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319" r:id="rId2"/>
    <p:sldId id="628" r:id="rId3"/>
    <p:sldId id="703" r:id="rId4"/>
    <p:sldId id="704" r:id="rId5"/>
    <p:sldId id="705" r:id="rId6"/>
    <p:sldId id="743" r:id="rId7"/>
    <p:sldId id="788" r:id="rId8"/>
    <p:sldId id="557" r:id="rId9"/>
    <p:sldId id="767" r:id="rId10"/>
    <p:sldId id="653" r:id="rId11"/>
    <p:sldId id="559" r:id="rId12"/>
    <p:sldId id="673" r:id="rId13"/>
    <p:sldId id="744" r:id="rId14"/>
    <p:sldId id="683" r:id="rId15"/>
    <p:sldId id="561" r:id="rId16"/>
    <p:sldId id="562" r:id="rId17"/>
    <p:sldId id="563" r:id="rId18"/>
    <p:sldId id="564" r:id="rId19"/>
    <p:sldId id="789" r:id="rId20"/>
    <p:sldId id="780" r:id="rId21"/>
    <p:sldId id="677" r:id="rId22"/>
    <p:sldId id="566" r:id="rId23"/>
    <p:sldId id="567" r:id="rId24"/>
    <p:sldId id="568" r:id="rId25"/>
    <p:sldId id="678" r:id="rId26"/>
    <p:sldId id="679" r:id="rId27"/>
    <p:sldId id="790" r:id="rId28"/>
    <p:sldId id="775" r:id="rId29"/>
    <p:sldId id="776" r:id="rId30"/>
    <p:sldId id="781" r:id="rId31"/>
    <p:sldId id="787" r:id="rId32"/>
    <p:sldId id="633" r:id="rId33"/>
    <p:sldId id="772" r:id="rId34"/>
    <p:sldId id="712" r:id="rId35"/>
    <p:sldId id="782" r:id="rId36"/>
    <p:sldId id="784" r:id="rId37"/>
    <p:sldId id="778" r:id="rId38"/>
    <p:sldId id="714" r:id="rId39"/>
    <p:sldId id="715" r:id="rId40"/>
    <p:sldId id="770" r:id="rId41"/>
    <p:sldId id="716" r:id="rId42"/>
    <p:sldId id="721" r:id="rId43"/>
    <p:sldId id="786" r:id="rId44"/>
    <p:sldId id="724" r:id="rId45"/>
    <p:sldId id="762" r:id="rId46"/>
    <p:sldId id="725" r:id="rId47"/>
    <p:sldId id="727" r:id="rId48"/>
    <p:sldId id="730" r:id="rId49"/>
    <p:sldId id="771" r:id="rId50"/>
    <p:sldId id="732" r:id="rId51"/>
  </p:sldIdLst>
  <p:sldSz cx="9144000" cy="6858000" type="screen4x3"/>
  <p:notesSz cx="7010400" cy="92964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01"/>
    <a:srgbClr val="9E0101"/>
    <a:srgbClr val="780101"/>
    <a:srgbClr val="9141AC"/>
    <a:srgbClr val="C69D05"/>
    <a:srgbClr val="FFF0D8"/>
    <a:srgbClr val="FFC905"/>
    <a:srgbClr val="880101"/>
    <a:srgbClr val="510052"/>
    <a:srgbClr val="3D0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49" autoAdjust="0"/>
    <p:restoredTop sz="98756" autoAdjust="0"/>
  </p:normalViewPr>
  <p:slideViewPr>
    <p:cSldViewPr>
      <p:cViewPr varScale="1">
        <p:scale>
          <a:sx n="114" d="100"/>
          <a:sy n="114" d="100"/>
        </p:scale>
        <p:origin x="17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1392"/>
    </p:cViewPr>
  </p:sorterViewPr>
  <p:notesViewPr>
    <p:cSldViewPr showGuides="1">
      <p:cViewPr varScale="1">
        <p:scale>
          <a:sx n="75" d="100"/>
          <a:sy n="75" d="100"/>
        </p:scale>
        <p:origin x="-2052"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57" tIns="46579" rIns="93157" bIns="46579"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57" tIns="46579" rIns="93157" bIns="46579" rtlCol="0"/>
          <a:lstStyle>
            <a:lvl1pPr algn="r">
              <a:defRPr sz="1200"/>
            </a:lvl1pPr>
          </a:lstStyle>
          <a:p>
            <a:fld id="{70B0A8E2-8AA5-4595-ACEA-159EF6AA11E8}" type="datetimeFigureOut">
              <a:rPr lang="en-US" smtClean="0"/>
              <a:pPr/>
              <a:t>7/28/2022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7" tIns="46579" rIns="93157" bIns="4657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57" tIns="46579" rIns="93157" bIns="465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9"/>
            <a:ext cx="3037840" cy="464820"/>
          </a:xfrm>
          <a:prstGeom prst="rect">
            <a:avLst/>
          </a:prstGeom>
        </p:spPr>
        <p:txBody>
          <a:bodyPr vert="horz" lIns="93157" tIns="46579" rIns="93157" bIns="465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4820"/>
          </a:xfrm>
          <a:prstGeom prst="rect">
            <a:avLst/>
          </a:prstGeom>
        </p:spPr>
        <p:txBody>
          <a:bodyPr vert="horz" lIns="93157" tIns="46579" rIns="93157" bIns="46579" rtlCol="0" anchor="b"/>
          <a:lstStyle>
            <a:lvl1pPr algn="r">
              <a:defRPr sz="1200"/>
            </a:lvl1pPr>
          </a:lstStyle>
          <a:p>
            <a:fld id="{A2325B99-7157-4F3B-8A72-9C861FAC0E5E}" type="slidenum">
              <a:rPr lang="en-US" smtClean="0"/>
              <a:pPr/>
              <a:t>‹#›</a:t>
            </a:fld>
            <a:endParaRPr lang="en-US" dirty="0"/>
          </a:p>
        </p:txBody>
      </p:sp>
    </p:spTree>
    <p:extLst>
      <p:ext uri="{BB962C8B-B14F-4D97-AF65-F5344CB8AC3E}">
        <p14:creationId xmlns:p14="http://schemas.microsoft.com/office/powerpoint/2010/main" val="136601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207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30187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Rot="1" noChangeAspect="1" noChangeArrowheads="1"/>
          </p:cNvSpPr>
          <p:nvPr>
            <p:ph type="sldImg"/>
          </p:nvPr>
        </p:nvSpPr>
        <p:spPr>
          <a:xfrm>
            <a:off x="1189038" y="703263"/>
            <a:ext cx="4632325" cy="3473450"/>
          </a:xfrm>
          <a:solidFill>
            <a:srgbClr val="FFFFFF"/>
          </a:solidFill>
          <a:ln/>
        </p:spPr>
      </p:sp>
      <p:sp>
        <p:nvSpPr>
          <p:cNvPr id="2042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cs typeface="+mn-cs"/>
              </a:rPr>
              <a:t>Third there</a:t>
            </a:r>
            <a:r>
              <a:rPr lang="ja-JP" altLang="en-US">
                <a:latin typeface="Arial"/>
                <a:cs typeface="+mn-cs"/>
              </a:rPr>
              <a:t>’</a:t>
            </a:r>
            <a:r>
              <a:rPr lang="en-US">
                <a:cs typeface="+mn-cs"/>
              </a:rPr>
              <a:t>s WIPP - the Waste Isolation Pilot Plant in southeastern New Mexico.</a:t>
            </a:r>
          </a:p>
        </p:txBody>
      </p:sp>
    </p:spTree>
    <p:extLst>
      <p:ext uri="{BB962C8B-B14F-4D97-AF65-F5344CB8AC3E}">
        <p14:creationId xmlns:p14="http://schemas.microsoft.com/office/powerpoint/2010/main" val="107991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1788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74523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8"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1867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89393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137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138740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C057C137-B3DA-934F-900D-E1D26E949561}" type="slidenum">
              <a:rPr lang="en-US"/>
              <a:pPr/>
              <a:t>18</a:t>
            </a:fld>
            <a:endParaRPr lang="en-US"/>
          </a:p>
        </p:txBody>
      </p:sp>
      <p:sp>
        <p:nvSpPr>
          <p:cNvPr id="23554"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5701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884613" y="8685213"/>
            <a:ext cx="2971800" cy="457200"/>
          </a:xfrm>
          <a:prstGeom prst="rect">
            <a:avLst/>
          </a:prstGeom>
          <a:ln/>
        </p:spPr>
        <p:txBody>
          <a:bodyPr/>
          <a:lstStyle/>
          <a:p>
            <a:fld id="{A461E6A8-23F2-2942-9353-13793443FCDF}" type="slidenum">
              <a:rPr lang="en-US"/>
              <a:pPr/>
              <a:t>19</a:t>
            </a:fld>
            <a:endParaRPr lang="en-US"/>
          </a:p>
        </p:txBody>
      </p:sp>
      <p:sp>
        <p:nvSpPr>
          <p:cNvPr id="25602" name="Rectangle 2"/>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54602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884613" y="8685213"/>
            <a:ext cx="2971800" cy="457200"/>
          </a:xfrm>
          <a:prstGeom prst="rect">
            <a:avLst/>
          </a:prstGeom>
          <a:ln/>
        </p:spPr>
        <p:txBody>
          <a:bodyPr/>
          <a:lstStyle/>
          <a:p>
            <a:fld id="{6A533F7D-6886-C34E-8956-281C0348998B}" type="slidenum">
              <a:rPr lang="en-US"/>
              <a:pPr/>
              <a:t>20</a:t>
            </a:fld>
            <a:endParaRPr lang="en-US"/>
          </a:p>
        </p:txBody>
      </p:sp>
      <p:sp>
        <p:nvSpPr>
          <p:cNvPr id="27650" name="Rectangle 2"/>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9672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458" name="Rectangle 2"/>
          <p:cNvSpPr>
            <a:spLocks noGrp="1" noRot="1" noChangeAspect="1" noChangeArrowheads="1" noTextEdit="1"/>
          </p:cNvSpPr>
          <p:nvPr>
            <p:ph type="sldImg"/>
          </p:nvPr>
        </p:nvSpPr>
        <p:spPr>
          <a:xfrm>
            <a:off x="1189038" y="703263"/>
            <a:ext cx="4632325" cy="3473450"/>
          </a:xfrm>
          <a:ln/>
          <a:extLst>
            <a:ext uri="{FAA26D3D-D897-4be2-8F04-BA451C77F1D7}">
              <ma14:placeholderFlag xmlns:ma14="http://schemas.microsoft.com/office/mac/drawingml/2011/main" xmlns="" val="1"/>
            </a:ext>
          </a:extLst>
        </p:spPr>
      </p:sp>
      <p:sp>
        <p:nvSpPr>
          <p:cNvPr id="1683459"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3385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141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856910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141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06797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9CF8A439-5ED0-714C-A430-6985D038C36A}" type="slidenum">
              <a:rPr lang="en-US"/>
              <a:pPr/>
              <a:t>3</a:t>
            </a:fld>
            <a:endParaRPr lang="en-US"/>
          </a:p>
        </p:txBody>
      </p:sp>
      <p:sp>
        <p:nvSpPr>
          <p:cNvPr id="39938" name="Rectangle 2"/>
          <p:cNvSpPr>
            <a:spLocks noGrp="1" noRot="1" noChangeAspect="1" noChangeArrowheads="1" noTextEdit="1"/>
          </p:cNvSpPr>
          <p:nvPr>
            <p:ph type="sldImg"/>
          </p:nvPr>
        </p:nvSpPr>
        <p:spPr bwMode="auto">
          <a:xfrm>
            <a:off x="1182688" y="693738"/>
            <a:ext cx="4622800" cy="3467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bwMode="auto">
          <a:xfrm>
            <a:off x="910379" y="4391582"/>
            <a:ext cx="5163679" cy="4236640"/>
          </a:xfrm>
          <a:prstGeom prst="rect">
            <a:avLst/>
          </a:prstGeom>
          <a:solidFill>
            <a:srgbClr val="FFFFFF"/>
          </a:solidFill>
          <a:ln>
            <a:solidFill>
              <a:srgbClr val="000000"/>
            </a:solidFill>
            <a:miter lim="800000"/>
            <a:headEnd/>
            <a:tailEnd/>
          </a:ln>
        </p:spPr>
        <p:txBody>
          <a:bodyPr lIns="91864" tIns="45931" rIns="91864" bIns="45931"/>
          <a:lstStyle/>
          <a:p>
            <a:r>
              <a:rPr lang="en-US"/>
              <a:t>So what about the waste? </a:t>
            </a:r>
          </a:p>
        </p:txBody>
      </p:sp>
    </p:spTree>
    <p:extLst>
      <p:ext uri="{BB962C8B-B14F-4D97-AF65-F5344CB8AC3E}">
        <p14:creationId xmlns:p14="http://schemas.microsoft.com/office/powerpoint/2010/main" val="1675718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1758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79251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xfrm>
            <a:off x="1181100" y="696913"/>
            <a:ext cx="4648200" cy="3486150"/>
          </a:xfrm>
          <a:solidFill>
            <a:srgbClr val="FFFFFF"/>
          </a:solidFill>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lIns="93172" tIns="46586" rIns="93172" bIns="46586"/>
          <a:lstStyle/>
          <a:p>
            <a:pPr>
              <a:defRPr/>
            </a:pPr>
            <a:endParaRPr lang="en-US">
              <a:cs typeface="+mn-cs"/>
            </a:endParaRPr>
          </a:p>
        </p:txBody>
      </p:sp>
    </p:spTree>
    <p:extLst>
      <p:ext uri="{BB962C8B-B14F-4D97-AF65-F5344CB8AC3E}">
        <p14:creationId xmlns:p14="http://schemas.microsoft.com/office/powerpoint/2010/main" val="1049734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xfrm>
            <a:off x="3970938" y="8829967"/>
            <a:ext cx="3037840" cy="46482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03F6CD78-614C-3740-BE3E-3FBAF9C3FEEF}" type="slidenum">
              <a:rPr lang="en-US" sz="1200"/>
              <a:pPr/>
              <a:t>34</a:t>
            </a:fld>
            <a:endParaRPr lang="en-US" sz="1200"/>
          </a:p>
        </p:txBody>
      </p:sp>
      <p:sp>
        <p:nvSpPr>
          <p:cNvPr id="107522" name="Rectangle 1026"/>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xmlns="" val="1"/>
            </a:ext>
          </a:extLst>
        </p:spPr>
      </p:sp>
      <p:sp>
        <p:nvSpPr>
          <p:cNvPr id="1126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6107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p:cNvSpPr>
          <p:nvPr>
            <p:ph type="sldImg"/>
          </p:nvPr>
        </p:nvSpPr>
        <p:spPr>
          <a:xfrm>
            <a:off x="1181100" y="696913"/>
            <a:ext cx="4648200" cy="3486150"/>
          </a:xfrm>
          <a:solidFill>
            <a:srgbClr val="FFFFFF"/>
          </a:solidFill>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lIns="93172" tIns="46586" rIns="93172" bIns="46586"/>
          <a:lstStyle/>
          <a:p>
            <a:pPr>
              <a:defRPr/>
            </a:pPr>
            <a:endParaRPr lang="en-US">
              <a:cs typeface="+mn-cs"/>
            </a:endParaRPr>
          </a:p>
        </p:txBody>
      </p:sp>
    </p:spTree>
    <p:extLst>
      <p:ext uri="{BB962C8B-B14F-4D97-AF65-F5344CB8AC3E}">
        <p14:creationId xmlns:p14="http://schemas.microsoft.com/office/powerpoint/2010/main" val="1041178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A368A34-97E4-7C46-B032-9F2EA44B5CE4}" type="slidenum">
              <a:rPr lang="en-US" altLang="x-none" sz="1300"/>
              <a:pPr eaLnBrk="1" hangingPunct="1"/>
              <a:t>37</a:t>
            </a:fld>
            <a:endParaRPr lang="en-US" altLang="x-none" sz="13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x-none">
              <a:latin typeface="Times New Roman" charset="0"/>
              <a:ea typeface="ＭＳ Ｐゴシック" charset="-128"/>
            </a:endParaRPr>
          </a:p>
          <a:p>
            <a:pPr eaLnBrk="1" hangingPunct="1"/>
            <a:endParaRPr lang="en-US" altLang="x-none">
              <a:latin typeface="Times New Roman" charset="0"/>
              <a:ea typeface="ＭＳ Ｐゴシック" charset="-128"/>
            </a:endParaRPr>
          </a:p>
          <a:p>
            <a:pPr eaLnBrk="1" hangingPunct="1"/>
            <a:r>
              <a:rPr lang="en-US" altLang="x-none">
                <a:latin typeface="Times New Roman" charset="0"/>
                <a:ea typeface="ＭＳ Ｐゴシック" charset="-128"/>
              </a:rPr>
              <a:t> This slide demonstrates that we all receive a total of about 370 mrem (0.37 mSv) of radiation exposure each year from background sources.  The range of exposures from background is very high in different environments.  Background radiation increases as a function of elevation, as a function of radon in homes and from natural radioactive materials in the environments.  There are some areas where the natural background radiation dose is increased by more than a factor of ten.  Many of the man made exposure are being regulated at levels much below background. For example there are some very vigorous discussions on whether the level for exposure from man-made sources should be 15 or 25 mrem per year.  Since both of these levels are far below the background level, and the range of background level is so high, it is difficult to justify the needed expense required to comply with the lower standard.</a:t>
            </a:r>
          </a:p>
        </p:txBody>
      </p:sp>
    </p:spTree>
    <p:extLst>
      <p:ext uri="{BB962C8B-B14F-4D97-AF65-F5344CB8AC3E}">
        <p14:creationId xmlns:p14="http://schemas.microsoft.com/office/powerpoint/2010/main" val="394311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39136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A368A34-97E4-7C46-B032-9F2EA44B5CE4}" type="slidenum">
              <a:rPr lang="en-US" altLang="x-none" sz="1300"/>
              <a:pPr eaLnBrk="1" hangingPunct="1"/>
              <a:t>40</a:t>
            </a:fld>
            <a:endParaRPr lang="en-US" altLang="x-none" sz="13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x-none">
              <a:latin typeface="Times New Roman" charset="0"/>
              <a:ea typeface="ＭＳ Ｐゴシック" charset="-128"/>
            </a:endParaRPr>
          </a:p>
          <a:p>
            <a:pPr eaLnBrk="1" hangingPunct="1"/>
            <a:endParaRPr lang="en-US" altLang="x-none">
              <a:latin typeface="Times New Roman" charset="0"/>
              <a:ea typeface="ＭＳ Ｐゴシック" charset="-128"/>
            </a:endParaRPr>
          </a:p>
          <a:p>
            <a:pPr eaLnBrk="1" hangingPunct="1"/>
            <a:r>
              <a:rPr lang="en-US" altLang="x-none">
                <a:latin typeface="Times New Roman" charset="0"/>
                <a:ea typeface="ＭＳ Ｐゴシック" charset="-128"/>
              </a:rPr>
              <a:t> This slide demonstrates that we all receive a total of about 370 mrem (0.37 mSv) of radiation exposure each year from background sources.  The range of exposures from background is very high in different environments.  Background radiation increases as a function of elevation, as a function of radon in homes and from natural radioactive materials in the environments.  There are some areas where the natural background radiation dose is increased by more than a factor of ten.  Many of the man made exposure are being regulated at levels much below background. For example there are some very vigorous discussions on whether the level for exposure from man-made sources should be 15 or 25 mrem per year.  Since both of these levels are far below the background level, and the range of background level is so high, it is difficult to justify the needed expense required to comply with the lower standard.</a:t>
            </a:r>
          </a:p>
        </p:txBody>
      </p:sp>
    </p:spTree>
    <p:extLst>
      <p:ext uri="{BB962C8B-B14F-4D97-AF65-F5344CB8AC3E}">
        <p14:creationId xmlns:p14="http://schemas.microsoft.com/office/powerpoint/2010/main" val="198725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45358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6C178577-65C6-7A45-B943-3F629BC13A3D}" type="slidenum">
              <a:rPr lang="en-US"/>
              <a:pPr/>
              <a:t>4</a:t>
            </a:fld>
            <a:endParaRPr lang="en-US"/>
          </a:p>
        </p:txBody>
      </p:sp>
      <p:sp>
        <p:nvSpPr>
          <p:cNvPr id="43010"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9320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50299BE6-00B7-654E-8E72-D2DFB6102C0D}" type="slidenum">
              <a:rPr lang="en-US"/>
              <a:pPr/>
              <a:t>5</a:t>
            </a:fld>
            <a:endParaRPr lang="en-US"/>
          </a:p>
        </p:txBody>
      </p:sp>
      <p:sp>
        <p:nvSpPr>
          <p:cNvPr id="45058"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2562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23089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70240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p:cNvSpPr>
            <a:spLocks noGrp="1" noRot="1" noChangeAspect="1" noChangeArrowheads="1"/>
          </p:cNvSpPr>
          <p:nvPr>
            <p:ph type="sldImg"/>
          </p:nvPr>
        </p:nvSpPr>
        <p:spPr>
          <a:xfrm>
            <a:off x="1189038" y="703263"/>
            <a:ext cx="4632325" cy="3473450"/>
          </a:xfrm>
          <a:solidFill>
            <a:srgbClr val="FFFFFF"/>
          </a:solidFill>
          <a:ln/>
        </p:spPr>
      </p:sp>
      <p:sp>
        <p:nvSpPr>
          <p:cNvPr id="19916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26298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Grp="1" noRot="1" noChangeAspect="1" noChangeArrowheads="1"/>
          </p:cNvSpPr>
          <p:nvPr>
            <p:ph type="sldImg"/>
          </p:nvPr>
        </p:nvSpPr>
        <p:spPr>
          <a:xfrm>
            <a:off x="1189038" y="703263"/>
            <a:ext cx="4632325" cy="3473450"/>
          </a:xfrm>
          <a:solidFill>
            <a:srgbClr val="FFFFFF"/>
          </a:solidFill>
          <a:ln/>
        </p:spPr>
      </p:sp>
      <p:sp>
        <p:nvSpPr>
          <p:cNvPr id="200601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54991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8A9D8E42-5545-B84B-A47E-28866E64B38C}" type="slidenum">
              <a:rPr lang="en-US"/>
              <a:pPr/>
              <a:t>11</a:t>
            </a:fld>
            <a:endParaRPr lang="en-US"/>
          </a:p>
        </p:txBody>
      </p:sp>
      <p:sp>
        <p:nvSpPr>
          <p:cNvPr id="11266"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26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1540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263193-0F6C-4BDC-BEC0-6719E8217C06}" type="datetime1">
              <a:rPr lang="en-US" smtClean="0"/>
              <a:pPr/>
              <a:t>7/28/2022</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163EDE-08D6-45B4-B577-011189A8D5B3}" type="datetime1">
              <a:rPr lang="en-US" smtClean="0"/>
              <a:pPr/>
              <a:t>7/28/2022</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090223A-C48B-4872-8C9C-1F5E814DF156}" type="datetime1">
              <a:rPr lang="en-US" smtClean="0"/>
              <a:pPr/>
              <a:t>7/28/2022</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60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694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58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713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C51846-BF7F-4006-AEDC-B1656BB68CA5}" type="datetime1">
              <a:rPr lang="en-US" smtClean="0"/>
              <a:pPr/>
              <a:t>7/28/2022</a:t>
            </a:fld>
            <a:endParaRPr lang="en-US" dirty="0"/>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EA20D44-55F1-4D12-8CFA-FFD3A68BFD37}" type="datetime1">
              <a:rPr lang="en-US" smtClean="0"/>
              <a:pPr/>
              <a:t>7/28/2022</a:t>
            </a:fld>
            <a:endParaRPr lang="en-US" dirty="0"/>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49D32C6-42B6-4507-A049-48AE318F5380}" type="datetime1">
              <a:rPr lang="en-US" smtClean="0"/>
              <a:pPr/>
              <a:t>7/28/2022</a:t>
            </a:fld>
            <a:endParaRPr lang="en-US" dirty="0"/>
          </a:p>
        </p:txBody>
      </p:sp>
      <p:sp>
        <p:nvSpPr>
          <p:cNvPr id="8" name="Footer Placeholder 7"/>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0B92BB-E397-4559-BE6B-DB36A6F3B96E}" type="datetime1">
              <a:rPr lang="en-US" smtClean="0"/>
              <a:pPr/>
              <a:t>7/28/2022</a:t>
            </a:fld>
            <a:endParaRPr lang="en-US" dirty="0"/>
          </a:p>
        </p:txBody>
      </p:sp>
      <p:sp>
        <p:nvSpPr>
          <p:cNvPr id="4" name="Footer Placeholder 3"/>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cxnSp>
        <p:nvCxnSpPr>
          <p:cNvPr id="6" name="Straight Connector 5"/>
          <p:cNvCxnSpPr/>
          <p:nvPr userDrawn="1"/>
        </p:nvCxnSpPr>
        <p:spPr>
          <a:xfrm>
            <a:off x="609600" y="1524000"/>
            <a:ext cx="7924800" cy="0"/>
          </a:xfrm>
          <a:prstGeom prst="line">
            <a:avLst/>
          </a:prstGeom>
          <a:ln w="50800" cmpd="thickThin">
            <a:headEnd w="sm" len="sm"/>
            <a:tailEnd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E762DD0-4CAB-47FD-B607-1DFC1B212F6F}" type="datetime1">
              <a:rPr lang="en-US" smtClean="0"/>
              <a:pPr/>
              <a:t>7/28/2022</a:t>
            </a:fld>
            <a:endParaRPr lang="en-US" dirty="0"/>
          </a:p>
        </p:txBody>
      </p:sp>
      <p:sp>
        <p:nvSpPr>
          <p:cNvPr id="3" name="Footer Placeholder 2"/>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AB9097-5367-47B5-907B-AD3FE76DC1BD}" type="datetime1">
              <a:rPr lang="en-US" smtClean="0"/>
              <a:pPr/>
              <a:t>7/28/2022</a:t>
            </a:fld>
            <a:endParaRPr lang="en-US" dirty="0"/>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6C9B5A-B585-43A3-A693-4D63FE7CA824}" type="datetime1">
              <a:rPr lang="en-US" smtClean="0"/>
              <a:pPr/>
              <a:t>7/28/2022</a:t>
            </a:fld>
            <a:endParaRPr lang="en-US" dirty="0"/>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5" r:id="rId14"/>
    <p:sldLayoutId id="2147483666"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emf"/><Relationship Id="rId1" Type="http://schemas.openxmlformats.org/officeDocument/2006/relationships/slideLayout" Target="../slideLayouts/slideLayout7.xml"/><Relationship Id="rId5" Type="http://schemas.openxmlformats.org/officeDocument/2006/relationships/image" Target="../media/image39.tiff"/><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f"/><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5.xml"/><Relationship Id="rId4" Type="http://schemas.openxmlformats.org/officeDocument/2006/relationships/image" Target="../media/image53.tiff"/></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5.tiff"/><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Redwoods094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4628" name="Text Box 4"/>
          <p:cNvSpPr txBox="1">
            <a:spLocks noChangeArrowheads="1"/>
          </p:cNvSpPr>
          <p:nvPr/>
        </p:nvSpPr>
        <p:spPr bwMode="auto">
          <a:xfrm>
            <a:off x="0" y="0"/>
            <a:ext cx="9144000" cy="6880331"/>
          </a:xfrm>
          <a:prstGeom prst="rect">
            <a:avLst/>
          </a:prstGeom>
          <a:solidFill>
            <a:schemeClr val="tx1">
              <a:alpha val="22000"/>
            </a:schemeClr>
          </a:solidFill>
          <a:ln>
            <a:noFill/>
          </a:ln>
          <a:effectLst>
            <a:outerShdw blurRad="101600" dist="38225" dir="15181506" algn="ctr" rotWithShape="0">
              <a:schemeClr val="tx1">
                <a:alpha val="74998"/>
              </a:schemeClr>
            </a:outerShdw>
          </a:effectLst>
        </p:spPr>
        <p:txBody>
          <a:bodyPr wrap="square" lIns="91427" tIns="45713" rIns="91427" bIns="45713">
            <a:spAutoFit/>
          </a:bodyPr>
          <a:lstStyle/>
          <a:p>
            <a:pPr marL="282575" algn="ctr">
              <a:lnSpc>
                <a:spcPct val="130000"/>
              </a:lnSpc>
              <a:defRPr/>
            </a:pPr>
            <a:r>
              <a:rPr lang="en-US" sz="4400" dirty="0">
                <a:solidFill>
                  <a:srgbClr val="FFC905"/>
                </a:solidFill>
              </a:rPr>
              <a:t>What’s Happened to Our </a:t>
            </a:r>
          </a:p>
          <a:p>
            <a:pPr algn="ctr">
              <a:lnSpc>
                <a:spcPct val="130000"/>
              </a:lnSpc>
              <a:defRPr/>
            </a:pPr>
            <a:r>
              <a:rPr lang="en-US" sz="4400" dirty="0">
                <a:solidFill>
                  <a:srgbClr val="FFC905"/>
                </a:solidFill>
              </a:rPr>
              <a:t>Nuclear Waste Disposal Program?</a:t>
            </a:r>
          </a:p>
          <a:p>
            <a:pPr algn="ctr">
              <a:lnSpc>
                <a:spcPct val="130000"/>
              </a:lnSpc>
              <a:defRPr/>
            </a:pPr>
            <a:endParaRPr lang="en-US" sz="4400" dirty="0">
              <a:solidFill>
                <a:srgbClr val="FFC905"/>
              </a:solidFill>
            </a:endParaRPr>
          </a:p>
          <a:p>
            <a:pPr algn="ctr">
              <a:lnSpc>
                <a:spcPct val="130000"/>
              </a:lnSpc>
              <a:defRPr/>
            </a:pPr>
            <a:endParaRPr lang="en-US" sz="4000" dirty="0">
              <a:solidFill>
                <a:srgbClr val="FFC905"/>
              </a:solidFill>
            </a:endParaRPr>
          </a:p>
          <a:p>
            <a:pPr algn="ctr">
              <a:lnSpc>
                <a:spcPct val="130000"/>
              </a:lnSpc>
              <a:defRPr/>
            </a:pPr>
            <a:endParaRPr lang="en-US" sz="1400" dirty="0">
              <a:solidFill>
                <a:srgbClr val="FFC905"/>
              </a:solidFill>
            </a:endParaRPr>
          </a:p>
          <a:p>
            <a:pPr algn="ctr">
              <a:lnSpc>
                <a:spcPct val="130000"/>
              </a:lnSpc>
              <a:defRPr/>
            </a:pPr>
            <a:endParaRPr lang="en-US" sz="1400" dirty="0">
              <a:solidFill>
                <a:srgbClr val="FFC905"/>
              </a:solidFill>
            </a:endParaRPr>
          </a:p>
          <a:p>
            <a:pPr algn="ctr">
              <a:lnSpc>
                <a:spcPct val="130000"/>
              </a:lnSpc>
              <a:defRPr/>
            </a:pPr>
            <a:endParaRPr lang="en-US" sz="4400" dirty="0">
              <a:solidFill>
                <a:srgbClr val="FFC905"/>
              </a:solidFill>
            </a:endParaRPr>
          </a:p>
          <a:p>
            <a:pPr algn="ctr">
              <a:lnSpc>
                <a:spcPct val="130000"/>
              </a:lnSpc>
              <a:defRPr/>
            </a:pPr>
            <a:endParaRPr lang="en-US" sz="4400" dirty="0">
              <a:solidFill>
                <a:srgbClr val="FFC905"/>
              </a:solidFill>
            </a:endParaRPr>
          </a:p>
          <a:p>
            <a:pPr algn="ctr">
              <a:lnSpc>
                <a:spcPct val="130000"/>
              </a:lnSpc>
              <a:defRPr/>
            </a:pPr>
            <a:endParaRPr lang="en-US" sz="4400" dirty="0">
              <a:solidFill>
                <a:srgbClr val="FFC905"/>
              </a:solidFill>
            </a:endParaRPr>
          </a:p>
        </p:txBody>
      </p:sp>
      <p:sp>
        <p:nvSpPr>
          <p:cNvPr id="2074630" name="Text Box 6"/>
          <p:cNvSpPr txBox="1">
            <a:spLocks noChangeArrowheads="1"/>
          </p:cNvSpPr>
          <p:nvPr/>
        </p:nvSpPr>
        <p:spPr bwMode="auto">
          <a:xfrm>
            <a:off x="34925" y="5581472"/>
            <a:ext cx="9109075" cy="1015663"/>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a:spAutoFit/>
          </a:bodyPr>
          <a:lstStyle>
            <a:lvl1pPr>
              <a:tabLst>
                <a:tab pos="8801100" algn="r"/>
              </a:tabLst>
              <a:defRPr sz="2400">
                <a:solidFill>
                  <a:schemeClr val="tx1"/>
                </a:solidFill>
                <a:latin typeface="Times" charset="0"/>
                <a:ea typeface="ＭＳ Ｐゴシック" charset="0"/>
              </a:defRPr>
            </a:lvl1pPr>
            <a:lvl2pPr>
              <a:tabLst>
                <a:tab pos="8801100" algn="r"/>
              </a:tabLst>
              <a:defRPr sz="2400">
                <a:solidFill>
                  <a:schemeClr val="tx1"/>
                </a:solidFill>
                <a:latin typeface="Times" charset="0"/>
                <a:ea typeface="ＭＳ Ｐゴシック" charset="0"/>
              </a:defRPr>
            </a:lvl2pPr>
            <a:lvl3pPr>
              <a:tabLst>
                <a:tab pos="8801100" algn="r"/>
              </a:tabLst>
              <a:defRPr sz="2400">
                <a:solidFill>
                  <a:schemeClr val="tx1"/>
                </a:solidFill>
                <a:latin typeface="Times" charset="0"/>
                <a:ea typeface="ＭＳ Ｐゴシック" charset="0"/>
              </a:defRPr>
            </a:lvl3pPr>
            <a:lvl4pPr>
              <a:tabLst>
                <a:tab pos="8801100" algn="r"/>
              </a:tabLst>
              <a:defRPr sz="2400">
                <a:solidFill>
                  <a:schemeClr val="tx1"/>
                </a:solidFill>
                <a:latin typeface="Times" charset="0"/>
                <a:ea typeface="ＭＳ Ｐゴシック" charset="0"/>
              </a:defRPr>
            </a:lvl4pPr>
            <a:lvl5pPr>
              <a:tabLst>
                <a:tab pos="8801100" algn="r"/>
              </a:tabLst>
              <a:defRPr sz="2400">
                <a:solidFill>
                  <a:schemeClr val="tx1"/>
                </a:solidFill>
                <a:latin typeface="Times" charset="0"/>
                <a:ea typeface="ＭＳ Ｐゴシック" charset="0"/>
              </a:defRPr>
            </a:lvl5pPr>
            <a:lvl6pPr eaLnBrk="0" fontAlgn="base" hangingPunct="0">
              <a:spcBef>
                <a:spcPct val="0"/>
              </a:spcBef>
              <a:spcAft>
                <a:spcPct val="0"/>
              </a:spcAft>
              <a:tabLst>
                <a:tab pos="8801100" algn="r"/>
              </a:tabLst>
              <a:defRPr sz="2400">
                <a:solidFill>
                  <a:schemeClr val="tx1"/>
                </a:solidFill>
                <a:latin typeface="Times" charset="0"/>
                <a:ea typeface="ＭＳ Ｐゴシック" charset="0"/>
              </a:defRPr>
            </a:lvl6pPr>
            <a:lvl7pPr eaLnBrk="0" fontAlgn="base" hangingPunct="0">
              <a:spcBef>
                <a:spcPct val="0"/>
              </a:spcBef>
              <a:spcAft>
                <a:spcPct val="0"/>
              </a:spcAft>
              <a:tabLst>
                <a:tab pos="8801100" algn="r"/>
              </a:tabLst>
              <a:defRPr sz="2400">
                <a:solidFill>
                  <a:schemeClr val="tx1"/>
                </a:solidFill>
                <a:latin typeface="Times" charset="0"/>
                <a:ea typeface="ＭＳ Ｐゴシック" charset="0"/>
              </a:defRPr>
            </a:lvl7pPr>
            <a:lvl8pPr eaLnBrk="0" fontAlgn="base" hangingPunct="0">
              <a:spcBef>
                <a:spcPct val="0"/>
              </a:spcBef>
              <a:spcAft>
                <a:spcPct val="0"/>
              </a:spcAft>
              <a:tabLst>
                <a:tab pos="8801100" algn="r"/>
              </a:tabLst>
              <a:defRPr sz="2400">
                <a:solidFill>
                  <a:schemeClr val="tx1"/>
                </a:solidFill>
                <a:latin typeface="Times" charset="0"/>
                <a:ea typeface="ＭＳ Ｐゴシック" charset="0"/>
              </a:defRPr>
            </a:lvl8pPr>
            <a:lvl9pPr eaLnBrk="0" fontAlgn="base" hangingPunct="0">
              <a:spcBef>
                <a:spcPct val="0"/>
              </a:spcBef>
              <a:spcAft>
                <a:spcPct val="0"/>
              </a:spcAft>
              <a:tabLst>
                <a:tab pos="8801100" algn="r"/>
              </a:tabLst>
              <a:defRPr sz="2400">
                <a:solidFill>
                  <a:schemeClr val="tx1"/>
                </a:solidFill>
                <a:latin typeface="Times" charset="0"/>
                <a:ea typeface="ＭＳ Ｐゴシック" charset="0"/>
              </a:defRPr>
            </a:lvl9pPr>
          </a:lstStyle>
          <a:p>
            <a:pPr>
              <a:defRPr/>
            </a:pPr>
            <a:r>
              <a:rPr lang="en-US" sz="2000" b="1" dirty="0">
                <a:solidFill>
                  <a:srgbClr val="FFC905"/>
                </a:solidFill>
                <a:effectLst>
                  <a:innerShdw blurRad="63500" dist="50800" dir="13500000">
                    <a:prstClr val="black">
                      <a:alpha val="50000"/>
                    </a:prstClr>
                  </a:innerShdw>
                </a:effectLst>
                <a:latin typeface="+mn-lt"/>
              </a:rPr>
              <a:t>Dr. James Conca	American Nuclear Society </a:t>
            </a:r>
          </a:p>
          <a:p>
            <a:pPr>
              <a:defRPr/>
            </a:pPr>
            <a:r>
              <a:rPr lang="en-US" sz="2000" b="1" dirty="0">
                <a:solidFill>
                  <a:srgbClr val="FFC905"/>
                </a:solidFill>
                <a:effectLst>
                  <a:innerShdw blurRad="63500" dist="50800" dir="13500000">
                    <a:prstClr val="black">
                      <a:alpha val="50000"/>
                    </a:prstClr>
                  </a:innerShdw>
                </a:effectLst>
                <a:latin typeface="+mn-lt"/>
              </a:rPr>
              <a:t>Parker Foundation/UFA Ventures, Inc./Los Alamos/WSUTC	</a:t>
            </a:r>
          </a:p>
          <a:p>
            <a:pPr>
              <a:defRPr/>
            </a:pPr>
            <a:r>
              <a:rPr lang="en-US" sz="2000" b="1" dirty="0">
                <a:solidFill>
                  <a:srgbClr val="FFC905"/>
                </a:solidFill>
                <a:effectLst>
                  <a:innerShdw blurRad="63500" dist="50800" dir="13500000">
                    <a:prstClr val="black">
                      <a:alpha val="50000"/>
                    </a:prstClr>
                  </a:innerShdw>
                </a:effectLst>
                <a:latin typeface="+mn-lt"/>
              </a:rPr>
              <a:t>Richland, WA                  </a:t>
            </a:r>
            <a:r>
              <a:rPr lang="en-US" sz="1800" u="sng" dirty="0">
                <a:solidFill>
                  <a:srgbClr val="93CDDD"/>
                </a:solidFill>
              </a:rPr>
              <a:t>http://www.forbes.com/sites/jamesconca/</a:t>
            </a:r>
            <a:r>
              <a:rPr lang="en-US" sz="2000" b="1" dirty="0">
                <a:solidFill>
                  <a:srgbClr val="FFC905"/>
                </a:solidFill>
                <a:effectLst>
                  <a:innerShdw blurRad="63500" dist="50800" dir="13500000">
                    <a:prstClr val="black">
                      <a:alpha val="50000"/>
                    </a:prstClr>
                  </a:innerShdw>
                </a:effectLst>
                <a:latin typeface="+mn-lt"/>
              </a:rPr>
              <a:t>	July 2022</a:t>
            </a:r>
            <a:endParaRPr lang="en-US" sz="900" b="1" dirty="0">
              <a:solidFill>
                <a:srgbClr val="FFC905"/>
              </a:solidFill>
              <a:effectLst>
                <a:innerShdw blurRad="63500" dist="50800" dir="13500000">
                  <a:prstClr val="black">
                    <a:alpha val="50000"/>
                  </a:prstClr>
                </a:innerShdw>
              </a:effectLst>
              <a:latin typeface="+mn-lt"/>
            </a:endParaRPr>
          </a:p>
        </p:txBody>
      </p:sp>
    </p:spTree>
    <p:extLst>
      <p:ext uri="{BB962C8B-B14F-4D97-AF65-F5344CB8AC3E}">
        <p14:creationId xmlns:p14="http://schemas.microsoft.com/office/powerpoint/2010/main" val="79694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5008" name="Text Box 16"/>
          <p:cNvSpPr txBox="1">
            <a:spLocks noChangeArrowheads="1"/>
          </p:cNvSpPr>
          <p:nvPr/>
        </p:nvSpPr>
        <p:spPr bwMode="auto">
          <a:xfrm>
            <a:off x="5791200" y="0"/>
            <a:ext cx="3352800" cy="1477328"/>
          </a:xfrm>
          <a:prstGeom prst="rect">
            <a:avLst/>
          </a:prstGeom>
          <a:noFill/>
          <a:ln>
            <a:noFill/>
          </a:ln>
          <a:effectLst/>
        </p:spPr>
        <p:txBody>
          <a:bodyPr wrap="square">
            <a:spAutoFit/>
          </a:bodyPr>
          <a:lstStyle>
            <a:lvl1pPr>
              <a:tabLst>
                <a:tab pos="795338" algn="l"/>
              </a:tabLst>
              <a:defRPr sz="2400">
                <a:solidFill>
                  <a:schemeClr val="tx1"/>
                </a:solidFill>
                <a:latin typeface="Times" charset="0"/>
                <a:ea typeface="ＭＳ Ｐゴシック" charset="0"/>
              </a:defRPr>
            </a:lvl1pPr>
            <a:lvl2pPr>
              <a:tabLst>
                <a:tab pos="795338" algn="l"/>
              </a:tabLst>
              <a:defRPr sz="2400">
                <a:solidFill>
                  <a:schemeClr val="tx1"/>
                </a:solidFill>
                <a:latin typeface="Times" charset="0"/>
                <a:ea typeface="ＭＳ Ｐゴシック" charset="0"/>
              </a:defRPr>
            </a:lvl2pPr>
            <a:lvl3pPr>
              <a:tabLst>
                <a:tab pos="795338" algn="l"/>
              </a:tabLst>
              <a:defRPr sz="2400">
                <a:solidFill>
                  <a:schemeClr val="tx1"/>
                </a:solidFill>
                <a:latin typeface="Times" charset="0"/>
                <a:ea typeface="ＭＳ Ｐゴシック" charset="0"/>
              </a:defRPr>
            </a:lvl3pPr>
            <a:lvl4pPr>
              <a:tabLst>
                <a:tab pos="795338" algn="l"/>
              </a:tabLst>
              <a:defRPr sz="2400">
                <a:solidFill>
                  <a:schemeClr val="tx1"/>
                </a:solidFill>
                <a:latin typeface="Times" charset="0"/>
                <a:ea typeface="ＭＳ Ｐゴシック" charset="0"/>
              </a:defRPr>
            </a:lvl4pPr>
            <a:lvl5pPr>
              <a:tabLst>
                <a:tab pos="795338"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795338"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795338"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795338"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795338" algn="l"/>
              </a:tabLst>
              <a:defRPr sz="2400">
                <a:solidFill>
                  <a:schemeClr val="tx1"/>
                </a:solidFill>
                <a:latin typeface="Times" charset="0"/>
                <a:ea typeface="ＭＳ Ｐゴシック" charset="0"/>
              </a:defRPr>
            </a:lvl9pPr>
          </a:lstStyle>
          <a:p>
            <a:pPr eaLnBrk="0" hangingPunct="0">
              <a:spcBef>
                <a:spcPct val="50000"/>
              </a:spcBef>
              <a:defRPr/>
            </a:pPr>
            <a:r>
              <a:rPr lang="en-US" sz="1800" b="1" dirty="0">
                <a:effectLst>
                  <a:outerShdw blurRad="38100" dist="38100" dir="2700000" algn="tl">
                    <a:srgbClr val="DDDDDD"/>
                  </a:outerShdw>
                </a:effectLst>
                <a:latin typeface="Arial" charset="0"/>
                <a:cs typeface="+mn-cs"/>
              </a:rPr>
              <a:t>….seventeen candidate sites for </a:t>
            </a:r>
            <a:r>
              <a:rPr lang="en-US" sz="1800" b="1" i="1" dirty="0">
                <a:effectLst>
                  <a:outerShdw blurRad="38100" dist="38100" dir="2700000" algn="tl">
                    <a:srgbClr val="DDDDDD"/>
                  </a:outerShdw>
                </a:effectLst>
                <a:latin typeface="Arial" charset="0"/>
                <a:cs typeface="+mn-cs"/>
              </a:rPr>
              <a:t>two</a:t>
            </a:r>
            <a:r>
              <a:rPr lang="en-US" sz="1800" b="1" dirty="0">
                <a:effectLst>
                  <a:outerShdw blurRad="38100" dist="38100" dir="2700000" algn="tl">
                    <a:srgbClr val="DDDDDD"/>
                  </a:outerShdw>
                </a:effectLst>
                <a:latin typeface="Arial" charset="0"/>
                <a:cs typeface="+mn-cs"/>
              </a:rPr>
              <a:t> high-level and commercial waste sites selected in 1982 after the </a:t>
            </a:r>
            <a:r>
              <a:rPr lang="en-US" sz="1800" b="1" dirty="0" err="1">
                <a:effectLst>
                  <a:outerShdw blurRad="38100" dist="38100" dir="2700000" algn="tl">
                    <a:srgbClr val="DDDDDD"/>
                  </a:outerShdw>
                </a:effectLst>
                <a:latin typeface="Arial" charset="0"/>
                <a:cs typeface="+mn-cs"/>
              </a:rPr>
              <a:t>NWPAct</a:t>
            </a:r>
            <a:endParaRPr lang="en-US" sz="1800" dirty="0">
              <a:cs typeface="+mn-cs"/>
            </a:endParaRPr>
          </a:p>
        </p:txBody>
      </p:sp>
      <p:grpSp>
        <p:nvGrpSpPr>
          <p:cNvPr id="13" name="Group 12"/>
          <p:cNvGrpSpPr/>
          <p:nvPr/>
        </p:nvGrpSpPr>
        <p:grpSpPr>
          <a:xfrm>
            <a:off x="0" y="0"/>
            <a:ext cx="9144000" cy="6840301"/>
            <a:chOff x="0" y="152400"/>
            <a:chExt cx="9144000" cy="6840301"/>
          </a:xfrm>
        </p:grpSpPr>
        <p:pic>
          <p:nvPicPr>
            <p:cNvPr id="14" name="Picture 13"/>
            <p:cNvPicPr>
              <a:picLocks noChangeAspect="1"/>
            </p:cNvPicPr>
            <p:nvPr/>
          </p:nvPicPr>
          <p:blipFill>
            <a:blip r:embed="rId3"/>
            <a:stretch>
              <a:fillRect/>
            </a:stretch>
          </p:blipFill>
          <p:spPr>
            <a:xfrm>
              <a:off x="2999145" y="2971800"/>
              <a:ext cx="6144855" cy="402090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l="3427" r="4973" b="3590"/>
            <a:stretch/>
          </p:blipFill>
          <p:spPr>
            <a:xfrm>
              <a:off x="0" y="152400"/>
              <a:ext cx="5744308" cy="3673231"/>
            </a:xfrm>
            <a:prstGeom prst="rect">
              <a:avLst/>
            </a:prstGeom>
          </p:spPr>
        </p:pic>
        <p:sp>
          <p:nvSpPr>
            <p:cNvPr id="16" name="TextBox 15"/>
            <p:cNvSpPr txBox="1"/>
            <p:nvPr/>
          </p:nvSpPr>
          <p:spPr>
            <a:xfrm>
              <a:off x="533400" y="5068669"/>
              <a:ext cx="2819400" cy="646331"/>
            </a:xfrm>
            <a:prstGeom prst="rect">
              <a:avLst/>
            </a:prstGeom>
            <a:noFill/>
          </p:spPr>
          <p:txBody>
            <a:bodyPr wrap="square" rtlCol="0">
              <a:spAutoFit/>
            </a:bodyPr>
            <a:lstStyle/>
            <a:p>
              <a:r>
                <a:rPr lang="en-US" sz="1800" b="1" dirty="0">
                  <a:effectLst>
                    <a:outerShdw blurRad="38100" dist="38100" dir="2700000" algn="tl">
                      <a:srgbClr val="DDDDDD"/>
                    </a:outerShdw>
                  </a:effectLst>
                  <a:latin typeface="Arial" charset="0"/>
                  <a:ea typeface="ＭＳ Ｐゴシック" charset="0"/>
                </a:rPr>
                <a:t>Sites considered for </a:t>
              </a:r>
              <a:r>
                <a:rPr lang="en-US" sz="1800" b="1" dirty="0">
                  <a:effectLst>
                    <a:outerShdw blurRad="38100" dist="38100" dir="2700000" algn="tl">
                      <a:srgbClr val="DDDDDD"/>
                    </a:outerShdw>
                  </a:effectLst>
                  <a:latin typeface="Wingdings"/>
                  <a:ea typeface="Wingdings"/>
                  <a:cs typeface="Wingdings"/>
                  <a:sym typeface="Wingdings"/>
                </a:rPr>
                <a:t></a:t>
              </a:r>
              <a:r>
                <a:rPr lang="en-US" sz="1800" b="1" dirty="0">
                  <a:effectLst>
                    <a:outerShdw blurRad="38100" dist="38100" dir="2700000" algn="tl">
                      <a:srgbClr val="DDDDDD"/>
                    </a:outerShdw>
                  </a:effectLst>
                  <a:latin typeface="Arial" charset="0"/>
                  <a:ea typeface="ＭＳ Ｐゴシック" charset="0"/>
                </a:rPr>
                <a:t> a </a:t>
              </a:r>
              <a:r>
                <a:rPr lang="en-US" sz="1800" b="1" i="1" dirty="0">
                  <a:effectLst>
                    <a:outerShdw blurRad="38100" dist="38100" dir="2700000" algn="tl">
                      <a:srgbClr val="DDDDDD"/>
                    </a:outerShdw>
                  </a:effectLst>
                  <a:latin typeface="Arial" charset="0"/>
                  <a:ea typeface="ＭＳ Ｐゴシック" charset="0"/>
                </a:rPr>
                <a:t>second</a:t>
              </a:r>
              <a:r>
                <a:rPr lang="en-US" sz="1800" b="1" dirty="0">
                  <a:effectLst>
                    <a:outerShdw blurRad="38100" dist="38100" dir="2700000" algn="tl">
                      <a:srgbClr val="DDDDDD"/>
                    </a:outerShdw>
                  </a:effectLst>
                  <a:latin typeface="Arial" charset="0"/>
                  <a:ea typeface="ＭＳ Ｐゴシック" charset="0"/>
                </a:rPr>
                <a:t> repository </a:t>
              </a:r>
              <a:endParaRPr lang="en-US" sz="1800" dirty="0"/>
            </a:p>
          </p:txBody>
        </p:sp>
        <p:sp>
          <p:nvSpPr>
            <p:cNvPr id="17" name="TextBox 16"/>
            <p:cNvSpPr txBox="1"/>
            <p:nvPr/>
          </p:nvSpPr>
          <p:spPr>
            <a:xfrm>
              <a:off x="5562600" y="1752600"/>
              <a:ext cx="2819400" cy="646331"/>
            </a:xfrm>
            <a:prstGeom prst="rect">
              <a:avLst/>
            </a:prstGeom>
            <a:noFill/>
          </p:spPr>
          <p:txBody>
            <a:bodyPr wrap="square" rtlCol="0">
              <a:spAutoFit/>
            </a:bodyPr>
            <a:lstStyle/>
            <a:p>
              <a:pPr algn="r"/>
              <a:r>
                <a:rPr lang="en-US" sz="1800" b="1" dirty="0">
                  <a:effectLst>
                    <a:outerShdw blurRad="38100" dist="38100" dir="2700000" algn="tl">
                      <a:srgbClr val="DDDDDD"/>
                    </a:outerShdw>
                  </a:effectLst>
                  <a:latin typeface="Wingdings"/>
                  <a:ea typeface="Wingdings"/>
                  <a:cs typeface="Wingdings"/>
                  <a:sym typeface="Wingdings"/>
                </a:rPr>
                <a:t></a:t>
              </a:r>
              <a:r>
                <a:rPr lang="en-US" b="1" dirty="0">
                  <a:effectLst>
                    <a:outerShdw blurRad="38100" dist="38100" dir="2700000" algn="tl">
                      <a:srgbClr val="DDDDDD"/>
                    </a:outerShdw>
                  </a:effectLst>
                  <a:latin typeface="Arial" charset="0"/>
                  <a:ea typeface="ＭＳ Ｐゴシック" charset="0"/>
                  <a:sym typeface="Wingdings"/>
                </a:rPr>
                <a:t> </a:t>
              </a:r>
              <a:r>
                <a:rPr lang="en-US" sz="1800" b="1" dirty="0">
                  <a:effectLst>
                    <a:outerShdw blurRad="38100" dist="38100" dir="2700000" algn="tl">
                      <a:srgbClr val="DDDDDD"/>
                    </a:outerShdw>
                  </a:effectLst>
                  <a:latin typeface="Arial" charset="0"/>
                  <a:ea typeface="ＭＳ Ｐゴシック" charset="0"/>
                </a:rPr>
                <a:t>Sites considered for the </a:t>
              </a:r>
              <a:r>
                <a:rPr lang="en-US" sz="1800" b="1" i="1" dirty="0">
                  <a:effectLst>
                    <a:outerShdw blurRad="38100" dist="38100" dir="2700000" algn="tl">
                      <a:srgbClr val="DDDDDD"/>
                    </a:outerShdw>
                  </a:effectLst>
                  <a:latin typeface="Arial" charset="0"/>
                  <a:ea typeface="ＭＳ Ｐゴシック" charset="0"/>
                </a:rPr>
                <a:t>first</a:t>
              </a:r>
              <a:r>
                <a:rPr lang="en-US" sz="1800" b="1" dirty="0">
                  <a:effectLst>
                    <a:outerShdw blurRad="38100" dist="38100" dir="2700000" algn="tl">
                      <a:srgbClr val="DDDDDD"/>
                    </a:outerShdw>
                  </a:effectLst>
                  <a:latin typeface="Arial" charset="0"/>
                  <a:ea typeface="ＭＳ Ｐゴシック" charset="0"/>
                </a:rPr>
                <a:t> repository </a:t>
              </a:r>
              <a:endParaRPr lang="en-US" sz="1800" dirty="0"/>
            </a:p>
          </p:txBody>
        </p:sp>
      </p:grpSp>
    </p:spTree>
    <p:extLst>
      <p:ext uri="{BB962C8B-B14F-4D97-AF65-F5344CB8AC3E}">
        <p14:creationId xmlns:p14="http://schemas.microsoft.com/office/powerpoint/2010/main" val="2964817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
          <p:cNvSpPr txBox="1">
            <a:spLocks noChangeArrowheads="1"/>
          </p:cNvSpPr>
          <p:nvPr/>
        </p:nvSpPr>
        <p:spPr>
          <a:xfrm>
            <a:off x="258762" y="1970087"/>
            <a:ext cx="5608638" cy="1992313"/>
          </a:xfrm>
          <a:prstGeom prst="rect">
            <a:avLst/>
          </a:prstGeom>
          <a:solidFill>
            <a:srgbClr val="FFFFFF"/>
          </a:solidFill>
          <a:ln/>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t>In 1987, Speaker of the House was Jim Wright from </a:t>
            </a:r>
            <a:r>
              <a:rPr lang="en-US" sz="1600" b="1" i="1" dirty="0"/>
              <a:t>Texas</a:t>
            </a:r>
            <a:r>
              <a:rPr lang="en-US" sz="1600" b="1" dirty="0"/>
              <a:t>, House majority lead was Tom Foley from </a:t>
            </a:r>
            <a:r>
              <a:rPr lang="en-US" sz="1600" b="1" i="1" dirty="0"/>
              <a:t>Washington</a:t>
            </a:r>
            <a:r>
              <a:rPr lang="en-US" sz="1600" b="1" dirty="0"/>
              <a:t> </a:t>
            </a:r>
            <a:r>
              <a:rPr lang="en-US" sz="1600" b="1" i="1" dirty="0"/>
              <a:t>State</a:t>
            </a:r>
            <a:r>
              <a:rPr lang="en-US" sz="1600" b="1" dirty="0"/>
              <a:t>.  A junior, Harry Reid, was from </a:t>
            </a:r>
            <a:r>
              <a:rPr lang="en-US" sz="1600" b="1" i="1" dirty="0"/>
              <a:t>Nevada</a:t>
            </a:r>
            <a:r>
              <a:rPr lang="en-US" sz="1600" b="1" dirty="0"/>
              <a:t>. So Nevada was chosen. </a:t>
            </a:r>
          </a:p>
        </p:txBody>
      </p:sp>
      <p:sp>
        <p:nvSpPr>
          <p:cNvPr id="10242" name="Rectangle 2"/>
          <p:cNvSpPr>
            <a:spLocks noGrp="1" noChangeArrowheads="1"/>
          </p:cNvSpPr>
          <p:nvPr>
            <p:ph type="title"/>
          </p:nvPr>
        </p:nvSpPr>
        <p:spPr>
          <a:xfrm>
            <a:off x="258762" y="1970087"/>
            <a:ext cx="5608638" cy="1992313"/>
          </a:xfrm>
          <a:solidFill>
            <a:srgbClr val="FFFFFF"/>
          </a:solidFill>
          <a:ln/>
        </p:spPr>
        <p:txBody>
          <a:bodyPr/>
          <a:lstStyle/>
          <a:p>
            <a:pPr algn="l"/>
            <a:r>
              <a:rPr lang="en-US" sz="1600" b="1" dirty="0">
                <a:solidFill>
                  <a:schemeClr val="tx1"/>
                </a:solidFill>
              </a:rPr>
              <a:t>In </a:t>
            </a:r>
            <a:r>
              <a:rPr lang="en-US" sz="1600" b="1" dirty="0"/>
              <a:t>1987, Speaker of the House was Jim Wright from </a:t>
            </a:r>
            <a:r>
              <a:rPr lang="en-US" sz="1600" b="1" i="1" dirty="0"/>
              <a:t>Texas</a:t>
            </a:r>
            <a:r>
              <a:rPr lang="en-US" sz="1600" b="1" dirty="0"/>
              <a:t>, House majority lead was Tom Foley from </a:t>
            </a:r>
            <a:r>
              <a:rPr lang="en-US" sz="1600" b="1" i="1" dirty="0"/>
              <a:t>Washington</a:t>
            </a:r>
            <a:r>
              <a:rPr lang="en-US" sz="1600" b="1" dirty="0"/>
              <a:t> </a:t>
            </a:r>
            <a:r>
              <a:rPr lang="en-US" sz="1600" b="1" i="1" dirty="0"/>
              <a:t>State</a:t>
            </a:r>
            <a:r>
              <a:rPr lang="en-US" sz="1600" b="1" dirty="0"/>
              <a:t>.  A junior, Harry Reid, was from </a:t>
            </a:r>
            <a:r>
              <a:rPr lang="en-US" sz="1600" b="1" i="1" dirty="0"/>
              <a:t>Nevada</a:t>
            </a:r>
            <a:r>
              <a:rPr lang="en-US" sz="1600" b="1" dirty="0"/>
              <a:t>. So Nevada was chosen. Harry Reid led the effort to shut down the Yucca Mountain project, and eventually became Senate Majority Leader. In 2008, the YM license application submitted. In 2009, YMP was halted and President Obama put a Blue Ribbon Commission together to develop a new strategy.</a:t>
            </a:r>
            <a:endParaRPr lang="en-US" sz="1600" b="1" dirty="0">
              <a:solidFill>
                <a:schemeClr val="tx1"/>
              </a:solidFill>
            </a:endParaRP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1425" y="4227513"/>
            <a:ext cx="1755775" cy="248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t="4681" r="73"/>
          <a:stretch>
            <a:fillRect/>
          </a:stretch>
        </p:blipFill>
        <p:spPr bwMode="auto">
          <a:xfrm>
            <a:off x="0" y="4049713"/>
            <a:ext cx="6405563" cy="280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0246" name="Group 6"/>
          <p:cNvGrpSpPr>
            <a:grpSpLocks/>
          </p:cNvGrpSpPr>
          <p:nvPr/>
        </p:nvGrpSpPr>
        <p:grpSpPr bwMode="auto">
          <a:xfrm>
            <a:off x="5837238" y="73025"/>
            <a:ext cx="3306762" cy="5740400"/>
            <a:chOff x="3677" y="46"/>
            <a:chExt cx="2083" cy="3616"/>
          </a:xfrm>
        </p:grpSpPr>
        <p:pic>
          <p:nvPicPr>
            <p:cNvPr id="10247"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28" y="46"/>
              <a:ext cx="1597" cy="1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8"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89" y="2059"/>
              <a:ext cx="1071" cy="1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9"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77" y="1296"/>
              <a:ext cx="1123" cy="1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2" name="Text Box 3"/>
          <p:cNvSpPr txBox="1">
            <a:spLocks noChangeArrowheads="1"/>
          </p:cNvSpPr>
          <p:nvPr/>
        </p:nvSpPr>
        <p:spPr bwMode="auto">
          <a:xfrm>
            <a:off x="0" y="73025"/>
            <a:ext cx="6477000" cy="1892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tabLst>
                <a:tab pos="795338" algn="l"/>
              </a:tabLst>
              <a:defRPr sz="2400">
                <a:solidFill>
                  <a:schemeClr val="tx1"/>
                </a:solidFill>
                <a:latin typeface="Arial" charset="0"/>
                <a:ea typeface="ＭＳ Ｐゴシック" charset="0"/>
                <a:cs typeface="ＭＳ Ｐゴシック" charset="0"/>
              </a:defRPr>
            </a:lvl1pPr>
            <a:lvl2pPr>
              <a:tabLst>
                <a:tab pos="795338" algn="l"/>
              </a:tabLst>
              <a:defRPr sz="2400">
                <a:solidFill>
                  <a:schemeClr val="tx1"/>
                </a:solidFill>
                <a:latin typeface="Arial" charset="0"/>
                <a:ea typeface="ＭＳ Ｐゴシック" charset="0"/>
              </a:defRPr>
            </a:lvl2pPr>
            <a:lvl3pPr>
              <a:tabLst>
                <a:tab pos="795338" algn="l"/>
              </a:tabLst>
              <a:defRPr sz="2400">
                <a:solidFill>
                  <a:schemeClr val="tx1"/>
                </a:solidFill>
                <a:latin typeface="Arial" charset="0"/>
                <a:ea typeface="ＭＳ Ｐゴシック" charset="0"/>
              </a:defRPr>
            </a:lvl3pPr>
            <a:lvl4pPr>
              <a:tabLst>
                <a:tab pos="795338" algn="l"/>
              </a:tabLst>
              <a:defRPr sz="2400">
                <a:solidFill>
                  <a:schemeClr val="tx1"/>
                </a:solidFill>
                <a:latin typeface="Arial" charset="0"/>
                <a:ea typeface="ＭＳ Ｐゴシック" charset="0"/>
              </a:defRPr>
            </a:lvl4pPr>
            <a:lvl5pPr>
              <a:tabLst>
                <a:tab pos="795338"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795338"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795338"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795338"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795338" algn="l"/>
              </a:tabLst>
              <a:defRPr sz="2400">
                <a:solidFill>
                  <a:schemeClr val="tx1"/>
                </a:solidFill>
                <a:latin typeface="Arial" charset="0"/>
                <a:ea typeface="ＭＳ Ｐゴシック" charset="0"/>
              </a:defRPr>
            </a:lvl9pPr>
          </a:lstStyle>
          <a:p>
            <a:pPr>
              <a:spcBef>
                <a:spcPct val="50000"/>
              </a:spcBef>
            </a:pPr>
            <a:r>
              <a:rPr lang="en-US" sz="1800" b="1" dirty="0">
                <a:effectLst>
                  <a:outerShdw blurRad="38100" dist="38100" dir="2700000" algn="tl">
                    <a:srgbClr val="DDDDDD"/>
                  </a:outerShdw>
                </a:effectLst>
              </a:rPr>
              <a:t>….powerful eastern politicians removed all eastern sites, removed the second site completely, and by 1987 the remaining western sites were narrowed to three 	</a:t>
            </a:r>
          </a:p>
          <a:p>
            <a:pPr>
              <a:spcBef>
                <a:spcPct val="50000"/>
              </a:spcBef>
            </a:pPr>
            <a:r>
              <a:rPr lang="en-US" sz="1800" b="1" dirty="0">
                <a:effectLst>
                  <a:outerShdw blurRad="38100" dist="38100" dir="2700000" algn="tl">
                    <a:srgbClr val="DDDDDD"/>
                  </a:outerShdw>
                </a:effectLst>
              </a:rPr>
              <a:t>	- Yucca Mt, Nevada</a:t>
            </a:r>
          </a:p>
          <a:p>
            <a:r>
              <a:rPr lang="en-US" sz="1800" b="1" dirty="0">
                <a:effectLst>
                  <a:outerShdw blurRad="38100" dist="38100" dir="2700000" algn="tl">
                    <a:srgbClr val="DDDDDD"/>
                  </a:outerShdw>
                </a:effectLst>
              </a:rPr>
              <a:t>	- Hanford, Washington State</a:t>
            </a:r>
          </a:p>
          <a:p>
            <a:r>
              <a:rPr lang="en-US" sz="1800" b="1" dirty="0">
                <a:effectLst>
                  <a:outerShdw blurRad="38100" dist="38100" dir="2700000" algn="tl">
                    <a:srgbClr val="DDDDDD"/>
                  </a:outerShdw>
                </a:effectLst>
              </a:rPr>
              <a:t>	- Deaf Smith, Texas</a:t>
            </a:r>
            <a:endParaRPr lang="en-US" sz="1800" dirty="0">
              <a:latin typeface="Times" charset="0"/>
            </a:endParaRPr>
          </a:p>
        </p:txBody>
      </p:sp>
    </p:spTree>
    <p:extLst>
      <p:ext uri="{BB962C8B-B14F-4D97-AF65-F5344CB8AC3E}">
        <p14:creationId xmlns:p14="http://schemas.microsoft.com/office/powerpoint/2010/main" val="2321312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2000"/>
                                        <p:tgtEl>
                                          <p:spTgt spid="102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0246"/>
                                        </p:tgtEl>
                                        <p:attrNameLst>
                                          <p:attrName>style.visibility</p:attrName>
                                        </p:attrNameLst>
                                      </p:cBhvr>
                                      <p:to>
                                        <p:strVal val="visible"/>
                                      </p:to>
                                    </p:set>
                                    <p:animEffect transition="in" filter="fade">
                                      <p:cBhvr>
                                        <p:cTn id="19" dur="2000"/>
                                        <p:tgtEl>
                                          <p:spTgt spid="10246"/>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fade">
                                      <p:cBhvr>
                                        <p:cTn id="23"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2" animBg="1"/>
      <p:bldP spid="102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solidFill>
                  <a:srgbClr val="9E0101"/>
                </a:solidFill>
              </a:rPr>
              <a:t>minimal reliance on engineered </a:t>
            </a:r>
          </a:p>
          <a:p>
            <a:pPr marL="225425" lvl="0"/>
            <a:r>
              <a:rPr lang="en-US" sz="2200" b="1" dirty="0">
                <a:solidFill>
                  <a:srgbClr val="9E0101"/>
                </a:solidFill>
              </a:rPr>
              <a:t>barriers to avoid long time </a:t>
            </a:r>
          </a:p>
          <a:p>
            <a:pPr marL="225425" lvl="0"/>
            <a:r>
              <a:rPr lang="en-US" sz="2200" b="1" dirty="0">
                <a:solidFill>
                  <a:srgbClr val="9E0101"/>
                </a:solidFill>
              </a:rPr>
              <a:t>extrapolation of models for certain </a:t>
            </a:r>
          </a:p>
          <a:p>
            <a:pPr marL="225425" lvl="0"/>
            <a:r>
              <a:rPr lang="en-US" sz="2200" b="1" dirty="0">
                <a:solidFill>
                  <a:srgbClr val="9E0101"/>
                </a:solidFill>
              </a:rPr>
              <a:t>types of performance</a:t>
            </a:r>
            <a:r>
              <a:rPr lang="en-US" sz="2200" b="1" dirty="0"/>
              <a:t>,</a:t>
            </a:r>
          </a:p>
          <a:p>
            <a:pPr marL="225425" lvl="0" indent="-225425" algn="just">
              <a:spcBef>
                <a:spcPts val="600"/>
              </a:spcBef>
              <a:buFont typeface="Arial"/>
              <a:buChar char="•"/>
            </a:pPr>
            <a:r>
              <a:rPr lang="en-US" sz="2200" b="1" dirty="0">
                <a:solidFill>
                  <a:srgbClr val="9E0101"/>
                </a:solidFill>
              </a:rPr>
              <a:t>performance that is independent of the canister, i.e., canister and container requirements are only for transportation, handling and the first several hundred years of peak temperature after emplacement in a repository</a:t>
            </a:r>
            <a:r>
              <a:rPr lang="en-US" sz="2200" b="1" dirty="0"/>
              <a:t>, and</a:t>
            </a:r>
          </a:p>
          <a:p>
            <a:pPr marL="225425" lvl="0" indent="-225425" algn="just">
              <a:spcBef>
                <a:spcPts val="600"/>
              </a:spcBef>
              <a:buFont typeface="Arial"/>
              <a:buChar char="•"/>
            </a:pPr>
            <a:r>
              <a:rPr lang="en-US" sz="2200" b="1" dirty="0">
                <a:solidFill>
                  <a:srgbClr val="006401"/>
                </a:solidFill>
              </a:rPr>
              <a:t>a geographic region that has an existing and sufficient sociopolitical and economic infrastructure that can carry out operations without proximity to a potentially rapidly growing metropolis (unlikely to ever have human habitation anywhere near the site)</a:t>
            </a:r>
            <a:r>
              <a:rPr lang="en-US" sz="2200" b="1" dirty="0"/>
              <a:t>.</a:t>
            </a:r>
          </a:p>
        </p:txBody>
      </p:sp>
      <p:sp>
        <p:nvSpPr>
          <p:cNvPr id="13" name="TextBox 12"/>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solidFill>
                  <a:srgbClr val="9E0101"/>
                </a:solidFill>
              </a:rPr>
              <a:t>minimal reliance on engineered </a:t>
            </a:r>
          </a:p>
          <a:p>
            <a:pPr marL="225425" lvl="0"/>
            <a:r>
              <a:rPr lang="en-US" sz="2200" b="1" dirty="0">
                <a:solidFill>
                  <a:srgbClr val="9E0101"/>
                </a:solidFill>
              </a:rPr>
              <a:t>barriers to avoid long time </a:t>
            </a:r>
          </a:p>
          <a:p>
            <a:pPr marL="225425" lvl="0"/>
            <a:r>
              <a:rPr lang="en-US" sz="2200" b="1" dirty="0">
                <a:solidFill>
                  <a:srgbClr val="9E0101"/>
                </a:solidFill>
              </a:rPr>
              <a:t>extrapolation of models for certain </a:t>
            </a:r>
          </a:p>
          <a:p>
            <a:pPr marL="225425" lvl="0"/>
            <a:r>
              <a:rPr lang="en-US" sz="2200" b="1" dirty="0">
                <a:solidFill>
                  <a:srgbClr val="9E0101"/>
                </a:solidFill>
              </a:rPr>
              <a:t>types of performance</a:t>
            </a:r>
            <a:r>
              <a:rPr lang="en-US" sz="2200" b="1" dirty="0"/>
              <a:t>,</a:t>
            </a:r>
          </a:p>
          <a:p>
            <a:pPr marL="225425" lvl="0" indent="-225425" algn="just">
              <a:spcBef>
                <a:spcPts val="600"/>
              </a:spcBef>
              <a:buFont typeface="Arial"/>
              <a:buChar char="•"/>
            </a:pPr>
            <a:r>
              <a:rPr lang="en-US" sz="2200" b="1" dirty="0">
                <a:solidFill>
                  <a:srgbClr val="9E0101"/>
                </a:solidFill>
              </a:rPr>
              <a:t>performance that is independent of the canister, i.e., canister and container requirements are only for transportation, handling and the first several hundred years of peak temperature after emplacement in a repository</a:t>
            </a:r>
            <a:r>
              <a:rPr lang="en-US" sz="2200" b="1" dirty="0"/>
              <a:t>,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4" name="TextBox 13"/>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solidFill>
                  <a:srgbClr val="9E0101"/>
                </a:solidFill>
              </a:rPr>
              <a:t>minimal reliance on engineered </a:t>
            </a:r>
          </a:p>
          <a:p>
            <a:pPr marL="225425" lvl="0"/>
            <a:r>
              <a:rPr lang="en-US" sz="2200" b="1" dirty="0">
                <a:solidFill>
                  <a:srgbClr val="9E0101"/>
                </a:solidFill>
              </a:rPr>
              <a:t>barriers to avoid long time </a:t>
            </a:r>
          </a:p>
          <a:p>
            <a:pPr marL="225425" lvl="0"/>
            <a:r>
              <a:rPr lang="en-US" sz="2200" b="1" dirty="0">
                <a:solidFill>
                  <a:srgbClr val="9E0101"/>
                </a:solidFill>
              </a:rPr>
              <a:t>extrapolation of models for certain </a:t>
            </a:r>
          </a:p>
          <a:p>
            <a:pPr marL="225425" lvl="0"/>
            <a:r>
              <a:rPr lang="en-US" sz="2200" b="1" dirty="0">
                <a:solidFill>
                  <a:srgbClr val="9E0101"/>
                </a:solidFill>
              </a:rPr>
              <a:t>types of performance</a:t>
            </a:r>
            <a:r>
              <a:rPr lang="en-US" sz="2200" b="1" dirty="0"/>
              <a:t>,</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5" name="TextBox 14"/>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solidFill>
                  <a:srgbClr val="9E0101"/>
                </a:solidFill>
              </a:rPr>
              <a:t>isolation robustly assured for all </a:t>
            </a:r>
          </a:p>
          <a:p>
            <a:pPr marL="225425" lvl="0"/>
            <a:r>
              <a:rPr lang="en-US" sz="2200" b="1" dirty="0">
                <a:solidFill>
                  <a:srgbClr val="9E0101"/>
                </a:solidFill>
              </a:rPr>
              <a:t>types of wastes  (no </a:t>
            </a:r>
            <a:r>
              <a:rPr lang="en-US" sz="2200" b="1" dirty="0" err="1">
                <a:solidFill>
                  <a:srgbClr val="9E0101"/>
                </a:solidFill>
              </a:rPr>
              <a:t>vitrification</a:t>
            </a:r>
            <a:r>
              <a:rPr lang="en-US" sz="2200" b="1" dirty="0">
                <a:solidFill>
                  <a:srgbClr val="9E0101"/>
                </a:solidFill>
              </a:rPr>
              <a:t> </a:t>
            </a:r>
          </a:p>
          <a:p>
            <a:pPr marL="225425" lvl="0"/>
            <a:r>
              <a:rPr lang="en-US" sz="2200" b="1" dirty="0">
                <a:solidFill>
                  <a:srgbClr val="9E0101"/>
                </a:solidFill>
              </a:rPr>
              <a:t>or reforming necessary)</a:t>
            </a:r>
            <a:r>
              <a:rPr lang="en-US" sz="2200" b="1" dirty="0"/>
              <a:t>,</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6" name="TextBox 15"/>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solidFill>
                  <a:srgbClr val="006401"/>
                </a:solidFill>
              </a:rPr>
              <a:t>a tectonically interpretable area</a:t>
            </a:r>
            <a:r>
              <a:rPr lang="en-US" sz="2200" b="1" dirty="0"/>
              <a:t>,</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7" name="TextBox 16"/>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solidFill>
                  <a:srgbClr val="9E0101"/>
                </a:solidFill>
              </a:rPr>
              <a:t>a simple geologic history</a:t>
            </a:r>
            <a:r>
              <a:rPr lang="en-US" sz="2200" b="1" dirty="0"/>
              <a:t>,</a:t>
            </a:r>
          </a:p>
          <a:p>
            <a:pPr marL="225425" lvl="0" indent="-225425" algn="just">
              <a:spcBef>
                <a:spcPts val="600"/>
              </a:spcBef>
              <a:buFont typeface="Arial"/>
              <a:buChar char="•"/>
            </a:pPr>
            <a:r>
              <a:rPr lang="en-US" sz="2200" b="1" dirty="0"/>
              <a:t>a tectonically interpretable area,</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8" name="TextBox 17"/>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solidFill>
                  <a:srgbClr val="9E0101"/>
                </a:solidFill>
              </a:rPr>
              <a:t>a simple hydrogeology</a:t>
            </a:r>
            <a:r>
              <a:rPr lang="en-US" sz="2200" b="1" dirty="0"/>
              <a:t>, </a:t>
            </a:r>
          </a:p>
          <a:p>
            <a:pPr marL="225425" lvl="0" indent="-225425" algn="just">
              <a:spcBef>
                <a:spcPts val="600"/>
              </a:spcBef>
              <a:buFont typeface="Arial"/>
              <a:buChar char="•"/>
            </a:pPr>
            <a:r>
              <a:rPr lang="en-US" sz="2200" b="1" dirty="0"/>
              <a:t>a simple geologic history,</a:t>
            </a:r>
          </a:p>
          <a:p>
            <a:pPr marL="225425" lvl="0" indent="-225425" algn="just">
              <a:spcBef>
                <a:spcPts val="600"/>
              </a:spcBef>
              <a:buFont typeface="Arial"/>
              <a:buChar char="•"/>
            </a:pPr>
            <a:r>
              <a:rPr lang="en-US" sz="2200" b="1" dirty="0"/>
              <a:t>a tectonically interpretable area,</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sp>
        <p:nvSpPr>
          <p:cNvPr id="19" name="TextBox 18"/>
          <p:cNvSpPr txBox="1"/>
          <p:nvPr/>
        </p:nvSpPr>
        <p:spPr>
          <a:xfrm>
            <a:off x="0" y="210027"/>
            <a:ext cx="9144000" cy="6647973"/>
          </a:xfrm>
          <a:prstGeom prst="rect">
            <a:avLst/>
          </a:prstGeom>
          <a:solidFill>
            <a:schemeClr val="bg1"/>
          </a:solidFill>
        </p:spPr>
        <p:txBody>
          <a:bodyPr wrap="square" rtlCol="0">
            <a:spAutoFit/>
          </a:bodyPr>
          <a:lstStyle/>
          <a:p>
            <a:pPr marL="225425" lvl="0" indent="-225425" algn="just">
              <a:spcBef>
                <a:spcPts val="600"/>
              </a:spcBef>
              <a:buFont typeface="Arial"/>
              <a:buChar char="•"/>
            </a:pPr>
            <a:r>
              <a:rPr lang="en-US" sz="2200" b="1" dirty="0"/>
              <a:t>a simple hydrogeology, </a:t>
            </a:r>
          </a:p>
          <a:p>
            <a:pPr marL="225425" lvl="0" indent="-225425" algn="just">
              <a:spcBef>
                <a:spcPts val="600"/>
              </a:spcBef>
              <a:buFont typeface="Arial"/>
              <a:buChar char="•"/>
            </a:pPr>
            <a:r>
              <a:rPr lang="en-US" sz="2200" b="1" dirty="0"/>
              <a:t>a simple geologic history,</a:t>
            </a:r>
          </a:p>
          <a:p>
            <a:pPr marL="225425" lvl="0" indent="-225425" algn="just">
              <a:spcBef>
                <a:spcPts val="600"/>
              </a:spcBef>
              <a:buFont typeface="Arial"/>
              <a:buChar char="•"/>
            </a:pPr>
            <a:r>
              <a:rPr lang="en-US" sz="2200" b="1" dirty="0"/>
              <a:t>a tectonically interpretable area,</a:t>
            </a:r>
          </a:p>
          <a:p>
            <a:pPr marL="225425" lvl="0" indent="-225425">
              <a:spcBef>
                <a:spcPts val="600"/>
              </a:spcBef>
              <a:buFont typeface="Arial"/>
              <a:buChar char="•"/>
            </a:pPr>
            <a:r>
              <a:rPr lang="en-US" sz="2200" b="1" dirty="0"/>
              <a:t>isolation robustly assured for all </a:t>
            </a:r>
          </a:p>
          <a:p>
            <a:pPr marL="225425" lvl="0"/>
            <a:r>
              <a:rPr lang="en-US" sz="2200" b="1" dirty="0"/>
              <a:t>types of wastes  (no </a:t>
            </a:r>
            <a:r>
              <a:rPr lang="en-US" sz="2200" b="1" dirty="0" err="1"/>
              <a:t>vitrification</a:t>
            </a:r>
            <a:r>
              <a:rPr lang="en-US" sz="2200" b="1" dirty="0"/>
              <a:t> </a:t>
            </a:r>
          </a:p>
          <a:p>
            <a:pPr marL="225425" lvl="0"/>
            <a:r>
              <a:rPr lang="en-US" sz="2200" b="1" dirty="0"/>
              <a:t>or reforming necessary),</a:t>
            </a:r>
            <a:endParaRPr lang="en-US" sz="1100" b="1" dirty="0"/>
          </a:p>
          <a:p>
            <a:pPr marL="225425" lvl="0" indent="-225425">
              <a:spcBef>
                <a:spcPts val="600"/>
              </a:spcBef>
              <a:buFont typeface="Arial"/>
              <a:buChar char="•"/>
            </a:pPr>
            <a:r>
              <a:rPr lang="en-US" sz="2200" b="1" dirty="0"/>
              <a:t>minimal reliance on engineered </a:t>
            </a:r>
          </a:p>
          <a:p>
            <a:pPr marL="225425" lvl="0"/>
            <a:r>
              <a:rPr lang="en-US" sz="2200" b="1" dirty="0"/>
              <a:t>barriers to avoid long time </a:t>
            </a:r>
          </a:p>
          <a:p>
            <a:pPr marL="225425" lvl="0"/>
            <a:r>
              <a:rPr lang="en-US" sz="2200" b="1" dirty="0"/>
              <a:t>extrapolation of models for certain </a:t>
            </a:r>
          </a:p>
          <a:p>
            <a:pPr marL="225425" lvl="0"/>
            <a:r>
              <a:rPr lang="en-US" sz="2200" b="1" dirty="0"/>
              <a:t>types of performance,</a:t>
            </a:r>
          </a:p>
          <a:p>
            <a:pPr marL="225425" lvl="0" indent="-225425" algn="just">
              <a:spcBef>
                <a:spcPts val="600"/>
              </a:spcBef>
              <a:buFont typeface="Arial"/>
              <a:buChar char="•"/>
            </a:pPr>
            <a:r>
              <a:rPr lang="en-US" sz="2200" b="1" dirty="0"/>
              <a:t>performance that is independent of the canister, i.e., canister and container requirements are only for transportation, handling and the first several hundred years of peak temperature after emplacement in a repository, and</a:t>
            </a:r>
          </a:p>
          <a:p>
            <a:pPr marL="225425" lvl="0" indent="-225425" algn="just">
              <a:spcBef>
                <a:spcPts val="600"/>
              </a:spcBef>
              <a:buFont typeface="Arial"/>
              <a:buChar char="•"/>
            </a:pPr>
            <a:r>
              <a:rPr lang="en-US" sz="2200" b="1" dirty="0"/>
              <a:t>a geographic region that has an existing and sufficient sociopolitical and economic infrastructure that can carry out operations without proximity to a potentially rapidly growing metropolis (unlikely to ever have human habitation anywhere near the site).</a:t>
            </a:r>
          </a:p>
        </p:txBody>
      </p:sp>
      <p:pic>
        <p:nvPicPr>
          <p:cNvPr id="21" name="Picture 20"/>
          <p:cNvPicPr>
            <a:picLocks noChangeAspect="1"/>
          </p:cNvPicPr>
          <p:nvPr/>
        </p:nvPicPr>
        <p:blipFill>
          <a:blip r:embed="rId2"/>
          <a:stretch>
            <a:fillRect/>
          </a:stretch>
        </p:blipFill>
        <p:spPr>
          <a:xfrm>
            <a:off x="4431793" y="0"/>
            <a:ext cx="4712208" cy="3733800"/>
          </a:xfrm>
          <a:prstGeom prst="rect">
            <a:avLst/>
          </a:prstGeom>
        </p:spPr>
      </p:pic>
      <p:sp>
        <p:nvSpPr>
          <p:cNvPr id="2" name="TextBox 1"/>
          <p:cNvSpPr txBox="1"/>
          <p:nvPr/>
        </p:nvSpPr>
        <p:spPr>
          <a:xfrm>
            <a:off x="7970963" y="164068"/>
            <a:ext cx="1096837" cy="369332"/>
          </a:xfrm>
          <a:prstGeom prst="rect">
            <a:avLst/>
          </a:prstGeom>
          <a:noFill/>
        </p:spPr>
        <p:txBody>
          <a:bodyPr wrap="none" rtlCol="0">
            <a:spAutoFit/>
          </a:bodyPr>
          <a:lstStyle/>
          <a:p>
            <a:r>
              <a:rPr lang="en-US" dirty="0"/>
              <a:t>Yucca Mt.</a:t>
            </a:r>
          </a:p>
        </p:txBody>
      </p:sp>
      <p:sp>
        <p:nvSpPr>
          <p:cNvPr id="20" name="TextBox 19"/>
          <p:cNvSpPr txBox="1"/>
          <p:nvPr/>
        </p:nvSpPr>
        <p:spPr>
          <a:xfrm>
            <a:off x="4419600" y="2667000"/>
            <a:ext cx="4724400" cy="1138773"/>
          </a:xfrm>
          <a:prstGeom prst="rect">
            <a:avLst/>
          </a:prstGeom>
          <a:solidFill>
            <a:schemeClr val="bg1"/>
          </a:solidFill>
        </p:spPr>
        <p:txBody>
          <a:bodyPr wrap="square" rtlCol="0">
            <a:spAutoFit/>
          </a:bodyPr>
          <a:lstStyle/>
          <a:p>
            <a:pPr algn="ctr"/>
            <a:r>
              <a:rPr lang="en-US" sz="1700" dirty="0"/>
              <a:t>As a result, to fully implement the Yucca Mt repository will cost well over $300 billion. </a:t>
            </a:r>
          </a:p>
          <a:p>
            <a:pPr algn="ctr"/>
            <a:r>
              <a:rPr lang="en-US" sz="1700" dirty="0"/>
              <a:t>To put the repository in the correct rock would cost only about $30 billion </a:t>
            </a:r>
          </a:p>
        </p:txBody>
      </p:sp>
      <p:sp>
        <p:nvSpPr>
          <p:cNvPr id="24" name="TextBox 23"/>
          <p:cNvSpPr txBox="1"/>
          <p:nvPr/>
        </p:nvSpPr>
        <p:spPr>
          <a:xfrm>
            <a:off x="4431791" y="2667000"/>
            <a:ext cx="4712210" cy="1323439"/>
          </a:xfrm>
          <a:prstGeom prst="rect">
            <a:avLst/>
          </a:prstGeom>
          <a:solidFill>
            <a:schemeClr val="bg1"/>
          </a:solidFill>
        </p:spPr>
        <p:txBody>
          <a:bodyPr wrap="square" rtlCol="0">
            <a:spAutoFit/>
          </a:bodyPr>
          <a:lstStyle/>
          <a:p>
            <a:pPr algn="ctr"/>
            <a:r>
              <a:rPr lang="en-US" sz="2000" dirty="0"/>
              <a:t>Yucca Mt. is a highly fractured,  oxidizing, variably saturated, dual porosity, hydrologic system that sits on the edge of the Las Vegas Shear Zone</a:t>
            </a:r>
          </a:p>
        </p:txBody>
      </p:sp>
      <p:sp>
        <p:nvSpPr>
          <p:cNvPr id="23" name="TextBox 22"/>
          <p:cNvSpPr txBox="1"/>
          <p:nvPr/>
        </p:nvSpPr>
        <p:spPr>
          <a:xfrm>
            <a:off x="4419600" y="0"/>
            <a:ext cx="4712207" cy="3924151"/>
          </a:xfrm>
          <a:prstGeom prst="rect">
            <a:avLst/>
          </a:prstGeom>
          <a:solidFill>
            <a:schemeClr val="bg1"/>
          </a:solidFill>
        </p:spPr>
        <p:txBody>
          <a:bodyPr wrap="square" rtlCol="0">
            <a:spAutoFit/>
          </a:bodyPr>
          <a:lstStyle/>
          <a:p>
            <a:pPr algn="ctr">
              <a:spcBef>
                <a:spcPts val="1200"/>
              </a:spcBef>
            </a:pPr>
            <a:endParaRPr lang="en-US" sz="1100" b="1" dirty="0"/>
          </a:p>
          <a:p>
            <a:pPr algn="ctr">
              <a:spcBef>
                <a:spcPts val="1200"/>
              </a:spcBef>
            </a:pPr>
            <a:r>
              <a:rPr lang="en-US" sz="2800" b="1" dirty="0"/>
              <a:t>What Makes A Good Deep Geologic Nuclear Waste Repository?</a:t>
            </a:r>
          </a:p>
          <a:p>
            <a:pPr algn="ctr">
              <a:spcBef>
                <a:spcPts val="1200"/>
              </a:spcBef>
            </a:pPr>
            <a:r>
              <a:rPr lang="en-US" sz="2800" dirty="0"/>
              <a:t>There are seven criteria used to evaluate the suitability of a site for a deep geological repository</a:t>
            </a:r>
          </a:p>
          <a:p>
            <a:pPr algn="ctr">
              <a:spcBef>
                <a:spcPts val="1200"/>
              </a:spcBef>
            </a:pPr>
            <a:endParaRPr lang="en-US" sz="1200" dirty="0"/>
          </a:p>
        </p:txBody>
      </p:sp>
    </p:spTree>
    <p:extLst>
      <p:ext uri="{BB962C8B-B14F-4D97-AF65-F5344CB8AC3E}">
        <p14:creationId xmlns:p14="http://schemas.microsoft.com/office/powerpoint/2010/main" val="15681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4"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760"/>
          <a:stretch/>
        </p:blipFill>
        <p:spPr>
          <a:xfrm>
            <a:off x="0" y="457200"/>
            <a:ext cx="9144000" cy="6400800"/>
          </a:xfrm>
          <a:prstGeom prst="rect">
            <a:avLst/>
          </a:prstGeom>
        </p:spPr>
      </p:pic>
      <p:sp>
        <p:nvSpPr>
          <p:cNvPr id="3" name="TextBox 2"/>
          <p:cNvSpPr txBox="1"/>
          <p:nvPr/>
        </p:nvSpPr>
        <p:spPr>
          <a:xfrm>
            <a:off x="6477000" y="4800600"/>
            <a:ext cx="2590800" cy="2031325"/>
          </a:xfrm>
          <a:prstGeom prst="rect">
            <a:avLst/>
          </a:prstGeom>
          <a:solidFill>
            <a:schemeClr val="bg1"/>
          </a:solidFill>
        </p:spPr>
        <p:txBody>
          <a:bodyPr wrap="square" rtlCol="0">
            <a:spAutoFit/>
          </a:bodyPr>
          <a:lstStyle/>
          <a:p>
            <a:pPr marL="176213" lvl="0" indent="-176213" algn="just">
              <a:buFontTx/>
              <a:buChar char="-"/>
            </a:pPr>
            <a:r>
              <a:rPr lang="en-US" b="1" dirty="0"/>
              <a:t>reducing inverts</a:t>
            </a:r>
          </a:p>
          <a:p>
            <a:pPr marL="176213" lvl="0" indent="-176213" algn="just">
              <a:buFontTx/>
              <a:buChar char="-"/>
            </a:pPr>
            <a:r>
              <a:rPr lang="en-US" b="1" dirty="0" err="1"/>
              <a:t>shotcrete</a:t>
            </a:r>
            <a:endParaRPr lang="en-US" b="1" dirty="0"/>
          </a:p>
          <a:p>
            <a:pPr marL="176213" lvl="0" indent="-176213" algn="just">
              <a:buFontTx/>
              <a:buChar char="-"/>
            </a:pPr>
            <a:r>
              <a:rPr lang="en-US" b="1" dirty="0"/>
              <a:t>ceramic coating</a:t>
            </a:r>
          </a:p>
          <a:p>
            <a:pPr marL="176213" lvl="0" indent="-176213" algn="just">
              <a:buFontTx/>
              <a:buChar char="-"/>
            </a:pPr>
            <a:r>
              <a:rPr lang="en-US" b="1" dirty="0"/>
              <a:t>titanium drip shield</a:t>
            </a:r>
          </a:p>
          <a:p>
            <a:pPr marL="176213" lvl="0" indent="-176213" algn="just">
              <a:buFontTx/>
              <a:buChar char="-"/>
            </a:pPr>
            <a:r>
              <a:rPr lang="en-US" b="1" dirty="0"/>
              <a:t>vitrified waste</a:t>
            </a:r>
          </a:p>
          <a:p>
            <a:pPr marL="176213" lvl="0" indent="-176213" algn="just">
              <a:buFontTx/>
              <a:buChar char="-"/>
            </a:pPr>
            <a:r>
              <a:rPr lang="en-US" b="1" dirty="0"/>
              <a:t>package supports </a:t>
            </a:r>
          </a:p>
          <a:p>
            <a:pPr marL="176213" lvl="0" indent="-176213" algn="just">
              <a:buFontTx/>
              <a:buChar char="-"/>
            </a:pPr>
            <a:r>
              <a:rPr lang="en-US" b="1" dirty="0"/>
              <a:t>gravel backfill</a:t>
            </a:r>
          </a:p>
        </p:txBody>
      </p:sp>
      <p:sp>
        <p:nvSpPr>
          <p:cNvPr id="5" name="TextBox 4"/>
          <p:cNvSpPr txBox="1"/>
          <p:nvPr/>
        </p:nvSpPr>
        <p:spPr>
          <a:xfrm>
            <a:off x="533400" y="57090"/>
            <a:ext cx="8534400" cy="400110"/>
          </a:xfrm>
          <a:prstGeom prst="rect">
            <a:avLst/>
          </a:prstGeom>
          <a:solidFill>
            <a:schemeClr val="bg1"/>
          </a:solidFill>
        </p:spPr>
        <p:txBody>
          <a:bodyPr wrap="square" rtlCol="0">
            <a:spAutoFit/>
          </a:bodyPr>
          <a:lstStyle/>
          <a:p>
            <a:pPr marL="176213" marR="0" lvl="0" indent="-176213" algn="r" defTabSz="914400" eaLnBrk="1" fontAlgn="auto" latinLnBrk="0" hangingPunct="1">
              <a:lnSpc>
                <a:spcPct val="100000"/>
              </a:lnSpc>
              <a:spcBef>
                <a:spcPts val="0"/>
              </a:spcBef>
              <a:spcAft>
                <a:spcPts val="0"/>
              </a:spcAft>
              <a:buClrTx/>
              <a:buSzTx/>
              <a:buFontTx/>
              <a:buNone/>
              <a:tabLst/>
              <a:defRPr/>
            </a:pPr>
            <a:r>
              <a:rPr lang="en-US" sz="2000" b="1" dirty="0"/>
              <a:t>Extreme re-engineering required to counteract the choice of the wrong rock</a:t>
            </a:r>
          </a:p>
        </p:txBody>
      </p:sp>
      <p:sp>
        <p:nvSpPr>
          <p:cNvPr id="6" name="TextBox 5"/>
          <p:cNvSpPr txBox="1"/>
          <p:nvPr/>
        </p:nvSpPr>
        <p:spPr>
          <a:xfrm>
            <a:off x="3962400" y="0"/>
            <a:ext cx="5181600" cy="877163"/>
          </a:xfrm>
          <a:prstGeom prst="rect">
            <a:avLst/>
          </a:prstGeom>
          <a:solidFill>
            <a:schemeClr val="bg1"/>
          </a:solidFill>
        </p:spPr>
        <p:txBody>
          <a:bodyPr wrap="square" rtlCol="0">
            <a:spAutoFit/>
          </a:bodyPr>
          <a:lstStyle/>
          <a:p>
            <a:pPr algn="ctr"/>
            <a:r>
              <a:rPr lang="en-US" sz="1700" dirty="0"/>
              <a:t>But there is a site that meets all seven criteria and that has already demonstrated it can handle all of our nuclear waste of any type, including high-level waste </a:t>
            </a:r>
          </a:p>
        </p:txBody>
      </p:sp>
    </p:spTree>
    <p:extLst>
      <p:ext uri="{BB962C8B-B14F-4D97-AF65-F5344CB8AC3E}">
        <p14:creationId xmlns:p14="http://schemas.microsoft.com/office/powerpoint/2010/main" val="31901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0"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288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336898" name="Picture 3" descr="2883-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1219200"/>
            <a:ext cx="4267200" cy="5486400"/>
          </a:xfrm>
          <a:prstGeom prst="rect">
            <a:avLst/>
          </a:prstGeom>
          <a:noFill/>
          <a:ln w="9525">
            <a:noFill/>
            <a:miter lim="800000"/>
            <a:headEnd/>
            <a:tailEnd/>
          </a:ln>
        </p:spPr>
      </p:pic>
      <p:pic>
        <p:nvPicPr>
          <p:cNvPr id="336899" name="Picture 4" descr="Trupacks on road to WIP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4267200"/>
            <a:ext cx="4495800" cy="2590800"/>
          </a:xfrm>
          <a:prstGeom prst="rect">
            <a:avLst/>
          </a:prstGeom>
          <a:noFill/>
          <a:ln w="28575">
            <a:noFill/>
            <a:miter lim="800000"/>
            <a:headEnd/>
            <a:tailEnd/>
          </a:ln>
        </p:spPr>
      </p:pic>
      <p:sp>
        <p:nvSpPr>
          <p:cNvPr id="2041861" name="Text Box 5"/>
          <p:cNvSpPr txBox="1">
            <a:spLocks noChangeArrowheads="1"/>
          </p:cNvSpPr>
          <p:nvPr/>
        </p:nvSpPr>
        <p:spPr bwMode="auto">
          <a:xfrm>
            <a:off x="-76200" y="0"/>
            <a:ext cx="5257800" cy="1615827"/>
          </a:xfrm>
          <a:prstGeom prst="rect">
            <a:avLst/>
          </a:prstGeom>
          <a:noFill/>
          <a:ln>
            <a:noFill/>
          </a:ln>
          <a:effectLst/>
        </p:spPr>
        <p:txBody>
          <a:bodyPr wrap="square">
            <a:spAutoFit/>
          </a:bodyPr>
          <a:lstStyle/>
          <a:p>
            <a:pPr algn="ctr" eaLnBrk="0" hangingPunct="0">
              <a:spcBef>
                <a:spcPct val="50000"/>
              </a:spcBef>
              <a:spcAft>
                <a:spcPts val="0"/>
              </a:spcAft>
              <a:defRPr/>
            </a:pPr>
            <a:r>
              <a:rPr lang="en-US" sz="1800" b="1" dirty="0">
                <a:solidFill>
                  <a:schemeClr val="bg2"/>
                </a:solidFill>
                <a:latin typeface="Arial" charset="0"/>
                <a:ea typeface="ＭＳ Ｐゴシック" charset="0"/>
                <a:cs typeface="+mn-cs"/>
              </a:rPr>
              <a:t>Unknown to most, transuranic waste (bomb waste) continued on into the salt as planned, leading to the Waste Isolation Pilot Plant.</a:t>
            </a:r>
          </a:p>
          <a:p>
            <a:pPr algn="ctr" eaLnBrk="0" hangingPunct="0">
              <a:spcBef>
                <a:spcPct val="50000"/>
              </a:spcBef>
              <a:spcAft>
                <a:spcPts val="0"/>
              </a:spcAft>
              <a:defRPr/>
            </a:pPr>
            <a:r>
              <a:rPr lang="en-US" sz="1800" b="1" dirty="0">
                <a:solidFill>
                  <a:schemeClr val="bg2"/>
                </a:solidFill>
                <a:latin typeface="Arial" charset="0"/>
                <a:ea typeface="ＭＳ Ｐゴシック" charset="0"/>
                <a:cs typeface="+mn-cs"/>
              </a:rPr>
              <a:t>WIPP has shown that geologic disposal of nuclear waste is safe and cost-effective</a:t>
            </a:r>
          </a:p>
        </p:txBody>
      </p:sp>
      <p:pic>
        <p:nvPicPr>
          <p:cNvPr id="336901" name="Picture 6"/>
          <p:cNvPicPr>
            <a:picLocks noChangeAspect="1" noChangeArrowheads="1"/>
          </p:cNvPicPr>
          <p:nvPr/>
        </p:nvPicPr>
        <p:blipFill>
          <a:blip r:embed="rId6"/>
          <a:srcRect/>
          <a:stretch>
            <a:fillRect/>
          </a:stretch>
        </p:blipFill>
        <p:spPr bwMode="auto">
          <a:xfrm>
            <a:off x="0" y="1676400"/>
            <a:ext cx="4495800" cy="2590800"/>
          </a:xfrm>
          <a:prstGeom prst="rect">
            <a:avLst/>
          </a:prstGeom>
          <a:noFill/>
          <a:ln w="28575">
            <a:noFill/>
            <a:miter lim="800000"/>
            <a:headEnd/>
            <a:tailEnd/>
          </a:ln>
        </p:spPr>
      </p:pic>
      <p:sp>
        <p:nvSpPr>
          <p:cNvPr id="2041863" name="Text Box 7"/>
          <p:cNvSpPr txBox="1">
            <a:spLocks noChangeArrowheads="1"/>
          </p:cNvSpPr>
          <p:nvPr/>
        </p:nvSpPr>
        <p:spPr bwMode="auto">
          <a:xfrm>
            <a:off x="5257800" y="0"/>
            <a:ext cx="3886200" cy="1358064"/>
          </a:xfrm>
          <a:prstGeom prst="rect">
            <a:avLst/>
          </a:prstGeom>
          <a:noFill/>
          <a:ln>
            <a:noFill/>
          </a:ln>
          <a:effectLst/>
        </p:spPr>
        <p:txBody>
          <a:bodyPr wrap="square">
            <a:spAutoFit/>
          </a:bodyPr>
          <a:lstStyle/>
          <a:p>
            <a:pPr algn="r" eaLnBrk="0" hangingPunct="0">
              <a:lnSpc>
                <a:spcPct val="110000"/>
              </a:lnSpc>
              <a:defRPr/>
            </a:pPr>
            <a:r>
              <a:rPr lang="en-US" sz="1500" b="1" dirty="0">
                <a:solidFill>
                  <a:schemeClr val="bg2"/>
                </a:solidFill>
                <a:latin typeface="Helvetica" charset="0"/>
                <a:ea typeface="ＭＳ Ｐゴシック" charset="0"/>
              </a:rPr>
              <a:t>Only defense-generated TRU waste</a:t>
            </a:r>
          </a:p>
          <a:p>
            <a:pPr algn="r" eaLnBrk="0" hangingPunct="0">
              <a:lnSpc>
                <a:spcPct val="110000"/>
              </a:lnSpc>
              <a:defRPr/>
            </a:pPr>
            <a:r>
              <a:rPr lang="en-US" sz="1500" b="1" i="1" dirty="0">
                <a:solidFill>
                  <a:schemeClr val="bg2"/>
                </a:solidFill>
                <a:latin typeface="Helvetica" charset="0"/>
                <a:ea typeface="ＭＳ Ｐゴシック" charset="0"/>
              </a:rPr>
              <a:t>presently</a:t>
            </a:r>
            <a:r>
              <a:rPr lang="en-US" sz="1500" b="1" dirty="0">
                <a:solidFill>
                  <a:schemeClr val="bg2"/>
                </a:solidFill>
                <a:latin typeface="Helvetica" charset="0"/>
                <a:ea typeface="ＭＳ Ｐゴシック" charset="0"/>
              </a:rPr>
              <a:t> permitted: 100 </a:t>
            </a:r>
            <a:r>
              <a:rPr lang="en-US" sz="1500" b="1" dirty="0" err="1">
                <a:solidFill>
                  <a:schemeClr val="bg2"/>
                </a:solidFill>
                <a:latin typeface="Helvetica" charset="0"/>
                <a:ea typeface="ＭＳ Ｐゴシック" charset="0"/>
              </a:rPr>
              <a:t>nCi</a:t>
            </a:r>
            <a:r>
              <a:rPr lang="en-US" sz="1500" b="1" dirty="0">
                <a:solidFill>
                  <a:schemeClr val="bg2"/>
                </a:solidFill>
                <a:latin typeface="Helvetica" charset="0"/>
                <a:ea typeface="ＭＳ Ｐゴシック" charset="0"/>
              </a:rPr>
              <a:t>/g to 23 Ci/L</a:t>
            </a:r>
          </a:p>
          <a:p>
            <a:pPr algn="r" eaLnBrk="0" hangingPunct="0">
              <a:lnSpc>
                <a:spcPct val="110000"/>
              </a:lnSpc>
              <a:defRPr/>
            </a:pPr>
            <a:r>
              <a:rPr lang="en-US" sz="1500" b="1" dirty="0">
                <a:solidFill>
                  <a:schemeClr val="bg2"/>
                </a:solidFill>
                <a:latin typeface="Helvetica" charset="0"/>
                <a:ea typeface="ＭＳ Ｐゴシック" charset="0"/>
              </a:rPr>
              <a:t>of alpha-emitting </a:t>
            </a:r>
            <a:r>
              <a:rPr lang="en-US" sz="1500" b="1" baseline="30000" dirty="0">
                <a:solidFill>
                  <a:schemeClr val="bg2"/>
                </a:solidFill>
                <a:latin typeface="Helvetica" charset="0"/>
                <a:ea typeface="ＭＳ Ｐゴシック" charset="0"/>
              </a:rPr>
              <a:t>239</a:t>
            </a:r>
            <a:r>
              <a:rPr lang="en-US" sz="1500" b="1" dirty="0">
                <a:solidFill>
                  <a:schemeClr val="bg2"/>
                </a:solidFill>
                <a:latin typeface="Helvetica" charset="0"/>
                <a:ea typeface="ＭＳ Ｐゴシック" charset="0"/>
              </a:rPr>
              <a:t>Pu equivalents</a:t>
            </a:r>
          </a:p>
          <a:p>
            <a:pPr algn="r" eaLnBrk="0" hangingPunct="0">
              <a:lnSpc>
                <a:spcPct val="110000"/>
              </a:lnSpc>
              <a:defRPr/>
            </a:pPr>
            <a:r>
              <a:rPr lang="en-US" sz="1500" b="1" dirty="0">
                <a:solidFill>
                  <a:schemeClr val="bg2"/>
                </a:solidFill>
                <a:latin typeface="Helvetica" charset="0"/>
                <a:ea typeface="ＭＳ Ｐゴシック" charset="0"/>
              </a:rPr>
              <a:t>but WIPP was originally designed </a:t>
            </a:r>
          </a:p>
          <a:p>
            <a:pPr algn="r" eaLnBrk="0" hangingPunct="0">
              <a:lnSpc>
                <a:spcPct val="110000"/>
              </a:lnSpc>
              <a:defRPr/>
            </a:pPr>
            <a:r>
              <a:rPr lang="en-US" sz="1500" b="1" dirty="0">
                <a:solidFill>
                  <a:schemeClr val="bg2"/>
                </a:solidFill>
                <a:latin typeface="Helvetica" charset="0"/>
                <a:ea typeface="ＭＳ Ｐゴシック" charset="0"/>
              </a:rPr>
              <a:t>to handle all nuclear waste</a:t>
            </a:r>
          </a:p>
        </p:txBody>
      </p:sp>
      <p:sp>
        <p:nvSpPr>
          <p:cNvPr id="2041864" name="Text Box 8"/>
          <p:cNvSpPr txBox="1">
            <a:spLocks noChangeArrowheads="1"/>
          </p:cNvSpPr>
          <p:nvPr/>
        </p:nvSpPr>
        <p:spPr bwMode="auto">
          <a:xfrm>
            <a:off x="4572000" y="5410200"/>
            <a:ext cx="2133600" cy="1368425"/>
          </a:xfrm>
          <a:prstGeom prst="rect">
            <a:avLst/>
          </a:prstGeom>
          <a:noFill/>
          <a:ln>
            <a:noFill/>
          </a:ln>
          <a:effectLst/>
        </p:spPr>
        <p:txBody>
          <a:bodyPr>
            <a:spAutoFit/>
          </a:bodyPr>
          <a:lstStyle/>
          <a:p>
            <a:pPr eaLnBrk="0" hangingPunct="0">
              <a:defRPr/>
            </a:pPr>
            <a:r>
              <a:rPr lang="en-US" sz="1400" b="1" dirty="0">
                <a:solidFill>
                  <a:schemeClr val="bg2"/>
                </a:solidFill>
                <a:latin typeface="Arial" charset="0"/>
                <a:ea typeface="ＭＳ Ｐゴシック" charset="0"/>
                <a:cs typeface="+mn-cs"/>
              </a:rPr>
              <a:t>16 miles</a:t>
            </a:r>
            <a:r>
              <a:rPr lang="en-US" sz="1400" b="1" baseline="30000" dirty="0">
                <a:solidFill>
                  <a:schemeClr val="bg2"/>
                </a:solidFill>
                <a:latin typeface="Arial" charset="0"/>
                <a:ea typeface="ＭＳ Ｐゴシック" charset="0"/>
                <a:cs typeface="+mn-cs"/>
              </a:rPr>
              <a:t>2</a:t>
            </a:r>
            <a:r>
              <a:rPr lang="en-US" sz="1400" b="1" dirty="0">
                <a:solidFill>
                  <a:schemeClr val="bg2"/>
                </a:solidFill>
                <a:latin typeface="Arial" charset="0"/>
                <a:ea typeface="ＭＳ Ｐゴシック" charset="0"/>
                <a:cs typeface="+mn-cs"/>
              </a:rPr>
              <a:t> set aside in the 1992 Land Withdrawal Act</a:t>
            </a:r>
          </a:p>
          <a:p>
            <a:pPr eaLnBrk="0" hangingPunct="0">
              <a:defRPr/>
            </a:pPr>
            <a:r>
              <a:rPr lang="en-US" sz="1400" b="1" dirty="0">
                <a:solidFill>
                  <a:schemeClr val="bg2"/>
                </a:solidFill>
                <a:latin typeface="Arial" charset="0"/>
                <a:ea typeface="ＭＳ Ｐゴシック" charset="0"/>
                <a:cs typeface="+mn-cs"/>
              </a:rPr>
              <a:t>- when WIPP is full, only 1/2 mile</a:t>
            </a:r>
            <a:r>
              <a:rPr lang="en-US" sz="1400" b="1" baseline="30000" dirty="0">
                <a:solidFill>
                  <a:schemeClr val="bg2"/>
                </a:solidFill>
                <a:latin typeface="Arial" charset="0"/>
                <a:ea typeface="ＭＳ Ｐゴシック" charset="0"/>
                <a:cs typeface="+mn-cs"/>
              </a:rPr>
              <a:t>2</a:t>
            </a:r>
            <a:r>
              <a:rPr lang="en-US" sz="1400" b="1" dirty="0">
                <a:solidFill>
                  <a:schemeClr val="bg2"/>
                </a:solidFill>
                <a:latin typeface="Arial" charset="0"/>
                <a:ea typeface="ＭＳ Ｐゴシック" charset="0"/>
                <a:cs typeface="+mn-cs"/>
              </a:rPr>
              <a:t> will have been used</a:t>
            </a:r>
          </a:p>
        </p:txBody>
      </p:sp>
      <p:sp>
        <p:nvSpPr>
          <p:cNvPr id="10" name="Text Box 5"/>
          <p:cNvSpPr txBox="1">
            <a:spLocks noChangeArrowheads="1"/>
          </p:cNvSpPr>
          <p:nvPr/>
        </p:nvSpPr>
        <p:spPr bwMode="auto">
          <a:xfrm>
            <a:off x="-76200" y="0"/>
            <a:ext cx="5257800" cy="1338828"/>
          </a:xfrm>
          <a:prstGeom prst="rect">
            <a:avLst/>
          </a:prstGeom>
          <a:noFill/>
          <a:ln>
            <a:noFill/>
          </a:ln>
          <a:effectLst/>
        </p:spPr>
        <p:txBody>
          <a:bodyPr wrap="square">
            <a:spAutoFit/>
          </a:bodyPr>
          <a:lstStyle/>
          <a:p>
            <a:pPr algn="ctr" eaLnBrk="0" hangingPunct="0">
              <a:spcBef>
                <a:spcPct val="50000"/>
              </a:spcBef>
              <a:spcAft>
                <a:spcPts val="0"/>
              </a:spcAft>
              <a:defRPr/>
            </a:pPr>
            <a:r>
              <a:rPr lang="en-US" sz="1800" b="1" dirty="0">
                <a:solidFill>
                  <a:schemeClr val="bg2"/>
                </a:solidFill>
                <a:latin typeface="Arial" charset="0"/>
                <a:ea typeface="ＭＳ Ｐゴシック" charset="0"/>
                <a:cs typeface="+mn-cs"/>
              </a:rPr>
              <a:t>Unknown to most, transuranic waste (bomb waste) continued on into the salt as planned, leading to the Waste Isolation Pilot Plant.</a:t>
            </a:r>
          </a:p>
          <a:p>
            <a:pPr algn="ctr" eaLnBrk="0" hangingPunct="0">
              <a:spcBef>
                <a:spcPct val="50000"/>
              </a:spcBef>
              <a:spcAft>
                <a:spcPts val="0"/>
              </a:spcAft>
              <a:defRPr/>
            </a:pPr>
            <a:r>
              <a:rPr lang="en-US" b="1" dirty="0">
                <a:solidFill>
                  <a:schemeClr val="bg2"/>
                </a:solidFill>
                <a:latin typeface="Arial" charset="0"/>
                <a:ea typeface="ＭＳ Ｐゴシック" charset="0"/>
              </a:rPr>
              <a:t>WIPP is ahead of schedule and under-budget</a:t>
            </a:r>
            <a:endParaRPr lang="en-US" sz="1800" b="1" dirty="0">
              <a:solidFill>
                <a:schemeClr val="bg2"/>
              </a:solidFill>
              <a:latin typeface="Arial" charset="0"/>
              <a:ea typeface="ＭＳ Ｐゴシック" charset="0"/>
              <a:cs typeface="+mn-cs"/>
            </a:endParaRPr>
          </a:p>
        </p:txBody>
      </p:sp>
    </p:spTree>
    <p:extLst>
      <p:ext uri="{BB962C8B-B14F-4D97-AF65-F5344CB8AC3E}">
        <p14:creationId xmlns:p14="http://schemas.microsoft.com/office/powerpoint/2010/main" val="259373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041863"/>
                                        </p:tgtEl>
                                        <p:attrNameLst>
                                          <p:attrName>style.visibility</p:attrName>
                                        </p:attrNameLst>
                                      </p:cBhvr>
                                      <p:to>
                                        <p:strVal val="visible"/>
                                      </p:to>
                                    </p:set>
                                    <p:animEffect transition="in" filter="fade">
                                      <p:cBhvr>
                                        <p:cTn id="7" dur="1000"/>
                                        <p:tgtEl>
                                          <p:spTgt spid="2041863"/>
                                        </p:tgtEl>
                                      </p:cBhvr>
                                    </p:animEffect>
                                  </p:childTnLst>
                                </p:cTn>
                              </p:par>
                            </p:childTnLst>
                          </p:cTn>
                        </p:par>
                        <p:par>
                          <p:cTn id="8" fill="hold" nodeType="afterGroup">
                            <p:stCondLst>
                              <p:cond delay="3000"/>
                            </p:stCondLst>
                            <p:childTnLst>
                              <p:par>
                                <p:cTn id="9" presetID="10" presetClass="entr" presetSubtype="0" fill="hold" grpId="0" nodeType="afterEffect">
                                  <p:stCondLst>
                                    <p:cond delay="2000"/>
                                  </p:stCondLst>
                                  <p:childTnLst>
                                    <p:set>
                                      <p:cBhvr>
                                        <p:cTn id="10" dur="1" fill="hold">
                                          <p:stCondLst>
                                            <p:cond delay="0"/>
                                          </p:stCondLst>
                                        </p:cTn>
                                        <p:tgtEl>
                                          <p:spTgt spid="2041864"/>
                                        </p:tgtEl>
                                        <p:attrNameLst>
                                          <p:attrName>style.visibility</p:attrName>
                                        </p:attrNameLst>
                                      </p:cBhvr>
                                      <p:to>
                                        <p:strVal val="visible"/>
                                      </p:to>
                                    </p:set>
                                    <p:animEffect transition="in" filter="fade">
                                      <p:cBhvr>
                                        <p:cTn id="11" dur="2000"/>
                                        <p:tgtEl>
                                          <p:spTgt spid="204186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041861"/>
                                        </p:tgtEl>
                                      </p:cBhvr>
                                    </p:animEffect>
                                    <p:set>
                                      <p:cBhvr>
                                        <p:cTn id="16" dur="1" fill="hold">
                                          <p:stCondLst>
                                            <p:cond delay="499"/>
                                          </p:stCondLst>
                                        </p:cTn>
                                        <p:tgtEl>
                                          <p:spTgt spid="204186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1861" grpId="0"/>
      <p:bldP spid="2041863" grpId="0"/>
      <p:bldP spid="204186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87916" y="1524000"/>
            <a:ext cx="2907316" cy="923330"/>
          </a:xfrm>
          <a:prstGeom prst="rect">
            <a:avLst/>
          </a:prstGeom>
          <a:noFill/>
        </p:spPr>
        <p:txBody>
          <a:bodyPr wrap="none" rtlCol="0">
            <a:spAutoFit/>
          </a:bodyPr>
          <a:lstStyle/>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Waste Isolation Pilot Plant</a:t>
            </a:r>
          </a:p>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U.S. Department of Energy</a:t>
            </a:r>
          </a:p>
          <a:p>
            <a:pPr algn="ct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2,130 feet below the surface</a:t>
            </a:r>
          </a:p>
        </p:txBody>
      </p:sp>
      <p:sp>
        <p:nvSpPr>
          <p:cNvPr id="5" name="TextBox 4"/>
          <p:cNvSpPr txBox="1"/>
          <p:nvPr/>
        </p:nvSpPr>
        <p:spPr>
          <a:xfrm>
            <a:off x="-60022" y="3124200"/>
            <a:ext cx="2269822" cy="1200329"/>
          </a:xfrm>
          <a:prstGeom prst="rect">
            <a:avLst/>
          </a:prstGeom>
          <a:noFill/>
        </p:spPr>
        <p:txBody>
          <a:bodyPr wrap="none" rtlCol="0">
            <a:spAutoFit/>
          </a:bodyPr>
          <a:lstStyle/>
          <a:p>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Ventilation system:</a:t>
            </a:r>
          </a:p>
          <a:p>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425,000 ft</a:t>
            </a:r>
            <a:r>
              <a:rPr lang="en-US" sz="2000" b="1" baseline="30000"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3</a:t>
            </a:r>
            <a:r>
              <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/minute</a:t>
            </a:r>
          </a:p>
          <a:p>
            <a:r>
              <a:rPr lang="en-US"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Constantly monitored</a:t>
            </a:r>
          </a:p>
          <a:p>
            <a:r>
              <a:rPr lang="en-US"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HEPA filtered</a:t>
            </a:r>
            <a:endParaRPr lang="en-US" sz="1800" b="1" dirty="0">
              <a:ln>
                <a:solidFill>
                  <a:schemeClr val="tx1"/>
                </a:solidFill>
              </a:ln>
              <a:solidFill>
                <a:srgbClr val="FFFFFF"/>
              </a:solidFill>
              <a:effectLst>
                <a:outerShdw blurRad="50800" dist="38100" dir="2700000" algn="tl" rotWithShape="0">
                  <a:srgbClr val="000000">
                    <a:alpha val="43000"/>
                  </a:srgbClr>
                </a:outerShdw>
              </a:effectLst>
              <a:latin typeface="Calibri"/>
              <a:cs typeface="Calibri"/>
            </a:endParaRPr>
          </a:p>
        </p:txBody>
      </p:sp>
    </p:spTree>
    <p:extLst>
      <p:ext uri="{BB962C8B-B14F-4D97-AF65-F5344CB8AC3E}">
        <p14:creationId xmlns:p14="http://schemas.microsoft.com/office/powerpoint/2010/main" val="3683322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6497" name="Picture 2" descr="Permian, Early 270 my"/>
          <p:cNvPicPr>
            <a:picLocks noChangeAspect="1" noChangeArrowheads="1"/>
          </p:cNvPicPr>
          <p:nvPr/>
        </p:nvPicPr>
        <p:blipFill>
          <a:blip r:embed="rId3" cstate="print">
            <a:extLst>
              <a:ext uri="{28A0092B-C50C-407E-A947-70E740481C1C}">
                <a14:useLocalDpi xmlns:a14="http://schemas.microsoft.com/office/drawing/2010/main"/>
              </a:ext>
            </a:extLst>
          </a:blip>
          <a:srcRect b="-266"/>
          <a:stretch>
            <a:fillRect/>
          </a:stretch>
        </p:blipFill>
        <p:spPr bwMode="auto">
          <a:xfrm>
            <a:off x="838200" y="288925"/>
            <a:ext cx="7696200" cy="535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6755" name="Text Box 3"/>
          <p:cNvSpPr txBox="1">
            <a:spLocks noChangeArrowheads="1"/>
          </p:cNvSpPr>
          <p:nvPr/>
        </p:nvSpPr>
        <p:spPr bwMode="auto">
          <a:xfrm>
            <a:off x="838200" y="5775325"/>
            <a:ext cx="76962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b="1">
                <a:latin typeface="Arial" charset="0"/>
                <a:cs typeface="+mn-cs"/>
              </a:rPr>
              <a:t>WIPP Salado Formation salt was deposited by repeated evaporation of shallow marine incursions into the Permian Basin of New Mexico </a:t>
            </a:r>
          </a:p>
        </p:txBody>
      </p:sp>
      <p:sp>
        <p:nvSpPr>
          <p:cNvPr id="1866756" name="Line 4"/>
          <p:cNvSpPr>
            <a:spLocks noChangeShapeType="1"/>
          </p:cNvSpPr>
          <p:nvPr/>
        </p:nvSpPr>
        <p:spPr bwMode="auto">
          <a:xfrm flipV="1">
            <a:off x="7620000" y="5105400"/>
            <a:ext cx="152400" cy="685800"/>
          </a:xfrm>
          <a:prstGeom prst="line">
            <a:avLst/>
          </a:prstGeom>
          <a:noFill/>
          <a:ln w="28575" cap="rnd">
            <a:solidFill>
              <a:schemeClr val="tx1"/>
            </a:solidFill>
            <a:prstDash val="sysDot"/>
            <a:round/>
            <a:headEnd/>
            <a:tailEnd type="stealth"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866757" name="Group 5"/>
          <p:cNvGrpSpPr>
            <a:grpSpLocks/>
          </p:cNvGrpSpPr>
          <p:nvPr/>
        </p:nvGrpSpPr>
        <p:grpSpPr bwMode="auto">
          <a:xfrm>
            <a:off x="0" y="3505200"/>
            <a:ext cx="5638800" cy="3352800"/>
            <a:chOff x="0" y="2208"/>
            <a:chExt cx="3552" cy="2112"/>
          </a:xfrm>
        </p:grpSpPr>
        <p:pic>
          <p:nvPicPr>
            <p:cNvPr id="186675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08"/>
              <a:ext cx="3552" cy="2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6759" name="Line 7"/>
            <p:cNvSpPr>
              <a:spLocks noChangeShapeType="1"/>
            </p:cNvSpPr>
            <p:nvPr/>
          </p:nvSpPr>
          <p:spPr bwMode="auto">
            <a:xfrm>
              <a:off x="478" y="3885"/>
              <a:ext cx="0" cy="222"/>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0" name="Line 8"/>
            <p:cNvSpPr>
              <a:spLocks noChangeShapeType="1"/>
            </p:cNvSpPr>
            <p:nvPr/>
          </p:nvSpPr>
          <p:spPr bwMode="auto">
            <a:xfrm>
              <a:off x="888" y="3885"/>
              <a:ext cx="0" cy="222"/>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1" name="Text Box 9"/>
            <p:cNvSpPr txBox="1">
              <a:spLocks noChangeArrowheads="1"/>
            </p:cNvSpPr>
            <p:nvPr/>
          </p:nvSpPr>
          <p:spPr bwMode="auto">
            <a:xfrm>
              <a:off x="96" y="3685"/>
              <a:ext cx="116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a:solidFill>
                    <a:schemeClr val="bg1"/>
                  </a:solidFill>
                  <a:latin typeface="Arial" charset="0"/>
                  <a:cs typeface="+mn-cs"/>
                </a:rPr>
                <a:t>200 nm</a:t>
              </a:r>
            </a:p>
          </p:txBody>
        </p:sp>
        <p:sp>
          <p:nvSpPr>
            <p:cNvPr id="1866762" name="Line 10"/>
            <p:cNvSpPr>
              <a:spLocks noChangeShapeType="1"/>
            </p:cNvSpPr>
            <p:nvPr/>
          </p:nvSpPr>
          <p:spPr bwMode="auto">
            <a:xfrm flipV="1">
              <a:off x="478" y="3987"/>
              <a:ext cx="410" cy="0"/>
            </a:xfrm>
            <a:prstGeom prst="line">
              <a:avLst/>
            </a:prstGeom>
            <a:noFill/>
            <a:ln w="38100">
              <a:solidFill>
                <a:srgbClr val="FFFFCC"/>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pic>
        <p:nvPicPr>
          <p:cNvPr id="1866763"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38800" y="3443288"/>
            <a:ext cx="3505200" cy="3414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866764" name="Group 12"/>
          <p:cNvGrpSpPr>
            <a:grpSpLocks/>
          </p:cNvGrpSpPr>
          <p:nvPr/>
        </p:nvGrpSpPr>
        <p:grpSpPr bwMode="auto">
          <a:xfrm>
            <a:off x="0" y="0"/>
            <a:ext cx="4724400" cy="3581400"/>
            <a:chOff x="0" y="0"/>
            <a:chExt cx="2496" cy="1728"/>
          </a:xfrm>
        </p:grpSpPr>
        <p:pic>
          <p:nvPicPr>
            <p:cNvPr id="1866765"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496"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6766" name="Line 14"/>
            <p:cNvSpPr>
              <a:spLocks noChangeShapeType="1"/>
            </p:cNvSpPr>
            <p:nvPr/>
          </p:nvSpPr>
          <p:spPr bwMode="auto">
            <a:xfrm>
              <a:off x="1222" y="240"/>
              <a:ext cx="45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7" name="Line 15"/>
            <p:cNvSpPr>
              <a:spLocks noChangeShapeType="1"/>
            </p:cNvSpPr>
            <p:nvPr/>
          </p:nvSpPr>
          <p:spPr bwMode="auto">
            <a:xfrm>
              <a:off x="1248" y="211"/>
              <a:ext cx="0" cy="77"/>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8" name="Line 16"/>
            <p:cNvSpPr>
              <a:spLocks noChangeShapeType="1"/>
            </p:cNvSpPr>
            <p:nvPr/>
          </p:nvSpPr>
          <p:spPr bwMode="auto">
            <a:xfrm>
              <a:off x="1680" y="211"/>
              <a:ext cx="0" cy="77"/>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9" name="Text Box 17"/>
            <p:cNvSpPr txBox="1">
              <a:spLocks noChangeArrowheads="1"/>
            </p:cNvSpPr>
            <p:nvPr/>
          </p:nvSpPr>
          <p:spPr bwMode="auto">
            <a:xfrm>
              <a:off x="1120" y="96"/>
              <a:ext cx="658" cy="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b="1">
                  <a:effectLst>
                    <a:outerShdw blurRad="38100" dist="38100" dir="2700000" algn="tl">
                      <a:srgbClr val="DDDDDD"/>
                    </a:outerShdw>
                  </a:effectLst>
                  <a:latin typeface="Arial" charset="0"/>
                  <a:cs typeface="+mn-cs"/>
                </a:rPr>
                <a:t>1 cm</a:t>
              </a:r>
            </a:p>
          </p:txBody>
        </p:sp>
      </p:grpSp>
      <p:grpSp>
        <p:nvGrpSpPr>
          <p:cNvPr id="1866770" name="Group 18"/>
          <p:cNvGrpSpPr>
            <a:grpSpLocks/>
          </p:cNvGrpSpPr>
          <p:nvPr/>
        </p:nvGrpSpPr>
        <p:grpSpPr bwMode="auto">
          <a:xfrm>
            <a:off x="4724400" y="0"/>
            <a:ext cx="4419600" cy="3581400"/>
            <a:chOff x="2976" y="0"/>
            <a:chExt cx="2784" cy="2208"/>
          </a:xfrm>
        </p:grpSpPr>
        <p:pic>
          <p:nvPicPr>
            <p:cNvPr id="106504" name="Picture 1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76" y="0"/>
              <a:ext cx="2784"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6772" name="Text Box 20"/>
            <p:cNvSpPr txBox="1">
              <a:spLocks noChangeArrowheads="1"/>
            </p:cNvSpPr>
            <p:nvPr/>
          </p:nvSpPr>
          <p:spPr bwMode="auto">
            <a:xfrm>
              <a:off x="3312" y="1872"/>
              <a:ext cx="2448" cy="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b="1" dirty="0">
                  <a:solidFill>
                    <a:schemeClr val="bg1"/>
                  </a:solidFill>
                  <a:latin typeface="Arial" charset="0"/>
                  <a:cs typeface="+mn-cs"/>
                </a:rPr>
                <a:t>Length: 4136 nm = ~12, 100 base pairs (similar to modern </a:t>
              </a:r>
              <a:r>
                <a:rPr lang="en-US" sz="1400" b="1" dirty="0" err="1">
                  <a:solidFill>
                    <a:schemeClr val="bg1"/>
                  </a:solidFill>
                  <a:latin typeface="Arial" charset="0"/>
                  <a:cs typeface="+mn-cs"/>
                </a:rPr>
                <a:t>halophilic</a:t>
              </a:r>
              <a:r>
                <a:rPr lang="en-US" sz="1400" b="1" dirty="0">
                  <a:solidFill>
                    <a:schemeClr val="bg1"/>
                  </a:solidFill>
                  <a:latin typeface="Arial" charset="0"/>
                  <a:cs typeface="+mn-cs"/>
                </a:rPr>
                <a:t> bacterial DNA) </a:t>
              </a:r>
            </a:p>
          </p:txBody>
        </p:sp>
      </p:grpSp>
    </p:spTree>
    <p:extLst>
      <p:ext uri="{BB962C8B-B14F-4D97-AF65-F5344CB8AC3E}">
        <p14:creationId xmlns:p14="http://schemas.microsoft.com/office/powerpoint/2010/main" val="105400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6764"/>
                                        </p:tgtEl>
                                        <p:attrNameLst>
                                          <p:attrName>style.visibility</p:attrName>
                                        </p:attrNameLst>
                                      </p:cBhvr>
                                      <p:to>
                                        <p:strVal val="visible"/>
                                      </p:to>
                                    </p:set>
                                    <p:animEffect transition="in" filter="fade">
                                      <p:cBhvr>
                                        <p:cTn id="7" dur="2000"/>
                                        <p:tgtEl>
                                          <p:spTgt spid="1866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66757"/>
                                        </p:tgtEl>
                                        <p:attrNameLst>
                                          <p:attrName>style.visibility</p:attrName>
                                        </p:attrNameLst>
                                      </p:cBhvr>
                                      <p:to>
                                        <p:strVal val="visible"/>
                                      </p:to>
                                    </p:set>
                                    <p:animEffect transition="in" filter="fade">
                                      <p:cBhvr>
                                        <p:cTn id="12" dur="2000"/>
                                        <p:tgtEl>
                                          <p:spTgt spid="1866757"/>
                                        </p:tgtEl>
                                      </p:cBhvr>
                                    </p:animEffect>
                                  </p:childTnLst>
                                </p:cTn>
                              </p:par>
                              <p:par>
                                <p:cTn id="13" presetID="10" presetClass="entr" presetSubtype="0" fill="hold" nodeType="withEffect">
                                  <p:stCondLst>
                                    <p:cond delay="0"/>
                                  </p:stCondLst>
                                  <p:childTnLst>
                                    <p:set>
                                      <p:cBhvr>
                                        <p:cTn id="14" dur="1" fill="hold">
                                          <p:stCondLst>
                                            <p:cond delay="0"/>
                                          </p:stCondLst>
                                        </p:cTn>
                                        <p:tgtEl>
                                          <p:spTgt spid="1866763"/>
                                        </p:tgtEl>
                                        <p:attrNameLst>
                                          <p:attrName>style.visibility</p:attrName>
                                        </p:attrNameLst>
                                      </p:cBhvr>
                                      <p:to>
                                        <p:strVal val="visible"/>
                                      </p:to>
                                    </p:set>
                                    <p:animEffect transition="in" filter="fade">
                                      <p:cBhvr>
                                        <p:cTn id="15" dur="2000"/>
                                        <p:tgtEl>
                                          <p:spTgt spid="1866763"/>
                                        </p:tgtEl>
                                      </p:cBhvr>
                                    </p:animEffect>
                                  </p:childTnLst>
                                </p:cTn>
                              </p:par>
                              <p:par>
                                <p:cTn id="16" presetID="10" presetClass="entr" presetSubtype="0" fill="hold" nodeType="withEffect">
                                  <p:stCondLst>
                                    <p:cond delay="0"/>
                                  </p:stCondLst>
                                  <p:childTnLst>
                                    <p:set>
                                      <p:cBhvr>
                                        <p:cTn id="17" dur="1" fill="hold">
                                          <p:stCondLst>
                                            <p:cond delay="0"/>
                                          </p:stCondLst>
                                        </p:cTn>
                                        <p:tgtEl>
                                          <p:spTgt spid="1866770"/>
                                        </p:tgtEl>
                                        <p:attrNameLst>
                                          <p:attrName>style.visibility</p:attrName>
                                        </p:attrNameLst>
                                      </p:cBhvr>
                                      <p:to>
                                        <p:strVal val="visible"/>
                                      </p:to>
                                    </p:set>
                                    <p:animEffect transition="in" filter="fade">
                                      <p:cBhvr>
                                        <p:cTn id="18" dur="2000"/>
                                        <p:tgtEl>
                                          <p:spTgt spid="1866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772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876300"/>
            <a:ext cx="7251700" cy="582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77283" name="Rectangle 3"/>
          <p:cNvSpPr>
            <a:spLocks noChangeArrowheads="1"/>
          </p:cNvSpPr>
          <p:nvPr/>
        </p:nvSpPr>
        <p:spPr bwMode="auto">
          <a:xfrm>
            <a:off x="838200" y="152400"/>
            <a:ext cx="77724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488" tIns="44450" rIns="90488" bIns="44450" anchor="ctr"/>
          <a:lstStyle/>
          <a:p>
            <a:pPr algn="ctr">
              <a:lnSpc>
                <a:spcPct val="90000"/>
              </a:lnSpc>
              <a:defRPr/>
            </a:pPr>
            <a:r>
              <a:rPr lang="en-US" sz="2400" b="1" dirty="0">
                <a:solidFill>
                  <a:srgbClr val="461123"/>
                </a:solidFill>
                <a:effectLst>
                  <a:outerShdw blurRad="38100" dist="38100" dir="2700000" algn="tl">
                    <a:srgbClr val="DDDDDD"/>
                  </a:outerShdw>
                </a:effectLst>
                <a:latin typeface="Arial" charset="0"/>
                <a:cs typeface="+mn-cs"/>
              </a:rPr>
              <a:t>Mining the Salado is the easiest and safest mining operation in the world</a:t>
            </a:r>
          </a:p>
        </p:txBody>
      </p:sp>
    </p:spTree>
    <p:extLst>
      <p:ext uri="{BB962C8B-B14F-4D97-AF65-F5344CB8AC3E}">
        <p14:creationId xmlns:p14="http://schemas.microsoft.com/office/powerpoint/2010/main" val="4228798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531" name="Text Box 3"/>
          <p:cNvSpPr txBox="1">
            <a:spLocks noChangeArrowheads="1"/>
          </p:cNvSpPr>
          <p:nvPr/>
        </p:nvSpPr>
        <p:spPr bwMode="auto">
          <a:xfrm>
            <a:off x="76200" y="0"/>
            <a:ext cx="9067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b="1" dirty="0">
                <a:solidFill>
                  <a:srgbClr val="461123"/>
                </a:solidFill>
                <a:effectLst>
                  <a:outerShdw blurRad="38100" dist="38100" dir="2700000" algn="tl">
                    <a:srgbClr val="DDDDDD"/>
                  </a:outerShdw>
                </a:effectLst>
              </a:rPr>
              <a:t>January 2007, high activity waste began shipping to WIPP;</a:t>
            </a:r>
            <a:br>
              <a:rPr lang="en-US" sz="2400" b="1" dirty="0">
                <a:solidFill>
                  <a:srgbClr val="461123"/>
                </a:solidFill>
                <a:effectLst>
                  <a:outerShdw blurRad="38100" dist="38100" dir="2700000" algn="tl">
                    <a:srgbClr val="DDDDDD"/>
                  </a:outerShdw>
                </a:effectLst>
              </a:rPr>
            </a:br>
            <a:r>
              <a:rPr lang="en-US" sz="2400" b="1" dirty="0">
                <a:solidFill>
                  <a:srgbClr val="461123"/>
                </a:solidFill>
                <a:effectLst>
                  <a:outerShdw blurRad="38100" dist="38100" dir="2700000" algn="tl">
                    <a:srgbClr val="DDDDDD"/>
                  </a:outerShdw>
                </a:effectLst>
              </a:rPr>
              <a:t>up to 1000 R/hr surface and 23 Curies/liter </a:t>
            </a:r>
            <a:r>
              <a:rPr lang="en-US" sz="1800" b="1" dirty="0">
                <a:solidFill>
                  <a:srgbClr val="461123"/>
                </a:solidFill>
                <a:effectLst>
                  <a:outerShdw blurRad="38100" dist="38100" dir="2700000" algn="tl">
                    <a:srgbClr val="DDDDDD"/>
                  </a:outerShdw>
                </a:effectLst>
              </a:rPr>
              <a:t>(87 Curies/gallon)</a:t>
            </a:r>
            <a:endParaRPr lang="en-US" sz="2400" b="1" dirty="0">
              <a:solidFill>
                <a:srgbClr val="461123"/>
              </a:solidFill>
              <a:effectLst>
                <a:outerShdw blurRad="38100" dist="38100" dir="2700000" algn="tl">
                  <a:srgbClr val="DDDDDD"/>
                </a:outerShdw>
              </a:effectLst>
            </a:endParaRPr>
          </a:p>
        </p:txBody>
      </p:sp>
    </p:spTree>
    <p:extLst>
      <p:ext uri="{BB962C8B-B14F-4D97-AF65-F5344CB8AC3E}">
        <p14:creationId xmlns:p14="http://schemas.microsoft.com/office/powerpoint/2010/main" val="2120391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b="1" dirty="0">
                <a:solidFill>
                  <a:srgbClr val="882345"/>
                </a:solidFill>
                <a:effectLst>
                  <a:outerShdw blurRad="38100" dist="38100" dir="2700000" algn="tl">
                    <a:srgbClr val="DDDDDD"/>
                  </a:outerShdw>
                </a:effectLst>
              </a:rPr>
              <a:t>The higher activity waste is remotely handled in shielded transport casks</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1205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83942" y="20133"/>
            <a:ext cx="8807658" cy="4150311"/>
            <a:chOff x="432125" y="624218"/>
            <a:chExt cx="7087069" cy="2655847"/>
          </a:xfrm>
        </p:grpSpPr>
        <p:sp>
          <p:nvSpPr>
            <p:cNvPr id="26" name="AutoShape 5"/>
            <p:cNvSpPr>
              <a:spLocks noChangeArrowheads="1"/>
            </p:cNvSpPr>
            <p:nvPr/>
          </p:nvSpPr>
          <p:spPr bwMode="auto">
            <a:xfrm>
              <a:off x="3965968" y="1232274"/>
              <a:ext cx="3494911" cy="1589088"/>
            </a:xfrm>
            <a:prstGeom prst="flowChartAlternateProcess">
              <a:avLst/>
            </a:prstGeom>
            <a:solidFill>
              <a:schemeClr val="bg1"/>
            </a:solidFill>
            <a:ln w="9525">
              <a:solidFill>
                <a:schemeClr val="tx1"/>
              </a:solidFill>
              <a:miter lim="800000"/>
              <a:headEnd/>
              <a:tailEnd/>
            </a:ln>
            <a:effectLst>
              <a:outerShdw blurRad="63500" dist="53882" dir="2700000" algn="ctr" rotWithShape="0">
                <a:schemeClr val="bg2">
                  <a:alpha val="50000"/>
                </a:schemeClr>
              </a:outerShdw>
            </a:effectLst>
          </p:spPr>
          <p:txBody>
            <a:bodyPr wrap="none" anchor="ctr"/>
            <a:lstStyle/>
            <a:p>
              <a:pPr eaLnBrk="0" hangingPunct="0">
                <a:defRPr/>
              </a:pPr>
              <a:endParaRPr lang="en-US">
                <a:latin typeface="Times" charset="0"/>
                <a:ea typeface="ＭＳ Ｐゴシック" charset="0"/>
                <a:cs typeface="+mn-cs"/>
              </a:endParaRPr>
            </a:p>
          </p:txBody>
        </p:sp>
        <p:sp>
          <p:nvSpPr>
            <p:cNvPr id="27" name="AutoShape 6"/>
            <p:cNvSpPr>
              <a:spLocks noChangeArrowheads="1"/>
            </p:cNvSpPr>
            <p:nvPr/>
          </p:nvSpPr>
          <p:spPr bwMode="auto">
            <a:xfrm>
              <a:off x="4073918" y="1442906"/>
              <a:ext cx="233363" cy="192421"/>
            </a:xfrm>
            <a:prstGeom prst="diamond">
              <a:avLst/>
            </a:prstGeom>
            <a:solidFill>
              <a:srgbClr val="0000FF"/>
            </a:solidFill>
            <a:ln w="9525">
              <a:solidFill>
                <a:schemeClr val="tx1"/>
              </a:solidFill>
              <a:miter lim="800000"/>
              <a:headEnd/>
              <a:tailEnd/>
            </a:ln>
            <a:effectLst/>
          </p:spPr>
          <p:txBody>
            <a:bodyPr wrap="none" anchor="ctr"/>
            <a:lstStyle/>
            <a:p>
              <a:pPr eaLnBrk="0" hangingPunct="0">
                <a:defRPr/>
              </a:pPr>
              <a:endParaRPr lang="en-US">
                <a:latin typeface="Times" charset="0"/>
                <a:ea typeface="ＭＳ Ｐゴシック" charset="0"/>
                <a:cs typeface="+mn-cs"/>
              </a:endParaRPr>
            </a:p>
          </p:txBody>
        </p:sp>
        <p:sp>
          <p:nvSpPr>
            <p:cNvPr id="28" name="AutoShape 7"/>
            <p:cNvSpPr>
              <a:spLocks noChangeArrowheads="1"/>
            </p:cNvSpPr>
            <p:nvPr/>
          </p:nvSpPr>
          <p:spPr bwMode="auto">
            <a:xfrm>
              <a:off x="4073918" y="1732850"/>
              <a:ext cx="233363" cy="191225"/>
            </a:xfrm>
            <a:prstGeom prst="diamond">
              <a:avLst/>
            </a:prstGeom>
            <a:solidFill>
              <a:srgbClr val="FF0000"/>
            </a:solidFill>
            <a:ln w="9525">
              <a:solidFill>
                <a:schemeClr val="tx1"/>
              </a:solidFill>
              <a:miter lim="800000"/>
              <a:headEnd/>
              <a:tailEnd/>
            </a:ln>
            <a:effectLst/>
          </p:spPr>
          <p:txBody>
            <a:bodyPr wrap="none" anchor="ctr"/>
            <a:lstStyle/>
            <a:p>
              <a:pPr eaLnBrk="0" hangingPunct="0">
                <a:defRPr/>
              </a:pPr>
              <a:endParaRPr lang="en-US">
                <a:latin typeface="Times" charset="0"/>
                <a:ea typeface="ＭＳ Ｐゴシック" charset="0"/>
                <a:cs typeface="+mn-cs"/>
              </a:endParaRPr>
            </a:p>
          </p:txBody>
        </p:sp>
        <p:sp>
          <p:nvSpPr>
            <p:cNvPr id="29" name="AutoShape 8"/>
            <p:cNvSpPr>
              <a:spLocks noChangeArrowheads="1"/>
            </p:cNvSpPr>
            <p:nvPr/>
          </p:nvSpPr>
          <p:spPr bwMode="auto">
            <a:xfrm>
              <a:off x="4073918" y="2072062"/>
              <a:ext cx="233363" cy="191225"/>
            </a:xfrm>
            <a:prstGeom prst="diamond">
              <a:avLst/>
            </a:prstGeom>
            <a:solidFill>
              <a:srgbClr val="00FF00"/>
            </a:solidFill>
            <a:ln w="9525">
              <a:solidFill>
                <a:schemeClr val="tx1"/>
              </a:solidFill>
              <a:miter lim="800000"/>
              <a:headEnd/>
              <a:tailEnd/>
            </a:ln>
            <a:effectLst/>
          </p:spPr>
          <p:txBody>
            <a:bodyPr wrap="none" anchor="ctr"/>
            <a:lstStyle/>
            <a:p>
              <a:pPr eaLnBrk="0" hangingPunct="0">
                <a:defRPr/>
              </a:pPr>
              <a:endParaRPr lang="en-US">
                <a:latin typeface="Times" charset="0"/>
                <a:ea typeface="ＭＳ Ｐゴシック" charset="0"/>
                <a:cs typeface="+mn-cs"/>
              </a:endParaRPr>
            </a:p>
          </p:txBody>
        </p:sp>
        <p:sp>
          <p:nvSpPr>
            <p:cNvPr id="30" name="AutoShape 9"/>
            <p:cNvSpPr>
              <a:spLocks noChangeArrowheads="1"/>
            </p:cNvSpPr>
            <p:nvPr/>
          </p:nvSpPr>
          <p:spPr bwMode="auto">
            <a:xfrm>
              <a:off x="4073918" y="2366750"/>
              <a:ext cx="233363" cy="192421"/>
            </a:xfrm>
            <a:prstGeom prst="diamond">
              <a:avLst/>
            </a:prstGeom>
            <a:solidFill>
              <a:srgbClr val="FFFF00"/>
            </a:solidFill>
            <a:ln w="9525">
              <a:solidFill>
                <a:schemeClr val="tx1"/>
              </a:solidFill>
              <a:miter lim="800000"/>
              <a:headEnd/>
              <a:tailEnd/>
            </a:ln>
            <a:effectLst/>
          </p:spPr>
          <p:txBody>
            <a:bodyPr wrap="none" anchor="ctr"/>
            <a:lstStyle/>
            <a:p>
              <a:pPr eaLnBrk="0" hangingPunct="0">
                <a:defRPr/>
              </a:pPr>
              <a:endParaRPr lang="en-US">
                <a:latin typeface="Times" charset="0"/>
                <a:ea typeface="ＭＳ Ｐゴシック" charset="0"/>
                <a:cs typeface="+mn-cs"/>
              </a:endParaRPr>
            </a:p>
          </p:txBody>
        </p:sp>
        <p:sp>
          <p:nvSpPr>
            <p:cNvPr id="31" name="Text Box 10"/>
            <p:cNvSpPr txBox="1">
              <a:spLocks noChangeArrowheads="1"/>
            </p:cNvSpPr>
            <p:nvPr/>
          </p:nvSpPr>
          <p:spPr bwMode="auto">
            <a:xfrm>
              <a:off x="4333853" y="1272933"/>
              <a:ext cx="3185341" cy="1337625"/>
            </a:xfrm>
            <a:prstGeom prst="rect">
              <a:avLst/>
            </a:prstGeom>
            <a:noFill/>
            <a:ln>
              <a:noFill/>
            </a:ln>
            <a:effectLst/>
          </p:spPr>
          <p:txBody>
            <a:bodyPr wrap="none">
              <a:spAutoFit/>
            </a:bodyPr>
            <a:lstStyle/>
            <a:p>
              <a:pPr eaLnBrk="0" hangingPunct="0">
                <a:lnSpc>
                  <a:spcPct val="165000"/>
                </a:lnSpc>
                <a:defRPr/>
              </a:pPr>
              <a:r>
                <a:rPr lang="en-US" sz="2000" b="1" dirty="0">
                  <a:latin typeface="Arial" charset="0"/>
                  <a:ea typeface="ＭＳ Ｐゴシック" charset="0"/>
                  <a:cs typeface="+mn-cs"/>
                </a:rPr>
                <a:t>Spent Nuclear Fuel (SNF)</a:t>
              </a:r>
              <a:endParaRPr lang="en-US" sz="2000" b="1" dirty="0">
                <a:latin typeface="Arial" charset="0"/>
                <a:ea typeface="ＭＳ Ｐゴシック" charset="0"/>
              </a:endParaRPr>
            </a:p>
            <a:p>
              <a:pPr eaLnBrk="0" hangingPunct="0">
                <a:lnSpc>
                  <a:spcPct val="165000"/>
                </a:lnSpc>
                <a:defRPr/>
              </a:pPr>
              <a:r>
                <a:rPr lang="en-US" sz="2000" b="1" dirty="0">
                  <a:latin typeface="Arial" charset="0"/>
                  <a:ea typeface="ＭＳ Ｐゴシック" charset="0"/>
                  <a:cs typeface="+mn-cs"/>
                </a:rPr>
                <a:t>High Level Waste (HLW)</a:t>
              </a:r>
            </a:p>
            <a:p>
              <a:pPr eaLnBrk="0" hangingPunct="0">
                <a:lnSpc>
                  <a:spcPct val="165000"/>
                </a:lnSpc>
                <a:defRPr/>
              </a:pPr>
              <a:r>
                <a:rPr lang="en-US" sz="2000" b="1" dirty="0">
                  <a:latin typeface="Arial" charset="0"/>
                  <a:ea typeface="ＭＳ Ｐゴシック" charset="0"/>
                  <a:cs typeface="+mn-cs"/>
                </a:rPr>
                <a:t>Transuranic Waste (TRU-</a:t>
              </a:r>
              <a:r>
                <a:rPr lang="en-US" sz="1400" b="1" dirty="0">
                  <a:latin typeface="Arial" charset="0"/>
                  <a:ea typeface="ＭＳ Ｐゴシック" charset="0"/>
                  <a:cs typeface="+mn-cs"/>
                </a:rPr>
                <a:t>CH&amp;RH</a:t>
              </a:r>
              <a:r>
                <a:rPr lang="en-US" sz="2000" b="1" dirty="0">
                  <a:latin typeface="Arial" charset="0"/>
                  <a:ea typeface="ＭＳ Ｐゴシック" charset="0"/>
                  <a:cs typeface="+mn-cs"/>
                </a:rPr>
                <a:t>)</a:t>
              </a:r>
            </a:p>
            <a:p>
              <a:pPr eaLnBrk="0" hangingPunct="0">
                <a:lnSpc>
                  <a:spcPct val="165000"/>
                </a:lnSpc>
                <a:defRPr/>
              </a:pPr>
              <a:r>
                <a:rPr lang="en-US" sz="2000" b="1" dirty="0">
                  <a:latin typeface="Arial" charset="0"/>
                  <a:ea typeface="ＭＳ Ｐゴシック" charset="0"/>
                  <a:cs typeface="+mn-cs"/>
                </a:rPr>
                <a:t>Low Level Waste (LLW)</a:t>
              </a:r>
            </a:p>
          </p:txBody>
        </p:sp>
        <p:sp>
          <p:nvSpPr>
            <p:cNvPr id="32" name="Text Box 11"/>
            <p:cNvSpPr txBox="1">
              <a:spLocks noChangeArrowheads="1"/>
            </p:cNvSpPr>
            <p:nvPr/>
          </p:nvSpPr>
          <p:spPr bwMode="auto">
            <a:xfrm rot="16200000">
              <a:off x="-243514" y="1680368"/>
              <a:ext cx="1673225" cy="321948"/>
            </a:xfrm>
            <a:prstGeom prst="rect">
              <a:avLst/>
            </a:prstGeom>
            <a:noFill/>
            <a:ln>
              <a:noFill/>
            </a:ln>
            <a:effectLst/>
          </p:spPr>
          <p:txBody>
            <a:bodyPr>
              <a:spAutoFit/>
            </a:bodyPr>
            <a:lstStyle/>
            <a:p>
              <a:pPr eaLnBrk="0" hangingPunct="0">
                <a:defRPr/>
              </a:pPr>
              <a:r>
                <a:rPr lang="en-US" sz="2000" b="1" dirty="0">
                  <a:latin typeface="Arial" charset="0"/>
                  <a:ea typeface="ＭＳ Ｐゴシック" charset="0"/>
                  <a:cs typeface="+mn-cs"/>
                </a:rPr>
                <a:t>Radioactivity</a:t>
              </a:r>
            </a:p>
          </p:txBody>
        </p:sp>
        <p:sp>
          <p:nvSpPr>
            <p:cNvPr id="33" name="Line 12"/>
            <p:cNvSpPr>
              <a:spLocks noChangeShapeType="1"/>
            </p:cNvSpPr>
            <p:nvPr/>
          </p:nvSpPr>
          <p:spPr bwMode="auto">
            <a:xfrm flipV="1">
              <a:off x="776455" y="890429"/>
              <a:ext cx="0" cy="2120900"/>
            </a:xfrm>
            <a:prstGeom prst="line">
              <a:avLst/>
            </a:prstGeom>
            <a:noFill/>
            <a:ln w="28575">
              <a:solidFill>
                <a:schemeClr val="tx1"/>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34" name="Line 13"/>
            <p:cNvSpPr>
              <a:spLocks noChangeShapeType="1"/>
            </p:cNvSpPr>
            <p:nvPr/>
          </p:nvSpPr>
          <p:spPr bwMode="auto">
            <a:xfrm>
              <a:off x="776455" y="3024029"/>
              <a:ext cx="3106738" cy="0"/>
            </a:xfrm>
            <a:prstGeom prst="line">
              <a:avLst/>
            </a:prstGeom>
            <a:noFill/>
            <a:ln w="28575">
              <a:solidFill>
                <a:schemeClr val="tx1"/>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35" name="Text Box 14"/>
            <p:cNvSpPr txBox="1">
              <a:spLocks noChangeArrowheads="1"/>
            </p:cNvSpPr>
            <p:nvPr/>
          </p:nvSpPr>
          <p:spPr bwMode="auto">
            <a:xfrm>
              <a:off x="1325656" y="3024029"/>
              <a:ext cx="1508200" cy="256036"/>
            </a:xfrm>
            <a:prstGeom prst="rect">
              <a:avLst/>
            </a:prstGeom>
            <a:noFill/>
            <a:ln>
              <a:noFill/>
            </a:ln>
            <a:effectLst/>
          </p:spPr>
          <p:txBody>
            <a:bodyPr wrap="square">
              <a:spAutoFit/>
            </a:bodyPr>
            <a:lstStyle/>
            <a:p>
              <a:pPr eaLnBrk="0" hangingPunct="0">
                <a:spcBef>
                  <a:spcPct val="50000"/>
                </a:spcBef>
                <a:defRPr/>
              </a:pPr>
              <a:r>
                <a:rPr lang="en-US" sz="2000" b="1" dirty="0">
                  <a:latin typeface="Arial" charset="0"/>
                  <a:ea typeface="ＭＳ Ｐゴシック" charset="0"/>
                  <a:cs typeface="+mn-cs"/>
                </a:rPr>
                <a:t>Dose Rate</a:t>
              </a:r>
            </a:p>
          </p:txBody>
        </p:sp>
        <p:sp>
          <p:nvSpPr>
            <p:cNvPr id="36" name="Oval 17"/>
            <p:cNvSpPr>
              <a:spLocks noChangeArrowheads="1"/>
            </p:cNvSpPr>
            <p:nvPr/>
          </p:nvSpPr>
          <p:spPr bwMode="auto">
            <a:xfrm rot="19612972">
              <a:off x="805307" y="1652429"/>
              <a:ext cx="1633537" cy="1262063"/>
            </a:xfrm>
            <a:prstGeom prst="ellipse">
              <a:avLst/>
            </a:prstGeom>
            <a:solidFill>
              <a:srgbClr val="FFFF00"/>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37" name="Oval 18"/>
            <p:cNvSpPr>
              <a:spLocks noChangeArrowheads="1"/>
            </p:cNvSpPr>
            <p:nvPr/>
          </p:nvSpPr>
          <p:spPr bwMode="auto">
            <a:xfrm>
              <a:off x="2529055" y="1347629"/>
              <a:ext cx="685800" cy="838200"/>
            </a:xfrm>
            <a:prstGeom prst="ellipse">
              <a:avLst/>
            </a:prstGeom>
            <a:solidFill>
              <a:srgbClr val="FF0000">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38" name="Oval 19"/>
            <p:cNvSpPr>
              <a:spLocks noChangeArrowheads="1"/>
            </p:cNvSpPr>
            <p:nvPr/>
          </p:nvSpPr>
          <p:spPr bwMode="auto">
            <a:xfrm>
              <a:off x="1538455" y="1423829"/>
              <a:ext cx="1295400" cy="1143000"/>
            </a:xfrm>
            <a:prstGeom prst="ellipse">
              <a:avLst/>
            </a:prstGeom>
            <a:solidFill>
              <a:srgbClr val="33CC33">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39" name="Oval 20"/>
            <p:cNvSpPr>
              <a:spLocks noChangeArrowheads="1"/>
            </p:cNvSpPr>
            <p:nvPr/>
          </p:nvSpPr>
          <p:spPr bwMode="auto">
            <a:xfrm>
              <a:off x="2986255" y="1423829"/>
              <a:ext cx="533400" cy="609600"/>
            </a:xfrm>
            <a:prstGeom prst="ellipse">
              <a:avLst/>
            </a:prstGeom>
            <a:solidFill>
              <a:srgbClr val="0062BF">
                <a:alpha val="74001"/>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40" name="Line 30"/>
            <p:cNvSpPr>
              <a:spLocks noChangeShapeType="1"/>
            </p:cNvSpPr>
            <p:nvPr/>
          </p:nvSpPr>
          <p:spPr bwMode="auto">
            <a:xfrm>
              <a:off x="2681455" y="1652429"/>
              <a:ext cx="0" cy="685800"/>
            </a:xfrm>
            <a:prstGeom prst="line">
              <a:avLst/>
            </a:prstGeom>
            <a:noFill/>
            <a:ln w="28575">
              <a:solidFill>
                <a:srgbClr val="000000"/>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41" name="Text Box 31"/>
            <p:cNvSpPr txBox="1">
              <a:spLocks noChangeArrowheads="1"/>
            </p:cNvSpPr>
            <p:nvPr/>
          </p:nvSpPr>
          <p:spPr bwMode="auto">
            <a:xfrm>
              <a:off x="2910055" y="2262029"/>
              <a:ext cx="457200" cy="304800"/>
            </a:xfrm>
            <a:prstGeom prst="rect">
              <a:avLst/>
            </a:prstGeom>
            <a:noFill/>
            <a:ln>
              <a:noFill/>
            </a:ln>
            <a:effectLst/>
          </p:spPr>
          <p:txBody>
            <a:bodyPr>
              <a:spAutoFit/>
            </a:bodyPr>
            <a:lstStyle/>
            <a:p>
              <a:pPr eaLnBrk="0" hangingPunct="0">
                <a:spcBef>
                  <a:spcPct val="50000"/>
                </a:spcBef>
                <a:defRPr/>
              </a:pPr>
              <a:r>
                <a:rPr lang="en-US" sz="1400" b="1">
                  <a:latin typeface="Arial" charset="0"/>
                  <a:ea typeface="ＭＳ Ｐゴシック" charset="0"/>
                  <a:cs typeface="+mn-cs"/>
                </a:rPr>
                <a:t>RH</a:t>
              </a:r>
            </a:p>
          </p:txBody>
        </p:sp>
        <p:sp>
          <p:nvSpPr>
            <p:cNvPr id="42" name="Text Box 32"/>
            <p:cNvSpPr txBox="1">
              <a:spLocks noChangeArrowheads="1"/>
            </p:cNvSpPr>
            <p:nvPr/>
          </p:nvSpPr>
          <p:spPr bwMode="auto">
            <a:xfrm>
              <a:off x="2529055" y="2490629"/>
              <a:ext cx="457200" cy="304800"/>
            </a:xfrm>
            <a:prstGeom prst="rect">
              <a:avLst/>
            </a:prstGeom>
            <a:noFill/>
            <a:ln>
              <a:noFill/>
            </a:ln>
            <a:effec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43" name="Line 37"/>
            <p:cNvSpPr>
              <a:spLocks noChangeShapeType="1"/>
            </p:cNvSpPr>
            <p:nvPr/>
          </p:nvSpPr>
          <p:spPr bwMode="auto">
            <a:xfrm flipH="1" flipV="1">
              <a:off x="2452855" y="2338229"/>
              <a:ext cx="152400" cy="228600"/>
            </a:xfrm>
            <a:prstGeom prst="line">
              <a:avLst/>
            </a:prstGeom>
            <a:noFill/>
            <a:ln w="9525">
              <a:solidFill>
                <a:schemeClr val="tx1"/>
              </a:solidFill>
              <a:round/>
              <a:headEnd/>
              <a:tailEnd type="triangle" w="med" len="med"/>
            </a:ln>
            <a:effectLst/>
          </p:spPr>
          <p:txBody>
            <a:bodyPr/>
            <a:lstStyle/>
            <a:p>
              <a:pPr eaLnBrk="0" hangingPunct="0">
                <a:defRPr/>
              </a:pPr>
              <a:endParaRPr lang="en-US">
                <a:latin typeface="Times" charset="0"/>
                <a:ea typeface="ＭＳ Ｐゴシック" charset="0"/>
                <a:cs typeface="+mn-cs"/>
              </a:endParaRPr>
            </a:p>
          </p:txBody>
        </p:sp>
        <p:sp>
          <p:nvSpPr>
            <p:cNvPr id="44" name="Line 38"/>
            <p:cNvSpPr>
              <a:spLocks noChangeShapeType="1"/>
            </p:cNvSpPr>
            <p:nvPr/>
          </p:nvSpPr>
          <p:spPr bwMode="auto">
            <a:xfrm flipH="1" flipV="1">
              <a:off x="2757655" y="2185829"/>
              <a:ext cx="228600" cy="152400"/>
            </a:xfrm>
            <a:prstGeom prst="line">
              <a:avLst/>
            </a:prstGeom>
            <a:noFill/>
            <a:ln w="9525">
              <a:solidFill>
                <a:schemeClr val="tx1"/>
              </a:solidFill>
              <a:round/>
              <a:headEnd/>
              <a:tailEnd type="triangle" w="med" len="med"/>
            </a:ln>
            <a:effectLst/>
          </p:spPr>
          <p:txBody>
            <a:bodyPr/>
            <a:lstStyle/>
            <a:p>
              <a:pPr eaLnBrk="0" hangingPunct="0">
                <a:defRPr/>
              </a:pPr>
              <a:endParaRPr lang="en-US">
                <a:latin typeface="Times" charset="0"/>
                <a:ea typeface="ＭＳ Ｐゴシック" charset="0"/>
                <a:cs typeface="+mn-cs"/>
              </a:endParaRPr>
            </a:p>
          </p:txBody>
        </p:sp>
        <p:sp>
          <p:nvSpPr>
            <p:cNvPr id="45" name="Rectangle 44"/>
            <p:cNvSpPr/>
            <p:nvPr/>
          </p:nvSpPr>
          <p:spPr>
            <a:xfrm>
              <a:off x="3230197" y="3049411"/>
              <a:ext cx="4230680" cy="196951"/>
            </a:xfrm>
            <a:prstGeom prst="rect">
              <a:avLst/>
            </a:prstGeom>
          </p:spPr>
          <p:txBody>
            <a:bodyPr wrap="square">
              <a:spAutoFit/>
            </a:bodyPr>
            <a:lstStyle/>
            <a:p>
              <a:pPr eaLnBrk="0" hangingPunct="0">
                <a:defRPr/>
              </a:pPr>
              <a:r>
                <a:rPr lang="en-US" sz="1400" dirty="0">
                  <a:effectLst>
                    <a:outerShdw blurRad="38100" dist="38100" dir="2700000" algn="tl">
                      <a:srgbClr val="DDDDDD"/>
                    </a:outerShdw>
                  </a:effectLst>
                  <a:latin typeface="Helvetica" charset="0"/>
                  <a:ea typeface="ＭＳ Ｐゴシック" charset="0"/>
                </a:rPr>
                <a:t>Contact Handled (CH) &lt; 200 mrem/hr &lt; Remote Handled (RH)</a:t>
              </a:r>
            </a:p>
          </p:txBody>
        </p:sp>
        <p:sp>
          <p:nvSpPr>
            <p:cNvPr id="46" name="Rectangle 45"/>
            <p:cNvSpPr/>
            <p:nvPr/>
          </p:nvSpPr>
          <p:spPr>
            <a:xfrm>
              <a:off x="1019887" y="624218"/>
              <a:ext cx="6085512" cy="334816"/>
            </a:xfrm>
            <a:prstGeom prst="rect">
              <a:avLst/>
            </a:prstGeom>
          </p:spPr>
          <p:txBody>
            <a:bodyPr wrap="square">
              <a:spAutoFit/>
            </a:bodyPr>
            <a:lstStyle/>
            <a:p>
              <a:pPr eaLnBrk="0" hangingPunct="0">
                <a:defRPr/>
              </a:pPr>
              <a:r>
                <a:rPr lang="en-US" sz="2800" b="1" dirty="0">
                  <a:effectLst>
                    <a:outerShdw blurRad="38100" dist="38100" dir="2700000" algn="tl">
                      <a:srgbClr val="DDDDDD"/>
                    </a:outerShdw>
                  </a:effectLst>
                  <a:latin typeface="Helvetica" charset="0"/>
                  <a:ea typeface="ＭＳ Ｐゴシック" charset="0"/>
                </a:rPr>
                <a:t>Categories of Nuclear Waste In the U.S.</a:t>
              </a:r>
            </a:p>
          </p:txBody>
        </p:sp>
      </p:grpSp>
      <p:pic>
        <p:nvPicPr>
          <p:cNvPr id="47" name="Picture 15"/>
          <p:cNvPicPr>
            <a:picLocks noChangeAspect="1" noChangeArrowheads="1"/>
          </p:cNvPicPr>
          <p:nvPr/>
        </p:nvPicPr>
        <p:blipFill>
          <a:blip r:embed="rId2"/>
          <a:srcRect/>
          <a:stretch>
            <a:fillRect/>
          </a:stretch>
        </p:blipFill>
        <p:spPr bwMode="auto">
          <a:xfrm>
            <a:off x="0" y="4571999"/>
            <a:ext cx="3048000" cy="2362199"/>
          </a:xfrm>
          <a:prstGeom prst="rect">
            <a:avLst/>
          </a:prstGeom>
          <a:noFill/>
          <a:ln w="12700" cmpd="sng">
            <a:noFill/>
            <a:miter lim="800000"/>
            <a:headEnd/>
            <a:tailEnd/>
          </a:ln>
        </p:spPr>
      </p:pic>
      <p:pic>
        <p:nvPicPr>
          <p:cNvPr id="48" name="Picture 47"/>
          <p:cNvPicPr>
            <a:picLocks noChangeAspect="1"/>
          </p:cNvPicPr>
          <p:nvPr/>
        </p:nvPicPr>
        <p:blipFill>
          <a:blip r:embed="rId3"/>
          <a:stretch>
            <a:fillRect/>
          </a:stretch>
        </p:blipFill>
        <p:spPr>
          <a:xfrm>
            <a:off x="6227464" y="4571999"/>
            <a:ext cx="2916536" cy="2362200"/>
          </a:xfrm>
          <a:prstGeom prst="rect">
            <a:avLst/>
          </a:prstGeom>
          <a:ln w="12700" cmpd="sng">
            <a:solidFill>
              <a:schemeClr val="tx1"/>
            </a:solidFill>
          </a:ln>
        </p:spPr>
      </p:pic>
      <p:pic>
        <p:nvPicPr>
          <p:cNvPr id="49" name="Picture 4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8000" y="4571999"/>
            <a:ext cx="3200400" cy="2324986"/>
          </a:xfrm>
          <a:prstGeom prst="rect">
            <a:avLst/>
          </a:prstGeom>
          <a:ln w="12700" cmpd="sng">
            <a:solidFill>
              <a:schemeClr val="tx1"/>
            </a:solidFill>
          </a:ln>
        </p:spPr>
      </p:pic>
      <p:pic>
        <p:nvPicPr>
          <p:cNvPr id="50" name="Picture 49"/>
          <p:cNvPicPr>
            <a:picLocks noChangeAspect="1"/>
          </p:cNvPicPr>
          <p:nvPr/>
        </p:nvPicPr>
        <p:blipFill>
          <a:blip r:embed="rId5"/>
          <a:stretch>
            <a:fillRect/>
          </a:stretch>
        </p:blipFill>
        <p:spPr>
          <a:xfrm>
            <a:off x="3048000" y="4572000"/>
            <a:ext cx="3200400" cy="2359249"/>
          </a:xfrm>
          <a:prstGeom prst="rect">
            <a:avLst/>
          </a:prstGeom>
          <a:ln w="19050" cmpd="sng">
            <a:solidFill>
              <a:schemeClr val="tx1"/>
            </a:solidFill>
          </a:ln>
        </p:spPr>
      </p:pic>
      <p:sp>
        <p:nvSpPr>
          <p:cNvPr id="2" name="TextBox 1"/>
          <p:cNvSpPr txBox="1"/>
          <p:nvPr/>
        </p:nvSpPr>
        <p:spPr>
          <a:xfrm>
            <a:off x="1219200" y="4191000"/>
            <a:ext cx="7010400" cy="369332"/>
          </a:xfrm>
          <a:prstGeom prst="rect">
            <a:avLst/>
          </a:prstGeom>
          <a:noFill/>
        </p:spPr>
        <p:txBody>
          <a:bodyPr wrap="square" rtlCol="0">
            <a:spAutoFit/>
          </a:bodyPr>
          <a:lstStyle/>
          <a:p>
            <a:r>
              <a:rPr lang="en-US" b="1" i="1" dirty="0">
                <a:effectLst>
                  <a:outerShdw blurRad="38100" dist="38100" dir="2700000" algn="tl">
                    <a:srgbClr val="DDDDDD"/>
                  </a:outerShdw>
                </a:effectLst>
                <a:latin typeface="Helvetica" charset="0"/>
                <a:ea typeface="ＭＳ Ｐゴシック" charset="0"/>
              </a:rPr>
              <a:t>Deep Geologic Disposal is required for SNF, HLW and TRU </a:t>
            </a:r>
          </a:p>
        </p:txBody>
      </p:sp>
      <p:sp>
        <p:nvSpPr>
          <p:cNvPr id="51" name="TextBox 50"/>
          <p:cNvSpPr txBox="1"/>
          <p:nvPr/>
        </p:nvSpPr>
        <p:spPr>
          <a:xfrm>
            <a:off x="914400" y="4191000"/>
            <a:ext cx="7772400" cy="369332"/>
          </a:xfrm>
          <a:prstGeom prst="rect">
            <a:avLst/>
          </a:prstGeom>
          <a:solidFill>
            <a:srgbClr val="FFFFFF"/>
          </a:solidFill>
        </p:spPr>
        <p:txBody>
          <a:bodyPr wrap="square" rtlCol="0">
            <a:spAutoFit/>
          </a:bodyPr>
          <a:lstStyle/>
          <a:p>
            <a:r>
              <a:rPr lang="en-US" b="1" i="1" dirty="0">
                <a:effectLst>
                  <a:outerShdw blurRad="38100" dist="38100" dir="2700000" algn="tl">
                    <a:srgbClr val="DDDDDD"/>
                  </a:outerShdw>
                </a:effectLst>
                <a:latin typeface="Helvetica" charset="0"/>
                <a:ea typeface="ＭＳ Ｐゴシック" charset="0"/>
              </a:rPr>
              <a:t>WA State has all four types of nuclear waste, especially TRU and HLW</a:t>
            </a:r>
          </a:p>
        </p:txBody>
      </p:sp>
    </p:spTree>
    <p:extLst>
      <p:ext uri="{BB962C8B-B14F-4D97-AF65-F5344CB8AC3E}">
        <p14:creationId xmlns:p14="http://schemas.microsoft.com/office/powerpoint/2010/main" val="266588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xit" presetSubtype="0" fill="hold" nodeType="withEffect">
                                  <p:stCondLst>
                                    <p:cond delay="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b="1" dirty="0">
                <a:solidFill>
                  <a:srgbClr val="882345"/>
                </a:solidFill>
                <a:effectLst>
                  <a:outerShdw blurRad="38100" dist="38100" dir="2700000" algn="tl">
                    <a:srgbClr val="DDDDDD"/>
                  </a:outerShdw>
                </a:effectLst>
              </a:rPr>
              <a:t>The higher activity waste is robotically plunged into boreholes in the room walls prior to filling with the lower activity waste</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43800" y="1981200"/>
            <a:ext cx="1600200" cy="145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43377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2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2439" name="Rectangle 7"/>
          <p:cNvSpPr>
            <a:spLocks noChangeArrowheads="1"/>
          </p:cNvSpPr>
          <p:nvPr/>
        </p:nvSpPr>
        <p:spPr bwMode="auto">
          <a:xfrm>
            <a:off x="76200" y="74613"/>
            <a:ext cx="89916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488" tIns="44450" rIns="90488" bIns="44450" anchor="ctr"/>
          <a:lstStyle/>
          <a:p>
            <a:pPr algn="ctr">
              <a:lnSpc>
                <a:spcPct val="90000"/>
              </a:lnSpc>
              <a:defRPr/>
            </a:pPr>
            <a:r>
              <a:rPr lang="en-US" sz="1800" b="1" dirty="0">
                <a:solidFill>
                  <a:srgbClr val="461123"/>
                </a:solidFill>
                <a:effectLst>
                  <a:outerShdw blurRad="38100" dist="38100" dir="2700000" algn="tl">
                    <a:srgbClr val="DDDDDD"/>
                  </a:outerShdw>
                </a:effectLst>
                <a:latin typeface="Arial" charset="0"/>
                <a:cs typeface="+mn-cs"/>
              </a:rPr>
              <a:t>At the 2000 </a:t>
            </a:r>
            <a:r>
              <a:rPr lang="en-US" sz="1800" b="1" dirty="0" err="1">
                <a:solidFill>
                  <a:srgbClr val="461123"/>
                </a:solidFill>
                <a:effectLst>
                  <a:outerShdw blurRad="38100" dist="38100" dir="2700000" algn="tl">
                    <a:srgbClr val="DDDDDD"/>
                  </a:outerShdw>
                </a:effectLst>
                <a:latin typeface="Arial" charset="0"/>
                <a:cs typeface="+mn-cs"/>
              </a:rPr>
              <a:t>lbs</a:t>
            </a:r>
            <a:r>
              <a:rPr lang="en-US" sz="1800" b="1" dirty="0">
                <a:solidFill>
                  <a:srgbClr val="461123"/>
                </a:solidFill>
                <a:effectLst>
                  <a:outerShdw blurRad="38100" dist="38100" dir="2700000" algn="tl">
                    <a:srgbClr val="DDDDDD"/>
                  </a:outerShdw>
                </a:effectLst>
                <a:latin typeface="Arial" charset="0"/>
                <a:cs typeface="+mn-cs"/>
              </a:rPr>
              <a:t>/inch</a:t>
            </a:r>
            <a:r>
              <a:rPr lang="en-US" sz="1800" b="1" baseline="30000" dirty="0">
                <a:solidFill>
                  <a:srgbClr val="461123"/>
                </a:solidFill>
                <a:effectLst>
                  <a:outerShdw blurRad="38100" dist="38100" dir="2700000" algn="tl">
                    <a:srgbClr val="DDDDDD"/>
                  </a:outerShdw>
                </a:effectLst>
                <a:latin typeface="Arial" charset="0"/>
                <a:cs typeface="+mn-cs"/>
              </a:rPr>
              <a:t>2</a:t>
            </a:r>
            <a:r>
              <a:rPr lang="en-US" sz="1800" b="1" dirty="0">
                <a:solidFill>
                  <a:srgbClr val="461123"/>
                </a:solidFill>
                <a:effectLst>
                  <a:outerShdw blurRad="38100" dist="38100" dir="2700000" algn="tl">
                    <a:srgbClr val="DDDDDD"/>
                  </a:outerShdw>
                </a:effectLst>
                <a:latin typeface="Arial" charset="0"/>
                <a:cs typeface="+mn-cs"/>
              </a:rPr>
              <a:t> pressure at this depth, the salt exhibits significant creep closure, i.e., the salt completely closes all fractures and openings, even </a:t>
            </a:r>
            <a:r>
              <a:rPr lang="en-US" sz="1800" b="1" dirty="0" err="1">
                <a:solidFill>
                  <a:srgbClr val="461123"/>
                </a:solidFill>
                <a:effectLst>
                  <a:outerShdw blurRad="38100" dist="38100" dir="2700000" algn="tl">
                    <a:srgbClr val="DDDDDD"/>
                  </a:outerShdw>
                </a:effectLst>
                <a:latin typeface="Arial" charset="0"/>
                <a:cs typeface="+mn-cs"/>
              </a:rPr>
              <a:t>micropores</a:t>
            </a:r>
            <a:r>
              <a:rPr lang="en-US" sz="1800" b="1" dirty="0">
                <a:solidFill>
                  <a:srgbClr val="461123"/>
                </a:solidFill>
                <a:effectLst>
                  <a:outerShdw blurRad="38100" dist="38100" dir="2700000" algn="tl">
                    <a:srgbClr val="DDDDDD"/>
                  </a:outerShdw>
                </a:effectLst>
                <a:latin typeface="Arial" charset="0"/>
                <a:cs typeface="+mn-cs"/>
              </a:rPr>
              <a:t>, making the salt extremely tight, such that water cannot move even an inch in a billion years</a:t>
            </a:r>
          </a:p>
        </p:txBody>
      </p:sp>
      <p:pic>
        <p:nvPicPr>
          <p:cNvPr id="168244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65213"/>
            <a:ext cx="91440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682441" name="Group 9"/>
          <p:cNvGrpSpPr>
            <a:grpSpLocks/>
          </p:cNvGrpSpPr>
          <p:nvPr/>
        </p:nvGrpSpPr>
        <p:grpSpPr bwMode="auto">
          <a:xfrm>
            <a:off x="304800" y="5353049"/>
            <a:ext cx="8610329" cy="1477963"/>
            <a:chOff x="480" y="3391"/>
            <a:chExt cx="5069" cy="931"/>
          </a:xfrm>
        </p:grpSpPr>
        <p:sp>
          <p:nvSpPr>
            <p:cNvPr id="1682442" name="Rectangle 10"/>
            <p:cNvSpPr>
              <a:spLocks noChangeArrowheads="1"/>
            </p:cNvSpPr>
            <p:nvPr/>
          </p:nvSpPr>
          <p:spPr bwMode="auto">
            <a:xfrm>
              <a:off x="480" y="3408"/>
              <a:ext cx="4800" cy="864"/>
            </a:xfrm>
            <a:prstGeom prst="rect">
              <a:avLst/>
            </a:prstGeom>
            <a:noFill/>
            <a:ln>
              <a:noFill/>
            </a:ln>
            <a:effectLst/>
            <a:extLst>
              <a:ext uri="{909E8E84-426E-40dd-AFC4-6F175D3DCCD1}">
                <a14:hiddenFill xmlns:a14="http://schemas.microsoft.com/office/drawing/2010/main" xmlns="">
                  <a:solidFill>
                    <a:srgbClr val="AD9C94">
                      <a:alpha val="39000"/>
                    </a:srgbClr>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82443" name="Text Box 11"/>
            <p:cNvSpPr txBox="1">
              <a:spLocks noChangeArrowheads="1"/>
            </p:cNvSpPr>
            <p:nvPr/>
          </p:nvSpPr>
          <p:spPr bwMode="auto">
            <a:xfrm>
              <a:off x="749" y="3391"/>
              <a:ext cx="4800" cy="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8" rIns="91436" bIns="45718">
              <a:spAutoFit/>
            </a:bodyPr>
            <a:lstStyle/>
            <a:p>
              <a:pPr algn="r">
                <a:defRPr/>
              </a:pPr>
              <a:r>
                <a:rPr lang="en-US" b="1" dirty="0">
                  <a:solidFill>
                    <a:srgbClr val="CBCBCB"/>
                  </a:solidFill>
                  <a:latin typeface="Arial" charset="0"/>
                </a:rPr>
                <a:t>22</a:t>
              </a:r>
              <a:r>
                <a:rPr lang="en-US" sz="1800" b="1" dirty="0">
                  <a:solidFill>
                    <a:srgbClr val="CBCBCB"/>
                  </a:solidFill>
                  <a:latin typeface="Arial" charset="0"/>
                  <a:cs typeface="+mn-cs"/>
                </a:rPr>
                <a:t> years of operation:  &gt;</a:t>
              </a:r>
              <a:r>
                <a:rPr lang="en-US" b="1" dirty="0">
                  <a:solidFill>
                    <a:srgbClr val="CBCBCB"/>
                  </a:solidFill>
                  <a:latin typeface="Arial" charset="0"/>
                </a:rPr>
                <a:t>90</a:t>
              </a:r>
              <a:r>
                <a:rPr lang="en-US" sz="1800" b="1" dirty="0">
                  <a:solidFill>
                    <a:srgbClr val="CBCBCB"/>
                  </a:solidFill>
                  <a:latin typeface="Arial" charset="0"/>
                  <a:cs typeface="+mn-cs"/>
                </a:rPr>
                <a:t>,000 cubic meters of nuclear waste disposed</a:t>
              </a:r>
            </a:p>
            <a:p>
              <a:pPr algn="r">
                <a:defRPr/>
              </a:pPr>
              <a:r>
                <a:rPr lang="en-US" b="1" dirty="0">
                  <a:solidFill>
                    <a:srgbClr val="CBCBCB"/>
                  </a:solidFill>
                  <a:latin typeface="Arial" charset="0"/>
                </a:rPr>
                <a:t>&gt;50</a:t>
              </a:r>
              <a:r>
                <a:rPr lang="en-US" sz="1800" b="1" dirty="0">
                  <a:solidFill>
                    <a:srgbClr val="CBCBCB"/>
                  </a:solidFill>
                  <a:latin typeface="Arial" charset="0"/>
                  <a:cs typeface="+mn-cs"/>
                </a:rPr>
                <a:t>0,000 fifty-five gallon drum equivalents</a:t>
              </a:r>
            </a:p>
            <a:p>
              <a:pPr algn="r">
                <a:defRPr/>
              </a:pPr>
              <a:r>
                <a:rPr lang="en-US" sz="1800" b="1" dirty="0">
                  <a:solidFill>
                    <a:srgbClr val="CBCBCB"/>
                  </a:solidFill>
                  <a:latin typeface="Arial" charset="0"/>
                </a:rPr>
                <a:t>22 DOE sites cleaned of legacy waste</a:t>
              </a:r>
              <a:endParaRPr lang="en-US" sz="1800" b="1" dirty="0">
                <a:solidFill>
                  <a:srgbClr val="CBCBCB"/>
                </a:solidFill>
                <a:latin typeface="Arial" charset="0"/>
                <a:cs typeface="+mn-cs"/>
              </a:endParaRPr>
            </a:p>
            <a:p>
              <a:pPr algn="r">
                <a:defRPr/>
              </a:pPr>
              <a:r>
                <a:rPr lang="en-US" sz="1800" b="1" dirty="0">
                  <a:solidFill>
                    <a:srgbClr val="CBCBCB"/>
                  </a:solidFill>
                  <a:latin typeface="Arial" charset="0"/>
                  <a:cs typeface="+mn-cs"/>
                </a:rPr>
                <a:t>    1 minor release to the environment</a:t>
              </a:r>
            </a:p>
            <a:p>
              <a:pPr algn="r">
                <a:defRPr/>
              </a:pPr>
              <a:r>
                <a:rPr lang="en-US" b="1" dirty="0">
                  <a:solidFill>
                    <a:srgbClr val="CBCBCB"/>
                  </a:solidFill>
                  <a:latin typeface="Arial" charset="0"/>
                </a:rPr>
                <a:t>0 deaths   0 people contaminated</a:t>
              </a:r>
              <a:endParaRPr lang="en-US" sz="1800" b="1" dirty="0">
                <a:solidFill>
                  <a:srgbClr val="CBCBCB"/>
                </a:solidFill>
                <a:latin typeface="Arial" charset="0"/>
                <a:cs typeface="+mn-cs"/>
              </a:endParaRPr>
            </a:p>
          </p:txBody>
        </p:sp>
      </p:grpSp>
    </p:spTree>
    <p:extLst>
      <p:ext uri="{BB962C8B-B14F-4D97-AF65-F5344CB8AC3E}">
        <p14:creationId xmlns:p14="http://schemas.microsoft.com/office/powerpoint/2010/main" val="4107786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2439"/>
                                        </p:tgtEl>
                                        <p:attrNameLst>
                                          <p:attrName>style.visibility</p:attrName>
                                        </p:attrNameLst>
                                      </p:cBhvr>
                                      <p:to>
                                        <p:strVal val="visible"/>
                                      </p:to>
                                    </p:set>
                                    <p:animEffect transition="in" filter="fade">
                                      <p:cBhvr>
                                        <p:cTn id="7" dur="500"/>
                                        <p:tgtEl>
                                          <p:spTgt spid="168243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682441"/>
                                        </p:tgtEl>
                                        <p:attrNameLst>
                                          <p:attrName>style.visibility</p:attrName>
                                        </p:attrNameLst>
                                      </p:cBhvr>
                                      <p:to>
                                        <p:strVal val="visible"/>
                                      </p:to>
                                    </p:set>
                                    <p:animEffect transition="in" filter="fade">
                                      <p:cBhvr>
                                        <p:cTn id="11" dur="500"/>
                                        <p:tgtEl>
                                          <p:spTgt spid="1682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243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641" name="Picture 2" descr="305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5400" y="912813"/>
            <a:ext cx="6629400" cy="556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5171"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a:solidFill>
                  <a:srgbClr val="461123"/>
                </a:solidFill>
                <a:effectLst>
                  <a:outerShdw blurRad="38100" dist="38100" dir="2700000" algn="tl">
                    <a:srgbClr val="DDDDDD"/>
                  </a:outerShdw>
                </a:effectLst>
                <a:latin typeface="Helvetica" charset="0"/>
                <a:cs typeface="+mn-cs"/>
              </a:rPr>
              <a:t>Evolution of the WIPP Disposal Rooms (t = 0 yrs)</a:t>
            </a:r>
          </a:p>
        </p:txBody>
      </p:sp>
      <p:sp>
        <p:nvSpPr>
          <p:cNvPr id="1415172" name="Rectangle 4"/>
          <p:cNvSpPr>
            <a:spLocks noChangeArrowheads="1"/>
          </p:cNvSpPr>
          <p:nvPr/>
        </p:nvSpPr>
        <p:spPr bwMode="auto">
          <a:xfrm>
            <a:off x="1371600" y="6096000"/>
            <a:ext cx="3048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1200">
                <a:solidFill>
                  <a:srgbClr val="020A77"/>
                </a:solidFill>
                <a:latin typeface="Helvetica" charset="0"/>
                <a:cs typeface="+mn-cs"/>
              </a:rPr>
              <a:t>Courtesy of Frank Hansen, SNL</a:t>
            </a:r>
          </a:p>
        </p:txBody>
      </p:sp>
    </p:spTree>
    <p:extLst>
      <p:ext uri="{BB962C8B-B14F-4D97-AF65-F5344CB8AC3E}">
        <p14:creationId xmlns:p14="http://schemas.microsoft.com/office/powerpoint/2010/main" val="54496123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4689" name="Picture 2" descr="305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5400" y="914400"/>
            <a:ext cx="6629400" cy="558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7219"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dirty="0">
                <a:solidFill>
                  <a:srgbClr val="461123"/>
                </a:solidFill>
                <a:effectLst>
                  <a:outerShdw blurRad="38100" dist="38100" dir="2700000" algn="tl">
                    <a:srgbClr val="DDDDDD"/>
                  </a:outerShdw>
                </a:effectLst>
                <a:latin typeface="Helvetica" charset="0"/>
                <a:cs typeface="+mn-cs"/>
              </a:rPr>
              <a:t>Evolution of the WIPP Disposal Rooms (10-15 </a:t>
            </a:r>
            <a:r>
              <a:rPr lang="en-US" sz="2600" b="1" dirty="0" err="1">
                <a:solidFill>
                  <a:srgbClr val="461123"/>
                </a:solidFill>
                <a:effectLst>
                  <a:outerShdw blurRad="38100" dist="38100" dir="2700000" algn="tl">
                    <a:srgbClr val="DDDDDD"/>
                  </a:outerShdw>
                </a:effectLst>
                <a:latin typeface="Helvetica" charset="0"/>
                <a:cs typeface="+mn-cs"/>
              </a:rPr>
              <a:t>yrs</a:t>
            </a:r>
            <a:r>
              <a:rPr lang="en-US" sz="2600" b="1" dirty="0">
                <a:solidFill>
                  <a:srgbClr val="461123"/>
                </a:solidFill>
                <a:effectLst>
                  <a:outerShdw blurRad="38100" dist="38100" dir="2700000" algn="tl">
                    <a:srgbClr val="DDDDDD"/>
                  </a:outerShdw>
                </a:effectLst>
                <a:latin typeface="Helvetica" charset="0"/>
                <a:cs typeface="+mn-cs"/>
              </a:rPr>
              <a:t>)</a:t>
            </a:r>
          </a:p>
        </p:txBody>
      </p:sp>
      <p:sp>
        <p:nvSpPr>
          <p:cNvPr id="1417220" name="Rectangle 4"/>
          <p:cNvSpPr>
            <a:spLocks noChangeArrowheads="1"/>
          </p:cNvSpPr>
          <p:nvPr/>
        </p:nvSpPr>
        <p:spPr bwMode="auto">
          <a:xfrm>
            <a:off x="1371600" y="6096000"/>
            <a:ext cx="3048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1200">
                <a:solidFill>
                  <a:srgbClr val="020A77"/>
                </a:solidFill>
                <a:latin typeface="Helvetica" charset="0"/>
                <a:cs typeface="+mn-cs"/>
              </a:rPr>
              <a:t>Courtesy of Frank Hansen, SNL</a:t>
            </a:r>
          </a:p>
        </p:txBody>
      </p:sp>
    </p:spTree>
    <p:extLst>
      <p:ext uri="{BB962C8B-B14F-4D97-AF65-F5344CB8AC3E}">
        <p14:creationId xmlns:p14="http://schemas.microsoft.com/office/powerpoint/2010/main" val="396020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6737" name="Picture 2" descr="305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000" y="914400"/>
            <a:ext cx="6629400" cy="547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7187"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dirty="0">
                <a:solidFill>
                  <a:srgbClr val="461123"/>
                </a:solidFill>
                <a:effectLst>
                  <a:outerShdw blurRad="38100" dist="38100" dir="2700000" algn="tl">
                    <a:srgbClr val="DDDDDD"/>
                  </a:outerShdw>
                </a:effectLst>
                <a:latin typeface="Helvetica" charset="0"/>
                <a:cs typeface="+mn-cs"/>
              </a:rPr>
              <a:t>Evolution of the WIPP Disposal Rooms (1000 </a:t>
            </a:r>
            <a:r>
              <a:rPr lang="en-US" sz="2600" b="1" dirty="0" err="1">
                <a:solidFill>
                  <a:srgbClr val="461123"/>
                </a:solidFill>
                <a:effectLst>
                  <a:outerShdw blurRad="38100" dist="38100" dir="2700000" algn="tl">
                    <a:srgbClr val="DDDDDD"/>
                  </a:outerShdw>
                </a:effectLst>
                <a:latin typeface="Helvetica" charset="0"/>
                <a:cs typeface="+mn-cs"/>
              </a:rPr>
              <a:t>yrs</a:t>
            </a:r>
            <a:r>
              <a:rPr lang="en-US" sz="2600" b="1" dirty="0">
                <a:solidFill>
                  <a:srgbClr val="461123"/>
                </a:solidFill>
                <a:effectLst>
                  <a:outerShdw blurRad="38100" dist="38100" dir="2700000" algn="tl">
                    <a:srgbClr val="DDDDDD"/>
                  </a:outerShdw>
                </a:effectLst>
                <a:latin typeface="Helvetica" charset="0"/>
                <a:cs typeface="+mn-cs"/>
              </a:rPr>
              <a:t>)</a:t>
            </a:r>
          </a:p>
        </p:txBody>
      </p:sp>
      <p:sp>
        <p:nvSpPr>
          <p:cNvPr id="1757188" name="Text Box 4"/>
          <p:cNvSpPr txBox="1">
            <a:spLocks noChangeArrowheads="1"/>
          </p:cNvSpPr>
          <p:nvPr/>
        </p:nvSpPr>
        <p:spPr bwMode="auto">
          <a:xfrm>
            <a:off x="2362200" y="2182813"/>
            <a:ext cx="55626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defRPr/>
            </a:pPr>
            <a:r>
              <a:rPr lang="en-US" sz="1300" b="1" dirty="0">
                <a:latin typeface="Arial" charset="0"/>
                <a:cs typeface="+mn-cs"/>
              </a:rPr>
              <a:t> (water and contaminants move less than an inch in a billion years)</a:t>
            </a:r>
          </a:p>
        </p:txBody>
      </p:sp>
      <p:sp>
        <p:nvSpPr>
          <p:cNvPr id="1757189" name="Rectangle 5"/>
          <p:cNvSpPr>
            <a:spLocks noChangeArrowheads="1"/>
          </p:cNvSpPr>
          <p:nvPr/>
        </p:nvSpPr>
        <p:spPr bwMode="auto">
          <a:xfrm>
            <a:off x="1783267" y="5791200"/>
            <a:ext cx="5483805" cy="635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lnSpc>
                <a:spcPct val="90000"/>
              </a:lnSpc>
              <a:defRPr/>
            </a:pPr>
            <a:r>
              <a:rPr lang="en-US" sz="1300" b="1" dirty="0">
                <a:latin typeface="Helvetica" charset="0"/>
              </a:rPr>
              <a:t>no engineered barriers needed, waste form irrelevant</a:t>
            </a:r>
          </a:p>
          <a:p>
            <a:pPr algn="ctr">
              <a:lnSpc>
                <a:spcPct val="90000"/>
              </a:lnSpc>
              <a:defRPr/>
            </a:pPr>
            <a:r>
              <a:rPr lang="en-US" sz="1300" b="1" dirty="0">
                <a:latin typeface="Helvetica" charset="0"/>
              </a:rPr>
              <a:t>no persistence of cladding or canister needed</a:t>
            </a:r>
          </a:p>
          <a:p>
            <a:pPr algn="ctr">
              <a:lnSpc>
                <a:spcPct val="90000"/>
              </a:lnSpc>
              <a:defRPr/>
            </a:pPr>
            <a:r>
              <a:rPr lang="en-US" sz="1300" b="1" dirty="0">
                <a:latin typeface="Helvetica" charset="0"/>
              </a:rPr>
              <a:t>no adverse temperature effects, fluid inclusion migration irrelevant</a:t>
            </a:r>
            <a:endParaRPr lang="en-US" sz="1400" b="1" dirty="0">
              <a:latin typeface="Helvetica" charset="0"/>
            </a:endParaRPr>
          </a:p>
        </p:txBody>
      </p:sp>
      <p:sp>
        <p:nvSpPr>
          <p:cNvPr id="1757190" name="Rectangle 6"/>
          <p:cNvSpPr>
            <a:spLocks noChangeArrowheads="1"/>
          </p:cNvSpPr>
          <p:nvPr/>
        </p:nvSpPr>
        <p:spPr bwMode="auto">
          <a:xfrm>
            <a:off x="1219200" y="2057400"/>
            <a:ext cx="1371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30000"/>
              </a:lnSpc>
              <a:defRPr/>
            </a:pPr>
            <a:r>
              <a:rPr lang="en-US" sz="1300" b="1" dirty="0">
                <a:latin typeface="Arial" charset="0"/>
                <a:cs typeface="+mn-cs"/>
              </a:rPr>
              <a:t>K ≤ 10</a:t>
            </a:r>
            <a:r>
              <a:rPr lang="en-US" sz="1300" b="1" baseline="30000" dirty="0">
                <a:latin typeface="Arial" charset="0"/>
                <a:cs typeface="+mn-cs"/>
              </a:rPr>
              <a:t>-14</a:t>
            </a:r>
            <a:r>
              <a:rPr lang="en-US" sz="1300" b="1" dirty="0">
                <a:latin typeface="Arial" charset="0"/>
                <a:cs typeface="+mn-cs"/>
              </a:rPr>
              <a:t> m/s </a:t>
            </a:r>
          </a:p>
          <a:p>
            <a:pPr>
              <a:lnSpc>
                <a:spcPct val="130000"/>
              </a:lnSpc>
              <a:defRPr/>
            </a:pPr>
            <a:r>
              <a:rPr lang="en-US" sz="1300" b="1" dirty="0">
                <a:latin typeface="Arial" charset="0"/>
                <a:cs typeface="+mn-cs"/>
              </a:rPr>
              <a:t>D ~ 10</a:t>
            </a:r>
            <a:r>
              <a:rPr lang="en-US" sz="1300" b="1" baseline="30000" dirty="0">
                <a:latin typeface="Arial" charset="0"/>
                <a:cs typeface="+mn-cs"/>
              </a:rPr>
              <a:t>-15</a:t>
            </a:r>
            <a:r>
              <a:rPr lang="en-US" sz="1300" b="1" dirty="0">
                <a:latin typeface="Arial" charset="0"/>
                <a:cs typeface="+mn-cs"/>
              </a:rPr>
              <a:t> m</a:t>
            </a:r>
            <a:r>
              <a:rPr lang="en-US" sz="1300" b="1" baseline="30000" dirty="0">
                <a:latin typeface="Arial" charset="0"/>
                <a:cs typeface="+mn-cs"/>
              </a:rPr>
              <a:t>2</a:t>
            </a:r>
            <a:r>
              <a:rPr lang="en-US" sz="1300" b="1" dirty="0">
                <a:latin typeface="Arial" charset="0"/>
                <a:cs typeface="+mn-cs"/>
              </a:rPr>
              <a:t>/s</a:t>
            </a:r>
          </a:p>
        </p:txBody>
      </p:sp>
      <p:sp>
        <p:nvSpPr>
          <p:cNvPr id="1757192" name="Rectangle 8"/>
          <p:cNvSpPr>
            <a:spLocks noChangeArrowheads="1"/>
          </p:cNvSpPr>
          <p:nvPr/>
        </p:nvSpPr>
        <p:spPr bwMode="auto">
          <a:xfrm>
            <a:off x="1560513" y="4935538"/>
            <a:ext cx="5916612" cy="474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lnSpc>
                <a:spcPct val="180000"/>
              </a:lnSpc>
              <a:defRPr/>
            </a:pPr>
            <a:r>
              <a:rPr lang="en-US" sz="1400" b="1">
                <a:latin typeface="Helvetica" charset="0"/>
                <a:cs typeface="+mn-cs"/>
              </a:rPr>
              <a:t>performance period - 200,000,000 years, not 10,000 or 100,000 years</a:t>
            </a:r>
            <a:endParaRPr lang="en-US" sz="1400" b="1">
              <a:latin typeface="Helvetica" charset="0"/>
            </a:endParaRPr>
          </a:p>
        </p:txBody>
      </p:sp>
      <p:sp>
        <p:nvSpPr>
          <p:cNvPr id="1757193" name="Rectangle 9"/>
          <p:cNvSpPr>
            <a:spLocks noChangeArrowheads="1"/>
          </p:cNvSpPr>
          <p:nvPr/>
        </p:nvSpPr>
        <p:spPr bwMode="auto">
          <a:xfrm>
            <a:off x="1447800" y="2514600"/>
            <a:ext cx="63246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130000"/>
              </a:lnSpc>
              <a:defRPr/>
            </a:pPr>
            <a:r>
              <a:rPr lang="en-US" sz="1400" b="1" dirty="0">
                <a:latin typeface="Helvetica" charset="0"/>
                <a:cs typeface="+mn-cs"/>
              </a:rPr>
              <a:t>       1% - 1.5% porosity      </a:t>
            </a:r>
            <a:r>
              <a:rPr lang="en-US" sz="1400" dirty="0">
                <a:latin typeface="Arial Black" charset="0"/>
                <a:cs typeface="+mn-cs"/>
              </a:rPr>
              <a:t> </a:t>
            </a:r>
            <a:r>
              <a:rPr lang="en-US" sz="1400" b="1" dirty="0">
                <a:latin typeface="Arial" charset="0"/>
              </a:rPr>
              <a:t>pH = 8.6 - 9.2      Eh &lt; -500 mV</a:t>
            </a:r>
            <a:endParaRPr lang="en-US" sz="1400" dirty="0">
              <a:latin typeface="Arial Black" charset="0"/>
              <a:cs typeface="+mn-cs"/>
            </a:endParaRPr>
          </a:p>
          <a:p>
            <a:pPr algn="ctr">
              <a:lnSpc>
                <a:spcPct val="130000"/>
              </a:lnSpc>
              <a:defRPr/>
            </a:pPr>
            <a:r>
              <a:rPr lang="en-US" sz="1400" i="1" dirty="0">
                <a:latin typeface="Arial Black" charset="0"/>
                <a:cs typeface="+mn-cs"/>
              </a:rPr>
              <a:t>    </a:t>
            </a:r>
            <a:r>
              <a:rPr lang="en-US" sz="1400" i="1" dirty="0" err="1">
                <a:latin typeface="Arial Black" charset="0"/>
                <a:cs typeface="+mn-cs"/>
              </a:rPr>
              <a:t>K</a:t>
            </a:r>
            <a:r>
              <a:rPr lang="en-US" sz="2400" b="1" baseline="-25000" dirty="0" err="1">
                <a:latin typeface="ＭＳ Ｐゴシック" charset="0"/>
                <a:cs typeface="+mn-cs"/>
                <a:sym typeface="Symbol" charset="0"/>
              </a:rPr>
              <a:t></a:t>
            </a:r>
            <a:r>
              <a:rPr lang="en-US" sz="1400" b="1" baseline="-25000" dirty="0" err="1">
                <a:latin typeface="Helvetica" charset="0"/>
                <a:cs typeface="+mn-cs"/>
              </a:rPr>
              <a:t>salt</a:t>
            </a:r>
            <a:r>
              <a:rPr lang="en-US" sz="1400" b="1" dirty="0">
                <a:latin typeface="Helvetica" charset="0"/>
                <a:cs typeface="+mn-cs"/>
              </a:rPr>
              <a:t> ~ 15 </a:t>
            </a:r>
            <a:r>
              <a:rPr lang="en-US" sz="1200" b="1" dirty="0">
                <a:latin typeface="Helvetica" charset="0"/>
                <a:cs typeface="+mn-cs"/>
              </a:rPr>
              <a:t>kcal/m/</a:t>
            </a:r>
            <a:r>
              <a:rPr lang="en-US" sz="1200" b="1" dirty="0" err="1">
                <a:latin typeface="Helvetica" charset="0"/>
                <a:cs typeface="+mn-cs"/>
              </a:rPr>
              <a:t>hr</a:t>
            </a:r>
            <a:r>
              <a:rPr lang="en-US" sz="1200" b="1" dirty="0">
                <a:latin typeface="Helvetica" charset="0"/>
                <a:cs typeface="+mn-cs"/>
              </a:rPr>
              <a:t>/</a:t>
            </a:r>
            <a:r>
              <a:rPr lang="en-US" sz="1200" b="1" dirty="0" err="1">
                <a:latin typeface="Helvetica" charset="0"/>
                <a:cs typeface="+mn-cs"/>
              </a:rPr>
              <a:t>deg</a:t>
            </a:r>
            <a:r>
              <a:rPr lang="en-US" sz="1400" b="1" dirty="0">
                <a:latin typeface="Helvetica" charset="0"/>
                <a:cs typeface="+mn-cs"/>
              </a:rPr>
              <a:t> </a:t>
            </a:r>
            <a:r>
              <a:rPr lang="en-US" sz="1200" b="1" dirty="0">
                <a:latin typeface="Helvetica" charset="0"/>
                <a:cs typeface="+mn-cs"/>
              </a:rPr>
              <a:t>@ 200°C </a:t>
            </a:r>
            <a:r>
              <a:rPr lang="en-US" sz="1400" b="1" dirty="0">
                <a:latin typeface="Helvetica" charset="0"/>
                <a:cs typeface="+mn-cs"/>
              </a:rPr>
              <a:t> =  5 x</a:t>
            </a:r>
            <a:r>
              <a:rPr lang="en-US" sz="1400" dirty="0">
                <a:latin typeface="Arial Black" charset="0"/>
                <a:cs typeface="+mn-cs"/>
              </a:rPr>
              <a:t> </a:t>
            </a:r>
            <a:r>
              <a:rPr lang="en-US" sz="1400" i="1" dirty="0" err="1">
                <a:latin typeface="Arial Black" charset="0"/>
                <a:cs typeface="+mn-cs"/>
              </a:rPr>
              <a:t>K</a:t>
            </a:r>
            <a:r>
              <a:rPr lang="en-US" sz="2400" b="1" baseline="-25000" dirty="0" err="1">
                <a:latin typeface="ＭＳ Ｐゴシック" charset="0"/>
                <a:cs typeface="+mn-cs"/>
                <a:sym typeface="Symbol" charset="0"/>
              </a:rPr>
              <a:t></a:t>
            </a:r>
            <a:r>
              <a:rPr lang="en-US" sz="1400" b="1" baseline="-25000" dirty="0" err="1">
                <a:latin typeface="Helvetica" charset="0"/>
                <a:cs typeface="+mn-cs"/>
              </a:rPr>
              <a:t>crystalline</a:t>
            </a:r>
            <a:endParaRPr lang="en-US" sz="1400" b="1" dirty="0">
              <a:latin typeface="Helvetica" charset="0"/>
              <a:cs typeface="+mn-cs"/>
            </a:endParaRPr>
          </a:p>
          <a:p>
            <a:pPr algn="ctr">
              <a:lnSpc>
                <a:spcPct val="120000"/>
              </a:lnSpc>
              <a:defRPr/>
            </a:pPr>
            <a:r>
              <a:rPr lang="en-US" sz="1200" b="1" dirty="0">
                <a:latin typeface="Helvetica" charset="0"/>
                <a:cs typeface="+mn-cs"/>
              </a:rPr>
              <a:t>annealing of disturbed salt ~</a:t>
            </a:r>
            <a:r>
              <a:rPr lang="en-US" sz="1200" dirty="0">
                <a:latin typeface="Arial Black" charset="0"/>
                <a:cs typeface="+mn-cs"/>
              </a:rPr>
              <a:t> </a:t>
            </a:r>
            <a:r>
              <a:rPr lang="en-US" sz="1800" dirty="0" err="1">
                <a:latin typeface="Arial Black" charset="0"/>
                <a:cs typeface="+mn-cs"/>
              </a:rPr>
              <a:t>ƒ</a:t>
            </a:r>
            <a:r>
              <a:rPr lang="en-US" sz="1200" dirty="0">
                <a:latin typeface="Arial Black" charset="0"/>
                <a:cs typeface="+mn-cs"/>
              </a:rPr>
              <a:t>(</a:t>
            </a:r>
            <a:r>
              <a:rPr lang="en-US" sz="1200" dirty="0" err="1">
                <a:latin typeface="Arial Black" charset="0"/>
                <a:cs typeface="+mn-cs"/>
              </a:rPr>
              <a:t>T</a:t>
            </a:r>
            <a:r>
              <a:rPr lang="en-US" sz="1200" baseline="30000" dirty="0" err="1">
                <a:latin typeface="Arial Black" charset="0"/>
                <a:cs typeface="+mn-cs"/>
              </a:rPr>
              <a:t>x</a:t>
            </a:r>
            <a:r>
              <a:rPr lang="en-US" sz="1200" dirty="0">
                <a:latin typeface="Arial Black" charset="0"/>
                <a:cs typeface="+mn-cs"/>
              </a:rPr>
              <a:t>)  </a:t>
            </a:r>
            <a:r>
              <a:rPr lang="en-US" sz="1200" b="1" dirty="0">
                <a:latin typeface="Helvetica" charset="0"/>
                <a:cs typeface="+mn-cs"/>
              </a:rPr>
              <a:t>where 6 &lt; x &lt; 9  </a:t>
            </a:r>
            <a:r>
              <a:rPr lang="en-US" sz="1200" b="1" dirty="0">
                <a:latin typeface="ＭＳ Ｐゴシック" charset="0"/>
                <a:cs typeface="+mn-cs"/>
                <a:sym typeface="Symbol" charset="0"/>
              </a:rPr>
              <a:t></a:t>
            </a:r>
            <a:r>
              <a:rPr lang="en-US" sz="1200" b="1" dirty="0">
                <a:latin typeface="Helvetica" charset="0"/>
                <a:cs typeface="+mn-cs"/>
              </a:rPr>
              <a:t>  closes in  &lt; 3 years for HLW</a:t>
            </a:r>
            <a:endParaRPr lang="en-US" sz="1400" b="1" dirty="0">
              <a:latin typeface="Helvetica" charset="0"/>
            </a:endParaRPr>
          </a:p>
        </p:txBody>
      </p:sp>
    </p:spTree>
    <p:extLst>
      <p:ext uri="{BB962C8B-B14F-4D97-AF65-F5344CB8AC3E}">
        <p14:creationId xmlns:p14="http://schemas.microsoft.com/office/powerpoint/2010/main" val="2223858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7190"/>
                                        </p:tgtEl>
                                        <p:attrNameLst>
                                          <p:attrName>style.visibility</p:attrName>
                                        </p:attrNameLst>
                                      </p:cBhvr>
                                      <p:to>
                                        <p:strVal val="visible"/>
                                      </p:to>
                                    </p:set>
                                    <p:animEffect transition="in" filter="fade">
                                      <p:cBhvr>
                                        <p:cTn id="7" dur="2000"/>
                                        <p:tgtEl>
                                          <p:spTgt spid="17571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57188"/>
                                        </p:tgtEl>
                                        <p:attrNameLst>
                                          <p:attrName>style.visibility</p:attrName>
                                        </p:attrNameLst>
                                      </p:cBhvr>
                                      <p:to>
                                        <p:strVal val="visible"/>
                                      </p:to>
                                    </p:set>
                                    <p:animEffect transition="in" filter="fade">
                                      <p:cBhvr>
                                        <p:cTn id="11" dur="2000"/>
                                        <p:tgtEl>
                                          <p:spTgt spid="1757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57193"/>
                                        </p:tgtEl>
                                        <p:attrNameLst>
                                          <p:attrName>style.visibility</p:attrName>
                                        </p:attrNameLst>
                                      </p:cBhvr>
                                      <p:to>
                                        <p:strVal val="visible"/>
                                      </p:to>
                                    </p:set>
                                    <p:animEffect transition="in" filter="fade">
                                      <p:cBhvr>
                                        <p:cTn id="16" dur="2000"/>
                                        <p:tgtEl>
                                          <p:spTgt spid="1757193"/>
                                        </p:tgtEl>
                                      </p:cBhvr>
                                    </p:animEffect>
                                  </p:childTnLst>
                                </p:cTn>
                              </p:par>
                            </p:childTnLst>
                          </p:cTn>
                        </p:par>
                        <p:par>
                          <p:cTn id="17" fill="hold" nodeType="afterGroup">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757192"/>
                                        </p:tgtEl>
                                        <p:attrNameLst>
                                          <p:attrName>style.visibility</p:attrName>
                                        </p:attrNameLst>
                                      </p:cBhvr>
                                      <p:to>
                                        <p:strVal val="visible"/>
                                      </p:to>
                                    </p:set>
                                    <p:animEffect transition="in" filter="fade">
                                      <p:cBhvr>
                                        <p:cTn id="20" dur="2000"/>
                                        <p:tgtEl>
                                          <p:spTgt spid="17571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57189"/>
                                        </p:tgtEl>
                                        <p:attrNameLst>
                                          <p:attrName>style.visibility</p:attrName>
                                        </p:attrNameLst>
                                      </p:cBhvr>
                                      <p:to>
                                        <p:strVal val="visible"/>
                                      </p:to>
                                    </p:set>
                                    <p:animEffect transition="in" filter="fade">
                                      <p:cBhvr>
                                        <p:cTn id="25" dur="2000"/>
                                        <p:tgtEl>
                                          <p:spTgt spid="175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7188" grpId="0"/>
      <p:bldP spid="1757189" grpId="0"/>
      <p:bldP spid="1757190" grpId="0"/>
      <p:bldP spid="1757192" grpId="0"/>
      <p:bldP spid="17571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49" name="Picture 4" descr="WIPP+LWA+Undergrou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1150" y="1066800"/>
            <a:ext cx="553085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ext Box 5"/>
          <p:cNvSpPr txBox="1">
            <a:spLocks noChangeArrowheads="1"/>
          </p:cNvSpPr>
          <p:nvPr/>
        </p:nvSpPr>
        <p:spPr bwMode="auto">
          <a:xfrm>
            <a:off x="1524000" y="304800"/>
            <a:ext cx="737393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20000"/>
              </a:spcBef>
              <a:defRPr/>
            </a:pPr>
            <a:r>
              <a:rPr lang="en-US" sz="2800" dirty="0">
                <a:latin typeface="Arial Rounded MT Bold" charset="0"/>
                <a:cs typeface="+mn-cs"/>
              </a:rPr>
              <a:t>Waste Disposal Footprint in Salt</a:t>
            </a:r>
          </a:p>
        </p:txBody>
      </p:sp>
      <p:sp>
        <p:nvSpPr>
          <p:cNvPr id="2" name="TextBox 1"/>
          <p:cNvSpPr txBox="1"/>
          <p:nvPr/>
        </p:nvSpPr>
        <p:spPr>
          <a:xfrm>
            <a:off x="304800" y="997089"/>
            <a:ext cx="2667000" cy="5632311"/>
          </a:xfrm>
          <a:prstGeom prst="rect">
            <a:avLst/>
          </a:prstGeom>
          <a:noFill/>
        </p:spPr>
        <p:txBody>
          <a:bodyPr wrap="square" rtlCol="0">
            <a:spAutoFit/>
          </a:bodyPr>
          <a:lstStyle/>
          <a:p>
            <a:r>
              <a:rPr lang="en-US" sz="2000" dirty="0">
                <a:latin typeface="Arial Rounded MT Bold" charset="0"/>
              </a:rPr>
              <a:t>Final footprint of WIPP will be only 1 mile</a:t>
            </a:r>
            <a:r>
              <a:rPr lang="en-US" sz="2000" baseline="30000" dirty="0">
                <a:latin typeface="Arial Rounded MT Bold" charset="0"/>
              </a:rPr>
              <a:t>2</a:t>
            </a:r>
            <a:r>
              <a:rPr lang="en-US" sz="2000" dirty="0">
                <a:latin typeface="Arial Rounded MT Bold" charset="0"/>
              </a:rPr>
              <a:t> out of 16 set aside for nuclear waste disposal by the the 1992 Land Withdrawal Act.</a:t>
            </a:r>
          </a:p>
          <a:p>
            <a:endParaRPr lang="en-US" sz="2000" dirty="0">
              <a:latin typeface="Arial Rounded MT Bold" charset="0"/>
            </a:endParaRPr>
          </a:p>
          <a:p>
            <a:r>
              <a:rPr lang="en-US" sz="2000" dirty="0">
                <a:latin typeface="Arial Rounded MT Bold" charset="0"/>
              </a:rPr>
              <a:t>Small leak in 2014 that caused no external contamination, does not change anything, WIPP is still 10 </a:t>
            </a:r>
            <a:r>
              <a:rPr lang="en-US" sz="2000" dirty="0" err="1">
                <a:latin typeface="Arial Rounded MT Bold" charset="0"/>
              </a:rPr>
              <a:t>yrs</a:t>
            </a:r>
            <a:r>
              <a:rPr lang="en-US" sz="2000" dirty="0">
                <a:latin typeface="Arial Rounded MT Bold" charset="0"/>
              </a:rPr>
              <a:t> ahead of schedule and $1 billion under budget.</a:t>
            </a:r>
            <a:endParaRPr lang="en-US" sz="2000" dirty="0"/>
          </a:p>
        </p:txBody>
      </p:sp>
    </p:spTree>
    <p:extLst>
      <p:ext uri="{BB962C8B-B14F-4D97-AF65-F5344CB8AC3E}">
        <p14:creationId xmlns:p14="http://schemas.microsoft.com/office/powerpoint/2010/main" val="218818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2" descr="WIPP+LWA+Undergrou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1150" y="1184275"/>
            <a:ext cx="553085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 Box 3"/>
          <p:cNvSpPr txBox="1">
            <a:spLocks noChangeArrowheads="1"/>
          </p:cNvSpPr>
          <p:nvPr/>
        </p:nvSpPr>
        <p:spPr bwMode="auto">
          <a:xfrm>
            <a:off x="2286000" y="381000"/>
            <a:ext cx="661193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defRPr/>
            </a:pPr>
            <a:r>
              <a:rPr lang="en-US" sz="2800" dirty="0">
                <a:latin typeface="Arial Rounded MT Bold" charset="0"/>
                <a:cs typeface="+mn-cs"/>
              </a:rPr>
              <a:t>Waste Disposal Footprint in Salt</a:t>
            </a:r>
          </a:p>
        </p:txBody>
      </p:sp>
      <p:grpSp>
        <p:nvGrpSpPr>
          <p:cNvPr id="9219" name="Group 179"/>
          <p:cNvGrpSpPr>
            <a:grpSpLocks/>
          </p:cNvGrpSpPr>
          <p:nvPr/>
        </p:nvGrpSpPr>
        <p:grpSpPr bwMode="auto">
          <a:xfrm>
            <a:off x="4448175" y="3889375"/>
            <a:ext cx="2111375" cy="960438"/>
            <a:chOff x="2130" y="2450"/>
            <a:chExt cx="1330" cy="605"/>
          </a:xfrm>
        </p:grpSpPr>
        <p:sp>
          <p:nvSpPr>
            <p:cNvPr id="16389" name="Line 5"/>
            <p:cNvSpPr>
              <a:spLocks noChangeShapeType="1"/>
            </p:cNvSpPr>
            <p:nvPr/>
          </p:nvSpPr>
          <p:spPr bwMode="auto">
            <a:xfrm flipH="1">
              <a:off x="2420" y="2547"/>
              <a:ext cx="145" cy="0"/>
            </a:xfrm>
            <a:prstGeom prst="line">
              <a:avLst/>
            </a:prstGeom>
            <a:noFill/>
            <a:ln w="19050">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1" name="Line 7"/>
            <p:cNvSpPr>
              <a:spLocks noChangeShapeType="1"/>
            </p:cNvSpPr>
            <p:nvPr/>
          </p:nvSpPr>
          <p:spPr bwMode="auto">
            <a:xfrm>
              <a:off x="2469" y="2547"/>
              <a:ext cx="0" cy="436"/>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2" name="Line 8"/>
            <p:cNvSpPr>
              <a:spLocks noChangeShapeType="1"/>
            </p:cNvSpPr>
            <p:nvPr/>
          </p:nvSpPr>
          <p:spPr bwMode="auto">
            <a:xfrm>
              <a:off x="2493" y="2547"/>
              <a:ext cx="0" cy="411"/>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3" name="Line 9"/>
            <p:cNvSpPr>
              <a:spLocks noChangeShapeType="1"/>
            </p:cNvSpPr>
            <p:nvPr/>
          </p:nvSpPr>
          <p:spPr bwMode="auto">
            <a:xfrm>
              <a:off x="2445" y="2547"/>
              <a:ext cx="0" cy="46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4" name="Line 10"/>
            <p:cNvSpPr>
              <a:spLocks noChangeShapeType="1"/>
            </p:cNvSpPr>
            <p:nvPr/>
          </p:nvSpPr>
          <p:spPr bwMode="auto">
            <a:xfrm>
              <a:off x="2420" y="2547"/>
              <a:ext cx="0" cy="48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5" name="Line 11"/>
            <p:cNvSpPr>
              <a:spLocks noChangeShapeType="1"/>
            </p:cNvSpPr>
            <p:nvPr/>
          </p:nvSpPr>
          <p:spPr bwMode="auto">
            <a:xfrm>
              <a:off x="2493" y="2959"/>
              <a:ext cx="605"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6" name="Line 12"/>
            <p:cNvSpPr>
              <a:spLocks noChangeShapeType="1"/>
            </p:cNvSpPr>
            <p:nvPr/>
          </p:nvSpPr>
          <p:spPr bwMode="auto">
            <a:xfrm>
              <a:off x="2469" y="2983"/>
              <a:ext cx="65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7" name="Line 13"/>
            <p:cNvSpPr>
              <a:spLocks noChangeShapeType="1"/>
            </p:cNvSpPr>
            <p:nvPr/>
          </p:nvSpPr>
          <p:spPr bwMode="auto">
            <a:xfrm>
              <a:off x="2444" y="3007"/>
              <a:ext cx="702"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8" name="Line 14"/>
            <p:cNvSpPr>
              <a:spLocks noChangeShapeType="1"/>
            </p:cNvSpPr>
            <p:nvPr/>
          </p:nvSpPr>
          <p:spPr bwMode="auto">
            <a:xfrm>
              <a:off x="2420" y="3031"/>
              <a:ext cx="750"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9" name="Line 15"/>
            <p:cNvSpPr>
              <a:spLocks noChangeShapeType="1"/>
            </p:cNvSpPr>
            <p:nvPr/>
          </p:nvSpPr>
          <p:spPr bwMode="auto">
            <a:xfrm>
              <a:off x="3098" y="2523"/>
              <a:ext cx="0" cy="435"/>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0" name="Line 16"/>
            <p:cNvSpPr>
              <a:spLocks noChangeShapeType="1"/>
            </p:cNvSpPr>
            <p:nvPr/>
          </p:nvSpPr>
          <p:spPr bwMode="auto">
            <a:xfrm>
              <a:off x="3122" y="2499"/>
              <a:ext cx="0" cy="48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1" name="Line 17"/>
            <p:cNvSpPr>
              <a:spLocks noChangeShapeType="1"/>
            </p:cNvSpPr>
            <p:nvPr/>
          </p:nvSpPr>
          <p:spPr bwMode="auto">
            <a:xfrm>
              <a:off x="3146" y="2475"/>
              <a:ext cx="0" cy="53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2" name="Line 18"/>
            <p:cNvSpPr>
              <a:spLocks noChangeShapeType="1"/>
            </p:cNvSpPr>
            <p:nvPr/>
          </p:nvSpPr>
          <p:spPr bwMode="auto">
            <a:xfrm>
              <a:off x="3170" y="2450"/>
              <a:ext cx="0" cy="581"/>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3" name="Line 19"/>
            <p:cNvSpPr>
              <a:spLocks noChangeShapeType="1"/>
            </p:cNvSpPr>
            <p:nvPr/>
          </p:nvSpPr>
          <p:spPr bwMode="auto">
            <a:xfrm flipH="1">
              <a:off x="2420" y="2595"/>
              <a:ext cx="145"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4" name="Line 20"/>
            <p:cNvSpPr>
              <a:spLocks noChangeShapeType="1"/>
            </p:cNvSpPr>
            <p:nvPr/>
          </p:nvSpPr>
          <p:spPr bwMode="auto">
            <a:xfrm flipH="1">
              <a:off x="2832" y="2523"/>
              <a:ext cx="266"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5" name="Line 21"/>
            <p:cNvSpPr>
              <a:spLocks noChangeShapeType="1"/>
            </p:cNvSpPr>
            <p:nvPr/>
          </p:nvSpPr>
          <p:spPr bwMode="auto">
            <a:xfrm flipH="1">
              <a:off x="2832" y="2499"/>
              <a:ext cx="291"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6" name="Line 22"/>
            <p:cNvSpPr>
              <a:spLocks noChangeShapeType="1"/>
            </p:cNvSpPr>
            <p:nvPr/>
          </p:nvSpPr>
          <p:spPr bwMode="auto">
            <a:xfrm flipH="1">
              <a:off x="2832" y="2475"/>
              <a:ext cx="314"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7" name="Line 23"/>
            <p:cNvSpPr>
              <a:spLocks noChangeShapeType="1"/>
            </p:cNvSpPr>
            <p:nvPr/>
          </p:nvSpPr>
          <p:spPr bwMode="auto">
            <a:xfrm flipH="1">
              <a:off x="2832" y="2450"/>
              <a:ext cx="338"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38" name="Group 33"/>
            <p:cNvGrpSpPr>
              <a:grpSpLocks/>
            </p:cNvGrpSpPr>
            <p:nvPr/>
          </p:nvGrpSpPr>
          <p:grpSpPr bwMode="auto">
            <a:xfrm>
              <a:off x="2130" y="2789"/>
              <a:ext cx="290" cy="48"/>
              <a:chOff x="2130" y="2789"/>
              <a:chExt cx="290" cy="48"/>
            </a:xfrm>
          </p:grpSpPr>
          <p:sp>
            <p:nvSpPr>
              <p:cNvPr id="16408" name="Line 24"/>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9" name="Line 25"/>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0" name="Line 26"/>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1" name="Line 27"/>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2" name="Line 28"/>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4" name="Line 30"/>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5" name="Line 31"/>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6" name="Line 3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419" name="Line 35"/>
            <p:cNvSpPr>
              <a:spLocks noChangeShapeType="1"/>
            </p:cNvSpPr>
            <p:nvPr/>
          </p:nvSpPr>
          <p:spPr bwMode="auto">
            <a:xfrm>
              <a:off x="2517" y="3031"/>
              <a:ext cx="24" cy="2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0" name="Line 36"/>
            <p:cNvSpPr>
              <a:spLocks noChangeShapeType="1"/>
            </p:cNvSpPr>
            <p:nvPr/>
          </p:nvSpPr>
          <p:spPr bwMode="auto">
            <a:xfrm>
              <a:off x="2541" y="3055"/>
              <a:ext cx="49"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1" name="Line 37"/>
            <p:cNvSpPr>
              <a:spLocks noChangeShapeType="1"/>
            </p:cNvSpPr>
            <p:nvPr/>
          </p:nvSpPr>
          <p:spPr bwMode="auto">
            <a:xfrm flipV="1">
              <a:off x="2590" y="3031"/>
              <a:ext cx="0" cy="2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2" name="Line 38"/>
            <p:cNvSpPr>
              <a:spLocks noChangeShapeType="1"/>
            </p:cNvSpPr>
            <p:nvPr/>
          </p:nvSpPr>
          <p:spPr bwMode="auto">
            <a:xfrm>
              <a:off x="2783"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3" name="Line 39"/>
            <p:cNvSpPr>
              <a:spLocks noChangeShapeType="1"/>
            </p:cNvSpPr>
            <p:nvPr/>
          </p:nvSpPr>
          <p:spPr bwMode="auto">
            <a:xfrm>
              <a:off x="2638" y="2959"/>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4" name="Line 40"/>
            <p:cNvSpPr>
              <a:spLocks noChangeShapeType="1"/>
            </p:cNvSpPr>
            <p:nvPr/>
          </p:nvSpPr>
          <p:spPr bwMode="auto">
            <a:xfrm>
              <a:off x="2493" y="2959"/>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5" name="Line 41"/>
            <p:cNvSpPr>
              <a:spLocks noChangeShapeType="1"/>
            </p:cNvSpPr>
            <p:nvPr/>
          </p:nvSpPr>
          <p:spPr bwMode="auto">
            <a:xfrm>
              <a:off x="2420" y="293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6" name="Line 42"/>
            <p:cNvSpPr>
              <a:spLocks noChangeShapeType="1"/>
            </p:cNvSpPr>
            <p:nvPr/>
          </p:nvSpPr>
          <p:spPr bwMode="auto">
            <a:xfrm>
              <a:off x="2420" y="278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7" name="Line 43"/>
            <p:cNvSpPr>
              <a:spLocks noChangeShapeType="1"/>
            </p:cNvSpPr>
            <p:nvPr/>
          </p:nvSpPr>
          <p:spPr bwMode="auto">
            <a:xfrm>
              <a:off x="2420" y="2741"/>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8" name="Line 44"/>
            <p:cNvSpPr>
              <a:spLocks noChangeShapeType="1"/>
            </p:cNvSpPr>
            <p:nvPr/>
          </p:nvSpPr>
          <p:spPr bwMode="auto">
            <a:xfrm>
              <a:off x="2420" y="2692"/>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9" name="Line 45"/>
            <p:cNvSpPr>
              <a:spLocks noChangeShapeType="1"/>
            </p:cNvSpPr>
            <p:nvPr/>
          </p:nvSpPr>
          <p:spPr bwMode="auto">
            <a:xfrm>
              <a:off x="2420" y="264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0" name="Line 46"/>
            <p:cNvSpPr>
              <a:spLocks noChangeShapeType="1"/>
            </p:cNvSpPr>
            <p:nvPr/>
          </p:nvSpPr>
          <p:spPr bwMode="auto">
            <a:xfrm>
              <a:off x="3097" y="252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51" name="Group 47"/>
            <p:cNvGrpSpPr>
              <a:grpSpLocks/>
            </p:cNvGrpSpPr>
            <p:nvPr/>
          </p:nvGrpSpPr>
          <p:grpSpPr bwMode="auto">
            <a:xfrm>
              <a:off x="2130" y="2983"/>
              <a:ext cx="290" cy="48"/>
              <a:chOff x="2130" y="2789"/>
              <a:chExt cx="290" cy="48"/>
            </a:xfrm>
          </p:grpSpPr>
          <p:sp>
            <p:nvSpPr>
              <p:cNvPr id="16432" name="Line 48"/>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3" name="Line 49"/>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4" name="Line 50"/>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5" name="Line 51"/>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6" name="Line 52"/>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7" name="Line 53"/>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8" name="Line 54"/>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9" name="Line 55"/>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2" name="Group 56"/>
            <p:cNvGrpSpPr>
              <a:grpSpLocks/>
            </p:cNvGrpSpPr>
            <p:nvPr/>
          </p:nvGrpSpPr>
          <p:grpSpPr bwMode="auto">
            <a:xfrm>
              <a:off x="2130" y="2692"/>
              <a:ext cx="290" cy="48"/>
              <a:chOff x="2130" y="2789"/>
              <a:chExt cx="290" cy="48"/>
            </a:xfrm>
          </p:grpSpPr>
          <p:sp>
            <p:nvSpPr>
              <p:cNvPr id="16441" name="Line 57"/>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2" name="Line 58"/>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3" name="Line 59"/>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4" name="Line 60"/>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5" name="Line 61"/>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6" name="Line 62"/>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7" name="Line 63"/>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8" name="Line 64"/>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3" name="Group 65"/>
            <p:cNvGrpSpPr>
              <a:grpSpLocks/>
            </p:cNvGrpSpPr>
            <p:nvPr/>
          </p:nvGrpSpPr>
          <p:grpSpPr bwMode="auto">
            <a:xfrm>
              <a:off x="2130" y="2595"/>
              <a:ext cx="290" cy="48"/>
              <a:chOff x="2130" y="2789"/>
              <a:chExt cx="290" cy="48"/>
            </a:xfrm>
          </p:grpSpPr>
          <p:sp>
            <p:nvSpPr>
              <p:cNvPr id="16450" name="Line 66"/>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1" name="Line 67"/>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2" name="Line 68"/>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3" name="Line 69"/>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4" name="Line 70"/>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5" name="Line 71"/>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6" name="Line 72"/>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7" name="Line 73"/>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4" name="Group 74"/>
            <p:cNvGrpSpPr>
              <a:grpSpLocks/>
            </p:cNvGrpSpPr>
            <p:nvPr/>
          </p:nvGrpSpPr>
          <p:grpSpPr bwMode="auto">
            <a:xfrm>
              <a:off x="2130" y="2886"/>
              <a:ext cx="290" cy="48"/>
              <a:chOff x="2130" y="2789"/>
              <a:chExt cx="290" cy="48"/>
            </a:xfrm>
          </p:grpSpPr>
          <p:sp>
            <p:nvSpPr>
              <p:cNvPr id="16459" name="Line 75"/>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0" name="Line 76"/>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1" name="Line 77"/>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2" name="Line 78"/>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3" name="Line 79"/>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4" name="Line 80"/>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5" name="Line 81"/>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6" name="Line 8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5" name="Group 83"/>
            <p:cNvGrpSpPr>
              <a:grpSpLocks/>
            </p:cNvGrpSpPr>
            <p:nvPr/>
          </p:nvGrpSpPr>
          <p:grpSpPr bwMode="auto">
            <a:xfrm>
              <a:off x="2542" y="2862"/>
              <a:ext cx="290" cy="48"/>
              <a:chOff x="2130" y="2789"/>
              <a:chExt cx="290" cy="48"/>
            </a:xfrm>
          </p:grpSpPr>
          <p:sp>
            <p:nvSpPr>
              <p:cNvPr id="16468" name="Line 84"/>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9" name="Line 85"/>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0" name="Line 86"/>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1" name="Line 87"/>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2" name="Line 88"/>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3" name="Line 89"/>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4" name="Line 90"/>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5" name="Line 91"/>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6" name="Group 92"/>
            <p:cNvGrpSpPr>
              <a:grpSpLocks/>
            </p:cNvGrpSpPr>
            <p:nvPr/>
          </p:nvGrpSpPr>
          <p:grpSpPr bwMode="auto">
            <a:xfrm rot="10800000">
              <a:off x="2783" y="2862"/>
              <a:ext cx="290" cy="48"/>
              <a:chOff x="2130" y="2789"/>
              <a:chExt cx="290" cy="48"/>
            </a:xfrm>
          </p:grpSpPr>
          <p:sp>
            <p:nvSpPr>
              <p:cNvPr id="16477" name="Line 93"/>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8" name="Line 94"/>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9" name="Line 95"/>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0" name="Line 96"/>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1" name="Line 97"/>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2" name="Line 98"/>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3" name="Line 99"/>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4" name="Line 100"/>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485" name="Line 101"/>
            <p:cNvSpPr>
              <a:spLocks noChangeShapeType="1"/>
            </p:cNvSpPr>
            <p:nvPr/>
          </p:nvSpPr>
          <p:spPr bwMode="auto">
            <a:xfrm>
              <a:off x="2832"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6" name="Line 102"/>
            <p:cNvSpPr>
              <a:spLocks noChangeShapeType="1"/>
            </p:cNvSpPr>
            <p:nvPr/>
          </p:nvSpPr>
          <p:spPr bwMode="auto">
            <a:xfrm>
              <a:off x="2856"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7" name="Line 103"/>
            <p:cNvSpPr>
              <a:spLocks noChangeShapeType="1"/>
            </p:cNvSpPr>
            <p:nvPr/>
          </p:nvSpPr>
          <p:spPr bwMode="auto">
            <a:xfrm>
              <a:off x="2590"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8" name="Line 104"/>
            <p:cNvSpPr>
              <a:spLocks noChangeShapeType="1"/>
            </p:cNvSpPr>
            <p:nvPr/>
          </p:nvSpPr>
          <p:spPr bwMode="auto">
            <a:xfrm>
              <a:off x="2711"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9" name="Line 105"/>
            <p:cNvSpPr>
              <a:spLocks noChangeShapeType="1"/>
            </p:cNvSpPr>
            <p:nvPr/>
          </p:nvSpPr>
          <p:spPr bwMode="auto">
            <a:xfrm>
              <a:off x="2928"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0" name="Line 106"/>
            <p:cNvSpPr>
              <a:spLocks noChangeShapeType="1"/>
            </p:cNvSpPr>
            <p:nvPr/>
          </p:nvSpPr>
          <p:spPr bwMode="auto">
            <a:xfrm>
              <a:off x="3025"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63" name="Group 107"/>
            <p:cNvGrpSpPr>
              <a:grpSpLocks/>
            </p:cNvGrpSpPr>
            <p:nvPr/>
          </p:nvGrpSpPr>
          <p:grpSpPr bwMode="auto">
            <a:xfrm rot="10800000">
              <a:off x="3170" y="2983"/>
              <a:ext cx="290" cy="48"/>
              <a:chOff x="2130" y="2789"/>
              <a:chExt cx="290" cy="48"/>
            </a:xfrm>
          </p:grpSpPr>
          <p:sp>
            <p:nvSpPr>
              <p:cNvPr id="16492" name="Line 108"/>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3" name="Line 109"/>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4" name="Line 110"/>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5" name="Line 111"/>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6" name="Line 112"/>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7" name="Line 113"/>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8" name="Line 114"/>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9" name="Line 115"/>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4" name="Group 116"/>
            <p:cNvGrpSpPr>
              <a:grpSpLocks/>
            </p:cNvGrpSpPr>
            <p:nvPr/>
          </p:nvGrpSpPr>
          <p:grpSpPr bwMode="auto">
            <a:xfrm rot="10800000">
              <a:off x="3170" y="2886"/>
              <a:ext cx="290" cy="48"/>
              <a:chOff x="2130" y="2789"/>
              <a:chExt cx="290" cy="48"/>
            </a:xfrm>
          </p:grpSpPr>
          <p:sp>
            <p:nvSpPr>
              <p:cNvPr id="16501" name="Line 117"/>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2" name="Line 118"/>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3" name="Line 119"/>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4" name="Line 120"/>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5" name="Line 121"/>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6" name="Line 122"/>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7" name="Line 123"/>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8" name="Line 124"/>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5" name="Group 125"/>
            <p:cNvGrpSpPr>
              <a:grpSpLocks/>
            </p:cNvGrpSpPr>
            <p:nvPr/>
          </p:nvGrpSpPr>
          <p:grpSpPr bwMode="auto">
            <a:xfrm rot="10800000">
              <a:off x="3170" y="2789"/>
              <a:ext cx="290" cy="48"/>
              <a:chOff x="2130" y="2789"/>
              <a:chExt cx="290" cy="48"/>
            </a:xfrm>
          </p:grpSpPr>
          <p:sp>
            <p:nvSpPr>
              <p:cNvPr id="16510" name="Line 126"/>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1" name="Line 127"/>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2" name="Line 128"/>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3" name="Line 129"/>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4" name="Line 130"/>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5" name="Line 131"/>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6" name="Line 132"/>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7" name="Line 133"/>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6" name="Group 134"/>
            <p:cNvGrpSpPr>
              <a:grpSpLocks/>
            </p:cNvGrpSpPr>
            <p:nvPr/>
          </p:nvGrpSpPr>
          <p:grpSpPr bwMode="auto">
            <a:xfrm rot="10800000">
              <a:off x="3170" y="2692"/>
              <a:ext cx="290" cy="48"/>
              <a:chOff x="2130" y="2789"/>
              <a:chExt cx="290" cy="48"/>
            </a:xfrm>
          </p:grpSpPr>
          <p:sp>
            <p:nvSpPr>
              <p:cNvPr id="16519" name="Line 135"/>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0" name="Line 136"/>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1" name="Line 137"/>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2" name="Line 138"/>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3" name="Line 139"/>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4" name="Line 140"/>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5" name="Line 141"/>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6" name="Line 14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7" name="Group 143"/>
            <p:cNvGrpSpPr>
              <a:grpSpLocks/>
            </p:cNvGrpSpPr>
            <p:nvPr/>
          </p:nvGrpSpPr>
          <p:grpSpPr bwMode="auto">
            <a:xfrm rot="10800000">
              <a:off x="3170" y="2595"/>
              <a:ext cx="290" cy="48"/>
              <a:chOff x="2130" y="2789"/>
              <a:chExt cx="290" cy="48"/>
            </a:xfrm>
          </p:grpSpPr>
          <p:sp>
            <p:nvSpPr>
              <p:cNvPr id="16528" name="Line 144"/>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9" name="Line 145"/>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0" name="Line 146"/>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1" name="Line 147"/>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2" name="Line 148"/>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3" name="Line 149"/>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4" name="Line 150"/>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5" name="Line 151"/>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8" name="Group 152"/>
            <p:cNvGrpSpPr>
              <a:grpSpLocks/>
            </p:cNvGrpSpPr>
            <p:nvPr/>
          </p:nvGrpSpPr>
          <p:grpSpPr bwMode="auto">
            <a:xfrm rot="10800000">
              <a:off x="3170" y="2499"/>
              <a:ext cx="290" cy="48"/>
              <a:chOff x="2130" y="2789"/>
              <a:chExt cx="290" cy="48"/>
            </a:xfrm>
          </p:grpSpPr>
          <p:sp>
            <p:nvSpPr>
              <p:cNvPr id="16537" name="Line 153"/>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8" name="Line 154"/>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9" name="Line 155"/>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0" name="Line 156"/>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1" name="Line 157"/>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2" name="Line 158"/>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3" name="Line 159"/>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4" name="Line 160"/>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546" name="Line 162"/>
            <p:cNvSpPr>
              <a:spLocks noChangeShapeType="1"/>
            </p:cNvSpPr>
            <p:nvPr/>
          </p:nvSpPr>
          <p:spPr bwMode="auto">
            <a:xfrm>
              <a:off x="2420" y="2886"/>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7" name="Line 163"/>
            <p:cNvSpPr>
              <a:spLocks noChangeShapeType="1"/>
            </p:cNvSpPr>
            <p:nvPr/>
          </p:nvSpPr>
          <p:spPr bwMode="auto">
            <a:xfrm>
              <a:off x="2420" y="283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8" name="Line 164"/>
            <p:cNvSpPr>
              <a:spLocks noChangeShapeType="1"/>
            </p:cNvSpPr>
            <p:nvPr/>
          </p:nvSpPr>
          <p:spPr bwMode="auto">
            <a:xfrm>
              <a:off x="2420" y="298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9" name="Line 165"/>
            <p:cNvSpPr>
              <a:spLocks noChangeShapeType="1"/>
            </p:cNvSpPr>
            <p:nvPr/>
          </p:nvSpPr>
          <p:spPr bwMode="auto">
            <a:xfrm>
              <a:off x="3097" y="298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0" name="Line 166"/>
            <p:cNvSpPr>
              <a:spLocks noChangeShapeType="1"/>
            </p:cNvSpPr>
            <p:nvPr/>
          </p:nvSpPr>
          <p:spPr bwMode="auto">
            <a:xfrm>
              <a:off x="3098" y="293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1" name="Line 167"/>
            <p:cNvSpPr>
              <a:spLocks noChangeShapeType="1"/>
            </p:cNvSpPr>
            <p:nvPr/>
          </p:nvSpPr>
          <p:spPr bwMode="auto">
            <a:xfrm>
              <a:off x="3098" y="2886"/>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2" name="Line 168"/>
            <p:cNvSpPr>
              <a:spLocks noChangeShapeType="1"/>
            </p:cNvSpPr>
            <p:nvPr/>
          </p:nvSpPr>
          <p:spPr bwMode="auto">
            <a:xfrm>
              <a:off x="3098" y="283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3" name="Line 169"/>
            <p:cNvSpPr>
              <a:spLocks noChangeShapeType="1"/>
            </p:cNvSpPr>
            <p:nvPr/>
          </p:nvSpPr>
          <p:spPr bwMode="auto">
            <a:xfrm>
              <a:off x="3098" y="278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4" name="Line 170"/>
            <p:cNvSpPr>
              <a:spLocks noChangeShapeType="1"/>
            </p:cNvSpPr>
            <p:nvPr/>
          </p:nvSpPr>
          <p:spPr bwMode="auto">
            <a:xfrm>
              <a:off x="3097" y="2741"/>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5" name="Line 171"/>
            <p:cNvSpPr>
              <a:spLocks noChangeShapeType="1"/>
            </p:cNvSpPr>
            <p:nvPr/>
          </p:nvSpPr>
          <p:spPr bwMode="auto">
            <a:xfrm>
              <a:off x="3098" y="2692"/>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6" name="Line 172"/>
            <p:cNvSpPr>
              <a:spLocks noChangeShapeType="1"/>
            </p:cNvSpPr>
            <p:nvPr/>
          </p:nvSpPr>
          <p:spPr bwMode="auto">
            <a:xfrm>
              <a:off x="3098" y="264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7" name="Line 173"/>
            <p:cNvSpPr>
              <a:spLocks noChangeShapeType="1"/>
            </p:cNvSpPr>
            <p:nvPr/>
          </p:nvSpPr>
          <p:spPr bwMode="auto">
            <a:xfrm>
              <a:off x="3098" y="2595"/>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8" name="Line 174"/>
            <p:cNvSpPr>
              <a:spLocks noChangeShapeType="1"/>
            </p:cNvSpPr>
            <p:nvPr/>
          </p:nvSpPr>
          <p:spPr bwMode="auto">
            <a:xfrm>
              <a:off x="3097" y="249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9" name="Line 175"/>
            <p:cNvSpPr>
              <a:spLocks noChangeShapeType="1"/>
            </p:cNvSpPr>
            <p:nvPr/>
          </p:nvSpPr>
          <p:spPr bwMode="auto">
            <a:xfrm>
              <a:off x="3098" y="254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0" name="Line 176"/>
            <p:cNvSpPr>
              <a:spLocks noChangeShapeType="1"/>
            </p:cNvSpPr>
            <p:nvPr/>
          </p:nvSpPr>
          <p:spPr bwMode="auto">
            <a:xfrm>
              <a:off x="2953" y="245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1" name="Line 177"/>
            <p:cNvSpPr>
              <a:spLocks noChangeShapeType="1"/>
            </p:cNvSpPr>
            <p:nvPr/>
          </p:nvSpPr>
          <p:spPr bwMode="auto">
            <a:xfrm>
              <a:off x="3050" y="245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2" name="Line 178"/>
            <p:cNvSpPr>
              <a:spLocks noChangeShapeType="1"/>
            </p:cNvSpPr>
            <p:nvPr/>
          </p:nvSpPr>
          <p:spPr bwMode="auto">
            <a:xfrm>
              <a:off x="2807" y="291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75" name="TextBox 174"/>
          <p:cNvSpPr txBox="1"/>
          <p:nvPr/>
        </p:nvSpPr>
        <p:spPr>
          <a:xfrm>
            <a:off x="228600" y="1828800"/>
            <a:ext cx="2514600" cy="4093428"/>
          </a:xfrm>
          <a:prstGeom prst="rect">
            <a:avLst/>
          </a:prstGeom>
          <a:noFill/>
        </p:spPr>
        <p:txBody>
          <a:bodyPr wrap="square" rtlCol="0">
            <a:spAutoFit/>
          </a:bodyPr>
          <a:lstStyle/>
          <a:p>
            <a:r>
              <a:rPr lang="en-US" sz="2000" dirty="0">
                <a:latin typeface="Arial Rounded MT Bold" charset="0"/>
              </a:rPr>
              <a:t>New footprint of an expanded WIPP to include HLW that has </a:t>
            </a:r>
            <a:r>
              <a:rPr lang="en-US" sz="2000">
                <a:latin typeface="Arial Rounded MT Bold" charset="0"/>
              </a:rPr>
              <a:t>become TRU</a:t>
            </a:r>
            <a:r>
              <a:rPr lang="en-US" sz="2000" dirty="0">
                <a:latin typeface="Arial Rounded MT Bold" charset="0"/>
              </a:rPr>
              <a:t>, with interim storage for SNF, would be less than 3 mile</a:t>
            </a:r>
            <a:r>
              <a:rPr lang="en-US" sz="2000" baseline="30000" dirty="0">
                <a:latin typeface="Arial Rounded MT Bold" charset="0"/>
              </a:rPr>
              <a:t>2</a:t>
            </a:r>
            <a:r>
              <a:rPr lang="en-US" sz="2000" dirty="0">
                <a:latin typeface="Arial Rounded MT Bold" charset="0"/>
              </a:rPr>
              <a:t> out of the 16 set aside for nuclear waste disposal by the the 1992 Land Withdrawal Act</a:t>
            </a:r>
            <a:endParaRPr lang="en-US" sz="2000" dirty="0"/>
          </a:p>
        </p:txBody>
      </p:sp>
    </p:spTree>
    <p:extLst>
      <p:ext uri="{BB962C8B-B14F-4D97-AF65-F5344CB8AC3E}">
        <p14:creationId xmlns:p14="http://schemas.microsoft.com/office/powerpoint/2010/main" val="1489176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6"/>
          <p:cNvGrpSpPr>
            <a:grpSpLocks/>
          </p:cNvGrpSpPr>
          <p:nvPr/>
        </p:nvGrpSpPr>
        <p:grpSpPr bwMode="auto">
          <a:xfrm>
            <a:off x="76200" y="304800"/>
            <a:ext cx="9067800" cy="6324600"/>
            <a:chOff x="1624" y="1167"/>
            <a:chExt cx="3760" cy="2773"/>
          </a:xfrm>
        </p:grpSpPr>
        <p:sp>
          <p:nvSpPr>
            <p:cNvPr id="37895" name="Freeform 7"/>
            <p:cNvSpPr>
              <a:spLocks/>
            </p:cNvSpPr>
            <p:nvPr/>
          </p:nvSpPr>
          <p:spPr bwMode="auto">
            <a:xfrm>
              <a:off x="2697" y="1572"/>
              <a:ext cx="54" cy="42"/>
            </a:xfrm>
            <a:custGeom>
              <a:avLst/>
              <a:gdLst>
                <a:gd name="T0" fmla="*/ 0 w 54"/>
                <a:gd name="T1" fmla="*/ 0 h 42"/>
                <a:gd name="T2" fmla="*/ 11 w 54"/>
                <a:gd name="T3" fmla="*/ 42 h 42"/>
                <a:gd name="T4" fmla="*/ 17 w 54"/>
                <a:gd name="T5" fmla="*/ 42 h 42"/>
                <a:gd name="T6" fmla="*/ 27 w 54"/>
                <a:gd name="T7" fmla="*/ 7 h 42"/>
                <a:gd name="T8" fmla="*/ 36 w 54"/>
                <a:gd name="T9" fmla="*/ 42 h 42"/>
                <a:gd name="T10" fmla="*/ 42 w 54"/>
                <a:gd name="T11" fmla="*/ 42 h 42"/>
                <a:gd name="T12" fmla="*/ 54 w 54"/>
                <a:gd name="T13" fmla="*/ 0 h 42"/>
                <a:gd name="T14" fmla="*/ 48 w 54"/>
                <a:gd name="T15" fmla="*/ 0 h 42"/>
                <a:gd name="T16" fmla="*/ 38 w 54"/>
                <a:gd name="T17" fmla="*/ 34 h 42"/>
                <a:gd name="T18" fmla="*/ 31 w 54"/>
                <a:gd name="T19" fmla="*/ 0 h 42"/>
                <a:gd name="T20" fmla="*/ 23 w 54"/>
                <a:gd name="T21" fmla="*/ 0 h 42"/>
                <a:gd name="T22" fmla="*/ 13 w 54"/>
                <a:gd name="T23" fmla="*/ 34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1" y="42"/>
                  </a:lnTo>
                  <a:lnTo>
                    <a:pt x="17" y="42"/>
                  </a:lnTo>
                  <a:lnTo>
                    <a:pt x="27" y="7"/>
                  </a:lnTo>
                  <a:lnTo>
                    <a:pt x="36" y="42"/>
                  </a:lnTo>
                  <a:lnTo>
                    <a:pt x="42" y="42"/>
                  </a:lnTo>
                  <a:lnTo>
                    <a:pt x="54" y="0"/>
                  </a:lnTo>
                  <a:lnTo>
                    <a:pt x="48" y="0"/>
                  </a:lnTo>
                  <a:lnTo>
                    <a:pt x="38" y="34"/>
                  </a:lnTo>
                  <a:lnTo>
                    <a:pt x="31" y="0"/>
                  </a:lnTo>
                  <a:lnTo>
                    <a:pt x="23" y="0"/>
                  </a:lnTo>
                  <a:lnTo>
                    <a:pt x="13" y="34"/>
                  </a:lnTo>
                  <a:lnTo>
                    <a:pt x="6" y="0"/>
                  </a:lnTo>
                  <a:lnTo>
                    <a:pt x="0" y="0"/>
                  </a:lnTo>
                  <a:close/>
                </a:path>
              </a:pathLst>
            </a:custGeom>
            <a:solidFill>
              <a:srgbClr val="000000"/>
            </a:solidFill>
            <a:ln w="9525">
              <a:noFill/>
              <a:round/>
              <a:headEnd/>
              <a:tailEnd/>
            </a:ln>
          </p:spPr>
          <p:txBody>
            <a:bodyPr/>
            <a:lstStyle/>
            <a:p>
              <a:endParaRPr lang="en-US"/>
            </a:p>
          </p:txBody>
        </p:sp>
        <p:sp>
          <p:nvSpPr>
            <p:cNvPr id="37896" name="Freeform 8"/>
            <p:cNvSpPr>
              <a:spLocks noEditPoints="1"/>
            </p:cNvSpPr>
            <p:nvPr/>
          </p:nvSpPr>
          <p:spPr bwMode="auto">
            <a:xfrm>
              <a:off x="2754" y="1572"/>
              <a:ext cx="6" cy="42"/>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7897" name="Rectangle 9"/>
            <p:cNvSpPr>
              <a:spLocks noChangeArrowheads="1"/>
            </p:cNvSpPr>
            <p:nvPr/>
          </p:nvSpPr>
          <p:spPr bwMode="auto">
            <a:xfrm>
              <a:off x="2768" y="1572"/>
              <a:ext cx="6" cy="42"/>
            </a:xfrm>
            <a:prstGeom prst="rect">
              <a:avLst/>
            </a:prstGeom>
            <a:solidFill>
              <a:srgbClr val="000000"/>
            </a:solidFill>
            <a:ln w="9525">
              <a:noFill/>
              <a:miter lim="800000"/>
              <a:headEnd/>
              <a:tailEnd/>
            </a:ln>
          </p:spPr>
          <p:txBody>
            <a:bodyPr/>
            <a:lstStyle/>
            <a:p>
              <a:pPr eaLnBrk="0" hangingPunct="0"/>
              <a:endParaRPr lang="en-US"/>
            </a:p>
          </p:txBody>
        </p:sp>
        <p:sp>
          <p:nvSpPr>
            <p:cNvPr id="37898" name="Rectangle 10"/>
            <p:cNvSpPr>
              <a:spLocks noChangeArrowheads="1"/>
            </p:cNvSpPr>
            <p:nvPr/>
          </p:nvSpPr>
          <p:spPr bwMode="auto">
            <a:xfrm>
              <a:off x="2781" y="1572"/>
              <a:ext cx="4" cy="42"/>
            </a:xfrm>
            <a:prstGeom prst="rect">
              <a:avLst/>
            </a:prstGeom>
            <a:solidFill>
              <a:srgbClr val="000000"/>
            </a:solidFill>
            <a:ln w="9525">
              <a:noFill/>
              <a:miter lim="800000"/>
              <a:headEnd/>
              <a:tailEnd/>
            </a:ln>
          </p:spPr>
          <p:txBody>
            <a:bodyPr/>
            <a:lstStyle/>
            <a:p>
              <a:pPr eaLnBrk="0" hangingPunct="0"/>
              <a:endParaRPr lang="en-US"/>
            </a:p>
          </p:txBody>
        </p:sp>
        <p:sp>
          <p:nvSpPr>
            <p:cNvPr id="37899" name="Freeform 11"/>
            <p:cNvSpPr>
              <a:spLocks noEditPoints="1"/>
            </p:cNvSpPr>
            <p:nvPr/>
          </p:nvSpPr>
          <p:spPr bwMode="auto">
            <a:xfrm>
              <a:off x="2795" y="1572"/>
              <a:ext cx="4" cy="42"/>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1 h 42"/>
                <a:gd name="T12" fmla="*/ 0 w 4"/>
                <a:gd name="T13" fmla="*/ 42 h 42"/>
                <a:gd name="T14" fmla="*/ 4 w 4"/>
                <a:gd name="T15" fmla="*/ 42 h 42"/>
                <a:gd name="T16" fmla="*/ 4 w 4"/>
                <a:gd name="T17" fmla="*/ 11 h 42"/>
                <a:gd name="T18" fmla="*/ 0 w 4"/>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1"/>
                  </a:moveTo>
                  <a:lnTo>
                    <a:pt x="0" y="42"/>
                  </a:lnTo>
                  <a:lnTo>
                    <a:pt x="4" y="42"/>
                  </a:lnTo>
                  <a:lnTo>
                    <a:pt x="4" y="11"/>
                  </a:lnTo>
                  <a:lnTo>
                    <a:pt x="0" y="11"/>
                  </a:lnTo>
                  <a:close/>
                </a:path>
              </a:pathLst>
            </a:custGeom>
            <a:solidFill>
              <a:srgbClr val="000000"/>
            </a:solidFill>
            <a:ln w="9525">
              <a:noFill/>
              <a:round/>
              <a:headEnd/>
              <a:tailEnd/>
            </a:ln>
          </p:spPr>
          <p:txBody>
            <a:bodyPr/>
            <a:lstStyle/>
            <a:p>
              <a:endParaRPr lang="en-US"/>
            </a:p>
          </p:txBody>
        </p:sp>
        <p:sp>
          <p:nvSpPr>
            <p:cNvPr id="37900" name="Freeform 12"/>
            <p:cNvSpPr>
              <a:spLocks/>
            </p:cNvSpPr>
            <p:nvPr/>
          </p:nvSpPr>
          <p:spPr bwMode="auto">
            <a:xfrm>
              <a:off x="2804" y="1583"/>
              <a:ext cx="27" cy="33"/>
            </a:xfrm>
            <a:custGeom>
              <a:avLst/>
              <a:gdLst>
                <a:gd name="T0" fmla="*/ 25 w 27"/>
                <a:gd name="T1" fmla="*/ 10 h 33"/>
                <a:gd name="T2" fmla="*/ 23 w 27"/>
                <a:gd name="T3" fmla="*/ 6 h 33"/>
                <a:gd name="T4" fmla="*/ 21 w 27"/>
                <a:gd name="T5" fmla="*/ 2 h 33"/>
                <a:gd name="T6" fmla="*/ 18 w 27"/>
                <a:gd name="T7" fmla="*/ 0 h 33"/>
                <a:gd name="T8" fmla="*/ 14 w 27"/>
                <a:gd name="T9" fmla="*/ 0 h 33"/>
                <a:gd name="T10" fmla="*/ 10 w 27"/>
                <a:gd name="T11" fmla="*/ 0 h 33"/>
                <a:gd name="T12" fmla="*/ 4 w 27"/>
                <a:gd name="T13" fmla="*/ 2 h 33"/>
                <a:gd name="T14" fmla="*/ 2 w 27"/>
                <a:gd name="T15" fmla="*/ 6 h 33"/>
                <a:gd name="T16" fmla="*/ 2 w 27"/>
                <a:gd name="T17" fmla="*/ 10 h 33"/>
                <a:gd name="T18" fmla="*/ 2 w 27"/>
                <a:gd name="T19" fmla="*/ 12 h 33"/>
                <a:gd name="T20" fmla="*/ 4 w 27"/>
                <a:gd name="T21" fmla="*/ 14 h 33"/>
                <a:gd name="T22" fmla="*/ 6 w 27"/>
                <a:gd name="T23" fmla="*/ 16 h 33"/>
                <a:gd name="T24" fmla="*/ 8 w 27"/>
                <a:gd name="T25" fmla="*/ 16 h 33"/>
                <a:gd name="T26" fmla="*/ 16 w 27"/>
                <a:gd name="T27" fmla="*/ 18 h 33"/>
                <a:gd name="T28" fmla="*/ 20 w 27"/>
                <a:gd name="T29" fmla="*/ 19 h 33"/>
                <a:gd name="T30" fmla="*/ 21 w 27"/>
                <a:gd name="T31" fmla="*/ 23 h 33"/>
                <a:gd name="T32" fmla="*/ 21 w 27"/>
                <a:gd name="T33" fmla="*/ 25 h 33"/>
                <a:gd name="T34" fmla="*/ 20 w 27"/>
                <a:gd name="T35" fmla="*/ 27 h 33"/>
                <a:gd name="T36" fmla="*/ 14 w 27"/>
                <a:gd name="T37" fmla="*/ 27 h 33"/>
                <a:gd name="T38" fmla="*/ 10 w 27"/>
                <a:gd name="T39" fmla="*/ 27 h 33"/>
                <a:gd name="T40" fmla="*/ 8 w 27"/>
                <a:gd name="T41" fmla="*/ 27 h 33"/>
                <a:gd name="T42" fmla="*/ 6 w 27"/>
                <a:gd name="T43" fmla="*/ 23 h 33"/>
                <a:gd name="T44" fmla="*/ 6 w 27"/>
                <a:gd name="T45" fmla="*/ 21 h 33"/>
                <a:gd name="T46" fmla="*/ 0 w 27"/>
                <a:gd name="T47" fmla="*/ 21 h 33"/>
                <a:gd name="T48" fmla="*/ 2 w 27"/>
                <a:gd name="T49" fmla="*/ 27 h 33"/>
                <a:gd name="T50" fmla="*/ 4 w 27"/>
                <a:gd name="T51" fmla="*/ 29 h 33"/>
                <a:gd name="T52" fmla="*/ 8 w 27"/>
                <a:gd name="T53" fmla="*/ 31 h 33"/>
                <a:gd name="T54" fmla="*/ 14 w 27"/>
                <a:gd name="T55" fmla="*/ 33 h 33"/>
                <a:gd name="T56" fmla="*/ 20 w 27"/>
                <a:gd name="T57" fmla="*/ 31 h 33"/>
                <a:gd name="T58" fmla="*/ 23 w 27"/>
                <a:gd name="T59" fmla="*/ 29 h 33"/>
                <a:gd name="T60" fmla="*/ 25 w 27"/>
                <a:gd name="T61" fmla="*/ 27 h 33"/>
                <a:gd name="T62" fmla="*/ 27 w 27"/>
                <a:gd name="T63" fmla="*/ 21 h 33"/>
                <a:gd name="T64" fmla="*/ 25 w 27"/>
                <a:gd name="T65" fmla="*/ 19 h 33"/>
                <a:gd name="T66" fmla="*/ 23 w 27"/>
                <a:gd name="T67" fmla="*/ 16 h 33"/>
                <a:gd name="T68" fmla="*/ 21 w 27"/>
                <a:gd name="T69" fmla="*/ 16 h 33"/>
                <a:gd name="T70" fmla="*/ 12 w 27"/>
                <a:gd name="T71" fmla="*/ 12 h 33"/>
                <a:gd name="T72" fmla="*/ 8 w 27"/>
                <a:gd name="T73" fmla="*/ 10 h 33"/>
                <a:gd name="T74" fmla="*/ 6 w 27"/>
                <a:gd name="T75" fmla="*/ 8 h 33"/>
                <a:gd name="T76" fmla="*/ 8 w 27"/>
                <a:gd name="T77" fmla="*/ 6 h 33"/>
                <a:gd name="T78" fmla="*/ 8 w 27"/>
                <a:gd name="T79" fmla="*/ 6 h 33"/>
                <a:gd name="T80" fmla="*/ 14 w 27"/>
                <a:gd name="T81" fmla="*/ 4 h 33"/>
                <a:gd name="T82" fmla="*/ 16 w 27"/>
                <a:gd name="T83" fmla="*/ 4 h 33"/>
                <a:gd name="T84" fmla="*/ 18 w 27"/>
                <a:gd name="T85" fmla="*/ 6 h 33"/>
                <a:gd name="T86" fmla="*/ 20 w 27"/>
                <a:gd name="T87" fmla="*/ 8 h 33"/>
                <a:gd name="T88" fmla="*/ 20 w 27"/>
                <a:gd name="T89" fmla="*/ 10 h 33"/>
                <a:gd name="T90" fmla="*/ 25 w 27"/>
                <a:gd name="T91" fmla="*/ 10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
                <a:gd name="T139" fmla="*/ 0 h 33"/>
                <a:gd name="T140" fmla="*/ 27 w 27"/>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 h="33">
                  <a:moveTo>
                    <a:pt x="25" y="10"/>
                  </a:moveTo>
                  <a:lnTo>
                    <a:pt x="23" y="6"/>
                  </a:lnTo>
                  <a:lnTo>
                    <a:pt x="21" y="2"/>
                  </a:lnTo>
                  <a:lnTo>
                    <a:pt x="18" y="0"/>
                  </a:lnTo>
                  <a:lnTo>
                    <a:pt x="14" y="0"/>
                  </a:lnTo>
                  <a:lnTo>
                    <a:pt x="10" y="0"/>
                  </a:lnTo>
                  <a:lnTo>
                    <a:pt x="4" y="2"/>
                  </a:lnTo>
                  <a:lnTo>
                    <a:pt x="2" y="6"/>
                  </a:lnTo>
                  <a:lnTo>
                    <a:pt x="2" y="10"/>
                  </a:lnTo>
                  <a:lnTo>
                    <a:pt x="2" y="12"/>
                  </a:lnTo>
                  <a:lnTo>
                    <a:pt x="4" y="14"/>
                  </a:lnTo>
                  <a:lnTo>
                    <a:pt x="6" y="16"/>
                  </a:lnTo>
                  <a:lnTo>
                    <a:pt x="8" y="16"/>
                  </a:lnTo>
                  <a:lnTo>
                    <a:pt x="16" y="18"/>
                  </a:lnTo>
                  <a:lnTo>
                    <a:pt x="20" y="19"/>
                  </a:lnTo>
                  <a:lnTo>
                    <a:pt x="21" y="23"/>
                  </a:lnTo>
                  <a:lnTo>
                    <a:pt x="21" y="25"/>
                  </a:lnTo>
                  <a:lnTo>
                    <a:pt x="20" y="27"/>
                  </a:lnTo>
                  <a:lnTo>
                    <a:pt x="14" y="27"/>
                  </a:lnTo>
                  <a:lnTo>
                    <a:pt x="10" y="27"/>
                  </a:lnTo>
                  <a:lnTo>
                    <a:pt x="8" y="27"/>
                  </a:lnTo>
                  <a:lnTo>
                    <a:pt x="6" y="23"/>
                  </a:lnTo>
                  <a:lnTo>
                    <a:pt x="6" y="21"/>
                  </a:lnTo>
                  <a:lnTo>
                    <a:pt x="0" y="21"/>
                  </a:lnTo>
                  <a:lnTo>
                    <a:pt x="2" y="27"/>
                  </a:lnTo>
                  <a:lnTo>
                    <a:pt x="4" y="29"/>
                  </a:lnTo>
                  <a:lnTo>
                    <a:pt x="8" y="31"/>
                  </a:lnTo>
                  <a:lnTo>
                    <a:pt x="14" y="33"/>
                  </a:lnTo>
                  <a:lnTo>
                    <a:pt x="20" y="31"/>
                  </a:lnTo>
                  <a:lnTo>
                    <a:pt x="23" y="29"/>
                  </a:lnTo>
                  <a:lnTo>
                    <a:pt x="25" y="27"/>
                  </a:lnTo>
                  <a:lnTo>
                    <a:pt x="27" y="21"/>
                  </a:lnTo>
                  <a:lnTo>
                    <a:pt x="25" y="19"/>
                  </a:lnTo>
                  <a:lnTo>
                    <a:pt x="23" y="16"/>
                  </a:lnTo>
                  <a:lnTo>
                    <a:pt x="21" y="16"/>
                  </a:lnTo>
                  <a:lnTo>
                    <a:pt x="12" y="12"/>
                  </a:lnTo>
                  <a:lnTo>
                    <a:pt x="8" y="10"/>
                  </a:lnTo>
                  <a:lnTo>
                    <a:pt x="6" y="8"/>
                  </a:lnTo>
                  <a:lnTo>
                    <a:pt x="8" y="6"/>
                  </a:lnTo>
                  <a:lnTo>
                    <a:pt x="14" y="4"/>
                  </a:lnTo>
                  <a:lnTo>
                    <a:pt x="16" y="4"/>
                  </a:lnTo>
                  <a:lnTo>
                    <a:pt x="18" y="6"/>
                  </a:lnTo>
                  <a:lnTo>
                    <a:pt x="20" y="8"/>
                  </a:lnTo>
                  <a:lnTo>
                    <a:pt x="20" y="10"/>
                  </a:lnTo>
                  <a:lnTo>
                    <a:pt x="25" y="10"/>
                  </a:lnTo>
                  <a:close/>
                </a:path>
              </a:pathLst>
            </a:custGeom>
            <a:solidFill>
              <a:srgbClr val="000000"/>
            </a:solidFill>
            <a:ln w="9525">
              <a:noFill/>
              <a:round/>
              <a:headEnd/>
              <a:tailEnd/>
            </a:ln>
          </p:spPr>
          <p:txBody>
            <a:bodyPr/>
            <a:lstStyle/>
            <a:p>
              <a:endParaRPr lang="en-US"/>
            </a:p>
          </p:txBody>
        </p:sp>
        <p:sp>
          <p:nvSpPr>
            <p:cNvPr id="37901" name="Freeform 13"/>
            <p:cNvSpPr>
              <a:spLocks/>
            </p:cNvSpPr>
            <p:nvPr/>
          </p:nvSpPr>
          <p:spPr bwMode="auto">
            <a:xfrm>
              <a:off x="2833" y="1576"/>
              <a:ext cx="15" cy="38"/>
            </a:xfrm>
            <a:custGeom>
              <a:avLst/>
              <a:gdLst>
                <a:gd name="T0" fmla="*/ 4 w 15"/>
                <a:gd name="T1" fmla="*/ 0 h 38"/>
                <a:gd name="T2" fmla="*/ 4 w 15"/>
                <a:gd name="T3" fmla="*/ 7 h 38"/>
                <a:gd name="T4" fmla="*/ 0 w 15"/>
                <a:gd name="T5" fmla="*/ 7 h 38"/>
                <a:gd name="T6" fmla="*/ 0 w 15"/>
                <a:gd name="T7" fmla="*/ 11 h 38"/>
                <a:gd name="T8" fmla="*/ 4 w 15"/>
                <a:gd name="T9" fmla="*/ 11 h 38"/>
                <a:gd name="T10" fmla="*/ 4 w 15"/>
                <a:gd name="T11" fmla="*/ 32 h 38"/>
                <a:gd name="T12" fmla="*/ 4 w 15"/>
                <a:gd name="T13" fmla="*/ 34 h 38"/>
                <a:gd name="T14" fmla="*/ 6 w 15"/>
                <a:gd name="T15" fmla="*/ 38 h 38"/>
                <a:gd name="T16" fmla="*/ 8 w 15"/>
                <a:gd name="T17" fmla="*/ 38 h 38"/>
                <a:gd name="T18" fmla="*/ 10 w 15"/>
                <a:gd name="T19" fmla="*/ 38 h 38"/>
                <a:gd name="T20" fmla="*/ 15 w 15"/>
                <a:gd name="T21" fmla="*/ 38 h 38"/>
                <a:gd name="T22" fmla="*/ 15 w 15"/>
                <a:gd name="T23" fmla="*/ 34 h 38"/>
                <a:gd name="T24" fmla="*/ 12 w 15"/>
                <a:gd name="T25" fmla="*/ 34 h 38"/>
                <a:gd name="T26" fmla="*/ 10 w 15"/>
                <a:gd name="T27" fmla="*/ 34 h 38"/>
                <a:gd name="T28" fmla="*/ 10 w 15"/>
                <a:gd name="T29" fmla="*/ 32 h 38"/>
                <a:gd name="T30" fmla="*/ 10 w 15"/>
                <a:gd name="T31" fmla="*/ 32 h 38"/>
                <a:gd name="T32" fmla="*/ 10 w 15"/>
                <a:gd name="T33" fmla="*/ 11 h 38"/>
                <a:gd name="T34" fmla="*/ 15 w 15"/>
                <a:gd name="T35" fmla="*/ 11 h 38"/>
                <a:gd name="T36" fmla="*/ 15 w 15"/>
                <a:gd name="T37" fmla="*/ 7 h 38"/>
                <a:gd name="T38" fmla="*/ 10 w 15"/>
                <a:gd name="T39" fmla="*/ 7 h 38"/>
                <a:gd name="T40" fmla="*/ 10 w 15"/>
                <a:gd name="T41" fmla="*/ 0 h 38"/>
                <a:gd name="T42" fmla="*/ 4 w 15"/>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8"/>
                <a:gd name="T68" fmla="*/ 15 w 15"/>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8">
                  <a:moveTo>
                    <a:pt x="4" y="0"/>
                  </a:moveTo>
                  <a:lnTo>
                    <a:pt x="4" y="7"/>
                  </a:lnTo>
                  <a:lnTo>
                    <a:pt x="0" y="7"/>
                  </a:lnTo>
                  <a:lnTo>
                    <a:pt x="0" y="11"/>
                  </a:lnTo>
                  <a:lnTo>
                    <a:pt x="4" y="11"/>
                  </a:lnTo>
                  <a:lnTo>
                    <a:pt x="4" y="32"/>
                  </a:lnTo>
                  <a:lnTo>
                    <a:pt x="4" y="34"/>
                  </a:lnTo>
                  <a:lnTo>
                    <a:pt x="6" y="38"/>
                  </a:lnTo>
                  <a:lnTo>
                    <a:pt x="8" y="38"/>
                  </a:lnTo>
                  <a:lnTo>
                    <a:pt x="10" y="38"/>
                  </a:lnTo>
                  <a:lnTo>
                    <a:pt x="15" y="38"/>
                  </a:lnTo>
                  <a:lnTo>
                    <a:pt x="15" y="34"/>
                  </a:lnTo>
                  <a:lnTo>
                    <a:pt x="12" y="34"/>
                  </a:lnTo>
                  <a:lnTo>
                    <a:pt x="10" y="34"/>
                  </a:lnTo>
                  <a:lnTo>
                    <a:pt x="10" y="32"/>
                  </a:lnTo>
                  <a:lnTo>
                    <a:pt x="10" y="11"/>
                  </a:lnTo>
                  <a:lnTo>
                    <a:pt x="15" y="11"/>
                  </a:lnTo>
                  <a:lnTo>
                    <a:pt x="15" y="7"/>
                  </a:lnTo>
                  <a:lnTo>
                    <a:pt x="10" y="7"/>
                  </a:lnTo>
                  <a:lnTo>
                    <a:pt x="10" y="0"/>
                  </a:lnTo>
                  <a:lnTo>
                    <a:pt x="4" y="0"/>
                  </a:lnTo>
                  <a:close/>
                </a:path>
              </a:pathLst>
            </a:custGeom>
            <a:solidFill>
              <a:srgbClr val="000000"/>
            </a:solidFill>
            <a:ln w="9525">
              <a:noFill/>
              <a:round/>
              <a:headEnd/>
              <a:tailEnd/>
            </a:ln>
          </p:spPr>
          <p:txBody>
            <a:bodyPr/>
            <a:lstStyle/>
            <a:p>
              <a:endParaRPr lang="en-US"/>
            </a:p>
          </p:txBody>
        </p:sp>
        <p:sp>
          <p:nvSpPr>
            <p:cNvPr id="37902" name="Freeform 14"/>
            <p:cNvSpPr>
              <a:spLocks noEditPoints="1"/>
            </p:cNvSpPr>
            <p:nvPr/>
          </p:nvSpPr>
          <p:spPr bwMode="auto">
            <a:xfrm>
              <a:off x="2850" y="1583"/>
              <a:ext cx="29" cy="33"/>
            </a:xfrm>
            <a:custGeom>
              <a:avLst/>
              <a:gdLst>
                <a:gd name="T0" fmla="*/ 16 w 29"/>
                <a:gd name="T1" fmla="*/ 0 h 33"/>
                <a:gd name="T2" fmla="*/ 10 w 29"/>
                <a:gd name="T3" fmla="*/ 0 h 33"/>
                <a:gd name="T4" fmla="*/ 4 w 29"/>
                <a:gd name="T5" fmla="*/ 4 h 33"/>
                <a:gd name="T6" fmla="*/ 2 w 29"/>
                <a:gd name="T7" fmla="*/ 10 h 33"/>
                <a:gd name="T8" fmla="*/ 0 w 29"/>
                <a:gd name="T9" fmla="*/ 16 h 33"/>
                <a:gd name="T10" fmla="*/ 2 w 29"/>
                <a:gd name="T11" fmla="*/ 21 h 33"/>
                <a:gd name="T12" fmla="*/ 4 w 29"/>
                <a:gd name="T13" fmla="*/ 27 h 33"/>
                <a:gd name="T14" fmla="*/ 10 w 29"/>
                <a:gd name="T15" fmla="*/ 31 h 33"/>
                <a:gd name="T16" fmla="*/ 16 w 29"/>
                <a:gd name="T17" fmla="*/ 33 h 33"/>
                <a:gd name="T18" fmla="*/ 22 w 29"/>
                <a:gd name="T19" fmla="*/ 31 h 33"/>
                <a:gd name="T20" fmla="*/ 25 w 29"/>
                <a:gd name="T21" fmla="*/ 27 h 33"/>
                <a:gd name="T22" fmla="*/ 27 w 29"/>
                <a:gd name="T23" fmla="*/ 21 h 33"/>
                <a:gd name="T24" fmla="*/ 29 w 29"/>
                <a:gd name="T25" fmla="*/ 16 h 33"/>
                <a:gd name="T26" fmla="*/ 27 w 29"/>
                <a:gd name="T27" fmla="*/ 10 h 33"/>
                <a:gd name="T28" fmla="*/ 25 w 29"/>
                <a:gd name="T29" fmla="*/ 4 h 33"/>
                <a:gd name="T30" fmla="*/ 22 w 29"/>
                <a:gd name="T31" fmla="*/ 0 h 33"/>
                <a:gd name="T32" fmla="*/ 16 w 29"/>
                <a:gd name="T33" fmla="*/ 0 h 33"/>
                <a:gd name="T34" fmla="*/ 16 w 29"/>
                <a:gd name="T35" fmla="*/ 4 h 33"/>
                <a:gd name="T36" fmla="*/ 18 w 29"/>
                <a:gd name="T37" fmla="*/ 4 h 33"/>
                <a:gd name="T38" fmla="*/ 22 w 29"/>
                <a:gd name="T39" fmla="*/ 8 h 33"/>
                <a:gd name="T40" fmla="*/ 23 w 29"/>
                <a:gd name="T41" fmla="*/ 12 h 33"/>
                <a:gd name="T42" fmla="*/ 23 w 29"/>
                <a:gd name="T43" fmla="*/ 16 h 33"/>
                <a:gd name="T44" fmla="*/ 23 w 29"/>
                <a:gd name="T45" fmla="*/ 21 h 33"/>
                <a:gd name="T46" fmla="*/ 22 w 29"/>
                <a:gd name="T47" fmla="*/ 25 h 33"/>
                <a:gd name="T48" fmla="*/ 18 w 29"/>
                <a:gd name="T49" fmla="*/ 27 h 33"/>
                <a:gd name="T50" fmla="*/ 16 w 29"/>
                <a:gd name="T51" fmla="*/ 27 h 33"/>
                <a:gd name="T52" fmla="*/ 12 w 29"/>
                <a:gd name="T53" fmla="*/ 27 h 33"/>
                <a:gd name="T54" fmla="*/ 8 w 29"/>
                <a:gd name="T55" fmla="*/ 25 h 33"/>
                <a:gd name="T56" fmla="*/ 6 w 29"/>
                <a:gd name="T57" fmla="*/ 21 h 33"/>
                <a:gd name="T58" fmla="*/ 6 w 29"/>
                <a:gd name="T59" fmla="*/ 16 h 33"/>
                <a:gd name="T60" fmla="*/ 6 w 29"/>
                <a:gd name="T61" fmla="*/ 10 h 33"/>
                <a:gd name="T62" fmla="*/ 8 w 29"/>
                <a:gd name="T63" fmla="*/ 8 h 33"/>
                <a:gd name="T64" fmla="*/ 12 w 29"/>
                <a:gd name="T65" fmla="*/ 4 h 33"/>
                <a:gd name="T66" fmla="*/ 16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6" y="0"/>
                  </a:moveTo>
                  <a:lnTo>
                    <a:pt x="10" y="0"/>
                  </a:lnTo>
                  <a:lnTo>
                    <a:pt x="4" y="4"/>
                  </a:lnTo>
                  <a:lnTo>
                    <a:pt x="2" y="10"/>
                  </a:lnTo>
                  <a:lnTo>
                    <a:pt x="0" y="16"/>
                  </a:lnTo>
                  <a:lnTo>
                    <a:pt x="2" y="21"/>
                  </a:lnTo>
                  <a:lnTo>
                    <a:pt x="4" y="27"/>
                  </a:lnTo>
                  <a:lnTo>
                    <a:pt x="10" y="31"/>
                  </a:lnTo>
                  <a:lnTo>
                    <a:pt x="16" y="33"/>
                  </a:lnTo>
                  <a:lnTo>
                    <a:pt x="22" y="31"/>
                  </a:lnTo>
                  <a:lnTo>
                    <a:pt x="25" y="27"/>
                  </a:lnTo>
                  <a:lnTo>
                    <a:pt x="27" y="21"/>
                  </a:lnTo>
                  <a:lnTo>
                    <a:pt x="29" y="16"/>
                  </a:lnTo>
                  <a:lnTo>
                    <a:pt x="27" y="10"/>
                  </a:lnTo>
                  <a:lnTo>
                    <a:pt x="25" y="4"/>
                  </a:lnTo>
                  <a:lnTo>
                    <a:pt x="22" y="0"/>
                  </a:lnTo>
                  <a:lnTo>
                    <a:pt x="16" y="0"/>
                  </a:lnTo>
                  <a:close/>
                  <a:moveTo>
                    <a:pt x="16" y="4"/>
                  </a:moveTo>
                  <a:lnTo>
                    <a:pt x="18" y="4"/>
                  </a:lnTo>
                  <a:lnTo>
                    <a:pt x="22" y="8"/>
                  </a:lnTo>
                  <a:lnTo>
                    <a:pt x="23" y="12"/>
                  </a:lnTo>
                  <a:lnTo>
                    <a:pt x="23" y="16"/>
                  </a:lnTo>
                  <a:lnTo>
                    <a:pt x="23" y="21"/>
                  </a:lnTo>
                  <a:lnTo>
                    <a:pt x="22" y="25"/>
                  </a:lnTo>
                  <a:lnTo>
                    <a:pt x="18" y="27"/>
                  </a:lnTo>
                  <a:lnTo>
                    <a:pt x="16" y="27"/>
                  </a:lnTo>
                  <a:lnTo>
                    <a:pt x="12" y="27"/>
                  </a:lnTo>
                  <a:lnTo>
                    <a:pt x="8" y="25"/>
                  </a:lnTo>
                  <a:lnTo>
                    <a:pt x="6" y="21"/>
                  </a:lnTo>
                  <a:lnTo>
                    <a:pt x="6" y="16"/>
                  </a:lnTo>
                  <a:lnTo>
                    <a:pt x="6" y="10"/>
                  </a:lnTo>
                  <a:lnTo>
                    <a:pt x="8" y="8"/>
                  </a:lnTo>
                  <a:lnTo>
                    <a:pt x="12" y="4"/>
                  </a:lnTo>
                  <a:lnTo>
                    <a:pt x="16" y="4"/>
                  </a:lnTo>
                  <a:close/>
                </a:path>
              </a:pathLst>
            </a:custGeom>
            <a:solidFill>
              <a:srgbClr val="000000"/>
            </a:solidFill>
            <a:ln w="9525">
              <a:noFill/>
              <a:round/>
              <a:headEnd/>
              <a:tailEnd/>
            </a:ln>
          </p:spPr>
          <p:txBody>
            <a:bodyPr/>
            <a:lstStyle/>
            <a:p>
              <a:endParaRPr lang="en-US"/>
            </a:p>
          </p:txBody>
        </p:sp>
        <p:sp>
          <p:nvSpPr>
            <p:cNvPr id="37903" name="Freeform 15"/>
            <p:cNvSpPr>
              <a:spLocks/>
            </p:cNvSpPr>
            <p:nvPr/>
          </p:nvSpPr>
          <p:spPr bwMode="auto">
            <a:xfrm>
              <a:off x="2885" y="1583"/>
              <a:ext cx="25" cy="31"/>
            </a:xfrm>
            <a:custGeom>
              <a:avLst/>
              <a:gdLst>
                <a:gd name="T0" fmla="*/ 25 w 25"/>
                <a:gd name="T1" fmla="*/ 31 h 31"/>
                <a:gd name="T2" fmla="*/ 25 w 25"/>
                <a:gd name="T3" fmla="*/ 10 h 31"/>
                <a:gd name="T4" fmla="*/ 25 w 25"/>
                <a:gd name="T5" fmla="*/ 6 h 31"/>
                <a:gd name="T6" fmla="*/ 21 w 25"/>
                <a:gd name="T7" fmla="*/ 2 h 31"/>
                <a:gd name="T8" fmla="*/ 19 w 25"/>
                <a:gd name="T9" fmla="*/ 0 h 31"/>
                <a:gd name="T10" fmla="*/ 15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1" y="2"/>
                  </a:lnTo>
                  <a:lnTo>
                    <a:pt x="19" y="0"/>
                  </a:lnTo>
                  <a:lnTo>
                    <a:pt x="15"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7904" name="Freeform 16"/>
            <p:cNvSpPr>
              <a:spLocks/>
            </p:cNvSpPr>
            <p:nvPr/>
          </p:nvSpPr>
          <p:spPr bwMode="auto">
            <a:xfrm>
              <a:off x="2591" y="1927"/>
              <a:ext cx="39" cy="46"/>
            </a:xfrm>
            <a:custGeom>
              <a:avLst/>
              <a:gdLst>
                <a:gd name="T0" fmla="*/ 39 w 39"/>
                <a:gd name="T1" fmla="*/ 15 h 46"/>
                <a:gd name="T2" fmla="*/ 37 w 39"/>
                <a:gd name="T3" fmla="*/ 9 h 46"/>
                <a:gd name="T4" fmla="*/ 33 w 39"/>
                <a:gd name="T5" fmla="*/ 6 h 46"/>
                <a:gd name="T6" fmla="*/ 27 w 39"/>
                <a:gd name="T7" fmla="*/ 2 h 46"/>
                <a:gd name="T8" fmla="*/ 21 w 39"/>
                <a:gd name="T9" fmla="*/ 0 h 46"/>
                <a:gd name="T10" fmla="*/ 18 w 39"/>
                <a:gd name="T11" fmla="*/ 2 h 46"/>
                <a:gd name="T12" fmla="*/ 14 w 39"/>
                <a:gd name="T13" fmla="*/ 2 h 46"/>
                <a:gd name="T14" fmla="*/ 10 w 39"/>
                <a:gd name="T15" fmla="*/ 4 h 46"/>
                <a:gd name="T16" fmla="*/ 6 w 39"/>
                <a:gd name="T17" fmla="*/ 7 h 46"/>
                <a:gd name="T18" fmla="*/ 4 w 39"/>
                <a:gd name="T19" fmla="*/ 9 h 46"/>
                <a:gd name="T20" fmla="*/ 2 w 39"/>
                <a:gd name="T21" fmla="*/ 13 h 46"/>
                <a:gd name="T22" fmla="*/ 0 w 39"/>
                <a:gd name="T23" fmla="*/ 23 h 46"/>
                <a:gd name="T24" fmla="*/ 2 w 39"/>
                <a:gd name="T25" fmla="*/ 31 h 46"/>
                <a:gd name="T26" fmla="*/ 4 w 39"/>
                <a:gd name="T27" fmla="*/ 34 h 46"/>
                <a:gd name="T28" fmla="*/ 8 w 39"/>
                <a:gd name="T29" fmla="*/ 40 h 46"/>
                <a:gd name="T30" fmla="*/ 10 w 39"/>
                <a:gd name="T31" fmla="*/ 42 h 46"/>
                <a:gd name="T32" fmla="*/ 16 w 39"/>
                <a:gd name="T33" fmla="*/ 44 h 46"/>
                <a:gd name="T34" fmla="*/ 19 w 39"/>
                <a:gd name="T35" fmla="*/ 46 h 46"/>
                <a:gd name="T36" fmla="*/ 25 w 39"/>
                <a:gd name="T37" fmla="*/ 44 h 46"/>
                <a:gd name="T38" fmla="*/ 29 w 39"/>
                <a:gd name="T39" fmla="*/ 44 h 46"/>
                <a:gd name="T40" fmla="*/ 31 w 39"/>
                <a:gd name="T41" fmla="*/ 42 h 46"/>
                <a:gd name="T42" fmla="*/ 35 w 39"/>
                <a:gd name="T43" fmla="*/ 38 h 46"/>
                <a:gd name="T44" fmla="*/ 37 w 39"/>
                <a:gd name="T45" fmla="*/ 44 h 46"/>
                <a:gd name="T46" fmla="*/ 39 w 39"/>
                <a:gd name="T47" fmla="*/ 44 h 46"/>
                <a:gd name="T48" fmla="*/ 39 w 39"/>
                <a:gd name="T49" fmla="*/ 21 h 46"/>
                <a:gd name="T50" fmla="*/ 21 w 39"/>
                <a:gd name="T51" fmla="*/ 21 h 46"/>
                <a:gd name="T52" fmla="*/ 21 w 39"/>
                <a:gd name="T53" fmla="*/ 27 h 46"/>
                <a:gd name="T54" fmla="*/ 35 w 39"/>
                <a:gd name="T55" fmla="*/ 27 h 46"/>
                <a:gd name="T56" fmla="*/ 33 w 39"/>
                <a:gd name="T57" fmla="*/ 32 h 46"/>
                <a:gd name="T58" fmla="*/ 31 w 39"/>
                <a:gd name="T59" fmla="*/ 36 h 46"/>
                <a:gd name="T60" fmla="*/ 27 w 39"/>
                <a:gd name="T61" fmla="*/ 40 h 46"/>
                <a:gd name="T62" fmla="*/ 21 w 39"/>
                <a:gd name="T63" fmla="*/ 40 h 46"/>
                <a:gd name="T64" fmla="*/ 16 w 39"/>
                <a:gd name="T65" fmla="*/ 40 h 46"/>
                <a:gd name="T66" fmla="*/ 10 w 39"/>
                <a:gd name="T67" fmla="*/ 36 h 46"/>
                <a:gd name="T68" fmla="*/ 8 w 39"/>
                <a:gd name="T69" fmla="*/ 31 h 46"/>
                <a:gd name="T70" fmla="*/ 8 w 39"/>
                <a:gd name="T71" fmla="*/ 23 h 46"/>
                <a:gd name="T72" fmla="*/ 8 w 39"/>
                <a:gd name="T73" fmla="*/ 15 h 46"/>
                <a:gd name="T74" fmla="*/ 10 w 39"/>
                <a:gd name="T75" fmla="*/ 11 h 46"/>
                <a:gd name="T76" fmla="*/ 16 w 39"/>
                <a:gd name="T77" fmla="*/ 7 h 46"/>
                <a:gd name="T78" fmla="*/ 21 w 39"/>
                <a:gd name="T79" fmla="*/ 6 h 46"/>
                <a:gd name="T80" fmla="*/ 25 w 39"/>
                <a:gd name="T81" fmla="*/ 6 h 46"/>
                <a:gd name="T82" fmla="*/ 29 w 39"/>
                <a:gd name="T83" fmla="*/ 7 h 46"/>
                <a:gd name="T84" fmla="*/ 31 w 39"/>
                <a:gd name="T85" fmla="*/ 11 h 46"/>
                <a:gd name="T86" fmla="*/ 33 w 39"/>
                <a:gd name="T87" fmla="*/ 15 h 46"/>
                <a:gd name="T88" fmla="*/ 39 w 39"/>
                <a:gd name="T89" fmla="*/ 15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
                <a:gd name="T136" fmla="*/ 0 h 46"/>
                <a:gd name="T137" fmla="*/ 39 w 39"/>
                <a:gd name="T138" fmla="*/ 46 h 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 h="46">
                  <a:moveTo>
                    <a:pt x="39" y="15"/>
                  </a:moveTo>
                  <a:lnTo>
                    <a:pt x="37" y="9"/>
                  </a:lnTo>
                  <a:lnTo>
                    <a:pt x="33" y="6"/>
                  </a:lnTo>
                  <a:lnTo>
                    <a:pt x="27" y="2"/>
                  </a:lnTo>
                  <a:lnTo>
                    <a:pt x="21" y="0"/>
                  </a:lnTo>
                  <a:lnTo>
                    <a:pt x="18" y="2"/>
                  </a:lnTo>
                  <a:lnTo>
                    <a:pt x="14" y="2"/>
                  </a:lnTo>
                  <a:lnTo>
                    <a:pt x="10" y="4"/>
                  </a:lnTo>
                  <a:lnTo>
                    <a:pt x="6" y="7"/>
                  </a:lnTo>
                  <a:lnTo>
                    <a:pt x="4" y="9"/>
                  </a:lnTo>
                  <a:lnTo>
                    <a:pt x="2" y="13"/>
                  </a:lnTo>
                  <a:lnTo>
                    <a:pt x="0" y="23"/>
                  </a:lnTo>
                  <a:lnTo>
                    <a:pt x="2" y="31"/>
                  </a:lnTo>
                  <a:lnTo>
                    <a:pt x="4" y="34"/>
                  </a:lnTo>
                  <a:lnTo>
                    <a:pt x="8" y="40"/>
                  </a:lnTo>
                  <a:lnTo>
                    <a:pt x="10" y="42"/>
                  </a:lnTo>
                  <a:lnTo>
                    <a:pt x="16" y="44"/>
                  </a:lnTo>
                  <a:lnTo>
                    <a:pt x="19" y="46"/>
                  </a:lnTo>
                  <a:lnTo>
                    <a:pt x="25" y="44"/>
                  </a:lnTo>
                  <a:lnTo>
                    <a:pt x="29" y="44"/>
                  </a:lnTo>
                  <a:lnTo>
                    <a:pt x="31" y="42"/>
                  </a:lnTo>
                  <a:lnTo>
                    <a:pt x="35" y="38"/>
                  </a:lnTo>
                  <a:lnTo>
                    <a:pt x="37" y="44"/>
                  </a:lnTo>
                  <a:lnTo>
                    <a:pt x="39" y="44"/>
                  </a:lnTo>
                  <a:lnTo>
                    <a:pt x="39" y="21"/>
                  </a:lnTo>
                  <a:lnTo>
                    <a:pt x="21" y="21"/>
                  </a:lnTo>
                  <a:lnTo>
                    <a:pt x="21" y="27"/>
                  </a:lnTo>
                  <a:lnTo>
                    <a:pt x="35" y="27"/>
                  </a:lnTo>
                  <a:lnTo>
                    <a:pt x="33" y="32"/>
                  </a:lnTo>
                  <a:lnTo>
                    <a:pt x="31" y="36"/>
                  </a:lnTo>
                  <a:lnTo>
                    <a:pt x="27" y="40"/>
                  </a:lnTo>
                  <a:lnTo>
                    <a:pt x="21" y="40"/>
                  </a:lnTo>
                  <a:lnTo>
                    <a:pt x="16" y="40"/>
                  </a:lnTo>
                  <a:lnTo>
                    <a:pt x="10" y="36"/>
                  </a:lnTo>
                  <a:lnTo>
                    <a:pt x="8" y="31"/>
                  </a:lnTo>
                  <a:lnTo>
                    <a:pt x="8" y="23"/>
                  </a:lnTo>
                  <a:lnTo>
                    <a:pt x="8" y="15"/>
                  </a:lnTo>
                  <a:lnTo>
                    <a:pt x="10" y="11"/>
                  </a:lnTo>
                  <a:lnTo>
                    <a:pt x="16" y="7"/>
                  </a:lnTo>
                  <a:lnTo>
                    <a:pt x="21" y="6"/>
                  </a:lnTo>
                  <a:lnTo>
                    <a:pt x="25" y="6"/>
                  </a:lnTo>
                  <a:lnTo>
                    <a:pt x="29" y="7"/>
                  </a:lnTo>
                  <a:lnTo>
                    <a:pt x="31" y="11"/>
                  </a:lnTo>
                  <a:lnTo>
                    <a:pt x="33" y="15"/>
                  </a:lnTo>
                  <a:lnTo>
                    <a:pt x="39" y="15"/>
                  </a:lnTo>
                  <a:close/>
                </a:path>
              </a:pathLst>
            </a:custGeom>
            <a:solidFill>
              <a:srgbClr val="000000"/>
            </a:solidFill>
            <a:ln w="9525">
              <a:noFill/>
              <a:round/>
              <a:headEnd/>
              <a:tailEnd/>
            </a:ln>
          </p:spPr>
          <p:txBody>
            <a:bodyPr/>
            <a:lstStyle/>
            <a:p>
              <a:endParaRPr lang="en-US"/>
            </a:p>
          </p:txBody>
        </p:sp>
        <p:sp>
          <p:nvSpPr>
            <p:cNvPr id="37905" name="Freeform 17"/>
            <p:cNvSpPr>
              <a:spLocks/>
            </p:cNvSpPr>
            <p:nvPr/>
          </p:nvSpPr>
          <p:spPr bwMode="auto">
            <a:xfrm>
              <a:off x="2639" y="1938"/>
              <a:ext cx="16" cy="33"/>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4 h 33"/>
                <a:gd name="T18" fmla="*/ 6 w 16"/>
                <a:gd name="T19" fmla="*/ 12 h 33"/>
                <a:gd name="T20" fmla="*/ 8 w 16"/>
                <a:gd name="T21" fmla="*/ 10 h 33"/>
                <a:gd name="T22" fmla="*/ 10 w 16"/>
                <a:gd name="T23" fmla="*/ 8 h 33"/>
                <a:gd name="T24" fmla="*/ 14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4"/>
                  </a:lnTo>
                  <a:lnTo>
                    <a:pt x="6" y="12"/>
                  </a:lnTo>
                  <a:lnTo>
                    <a:pt x="8" y="10"/>
                  </a:lnTo>
                  <a:lnTo>
                    <a:pt x="10" y="8"/>
                  </a:lnTo>
                  <a:lnTo>
                    <a:pt x="14" y="6"/>
                  </a:lnTo>
                  <a:lnTo>
                    <a:pt x="16" y="6"/>
                  </a:lnTo>
                  <a:lnTo>
                    <a:pt x="16" y="2"/>
                  </a:lnTo>
                  <a:close/>
                </a:path>
              </a:pathLst>
            </a:custGeom>
            <a:solidFill>
              <a:srgbClr val="000000"/>
            </a:solidFill>
            <a:ln w="9525">
              <a:noFill/>
              <a:round/>
              <a:headEnd/>
              <a:tailEnd/>
            </a:ln>
          </p:spPr>
          <p:txBody>
            <a:bodyPr/>
            <a:lstStyle/>
            <a:p>
              <a:endParaRPr lang="en-US"/>
            </a:p>
          </p:txBody>
        </p:sp>
        <p:sp>
          <p:nvSpPr>
            <p:cNvPr id="37906" name="Freeform 18"/>
            <p:cNvSpPr>
              <a:spLocks noEditPoints="1"/>
            </p:cNvSpPr>
            <p:nvPr/>
          </p:nvSpPr>
          <p:spPr bwMode="auto">
            <a:xfrm>
              <a:off x="2657" y="1938"/>
              <a:ext cx="28" cy="35"/>
            </a:xfrm>
            <a:custGeom>
              <a:avLst/>
              <a:gdLst>
                <a:gd name="T0" fmla="*/ 28 w 28"/>
                <a:gd name="T1" fmla="*/ 20 h 35"/>
                <a:gd name="T2" fmla="*/ 26 w 28"/>
                <a:gd name="T3" fmla="*/ 12 h 35"/>
                <a:gd name="T4" fmla="*/ 24 w 28"/>
                <a:gd name="T5" fmla="*/ 6 h 35"/>
                <a:gd name="T6" fmla="*/ 21 w 28"/>
                <a:gd name="T7" fmla="*/ 2 h 35"/>
                <a:gd name="T8" fmla="*/ 15 w 28"/>
                <a:gd name="T9" fmla="*/ 0 h 35"/>
                <a:gd name="T10" fmla="*/ 7 w 28"/>
                <a:gd name="T11" fmla="*/ 2 h 35"/>
                <a:gd name="T12" fmla="*/ 3 w 28"/>
                <a:gd name="T13" fmla="*/ 6 h 35"/>
                <a:gd name="T14" fmla="*/ 1 w 28"/>
                <a:gd name="T15" fmla="*/ 12 h 35"/>
                <a:gd name="T16" fmla="*/ 0 w 28"/>
                <a:gd name="T17" fmla="*/ 18 h 35"/>
                <a:gd name="T18" fmla="*/ 0 w 28"/>
                <a:gd name="T19" fmla="*/ 23 h 35"/>
                <a:gd name="T20" fmla="*/ 1 w 28"/>
                <a:gd name="T21" fmla="*/ 27 h 35"/>
                <a:gd name="T22" fmla="*/ 3 w 28"/>
                <a:gd name="T23" fmla="*/ 29 h 35"/>
                <a:gd name="T24" fmla="*/ 7 w 28"/>
                <a:gd name="T25" fmla="*/ 33 h 35"/>
                <a:gd name="T26" fmla="*/ 9 w 28"/>
                <a:gd name="T27" fmla="*/ 33 h 35"/>
                <a:gd name="T28" fmla="*/ 13 w 28"/>
                <a:gd name="T29" fmla="*/ 35 h 35"/>
                <a:gd name="T30" fmla="*/ 21 w 28"/>
                <a:gd name="T31" fmla="*/ 33 h 35"/>
                <a:gd name="T32" fmla="*/ 24 w 28"/>
                <a:gd name="T33" fmla="*/ 29 h 35"/>
                <a:gd name="T34" fmla="*/ 26 w 28"/>
                <a:gd name="T35" fmla="*/ 27 h 35"/>
                <a:gd name="T36" fmla="*/ 26 w 28"/>
                <a:gd name="T37" fmla="*/ 23 h 35"/>
                <a:gd name="T38" fmla="*/ 23 w 28"/>
                <a:gd name="T39" fmla="*/ 23 h 35"/>
                <a:gd name="T40" fmla="*/ 21 w 28"/>
                <a:gd name="T41" fmla="*/ 25 h 35"/>
                <a:gd name="T42" fmla="*/ 19 w 28"/>
                <a:gd name="T43" fmla="*/ 27 h 35"/>
                <a:gd name="T44" fmla="*/ 17 w 28"/>
                <a:gd name="T45" fmla="*/ 29 h 35"/>
                <a:gd name="T46" fmla="*/ 13 w 28"/>
                <a:gd name="T47" fmla="*/ 29 h 35"/>
                <a:gd name="T48" fmla="*/ 11 w 28"/>
                <a:gd name="T49" fmla="*/ 29 h 35"/>
                <a:gd name="T50" fmla="*/ 7 w 28"/>
                <a:gd name="T51" fmla="*/ 27 h 35"/>
                <a:gd name="T52" fmla="*/ 5 w 28"/>
                <a:gd name="T53" fmla="*/ 23 h 35"/>
                <a:gd name="T54" fmla="*/ 5 w 28"/>
                <a:gd name="T55" fmla="*/ 20 h 35"/>
                <a:gd name="T56" fmla="*/ 28 w 28"/>
                <a:gd name="T57" fmla="*/ 20 h 35"/>
                <a:gd name="T58" fmla="*/ 5 w 28"/>
                <a:gd name="T59" fmla="*/ 16 h 35"/>
                <a:gd name="T60" fmla="*/ 5 w 28"/>
                <a:gd name="T61" fmla="*/ 12 h 35"/>
                <a:gd name="T62" fmla="*/ 7 w 28"/>
                <a:gd name="T63" fmla="*/ 8 h 35"/>
                <a:gd name="T64" fmla="*/ 11 w 28"/>
                <a:gd name="T65" fmla="*/ 6 h 35"/>
                <a:gd name="T66" fmla="*/ 13 w 28"/>
                <a:gd name="T67" fmla="*/ 6 h 35"/>
                <a:gd name="T68" fmla="*/ 17 w 28"/>
                <a:gd name="T69" fmla="*/ 6 h 35"/>
                <a:gd name="T70" fmla="*/ 19 w 28"/>
                <a:gd name="T71" fmla="*/ 8 h 35"/>
                <a:gd name="T72" fmla="*/ 21 w 28"/>
                <a:gd name="T73" fmla="*/ 12 h 35"/>
                <a:gd name="T74" fmla="*/ 23 w 28"/>
                <a:gd name="T75" fmla="*/ 16 h 35"/>
                <a:gd name="T76" fmla="*/ 5 w 28"/>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5"/>
                <a:gd name="T119" fmla="*/ 28 w 28"/>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5">
                  <a:moveTo>
                    <a:pt x="28" y="20"/>
                  </a:moveTo>
                  <a:lnTo>
                    <a:pt x="26" y="12"/>
                  </a:lnTo>
                  <a:lnTo>
                    <a:pt x="24" y="6"/>
                  </a:lnTo>
                  <a:lnTo>
                    <a:pt x="21" y="2"/>
                  </a:lnTo>
                  <a:lnTo>
                    <a:pt x="15" y="0"/>
                  </a:lnTo>
                  <a:lnTo>
                    <a:pt x="7" y="2"/>
                  </a:lnTo>
                  <a:lnTo>
                    <a:pt x="3" y="6"/>
                  </a:lnTo>
                  <a:lnTo>
                    <a:pt x="1" y="12"/>
                  </a:lnTo>
                  <a:lnTo>
                    <a:pt x="0" y="18"/>
                  </a:lnTo>
                  <a:lnTo>
                    <a:pt x="0" y="23"/>
                  </a:lnTo>
                  <a:lnTo>
                    <a:pt x="1" y="27"/>
                  </a:lnTo>
                  <a:lnTo>
                    <a:pt x="3" y="29"/>
                  </a:lnTo>
                  <a:lnTo>
                    <a:pt x="7" y="33"/>
                  </a:lnTo>
                  <a:lnTo>
                    <a:pt x="9" y="33"/>
                  </a:lnTo>
                  <a:lnTo>
                    <a:pt x="13" y="35"/>
                  </a:lnTo>
                  <a:lnTo>
                    <a:pt x="21" y="33"/>
                  </a:lnTo>
                  <a:lnTo>
                    <a:pt x="24" y="29"/>
                  </a:lnTo>
                  <a:lnTo>
                    <a:pt x="26" y="27"/>
                  </a:lnTo>
                  <a:lnTo>
                    <a:pt x="26" y="23"/>
                  </a:lnTo>
                  <a:lnTo>
                    <a:pt x="23" y="23"/>
                  </a:lnTo>
                  <a:lnTo>
                    <a:pt x="21" y="25"/>
                  </a:lnTo>
                  <a:lnTo>
                    <a:pt x="19" y="27"/>
                  </a:lnTo>
                  <a:lnTo>
                    <a:pt x="17" y="29"/>
                  </a:lnTo>
                  <a:lnTo>
                    <a:pt x="13" y="29"/>
                  </a:lnTo>
                  <a:lnTo>
                    <a:pt x="11" y="29"/>
                  </a:lnTo>
                  <a:lnTo>
                    <a:pt x="7" y="27"/>
                  </a:lnTo>
                  <a:lnTo>
                    <a:pt x="5" y="23"/>
                  </a:lnTo>
                  <a:lnTo>
                    <a:pt x="5" y="20"/>
                  </a:lnTo>
                  <a:lnTo>
                    <a:pt x="28" y="20"/>
                  </a:lnTo>
                  <a:close/>
                  <a:moveTo>
                    <a:pt x="5" y="16"/>
                  </a:moveTo>
                  <a:lnTo>
                    <a:pt x="5" y="12"/>
                  </a:lnTo>
                  <a:lnTo>
                    <a:pt x="7" y="8"/>
                  </a:lnTo>
                  <a:lnTo>
                    <a:pt x="11" y="6"/>
                  </a:lnTo>
                  <a:lnTo>
                    <a:pt x="13" y="6"/>
                  </a:lnTo>
                  <a:lnTo>
                    <a:pt x="17" y="6"/>
                  </a:lnTo>
                  <a:lnTo>
                    <a:pt x="19" y="8"/>
                  </a:lnTo>
                  <a:lnTo>
                    <a:pt x="21" y="12"/>
                  </a:lnTo>
                  <a:lnTo>
                    <a:pt x="23" y="16"/>
                  </a:lnTo>
                  <a:lnTo>
                    <a:pt x="5" y="16"/>
                  </a:lnTo>
                  <a:close/>
                </a:path>
              </a:pathLst>
            </a:custGeom>
            <a:solidFill>
              <a:srgbClr val="000000"/>
            </a:solidFill>
            <a:ln w="9525">
              <a:noFill/>
              <a:round/>
              <a:headEnd/>
              <a:tailEnd/>
            </a:ln>
          </p:spPr>
          <p:txBody>
            <a:bodyPr/>
            <a:lstStyle/>
            <a:p>
              <a:endParaRPr lang="en-US"/>
            </a:p>
          </p:txBody>
        </p:sp>
        <p:sp>
          <p:nvSpPr>
            <p:cNvPr id="37907" name="Freeform 19"/>
            <p:cNvSpPr>
              <a:spLocks noEditPoints="1"/>
            </p:cNvSpPr>
            <p:nvPr/>
          </p:nvSpPr>
          <p:spPr bwMode="auto">
            <a:xfrm>
              <a:off x="2689" y="1938"/>
              <a:ext cx="27" cy="35"/>
            </a:xfrm>
            <a:custGeom>
              <a:avLst/>
              <a:gdLst>
                <a:gd name="T0" fmla="*/ 27 w 27"/>
                <a:gd name="T1" fmla="*/ 20 h 35"/>
                <a:gd name="T2" fmla="*/ 27 w 27"/>
                <a:gd name="T3" fmla="*/ 12 h 35"/>
                <a:gd name="T4" fmla="*/ 25 w 27"/>
                <a:gd name="T5" fmla="*/ 6 h 35"/>
                <a:gd name="T6" fmla="*/ 21 w 27"/>
                <a:gd name="T7" fmla="*/ 2 h 35"/>
                <a:gd name="T8" fmla="*/ 16 w 27"/>
                <a:gd name="T9" fmla="*/ 0 h 35"/>
                <a:gd name="T10" fmla="*/ 10 w 27"/>
                <a:gd name="T11" fmla="*/ 2 h 35"/>
                <a:gd name="T12" fmla="*/ 4 w 27"/>
                <a:gd name="T13" fmla="*/ 6 h 35"/>
                <a:gd name="T14" fmla="*/ 2 w 27"/>
                <a:gd name="T15" fmla="*/ 12 h 35"/>
                <a:gd name="T16" fmla="*/ 0 w 27"/>
                <a:gd name="T17" fmla="*/ 18 h 35"/>
                <a:gd name="T18" fmla="*/ 0 w 27"/>
                <a:gd name="T19" fmla="*/ 23 h 35"/>
                <a:gd name="T20" fmla="*/ 2 w 27"/>
                <a:gd name="T21" fmla="*/ 27 h 35"/>
                <a:gd name="T22" fmla="*/ 4 w 27"/>
                <a:gd name="T23" fmla="*/ 29 h 35"/>
                <a:gd name="T24" fmla="*/ 6 w 27"/>
                <a:gd name="T25" fmla="*/ 33 h 35"/>
                <a:gd name="T26" fmla="*/ 10 w 27"/>
                <a:gd name="T27" fmla="*/ 33 h 35"/>
                <a:gd name="T28" fmla="*/ 16 w 27"/>
                <a:gd name="T29" fmla="*/ 35 h 35"/>
                <a:gd name="T30" fmla="*/ 21 w 27"/>
                <a:gd name="T31" fmla="*/ 33 h 35"/>
                <a:gd name="T32" fmla="*/ 25 w 27"/>
                <a:gd name="T33" fmla="*/ 29 h 35"/>
                <a:gd name="T34" fmla="*/ 27 w 27"/>
                <a:gd name="T35" fmla="*/ 27 h 35"/>
                <a:gd name="T36" fmla="*/ 27 w 27"/>
                <a:gd name="T37" fmla="*/ 23 h 35"/>
                <a:gd name="T38" fmla="*/ 23 w 27"/>
                <a:gd name="T39" fmla="*/ 23 h 35"/>
                <a:gd name="T40" fmla="*/ 21 w 27"/>
                <a:gd name="T41" fmla="*/ 25 h 35"/>
                <a:gd name="T42" fmla="*/ 19 w 27"/>
                <a:gd name="T43" fmla="*/ 27 h 35"/>
                <a:gd name="T44" fmla="*/ 17 w 27"/>
                <a:gd name="T45" fmla="*/ 29 h 35"/>
                <a:gd name="T46" fmla="*/ 14 w 27"/>
                <a:gd name="T47" fmla="*/ 29 h 35"/>
                <a:gd name="T48" fmla="*/ 10 w 27"/>
                <a:gd name="T49" fmla="*/ 29 h 35"/>
                <a:gd name="T50" fmla="*/ 8 w 27"/>
                <a:gd name="T51" fmla="*/ 27 h 35"/>
                <a:gd name="T52" fmla="*/ 6 w 27"/>
                <a:gd name="T53" fmla="*/ 23 h 35"/>
                <a:gd name="T54" fmla="*/ 6 w 27"/>
                <a:gd name="T55" fmla="*/ 20 h 35"/>
                <a:gd name="T56" fmla="*/ 27 w 27"/>
                <a:gd name="T57" fmla="*/ 20 h 35"/>
                <a:gd name="T58" fmla="*/ 6 w 27"/>
                <a:gd name="T59" fmla="*/ 16 h 35"/>
                <a:gd name="T60" fmla="*/ 6 w 27"/>
                <a:gd name="T61" fmla="*/ 12 h 35"/>
                <a:gd name="T62" fmla="*/ 8 w 27"/>
                <a:gd name="T63" fmla="*/ 8 h 35"/>
                <a:gd name="T64" fmla="*/ 12 w 27"/>
                <a:gd name="T65" fmla="*/ 6 h 35"/>
                <a:gd name="T66" fmla="*/ 16 w 27"/>
                <a:gd name="T67" fmla="*/ 6 h 35"/>
                <a:gd name="T68" fmla="*/ 17 w 27"/>
                <a:gd name="T69" fmla="*/ 6 h 35"/>
                <a:gd name="T70" fmla="*/ 21 w 27"/>
                <a:gd name="T71" fmla="*/ 8 h 35"/>
                <a:gd name="T72" fmla="*/ 21 w 27"/>
                <a:gd name="T73" fmla="*/ 12 h 35"/>
                <a:gd name="T74" fmla="*/ 23 w 27"/>
                <a:gd name="T75" fmla="*/ 16 h 35"/>
                <a:gd name="T76" fmla="*/ 6 w 27"/>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5"/>
                <a:gd name="T119" fmla="*/ 27 w 27"/>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5">
                  <a:moveTo>
                    <a:pt x="27" y="20"/>
                  </a:moveTo>
                  <a:lnTo>
                    <a:pt x="27" y="12"/>
                  </a:lnTo>
                  <a:lnTo>
                    <a:pt x="25" y="6"/>
                  </a:lnTo>
                  <a:lnTo>
                    <a:pt x="21" y="2"/>
                  </a:lnTo>
                  <a:lnTo>
                    <a:pt x="16" y="0"/>
                  </a:lnTo>
                  <a:lnTo>
                    <a:pt x="10" y="2"/>
                  </a:lnTo>
                  <a:lnTo>
                    <a:pt x="4" y="6"/>
                  </a:lnTo>
                  <a:lnTo>
                    <a:pt x="2" y="12"/>
                  </a:lnTo>
                  <a:lnTo>
                    <a:pt x="0" y="18"/>
                  </a:lnTo>
                  <a:lnTo>
                    <a:pt x="0" y="23"/>
                  </a:lnTo>
                  <a:lnTo>
                    <a:pt x="2" y="27"/>
                  </a:lnTo>
                  <a:lnTo>
                    <a:pt x="4" y="29"/>
                  </a:lnTo>
                  <a:lnTo>
                    <a:pt x="6" y="33"/>
                  </a:lnTo>
                  <a:lnTo>
                    <a:pt x="10" y="33"/>
                  </a:lnTo>
                  <a:lnTo>
                    <a:pt x="16" y="35"/>
                  </a:lnTo>
                  <a:lnTo>
                    <a:pt x="21" y="33"/>
                  </a:lnTo>
                  <a:lnTo>
                    <a:pt x="25" y="29"/>
                  </a:lnTo>
                  <a:lnTo>
                    <a:pt x="27" y="27"/>
                  </a:lnTo>
                  <a:lnTo>
                    <a:pt x="27" y="23"/>
                  </a:lnTo>
                  <a:lnTo>
                    <a:pt x="23" y="23"/>
                  </a:lnTo>
                  <a:lnTo>
                    <a:pt x="21" y="25"/>
                  </a:lnTo>
                  <a:lnTo>
                    <a:pt x="19" y="27"/>
                  </a:lnTo>
                  <a:lnTo>
                    <a:pt x="17" y="29"/>
                  </a:lnTo>
                  <a:lnTo>
                    <a:pt x="14" y="29"/>
                  </a:lnTo>
                  <a:lnTo>
                    <a:pt x="10" y="29"/>
                  </a:lnTo>
                  <a:lnTo>
                    <a:pt x="8" y="27"/>
                  </a:lnTo>
                  <a:lnTo>
                    <a:pt x="6" y="23"/>
                  </a:lnTo>
                  <a:lnTo>
                    <a:pt x="6" y="20"/>
                  </a:lnTo>
                  <a:lnTo>
                    <a:pt x="27" y="20"/>
                  </a:lnTo>
                  <a:close/>
                  <a:moveTo>
                    <a:pt x="6" y="16"/>
                  </a:moveTo>
                  <a:lnTo>
                    <a:pt x="6" y="12"/>
                  </a:lnTo>
                  <a:lnTo>
                    <a:pt x="8" y="8"/>
                  </a:lnTo>
                  <a:lnTo>
                    <a:pt x="12" y="6"/>
                  </a:lnTo>
                  <a:lnTo>
                    <a:pt x="16" y="6"/>
                  </a:lnTo>
                  <a:lnTo>
                    <a:pt x="17" y="6"/>
                  </a:lnTo>
                  <a:lnTo>
                    <a:pt x="21" y="8"/>
                  </a:lnTo>
                  <a:lnTo>
                    <a:pt x="21" y="12"/>
                  </a:lnTo>
                  <a:lnTo>
                    <a:pt x="23" y="16"/>
                  </a:lnTo>
                  <a:lnTo>
                    <a:pt x="6" y="16"/>
                  </a:lnTo>
                  <a:close/>
                </a:path>
              </a:pathLst>
            </a:custGeom>
            <a:solidFill>
              <a:srgbClr val="000000"/>
            </a:solidFill>
            <a:ln w="9525">
              <a:noFill/>
              <a:round/>
              <a:headEnd/>
              <a:tailEnd/>
            </a:ln>
          </p:spPr>
          <p:txBody>
            <a:bodyPr/>
            <a:lstStyle/>
            <a:p>
              <a:endParaRPr lang="en-US"/>
            </a:p>
          </p:txBody>
        </p:sp>
        <p:sp>
          <p:nvSpPr>
            <p:cNvPr id="37908" name="Freeform 20"/>
            <p:cNvSpPr>
              <a:spLocks/>
            </p:cNvSpPr>
            <p:nvPr/>
          </p:nvSpPr>
          <p:spPr bwMode="auto">
            <a:xfrm>
              <a:off x="2724" y="1938"/>
              <a:ext cx="25" cy="33"/>
            </a:xfrm>
            <a:custGeom>
              <a:avLst/>
              <a:gdLst>
                <a:gd name="T0" fmla="*/ 25 w 25"/>
                <a:gd name="T1" fmla="*/ 33 h 33"/>
                <a:gd name="T2" fmla="*/ 25 w 25"/>
                <a:gd name="T3" fmla="*/ 12 h 33"/>
                <a:gd name="T4" fmla="*/ 23 w 25"/>
                <a:gd name="T5" fmla="*/ 8 h 33"/>
                <a:gd name="T6" fmla="*/ 21 w 25"/>
                <a:gd name="T7" fmla="*/ 4 h 33"/>
                <a:gd name="T8" fmla="*/ 19 w 25"/>
                <a:gd name="T9" fmla="*/ 2 h 33"/>
                <a:gd name="T10" fmla="*/ 13 w 25"/>
                <a:gd name="T11" fmla="*/ 0 h 33"/>
                <a:gd name="T12" fmla="*/ 9 w 25"/>
                <a:gd name="T13" fmla="*/ 2 h 33"/>
                <a:gd name="T14" fmla="*/ 4 w 25"/>
                <a:gd name="T15" fmla="*/ 6 h 33"/>
                <a:gd name="T16" fmla="*/ 4 w 25"/>
                <a:gd name="T17" fmla="*/ 2 h 33"/>
                <a:gd name="T18" fmla="*/ 0 w 25"/>
                <a:gd name="T19" fmla="*/ 2 h 33"/>
                <a:gd name="T20" fmla="*/ 0 w 25"/>
                <a:gd name="T21" fmla="*/ 33 h 33"/>
                <a:gd name="T22" fmla="*/ 4 w 25"/>
                <a:gd name="T23" fmla="*/ 33 h 33"/>
                <a:gd name="T24" fmla="*/ 4 w 25"/>
                <a:gd name="T25" fmla="*/ 16 h 33"/>
                <a:gd name="T26" fmla="*/ 5 w 25"/>
                <a:gd name="T27" fmla="*/ 12 h 33"/>
                <a:gd name="T28" fmla="*/ 7 w 25"/>
                <a:gd name="T29" fmla="*/ 8 h 33"/>
                <a:gd name="T30" fmla="*/ 9 w 25"/>
                <a:gd name="T31" fmla="*/ 6 h 33"/>
                <a:gd name="T32" fmla="*/ 13 w 25"/>
                <a:gd name="T33" fmla="*/ 6 h 33"/>
                <a:gd name="T34" fmla="*/ 15 w 25"/>
                <a:gd name="T35" fmla="*/ 6 h 33"/>
                <a:gd name="T36" fmla="*/ 17 w 25"/>
                <a:gd name="T37" fmla="*/ 8 h 33"/>
                <a:gd name="T38" fmla="*/ 19 w 25"/>
                <a:gd name="T39" fmla="*/ 10 h 33"/>
                <a:gd name="T40" fmla="*/ 19 w 25"/>
                <a:gd name="T41" fmla="*/ 14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3" y="8"/>
                  </a:lnTo>
                  <a:lnTo>
                    <a:pt x="21" y="4"/>
                  </a:lnTo>
                  <a:lnTo>
                    <a:pt x="19" y="2"/>
                  </a:lnTo>
                  <a:lnTo>
                    <a:pt x="13" y="0"/>
                  </a:lnTo>
                  <a:lnTo>
                    <a:pt x="9" y="2"/>
                  </a:lnTo>
                  <a:lnTo>
                    <a:pt x="4" y="6"/>
                  </a:lnTo>
                  <a:lnTo>
                    <a:pt x="4" y="2"/>
                  </a:lnTo>
                  <a:lnTo>
                    <a:pt x="0" y="2"/>
                  </a:lnTo>
                  <a:lnTo>
                    <a:pt x="0" y="33"/>
                  </a:lnTo>
                  <a:lnTo>
                    <a:pt x="4" y="33"/>
                  </a:lnTo>
                  <a:lnTo>
                    <a:pt x="4" y="16"/>
                  </a:lnTo>
                  <a:lnTo>
                    <a:pt x="5" y="12"/>
                  </a:lnTo>
                  <a:lnTo>
                    <a:pt x="7" y="8"/>
                  </a:lnTo>
                  <a:lnTo>
                    <a:pt x="9" y="6"/>
                  </a:lnTo>
                  <a:lnTo>
                    <a:pt x="13" y="6"/>
                  </a:lnTo>
                  <a:lnTo>
                    <a:pt x="15" y="6"/>
                  </a:lnTo>
                  <a:lnTo>
                    <a:pt x="17" y="8"/>
                  </a:lnTo>
                  <a:lnTo>
                    <a:pt x="19" y="10"/>
                  </a:lnTo>
                  <a:lnTo>
                    <a:pt x="19" y="14"/>
                  </a:lnTo>
                  <a:lnTo>
                    <a:pt x="19" y="33"/>
                  </a:lnTo>
                  <a:lnTo>
                    <a:pt x="25" y="33"/>
                  </a:lnTo>
                  <a:close/>
                </a:path>
              </a:pathLst>
            </a:custGeom>
            <a:solidFill>
              <a:srgbClr val="000000"/>
            </a:solidFill>
            <a:ln w="9525">
              <a:noFill/>
              <a:round/>
              <a:headEnd/>
              <a:tailEnd/>
            </a:ln>
          </p:spPr>
          <p:txBody>
            <a:bodyPr/>
            <a:lstStyle/>
            <a:p>
              <a:endParaRPr lang="en-US"/>
            </a:p>
          </p:txBody>
        </p:sp>
        <p:sp>
          <p:nvSpPr>
            <p:cNvPr id="37909" name="Freeform 21"/>
            <p:cNvSpPr>
              <a:spLocks noEditPoints="1"/>
            </p:cNvSpPr>
            <p:nvPr/>
          </p:nvSpPr>
          <p:spPr bwMode="auto">
            <a:xfrm>
              <a:off x="2774" y="1929"/>
              <a:ext cx="34" cy="42"/>
            </a:xfrm>
            <a:custGeom>
              <a:avLst/>
              <a:gdLst>
                <a:gd name="T0" fmla="*/ 0 w 34"/>
                <a:gd name="T1" fmla="*/ 0 h 42"/>
                <a:gd name="T2" fmla="*/ 0 w 34"/>
                <a:gd name="T3" fmla="*/ 42 h 42"/>
                <a:gd name="T4" fmla="*/ 5 w 34"/>
                <a:gd name="T5" fmla="*/ 42 h 42"/>
                <a:gd name="T6" fmla="*/ 5 w 34"/>
                <a:gd name="T7" fmla="*/ 25 h 42"/>
                <a:gd name="T8" fmla="*/ 19 w 34"/>
                <a:gd name="T9" fmla="*/ 25 h 42"/>
                <a:gd name="T10" fmla="*/ 25 w 34"/>
                <a:gd name="T11" fmla="*/ 25 h 42"/>
                <a:gd name="T12" fmla="*/ 26 w 34"/>
                <a:gd name="T13" fmla="*/ 27 h 42"/>
                <a:gd name="T14" fmla="*/ 26 w 34"/>
                <a:gd name="T15" fmla="*/ 34 h 42"/>
                <a:gd name="T16" fmla="*/ 26 w 34"/>
                <a:gd name="T17" fmla="*/ 36 h 42"/>
                <a:gd name="T18" fmla="*/ 26 w 34"/>
                <a:gd name="T19" fmla="*/ 38 h 42"/>
                <a:gd name="T20" fmla="*/ 26 w 34"/>
                <a:gd name="T21" fmla="*/ 42 h 42"/>
                <a:gd name="T22" fmla="*/ 34 w 34"/>
                <a:gd name="T23" fmla="*/ 42 h 42"/>
                <a:gd name="T24" fmla="*/ 34 w 34"/>
                <a:gd name="T25" fmla="*/ 40 h 42"/>
                <a:gd name="T26" fmla="*/ 32 w 34"/>
                <a:gd name="T27" fmla="*/ 40 h 42"/>
                <a:gd name="T28" fmla="*/ 32 w 34"/>
                <a:gd name="T29" fmla="*/ 38 h 42"/>
                <a:gd name="T30" fmla="*/ 32 w 34"/>
                <a:gd name="T31" fmla="*/ 29 h 42"/>
                <a:gd name="T32" fmla="*/ 30 w 34"/>
                <a:gd name="T33" fmla="*/ 25 h 42"/>
                <a:gd name="T34" fmla="*/ 26 w 34"/>
                <a:gd name="T35" fmla="*/ 21 h 42"/>
                <a:gd name="T36" fmla="*/ 28 w 34"/>
                <a:gd name="T37" fmla="*/ 19 h 42"/>
                <a:gd name="T38" fmla="*/ 30 w 34"/>
                <a:gd name="T39" fmla="*/ 17 h 42"/>
                <a:gd name="T40" fmla="*/ 32 w 34"/>
                <a:gd name="T41" fmla="*/ 15 h 42"/>
                <a:gd name="T42" fmla="*/ 32 w 34"/>
                <a:gd name="T43" fmla="*/ 11 h 42"/>
                <a:gd name="T44" fmla="*/ 32 w 34"/>
                <a:gd name="T45" fmla="*/ 7 h 42"/>
                <a:gd name="T46" fmla="*/ 30 w 34"/>
                <a:gd name="T47" fmla="*/ 4 h 42"/>
                <a:gd name="T48" fmla="*/ 26 w 34"/>
                <a:gd name="T49" fmla="*/ 2 h 42"/>
                <a:gd name="T50" fmla="*/ 19 w 34"/>
                <a:gd name="T51" fmla="*/ 0 h 42"/>
                <a:gd name="T52" fmla="*/ 0 w 34"/>
                <a:gd name="T53" fmla="*/ 0 h 42"/>
                <a:gd name="T54" fmla="*/ 5 w 34"/>
                <a:gd name="T55" fmla="*/ 5 h 42"/>
                <a:gd name="T56" fmla="*/ 19 w 34"/>
                <a:gd name="T57" fmla="*/ 5 h 42"/>
                <a:gd name="T58" fmla="*/ 23 w 34"/>
                <a:gd name="T59" fmla="*/ 5 h 42"/>
                <a:gd name="T60" fmla="*/ 23 w 34"/>
                <a:gd name="T61" fmla="*/ 5 h 42"/>
                <a:gd name="T62" fmla="*/ 25 w 34"/>
                <a:gd name="T63" fmla="*/ 7 h 42"/>
                <a:gd name="T64" fmla="*/ 26 w 34"/>
                <a:gd name="T65" fmla="*/ 11 h 42"/>
                <a:gd name="T66" fmla="*/ 26 w 34"/>
                <a:gd name="T67" fmla="*/ 15 h 42"/>
                <a:gd name="T68" fmla="*/ 25 w 34"/>
                <a:gd name="T69" fmla="*/ 17 h 42"/>
                <a:gd name="T70" fmla="*/ 23 w 34"/>
                <a:gd name="T71" fmla="*/ 19 h 42"/>
                <a:gd name="T72" fmla="*/ 19 w 34"/>
                <a:gd name="T73" fmla="*/ 19 h 42"/>
                <a:gd name="T74" fmla="*/ 5 w 34"/>
                <a:gd name="T75" fmla="*/ 19 h 42"/>
                <a:gd name="T76" fmla="*/ 5 w 34"/>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
                <a:gd name="T118" fmla="*/ 0 h 42"/>
                <a:gd name="T119" fmla="*/ 34 w 34"/>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 h="42">
                  <a:moveTo>
                    <a:pt x="0" y="0"/>
                  </a:moveTo>
                  <a:lnTo>
                    <a:pt x="0" y="42"/>
                  </a:lnTo>
                  <a:lnTo>
                    <a:pt x="5" y="42"/>
                  </a:lnTo>
                  <a:lnTo>
                    <a:pt x="5" y="25"/>
                  </a:lnTo>
                  <a:lnTo>
                    <a:pt x="19" y="25"/>
                  </a:lnTo>
                  <a:lnTo>
                    <a:pt x="25" y="25"/>
                  </a:lnTo>
                  <a:lnTo>
                    <a:pt x="26" y="27"/>
                  </a:lnTo>
                  <a:lnTo>
                    <a:pt x="26" y="34"/>
                  </a:lnTo>
                  <a:lnTo>
                    <a:pt x="26" y="36"/>
                  </a:lnTo>
                  <a:lnTo>
                    <a:pt x="26" y="38"/>
                  </a:lnTo>
                  <a:lnTo>
                    <a:pt x="26" y="42"/>
                  </a:lnTo>
                  <a:lnTo>
                    <a:pt x="34" y="42"/>
                  </a:lnTo>
                  <a:lnTo>
                    <a:pt x="34" y="40"/>
                  </a:lnTo>
                  <a:lnTo>
                    <a:pt x="32" y="40"/>
                  </a:lnTo>
                  <a:lnTo>
                    <a:pt x="32" y="38"/>
                  </a:lnTo>
                  <a:lnTo>
                    <a:pt x="32" y="29"/>
                  </a:lnTo>
                  <a:lnTo>
                    <a:pt x="30" y="25"/>
                  </a:lnTo>
                  <a:lnTo>
                    <a:pt x="26" y="21"/>
                  </a:lnTo>
                  <a:lnTo>
                    <a:pt x="28" y="19"/>
                  </a:lnTo>
                  <a:lnTo>
                    <a:pt x="30" y="17"/>
                  </a:lnTo>
                  <a:lnTo>
                    <a:pt x="32" y="15"/>
                  </a:lnTo>
                  <a:lnTo>
                    <a:pt x="32" y="11"/>
                  </a:lnTo>
                  <a:lnTo>
                    <a:pt x="32" y="7"/>
                  </a:lnTo>
                  <a:lnTo>
                    <a:pt x="30" y="4"/>
                  </a:lnTo>
                  <a:lnTo>
                    <a:pt x="26" y="2"/>
                  </a:lnTo>
                  <a:lnTo>
                    <a:pt x="19" y="0"/>
                  </a:lnTo>
                  <a:lnTo>
                    <a:pt x="0" y="0"/>
                  </a:lnTo>
                  <a:close/>
                  <a:moveTo>
                    <a:pt x="5" y="5"/>
                  </a:moveTo>
                  <a:lnTo>
                    <a:pt x="19" y="5"/>
                  </a:lnTo>
                  <a:lnTo>
                    <a:pt x="23" y="5"/>
                  </a:lnTo>
                  <a:lnTo>
                    <a:pt x="25" y="7"/>
                  </a:lnTo>
                  <a:lnTo>
                    <a:pt x="26" y="11"/>
                  </a:lnTo>
                  <a:lnTo>
                    <a:pt x="26" y="15"/>
                  </a:lnTo>
                  <a:lnTo>
                    <a:pt x="25" y="17"/>
                  </a:lnTo>
                  <a:lnTo>
                    <a:pt x="23" y="19"/>
                  </a:lnTo>
                  <a:lnTo>
                    <a:pt x="19" y="19"/>
                  </a:lnTo>
                  <a:lnTo>
                    <a:pt x="5" y="19"/>
                  </a:lnTo>
                  <a:lnTo>
                    <a:pt x="5" y="5"/>
                  </a:lnTo>
                  <a:close/>
                </a:path>
              </a:pathLst>
            </a:custGeom>
            <a:solidFill>
              <a:srgbClr val="000000"/>
            </a:solidFill>
            <a:ln w="9525">
              <a:noFill/>
              <a:round/>
              <a:headEnd/>
              <a:tailEnd/>
            </a:ln>
          </p:spPr>
          <p:txBody>
            <a:bodyPr/>
            <a:lstStyle/>
            <a:p>
              <a:endParaRPr lang="en-US"/>
            </a:p>
          </p:txBody>
        </p:sp>
        <p:sp>
          <p:nvSpPr>
            <p:cNvPr id="37910" name="Freeform 22"/>
            <p:cNvSpPr>
              <a:spLocks noEditPoints="1"/>
            </p:cNvSpPr>
            <p:nvPr/>
          </p:nvSpPr>
          <p:spPr bwMode="auto">
            <a:xfrm>
              <a:off x="2814" y="1929"/>
              <a:ext cx="6" cy="42"/>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7911" name="Freeform 23"/>
            <p:cNvSpPr>
              <a:spLocks/>
            </p:cNvSpPr>
            <p:nvPr/>
          </p:nvSpPr>
          <p:spPr bwMode="auto">
            <a:xfrm>
              <a:off x="2824" y="1940"/>
              <a:ext cx="28" cy="31"/>
            </a:xfrm>
            <a:custGeom>
              <a:avLst/>
              <a:gdLst>
                <a:gd name="T0" fmla="*/ 0 w 28"/>
                <a:gd name="T1" fmla="*/ 0 h 31"/>
                <a:gd name="T2" fmla="*/ 11 w 28"/>
                <a:gd name="T3" fmla="*/ 31 h 31"/>
                <a:gd name="T4" fmla="*/ 17 w 28"/>
                <a:gd name="T5" fmla="*/ 31 h 31"/>
                <a:gd name="T6" fmla="*/ 28 w 28"/>
                <a:gd name="T7" fmla="*/ 0 h 31"/>
                <a:gd name="T8" fmla="*/ 23 w 28"/>
                <a:gd name="T9" fmla="*/ 0 h 31"/>
                <a:gd name="T10" fmla="*/ 13 w 28"/>
                <a:gd name="T11" fmla="*/ 25 h 31"/>
                <a:gd name="T12" fmla="*/ 5 w 28"/>
                <a:gd name="T13" fmla="*/ 0 h 31"/>
                <a:gd name="T14" fmla="*/ 0 w 28"/>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1"/>
                <a:gd name="T26" fmla="*/ 28 w 28"/>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1">
                  <a:moveTo>
                    <a:pt x="0" y="0"/>
                  </a:moveTo>
                  <a:lnTo>
                    <a:pt x="11" y="31"/>
                  </a:lnTo>
                  <a:lnTo>
                    <a:pt x="17" y="31"/>
                  </a:lnTo>
                  <a:lnTo>
                    <a:pt x="28" y="0"/>
                  </a:lnTo>
                  <a:lnTo>
                    <a:pt x="23" y="0"/>
                  </a:lnTo>
                  <a:lnTo>
                    <a:pt x="13" y="25"/>
                  </a:lnTo>
                  <a:lnTo>
                    <a:pt x="5" y="0"/>
                  </a:lnTo>
                  <a:lnTo>
                    <a:pt x="0" y="0"/>
                  </a:lnTo>
                  <a:close/>
                </a:path>
              </a:pathLst>
            </a:custGeom>
            <a:solidFill>
              <a:srgbClr val="000000"/>
            </a:solidFill>
            <a:ln w="9525">
              <a:noFill/>
              <a:round/>
              <a:headEnd/>
              <a:tailEnd/>
            </a:ln>
          </p:spPr>
          <p:txBody>
            <a:bodyPr/>
            <a:lstStyle/>
            <a:p>
              <a:endParaRPr lang="en-US"/>
            </a:p>
          </p:txBody>
        </p:sp>
        <p:sp>
          <p:nvSpPr>
            <p:cNvPr id="37912" name="Freeform 24"/>
            <p:cNvSpPr>
              <a:spLocks noEditPoints="1"/>
            </p:cNvSpPr>
            <p:nvPr/>
          </p:nvSpPr>
          <p:spPr bwMode="auto">
            <a:xfrm>
              <a:off x="2854" y="1938"/>
              <a:ext cx="29" cy="35"/>
            </a:xfrm>
            <a:custGeom>
              <a:avLst/>
              <a:gdLst>
                <a:gd name="T0" fmla="*/ 29 w 29"/>
                <a:gd name="T1" fmla="*/ 20 h 35"/>
                <a:gd name="T2" fmla="*/ 29 w 29"/>
                <a:gd name="T3" fmla="*/ 12 h 35"/>
                <a:gd name="T4" fmla="*/ 25 w 29"/>
                <a:gd name="T5" fmla="*/ 6 h 35"/>
                <a:gd name="T6" fmla="*/ 21 w 29"/>
                <a:gd name="T7" fmla="*/ 2 h 35"/>
                <a:gd name="T8" fmla="*/ 16 w 29"/>
                <a:gd name="T9" fmla="*/ 0 h 35"/>
                <a:gd name="T10" fmla="*/ 10 w 29"/>
                <a:gd name="T11" fmla="*/ 2 h 35"/>
                <a:gd name="T12" fmla="*/ 6 w 29"/>
                <a:gd name="T13" fmla="*/ 6 h 35"/>
                <a:gd name="T14" fmla="*/ 2 w 29"/>
                <a:gd name="T15" fmla="*/ 12 h 35"/>
                <a:gd name="T16" fmla="*/ 0 w 29"/>
                <a:gd name="T17" fmla="*/ 18 h 35"/>
                <a:gd name="T18" fmla="*/ 0 w 29"/>
                <a:gd name="T19" fmla="*/ 23 h 35"/>
                <a:gd name="T20" fmla="*/ 2 w 29"/>
                <a:gd name="T21" fmla="*/ 27 h 35"/>
                <a:gd name="T22" fmla="*/ 4 w 29"/>
                <a:gd name="T23" fmla="*/ 29 h 35"/>
                <a:gd name="T24" fmla="*/ 8 w 29"/>
                <a:gd name="T25" fmla="*/ 33 h 35"/>
                <a:gd name="T26" fmla="*/ 12 w 29"/>
                <a:gd name="T27" fmla="*/ 33 h 35"/>
                <a:gd name="T28" fmla="*/ 16 w 29"/>
                <a:gd name="T29" fmla="*/ 35 h 35"/>
                <a:gd name="T30" fmla="*/ 21 w 29"/>
                <a:gd name="T31" fmla="*/ 33 h 35"/>
                <a:gd name="T32" fmla="*/ 25 w 29"/>
                <a:gd name="T33" fmla="*/ 29 h 35"/>
                <a:gd name="T34" fmla="*/ 27 w 29"/>
                <a:gd name="T35" fmla="*/ 27 h 35"/>
                <a:gd name="T36" fmla="*/ 29 w 29"/>
                <a:gd name="T37" fmla="*/ 23 h 35"/>
                <a:gd name="T38" fmla="*/ 23 w 29"/>
                <a:gd name="T39" fmla="*/ 23 h 35"/>
                <a:gd name="T40" fmla="*/ 23 w 29"/>
                <a:gd name="T41" fmla="*/ 25 h 35"/>
                <a:gd name="T42" fmla="*/ 21 w 29"/>
                <a:gd name="T43" fmla="*/ 27 h 35"/>
                <a:gd name="T44" fmla="*/ 18 w 29"/>
                <a:gd name="T45" fmla="*/ 29 h 35"/>
                <a:gd name="T46" fmla="*/ 16 w 29"/>
                <a:gd name="T47" fmla="*/ 29 h 35"/>
                <a:gd name="T48" fmla="*/ 12 w 29"/>
                <a:gd name="T49" fmla="*/ 29 h 35"/>
                <a:gd name="T50" fmla="*/ 8 w 29"/>
                <a:gd name="T51" fmla="*/ 27 h 35"/>
                <a:gd name="T52" fmla="*/ 8 w 29"/>
                <a:gd name="T53" fmla="*/ 23 h 35"/>
                <a:gd name="T54" fmla="*/ 6 w 29"/>
                <a:gd name="T55" fmla="*/ 20 h 35"/>
                <a:gd name="T56" fmla="*/ 29 w 29"/>
                <a:gd name="T57" fmla="*/ 20 h 35"/>
                <a:gd name="T58" fmla="*/ 6 w 29"/>
                <a:gd name="T59" fmla="*/ 16 h 35"/>
                <a:gd name="T60" fmla="*/ 8 w 29"/>
                <a:gd name="T61" fmla="*/ 12 h 35"/>
                <a:gd name="T62" fmla="*/ 10 w 29"/>
                <a:gd name="T63" fmla="*/ 8 h 35"/>
                <a:gd name="T64" fmla="*/ 12 w 29"/>
                <a:gd name="T65" fmla="*/ 6 h 35"/>
                <a:gd name="T66" fmla="*/ 16 w 29"/>
                <a:gd name="T67" fmla="*/ 6 h 35"/>
                <a:gd name="T68" fmla="*/ 18 w 29"/>
                <a:gd name="T69" fmla="*/ 6 h 35"/>
                <a:gd name="T70" fmla="*/ 21 w 29"/>
                <a:gd name="T71" fmla="*/ 8 h 35"/>
                <a:gd name="T72" fmla="*/ 23 w 29"/>
                <a:gd name="T73" fmla="*/ 12 h 35"/>
                <a:gd name="T74" fmla="*/ 23 w 29"/>
                <a:gd name="T75" fmla="*/ 16 h 35"/>
                <a:gd name="T76" fmla="*/ 6 w 29"/>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5"/>
                <a:gd name="T119" fmla="*/ 29 w 29"/>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5">
                  <a:moveTo>
                    <a:pt x="29" y="20"/>
                  </a:moveTo>
                  <a:lnTo>
                    <a:pt x="29" y="12"/>
                  </a:lnTo>
                  <a:lnTo>
                    <a:pt x="25" y="6"/>
                  </a:lnTo>
                  <a:lnTo>
                    <a:pt x="21" y="2"/>
                  </a:lnTo>
                  <a:lnTo>
                    <a:pt x="16" y="0"/>
                  </a:lnTo>
                  <a:lnTo>
                    <a:pt x="10" y="2"/>
                  </a:lnTo>
                  <a:lnTo>
                    <a:pt x="6" y="6"/>
                  </a:lnTo>
                  <a:lnTo>
                    <a:pt x="2" y="12"/>
                  </a:lnTo>
                  <a:lnTo>
                    <a:pt x="0" y="18"/>
                  </a:lnTo>
                  <a:lnTo>
                    <a:pt x="0" y="23"/>
                  </a:lnTo>
                  <a:lnTo>
                    <a:pt x="2" y="27"/>
                  </a:lnTo>
                  <a:lnTo>
                    <a:pt x="4" y="29"/>
                  </a:lnTo>
                  <a:lnTo>
                    <a:pt x="8" y="33"/>
                  </a:lnTo>
                  <a:lnTo>
                    <a:pt x="12" y="33"/>
                  </a:lnTo>
                  <a:lnTo>
                    <a:pt x="16" y="35"/>
                  </a:lnTo>
                  <a:lnTo>
                    <a:pt x="21" y="33"/>
                  </a:lnTo>
                  <a:lnTo>
                    <a:pt x="25" y="29"/>
                  </a:lnTo>
                  <a:lnTo>
                    <a:pt x="27" y="27"/>
                  </a:lnTo>
                  <a:lnTo>
                    <a:pt x="29" y="23"/>
                  </a:lnTo>
                  <a:lnTo>
                    <a:pt x="23" y="23"/>
                  </a:lnTo>
                  <a:lnTo>
                    <a:pt x="23" y="25"/>
                  </a:lnTo>
                  <a:lnTo>
                    <a:pt x="21" y="27"/>
                  </a:lnTo>
                  <a:lnTo>
                    <a:pt x="18" y="29"/>
                  </a:lnTo>
                  <a:lnTo>
                    <a:pt x="16" y="29"/>
                  </a:lnTo>
                  <a:lnTo>
                    <a:pt x="12" y="29"/>
                  </a:lnTo>
                  <a:lnTo>
                    <a:pt x="8" y="27"/>
                  </a:lnTo>
                  <a:lnTo>
                    <a:pt x="8" y="23"/>
                  </a:lnTo>
                  <a:lnTo>
                    <a:pt x="6" y="20"/>
                  </a:lnTo>
                  <a:lnTo>
                    <a:pt x="29" y="20"/>
                  </a:lnTo>
                  <a:close/>
                  <a:moveTo>
                    <a:pt x="6" y="16"/>
                  </a:moveTo>
                  <a:lnTo>
                    <a:pt x="8" y="12"/>
                  </a:lnTo>
                  <a:lnTo>
                    <a:pt x="10" y="8"/>
                  </a:lnTo>
                  <a:lnTo>
                    <a:pt x="12" y="6"/>
                  </a:lnTo>
                  <a:lnTo>
                    <a:pt x="16" y="6"/>
                  </a:lnTo>
                  <a:lnTo>
                    <a:pt x="18" y="6"/>
                  </a:lnTo>
                  <a:lnTo>
                    <a:pt x="21" y="8"/>
                  </a:lnTo>
                  <a:lnTo>
                    <a:pt x="23" y="12"/>
                  </a:lnTo>
                  <a:lnTo>
                    <a:pt x="23" y="16"/>
                  </a:lnTo>
                  <a:lnTo>
                    <a:pt x="6" y="16"/>
                  </a:lnTo>
                  <a:close/>
                </a:path>
              </a:pathLst>
            </a:custGeom>
            <a:solidFill>
              <a:srgbClr val="000000"/>
            </a:solidFill>
            <a:ln w="9525">
              <a:noFill/>
              <a:round/>
              <a:headEnd/>
              <a:tailEnd/>
            </a:ln>
          </p:spPr>
          <p:txBody>
            <a:bodyPr/>
            <a:lstStyle/>
            <a:p>
              <a:endParaRPr lang="en-US"/>
            </a:p>
          </p:txBody>
        </p:sp>
        <p:sp>
          <p:nvSpPr>
            <p:cNvPr id="37913" name="Freeform 25"/>
            <p:cNvSpPr>
              <a:spLocks/>
            </p:cNvSpPr>
            <p:nvPr/>
          </p:nvSpPr>
          <p:spPr bwMode="auto">
            <a:xfrm>
              <a:off x="2889" y="1938"/>
              <a:ext cx="15" cy="33"/>
            </a:xfrm>
            <a:custGeom>
              <a:avLst/>
              <a:gdLst>
                <a:gd name="T0" fmla="*/ 15 w 15"/>
                <a:gd name="T1" fmla="*/ 2 h 33"/>
                <a:gd name="T2" fmla="*/ 13 w 15"/>
                <a:gd name="T3" fmla="*/ 0 h 33"/>
                <a:gd name="T4" fmla="*/ 9 w 15"/>
                <a:gd name="T5" fmla="*/ 2 h 33"/>
                <a:gd name="T6" fmla="*/ 6 w 15"/>
                <a:gd name="T7" fmla="*/ 8 h 33"/>
                <a:gd name="T8" fmla="*/ 6 w 15"/>
                <a:gd name="T9" fmla="*/ 2 h 33"/>
                <a:gd name="T10" fmla="*/ 0 w 15"/>
                <a:gd name="T11" fmla="*/ 2 h 33"/>
                <a:gd name="T12" fmla="*/ 0 w 15"/>
                <a:gd name="T13" fmla="*/ 33 h 33"/>
                <a:gd name="T14" fmla="*/ 6 w 15"/>
                <a:gd name="T15" fmla="*/ 33 h 33"/>
                <a:gd name="T16" fmla="*/ 6 w 15"/>
                <a:gd name="T17" fmla="*/ 14 h 33"/>
                <a:gd name="T18" fmla="*/ 6 w 15"/>
                <a:gd name="T19" fmla="*/ 12 h 33"/>
                <a:gd name="T20" fmla="*/ 7 w 15"/>
                <a:gd name="T21" fmla="*/ 10 h 33"/>
                <a:gd name="T22" fmla="*/ 11 w 15"/>
                <a:gd name="T23" fmla="*/ 8 h 33"/>
                <a:gd name="T24" fmla="*/ 13 w 15"/>
                <a:gd name="T25" fmla="*/ 6 h 33"/>
                <a:gd name="T26" fmla="*/ 15 w 15"/>
                <a:gd name="T27" fmla="*/ 6 h 33"/>
                <a:gd name="T28" fmla="*/ 15 w 15"/>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3"/>
                <a:gd name="T47" fmla="*/ 15 w 1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3">
                  <a:moveTo>
                    <a:pt x="15" y="2"/>
                  </a:moveTo>
                  <a:lnTo>
                    <a:pt x="13" y="0"/>
                  </a:lnTo>
                  <a:lnTo>
                    <a:pt x="9" y="2"/>
                  </a:lnTo>
                  <a:lnTo>
                    <a:pt x="6" y="8"/>
                  </a:lnTo>
                  <a:lnTo>
                    <a:pt x="6" y="2"/>
                  </a:lnTo>
                  <a:lnTo>
                    <a:pt x="0" y="2"/>
                  </a:lnTo>
                  <a:lnTo>
                    <a:pt x="0" y="33"/>
                  </a:lnTo>
                  <a:lnTo>
                    <a:pt x="6" y="33"/>
                  </a:lnTo>
                  <a:lnTo>
                    <a:pt x="6" y="14"/>
                  </a:lnTo>
                  <a:lnTo>
                    <a:pt x="6" y="12"/>
                  </a:lnTo>
                  <a:lnTo>
                    <a:pt x="7" y="10"/>
                  </a:lnTo>
                  <a:lnTo>
                    <a:pt x="11" y="8"/>
                  </a:lnTo>
                  <a:lnTo>
                    <a:pt x="13" y="6"/>
                  </a:lnTo>
                  <a:lnTo>
                    <a:pt x="15" y="6"/>
                  </a:lnTo>
                  <a:lnTo>
                    <a:pt x="15" y="2"/>
                  </a:lnTo>
                  <a:close/>
                </a:path>
              </a:pathLst>
            </a:custGeom>
            <a:solidFill>
              <a:srgbClr val="000000"/>
            </a:solidFill>
            <a:ln w="9525">
              <a:noFill/>
              <a:round/>
              <a:headEnd/>
              <a:tailEnd/>
            </a:ln>
          </p:spPr>
          <p:txBody>
            <a:bodyPr/>
            <a:lstStyle/>
            <a:p>
              <a:endParaRPr lang="en-US"/>
            </a:p>
          </p:txBody>
        </p:sp>
        <p:sp>
          <p:nvSpPr>
            <p:cNvPr id="37914" name="Freeform 26"/>
            <p:cNvSpPr>
              <a:spLocks/>
            </p:cNvSpPr>
            <p:nvPr/>
          </p:nvSpPr>
          <p:spPr bwMode="auto">
            <a:xfrm>
              <a:off x="3177" y="1982"/>
              <a:ext cx="32" cy="41"/>
            </a:xfrm>
            <a:custGeom>
              <a:avLst/>
              <a:gdLst>
                <a:gd name="T0" fmla="*/ 0 w 32"/>
                <a:gd name="T1" fmla="*/ 0 h 41"/>
                <a:gd name="T2" fmla="*/ 0 w 32"/>
                <a:gd name="T3" fmla="*/ 41 h 41"/>
                <a:gd name="T4" fmla="*/ 4 w 32"/>
                <a:gd name="T5" fmla="*/ 41 h 41"/>
                <a:gd name="T6" fmla="*/ 4 w 32"/>
                <a:gd name="T7" fmla="*/ 8 h 41"/>
                <a:gd name="T8" fmla="*/ 27 w 32"/>
                <a:gd name="T9" fmla="*/ 41 h 41"/>
                <a:gd name="T10" fmla="*/ 32 w 32"/>
                <a:gd name="T11" fmla="*/ 41 h 41"/>
                <a:gd name="T12" fmla="*/ 32 w 32"/>
                <a:gd name="T13" fmla="*/ 0 h 41"/>
                <a:gd name="T14" fmla="*/ 27 w 32"/>
                <a:gd name="T15" fmla="*/ 0 h 41"/>
                <a:gd name="T16" fmla="*/ 27 w 32"/>
                <a:gd name="T17" fmla="*/ 33 h 41"/>
                <a:gd name="T18" fmla="*/ 5 w 32"/>
                <a:gd name="T19" fmla="*/ 0 h 41"/>
                <a:gd name="T20" fmla="*/ 0 w 32"/>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41"/>
                <a:gd name="T35" fmla="*/ 32 w 3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41">
                  <a:moveTo>
                    <a:pt x="0" y="0"/>
                  </a:moveTo>
                  <a:lnTo>
                    <a:pt x="0" y="41"/>
                  </a:lnTo>
                  <a:lnTo>
                    <a:pt x="4" y="41"/>
                  </a:lnTo>
                  <a:lnTo>
                    <a:pt x="4" y="8"/>
                  </a:lnTo>
                  <a:lnTo>
                    <a:pt x="27" y="41"/>
                  </a:lnTo>
                  <a:lnTo>
                    <a:pt x="32" y="41"/>
                  </a:lnTo>
                  <a:lnTo>
                    <a:pt x="32" y="0"/>
                  </a:lnTo>
                  <a:lnTo>
                    <a:pt x="27" y="0"/>
                  </a:lnTo>
                  <a:lnTo>
                    <a:pt x="27" y="33"/>
                  </a:lnTo>
                  <a:lnTo>
                    <a:pt x="5" y="0"/>
                  </a:lnTo>
                  <a:lnTo>
                    <a:pt x="0" y="0"/>
                  </a:lnTo>
                  <a:close/>
                </a:path>
              </a:pathLst>
            </a:custGeom>
            <a:solidFill>
              <a:srgbClr val="000000"/>
            </a:solidFill>
            <a:ln w="9525">
              <a:noFill/>
              <a:round/>
              <a:headEnd/>
              <a:tailEnd/>
            </a:ln>
          </p:spPr>
          <p:txBody>
            <a:bodyPr/>
            <a:lstStyle/>
            <a:p>
              <a:endParaRPr lang="en-US"/>
            </a:p>
          </p:txBody>
        </p:sp>
        <p:sp>
          <p:nvSpPr>
            <p:cNvPr id="37915" name="Freeform 27"/>
            <p:cNvSpPr>
              <a:spLocks noEditPoints="1"/>
            </p:cNvSpPr>
            <p:nvPr/>
          </p:nvSpPr>
          <p:spPr bwMode="auto">
            <a:xfrm>
              <a:off x="3215" y="1992"/>
              <a:ext cx="29" cy="33"/>
            </a:xfrm>
            <a:custGeom>
              <a:avLst/>
              <a:gdLst>
                <a:gd name="T0" fmla="*/ 15 w 29"/>
                <a:gd name="T1" fmla="*/ 0 h 33"/>
                <a:gd name="T2" fmla="*/ 10 w 29"/>
                <a:gd name="T3" fmla="*/ 2 h 33"/>
                <a:gd name="T4" fmla="*/ 4 w 29"/>
                <a:gd name="T5" fmla="*/ 4 h 33"/>
                <a:gd name="T6" fmla="*/ 2 w 29"/>
                <a:gd name="T7" fmla="*/ 10 h 33"/>
                <a:gd name="T8" fmla="*/ 0 w 29"/>
                <a:gd name="T9" fmla="*/ 15 h 33"/>
                <a:gd name="T10" fmla="*/ 2 w 29"/>
                <a:gd name="T11" fmla="*/ 23 h 33"/>
                <a:gd name="T12" fmla="*/ 4 w 29"/>
                <a:gd name="T13" fmla="*/ 27 h 33"/>
                <a:gd name="T14" fmla="*/ 10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4 h 33"/>
                <a:gd name="T36" fmla="*/ 19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9 w 29"/>
                <a:gd name="T49" fmla="*/ 27 h 33"/>
                <a:gd name="T50" fmla="*/ 15 w 29"/>
                <a:gd name="T51" fmla="*/ 27 h 33"/>
                <a:gd name="T52" fmla="*/ 12 w 29"/>
                <a:gd name="T53" fmla="*/ 27 h 33"/>
                <a:gd name="T54" fmla="*/ 8 w 29"/>
                <a:gd name="T55" fmla="*/ 25 h 33"/>
                <a:gd name="T56" fmla="*/ 6 w 29"/>
                <a:gd name="T57" fmla="*/ 21 h 33"/>
                <a:gd name="T58" fmla="*/ 6 w 29"/>
                <a:gd name="T59" fmla="*/ 15 h 33"/>
                <a:gd name="T60" fmla="*/ 6 w 29"/>
                <a:gd name="T61" fmla="*/ 12 h 33"/>
                <a:gd name="T62" fmla="*/ 8 w 29"/>
                <a:gd name="T63" fmla="*/ 8 h 33"/>
                <a:gd name="T64" fmla="*/ 12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10" y="2"/>
                  </a:lnTo>
                  <a:lnTo>
                    <a:pt x="4" y="4"/>
                  </a:lnTo>
                  <a:lnTo>
                    <a:pt x="2" y="10"/>
                  </a:lnTo>
                  <a:lnTo>
                    <a:pt x="0" y="15"/>
                  </a:lnTo>
                  <a:lnTo>
                    <a:pt x="2" y="23"/>
                  </a:lnTo>
                  <a:lnTo>
                    <a:pt x="4" y="27"/>
                  </a:lnTo>
                  <a:lnTo>
                    <a:pt x="10"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2" y="27"/>
                  </a:lnTo>
                  <a:lnTo>
                    <a:pt x="8" y="25"/>
                  </a:lnTo>
                  <a:lnTo>
                    <a:pt x="6" y="21"/>
                  </a:lnTo>
                  <a:lnTo>
                    <a:pt x="6" y="15"/>
                  </a:lnTo>
                  <a:lnTo>
                    <a:pt x="6" y="12"/>
                  </a:lnTo>
                  <a:lnTo>
                    <a:pt x="8" y="8"/>
                  </a:lnTo>
                  <a:lnTo>
                    <a:pt x="12" y="6"/>
                  </a:lnTo>
                  <a:lnTo>
                    <a:pt x="15" y="4"/>
                  </a:lnTo>
                  <a:close/>
                </a:path>
              </a:pathLst>
            </a:custGeom>
            <a:solidFill>
              <a:srgbClr val="000000"/>
            </a:solidFill>
            <a:ln w="9525">
              <a:noFill/>
              <a:round/>
              <a:headEnd/>
              <a:tailEnd/>
            </a:ln>
          </p:spPr>
          <p:txBody>
            <a:bodyPr/>
            <a:lstStyle/>
            <a:p>
              <a:endParaRPr lang="en-US"/>
            </a:p>
          </p:txBody>
        </p:sp>
        <p:sp>
          <p:nvSpPr>
            <p:cNvPr id="37916" name="Freeform 28"/>
            <p:cNvSpPr>
              <a:spLocks/>
            </p:cNvSpPr>
            <p:nvPr/>
          </p:nvSpPr>
          <p:spPr bwMode="auto">
            <a:xfrm>
              <a:off x="3252" y="1992"/>
              <a:ext cx="13" cy="31"/>
            </a:xfrm>
            <a:custGeom>
              <a:avLst/>
              <a:gdLst>
                <a:gd name="T0" fmla="*/ 13 w 13"/>
                <a:gd name="T1" fmla="*/ 0 h 31"/>
                <a:gd name="T2" fmla="*/ 11 w 13"/>
                <a:gd name="T3" fmla="*/ 0 h 31"/>
                <a:gd name="T4" fmla="*/ 7 w 13"/>
                <a:gd name="T5" fmla="*/ 2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4 h 31"/>
                <a:gd name="T18" fmla="*/ 5 w 13"/>
                <a:gd name="T19" fmla="*/ 10 h 31"/>
                <a:gd name="T20" fmla="*/ 7 w 13"/>
                <a:gd name="T21" fmla="*/ 8 h 31"/>
                <a:gd name="T22" fmla="*/ 9 w 13"/>
                <a:gd name="T23" fmla="*/ 6 h 31"/>
                <a:gd name="T24" fmla="*/ 13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3" y="6"/>
                  </a:lnTo>
                  <a:lnTo>
                    <a:pt x="3" y="0"/>
                  </a:lnTo>
                  <a:lnTo>
                    <a:pt x="0" y="0"/>
                  </a:lnTo>
                  <a:lnTo>
                    <a:pt x="0" y="31"/>
                  </a:lnTo>
                  <a:lnTo>
                    <a:pt x="3" y="31"/>
                  </a:lnTo>
                  <a:lnTo>
                    <a:pt x="3" y="14"/>
                  </a:lnTo>
                  <a:lnTo>
                    <a:pt x="5" y="10"/>
                  </a:lnTo>
                  <a:lnTo>
                    <a:pt x="7" y="8"/>
                  </a:lnTo>
                  <a:lnTo>
                    <a:pt x="9" y="6"/>
                  </a:lnTo>
                  <a:lnTo>
                    <a:pt x="13" y="6"/>
                  </a:lnTo>
                  <a:lnTo>
                    <a:pt x="13" y="0"/>
                  </a:lnTo>
                  <a:close/>
                </a:path>
              </a:pathLst>
            </a:custGeom>
            <a:solidFill>
              <a:srgbClr val="000000"/>
            </a:solidFill>
            <a:ln w="9525">
              <a:noFill/>
              <a:round/>
              <a:headEnd/>
              <a:tailEnd/>
            </a:ln>
          </p:spPr>
          <p:txBody>
            <a:bodyPr/>
            <a:lstStyle/>
            <a:p>
              <a:endParaRPr lang="en-US"/>
            </a:p>
          </p:txBody>
        </p:sp>
        <p:sp>
          <p:nvSpPr>
            <p:cNvPr id="37917" name="Freeform 29"/>
            <p:cNvSpPr>
              <a:spLocks/>
            </p:cNvSpPr>
            <p:nvPr/>
          </p:nvSpPr>
          <p:spPr bwMode="auto">
            <a:xfrm>
              <a:off x="3267" y="1984"/>
              <a:ext cx="13" cy="41"/>
            </a:xfrm>
            <a:custGeom>
              <a:avLst/>
              <a:gdLst>
                <a:gd name="T0" fmla="*/ 4 w 13"/>
                <a:gd name="T1" fmla="*/ 0 h 41"/>
                <a:gd name="T2" fmla="*/ 4 w 13"/>
                <a:gd name="T3" fmla="*/ 8 h 41"/>
                <a:gd name="T4" fmla="*/ 0 w 13"/>
                <a:gd name="T5" fmla="*/ 8 h 41"/>
                <a:gd name="T6" fmla="*/ 0 w 13"/>
                <a:gd name="T7" fmla="*/ 14 h 41"/>
                <a:gd name="T8" fmla="*/ 4 w 13"/>
                <a:gd name="T9" fmla="*/ 14 h 41"/>
                <a:gd name="T10" fmla="*/ 4 w 13"/>
                <a:gd name="T11" fmla="*/ 35 h 41"/>
                <a:gd name="T12" fmla="*/ 4 w 13"/>
                <a:gd name="T13" fmla="*/ 37 h 41"/>
                <a:gd name="T14" fmla="*/ 6 w 13"/>
                <a:gd name="T15" fmla="*/ 39 h 41"/>
                <a:gd name="T16" fmla="*/ 8 w 13"/>
                <a:gd name="T17" fmla="*/ 41 h 41"/>
                <a:gd name="T18" fmla="*/ 10 w 13"/>
                <a:gd name="T19" fmla="*/ 41 h 41"/>
                <a:gd name="T20" fmla="*/ 13 w 13"/>
                <a:gd name="T21" fmla="*/ 39 h 41"/>
                <a:gd name="T22" fmla="*/ 13 w 13"/>
                <a:gd name="T23" fmla="*/ 35 h 41"/>
                <a:gd name="T24" fmla="*/ 11 w 13"/>
                <a:gd name="T25" fmla="*/ 35 h 41"/>
                <a:gd name="T26" fmla="*/ 10 w 13"/>
                <a:gd name="T27" fmla="*/ 35 h 41"/>
                <a:gd name="T28" fmla="*/ 10 w 13"/>
                <a:gd name="T29" fmla="*/ 35 h 41"/>
                <a:gd name="T30" fmla="*/ 10 w 13"/>
                <a:gd name="T31" fmla="*/ 33 h 41"/>
                <a:gd name="T32" fmla="*/ 10 w 13"/>
                <a:gd name="T33" fmla="*/ 14 h 41"/>
                <a:gd name="T34" fmla="*/ 13 w 13"/>
                <a:gd name="T35" fmla="*/ 14 h 41"/>
                <a:gd name="T36" fmla="*/ 13 w 13"/>
                <a:gd name="T37" fmla="*/ 8 h 41"/>
                <a:gd name="T38" fmla="*/ 10 w 13"/>
                <a:gd name="T39" fmla="*/ 8 h 41"/>
                <a:gd name="T40" fmla="*/ 10 w 13"/>
                <a:gd name="T41" fmla="*/ 0 h 41"/>
                <a:gd name="T42" fmla="*/ 4 w 13"/>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41"/>
                <a:gd name="T68" fmla="*/ 13 w 1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41">
                  <a:moveTo>
                    <a:pt x="4" y="0"/>
                  </a:moveTo>
                  <a:lnTo>
                    <a:pt x="4" y="8"/>
                  </a:lnTo>
                  <a:lnTo>
                    <a:pt x="0" y="8"/>
                  </a:lnTo>
                  <a:lnTo>
                    <a:pt x="0" y="14"/>
                  </a:lnTo>
                  <a:lnTo>
                    <a:pt x="4" y="14"/>
                  </a:lnTo>
                  <a:lnTo>
                    <a:pt x="4" y="35"/>
                  </a:lnTo>
                  <a:lnTo>
                    <a:pt x="4" y="37"/>
                  </a:lnTo>
                  <a:lnTo>
                    <a:pt x="6" y="39"/>
                  </a:lnTo>
                  <a:lnTo>
                    <a:pt x="8" y="41"/>
                  </a:lnTo>
                  <a:lnTo>
                    <a:pt x="10" y="41"/>
                  </a:lnTo>
                  <a:lnTo>
                    <a:pt x="13" y="39"/>
                  </a:lnTo>
                  <a:lnTo>
                    <a:pt x="13" y="35"/>
                  </a:lnTo>
                  <a:lnTo>
                    <a:pt x="11" y="35"/>
                  </a:lnTo>
                  <a:lnTo>
                    <a:pt x="10" y="35"/>
                  </a:lnTo>
                  <a:lnTo>
                    <a:pt x="10" y="33"/>
                  </a:lnTo>
                  <a:lnTo>
                    <a:pt x="10" y="14"/>
                  </a:lnTo>
                  <a:lnTo>
                    <a:pt x="13" y="14"/>
                  </a:lnTo>
                  <a:lnTo>
                    <a:pt x="13" y="8"/>
                  </a:lnTo>
                  <a:lnTo>
                    <a:pt x="10" y="8"/>
                  </a:lnTo>
                  <a:lnTo>
                    <a:pt x="10" y="0"/>
                  </a:lnTo>
                  <a:lnTo>
                    <a:pt x="4" y="0"/>
                  </a:lnTo>
                  <a:close/>
                </a:path>
              </a:pathLst>
            </a:custGeom>
            <a:solidFill>
              <a:srgbClr val="000000"/>
            </a:solidFill>
            <a:ln w="9525">
              <a:noFill/>
              <a:round/>
              <a:headEnd/>
              <a:tailEnd/>
            </a:ln>
          </p:spPr>
          <p:txBody>
            <a:bodyPr/>
            <a:lstStyle/>
            <a:p>
              <a:endParaRPr lang="en-US"/>
            </a:p>
          </p:txBody>
        </p:sp>
        <p:sp>
          <p:nvSpPr>
            <p:cNvPr id="37918" name="Freeform 30"/>
            <p:cNvSpPr>
              <a:spLocks/>
            </p:cNvSpPr>
            <p:nvPr/>
          </p:nvSpPr>
          <p:spPr bwMode="auto">
            <a:xfrm>
              <a:off x="3286" y="1982"/>
              <a:ext cx="25" cy="41"/>
            </a:xfrm>
            <a:custGeom>
              <a:avLst/>
              <a:gdLst>
                <a:gd name="T0" fmla="*/ 0 w 25"/>
                <a:gd name="T1" fmla="*/ 0 h 41"/>
                <a:gd name="T2" fmla="*/ 0 w 25"/>
                <a:gd name="T3" fmla="*/ 41 h 41"/>
                <a:gd name="T4" fmla="*/ 6 w 25"/>
                <a:gd name="T5" fmla="*/ 41 h 41"/>
                <a:gd name="T6" fmla="*/ 6 w 25"/>
                <a:gd name="T7" fmla="*/ 24 h 41"/>
                <a:gd name="T8" fmla="*/ 6 w 25"/>
                <a:gd name="T9" fmla="*/ 20 h 41"/>
                <a:gd name="T10" fmla="*/ 8 w 25"/>
                <a:gd name="T11" fmla="*/ 18 h 41"/>
                <a:gd name="T12" fmla="*/ 10 w 25"/>
                <a:gd name="T13" fmla="*/ 16 h 41"/>
                <a:gd name="T14" fmla="*/ 14 w 25"/>
                <a:gd name="T15" fmla="*/ 14 h 41"/>
                <a:gd name="T16" fmla="*/ 15 w 25"/>
                <a:gd name="T17" fmla="*/ 16 h 41"/>
                <a:gd name="T18" fmla="*/ 17 w 25"/>
                <a:gd name="T19" fmla="*/ 16 h 41"/>
                <a:gd name="T20" fmla="*/ 19 w 25"/>
                <a:gd name="T21" fmla="*/ 18 h 41"/>
                <a:gd name="T22" fmla="*/ 19 w 25"/>
                <a:gd name="T23" fmla="*/ 20 h 41"/>
                <a:gd name="T24" fmla="*/ 19 w 25"/>
                <a:gd name="T25" fmla="*/ 22 h 41"/>
                <a:gd name="T26" fmla="*/ 19 w 25"/>
                <a:gd name="T27" fmla="*/ 41 h 41"/>
                <a:gd name="T28" fmla="*/ 25 w 25"/>
                <a:gd name="T29" fmla="*/ 41 h 41"/>
                <a:gd name="T30" fmla="*/ 25 w 25"/>
                <a:gd name="T31" fmla="*/ 20 h 41"/>
                <a:gd name="T32" fmla="*/ 25 w 25"/>
                <a:gd name="T33" fmla="*/ 16 h 41"/>
                <a:gd name="T34" fmla="*/ 21 w 25"/>
                <a:gd name="T35" fmla="*/ 14 h 41"/>
                <a:gd name="T36" fmla="*/ 19 w 25"/>
                <a:gd name="T37" fmla="*/ 10 h 41"/>
                <a:gd name="T38" fmla="*/ 14 w 25"/>
                <a:gd name="T39" fmla="*/ 10 h 41"/>
                <a:gd name="T40" fmla="*/ 10 w 25"/>
                <a:gd name="T41" fmla="*/ 12 h 41"/>
                <a:gd name="T42" fmla="*/ 6 w 25"/>
                <a:gd name="T43" fmla="*/ 14 h 41"/>
                <a:gd name="T44" fmla="*/ 6 w 25"/>
                <a:gd name="T45" fmla="*/ 0 h 41"/>
                <a:gd name="T46" fmla="*/ 0 w 25"/>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1"/>
                <a:gd name="T74" fmla="*/ 25 w 25"/>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1">
                  <a:moveTo>
                    <a:pt x="0" y="0"/>
                  </a:moveTo>
                  <a:lnTo>
                    <a:pt x="0" y="41"/>
                  </a:lnTo>
                  <a:lnTo>
                    <a:pt x="6" y="41"/>
                  </a:lnTo>
                  <a:lnTo>
                    <a:pt x="6" y="24"/>
                  </a:lnTo>
                  <a:lnTo>
                    <a:pt x="6" y="20"/>
                  </a:lnTo>
                  <a:lnTo>
                    <a:pt x="8" y="18"/>
                  </a:lnTo>
                  <a:lnTo>
                    <a:pt x="10" y="16"/>
                  </a:lnTo>
                  <a:lnTo>
                    <a:pt x="14" y="14"/>
                  </a:lnTo>
                  <a:lnTo>
                    <a:pt x="15" y="16"/>
                  </a:lnTo>
                  <a:lnTo>
                    <a:pt x="17" y="16"/>
                  </a:lnTo>
                  <a:lnTo>
                    <a:pt x="19" y="18"/>
                  </a:lnTo>
                  <a:lnTo>
                    <a:pt x="19" y="20"/>
                  </a:lnTo>
                  <a:lnTo>
                    <a:pt x="19" y="22"/>
                  </a:lnTo>
                  <a:lnTo>
                    <a:pt x="19" y="41"/>
                  </a:lnTo>
                  <a:lnTo>
                    <a:pt x="25" y="41"/>
                  </a:lnTo>
                  <a:lnTo>
                    <a:pt x="25" y="20"/>
                  </a:lnTo>
                  <a:lnTo>
                    <a:pt x="25" y="16"/>
                  </a:lnTo>
                  <a:lnTo>
                    <a:pt x="21" y="14"/>
                  </a:lnTo>
                  <a:lnTo>
                    <a:pt x="19" y="10"/>
                  </a:lnTo>
                  <a:lnTo>
                    <a:pt x="14" y="10"/>
                  </a:lnTo>
                  <a:lnTo>
                    <a:pt x="10" y="12"/>
                  </a:lnTo>
                  <a:lnTo>
                    <a:pt x="6" y="14"/>
                  </a:lnTo>
                  <a:lnTo>
                    <a:pt x="6" y="0"/>
                  </a:lnTo>
                  <a:lnTo>
                    <a:pt x="0" y="0"/>
                  </a:lnTo>
                  <a:close/>
                </a:path>
              </a:pathLst>
            </a:custGeom>
            <a:solidFill>
              <a:srgbClr val="000000"/>
            </a:solidFill>
            <a:ln w="9525">
              <a:noFill/>
              <a:round/>
              <a:headEnd/>
              <a:tailEnd/>
            </a:ln>
          </p:spPr>
          <p:txBody>
            <a:bodyPr/>
            <a:lstStyle/>
            <a:p>
              <a:endParaRPr lang="en-US"/>
            </a:p>
          </p:txBody>
        </p:sp>
        <p:sp>
          <p:nvSpPr>
            <p:cNvPr id="37919" name="Freeform 31"/>
            <p:cNvSpPr>
              <a:spLocks noEditPoints="1"/>
            </p:cNvSpPr>
            <p:nvPr/>
          </p:nvSpPr>
          <p:spPr bwMode="auto">
            <a:xfrm>
              <a:off x="3317" y="1992"/>
              <a:ext cx="29" cy="33"/>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9 w 29"/>
                <a:gd name="T27" fmla="*/ 33 h 33"/>
                <a:gd name="T28" fmla="*/ 13 w 29"/>
                <a:gd name="T29" fmla="*/ 33 h 33"/>
                <a:gd name="T30" fmla="*/ 21 w 29"/>
                <a:gd name="T31" fmla="*/ 31 h 33"/>
                <a:gd name="T32" fmla="*/ 25 w 29"/>
                <a:gd name="T33" fmla="*/ 27 h 33"/>
                <a:gd name="T34" fmla="*/ 27 w 29"/>
                <a:gd name="T35" fmla="*/ 25 h 33"/>
                <a:gd name="T36" fmla="*/ 27 w 29"/>
                <a:gd name="T37" fmla="*/ 21 h 33"/>
                <a:gd name="T38" fmla="*/ 23 w 29"/>
                <a:gd name="T39" fmla="*/ 21 h 33"/>
                <a:gd name="T40" fmla="*/ 21 w 29"/>
                <a:gd name="T41" fmla="*/ 25 h 33"/>
                <a:gd name="T42" fmla="*/ 19 w 29"/>
                <a:gd name="T43" fmla="*/ 27 h 33"/>
                <a:gd name="T44" fmla="*/ 17 w 29"/>
                <a:gd name="T45" fmla="*/ 27 h 33"/>
                <a:gd name="T46" fmla="*/ 13 w 29"/>
                <a:gd name="T47" fmla="*/ 27 h 33"/>
                <a:gd name="T48" fmla="*/ 11 w 29"/>
                <a:gd name="T49" fmla="*/ 27 h 33"/>
                <a:gd name="T50" fmla="*/ 8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8 w 29"/>
                <a:gd name="T63" fmla="*/ 8 h 33"/>
                <a:gd name="T64" fmla="*/ 11 w 29"/>
                <a:gd name="T65" fmla="*/ 6 h 33"/>
                <a:gd name="T66" fmla="*/ 13 w 29"/>
                <a:gd name="T67" fmla="*/ 4 h 33"/>
                <a:gd name="T68" fmla="*/ 17 w 29"/>
                <a:gd name="T69" fmla="*/ 6 h 33"/>
                <a:gd name="T70" fmla="*/ 19 w 29"/>
                <a:gd name="T71" fmla="*/ 8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8" y="2"/>
                  </a:lnTo>
                  <a:lnTo>
                    <a:pt x="4" y="4"/>
                  </a:lnTo>
                  <a:lnTo>
                    <a:pt x="0" y="10"/>
                  </a:lnTo>
                  <a:lnTo>
                    <a:pt x="0" y="17"/>
                  </a:lnTo>
                  <a:lnTo>
                    <a:pt x="0" y="21"/>
                  </a:lnTo>
                  <a:lnTo>
                    <a:pt x="2" y="25"/>
                  </a:lnTo>
                  <a:lnTo>
                    <a:pt x="4" y="29"/>
                  </a:lnTo>
                  <a:lnTo>
                    <a:pt x="6" y="31"/>
                  </a:lnTo>
                  <a:lnTo>
                    <a:pt x="9" y="33"/>
                  </a:lnTo>
                  <a:lnTo>
                    <a:pt x="13" y="33"/>
                  </a:lnTo>
                  <a:lnTo>
                    <a:pt x="21" y="31"/>
                  </a:lnTo>
                  <a:lnTo>
                    <a:pt x="25" y="27"/>
                  </a:lnTo>
                  <a:lnTo>
                    <a:pt x="27" y="25"/>
                  </a:lnTo>
                  <a:lnTo>
                    <a:pt x="27" y="21"/>
                  </a:lnTo>
                  <a:lnTo>
                    <a:pt x="23" y="21"/>
                  </a:lnTo>
                  <a:lnTo>
                    <a:pt x="21" y="25"/>
                  </a:lnTo>
                  <a:lnTo>
                    <a:pt x="19" y="27"/>
                  </a:lnTo>
                  <a:lnTo>
                    <a:pt x="17" y="27"/>
                  </a:lnTo>
                  <a:lnTo>
                    <a:pt x="13" y="27"/>
                  </a:lnTo>
                  <a:lnTo>
                    <a:pt x="11" y="27"/>
                  </a:lnTo>
                  <a:lnTo>
                    <a:pt x="8" y="25"/>
                  </a:lnTo>
                  <a:lnTo>
                    <a:pt x="6" y="21"/>
                  </a:lnTo>
                  <a:lnTo>
                    <a:pt x="6" y="17"/>
                  </a:lnTo>
                  <a:lnTo>
                    <a:pt x="29" y="17"/>
                  </a:lnTo>
                  <a:close/>
                  <a:moveTo>
                    <a:pt x="6" y="14"/>
                  </a:moveTo>
                  <a:lnTo>
                    <a:pt x="6" y="10"/>
                  </a:lnTo>
                  <a:lnTo>
                    <a:pt x="8" y="8"/>
                  </a:lnTo>
                  <a:lnTo>
                    <a:pt x="11" y="6"/>
                  </a:lnTo>
                  <a:lnTo>
                    <a:pt x="13" y="4"/>
                  </a:lnTo>
                  <a:lnTo>
                    <a:pt x="17" y="6"/>
                  </a:lnTo>
                  <a:lnTo>
                    <a:pt x="19" y="8"/>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37920" name="Freeform 32"/>
            <p:cNvSpPr>
              <a:spLocks/>
            </p:cNvSpPr>
            <p:nvPr/>
          </p:nvSpPr>
          <p:spPr bwMode="auto">
            <a:xfrm>
              <a:off x="3351" y="1992"/>
              <a:ext cx="16" cy="31"/>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7921" name="Freeform 33"/>
            <p:cNvSpPr>
              <a:spLocks/>
            </p:cNvSpPr>
            <p:nvPr/>
          </p:nvSpPr>
          <p:spPr bwMode="auto">
            <a:xfrm>
              <a:off x="3371" y="1992"/>
              <a:ext cx="25" cy="31"/>
            </a:xfrm>
            <a:custGeom>
              <a:avLst/>
              <a:gdLst>
                <a:gd name="T0" fmla="*/ 25 w 25"/>
                <a:gd name="T1" fmla="*/ 31 h 31"/>
                <a:gd name="T2" fmla="*/ 25 w 25"/>
                <a:gd name="T3" fmla="*/ 10 h 31"/>
                <a:gd name="T4" fmla="*/ 23 w 25"/>
                <a:gd name="T5" fmla="*/ 6 h 31"/>
                <a:gd name="T6" fmla="*/ 21 w 25"/>
                <a:gd name="T7" fmla="*/ 4 h 31"/>
                <a:gd name="T8" fmla="*/ 19 w 25"/>
                <a:gd name="T9" fmla="*/ 0 h 31"/>
                <a:gd name="T10" fmla="*/ 15 w 25"/>
                <a:gd name="T11" fmla="*/ 0 h 31"/>
                <a:gd name="T12" fmla="*/ 9 w 25"/>
                <a:gd name="T13" fmla="*/ 2 h 31"/>
                <a:gd name="T14" fmla="*/ 3 w 25"/>
                <a:gd name="T15" fmla="*/ 6 h 31"/>
                <a:gd name="T16" fmla="*/ 3 w 25"/>
                <a:gd name="T17" fmla="*/ 0 h 31"/>
                <a:gd name="T18" fmla="*/ 0 w 25"/>
                <a:gd name="T19" fmla="*/ 0 h 31"/>
                <a:gd name="T20" fmla="*/ 0 w 25"/>
                <a:gd name="T21" fmla="*/ 31 h 31"/>
                <a:gd name="T22" fmla="*/ 3 w 25"/>
                <a:gd name="T23" fmla="*/ 31 h 31"/>
                <a:gd name="T24" fmla="*/ 3 w 25"/>
                <a:gd name="T25" fmla="*/ 14 h 31"/>
                <a:gd name="T26" fmla="*/ 5 w 25"/>
                <a:gd name="T27" fmla="*/ 10 h 31"/>
                <a:gd name="T28" fmla="*/ 7 w 25"/>
                <a:gd name="T29" fmla="*/ 8 h 31"/>
                <a:gd name="T30" fmla="*/ 9 w 25"/>
                <a:gd name="T31" fmla="*/ 6 h 31"/>
                <a:gd name="T32" fmla="*/ 13 w 25"/>
                <a:gd name="T33" fmla="*/ 4 h 31"/>
                <a:gd name="T34" fmla="*/ 15 w 25"/>
                <a:gd name="T35" fmla="*/ 6 h 31"/>
                <a:gd name="T36" fmla="*/ 17 w 25"/>
                <a:gd name="T37" fmla="*/ 6 h 31"/>
                <a:gd name="T38" fmla="*/ 19 w 25"/>
                <a:gd name="T39" fmla="*/ 10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4"/>
                  </a:lnTo>
                  <a:lnTo>
                    <a:pt x="19" y="0"/>
                  </a:lnTo>
                  <a:lnTo>
                    <a:pt x="15" y="0"/>
                  </a:lnTo>
                  <a:lnTo>
                    <a:pt x="9" y="2"/>
                  </a:lnTo>
                  <a:lnTo>
                    <a:pt x="3" y="6"/>
                  </a:lnTo>
                  <a:lnTo>
                    <a:pt x="3" y="0"/>
                  </a:lnTo>
                  <a:lnTo>
                    <a:pt x="0" y="0"/>
                  </a:lnTo>
                  <a:lnTo>
                    <a:pt x="0" y="31"/>
                  </a:lnTo>
                  <a:lnTo>
                    <a:pt x="3" y="31"/>
                  </a:lnTo>
                  <a:lnTo>
                    <a:pt x="3" y="14"/>
                  </a:lnTo>
                  <a:lnTo>
                    <a:pt x="5" y="10"/>
                  </a:lnTo>
                  <a:lnTo>
                    <a:pt x="7" y="8"/>
                  </a:lnTo>
                  <a:lnTo>
                    <a:pt x="9" y="6"/>
                  </a:lnTo>
                  <a:lnTo>
                    <a:pt x="13" y="4"/>
                  </a:lnTo>
                  <a:lnTo>
                    <a:pt x="15" y="6"/>
                  </a:lnTo>
                  <a:lnTo>
                    <a:pt x="17" y="6"/>
                  </a:lnTo>
                  <a:lnTo>
                    <a:pt x="19" y="10"/>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7922" name="Freeform 34"/>
            <p:cNvSpPr>
              <a:spLocks noEditPoints="1"/>
            </p:cNvSpPr>
            <p:nvPr/>
          </p:nvSpPr>
          <p:spPr bwMode="auto">
            <a:xfrm>
              <a:off x="3177" y="2052"/>
              <a:ext cx="34" cy="42"/>
            </a:xfrm>
            <a:custGeom>
              <a:avLst/>
              <a:gdLst>
                <a:gd name="T0" fmla="*/ 0 w 34"/>
                <a:gd name="T1" fmla="*/ 0 h 42"/>
                <a:gd name="T2" fmla="*/ 0 w 34"/>
                <a:gd name="T3" fmla="*/ 42 h 42"/>
                <a:gd name="T4" fmla="*/ 17 w 34"/>
                <a:gd name="T5" fmla="*/ 42 h 42"/>
                <a:gd name="T6" fmla="*/ 21 w 34"/>
                <a:gd name="T7" fmla="*/ 42 h 42"/>
                <a:gd name="T8" fmla="*/ 25 w 34"/>
                <a:gd name="T9" fmla="*/ 40 h 42"/>
                <a:gd name="T10" fmla="*/ 29 w 34"/>
                <a:gd name="T11" fmla="*/ 36 h 42"/>
                <a:gd name="T12" fmla="*/ 32 w 34"/>
                <a:gd name="T13" fmla="*/ 28 h 42"/>
                <a:gd name="T14" fmla="*/ 34 w 34"/>
                <a:gd name="T15" fmla="*/ 21 h 42"/>
                <a:gd name="T16" fmla="*/ 32 w 34"/>
                <a:gd name="T17" fmla="*/ 11 h 42"/>
                <a:gd name="T18" fmla="*/ 29 w 34"/>
                <a:gd name="T19" fmla="*/ 5 h 42"/>
                <a:gd name="T20" fmla="*/ 25 w 34"/>
                <a:gd name="T21" fmla="*/ 1 h 42"/>
                <a:gd name="T22" fmla="*/ 21 w 34"/>
                <a:gd name="T23" fmla="*/ 1 h 42"/>
                <a:gd name="T24" fmla="*/ 17 w 34"/>
                <a:gd name="T25" fmla="*/ 0 h 42"/>
                <a:gd name="T26" fmla="*/ 0 w 34"/>
                <a:gd name="T27" fmla="*/ 0 h 42"/>
                <a:gd name="T28" fmla="*/ 5 w 34"/>
                <a:gd name="T29" fmla="*/ 38 h 42"/>
                <a:gd name="T30" fmla="*/ 5 w 34"/>
                <a:gd name="T31" fmla="*/ 5 h 42"/>
                <a:gd name="T32" fmla="*/ 15 w 34"/>
                <a:gd name="T33" fmla="*/ 5 h 42"/>
                <a:gd name="T34" fmla="*/ 21 w 34"/>
                <a:gd name="T35" fmla="*/ 5 h 42"/>
                <a:gd name="T36" fmla="*/ 25 w 34"/>
                <a:gd name="T37" fmla="*/ 9 h 42"/>
                <a:gd name="T38" fmla="*/ 27 w 34"/>
                <a:gd name="T39" fmla="*/ 13 h 42"/>
                <a:gd name="T40" fmla="*/ 29 w 34"/>
                <a:gd name="T41" fmla="*/ 21 h 42"/>
                <a:gd name="T42" fmla="*/ 27 w 34"/>
                <a:gd name="T43" fmla="*/ 26 h 42"/>
                <a:gd name="T44" fmla="*/ 25 w 34"/>
                <a:gd name="T45" fmla="*/ 32 h 42"/>
                <a:gd name="T46" fmla="*/ 23 w 34"/>
                <a:gd name="T47" fmla="*/ 36 h 42"/>
                <a:gd name="T48" fmla="*/ 17 w 34"/>
                <a:gd name="T49" fmla="*/ 38 h 42"/>
                <a:gd name="T50" fmla="*/ 5 w 34"/>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
                <a:gd name="T79" fmla="*/ 0 h 42"/>
                <a:gd name="T80" fmla="*/ 34 w 34"/>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 h="42">
                  <a:moveTo>
                    <a:pt x="0" y="0"/>
                  </a:moveTo>
                  <a:lnTo>
                    <a:pt x="0" y="42"/>
                  </a:lnTo>
                  <a:lnTo>
                    <a:pt x="17" y="42"/>
                  </a:lnTo>
                  <a:lnTo>
                    <a:pt x="21" y="42"/>
                  </a:lnTo>
                  <a:lnTo>
                    <a:pt x="25" y="40"/>
                  </a:lnTo>
                  <a:lnTo>
                    <a:pt x="29" y="36"/>
                  </a:lnTo>
                  <a:lnTo>
                    <a:pt x="32" y="28"/>
                  </a:lnTo>
                  <a:lnTo>
                    <a:pt x="34" y="21"/>
                  </a:lnTo>
                  <a:lnTo>
                    <a:pt x="32" y="11"/>
                  </a:lnTo>
                  <a:lnTo>
                    <a:pt x="29" y="5"/>
                  </a:lnTo>
                  <a:lnTo>
                    <a:pt x="25" y="1"/>
                  </a:lnTo>
                  <a:lnTo>
                    <a:pt x="21" y="1"/>
                  </a:lnTo>
                  <a:lnTo>
                    <a:pt x="17" y="0"/>
                  </a:lnTo>
                  <a:lnTo>
                    <a:pt x="0" y="0"/>
                  </a:lnTo>
                  <a:close/>
                  <a:moveTo>
                    <a:pt x="5" y="38"/>
                  </a:moveTo>
                  <a:lnTo>
                    <a:pt x="5" y="5"/>
                  </a:lnTo>
                  <a:lnTo>
                    <a:pt x="15" y="5"/>
                  </a:lnTo>
                  <a:lnTo>
                    <a:pt x="21" y="5"/>
                  </a:lnTo>
                  <a:lnTo>
                    <a:pt x="25" y="9"/>
                  </a:lnTo>
                  <a:lnTo>
                    <a:pt x="27" y="13"/>
                  </a:lnTo>
                  <a:lnTo>
                    <a:pt x="29" y="21"/>
                  </a:lnTo>
                  <a:lnTo>
                    <a:pt x="27" y="26"/>
                  </a:lnTo>
                  <a:lnTo>
                    <a:pt x="25" y="32"/>
                  </a:lnTo>
                  <a:lnTo>
                    <a:pt x="23" y="36"/>
                  </a:lnTo>
                  <a:lnTo>
                    <a:pt x="17" y="38"/>
                  </a:lnTo>
                  <a:lnTo>
                    <a:pt x="5" y="38"/>
                  </a:lnTo>
                  <a:close/>
                </a:path>
              </a:pathLst>
            </a:custGeom>
            <a:solidFill>
              <a:srgbClr val="000000"/>
            </a:solidFill>
            <a:ln w="9525">
              <a:noFill/>
              <a:round/>
              <a:headEnd/>
              <a:tailEnd/>
            </a:ln>
          </p:spPr>
          <p:txBody>
            <a:bodyPr/>
            <a:lstStyle/>
            <a:p>
              <a:endParaRPr lang="en-US"/>
            </a:p>
          </p:txBody>
        </p:sp>
        <p:sp>
          <p:nvSpPr>
            <p:cNvPr id="37923" name="Freeform 35"/>
            <p:cNvSpPr>
              <a:spLocks noEditPoints="1"/>
            </p:cNvSpPr>
            <p:nvPr/>
          </p:nvSpPr>
          <p:spPr bwMode="auto">
            <a:xfrm>
              <a:off x="3215" y="2063"/>
              <a:ext cx="29" cy="33"/>
            </a:xfrm>
            <a:custGeom>
              <a:avLst/>
              <a:gdLst>
                <a:gd name="T0" fmla="*/ 29 w 29"/>
                <a:gd name="T1" fmla="*/ 17 h 33"/>
                <a:gd name="T2" fmla="*/ 27 w 29"/>
                <a:gd name="T3" fmla="*/ 10 h 33"/>
                <a:gd name="T4" fmla="*/ 25 w 29"/>
                <a:gd name="T5" fmla="*/ 4 h 33"/>
                <a:gd name="T6" fmla="*/ 21 w 29"/>
                <a:gd name="T7" fmla="*/ 0 h 33"/>
                <a:gd name="T8" fmla="*/ 15 w 29"/>
                <a:gd name="T9" fmla="*/ 0 h 33"/>
                <a:gd name="T10" fmla="*/ 10 w 29"/>
                <a:gd name="T11" fmla="*/ 0 h 33"/>
                <a:gd name="T12" fmla="*/ 4 w 29"/>
                <a:gd name="T13" fmla="*/ 4 h 33"/>
                <a:gd name="T14" fmla="*/ 2 w 29"/>
                <a:gd name="T15" fmla="*/ 10 h 33"/>
                <a:gd name="T16" fmla="*/ 0 w 29"/>
                <a:gd name="T17" fmla="*/ 15 h 33"/>
                <a:gd name="T18" fmla="*/ 2 w 29"/>
                <a:gd name="T19" fmla="*/ 21 h 33"/>
                <a:gd name="T20" fmla="*/ 2 w 29"/>
                <a:gd name="T21" fmla="*/ 25 h 33"/>
                <a:gd name="T22" fmla="*/ 4 w 29"/>
                <a:gd name="T23" fmla="*/ 27 h 33"/>
                <a:gd name="T24" fmla="*/ 8 w 29"/>
                <a:gd name="T25" fmla="*/ 31 h 33"/>
                <a:gd name="T26" fmla="*/ 12 w 29"/>
                <a:gd name="T27" fmla="*/ 31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3 w 29"/>
                <a:gd name="T41" fmla="*/ 23 h 33"/>
                <a:gd name="T42" fmla="*/ 21 w 29"/>
                <a:gd name="T43" fmla="*/ 25 h 33"/>
                <a:gd name="T44" fmla="*/ 17 w 29"/>
                <a:gd name="T45" fmla="*/ 27 h 33"/>
                <a:gd name="T46" fmla="*/ 15 w 29"/>
                <a:gd name="T47" fmla="*/ 27 h 33"/>
                <a:gd name="T48" fmla="*/ 12 w 29"/>
                <a:gd name="T49" fmla="*/ 27 h 33"/>
                <a:gd name="T50" fmla="*/ 10 w 29"/>
                <a:gd name="T51" fmla="*/ 25 h 33"/>
                <a:gd name="T52" fmla="*/ 8 w 29"/>
                <a:gd name="T53" fmla="*/ 21 h 33"/>
                <a:gd name="T54" fmla="*/ 6 w 29"/>
                <a:gd name="T55" fmla="*/ 17 h 33"/>
                <a:gd name="T56" fmla="*/ 29 w 29"/>
                <a:gd name="T57" fmla="*/ 17 h 33"/>
                <a:gd name="T58" fmla="*/ 6 w 29"/>
                <a:gd name="T59" fmla="*/ 14 h 33"/>
                <a:gd name="T60" fmla="*/ 8 w 29"/>
                <a:gd name="T61" fmla="*/ 10 h 33"/>
                <a:gd name="T62" fmla="*/ 10 w 29"/>
                <a:gd name="T63" fmla="*/ 6 h 33"/>
                <a:gd name="T64" fmla="*/ 12 w 29"/>
                <a:gd name="T65" fmla="*/ 4 h 33"/>
                <a:gd name="T66" fmla="*/ 15 w 29"/>
                <a:gd name="T67" fmla="*/ 4 h 33"/>
                <a:gd name="T68" fmla="*/ 19 w 29"/>
                <a:gd name="T69" fmla="*/ 4 h 33"/>
                <a:gd name="T70" fmla="*/ 21 w 29"/>
                <a:gd name="T71" fmla="*/ 6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0"/>
                  </a:lnTo>
                  <a:lnTo>
                    <a:pt x="15" y="0"/>
                  </a:lnTo>
                  <a:lnTo>
                    <a:pt x="10" y="0"/>
                  </a:lnTo>
                  <a:lnTo>
                    <a:pt x="4" y="4"/>
                  </a:lnTo>
                  <a:lnTo>
                    <a:pt x="2" y="10"/>
                  </a:lnTo>
                  <a:lnTo>
                    <a:pt x="0" y="15"/>
                  </a:lnTo>
                  <a:lnTo>
                    <a:pt x="2" y="21"/>
                  </a:lnTo>
                  <a:lnTo>
                    <a:pt x="2" y="25"/>
                  </a:lnTo>
                  <a:lnTo>
                    <a:pt x="4" y="27"/>
                  </a:lnTo>
                  <a:lnTo>
                    <a:pt x="8" y="31"/>
                  </a:lnTo>
                  <a:lnTo>
                    <a:pt x="12" y="31"/>
                  </a:lnTo>
                  <a:lnTo>
                    <a:pt x="15" y="33"/>
                  </a:lnTo>
                  <a:lnTo>
                    <a:pt x="21" y="31"/>
                  </a:lnTo>
                  <a:lnTo>
                    <a:pt x="25" y="27"/>
                  </a:lnTo>
                  <a:lnTo>
                    <a:pt x="27" y="25"/>
                  </a:lnTo>
                  <a:lnTo>
                    <a:pt x="29" y="21"/>
                  </a:lnTo>
                  <a:lnTo>
                    <a:pt x="23" y="21"/>
                  </a:lnTo>
                  <a:lnTo>
                    <a:pt x="23" y="23"/>
                  </a:lnTo>
                  <a:lnTo>
                    <a:pt x="21" y="25"/>
                  </a:lnTo>
                  <a:lnTo>
                    <a:pt x="17" y="27"/>
                  </a:lnTo>
                  <a:lnTo>
                    <a:pt x="15" y="27"/>
                  </a:lnTo>
                  <a:lnTo>
                    <a:pt x="12" y="27"/>
                  </a:lnTo>
                  <a:lnTo>
                    <a:pt x="10" y="25"/>
                  </a:lnTo>
                  <a:lnTo>
                    <a:pt x="8" y="21"/>
                  </a:lnTo>
                  <a:lnTo>
                    <a:pt x="6" y="17"/>
                  </a:lnTo>
                  <a:lnTo>
                    <a:pt x="29" y="17"/>
                  </a:lnTo>
                  <a:close/>
                  <a:moveTo>
                    <a:pt x="6" y="14"/>
                  </a:moveTo>
                  <a:lnTo>
                    <a:pt x="8" y="10"/>
                  </a:lnTo>
                  <a:lnTo>
                    <a:pt x="10" y="6"/>
                  </a:lnTo>
                  <a:lnTo>
                    <a:pt x="12" y="4"/>
                  </a:lnTo>
                  <a:lnTo>
                    <a:pt x="15" y="4"/>
                  </a:lnTo>
                  <a:lnTo>
                    <a:pt x="19" y="4"/>
                  </a:lnTo>
                  <a:lnTo>
                    <a:pt x="21" y="6"/>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37924" name="Freeform 36"/>
            <p:cNvSpPr>
              <a:spLocks/>
            </p:cNvSpPr>
            <p:nvPr/>
          </p:nvSpPr>
          <p:spPr bwMode="auto">
            <a:xfrm>
              <a:off x="3250" y="2063"/>
              <a:ext cx="25" cy="31"/>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4 h 31"/>
                <a:gd name="T16" fmla="*/ 5 w 25"/>
                <a:gd name="T17" fmla="*/ 0 h 31"/>
                <a:gd name="T18" fmla="*/ 0 w 25"/>
                <a:gd name="T19" fmla="*/ 0 h 31"/>
                <a:gd name="T20" fmla="*/ 0 w 25"/>
                <a:gd name="T21" fmla="*/ 31 h 31"/>
                <a:gd name="T22" fmla="*/ 5 w 25"/>
                <a:gd name="T23" fmla="*/ 31 h 31"/>
                <a:gd name="T24" fmla="*/ 5 w 25"/>
                <a:gd name="T25" fmla="*/ 14 h 31"/>
                <a:gd name="T26" fmla="*/ 5 w 25"/>
                <a:gd name="T27" fmla="*/ 10 h 31"/>
                <a:gd name="T28" fmla="*/ 7 w 25"/>
                <a:gd name="T29" fmla="*/ 6 h 31"/>
                <a:gd name="T30" fmla="*/ 9 w 25"/>
                <a:gd name="T31" fmla="*/ 4 h 31"/>
                <a:gd name="T32" fmla="*/ 13 w 25"/>
                <a:gd name="T33" fmla="*/ 4 h 31"/>
                <a:gd name="T34" fmla="*/ 17 w 25"/>
                <a:gd name="T35" fmla="*/ 4 h 31"/>
                <a:gd name="T36" fmla="*/ 19 w 25"/>
                <a:gd name="T37" fmla="*/ 6 h 31"/>
                <a:gd name="T38" fmla="*/ 19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4"/>
                  </a:lnTo>
                  <a:lnTo>
                    <a:pt x="5" y="0"/>
                  </a:lnTo>
                  <a:lnTo>
                    <a:pt x="0" y="0"/>
                  </a:lnTo>
                  <a:lnTo>
                    <a:pt x="0" y="31"/>
                  </a:lnTo>
                  <a:lnTo>
                    <a:pt x="5" y="31"/>
                  </a:lnTo>
                  <a:lnTo>
                    <a:pt x="5" y="14"/>
                  </a:lnTo>
                  <a:lnTo>
                    <a:pt x="5" y="10"/>
                  </a:lnTo>
                  <a:lnTo>
                    <a:pt x="7" y="6"/>
                  </a:lnTo>
                  <a:lnTo>
                    <a:pt x="9" y="4"/>
                  </a:lnTo>
                  <a:lnTo>
                    <a:pt x="13" y="4"/>
                  </a:lnTo>
                  <a:lnTo>
                    <a:pt x="17" y="4"/>
                  </a:lnTo>
                  <a:lnTo>
                    <a:pt x="19" y="6"/>
                  </a:lnTo>
                  <a:lnTo>
                    <a:pt x="19"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37925" name="Freeform 37"/>
            <p:cNvSpPr>
              <a:spLocks/>
            </p:cNvSpPr>
            <p:nvPr/>
          </p:nvSpPr>
          <p:spPr bwMode="auto">
            <a:xfrm>
              <a:off x="3278" y="2063"/>
              <a:ext cx="29" cy="31"/>
            </a:xfrm>
            <a:custGeom>
              <a:avLst/>
              <a:gdLst>
                <a:gd name="T0" fmla="*/ 0 w 29"/>
                <a:gd name="T1" fmla="*/ 0 h 31"/>
                <a:gd name="T2" fmla="*/ 12 w 29"/>
                <a:gd name="T3" fmla="*/ 31 h 31"/>
                <a:gd name="T4" fmla="*/ 18 w 29"/>
                <a:gd name="T5" fmla="*/ 31 h 31"/>
                <a:gd name="T6" fmla="*/ 29 w 29"/>
                <a:gd name="T7" fmla="*/ 0 h 31"/>
                <a:gd name="T8" fmla="*/ 23 w 29"/>
                <a:gd name="T9" fmla="*/ 0 h 31"/>
                <a:gd name="T10" fmla="*/ 16 w 29"/>
                <a:gd name="T11" fmla="*/ 25 h 31"/>
                <a:gd name="T12" fmla="*/ 8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8" y="31"/>
                  </a:lnTo>
                  <a:lnTo>
                    <a:pt x="29" y="0"/>
                  </a:lnTo>
                  <a:lnTo>
                    <a:pt x="23" y="0"/>
                  </a:lnTo>
                  <a:lnTo>
                    <a:pt x="16" y="25"/>
                  </a:lnTo>
                  <a:lnTo>
                    <a:pt x="8" y="0"/>
                  </a:lnTo>
                  <a:lnTo>
                    <a:pt x="0" y="0"/>
                  </a:lnTo>
                  <a:close/>
                </a:path>
              </a:pathLst>
            </a:custGeom>
            <a:solidFill>
              <a:srgbClr val="000000"/>
            </a:solidFill>
            <a:ln w="9525">
              <a:noFill/>
              <a:round/>
              <a:headEnd/>
              <a:tailEnd/>
            </a:ln>
          </p:spPr>
          <p:txBody>
            <a:bodyPr/>
            <a:lstStyle/>
            <a:p>
              <a:endParaRPr lang="en-US"/>
            </a:p>
          </p:txBody>
        </p:sp>
        <p:sp>
          <p:nvSpPr>
            <p:cNvPr id="37926" name="Freeform 38"/>
            <p:cNvSpPr>
              <a:spLocks noEditPoints="1"/>
            </p:cNvSpPr>
            <p:nvPr/>
          </p:nvSpPr>
          <p:spPr bwMode="auto">
            <a:xfrm>
              <a:off x="3311" y="2063"/>
              <a:ext cx="27" cy="33"/>
            </a:xfrm>
            <a:custGeom>
              <a:avLst/>
              <a:gdLst>
                <a:gd name="T0" fmla="*/ 27 w 27"/>
                <a:gd name="T1" fmla="*/ 17 h 33"/>
                <a:gd name="T2" fmla="*/ 27 w 27"/>
                <a:gd name="T3" fmla="*/ 10 h 33"/>
                <a:gd name="T4" fmla="*/ 23 w 27"/>
                <a:gd name="T5" fmla="*/ 4 h 33"/>
                <a:gd name="T6" fmla="*/ 19 w 27"/>
                <a:gd name="T7" fmla="*/ 0 h 33"/>
                <a:gd name="T8" fmla="*/ 14 w 27"/>
                <a:gd name="T9" fmla="*/ 0 h 33"/>
                <a:gd name="T10" fmla="*/ 8 w 27"/>
                <a:gd name="T11" fmla="*/ 0 h 33"/>
                <a:gd name="T12" fmla="*/ 4 w 27"/>
                <a:gd name="T13" fmla="*/ 4 h 33"/>
                <a:gd name="T14" fmla="*/ 0 w 27"/>
                <a:gd name="T15" fmla="*/ 10 h 33"/>
                <a:gd name="T16" fmla="*/ 0 w 27"/>
                <a:gd name="T17" fmla="*/ 15 h 33"/>
                <a:gd name="T18" fmla="*/ 0 w 27"/>
                <a:gd name="T19" fmla="*/ 21 h 33"/>
                <a:gd name="T20" fmla="*/ 0 w 27"/>
                <a:gd name="T21" fmla="*/ 25 h 33"/>
                <a:gd name="T22" fmla="*/ 4 w 27"/>
                <a:gd name="T23" fmla="*/ 27 h 33"/>
                <a:gd name="T24" fmla="*/ 6 w 27"/>
                <a:gd name="T25" fmla="*/ 31 h 33"/>
                <a:gd name="T26" fmla="*/ 10 w 27"/>
                <a:gd name="T27" fmla="*/ 31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1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4" y="0"/>
                  </a:lnTo>
                  <a:lnTo>
                    <a:pt x="8" y="0"/>
                  </a:lnTo>
                  <a:lnTo>
                    <a:pt x="4" y="4"/>
                  </a:lnTo>
                  <a:lnTo>
                    <a:pt x="0" y="10"/>
                  </a:lnTo>
                  <a:lnTo>
                    <a:pt x="0" y="15"/>
                  </a:lnTo>
                  <a:lnTo>
                    <a:pt x="0" y="21"/>
                  </a:lnTo>
                  <a:lnTo>
                    <a:pt x="0" y="25"/>
                  </a:lnTo>
                  <a:lnTo>
                    <a:pt x="4" y="27"/>
                  </a:lnTo>
                  <a:lnTo>
                    <a:pt x="6" y="31"/>
                  </a:lnTo>
                  <a:lnTo>
                    <a:pt x="10" y="31"/>
                  </a:lnTo>
                  <a:lnTo>
                    <a:pt x="14" y="33"/>
                  </a:lnTo>
                  <a:lnTo>
                    <a:pt x="19" y="31"/>
                  </a:lnTo>
                  <a:lnTo>
                    <a:pt x="23" y="27"/>
                  </a:lnTo>
                  <a:lnTo>
                    <a:pt x="25" y="25"/>
                  </a:lnTo>
                  <a:lnTo>
                    <a:pt x="27" y="21"/>
                  </a:lnTo>
                  <a:lnTo>
                    <a:pt x="21" y="21"/>
                  </a:lnTo>
                  <a:lnTo>
                    <a:pt x="21" y="23"/>
                  </a:lnTo>
                  <a:lnTo>
                    <a:pt x="19" y="25"/>
                  </a:lnTo>
                  <a:lnTo>
                    <a:pt x="17" y="27"/>
                  </a:lnTo>
                  <a:lnTo>
                    <a:pt x="14" y="27"/>
                  </a:lnTo>
                  <a:lnTo>
                    <a:pt x="10" y="27"/>
                  </a:lnTo>
                  <a:lnTo>
                    <a:pt x="8" y="25"/>
                  </a:lnTo>
                  <a:lnTo>
                    <a:pt x="6" y="21"/>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37927" name="Freeform 39"/>
            <p:cNvSpPr>
              <a:spLocks/>
            </p:cNvSpPr>
            <p:nvPr/>
          </p:nvSpPr>
          <p:spPr bwMode="auto">
            <a:xfrm>
              <a:off x="3346" y="2063"/>
              <a:ext cx="13" cy="31"/>
            </a:xfrm>
            <a:custGeom>
              <a:avLst/>
              <a:gdLst>
                <a:gd name="T0" fmla="*/ 13 w 13"/>
                <a:gd name="T1" fmla="*/ 0 h 31"/>
                <a:gd name="T2" fmla="*/ 11 w 13"/>
                <a:gd name="T3" fmla="*/ 0 h 31"/>
                <a:gd name="T4" fmla="*/ 7 w 13"/>
                <a:gd name="T5" fmla="*/ 0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2 h 31"/>
                <a:gd name="T18" fmla="*/ 5 w 13"/>
                <a:gd name="T19" fmla="*/ 10 h 31"/>
                <a:gd name="T20" fmla="*/ 7 w 13"/>
                <a:gd name="T21" fmla="*/ 8 h 31"/>
                <a:gd name="T22" fmla="*/ 9 w 13"/>
                <a:gd name="T23" fmla="*/ 6 h 31"/>
                <a:gd name="T24" fmla="*/ 13 w 13"/>
                <a:gd name="T25" fmla="*/ 4 h 31"/>
                <a:gd name="T26" fmla="*/ 13 w 13"/>
                <a:gd name="T27" fmla="*/ 4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0"/>
                  </a:lnTo>
                  <a:lnTo>
                    <a:pt x="3" y="6"/>
                  </a:lnTo>
                  <a:lnTo>
                    <a:pt x="3" y="0"/>
                  </a:lnTo>
                  <a:lnTo>
                    <a:pt x="0" y="0"/>
                  </a:lnTo>
                  <a:lnTo>
                    <a:pt x="0" y="31"/>
                  </a:lnTo>
                  <a:lnTo>
                    <a:pt x="3" y="31"/>
                  </a:lnTo>
                  <a:lnTo>
                    <a:pt x="3" y="12"/>
                  </a:lnTo>
                  <a:lnTo>
                    <a:pt x="5" y="10"/>
                  </a:lnTo>
                  <a:lnTo>
                    <a:pt x="7" y="8"/>
                  </a:lnTo>
                  <a:lnTo>
                    <a:pt x="9" y="6"/>
                  </a:lnTo>
                  <a:lnTo>
                    <a:pt x="13" y="4"/>
                  </a:lnTo>
                  <a:lnTo>
                    <a:pt x="13" y="0"/>
                  </a:lnTo>
                  <a:close/>
                </a:path>
              </a:pathLst>
            </a:custGeom>
            <a:solidFill>
              <a:srgbClr val="000000"/>
            </a:solidFill>
            <a:ln w="9525">
              <a:noFill/>
              <a:round/>
              <a:headEnd/>
              <a:tailEnd/>
            </a:ln>
          </p:spPr>
          <p:txBody>
            <a:bodyPr/>
            <a:lstStyle/>
            <a:p>
              <a:endParaRPr lang="en-US"/>
            </a:p>
          </p:txBody>
        </p:sp>
        <p:sp>
          <p:nvSpPr>
            <p:cNvPr id="37928" name="Freeform 40"/>
            <p:cNvSpPr>
              <a:spLocks/>
            </p:cNvSpPr>
            <p:nvPr/>
          </p:nvSpPr>
          <p:spPr bwMode="auto">
            <a:xfrm>
              <a:off x="2290" y="2742"/>
              <a:ext cx="27" cy="4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37929" name="Freeform 41"/>
            <p:cNvSpPr>
              <a:spLocks/>
            </p:cNvSpPr>
            <p:nvPr/>
          </p:nvSpPr>
          <p:spPr bwMode="auto">
            <a:xfrm>
              <a:off x="2323" y="2754"/>
              <a:ext cx="23" cy="31"/>
            </a:xfrm>
            <a:custGeom>
              <a:avLst/>
              <a:gdLst>
                <a:gd name="T0" fmla="*/ 0 w 23"/>
                <a:gd name="T1" fmla="*/ 0 h 31"/>
                <a:gd name="T2" fmla="*/ 0 w 23"/>
                <a:gd name="T3" fmla="*/ 21 h 31"/>
                <a:gd name="T4" fmla="*/ 0 w 23"/>
                <a:gd name="T5" fmla="*/ 23 h 31"/>
                <a:gd name="T6" fmla="*/ 0 w 23"/>
                <a:gd name="T7" fmla="*/ 25 h 31"/>
                <a:gd name="T8" fmla="*/ 1 w 23"/>
                <a:gd name="T9" fmla="*/ 29 h 31"/>
                <a:gd name="T10" fmla="*/ 5 w 23"/>
                <a:gd name="T11" fmla="*/ 31 h 31"/>
                <a:gd name="T12" fmla="*/ 9 w 23"/>
                <a:gd name="T13" fmla="*/ 31 h 31"/>
                <a:gd name="T14" fmla="*/ 15 w 23"/>
                <a:gd name="T15" fmla="*/ 29 h 31"/>
                <a:gd name="T16" fmla="*/ 17 w 23"/>
                <a:gd name="T17" fmla="*/ 29 h 31"/>
                <a:gd name="T18" fmla="*/ 19 w 23"/>
                <a:gd name="T19" fmla="*/ 25 h 31"/>
                <a:gd name="T20" fmla="*/ 19 w 23"/>
                <a:gd name="T21" fmla="*/ 31 h 31"/>
                <a:gd name="T22" fmla="*/ 23 w 23"/>
                <a:gd name="T23" fmla="*/ 31 h 31"/>
                <a:gd name="T24" fmla="*/ 23 w 23"/>
                <a:gd name="T25" fmla="*/ 0 h 31"/>
                <a:gd name="T26" fmla="*/ 19 w 23"/>
                <a:gd name="T27" fmla="*/ 0 h 31"/>
                <a:gd name="T28" fmla="*/ 19 w 23"/>
                <a:gd name="T29" fmla="*/ 17 h 31"/>
                <a:gd name="T30" fmla="*/ 19 w 23"/>
                <a:gd name="T31" fmla="*/ 17 h 31"/>
                <a:gd name="T32" fmla="*/ 17 w 23"/>
                <a:gd name="T33" fmla="*/ 23 h 31"/>
                <a:gd name="T34" fmla="*/ 13 w 23"/>
                <a:gd name="T35" fmla="*/ 25 h 31"/>
                <a:gd name="T36" fmla="*/ 9 w 23"/>
                <a:gd name="T37" fmla="*/ 27 h 31"/>
                <a:gd name="T38" fmla="*/ 7 w 23"/>
                <a:gd name="T39" fmla="*/ 27 h 31"/>
                <a:gd name="T40" fmla="*/ 5 w 23"/>
                <a:gd name="T41" fmla="*/ 25 h 31"/>
                <a:gd name="T42" fmla="*/ 3 w 23"/>
                <a:gd name="T43" fmla="*/ 23 h 31"/>
                <a:gd name="T44" fmla="*/ 3 w 23"/>
                <a:gd name="T45" fmla="*/ 19 h 31"/>
                <a:gd name="T46" fmla="*/ 3 w 23"/>
                <a:gd name="T47" fmla="*/ 0 h 31"/>
                <a:gd name="T48" fmla="*/ 0 w 23"/>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31"/>
                <a:gd name="T77" fmla="*/ 23 w 23"/>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31">
                  <a:moveTo>
                    <a:pt x="0" y="0"/>
                  </a:moveTo>
                  <a:lnTo>
                    <a:pt x="0" y="21"/>
                  </a:lnTo>
                  <a:lnTo>
                    <a:pt x="0" y="23"/>
                  </a:lnTo>
                  <a:lnTo>
                    <a:pt x="0" y="25"/>
                  </a:lnTo>
                  <a:lnTo>
                    <a:pt x="1" y="29"/>
                  </a:lnTo>
                  <a:lnTo>
                    <a:pt x="5" y="31"/>
                  </a:lnTo>
                  <a:lnTo>
                    <a:pt x="9" y="31"/>
                  </a:lnTo>
                  <a:lnTo>
                    <a:pt x="15" y="29"/>
                  </a:lnTo>
                  <a:lnTo>
                    <a:pt x="17" y="29"/>
                  </a:lnTo>
                  <a:lnTo>
                    <a:pt x="19" y="25"/>
                  </a:lnTo>
                  <a:lnTo>
                    <a:pt x="19" y="31"/>
                  </a:lnTo>
                  <a:lnTo>
                    <a:pt x="23" y="31"/>
                  </a:lnTo>
                  <a:lnTo>
                    <a:pt x="23" y="0"/>
                  </a:lnTo>
                  <a:lnTo>
                    <a:pt x="19" y="0"/>
                  </a:lnTo>
                  <a:lnTo>
                    <a:pt x="19" y="17"/>
                  </a:lnTo>
                  <a:lnTo>
                    <a:pt x="17" y="23"/>
                  </a:lnTo>
                  <a:lnTo>
                    <a:pt x="13" y="25"/>
                  </a:lnTo>
                  <a:lnTo>
                    <a:pt x="9" y="27"/>
                  </a:lnTo>
                  <a:lnTo>
                    <a:pt x="7" y="27"/>
                  </a:lnTo>
                  <a:lnTo>
                    <a:pt x="5" y="25"/>
                  </a:lnTo>
                  <a:lnTo>
                    <a:pt x="3" y="23"/>
                  </a:lnTo>
                  <a:lnTo>
                    <a:pt x="3" y="19"/>
                  </a:lnTo>
                  <a:lnTo>
                    <a:pt x="3" y="0"/>
                  </a:lnTo>
                  <a:lnTo>
                    <a:pt x="0" y="0"/>
                  </a:lnTo>
                  <a:close/>
                </a:path>
              </a:pathLst>
            </a:custGeom>
            <a:solidFill>
              <a:srgbClr val="000000"/>
            </a:solidFill>
            <a:ln w="9525">
              <a:noFill/>
              <a:round/>
              <a:headEnd/>
              <a:tailEnd/>
            </a:ln>
          </p:spPr>
          <p:txBody>
            <a:bodyPr/>
            <a:lstStyle/>
            <a:p>
              <a:endParaRPr lang="en-US"/>
            </a:p>
          </p:txBody>
        </p:sp>
        <p:sp>
          <p:nvSpPr>
            <p:cNvPr id="37930" name="Freeform 42"/>
            <p:cNvSpPr>
              <a:spLocks/>
            </p:cNvSpPr>
            <p:nvPr/>
          </p:nvSpPr>
          <p:spPr bwMode="auto">
            <a:xfrm>
              <a:off x="2353" y="2742"/>
              <a:ext cx="27" cy="43"/>
            </a:xfrm>
            <a:custGeom>
              <a:avLst/>
              <a:gdLst>
                <a:gd name="T0" fmla="*/ 0 w 27"/>
                <a:gd name="T1" fmla="*/ 0 h 43"/>
                <a:gd name="T2" fmla="*/ 0 w 27"/>
                <a:gd name="T3" fmla="*/ 43 h 43"/>
                <a:gd name="T4" fmla="*/ 6 w 27"/>
                <a:gd name="T5" fmla="*/ 43 h 43"/>
                <a:gd name="T6" fmla="*/ 6 w 27"/>
                <a:gd name="T7" fmla="*/ 31 h 43"/>
                <a:gd name="T8" fmla="*/ 10 w 27"/>
                <a:gd name="T9" fmla="*/ 27 h 43"/>
                <a:gd name="T10" fmla="*/ 19 w 27"/>
                <a:gd name="T11" fmla="*/ 43 h 43"/>
                <a:gd name="T12" fmla="*/ 27 w 27"/>
                <a:gd name="T13" fmla="*/ 43 h 43"/>
                <a:gd name="T14" fmla="*/ 14 w 27"/>
                <a:gd name="T15" fmla="*/ 23 h 43"/>
                <a:gd name="T16" fmla="*/ 25 w 27"/>
                <a:gd name="T17" fmla="*/ 12 h 43"/>
                <a:gd name="T18" fmla="*/ 19 w 27"/>
                <a:gd name="T19" fmla="*/ 12 h 43"/>
                <a:gd name="T20" fmla="*/ 6 w 27"/>
                <a:gd name="T21" fmla="*/ 23 h 43"/>
                <a:gd name="T22" fmla="*/ 6 w 27"/>
                <a:gd name="T23" fmla="*/ 0 h 43"/>
                <a:gd name="T24" fmla="*/ 0 w 27"/>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0" y="0"/>
                  </a:moveTo>
                  <a:lnTo>
                    <a:pt x="0" y="43"/>
                  </a:lnTo>
                  <a:lnTo>
                    <a:pt x="6" y="43"/>
                  </a:lnTo>
                  <a:lnTo>
                    <a:pt x="6" y="31"/>
                  </a:lnTo>
                  <a:lnTo>
                    <a:pt x="10" y="27"/>
                  </a:lnTo>
                  <a:lnTo>
                    <a:pt x="19" y="43"/>
                  </a:lnTo>
                  <a:lnTo>
                    <a:pt x="27" y="43"/>
                  </a:lnTo>
                  <a:lnTo>
                    <a:pt x="14" y="23"/>
                  </a:lnTo>
                  <a:lnTo>
                    <a:pt x="25" y="12"/>
                  </a:lnTo>
                  <a:lnTo>
                    <a:pt x="19" y="12"/>
                  </a:lnTo>
                  <a:lnTo>
                    <a:pt x="6" y="23"/>
                  </a:lnTo>
                  <a:lnTo>
                    <a:pt x="6" y="0"/>
                  </a:lnTo>
                  <a:lnTo>
                    <a:pt x="0" y="0"/>
                  </a:lnTo>
                  <a:close/>
                </a:path>
              </a:pathLst>
            </a:custGeom>
            <a:solidFill>
              <a:srgbClr val="000000"/>
            </a:solidFill>
            <a:ln w="9525">
              <a:noFill/>
              <a:round/>
              <a:headEnd/>
              <a:tailEnd/>
            </a:ln>
          </p:spPr>
          <p:txBody>
            <a:bodyPr/>
            <a:lstStyle/>
            <a:p>
              <a:endParaRPr lang="en-US"/>
            </a:p>
          </p:txBody>
        </p:sp>
        <p:sp>
          <p:nvSpPr>
            <p:cNvPr id="37931" name="Freeform 43"/>
            <p:cNvSpPr>
              <a:spLocks noEditPoints="1"/>
            </p:cNvSpPr>
            <p:nvPr/>
          </p:nvSpPr>
          <p:spPr bwMode="auto">
            <a:xfrm>
              <a:off x="2382" y="2752"/>
              <a:ext cx="27" cy="33"/>
            </a:xfrm>
            <a:custGeom>
              <a:avLst/>
              <a:gdLst>
                <a:gd name="T0" fmla="*/ 27 w 27"/>
                <a:gd name="T1" fmla="*/ 19 h 33"/>
                <a:gd name="T2" fmla="*/ 27 w 27"/>
                <a:gd name="T3" fmla="*/ 12 h 33"/>
                <a:gd name="T4" fmla="*/ 25 w 27"/>
                <a:gd name="T5" fmla="*/ 6 h 33"/>
                <a:gd name="T6" fmla="*/ 19 w 27"/>
                <a:gd name="T7" fmla="*/ 2 h 33"/>
                <a:gd name="T8" fmla="*/ 15 w 27"/>
                <a:gd name="T9" fmla="*/ 0 h 33"/>
                <a:gd name="T10" fmla="*/ 8 w 27"/>
                <a:gd name="T11" fmla="*/ 2 h 33"/>
                <a:gd name="T12" fmla="*/ 4 w 27"/>
                <a:gd name="T13" fmla="*/ 6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5 w 27"/>
                <a:gd name="T33" fmla="*/ 29 h 33"/>
                <a:gd name="T34" fmla="*/ 27 w 27"/>
                <a:gd name="T35" fmla="*/ 25 h 33"/>
                <a:gd name="T36" fmla="*/ 27 w 27"/>
                <a:gd name="T37" fmla="*/ 23 h 33"/>
                <a:gd name="T38" fmla="*/ 21 w 27"/>
                <a:gd name="T39" fmla="*/ 23 h 33"/>
                <a:gd name="T40" fmla="*/ 21 w 27"/>
                <a:gd name="T41" fmla="*/ 25 h 33"/>
                <a:gd name="T42" fmla="*/ 19 w 27"/>
                <a:gd name="T43" fmla="*/ 27 h 33"/>
                <a:gd name="T44" fmla="*/ 17 w 27"/>
                <a:gd name="T45" fmla="*/ 29 h 33"/>
                <a:gd name="T46" fmla="*/ 13 w 27"/>
                <a:gd name="T47" fmla="*/ 29 h 33"/>
                <a:gd name="T48" fmla="*/ 10 w 27"/>
                <a:gd name="T49" fmla="*/ 29 h 33"/>
                <a:gd name="T50" fmla="*/ 8 w 27"/>
                <a:gd name="T51" fmla="*/ 25 h 33"/>
                <a:gd name="T52" fmla="*/ 6 w 27"/>
                <a:gd name="T53" fmla="*/ 23 h 33"/>
                <a:gd name="T54" fmla="*/ 6 w 27"/>
                <a:gd name="T55" fmla="*/ 19 h 33"/>
                <a:gd name="T56" fmla="*/ 27 w 27"/>
                <a:gd name="T57" fmla="*/ 19 h 33"/>
                <a:gd name="T58" fmla="*/ 6 w 27"/>
                <a:gd name="T59" fmla="*/ 13 h 33"/>
                <a:gd name="T60" fmla="*/ 6 w 27"/>
                <a:gd name="T61" fmla="*/ 12 h 33"/>
                <a:gd name="T62" fmla="*/ 8 w 27"/>
                <a:gd name="T63" fmla="*/ 8 h 33"/>
                <a:gd name="T64" fmla="*/ 10 w 27"/>
                <a:gd name="T65" fmla="*/ 6 h 33"/>
                <a:gd name="T66" fmla="*/ 13 w 27"/>
                <a:gd name="T67" fmla="*/ 6 h 33"/>
                <a:gd name="T68" fmla="*/ 17 w 27"/>
                <a:gd name="T69" fmla="*/ 6 h 33"/>
                <a:gd name="T70" fmla="*/ 19 w 27"/>
                <a:gd name="T71" fmla="*/ 8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9"/>
                  </a:moveTo>
                  <a:lnTo>
                    <a:pt x="27" y="12"/>
                  </a:lnTo>
                  <a:lnTo>
                    <a:pt x="25" y="6"/>
                  </a:lnTo>
                  <a:lnTo>
                    <a:pt x="19" y="2"/>
                  </a:lnTo>
                  <a:lnTo>
                    <a:pt x="15" y="0"/>
                  </a:lnTo>
                  <a:lnTo>
                    <a:pt x="8" y="2"/>
                  </a:lnTo>
                  <a:lnTo>
                    <a:pt x="4" y="6"/>
                  </a:lnTo>
                  <a:lnTo>
                    <a:pt x="0" y="10"/>
                  </a:lnTo>
                  <a:lnTo>
                    <a:pt x="0" y="17"/>
                  </a:lnTo>
                  <a:lnTo>
                    <a:pt x="0" y="21"/>
                  </a:lnTo>
                  <a:lnTo>
                    <a:pt x="2" y="25"/>
                  </a:lnTo>
                  <a:lnTo>
                    <a:pt x="4" y="29"/>
                  </a:lnTo>
                  <a:lnTo>
                    <a:pt x="6" y="31"/>
                  </a:lnTo>
                  <a:lnTo>
                    <a:pt x="10" y="33"/>
                  </a:lnTo>
                  <a:lnTo>
                    <a:pt x="13" y="33"/>
                  </a:lnTo>
                  <a:lnTo>
                    <a:pt x="19" y="31"/>
                  </a:lnTo>
                  <a:lnTo>
                    <a:pt x="25" y="29"/>
                  </a:lnTo>
                  <a:lnTo>
                    <a:pt x="27" y="25"/>
                  </a:lnTo>
                  <a:lnTo>
                    <a:pt x="27" y="23"/>
                  </a:lnTo>
                  <a:lnTo>
                    <a:pt x="21" y="23"/>
                  </a:lnTo>
                  <a:lnTo>
                    <a:pt x="21" y="25"/>
                  </a:lnTo>
                  <a:lnTo>
                    <a:pt x="19" y="27"/>
                  </a:lnTo>
                  <a:lnTo>
                    <a:pt x="17" y="29"/>
                  </a:lnTo>
                  <a:lnTo>
                    <a:pt x="13" y="29"/>
                  </a:lnTo>
                  <a:lnTo>
                    <a:pt x="10" y="29"/>
                  </a:lnTo>
                  <a:lnTo>
                    <a:pt x="8" y="25"/>
                  </a:lnTo>
                  <a:lnTo>
                    <a:pt x="6" y="23"/>
                  </a:lnTo>
                  <a:lnTo>
                    <a:pt x="6" y="19"/>
                  </a:lnTo>
                  <a:lnTo>
                    <a:pt x="27" y="19"/>
                  </a:lnTo>
                  <a:close/>
                  <a:moveTo>
                    <a:pt x="6" y="13"/>
                  </a:moveTo>
                  <a:lnTo>
                    <a:pt x="6" y="12"/>
                  </a:lnTo>
                  <a:lnTo>
                    <a:pt x="8" y="8"/>
                  </a:lnTo>
                  <a:lnTo>
                    <a:pt x="10" y="6"/>
                  </a:lnTo>
                  <a:lnTo>
                    <a:pt x="13" y="6"/>
                  </a:lnTo>
                  <a:lnTo>
                    <a:pt x="17" y="6"/>
                  </a:lnTo>
                  <a:lnTo>
                    <a:pt x="19" y="8"/>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37932" name="Freeform 44"/>
            <p:cNvSpPr>
              <a:spLocks noEditPoints="1"/>
            </p:cNvSpPr>
            <p:nvPr/>
          </p:nvSpPr>
          <p:spPr bwMode="auto">
            <a:xfrm>
              <a:off x="2641" y="2779"/>
              <a:ext cx="35" cy="42"/>
            </a:xfrm>
            <a:custGeom>
              <a:avLst/>
              <a:gdLst>
                <a:gd name="T0" fmla="*/ 0 w 35"/>
                <a:gd name="T1" fmla="*/ 0 h 42"/>
                <a:gd name="T2" fmla="*/ 0 w 35"/>
                <a:gd name="T3" fmla="*/ 42 h 42"/>
                <a:gd name="T4" fmla="*/ 19 w 35"/>
                <a:gd name="T5" fmla="*/ 42 h 42"/>
                <a:gd name="T6" fmla="*/ 23 w 35"/>
                <a:gd name="T7" fmla="*/ 42 h 42"/>
                <a:gd name="T8" fmla="*/ 25 w 35"/>
                <a:gd name="T9" fmla="*/ 40 h 42"/>
                <a:gd name="T10" fmla="*/ 31 w 35"/>
                <a:gd name="T11" fmla="*/ 36 h 42"/>
                <a:gd name="T12" fmla="*/ 35 w 35"/>
                <a:gd name="T13" fmla="*/ 31 h 42"/>
                <a:gd name="T14" fmla="*/ 35 w 35"/>
                <a:gd name="T15" fmla="*/ 21 h 42"/>
                <a:gd name="T16" fmla="*/ 35 w 35"/>
                <a:gd name="T17" fmla="*/ 11 h 42"/>
                <a:gd name="T18" fmla="*/ 31 w 35"/>
                <a:gd name="T19" fmla="*/ 6 h 42"/>
                <a:gd name="T20" fmla="*/ 27 w 35"/>
                <a:gd name="T21" fmla="*/ 4 h 42"/>
                <a:gd name="T22" fmla="*/ 23 w 35"/>
                <a:gd name="T23" fmla="*/ 2 h 42"/>
                <a:gd name="T24" fmla="*/ 17 w 35"/>
                <a:gd name="T25" fmla="*/ 0 h 42"/>
                <a:gd name="T26" fmla="*/ 0 w 35"/>
                <a:gd name="T27" fmla="*/ 0 h 42"/>
                <a:gd name="T28" fmla="*/ 6 w 35"/>
                <a:gd name="T29" fmla="*/ 38 h 42"/>
                <a:gd name="T30" fmla="*/ 6 w 35"/>
                <a:gd name="T31" fmla="*/ 6 h 42"/>
                <a:gd name="T32" fmla="*/ 17 w 35"/>
                <a:gd name="T33" fmla="*/ 6 h 42"/>
                <a:gd name="T34" fmla="*/ 23 w 35"/>
                <a:gd name="T35" fmla="*/ 6 h 42"/>
                <a:gd name="T36" fmla="*/ 27 w 35"/>
                <a:gd name="T37" fmla="*/ 10 h 42"/>
                <a:gd name="T38" fmla="*/ 29 w 35"/>
                <a:gd name="T39" fmla="*/ 15 h 42"/>
                <a:gd name="T40" fmla="*/ 29 w 35"/>
                <a:gd name="T41" fmla="*/ 21 h 42"/>
                <a:gd name="T42" fmla="*/ 29 w 35"/>
                <a:gd name="T43" fmla="*/ 27 h 42"/>
                <a:gd name="T44" fmla="*/ 27 w 35"/>
                <a:gd name="T45" fmla="*/ 33 h 42"/>
                <a:gd name="T46" fmla="*/ 23 w 35"/>
                <a:gd name="T47" fmla="*/ 36 h 42"/>
                <a:gd name="T48" fmla="*/ 19 w 35"/>
                <a:gd name="T49" fmla="*/ 38 h 42"/>
                <a:gd name="T50" fmla="*/ 6 w 35"/>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42"/>
                <a:gd name="T80" fmla="*/ 35 w 35"/>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42">
                  <a:moveTo>
                    <a:pt x="0" y="0"/>
                  </a:moveTo>
                  <a:lnTo>
                    <a:pt x="0" y="42"/>
                  </a:lnTo>
                  <a:lnTo>
                    <a:pt x="19" y="42"/>
                  </a:lnTo>
                  <a:lnTo>
                    <a:pt x="23" y="42"/>
                  </a:lnTo>
                  <a:lnTo>
                    <a:pt x="25" y="40"/>
                  </a:lnTo>
                  <a:lnTo>
                    <a:pt x="31" y="36"/>
                  </a:lnTo>
                  <a:lnTo>
                    <a:pt x="35" y="31"/>
                  </a:lnTo>
                  <a:lnTo>
                    <a:pt x="35" y="21"/>
                  </a:lnTo>
                  <a:lnTo>
                    <a:pt x="35" y="11"/>
                  </a:lnTo>
                  <a:lnTo>
                    <a:pt x="31" y="6"/>
                  </a:lnTo>
                  <a:lnTo>
                    <a:pt x="27" y="4"/>
                  </a:lnTo>
                  <a:lnTo>
                    <a:pt x="23" y="2"/>
                  </a:lnTo>
                  <a:lnTo>
                    <a:pt x="17" y="0"/>
                  </a:lnTo>
                  <a:lnTo>
                    <a:pt x="0" y="0"/>
                  </a:lnTo>
                  <a:close/>
                  <a:moveTo>
                    <a:pt x="6" y="38"/>
                  </a:moveTo>
                  <a:lnTo>
                    <a:pt x="6" y="6"/>
                  </a:lnTo>
                  <a:lnTo>
                    <a:pt x="17" y="6"/>
                  </a:lnTo>
                  <a:lnTo>
                    <a:pt x="23" y="6"/>
                  </a:lnTo>
                  <a:lnTo>
                    <a:pt x="27" y="10"/>
                  </a:lnTo>
                  <a:lnTo>
                    <a:pt x="29" y="15"/>
                  </a:lnTo>
                  <a:lnTo>
                    <a:pt x="29" y="21"/>
                  </a:lnTo>
                  <a:lnTo>
                    <a:pt x="29" y="27"/>
                  </a:lnTo>
                  <a:lnTo>
                    <a:pt x="27" y="33"/>
                  </a:lnTo>
                  <a:lnTo>
                    <a:pt x="23" y="36"/>
                  </a:lnTo>
                  <a:lnTo>
                    <a:pt x="19" y="38"/>
                  </a:lnTo>
                  <a:lnTo>
                    <a:pt x="6" y="38"/>
                  </a:lnTo>
                  <a:close/>
                </a:path>
              </a:pathLst>
            </a:custGeom>
            <a:solidFill>
              <a:srgbClr val="000000"/>
            </a:solidFill>
            <a:ln w="9525">
              <a:noFill/>
              <a:round/>
              <a:headEnd/>
              <a:tailEnd/>
            </a:ln>
          </p:spPr>
          <p:txBody>
            <a:bodyPr/>
            <a:lstStyle/>
            <a:p>
              <a:endParaRPr lang="en-US"/>
            </a:p>
          </p:txBody>
        </p:sp>
        <p:sp>
          <p:nvSpPr>
            <p:cNvPr id="37933" name="Freeform 45"/>
            <p:cNvSpPr>
              <a:spLocks noEditPoints="1"/>
            </p:cNvSpPr>
            <p:nvPr/>
          </p:nvSpPr>
          <p:spPr bwMode="auto">
            <a:xfrm>
              <a:off x="2681" y="2790"/>
              <a:ext cx="29" cy="33"/>
            </a:xfrm>
            <a:custGeom>
              <a:avLst/>
              <a:gdLst>
                <a:gd name="T0" fmla="*/ 29 w 29"/>
                <a:gd name="T1" fmla="*/ 18 h 33"/>
                <a:gd name="T2" fmla="*/ 27 w 29"/>
                <a:gd name="T3" fmla="*/ 10 h 33"/>
                <a:gd name="T4" fmla="*/ 25 w 29"/>
                <a:gd name="T5" fmla="*/ 4 h 33"/>
                <a:gd name="T6" fmla="*/ 22 w 29"/>
                <a:gd name="T7" fmla="*/ 0 h 33"/>
                <a:gd name="T8" fmla="*/ 16 w 29"/>
                <a:gd name="T9" fmla="*/ 0 h 33"/>
                <a:gd name="T10" fmla="*/ 10 w 29"/>
                <a:gd name="T11" fmla="*/ 0 h 33"/>
                <a:gd name="T12" fmla="*/ 4 w 29"/>
                <a:gd name="T13" fmla="*/ 4 h 33"/>
                <a:gd name="T14" fmla="*/ 2 w 29"/>
                <a:gd name="T15" fmla="*/ 10 h 33"/>
                <a:gd name="T16" fmla="*/ 0 w 29"/>
                <a:gd name="T17" fmla="*/ 16 h 33"/>
                <a:gd name="T18" fmla="*/ 0 w 29"/>
                <a:gd name="T19" fmla="*/ 22 h 33"/>
                <a:gd name="T20" fmla="*/ 2 w 29"/>
                <a:gd name="T21" fmla="*/ 25 h 33"/>
                <a:gd name="T22" fmla="*/ 4 w 29"/>
                <a:gd name="T23" fmla="*/ 27 h 33"/>
                <a:gd name="T24" fmla="*/ 8 w 29"/>
                <a:gd name="T25" fmla="*/ 31 h 33"/>
                <a:gd name="T26" fmla="*/ 12 w 29"/>
                <a:gd name="T27" fmla="*/ 33 h 33"/>
                <a:gd name="T28" fmla="*/ 16 w 29"/>
                <a:gd name="T29" fmla="*/ 33 h 33"/>
                <a:gd name="T30" fmla="*/ 22 w 29"/>
                <a:gd name="T31" fmla="*/ 31 h 33"/>
                <a:gd name="T32" fmla="*/ 25 w 29"/>
                <a:gd name="T33" fmla="*/ 27 h 33"/>
                <a:gd name="T34" fmla="*/ 27 w 29"/>
                <a:gd name="T35" fmla="*/ 25 h 33"/>
                <a:gd name="T36" fmla="*/ 29 w 29"/>
                <a:gd name="T37" fmla="*/ 22 h 33"/>
                <a:gd name="T38" fmla="*/ 24 w 29"/>
                <a:gd name="T39" fmla="*/ 22 h 33"/>
                <a:gd name="T40" fmla="*/ 22 w 29"/>
                <a:gd name="T41" fmla="*/ 23 h 33"/>
                <a:gd name="T42" fmla="*/ 20 w 29"/>
                <a:gd name="T43" fmla="*/ 27 h 33"/>
                <a:gd name="T44" fmla="*/ 18 w 29"/>
                <a:gd name="T45" fmla="*/ 27 h 33"/>
                <a:gd name="T46" fmla="*/ 16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6 w 29"/>
                <a:gd name="T67" fmla="*/ 4 h 33"/>
                <a:gd name="T68" fmla="*/ 18 w 29"/>
                <a:gd name="T69" fmla="*/ 4 h 33"/>
                <a:gd name="T70" fmla="*/ 22 w 29"/>
                <a:gd name="T71" fmla="*/ 6 h 33"/>
                <a:gd name="T72" fmla="*/ 24 w 29"/>
                <a:gd name="T73" fmla="*/ 10 h 33"/>
                <a:gd name="T74" fmla="*/ 24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2" y="0"/>
                  </a:lnTo>
                  <a:lnTo>
                    <a:pt x="16" y="0"/>
                  </a:lnTo>
                  <a:lnTo>
                    <a:pt x="10" y="0"/>
                  </a:lnTo>
                  <a:lnTo>
                    <a:pt x="4" y="4"/>
                  </a:lnTo>
                  <a:lnTo>
                    <a:pt x="2" y="10"/>
                  </a:lnTo>
                  <a:lnTo>
                    <a:pt x="0" y="16"/>
                  </a:lnTo>
                  <a:lnTo>
                    <a:pt x="0" y="22"/>
                  </a:lnTo>
                  <a:lnTo>
                    <a:pt x="2" y="25"/>
                  </a:lnTo>
                  <a:lnTo>
                    <a:pt x="4" y="27"/>
                  </a:lnTo>
                  <a:lnTo>
                    <a:pt x="8" y="31"/>
                  </a:lnTo>
                  <a:lnTo>
                    <a:pt x="12" y="33"/>
                  </a:lnTo>
                  <a:lnTo>
                    <a:pt x="16" y="33"/>
                  </a:lnTo>
                  <a:lnTo>
                    <a:pt x="22" y="31"/>
                  </a:lnTo>
                  <a:lnTo>
                    <a:pt x="25" y="27"/>
                  </a:lnTo>
                  <a:lnTo>
                    <a:pt x="27" y="25"/>
                  </a:lnTo>
                  <a:lnTo>
                    <a:pt x="29" y="22"/>
                  </a:lnTo>
                  <a:lnTo>
                    <a:pt x="24" y="22"/>
                  </a:lnTo>
                  <a:lnTo>
                    <a:pt x="22" y="23"/>
                  </a:lnTo>
                  <a:lnTo>
                    <a:pt x="20" y="27"/>
                  </a:lnTo>
                  <a:lnTo>
                    <a:pt x="18" y="27"/>
                  </a:lnTo>
                  <a:lnTo>
                    <a:pt x="16" y="27"/>
                  </a:lnTo>
                  <a:lnTo>
                    <a:pt x="12" y="27"/>
                  </a:lnTo>
                  <a:lnTo>
                    <a:pt x="8" y="25"/>
                  </a:lnTo>
                  <a:lnTo>
                    <a:pt x="6" y="22"/>
                  </a:lnTo>
                  <a:lnTo>
                    <a:pt x="6" y="18"/>
                  </a:lnTo>
                  <a:lnTo>
                    <a:pt x="29" y="18"/>
                  </a:lnTo>
                  <a:close/>
                  <a:moveTo>
                    <a:pt x="6" y="14"/>
                  </a:moveTo>
                  <a:lnTo>
                    <a:pt x="6" y="10"/>
                  </a:lnTo>
                  <a:lnTo>
                    <a:pt x="8" y="8"/>
                  </a:lnTo>
                  <a:lnTo>
                    <a:pt x="12" y="4"/>
                  </a:lnTo>
                  <a:lnTo>
                    <a:pt x="16" y="4"/>
                  </a:lnTo>
                  <a:lnTo>
                    <a:pt x="18" y="4"/>
                  </a:lnTo>
                  <a:lnTo>
                    <a:pt x="22" y="6"/>
                  </a:lnTo>
                  <a:lnTo>
                    <a:pt x="24" y="10"/>
                  </a:lnTo>
                  <a:lnTo>
                    <a:pt x="24" y="14"/>
                  </a:lnTo>
                  <a:lnTo>
                    <a:pt x="6" y="14"/>
                  </a:lnTo>
                  <a:close/>
                </a:path>
              </a:pathLst>
            </a:custGeom>
            <a:solidFill>
              <a:srgbClr val="000000"/>
            </a:solidFill>
            <a:ln w="9525">
              <a:noFill/>
              <a:round/>
              <a:headEnd/>
              <a:tailEnd/>
            </a:ln>
          </p:spPr>
          <p:txBody>
            <a:bodyPr/>
            <a:lstStyle/>
            <a:p>
              <a:endParaRPr lang="en-US"/>
            </a:p>
          </p:txBody>
        </p:sp>
        <p:sp>
          <p:nvSpPr>
            <p:cNvPr id="37934" name="Rectangle 46"/>
            <p:cNvSpPr>
              <a:spLocks noChangeArrowheads="1"/>
            </p:cNvSpPr>
            <p:nvPr/>
          </p:nvSpPr>
          <p:spPr bwMode="auto">
            <a:xfrm>
              <a:off x="2716" y="2779"/>
              <a:ext cx="6" cy="42"/>
            </a:xfrm>
            <a:prstGeom prst="rect">
              <a:avLst/>
            </a:prstGeom>
            <a:solidFill>
              <a:srgbClr val="000000"/>
            </a:solidFill>
            <a:ln w="9525">
              <a:noFill/>
              <a:miter lim="800000"/>
              <a:headEnd/>
              <a:tailEnd/>
            </a:ln>
          </p:spPr>
          <p:txBody>
            <a:bodyPr/>
            <a:lstStyle/>
            <a:p>
              <a:pPr eaLnBrk="0" hangingPunct="0"/>
              <a:endParaRPr lang="en-US"/>
            </a:p>
          </p:txBody>
        </p:sp>
        <p:sp>
          <p:nvSpPr>
            <p:cNvPr id="37935" name="Freeform 47"/>
            <p:cNvSpPr>
              <a:spLocks noEditPoints="1"/>
            </p:cNvSpPr>
            <p:nvPr/>
          </p:nvSpPr>
          <p:spPr bwMode="auto">
            <a:xfrm>
              <a:off x="2728" y="2790"/>
              <a:ext cx="28" cy="33"/>
            </a:xfrm>
            <a:custGeom>
              <a:avLst/>
              <a:gdLst>
                <a:gd name="T0" fmla="*/ 28 w 28"/>
                <a:gd name="T1" fmla="*/ 27 h 33"/>
                <a:gd name="T2" fmla="*/ 26 w 28"/>
                <a:gd name="T3" fmla="*/ 27 h 33"/>
                <a:gd name="T4" fmla="*/ 25 w 28"/>
                <a:gd name="T5" fmla="*/ 27 h 33"/>
                <a:gd name="T6" fmla="*/ 25 w 28"/>
                <a:gd name="T7" fmla="*/ 25 h 33"/>
                <a:gd name="T8" fmla="*/ 25 w 28"/>
                <a:gd name="T9" fmla="*/ 8 h 33"/>
                <a:gd name="T10" fmla="*/ 25 w 28"/>
                <a:gd name="T11" fmla="*/ 4 h 33"/>
                <a:gd name="T12" fmla="*/ 23 w 28"/>
                <a:gd name="T13" fmla="*/ 2 h 33"/>
                <a:gd name="T14" fmla="*/ 17 w 28"/>
                <a:gd name="T15" fmla="*/ 0 h 33"/>
                <a:gd name="T16" fmla="*/ 13 w 28"/>
                <a:gd name="T17" fmla="*/ 0 h 33"/>
                <a:gd name="T18" fmla="*/ 7 w 28"/>
                <a:gd name="T19" fmla="*/ 0 h 33"/>
                <a:gd name="T20" fmla="*/ 3 w 28"/>
                <a:gd name="T21" fmla="*/ 2 h 33"/>
                <a:gd name="T22" fmla="*/ 1 w 28"/>
                <a:gd name="T23" fmla="*/ 6 h 33"/>
                <a:gd name="T24" fmla="*/ 0 w 28"/>
                <a:gd name="T25" fmla="*/ 10 h 33"/>
                <a:gd name="T26" fmla="*/ 5 w 28"/>
                <a:gd name="T27" fmla="*/ 10 h 33"/>
                <a:gd name="T28" fmla="*/ 5 w 28"/>
                <a:gd name="T29" fmla="*/ 8 h 33"/>
                <a:gd name="T30" fmla="*/ 7 w 28"/>
                <a:gd name="T31" fmla="*/ 6 h 33"/>
                <a:gd name="T32" fmla="*/ 9 w 28"/>
                <a:gd name="T33" fmla="*/ 4 h 33"/>
                <a:gd name="T34" fmla="*/ 13 w 28"/>
                <a:gd name="T35" fmla="*/ 4 h 33"/>
                <a:gd name="T36" fmla="*/ 15 w 28"/>
                <a:gd name="T37" fmla="*/ 4 h 33"/>
                <a:gd name="T38" fmla="*/ 17 w 28"/>
                <a:gd name="T39" fmla="*/ 6 h 33"/>
                <a:gd name="T40" fmla="*/ 19 w 28"/>
                <a:gd name="T41" fmla="*/ 8 h 33"/>
                <a:gd name="T42" fmla="*/ 19 w 28"/>
                <a:gd name="T43" fmla="*/ 10 h 33"/>
                <a:gd name="T44" fmla="*/ 19 w 28"/>
                <a:gd name="T45" fmla="*/ 12 h 33"/>
                <a:gd name="T46" fmla="*/ 19 w 28"/>
                <a:gd name="T47" fmla="*/ 12 h 33"/>
                <a:gd name="T48" fmla="*/ 11 w 28"/>
                <a:gd name="T49" fmla="*/ 14 h 33"/>
                <a:gd name="T50" fmla="*/ 5 w 28"/>
                <a:gd name="T51" fmla="*/ 14 h 33"/>
                <a:gd name="T52" fmla="*/ 3 w 28"/>
                <a:gd name="T53" fmla="*/ 16 h 33"/>
                <a:gd name="T54" fmla="*/ 1 w 28"/>
                <a:gd name="T55" fmla="*/ 18 h 33"/>
                <a:gd name="T56" fmla="*/ 0 w 28"/>
                <a:gd name="T57" fmla="*/ 22 h 33"/>
                <a:gd name="T58" fmla="*/ 0 w 28"/>
                <a:gd name="T59" fmla="*/ 23 h 33"/>
                <a:gd name="T60" fmla="*/ 0 w 28"/>
                <a:gd name="T61" fmla="*/ 27 h 33"/>
                <a:gd name="T62" fmla="*/ 1 w 28"/>
                <a:gd name="T63" fmla="*/ 29 h 33"/>
                <a:gd name="T64" fmla="*/ 5 w 28"/>
                <a:gd name="T65" fmla="*/ 31 h 33"/>
                <a:gd name="T66" fmla="*/ 9 w 28"/>
                <a:gd name="T67" fmla="*/ 33 h 33"/>
                <a:gd name="T68" fmla="*/ 15 w 28"/>
                <a:gd name="T69" fmla="*/ 31 h 33"/>
                <a:gd name="T70" fmla="*/ 21 w 28"/>
                <a:gd name="T71" fmla="*/ 27 h 33"/>
                <a:gd name="T72" fmla="*/ 21 w 28"/>
                <a:gd name="T73" fmla="*/ 31 h 33"/>
                <a:gd name="T74" fmla="*/ 25 w 28"/>
                <a:gd name="T75" fmla="*/ 33 h 33"/>
                <a:gd name="T76" fmla="*/ 28 w 28"/>
                <a:gd name="T77" fmla="*/ 31 h 33"/>
                <a:gd name="T78" fmla="*/ 28 w 28"/>
                <a:gd name="T79" fmla="*/ 27 h 33"/>
                <a:gd name="T80" fmla="*/ 19 w 28"/>
                <a:gd name="T81" fmla="*/ 20 h 33"/>
                <a:gd name="T82" fmla="*/ 19 w 28"/>
                <a:gd name="T83" fmla="*/ 20 h 33"/>
                <a:gd name="T84" fmla="*/ 19 w 28"/>
                <a:gd name="T85" fmla="*/ 22 h 33"/>
                <a:gd name="T86" fmla="*/ 19 w 28"/>
                <a:gd name="T87" fmla="*/ 23 h 33"/>
                <a:gd name="T88" fmla="*/ 17 w 28"/>
                <a:gd name="T89" fmla="*/ 25 h 33"/>
                <a:gd name="T90" fmla="*/ 15 w 28"/>
                <a:gd name="T91" fmla="*/ 27 h 33"/>
                <a:gd name="T92" fmla="*/ 9 w 28"/>
                <a:gd name="T93" fmla="*/ 27 h 33"/>
                <a:gd name="T94" fmla="*/ 5 w 28"/>
                <a:gd name="T95" fmla="*/ 27 h 33"/>
                <a:gd name="T96" fmla="*/ 5 w 28"/>
                <a:gd name="T97" fmla="*/ 25 h 33"/>
                <a:gd name="T98" fmla="*/ 5 w 28"/>
                <a:gd name="T99" fmla="*/ 23 h 33"/>
                <a:gd name="T100" fmla="*/ 5 w 28"/>
                <a:gd name="T101" fmla="*/ 22 h 33"/>
                <a:gd name="T102" fmla="*/ 5 w 28"/>
                <a:gd name="T103" fmla="*/ 20 h 33"/>
                <a:gd name="T104" fmla="*/ 11 w 28"/>
                <a:gd name="T105" fmla="*/ 18 h 33"/>
                <a:gd name="T106" fmla="*/ 17 w 28"/>
                <a:gd name="T107" fmla="*/ 18 h 33"/>
                <a:gd name="T108" fmla="*/ 19 w 28"/>
                <a:gd name="T109" fmla="*/ 16 h 33"/>
                <a:gd name="T110" fmla="*/ 19 w 28"/>
                <a:gd name="T111" fmla="*/ 16 h 33"/>
                <a:gd name="T112" fmla="*/ 19 w 28"/>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7"/>
                  </a:moveTo>
                  <a:lnTo>
                    <a:pt x="26" y="27"/>
                  </a:lnTo>
                  <a:lnTo>
                    <a:pt x="25" y="27"/>
                  </a:lnTo>
                  <a:lnTo>
                    <a:pt x="25" y="25"/>
                  </a:lnTo>
                  <a:lnTo>
                    <a:pt x="25" y="8"/>
                  </a:lnTo>
                  <a:lnTo>
                    <a:pt x="25" y="4"/>
                  </a:lnTo>
                  <a:lnTo>
                    <a:pt x="23" y="2"/>
                  </a:lnTo>
                  <a:lnTo>
                    <a:pt x="17" y="0"/>
                  </a:lnTo>
                  <a:lnTo>
                    <a:pt x="13" y="0"/>
                  </a:lnTo>
                  <a:lnTo>
                    <a:pt x="7" y="0"/>
                  </a:lnTo>
                  <a:lnTo>
                    <a:pt x="3" y="2"/>
                  </a:lnTo>
                  <a:lnTo>
                    <a:pt x="1" y="6"/>
                  </a:lnTo>
                  <a:lnTo>
                    <a:pt x="0" y="10"/>
                  </a:lnTo>
                  <a:lnTo>
                    <a:pt x="5" y="10"/>
                  </a:lnTo>
                  <a:lnTo>
                    <a:pt x="5" y="8"/>
                  </a:lnTo>
                  <a:lnTo>
                    <a:pt x="7" y="6"/>
                  </a:lnTo>
                  <a:lnTo>
                    <a:pt x="9" y="4"/>
                  </a:lnTo>
                  <a:lnTo>
                    <a:pt x="13" y="4"/>
                  </a:lnTo>
                  <a:lnTo>
                    <a:pt x="15" y="4"/>
                  </a:lnTo>
                  <a:lnTo>
                    <a:pt x="17" y="6"/>
                  </a:lnTo>
                  <a:lnTo>
                    <a:pt x="19" y="8"/>
                  </a:lnTo>
                  <a:lnTo>
                    <a:pt x="19" y="10"/>
                  </a:lnTo>
                  <a:lnTo>
                    <a:pt x="19" y="12"/>
                  </a:lnTo>
                  <a:lnTo>
                    <a:pt x="11" y="14"/>
                  </a:lnTo>
                  <a:lnTo>
                    <a:pt x="5" y="14"/>
                  </a:lnTo>
                  <a:lnTo>
                    <a:pt x="3" y="16"/>
                  </a:lnTo>
                  <a:lnTo>
                    <a:pt x="1" y="18"/>
                  </a:lnTo>
                  <a:lnTo>
                    <a:pt x="0" y="22"/>
                  </a:lnTo>
                  <a:lnTo>
                    <a:pt x="0" y="23"/>
                  </a:lnTo>
                  <a:lnTo>
                    <a:pt x="0" y="27"/>
                  </a:lnTo>
                  <a:lnTo>
                    <a:pt x="1" y="29"/>
                  </a:lnTo>
                  <a:lnTo>
                    <a:pt x="5" y="31"/>
                  </a:lnTo>
                  <a:lnTo>
                    <a:pt x="9" y="33"/>
                  </a:lnTo>
                  <a:lnTo>
                    <a:pt x="15" y="31"/>
                  </a:lnTo>
                  <a:lnTo>
                    <a:pt x="21" y="27"/>
                  </a:lnTo>
                  <a:lnTo>
                    <a:pt x="21" y="31"/>
                  </a:lnTo>
                  <a:lnTo>
                    <a:pt x="25" y="33"/>
                  </a:lnTo>
                  <a:lnTo>
                    <a:pt x="28" y="31"/>
                  </a:lnTo>
                  <a:lnTo>
                    <a:pt x="28" y="27"/>
                  </a:lnTo>
                  <a:close/>
                  <a:moveTo>
                    <a:pt x="19" y="20"/>
                  </a:moveTo>
                  <a:lnTo>
                    <a:pt x="19" y="20"/>
                  </a:lnTo>
                  <a:lnTo>
                    <a:pt x="19" y="22"/>
                  </a:lnTo>
                  <a:lnTo>
                    <a:pt x="19" y="23"/>
                  </a:lnTo>
                  <a:lnTo>
                    <a:pt x="17" y="25"/>
                  </a:lnTo>
                  <a:lnTo>
                    <a:pt x="15" y="27"/>
                  </a:lnTo>
                  <a:lnTo>
                    <a:pt x="9" y="27"/>
                  </a:lnTo>
                  <a:lnTo>
                    <a:pt x="5" y="27"/>
                  </a:lnTo>
                  <a:lnTo>
                    <a:pt x="5" y="25"/>
                  </a:lnTo>
                  <a:lnTo>
                    <a:pt x="5" y="23"/>
                  </a:lnTo>
                  <a:lnTo>
                    <a:pt x="5" y="22"/>
                  </a:lnTo>
                  <a:lnTo>
                    <a:pt x="5" y="20"/>
                  </a:lnTo>
                  <a:lnTo>
                    <a:pt x="11" y="18"/>
                  </a:lnTo>
                  <a:lnTo>
                    <a:pt x="17" y="18"/>
                  </a:lnTo>
                  <a:lnTo>
                    <a:pt x="19" y="16"/>
                  </a:lnTo>
                  <a:lnTo>
                    <a:pt x="19" y="20"/>
                  </a:lnTo>
                  <a:close/>
                </a:path>
              </a:pathLst>
            </a:custGeom>
            <a:solidFill>
              <a:srgbClr val="000000"/>
            </a:solidFill>
            <a:ln w="9525">
              <a:noFill/>
              <a:round/>
              <a:headEnd/>
              <a:tailEnd/>
            </a:ln>
          </p:spPr>
          <p:txBody>
            <a:bodyPr/>
            <a:lstStyle/>
            <a:p>
              <a:endParaRPr lang="en-US"/>
            </a:p>
          </p:txBody>
        </p:sp>
        <p:sp>
          <p:nvSpPr>
            <p:cNvPr id="37936" name="Freeform 48"/>
            <p:cNvSpPr>
              <a:spLocks/>
            </p:cNvSpPr>
            <p:nvPr/>
          </p:nvSpPr>
          <p:spPr bwMode="auto">
            <a:xfrm>
              <a:off x="2758" y="2790"/>
              <a:ext cx="41" cy="31"/>
            </a:xfrm>
            <a:custGeom>
              <a:avLst/>
              <a:gdLst>
                <a:gd name="T0" fmla="*/ 0 w 41"/>
                <a:gd name="T1" fmla="*/ 0 h 31"/>
                <a:gd name="T2" fmla="*/ 10 w 41"/>
                <a:gd name="T3" fmla="*/ 31 h 31"/>
                <a:gd name="T4" fmla="*/ 16 w 41"/>
                <a:gd name="T5" fmla="*/ 31 h 31"/>
                <a:gd name="T6" fmla="*/ 21 w 41"/>
                <a:gd name="T7" fmla="*/ 8 h 31"/>
                <a:gd name="T8" fmla="*/ 27 w 41"/>
                <a:gd name="T9" fmla="*/ 31 h 31"/>
                <a:gd name="T10" fmla="*/ 33 w 41"/>
                <a:gd name="T11" fmla="*/ 31 h 31"/>
                <a:gd name="T12" fmla="*/ 41 w 41"/>
                <a:gd name="T13" fmla="*/ 0 h 31"/>
                <a:gd name="T14" fmla="*/ 37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10" y="31"/>
                  </a:lnTo>
                  <a:lnTo>
                    <a:pt x="16" y="31"/>
                  </a:lnTo>
                  <a:lnTo>
                    <a:pt x="21" y="8"/>
                  </a:lnTo>
                  <a:lnTo>
                    <a:pt x="27" y="31"/>
                  </a:lnTo>
                  <a:lnTo>
                    <a:pt x="33" y="31"/>
                  </a:lnTo>
                  <a:lnTo>
                    <a:pt x="41" y="0"/>
                  </a:lnTo>
                  <a:lnTo>
                    <a:pt x="37"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37937" name="Freeform 49"/>
            <p:cNvSpPr>
              <a:spLocks noEditPoints="1"/>
            </p:cNvSpPr>
            <p:nvPr/>
          </p:nvSpPr>
          <p:spPr bwMode="auto">
            <a:xfrm>
              <a:off x="2802" y="2790"/>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3 w 29"/>
                <a:gd name="T11" fmla="*/ 4 h 33"/>
                <a:gd name="T12" fmla="*/ 22 w 29"/>
                <a:gd name="T13" fmla="*/ 2 h 33"/>
                <a:gd name="T14" fmla="*/ 18 w 29"/>
                <a:gd name="T15" fmla="*/ 0 h 33"/>
                <a:gd name="T16" fmla="*/ 14 w 29"/>
                <a:gd name="T17" fmla="*/ 0 h 33"/>
                <a:gd name="T18" fmla="*/ 8 w 29"/>
                <a:gd name="T19" fmla="*/ 0 h 33"/>
                <a:gd name="T20" fmla="*/ 4 w 29"/>
                <a:gd name="T21" fmla="*/ 2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6 w 29"/>
                <a:gd name="T37" fmla="*/ 4 h 33"/>
                <a:gd name="T38" fmla="*/ 18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0 w 29"/>
                <a:gd name="T55" fmla="*/ 18 h 33"/>
                <a:gd name="T56" fmla="*/ 0 w 29"/>
                <a:gd name="T57" fmla="*/ 22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0 w 29"/>
                <a:gd name="T71" fmla="*/ 27 h 33"/>
                <a:gd name="T72" fmla="*/ 22 w 29"/>
                <a:gd name="T73" fmla="*/ 31 h 33"/>
                <a:gd name="T74" fmla="*/ 25 w 29"/>
                <a:gd name="T75" fmla="*/ 33 h 33"/>
                <a:gd name="T76" fmla="*/ 29 w 29"/>
                <a:gd name="T77" fmla="*/ 31 h 33"/>
                <a:gd name="T78" fmla="*/ 29 w 29"/>
                <a:gd name="T79" fmla="*/ 27 h 33"/>
                <a:gd name="T80" fmla="*/ 20 w 29"/>
                <a:gd name="T81" fmla="*/ 20 h 33"/>
                <a:gd name="T82" fmla="*/ 20 w 29"/>
                <a:gd name="T83" fmla="*/ 20 h 33"/>
                <a:gd name="T84" fmla="*/ 20 w 29"/>
                <a:gd name="T85" fmla="*/ 22 h 33"/>
                <a:gd name="T86" fmla="*/ 20 w 29"/>
                <a:gd name="T87" fmla="*/ 23 h 33"/>
                <a:gd name="T88" fmla="*/ 18 w 29"/>
                <a:gd name="T89" fmla="*/ 25 h 33"/>
                <a:gd name="T90" fmla="*/ 16 w 29"/>
                <a:gd name="T91" fmla="*/ 27 h 33"/>
                <a:gd name="T92" fmla="*/ 10 w 29"/>
                <a:gd name="T93" fmla="*/ 27 h 33"/>
                <a:gd name="T94" fmla="*/ 6 w 29"/>
                <a:gd name="T95" fmla="*/ 27 h 33"/>
                <a:gd name="T96" fmla="*/ 6 w 29"/>
                <a:gd name="T97" fmla="*/ 25 h 33"/>
                <a:gd name="T98" fmla="*/ 6 w 29"/>
                <a:gd name="T99" fmla="*/ 23 h 33"/>
                <a:gd name="T100" fmla="*/ 6 w 29"/>
                <a:gd name="T101" fmla="*/ 22 h 33"/>
                <a:gd name="T102" fmla="*/ 6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3" y="4"/>
                  </a:lnTo>
                  <a:lnTo>
                    <a:pt x="22" y="2"/>
                  </a:lnTo>
                  <a:lnTo>
                    <a:pt x="18" y="0"/>
                  </a:lnTo>
                  <a:lnTo>
                    <a:pt x="14" y="0"/>
                  </a:lnTo>
                  <a:lnTo>
                    <a:pt x="8" y="0"/>
                  </a:lnTo>
                  <a:lnTo>
                    <a:pt x="4" y="2"/>
                  </a:lnTo>
                  <a:lnTo>
                    <a:pt x="2" y="6"/>
                  </a:lnTo>
                  <a:lnTo>
                    <a:pt x="0" y="10"/>
                  </a:lnTo>
                  <a:lnTo>
                    <a:pt x="6" y="10"/>
                  </a:lnTo>
                  <a:lnTo>
                    <a:pt x="6" y="8"/>
                  </a:lnTo>
                  <a:lnTo>
                    <a:pt x="8" y="6"/>
                  </a:lnTo>
                  <a:lnTo>
                    <a:pt x="10" y="4"/>
                  </a:lnTo>
                  <a:lnTo>
                    <a:pt x="14" y="4"/>
                  </a:lnTo>
                  <a:lnTo>
                    <a:pt x="16" y="4"/>
                  </a:lnTo>
                  <a:lnTo>
                    <a:pt x="18" y="6"/>
                  </a:lnTo>
                  <a:lnTo>
                    <a:pt x="20" y="8"/>
                  </a:lnTo>
                  <a:lnTo>
                    <a:pt x="20" y="10"/>
                  </a:lnTo>
                  <a:lnTo>
                    <a:pt x="20" y="12"/>
                  </a:lnTo>
                  <a:lnTo>
                    <a:pt x="12" y="14"/>
                  </a:lnTo>
                  <a:lnTo>
                    <a:pt x="6" y="14"/>
                  </a:lnTo>
                  <a:lnTo>
                    <a:pt x="4" y="16"/>
                  </a:lnTo>
                  <a:lnTo>
                    <a:pt x="0" y="18"/>
                  </a:lnTo>
                  <a:lnTo>
                    <a:pt x="0" y="22"/>
                  </a:lnTo>
                  <a:lnTo>
                    <a:pt x="0" y="23"/>
                  </a:lnTo>
                  <a:lnTo>
                    <a:pt x="0" y="27"/>
                  </a:lnTo>
                  <a:lnTo>
                    <a:pt x="2" y="29"/>
                  </a:lnTo>
                  <a:lnTo>
                    <a:pt x="6" y="31"/>
                  </a:lnTo>
                  <a:lnTo>
                    <a:pt x="10" y="33"/>
                  </a:lnTo>
                  <a:lnTo>
                    <a:pt x="16" y="31"/>
                  </a:lnTo>
                  <a:lnTo>
                    <a:pt x="20" y="27"/>
                  </a:lnTo>
                  <a:lnTo>
                    <a:pt x="22" y="31"/>
                  </a:lnTo>
                  <a:lnTo>
                    <a:pt x="25" y="33"/>
                  </a:lnTo>
                  <a:lnTo>
                    <a:pt x="29" y="31"/>
                  </a:lnTo>
                  <a:lnTo>
                    <a:pt x="29" y="27"/>
                  </a:lnTo>
                  <a:close/>
                  <a:moveTo>
                    <a:pt x="20" y="20"/>
                  </a:moveTo>
                  <a:lnTo>
                    <a:pt x="20" y="20"/>
                  </a:lnTo>
                  <a:lnTo>
                    <a:pt x="20" y="22"/>
                  </a:lnTo>
                  <a:lnTo>
                    <a:pt x="20" y="23"/>
                  </a:lnTo>
                  <a:lnTo>
                    <a:pt x="18" y="25"/>
                  </a:lnTo>
                  <a:lnTo>
                    <a:pt x="16" y="27"/>
                  </a:lnTo>
                  <a:lnTo>
                    <a:pt x="10" y="27"/>
                  </a:lnTo>
                  <a:lnTo>
                    <a:pt x="6" y="27"/>
                  </a:lnTo>
                  <a:lnTo>
                    <a:pt x="6" y="25"/>
                  </a:lnTo>
                  <a:lnTo>
                    <a:pt x="6" y="23"/>
                  </a:lnTo>
                  <a:lnTo>
                    <a:pt x="6" y="22"/>
                  </a:lnTo>
                  <a:lnTo>
                    <a:pt x="6"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37938" name="Freeform 50"/>
            <p:cNvSpPr>
              <a:spLocks/>
            </p:cNvSpPr>
            <p:nvPr/>
          </p:nvSpPr>
          <p:spPr bwMode="auto">
            <a:xfrm>
              <a:off x="2837" y="2790"/>
              <a:ext cx="15" cy="31"/>
            </a:xfrm>
            <a:custGeom>
              <a:avLst/>
              <a:gdLst>
                <a:gd name="T0" fmla="*/ 15 w 15"/>
                <a:gd name="T1" fmla="*/ 0 h 31"/>
                <a:gd name="T2" fmla="*/ 13 w 15"/>
                <a:gd name="T3" fmla="*/ 0 h 31"/>
                <a:gd name="T4" fmla="*/ 8 w 15"/>
                <a:gd name="T5" fmla="*/ 2 h 31"/>
                <a:gd name="T6" fmla="*/ 6 w 15"/>
                <a:gd name="T7" fmla="*/ 6 h 31"/>
                <a:gd name="T8" fmla="*/ 6 w 15"/>
                <a:gd name="T9" fmla="*/ 0 h 31"/>
                <a:gd name="T10" fmla="*/ 0 w 15"/>
                <a:gd name="T11" fmla="*/ 0 h 31"/>
                <a:gd name="T12" fmla="*/ 0 w 15"/>
                <a:gd name="T13" fmla="*/ 31 h 31"/>
                <a:gd name="T14" fmla="*/ 6 w 15"/>
                <a:gd name="T15" fmla="*/ 31 h 31"/>
                <a:gd name="T16" fmla="*/ 6 w 15"/>
                <a:gd name="T17" fmla="*/ 14 h 31"/>
                <a:gd name="T18" fmla="*/ 6 w 15"/>
                <a:gd name="T19" fmla="*/ 10 h 31"/>
                <a:gd name="T20" fmla="*/ 8 w 15"/>
                <a:gd name="T21" fmla="*/ 8 h 31"/>
                <a:gd name="T22" fmla="*/ 10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8" y="2"/>
                  </a:lnTo>
                  <a:lnTo>
                    <a:pt x="6" y="6"/>
                  </a:lnTo>
                  <a:lnTo>
                    <a:pt x="6" y="0"/>
                  </a:lnTo>
                  <a:lnTo>
                    <a:pt x="0" y="0"/>
                  </a:lnTo>
                  <a:lnTo>
                    <a:pt x="0" y="31"/>
                  </a:lnTo>
                  <a:lnTo>
                    <a:pt x="6" y="31"/>
                  </a:lnTo>
                  <a:lnTo>
                    <a:pt x="6" y="14"/>
                  </a:lnTo>
                  <a:lnTo>
                    <a:pt x="6" y="10"/>
                  </a:lnTo>
                  <a:lnTo>
                    <a:pt x="8" y="8"/>
                  </a:lnTo>
                  <a:lnTo>
                    <a:pt x="10"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37939" name="Freeform 51"/>
            <p:cNvSpPr>
              <a:spLocks noEditPoints="1"/>
            </p:cNvSpPr>
            <p:nvPr/>
          </p:nvSpPr>
          <p:spPr bwMode="auto">
            <a:xfrm>
              <a:off x="2854" y="2790"/>
              <a:ext cx="29" cy="33"/>
            </a:xfrm>
            <a:custGeom>
              <a:avLst/>
              <a:gdLst>
                <a:gd name="T0" fmla="*/ 29 w 29"/>
                <a:gd name="T1" fmla="*/ 18 h 33"/>
                <a:gd name="T2" fmla="*/ 27 w 29"/>
                <a:gd name="T3" fmla="*/ 10 h 33"/>
                <a:gd name="T4" fmla="*/ 25 w 29"/>
                <a:gd name="T5" fmla="*/ 4 h 33"/>
                <a:gd name="T6" fmla="*/ 21 w 29"/>
                <a:gd name="T7" fmla="*/ 0 h 33"/>
                <a:gd name="T8" fmla="*/ 16 w 29"/>
                <a:gd name="T9" fmla="*/ 0 h 33"/>
                <a:gd name="T10" fmla="*/ 8 w 29"/>
                <a:gd name="T11" fmla="*/ 0 h 33"/>
                <a:gd name="T12" fmla="*/ 4 w 29"/>
                <a:gd name="T13" fmla="*/ 4 h 33"/>
                <a:gd name="T14" fmla="*/ 0 w 29"/>
                <a:gd name="T15" fmla="*/ 10 h 33"/>
                <a:gd name="T16" fmla="*/ 0 w 29"/>
                <a:gd name="T17" fmla="*/ 16 h 33"/>
                <a:gd name="T18" fmla="*/ 0 w 29"/>
                <a:gd name="T19" fmla="*/ 22 h 33"/>
                <a:gd name="T20" fmla="*/ 2 w 29"/>
                <a:gd name="T21" fmla="*/ 25 h 33"/>
                <a:gd name="T22" fmla="*/ 4 w 29"/>
                <a:gd name="T23" fmla="*/ 27 h 33"/>
                <a:gd name="T24" fmla="*/ 6 w 29"/>
                <a:gd name="T25" fmla="*/ 31 h 33"/>
                <a:gd name="T26" fmla="*/ 10 w 29"/>
                <a:gd name="T27" fmla="*/ 33 h 33"/>
                <a:gd name="T28" fmla="*/ 14 w 29"/>
                <a:gd name="T29" fmla="*/ 33 h 33"/>
                <a:gd name="T30" fmla="*/ 19 w 29"/>
                <a:gd name="T31" fmla="*/ 31 h 33"/>
                <a:gd name="T32" fmla="*/ 25 w 29"/>
                <a:gd name="T33" fmla="*/ 27 h 33"/>
                <a:gd name="T34" fmla="*/ 27 w 29"/>
                <a:gd name="T35" fmla="*/ 25 h 33"/>
                <a:gd name="T36" fmla="*/ 27 w 29"/>
                <a:gd name="T37" fmla="*/ 22 h 33"/>
                <a:gd name="T38" fmla="*/ 23 w 29"/>
                <a:gd name="T39" fmla="*/ 22 h 33"/>
                <a:gd name="T40" fmla="*/ 21 w 29"/>
                <a:gd name="T41" fmla="*/ 23 h 33"/>
                <a:gd name="T42" fmla="*/ 19 w 29"/>
                <a:gd name="T43" fmla="*/ 27 h 33"/>
                <a:gd name="T44" fmla="*/ 18 w 29"/>
                <a:gd name="T45" fmla="*/ 27 h 33"/>
                <a:gd name="T46" fmla="*/ 14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4 w 29"/>
                <a:gd name="T67" fmla="*/ 4 h 33"/>
                <a:gd name="T68" fmla="*/ 18 w 29"/>
                <a:gd name="T69" fmla="*/ 4 h 33"/>
                <a:gd name="T70" fmla="*/ 19 w 29"/>
                <a:gd name="T71" fmla="*/ 6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1" y="0"/>
                  </a:lnTo>
                  <a:lnTo>
                    <a:pt x="16" y="0"/>
                  </a:lnTo>
                  <a:lnTo>
                    <a:pt x="8" y="0"/>
                  </a:lnTo>
                  <a:lnTo>
                    <a:pt x="4" y="4"/>
                  </a:lnTo>
                  <a:lnTo>
                    <a:pt x="0" y="10"/>
                  </a:lnTo>
                  <a:lnTo>
                    <a:pt x="0" y="16"/>
                  </a:lnTo>
                  <a:lnTo>
                    <a:pt x="0" y="22"/>
                  </a:lnTo>
                  <a:lnTo>
                    <a:pt x="2" y="25"/>
                  </a:lnTo>
                  <a:lnTo>
                    <a:pt x="4" y="27"/>
                  </a:lnTo>
                  <a:lnTo>
                    <a:pt x="6" y="31"/>
                  </a:lnTo>
                  <a:lnTo>
                    <a:pt x="10" y="33"/>
                  </a:lnTo>
                  <a:lnTo>
                    <a:pt x="14" y="33"/>
                  </a:lnTo>
                  <a:lnTo>
                    <a:pt x="19" y="31"/>
                  </a:lnTo>
                  <a:lnTo>
                    <a:pt x="25" y="27"/>
                  </a:lnTo>
                  <a:lnTo>
                    <a:pt x="27" y="25"/>
                  </a:lnTo>
                  <a:lnTo>
                    <a:pt x="27" y="22"/>
                  </a:lnTo>
                  <a:lnTo>
                    <a:pt x="23" y="22"/>
                  </a:lnTo>
                  <a:lnTo>
                    <a:pt x="21" y="23"/>
                  </a:lnTo>
                  <a:lnTo>
                    <a:pt x="19" y="27"/>
                  </a:lnTo>
                  <a:lnTo>
                    <a:pt x="18" y="27"/>
                  </a:lnTo>
                  <a:lnTo>
                    <a:pt x="14" y="27"/>
                  </a:lnTo>
                  <a:lnTo>
                    <a:pt x="12" y="27"/>
                  </a:lnTo>
                  <a:lnTo>
                    <a:pt x="8" y="25"/>
                  </a:lnTo>
                  <a:lnTo>
                    <a:pt x="6" y="22"/>
                  </a:lnTo>
                  <a:lnTo>
                    <a:pt x="6" y="18"/>
                  </a:lnTo>
                  <a:lnTo>
                    <a:pt x="29" y="18"/>
                  </a:lnTo>
                  <a:close/>
                  <a:moveTo>
                    <a:pt x="6" y="14"/>
                  </a:moveTo>
                  <a:lnTo>
                    <a:pt x="6" y="10"/>
                  </a:lnTo>
                  <a:lnTo>
                    <a:pt x="8" y="8"/>
                  </a:lnTo>
                  <a:lnTo>
                    <a:pt x="12" y="4"/>
                  </a:lnTo>
                  <a:lnTo>
                    <a:pt x="14" y="4"/>
                  </a:lnTo>
                  <a:lnTo>
                    <a:pt x="18" y="4"/>
                  </a:lnTo>
                  <a:lnTo>
                    <a:pt x="19" y="6"/>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37940" name="Freeform 52"/>
            <p:cNvSpPr>
              <a:spLocks noEditPoints="1"/>
            </p:cNvSpPr>
            <p:nvPr/>
          </p:nvSpPr>
          <p:spPr bwMode="auto">
            <a:xfrm>
              <a:off x="2288" y="2433"/>
              <a:ext cx="35" cy="43"/>
            </a:xfrm>
            <a:custGeom>
              <a:avLst/>
              <a:gdLst>
                <a:gd name="T0" fmla="*/ 0 w 35"/>
                <a:gd name="T1" fmla="*/ 0 h 43"/>
                <a:gd name="T2" fmla="*/ 0 w 35"/>
                <a:gd name="T3" fmla="*/ 43 h 43"/>
                <a:gd name="T4" fmla="*/ 6 w 35"/>
                <a:gd name="T5" fmla="*/ 43 h 43"/>
                <a:gd name="T6" fmla="*/ 6 w 35"/>
                <a:gd name="T7" fmla="*/ 25 h 43"/>
                <a:gd name="T8" fmla="*/ 21 w 35"/>
                <a:gd name="T9" fmla="*/ 25 h 43"/>
                <a:gd name="T10" fmla="*/ 25 w 35"/>
                <a:gd name="T11" fmla="*/ 25 h 43"/>
                <a:gd name="T12" fmla="*/ 27 w 35"/>
                <a:gd name="T13" fmla="*/ 29 h 43"/>
                <a:gd name="T14" fmla="*/ 27 w 35"/>
                <a:gd name="T15" fmla="*/ 35 h 43"/>
                <a:gd name="T16" fmla="*/ 27 w 35"/>
                <a:gd name="T17" fmla="*/ 37 h 43"/>
                <a:gd name="T18" fmla="*/ 27 w 35"/>
                <a:gd name="T19" fmla="*/ 39 h 43"/>
                <a:gd name="T20" fmla="*/ 29 w 35"/>
                <a:gd name="T21" fmla="*/ 43 h 43"/>
                <a:gd name="T22" fmla="*/ 35 w 35"/>
                <a:gd name="T23" fmla="*/ 43 h 43"/>
                <a:gd name="T24" fmla="*/ 35 w 35"/>
                <a:gd name="T25" fmla="*/ 43 h 43"/>
                <a:gd name="T26" fmla="*/ 35 w 35"/>
                <a:gd name="T27" fmla="*/ 41 h 43"/>
                <a:gd name="T28" fmla="*/ 33 w 35"/>
                <a:gd name="T29" fmla="*/ 39 h 43"/>
                <a:gd name="T30" fmla="*/ 33 w 35"/>
                <a:gd name="T31" fmla="*/ 29 h 43"/>
                <a:gd name="T32" fmla="*/ 31 w 35"/>
                <a:gd name="T33" fmla="*/ 25 h 43"/>
                <a:gd name="T34" fmla="*/ 27 w 35"/>
                <a:gd name="T35" fmla="*/ 22 h 43"/>
                <a:gd name="T36" fmla="*/ 31 w 35"/>
                <a:gd name="T37" fmla="*/ 20 h 43"/>
                <a:gd name="T38" fmla="*/ 33 w 35"/>
                <a:gd name="T39" fmla="*/ 18 h 43"/>
                <a:gd name="T40" fmla="*/ 33 w 35"/>
                <a:gd name="T41" fmla="*/ 14 h 43"/>
                <a:gd name="T42" fmla="*/ 33 w 35"/>
                <a:gd name="T43" fmla="*/ 12 h 43"/>
                <a:gd name="T44" fmla="*/ 33 w 35"/>
                <a:gd name="T45" fmla="*/ 8 h 43"/>
                <a:gd name="T46" fmla="*/ 31 w 35"/>
                <a:gd name="T47" fmla="*/ 4 h 43"/>
                <a:gd name="T48" fmla="*/ 27 w 35"/>
                <a:gd name="T49" fmla="*/ 2 h 43"/>
                <a:gd name="T50" fmla="*/ 19 w 35"/>
                <a:gd name="T51" fmla="*/ 0 h 43"/>
                <a:gd name="T52" fmla="*/ 0 w 35"/>
                <a:gd name="T53" fmla="*/ 0 h 43"/>
                <a:gd name="T54" fmla="*/ 6 w 35"/>
                <a:gd name="T55" fmla="*/ 6 h 43"/>
                <a:gd name="T56" fmla="*/ 19 w 35"/>
                <a:gd name="T57" fmla="*/ 6 h 43"/>
                <a:gd name="T58" fmla="*/ 21 w 35"/>
                <a:gd name="T59" fmla="*/ 6 h 43"/>
                <a:gd name="T60" fmla="*/ 23 w 35"/>
                <a:gd name="T61" fmla="*/ 6 h 43"/>
                <a:gd name="T62" fmla="*/ 25 w 35"/>
                <a:gd name="T63" fmla="*/ 6 h 43"/>
                <a:gd name="T64" fmla="*/ 27 w 35"/>
                <a:gd name="T65" fmla="*/ 8 h 43"/>
                <a:gd name="T66" fmla="*/ 27 w 35"/>
                <a:gd name="T67" fmla="*/ 10 h 43"/>
                <a:gd name="T68" fmla="*/ 27 w 35"/>
                <a:gd name="T69" fmla="*/ 12 h 43"/>
                <a:gd name="T70" fmla="*/ 27 w 35"/>
                <a:gd name="T71" fmla="*/ 16 h 43"/>
                <a:gd name="T72" fmla="*/ 25 w 35"/>
                <a:gd name="T73" fmla="*/ 18 h 43"/>
                <a:gd name="T74" fmla="*/ 23 w 35"/>
                <a:gd name="T75" fmla="*/ 20 h 43"/>
                <a:gd name="T76" fmla="*/ 21 w 35"/>
                <a:gd name="T77" fmla="*/ 20 h 43"/>
                <a:gd name="T78" fmla="*/ 6 w 35"/>
                <a:gd name="T79" fmla="*/ 20 h 43"/>
                <a:gd name="T80" fmla="*/ 6 w 35"/>
                <a:gd name="T81" fmla="*/ 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
                <a:gd name="T124" fmla="*/ 0 h 43"/>
                <a:gd name="T125" fmla="*/ 35 w 35"/>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 h="43">
                  <a:moveTo>
                    <a:pt x="0" y="0"/>
                  </a:moveTo>
                  <a:lnTo>
                    <a:pt x="0" y="43"/>
                  </a:lnTo>
                  <a:lnTo>
                    <a:pt x="6" y="43"/>
                  </a:lnTo>
                  <a:lnTo>
                    <a:pt x="6" y="25"/>
                  </a:lnTo>
                  <a:lnTo>
                    <a:pt x="21" y="25"/>
                  </a:lnTo>
                  <a:lnTo>
                    <a:pt x="25" y="25"/>
                  </a:lnTo>
                  <a:lnTo>
                    <a:pt x="27" y="29"/>
                  </a:lnTo>
                  <a:lnTo>
                    <a:pt x="27" y="35"/>
                  </a:lnTo>
                  <a:lnTo>
                    <a:pt x="27" y="37"/>
                  </a:lnTo>
                  <a:lnTo>
                    <a:pt x="27" y="39"/>
                  </a:lnTo>
                  <a:lnTo>
                    <a:pt x="29" y="43"/>
                  </a:lnTo>
                  <a:lnTo>
                    <a:pt x="35" y="43"/>
                  </a:lnTo>
                  <a:lnTo>
                    <a:pt x="35" y="41"/>
                  </a:lnTo>
                  <a:lnTo>
                    <a:pt x="33" y="39"/>
                  </a:lnTo>
                  <a:lnTo>
                    <a:pt x="33" y="29"/>
                  </a:lnTo>
                  <a:lnTo>
                    <a:pt x="31" y="25"/>
                  </a:lnTo>
                  <a:lnTo>
                    <a:pt x="27" y="22"/>
                  </a:lnTo>
                  <a:lnTo>
                    <a:pt x="31" y="20"/>
                  </a:lnTo>
                  <a:lnTo>
                    <a:pt x="33" y="18"/>
                  </a:lnTo>
                  <a:lnTo>
                    <a:pt x="33" y="14"/>
                  </a:lnTo>
                  <a:lnTo>
                    <a:pt x="33" y="12"/>
                  </a:lnTo>
                  <a:lnTo>
                    <a:pt x="33" y="8"/>
                  </a:lnTo>
                  <a:lnTo>
                    <a:pt x="31" y="4"/>
                  </a:lnTo>
                  <a:lnTo>
                    <a:pt x="27" y="2"/>
                  </a:lnTo>
                  <a:lnTo>
                    <a:pt x="19" y="0"/>
                  </a:lnTo>
                  <a:lnTo>
                    <a:pt x="0" y="0"/>
                  </a:lnTo>
                  <a:close/>
                  <a:moveTo>
                    <a:pt x="6" y="6"/>
                  </a:moveTo>
                  <a:lnTo>
                    <a:pt x="19" y="6"/>
                  </a:lnTo>
                  <a:lnTo>
                    <a:pt x="21" y="6"/>
                  </a:lnTo>
                  <a:lnTo>
                    <a:pt x="23" y="6"/>
                  </a:lnTo>
                  <a:lnTo>
                    <a:pt x="25" y="6"/>
                  </a:lnTo>
                  <a:lnTo>
                    <a:pt x="27" y="8"/>
                  </a:lnTo>
                  <a:lnTo>
                    <a:pt x="27" y="10"/>
                  </a:lnTo>
                  <a:lnTo>
                    <a:pt x="27" y="12"/>
                  </a:lnTo>
                  <a:lnTo>
                    <a:pt x="27" y="16"/>
                  </a:lnTo>
                  <a:lnTo>
                    <a:pt x="25" y="18"/>
                  </a:lnTo>
                  <a:lnTo>
                    <a:pt x="23" y="20"/>
                  </a:lnTo>
                  <a:lnTo>
                    <a:pt x="21" y="20"/>
                  </a:lnTo>
                  <a:lnTo>
                    <a:pt x="6" y="20"/>
                  </a:lnTo>
                  <a:lnTo>
                    <a:pt x="6" y="6"/>
                  </a:lnTo>
                  <a:close/>
                </a:path>
              </a:pathLst>
            </a:custGeom>
            <a:solidFill>
              <a:srgbClr val="000000"/>
            </a:solidFill>
            <a:ln w="9525">
              <a:noFill/>
              <a:round/>
              <a:headEnd/>
              <a:tailEnd/>
            </a:ln>
          </p:spPr>
          <p:txBody>
            <a:bodyPr/>
            <a:lstStyle/>
            <a:p>
              <a:endParaRPr lang="en-US"/>
            </a:p>
          </p:txBody>
        </p:sp>
        <p:sp>
          <p:nvSpPr>
            <p:cNvPr id="37941" name="Freeform 53"/>
            <p:cNvSpPr>
              <a:spLocks noEditPoints="1"/>
            </p:cNvSpPr>
            <p:nvPr/>
          </p:nvSpPr>
          <p:spPr bwMode="auto">
            <a:xfrm>
              <a:off x="2328" y="2445"/>
              <a:ext cx="27" cy="31"/>
            </a:xfrm>
            <a:custGeom>
              <a:avLst/>
              <a:gdLst>
                <a:gd name="T0" fmla="*/ 27 w 27"/>
                <a:gd name="T1" fmla="*/ 17 h 31"/>
                <a:gd name="T2" fmla="*/ 27 w 27"/>
                <a:gd name="T3" fmla="*/ 10 h 31"/>
                <a:gd name="T4" fmla="*/ 23 w 27"/>
                <a:gd name="T5" fmla="*/ 4 h 31"/>
                <a:gd name="T6" fmla="*/ 19 w 27"/>
                <a:gd name="T7" fmla="*/ 0 h 31"/>
                <a:gd name="T8" fmla="*/ 14 w 27"/>
                <a:gd name="T9" fmla="*/ 0 h 31"/>
                <a:gd name="T10" fmla="*/ 8 w 27"/>
                <a:gd name="T11" fmla="*/ 0 h 31"/>
                <a:gd name="T12" fmla="*/ 4 w 27"/>
                <a:gd name="T13" fmla="*/ 4 h 31"/>
                <a:gd name="T14" fmla="*/ 0 w 27"/>
                <a:gd name="T15" fmla="*/ 8 h 31"/>
                <a:gd name="T16" fmla="*/ 0 w 27"/>
                <a:gd name="T17" fmla="*/ 15 h 31"/>
                <a:gd name="T18" fmla="*/ 0 w 27"/>
                <a:gd name="T19" fmla="*/ 19 h 31"/>
                <a:gd name="T20" fmla="*/ 0 w 27"/>
                <a:gd name="T21" fmla="*/ 25 h 31"/>
                <a:gd name="T22" fmla="*/ 4 w 27"/>
                <a:gd name="T23" fmla="*/ 27 h 31"/>
                <a:gd name="T24" fmla="*/ 6 w 27"/>
                <a:gd name="T25" fmla="*/ 31 h 31"/>
                <a:gd name="T26" fmla="*/ 10 w 27"/>
                <a:gd name="T27" fmla="*/ 31 h 31"/>
                <a:gd name="T28" fmla="*/ 14 w 27"/>
                <a:gd name="T29" fmla="*/ 31 h 31"/>
                <a:gd name="T30" fmla="*/ 19 w 27"/>
                <a:gd name="T31" fmla="*/ 31 h 31"/>
                <a:gd name="T32" fmla="*/ 23 w 27"/>
                <a:gd name="T33" fmla="*/ 27 h 31"/>
                <a:gd name="T34" fmla="*/ 25 w 27"/>
                <a:gd name="T35" fmla="*/ 25 h 31"/>
                <a:gd name="T36" fmla="*/ 27 w 27"/>
                <a:gd name="T37" fmla="*/ 21 h 31"/>
                <a:gd name="T38" fmla="*/ 21 w 27"/>
                <a:gd name="T39" fmla="*/ 21 h 31"/>
                <a:gd name="T40" fmla="*/ 21 w 27"/>
                <a:gd name="T41" fmla="*/ 23 h 31"/>
                <a:gd name="T42" fmla="*/ 19 w 27"/>
                <a:gd name="T43" fmla="*/ 25 h 31"/>
                <a:gd name="T44" fmla="*/ 18 w 27"/>
                <a:gd name="T45" fmla="*/ 27 h 31"/>
                <a:gd name="T46" fmla="*/ 14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0 w 27"/>
                <a:gd name="T65" fmla="*/ 4 h 31"/>
                <a:gd name="T66" fmla="*/ 14 w 27"/>
                <a:gd name="T67" fmla="*/ 4 h 31"/>
                <a:gd name="T68" fmla="*/ 18 w 27"/>
                <a:gd name="T69" fmla="*/ 4 h 31"/>
                <a:gd name="T70" fmla="*/ 19 w 27"/>
                <a:gd name="T71" fmla="*/ 6 h 31"/>
                <a:gd name="T72" fmla="*/ 21 w 27"/>
                <a:gd name="T73" fmla="*/ 10 h 31"/>
                <a:gd name="T74" fmla="*/ 21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3" y="4"/>
                  </a:lnTo>
                  <a:lnTo>
                    <a:pt x="19" y="0"/>
                  </a:lnTo>
                  <a:lnTo>
                    <a:pt x="14" y="0"/>
                  </a:lnTo>
                  <a:lnTo>
                    <a:pt x="8" y="0"/>
                  </a:lnTo>
                  <a:lnTo>
                    <a:pt x="4" y="4"/>
                  </a:lnTo>
                  <a:lnTo>
                    <a:pt x="0" y="8"/>
                  </a:lnTo>
                  <a:lnTo>
                    <a:pt x="0" y="15"/>
                  </a:lnTo>
                  <a:lnTo>
                    <a:pt x="0" y="19"/>
                  </a:lnTo>
                  <a:lnTo>
                    <a:pt x="0" y="25"/>
                  </a:lnTo>
                  <a:lnTo>
                    <a:pt x="4" y="27"/>
                  </a:lnTo>
                  <a:lnTo>
                    <a:pt x="6" y="31"/>
                  </a:lnTo>
                  <a:lnTo>
                    <a:pt x="10" y="31"/>
                  </a:lnTo>
                  <a:lnTo>
                    <a:pt x="14" y="31"/>
                  </a:lnTo>
                  <a:lnTo>
                    <a:pt x="19" y="31"/>
                  </a:lnTo>
                  <a:lnTo>
                    <a:pt x="23" y="27"/>
                  </a:lnTo>
                  <a:lnTo>
                    <a:pt x="25" y="25"/>
                  </a:lnTo>
                  <a:lnTo>
                    <a:pt x="27" y="21"/>
                  </a:lnTo>
                  <a:lnTo>
                    <a:pt x="21" y="21"/>
                  </a:lnTo>
                  <a:lnTo>
                    <a:pt x="21" y="23"/>
                  </a:lnTo>
                  <a:lnTo>
                    <a:pt x="19" y="25"/>
                  </a:lnTo>
                  <a:lnTo>
                    <a:pt x="18" y="27"/>
                  </a:lnTo>
                  <a:lnTo>
                    <a:pt x="14" y="27"/>
                  </a:lnTo>
                  <a:lnTo>
                    <a:pt x="10" y="27"/>
                  </a:lnTo>
                  <a:lnTo>
                    <a:pt x="8" y="25"/>
                  </a:lnTo>
                  <a:lnTo>
                    <a:pt x="6" y="21"/>
                  </a:lnTo>
                  <a:lnTo>
                    <a:pt x="6" y="17"/>
                  </a:lnTo>
                  <a:lnTo>
                    <a:pt x="27" y="17"/>
                  </a:lnTo>
                  <a:close/>
                  <a:moveTo>
                    <a:pt x="6" y="13"/>
                  </a:moveTo>
                  <a:lnTo>
                    <a:pt x="6" y="10"/>
                  </a:lnTo>
                  <a:lnTo>
                    <a:pt x="8" y="6"/>
                  </a:lnTo>
                  <a:lnTo>
                    <a:pt x="10" y="4"/>
                  </a:lnTo>
                  <a:lnTo>
                    <a:pt x="14" y="4"/>
                  </a:lnTo>
                  <a:lnTo>
                    <a:pt x="18" y="4"/>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37942" name="Freeform 54"/>
            <p:cNvSpPr>
              <a:spLocks noEditPoints="1"/>
            </p:cNvSpPr>
            <p:nvPr/>
          </p:nvSpPr>
          <p:spPr bwMode="auto">
            <a:xfrm>
              <a:off x="2359" y="2433"/>
              <a:ext cx="27" cy="43"/>
            </a:xfrm>
            <a:custGeom>
              <a:avLst/>
              <a:gdLst>
                <a:gd name="T0" fmla="*/ 23 w 27"/>
                <a:gd name="T1" fmla="*/ 0 h 43"/>
                <a:gd name="T2" fmla="*/ 23 w 27"/>
                <a:gd name="T3" fmla="*/ 16 h 43"/>
                <a:gd name="T4" fmla="*/ 19 w 27"/>
                <a:gd name="T5" fmla="*/ 12 h 43"/>
                <a:gd name="T6" fmla="*/ 13 w 27"/>
                <a:gd name="T7" fmla="*/ 12 h 43"/>
                <a:gd name="T8" fmla="*/ 8 w 27"/>
                <a:gd name="T9" fmla="*/ 12 h 43"/>
                <a:gd name="T10" fmla="*/ 4 w 27"/>
                <a:gd name="T11" fmla="*/ 16 h 43"/>
                <a:gd name="T12" fmla="*/ 2 w 27"/>
                <a:gd name="T13" fmla="*/ 20 h 43"/>
                <a:gd name="T14" fmla="*/ 0 w 27"/>
                <a:gd name="T15" fmla="*/ 25 h 43"/>
                <a:gd name="T16" fmla="*/ 2 w 27"/>
                <a:gd name="T17" fmla="*/ 33 h 43"/>
                <a:gd name="T18" fmla="*/ 4 w 27"/>
                <a:gd name="T19" fmla="*/ 39 h 43"/>
                <a:gd name="T20" fmla="*/ 10 w 27"/>
                <a:gd name="T21" fmla="*/ 43 h 43"/>
                <a:gd name="T22" fmla="*/ 13 w 27"/>
                <a:gd name="T23" fmla="*/ 43 h 43"/>
                <a:gd name="T24" fmla="*/ 19 w 27"/>
                <a:gd name="T25" fmla="*/ 43 h 43"/>
                <a:gd name="T26" fmla="*/ 23 w 27"/>
                <a:gd name="T27" fmla="*/ 39 h 43"/>
                <a:gd name="T28" fmla="*/ 23 w 27"/>
                <a:gd name="T29" fmla="*/ 43 h 43"/>
                <a:gd name="T30" fmla="*/ 27 w 27"/>
                <a:gd name="T31" fmla="*/ 43 h 43"/>
                <a:gd name="T32" fmla="*/ 27 w 27"/>
                <a:gd name="T33" fmla="*/ 0 h 43"/>
                <a:gd name="T34" fmla="*/ 23 w 27"/>
                <a:gd name="T35" fmla="*/ 0 h 43"/>
                <a:gd name="T36" fmla="*/ 13 w 27"/>
                <a:gd name="T37" fmla="*/ 16 h 43"/>
                <a:gd name="T38" fmla="*/ 17 w 27"/>
                <a:gd name="T39" fmla="*/ 16 h 43"/>
                <a:gd name="T40" fmla="*/ 21 w 27"/>
                <a:gd name="T41" fmla="*/ 20 h 43"/>
                <a:gd name="T42" fmla="*/ 21 w 27"/>
                <a:gd name="T43" fmla="*/ 24 h 43"/>
                <a:gd name="T44" fmla="*/ 23 w 27"/>
                <a:gd name="T45" fmla="*/ 29 h 43"/>
                <a:gd name="T46" fmla="*/ 21 w 27"/>
                <a:gd name="T47" fmla="*/ 31 h 43"/>
                <a:gd name="T48" fmla="*/ 21 w 27"/>
                <a:gd name="T49" fmla="*/ 35 h 43"/>
                <a:gd name="T50" fmla="*/ 17 w 27"/>
                <a:gd name="T51" fmla="*/ 37 h 43"/>
                <a:gd name="T52" fmla="*/ 13 w 27"/>
                <a:gd name="T53" fmla="*/ 39 h 43"/>
                <a:gd name="T54" fmla="*/ 12 w 27"/>
                <a:gd name="T55" fmla="*/ 37 h 43"/>
                <a:gd name="T56" fmla="*/ 8 w 27"/>
                <a:gd name="T57" fmla="*/ 35 h 43"/>
                <a:gd name="T58" fmla="*/ 6 w 27"/>
                <a:gd name="T59" fmla="*/ 31 h 43"/>
                <a:gd name="T60" fmla="*/ 6 w 27"/>
                <a:gd name="T61" fmla="*/ 27 h 43"/>
                <a:gd name="T62" fmla="*/ 6 w 27"/>
                <a:gd name="T63" fmla="*/ 22 h 43"/>
                <a:gd name="T64" fmla="*/ 8 w 27"/>
                <a:gd name="T65" fmla="*/ 20 h 43"/>
                <a:gd name="T66" fmla="*/ 10 w 27"/>
                <a:gd name="T67" fmla="*/ 16 h 43"/>
                <a:gd name="T68" fmla="*/ 13 w 27"/>
                <a:gd name="T69" fmla="*/ 16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43"/>
                <a:gd name="T107" fmla="*/ 27 w 27"/>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43">
                  <a:moveTo>
                    <a:pt x="23" y="0"/>
                  </a:moveTo>
                  <a:lnTo>
                    <a:pt x="23" y="16"/>
                  </a:lnTo>
                  <a:lnTo>
                    <a:pt x="19" y="12"/>
                  </a:lnTo>
                  <a:lnTo>
                    <a:pt x="13" y="12"/>
                  </a:lnTo>
                  <a:lnTo>
                    <a:pt x="8" y="12"/>
                  </a:lnTo>
                  <a:lnTo>
                    <a:pt x="4" y="16"/>
                  </a:lnTo>
                  <a:lnTo>
                    <a:pt x="2" y="20"/>
                  </a:lnTo>
                  <a:lnTo>
                    <a:pt x="0" y="25"/>
                  </a:lnTo>
                  <a:lnTo>
                    <a:pt x="2" y="33"/>
                  </a:lnTo>
                  <a:lnTo>
                    <a:pt x="4" y="39"/>
                  </a:lnTo>
                  <a:lnTo>
                    <a:pt x="10" y="43"/>
                  </a:lnTo>
                  <a:lnTo>
                    <a:pt x="13" y="43"/>
                  </a:lnTo>
                  <a:lnTo>
                    <a:pt x="19" y="43"/>
                  </a:lnTo>
                  <a:lnTo>
                    <a:pt x="23" y="39"/>
                  </a:lnTo>
                  <a:lnTo>
                    <a:pt x="23" y="43"/>
                  </a:lnTo>
                  <a:lnTo>
                    <a:pt x="27" y="43"/>
                  </a:lnTo>
                  <a:lnTo>
                    <a:pt x="27" y="0"/>
                  </a:lnTo>
                  <a:lnTo>
                    <a:pt x="23" y="0"/>
                  </a:lnTo>
                  <a:close/>
                  <a:moveTo>
                    <a:pt x="13" y="16"/>
                  </a:moveTo>
                  <a:lnTo>
                    <a:pt x="17" y="16"/>
                  </a:lnTo>
                  <a:lnTo>
                    <a:pt x="21" y="20"/>
                  </a:lnTo>
                  <a:lnTo>
                    <a:pt x="21" y="24"/>
                  </a:lnTo>
                  <a:lnTo>
                    <a:pt x="23" y="29"/>
                  </a:lnTo>
                  <a:lnTo>
                    <a:pt x="21" y="31"/>
                  </a:lnTo>
                  <a:lnTo>
                    <a:pt x="21" y="35"/>
                  </a:lnTo>
                  <a:lnTo>
                    <a:pt x="17" y="37"/>
                  </a:lnTo>
                  <a:lnTo>
                    <a:pt x="13" y="39"/>
                  </a:lnTo>
                  <a:lnTo>
                    <a:pt x="12" y="37"/>
                  </a:lnTo>
                  <a:lnTo>
                    <a:pt x="8" y="35"/>
                  </a:lnTo>
                  <a:lnTo>
                    <a:pt x="6" y="31"/>
                  </a:lnTo>
                  <a:lnTo>
                    <a:pt x="6" y="27"/>
                  </a:lnTo>
                  <a:lnTo>
                    <a:pt x="6" y="22"/>
                  </a:lnTo>
                  <a:lnTo>
                    <a:pt x="8" y="20"/>
                  </a:lnTo>
                  <a:lnTo>
                    <a:pt x="10" y="16"/>
                  </a:lnTo>
                  <a:lnTo>
                    <a:pt x="13" y="16"/>
                  </a:lnTo>
                  <a:close/>
                </a:path>
              </a:pathLst>
            </a:custGeom>
            <a:solidFill>
              <a:srgbClr val="000000"/>
            </a:solidFill>
            <a:ln w="9525">
              <a:noFill/>
              <a:round/>
              <a:headEnd/>
              <a:tailEnd/>
            </a:ln>
          </p:spPr>
          <p:txBody>
            <a:bodyPr/>
            <a:lstStyle/>
            <a:p>
              <a:endParaRPr lang="en-US"/>
            </a:p>
          </p:txBody>
        </p:sp>
        <p:sp>
          <p:nvSpPr>
            <p:cNvPr id="37943" name="Freeform 55"/>
            <p:cNvSpPr>
              <a:spLocks/>
            </p:cNvSpPr>
            <p:nvPr/>
          </p:nvSpPr>
          <p:spPr bwMode="auto">
            <a:xfrm>
              <a:off x="2411" y="2433"/>
              <a:ext cx="27" cy="4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37944" name="Freeform 56"/>
            <p:cNvSpPr>
              <a:spLocks noEditPoints="1"/>
            </p:cNvSpPr>
            <p:nvPr/>
          </p:nvSpPr>
          <p:spPr bwMode="auto">
            <a:xfrm>
              <a:off x="2442" y="2445"/>
              <a:ext cx="28" cy="31"/>
            </a:xfrm>
            <a:custGeom>
              <a:avLst/>
              <a:gdLst>
                <a:gd name="T0" fmla="*/ 28 w 28"/>
                <a:gd name="T1" fmla="*/ 27 h 31"/>
                <a:gd name="T2" fmla="*/ 26 w 28"/>
                <a:gd name="T3" fmla="*/ 27 h 31"/>
                <a:gd name="T4" fmla="*/ 25 w 28"/>
                <a:gd name="T5" fmla="*/ 27 h 31"/>
                <a:gd name="T6" fmla="*/ 25 w 28"/>
                <a:gd name="T7" fmla="*/ 25 h 31"/>
                <a:gd name="T8" fmla="*/ 25 w 28"/>
                <a:gd name="T9" fmla="*/ 8 h 31"/>
                <a:gd name="T10" fmla="*/ 25 w 28"/>
                <a:gd name="T11" fmla="*/ 4 h 31"/>
                <a:gd name="T12" fmla="*/ 21 w 28"/>
                <a:gd name="T13" fmla="*/ 2 h 31"/>
                <a:gd name="T14" fmla="*/ 19 w 28"/>
                <a:gd name="T15" fmla="*/ 0 h 31"/>
                <a:gd name="T16" fmla="*/ 13 w 28"/>
                <a:gd name="T17" fmla="*/ 0 h 31"/>
                <a:gd name="T18" fmla="*/ 7 w 28"/>
                <a:gd name="T19" fmla="*/ 0 h 31"/>
                <a:gd name="T20" fmla="*/ 3 w 28"/>
                <a:gd name="T21" fmla="*/ 2 h 31"/>
                <a:gd name="T22" fmla="*/ 1 w 28"/>
                <a:gd name="T23" fmla="*/ 6 h 31"/>
                <a:gd name="T24" fmla="*/ 1 w 28"/>
                <a:gd name="T25" fmla="*/ 10 h 31"/>
                <a:gd name="T26" fmla="*/ 5 w 28"/>
                <a:gd name="T27" fmla="*/ 10 h 31"/>
                <a:gd name="T28" fmla="*/ 7 w 28"/>
                <a:gd name="T29" fmla="*/ 8 h 31"/>
                <a:gd name="T30" fmla="*/ 7 w 28"/>
                <a:gd name="T31" fmla="*/ 4 h 31"/>
                <a:gd name="T32" fmla="*/ 9 w 28"/>
                <a:gd name="T33" fmla="*/ 4 h 31"/>
                <a:gd name="T34" fmla="*/ 13 w 28"/>
                <a:gd name="T35" fmla="*/ 4 h 31"/>
                <a:gd name="T36" fmla="*/ 15 w 28"/>
                <a:gd name="T37" fmla="*/ 4 h 31"/>
                <a:gd name="T38" fmla="*/ 19 w 28"/>
                <a:gd name="T39" fmla="*/ 4 h 31"/>
                <a:gd name="T40" fmla="*/ 19 w 28"/>
                <a:gd name="T41" fmla="*/ 6 h 31"/>
                <a:gd name="T42" fmla="*/ 19 w 28"/>
                <a:gd name="T43" fmla="*/ 8 h 31"/>
                <a:gd name="T44" fmla="*/ 19 w 28"/>
                <a:gd name="T45" fmla="*/ 10 h 31"/>
                <a:gd name="T46" fmla="*/ 19 w 28"/>
                <a:gd name="T47" fmla="*/ 12 h 31"/>
                <a:gd name="T48" fmla="*/ 11 w 28"/>
                <a:gd name="T49" fmla="*/ 13 h 31"/>
                <a:gd name="T50" fmla="*/ 5 w 28"/>
                <a:gd name="T51" fmla="*/ 13 h 31"/>
                <a:gd name="T52" fmla="*/ 3 w 28"/>
                <a:gd name="T53" fmla="*/ 15 h 31"/>
                <a:gd name="T54" fmla="*/ 1 w 28"/>
                <a:gd name="T55" fmla="*/ 17 h 31"/>
                <a:gd name="T56" fmla="*/ 0 w 28"/>
                <a:gd name="T57" fmla="*/ 19 h 31"/>
                <a:gd name="T58" fmla="*/ 0 w 28"/>
                <a:gd name="T59" fmla="*/ 23 h 31"/>
                <a:gd name="T60" fmla="*/ 0 w 28"/>
                <a:gd name="T61" fmla="*/ 27 h 31"/>
                <a:gd name="T62" fmla="*/ 1 w 28"/>
                <a:gd name="T63" fmla="*/ 29 h 31"/>
                <a:gd name="T64" fmla="*/ 5 w 28"/>
                <a:gd name="T65" fmla="*/ 31 h 31"/>
                <a:gd name="T66" fmla="*/ 9 w 28"/>
                <a:gd name="T67" fmla="*/ 31 h 31"/>
                <a:gd name="T68" fmla="*/ 15 w 28"/>
                <a:gd name="T69" fmla="*/ 31 h 31"/>
                <a:gd name="T70" fmla="*/ 19 w 28"/>
                <a:gd name="T71" fmla="*/ 27 h 31"/>
                <a:gd name="T72" fmla="*/ 21 w 28"/>
                <a:gd name="T73" fmla="*/ 31 h 31"/>
                <a:gd name="T74" fmla="*/ 25 w 28"/>
                <a:gd name="T75" fmla="*/ 31 h 31"/>
                <a:gd name="T76" fmla="*/ 28 w 28"/>
                <a:gd name="T77" fmla="*/ 31 h 31"/>
                <a:gd name="T78" fmla="*/ 28 w 28"/>
                <a:gd name="T79" fmla="*/ 27 h 31"/>
                <a:gd name="T80" fmla="*/ 19 w 28"/>
                <a:gd name="T81" fmla="*/ 19 h 31"/>
                <a:gd name="T82" fmla="*/ 19 w 28"/>
                <a:gd name="T83" fmla="*/ 19 h 31"/>
                <a:gd name="T84" fmla="*/ 19 w 28"/>
                <a:gd name="T85" fmla="*/ 19 h 31"/>
                <a:gd name="T86" fmla="*/ 19 w 28"/>
                <a:gd name="T87" fmla="*/ 23 h 31"/>
                <a:gd name="T88" fmla="*/ 17 w 28"/>
                <a:gd name="T89" fmla="*/ 25 h 31"/>
                <a:gd name="T90" fmla="*/ 15 w 28"/>
                <a:gd name="T91" fmla="*/ 25 h 31"/>
                <a:gd name="T92" fmla="*/ 9 w 28"/>
                <a:gd name="T93" fmla="*/ 27 h 31"/>
                <a:gd name="T94" fmla="*/ 5 w 28"/>
                <a:gd name="T95" fmla="*/ 25 h 31"/>
                <a:gd name="T96" fmla="*/ 5 w 28"/>
                <a:gd name="T97" fmla="*/ 25 h 31"/>
                <a:gd name="T98" fmla="*/ 5 w 28"/>
                <a:gd name="T99" fmla="*/ 21 h 31"/>
                <a:gd name="T100" fmla="*/ 5 w 28"/>
                <a:gd name="T101" fmla="*/ 19 h 31"/>
                <a:gd name="T102" fmla="*/ 5 w 28"/>
                <a:gd name="T103" fmla="*/ 19 h 31"/>
                <a:gd name="T104" fmla="*/ 11 w 28"/>
                <a:gd name="T105" fmla="*/ 17 h 31"/>
                <a:gd name="T106" fmla="*/ 15 w 28"/>
                <a:gd name="T107" fmla="*/ 15 h 31"/>
                <a:gd name="T108" fmla="*/ 19 w 28"/>
                <a:gd name="T109" fmla="*/ 15 h 31"/>
                <a:gd name="T110" fmla="*/ 19 w 28"/>
                <a:gd name="T111" fmla="*/ 15 h 31"/>
                <a:gd name="T112" fmla="*/ 19 w 28"/>
                <a:gd name="T113" fmla="*/ 19 h 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1"/>
                <a:gd name="T173" fmla="*/ 28 w 28"/>
                <a:gd name="T174" fmla="*/ 31 h 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1">
                  <a:moveTo>
                    <a:pt x="28" y="27"/>
                  </a:moveTo>
                  <a:lnTo>
                    <a:pt x="26" y="27"/>
                  </a:lnTo>
                  <a:lnTo>
                    <a:pt x="25" y="27"/>
                  </a:lnTo>
                  <a:lnTo>
                    <a:pt x="25" y="25"/>
                  </a:lnTo>
                  <a:lnTo>
                    <a:pt x="25" y="8"/>
                  </a:lnTo>
                  <a:lnTo>
                    <a:pt x="25" y="4"/>
                  </a:lnTo>
                  <a:lnTo>
                    <a:pt x="21" y="2"/>
                  </a:lnTo>
                  <a:lnTo>
                    <a:pt x="19" y="0"/>
                  </a:lnTo>
                  <a:lnTo>
                    <a:pt x="13" y="0"/>
                  </a:lnTo>
                  <a:lnTo>
                    <a:pt x="7" y="0"/>
                  </a:lnTo>
                  <a:lnTo>
                    <a:pt x="3" y="2"/>
                  </a:lnTo>
                  <a:lnTo>
                    <a:pt x="1" y="6"/>
                  </a:lnTo>
                  <a:lnTo>
                    <a:pt x="1" y="10"/>
                  </a:lnTo>
                  <a:lnTo>
                    <a:pt x="5" y="10"/>
                  </a:lnTo>
                  <a:lnTo>
                    <a:pt x="7" y="8"/>
                  </a:lnTo>
                  <a:lnTo>
                    <a:pt x="7" y="4"/>
                  </a:lnTo>
                  <a:lnTo>
                    <a:pt x="9" y="4"/>
                  </a:lnTo>
                  <a:lnTo>
                    <a:pt x="13" y="4"/>
                  </a:lnTo>
                  <a:lnTo>
                    <a:pt x="15" y="4"/>
                  </a:lnTo>
                  <a:lnTo>
                    <a:pt x="19" y="4"/>
                  </a:lnTo>
                  <a:lnTo>
                    <a:pt x="19" y="6"/>
                  </a:lnTo>
                  <a:lnTo>
                    <a:pt x="19" y="8"/>
                  </a:lnTo>
                  <a:lnTo>
                    <a:pt x="19" y="10"/>
                  </a:lnTo>
                  <a:lnTo>
                    <a:pt x="19" y="12"/>
                  </a:lnTo>
                  <a:lnTo>
                    <a:pt x="11" y="13"/>
                  </a:lnTo>
                  <a:lnTo>
                    <a:pt x="5" y="13"/>
                  </a:lnTo>
                  <a:lnTo>
                    <a:pt x="3" y="15"/>
                  </a:lnTo>
                  <a:lnTo>
                    <a:pt x="1" y="17"/>
                  </a:lnTo>
                  <a:lnTo>
                    <a:pt x="0" y="19"/>
                  </a:lnTo>
                  <a:lnTo>
                    <a:pt x="0" y="23"/>
                  </a:lnTo>
                  <a:lnTo>
                    <a:pt x="0" y="27"/>
                  </a:lnTo>
                  <a:lnTo>
                    <a:pt x="1" y="29"/>
                  </a:lnTo>
                  <a:lnTo>
                    <a:pt x="5" y="31"/>
                  </a:lnTo>
                  <a:lnTo>
                    <a:pt x="9" y="31"/>
                  </a:lnTo>
                  <a:lnTo>
                    <a:pt x="15" y="31"/>
                  </a:lnTo>
                  <a:lnTo>
                    <a:pt x="19" y="27"/>
                  </a:lnTo>
                  <a:lnTo>
                    <a:pt x="21" y="31"/>
                  </a:lnTo>
                  <a:lnTo>
                    <a:pt x="25" y="31"/>
                  </a:lnTo>
                  <a:lnTo>
                    <a:pt x="28" y="31"/>
                  </a:lnTo>
                  <a:lnTo>
                    <a:pt x="28" y="27"/>
                  </a:lnTo>
                  <a:close/>
                  <a:moveTo>
                    <a:pt x="19" y="19"/>
                  </a:moveTo>
                  <a:lnTo>
                    <a:pt x="19" y="19"/>
                  </a:lnTo>
                  <a:lnTo>
                    <a:pt x="19" y="23"/>
                  </a:lnTo>
                  <a:lnTo>
                    <a:pt x="17" y="25"/>
                  </a:lnTo>
                  <a:lnTo>
                    <a:pt x="15" y="25"/>
                  </a:lnTo>
                  <a:lnTo>
                    <a:pt x="9" y="27"/>
                  </a:lnTo>
                  <a:lnTo>
                    <a:pt x="5" y="25"/>
                  </a:lnTo>
                  <a:lnTo>
                    <a:pt x="5" y="21"/>
                  </a:lnTo>
                  <a:lnTo>
                    <a:pt x="5" y="19"/>
                  </a:lnTo>
                  <a:lnTo>
                    <a:pt x="11" y="17"/>
                  </a:lnTo>
                  <a:lnTo>
                    <a:pt x="15" y="15"/>
                  </a:lnTo>
                  <a:lnTo>
                    <a:pt x="19" y="15"/>
                  </a:lnTo>
                  <a:lnTo>
                    <a:pt x="19" y="19"/>
                  </a:lnTo>
                  <a:close/>
                </a:path>
              </a:pathLst>
            </a:custGeom>
            <a:solidFill>
              <a:srgbClr val="000000"/>
            </a:solidFill>
            <a:ln w="9525">
              <a:noFill/>
              <a:round/>
              <a:headEnd/>
              <a:tailEnd/>
            </a:ln>
          </p:spPr>
          <p:txBody>
            <a:bodyPr/>
            <a:lstStyle/>
            <a:p>
              <a:endParaRPr lang="en-US"/>
            </a:p>
          </p:txBody>
        </p:sp>
        <p:sp>
          <p:nvSpPr>
            <p:cNvPr id="37945" name="Freeform 57"/>
            <p:cNvSpPr>
              <a:spLocks/>
            </p:cNvSpPr>
            <p:nvPr/>
          </p:nvSpPr>
          <p:spPr bwMode="auto">
            <a:xfrm>
              <a:off x="2476" y="2433"/>
              <a:ext cx="25" cy="43"/>
            </a:xfrm>
            <a:custGeom>
              <a:avLst/>
              <a:gdLst>
                <a:gd name="T0" fmla="*/ 0 w 25"/>
                <a:gd name="T1" fmla="*/ 0 h 43"/>
                <a:gd name="T2" fmla="*/ 0 w 25"/>
                <a:gd name="T3" fmla="*/ 43 h 43"/>
                <a:gd name="T4" fmla="*/ 4 w 25"/>
                <a:gd name="T5" fmla="*/ 43 h 43"/>
                <a:gd name="T6" fmla="*/ 4 w 25"/>
                <a:gd name="T7" fmla="*/ 31 h 43"/>
                <a:gd name="T8" fmla="*/ 8 w 25"/>
                <a:gd name="T9" fmla="*/ 27 h 43"/>
                <a:gd name="T10" fmla="*/ 17 w 25"/>
                <a:gd name="T11" fmla="*/ 43 h 43"/>
                <a:gd name="T12" fmla="*/ 25 w 25"/>
                <a:gd name="T13" fmla="*/ 43 h 43"/>
                <a:gd name="T14" fmla="*/ 14 w 25"/>
                <a:gd name="T15" fmla="*/ 24 h 43"/>
                <a:gd name="T16" fmla="*/ 25 w 25"/>
                <a:gd name="T17" fmla="*/ 12 h 43"/>
                <a:gd name="T18" fmla="*/ 17 w 25"/>
                <a:gd name="T19" fmla="*/ 12 h 43"/>
                <a:gd name="T20" fmla="*/ 4 w 25"/>
                <a:gd name="T21" fmla="*/ 25 h 43"/>
                <a:gd name="T22" fmla="*/ 4 w 25"/>
                <a:gd name="T23" fmla="*/ 0 h 43"/>
                <a:gd name="T24" fmla="*/ 0 w 25"/>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43"/>
                <a:gd name="T41" fmla="*/ 25 w 25"/>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43">
                  <a:moveTo>
                    <a:pt x="0" y="0"/>
                  </a:moveTo>
                  <a:lnTo>
                    <a:pt x="0" y="43"/>
                  </a:lnTo>
                  <a:lnTo>
                    <a:pt x="4" y="43"/>
                  </a:lnTo>
                  <a:lnTo>
                    <a:pt x="4" y="31"/>
                  </a:lnTo>
                  <a:lnTo>
                    <a:pt x="8" y="27"/>
                  </a:lnTo>
                  <a:lnTo>
                    <a:pt x="17" y="43"/>
                  </a:lnTo>
                  <a:lnTo>
                    <a:pt x="25" y="43"/>
                  </a:lnTo>
                  <a:lnTo>
                    <a:pt x="14" y="24"/>
                  </a:lnTo>
                  <a:lnTo>
                    <a:pt x="25" y="12"/>
                  </a:lnTo>
                  <a:lnTo>
                    <a:pt x="17" y="12"/>
                  </a:lnTo>
                  <a:lnTo>
                    <a:pt x="4" y="25"/>
                  </a:lnTo>
                  <a:lnTo>
                    <a:pt x="4" y="0"/>
                  </a:lnTo>
                  <a:lnTo>
                    <a:pt x="0" y="0"/>
                  </a:lnTo>
                  <a:close/>
                </a:path>
              </a:pathLst>
            </a:custGeom>
            <a:solidFill>
              <a:srgbClr val="000000"/>
            </a:solidFill>
            <a:ln w="9525">
              <a:noFill/>
              <a:round/>
              <a:headEnd/>
              <a:tailEnd/>
            </a:ln>
          </p:spPr>
          <p:txBody>
            <a:bodyPr/>
            <a:lstStyle/>
            <a:p>
              <a:endParaRPr lang="en-US"/>
            </a:p>
          </p:txBody>
        </p:sp>
        <p:sp>
          <p:nvSpPr>
            <p:cNvPr id="37946" name="Freeform 58"/>
            <p:cNvSpPr>
              <a:spLocks noEditPoints="1"/>
            </p:cNvSpPr>
            <p:nvPr/>
          </p:nvSpPr>
          <p:spPr bwMode="auto">
            <a:xfrm>
              <a:off x="2503" y="2445"/>
              <a:ext cx="27" cy="31"/>
            </a:xfrm>
            <a:custGeom>
              <a:avLst/>
              <a:gdLst>
                <a:gd name="T0" fmla="*/ 27 w 27"/>
                <a:gd name="T1" fmla="*/ 17 h 31"/>
                <a:gd name="T2" fmla="*/ 27 w 27"/>
                <a:gd name="T3" fmla="*/ 10 h 31"/>
                <a:gd name="T4" fmla="*/ 25 w 27"/>
                <a:gd name="T5" fmla="*/ 4 h 31"/>
                <a:gd name="T6" fmla="*/ 21 w 27"/>
                <a:gd name="T7" fmla="*/ 0 h 31"/>
                <a:gd name="T8" fmla="*/ 15 w 27"/>
                <a:gd name="T9" fmla="*/ 0 h 31"/>
                <a:gd name="T10" fmla="*/ 10 w 27"/>
                <a:gd name="T11" fmla="*/ 0 h 31"/>
                <a:gd name="T12" fmla="*/ 4 w 27"/>
                <a:gd name="T13" fmla="*/ 4 h 31"/>
                <a:gd name="T14" fmla="*/ 2 w 27"/>
                <a:gd name="T15" fmla="*/ 8 h 31"/>
                <a:gd name="T16" fmla="*/ 0 w 27"/>
                <a:gd name="T17" fmla="*/ 15 h 31"/>
                <a:gd name="T18" fmla="*/ 0 w 27"/>
                <a:gd name="T19" fmla="*/ 19 h 31"/>
                <a:gd name="T20" fmla="*/ 2 w 27"/>
                <a:gd name="T21" fmla="*/ 25 h 31"/>
                <a:gd name="T22" fmla="*/ 4 w 27"/>
                <a:gd name="T23" fmla="*/ 27 h 31"/>
                <a:gd name="T24" fmla="*/ 8 w 27"/>
                <a:gd name="T25" fmla="*/ 31 h 31"/>
                <a:gd name="T26" fmla="*/ 10 w 27"/>
                <a:gd name="T27" fmla="*/ 31 h 31"/>
                <a:gd name="T28" fmla="*/ 15 w 27"/>
                <a:gd name="T29" fmla="*/ 31 h 31"/>
                <a:gd name="T30" fmla="*/ 21 w 27"/>
                <a:gd name="T31" fmla="*/ 31 h 31"/>
                <a:gd name="T32" fmla="*/ 25 w 27"/>
                <a:gd name="T33" fmla="*/ 27 h 31"/>
                <a:gd name="T34" fmla="*/ 27 w 27"/>
                <a:gd name="T35" fmla="*/ 25 h 31"/>
                <a:gd name="T36" fmla="*/ 27 w 27"/>
                <a:gd name="T37" fmla="*/ 21 h 31"/>
                <a:gd name="T38" fmla="*/ 23 w 27"/>
                <a:gd name="T39" fmla="*/ 21 h 31"/>
                <a:gd name="T40" fmla="*/ 21 w 27"/>
                <a:gd name="T41" fmla="*/ 23 h 31"/>
                <a:gd name="T42" fmla="*/ 19 w 27"/>
                <a:gd name="T43" fmla="*/ 25 h 31"/>
                <a:gd name="T44" fmla="*/ 17 w 27"/>
                <a:gd name="T45" fmla="*/ 27 h 31"/>
                <a:gd name="T46" fmla="*/ 15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1 w 27"/>
                <a:gd name="T65" fmla="*/ 4 h 31"/>
                <a:gd name="T66" fmla="*/ 15 w 27"/>
                <a:gd name="T67" fmla="*/ 4 h 31"/>
                <a:gd name="T68" fmla="*/ 17 w 27"/>
                <a:gd name="T69" fmla="*/ 4 h 31"/>
                <a:gd name="T70" fmla="*/ 21 w 27"/>
                <a:gd name="T71" fmla="*/ 6 h 31"/>
                <a:gd name="T72" fmla="*/ 21 w 27"/>
                <a:gd name="T73" fmla="*/ 10 h 31"/>
                <a:gd name="T74" fmla="*/ 23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5" y="4"/>
                  </a:lnTo>
                  <a:lnTo>
                    <a:pt x="21" y="0"/>
                  </a:lnTo>
                  <a:lnTo>
                    <a:pt x="15" y="0"/>
                  </a:lnTo>
                  <a:lnTo>
                    <a:pt x="10" y="0"/>
                  </a:lnTo>
                  <a:lnTo>
                    <a:pt x="4" y="4"/>
                  </a:lnTo>
                  <a:lnTo>
                    <a:pt x="2" y="8"/>
                  </a:lnTo>
                  <a:lnTo>
                    <a:pt x="0" y="15"/>
                  </a:lnTo>
                  <a:lnTo>
                    <a:pt x="0" y="19"/>
                  </a:lnTo>
                  <a:lnTo>
                    <a:pt x="2" y="25"/>
                  </a:lnTo>
                  <a:lnTo>
                    <a:pt x="4" y="27"/>
                  </a:lnTo>
                  <a:lnTo>
                    <a:pt x="8" y="31"/>
                  </a:lnTo>
                  <a:lnTo>
                    <a:pt x="10" y="31"/>
                  </a:lnTo>
                  <a:lnTo>
                    <a:pt x="15" y="31"/>
                  </a:lnTo>
                  <a:lnTo>
                    <a:pt x="21" y="31"/>
                  </a:lnTo>
                  <a:lnTo>
                    <a:pt x="25" y="27"/>
                  </a:lnTo>
                  <a:lnTo>
                    <a:pt x="27" y="25"/>
                  </a:lnTo>
                  <a:lnTo>
                    <a:pt x="27" y="21"/>
                  </a:lnTo>
                  <a:lnTo>
                    <a:pt x="23" y="21"/>
                  </a:lnTo>
                  <a:lnTo>
                    <a:pt x="21" y="23"/>
                  </a:lnTo>
                  <a:lnTo>
                    <a:pt x="19" y="25"/>
                  </a:lnTo>
                  <a:lnTo>
                    <a:pt x="17" y="27"/>
                  </a:lnTo>
                  <a:lnTo>
                    <a:pt x="15" y="27"/>
                  </a:lnTo>
                  <a:lnTo>
                    <a:pt x="10" y="27"/>
                  </a:lnTo>
                  <a:lnTo>
                    <a:pt x="8" y="25"/>
                  </a:lnTo>
                  <a:lnTo>
                    <a:pt x="6" y="21"/>
                  </a:lnTo>
                  <a:lnTo>
                    <a:pt x="6" y="17"/>
                  </a:lnTo>
                  <a:lnTo>
                    <a:pt x="27" y="17"/>
                  </a:lnTo>
                  <a:close/>
                  <a:moveTo>
                    <a:pt x="6" y="13"/>
                  </a:moveTo>
                  <a:lnTo>
                    <a:pt x="6" y="10"/>
                  </a:lnTo>
                  <a:lnTo>
                    <a:pt x="8" y="6"/>
                  </a:lnTo>
                  <a:lnTo>
                    <a:pt x="11" y="4"/>
                  </a:lnTo>
                  <a:lnTo>
                    <a:pt x="15" y="4"/>
                  </a:lnTo>
                  <a:lnTo>
                    <a:pt x="17" y="4"/>
                  </a:lnTo>
                  <a:lnTo>
                    <a:pt x="21" y="6"/>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37947" name="Freeform 59"/>
            <p:cNvSpPr>
              <a:spLocks noEditPoints="1"/>
            </p:cNvSpPr>
            <p:nvPr/>
          </p:nvSpPr>
          <p:spPr bwMode="auto">
            <a:xfrm>
              <a:off x="2618" y="2503"/>
              <a:ext cx="31" cy="42"/>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3 h 42"/>
                <a:gd name="T12" fmla="*/ 29 w 31"/>
                <a:gd name="T13" fmla="*/ 19 h 42"/>
                <a:gd name="T14" fmla="*/ 31 w 31"/>
                <a:gd name="T15" fmla="*/ 17 h 42"/>
                <a:gd name="T16" fmla="*/ 31 w 31"/>
                <a:gd name="T17" fmla="*/ 11 h 42"/>
                <a:gd name="T18" fmla="*/ 31 w 31"/>
                <a:gd name="T19" fmla="*/ 7 h 42"/>
                <a:gd name="T20" fmla="*/ 29 w 31"/>
                <a:gd name="T21" fmla="*/ 1 h 42"/>
                <a:gd name="T22" fmla="*/ 23 w 31"/>
                <a:gd name="T23" fmla="*/ 0 h 42"/>
                <a:gd name="T24" fmla="*/ 19 w 31"/>
                <a:gd name="T25" fmla="*/ 0 h 42"/>
                <a:gd name="T26" fmla="*/ 19 w 31"/>
                <a:gd name="T27" fmla="*/ 0 h 42"/>
                <a:gd name="T28" fmla="*/ 0 w 31"/>
                <a:gd name="T29" fmla="*/ 0 h 42"/>
                <a:gd name="T30" fmla="*/ 6 w 31"/>
                <a:gd name="T31" fmla="*/ 19 h 42"/>
                <a:gd name="T32" fmla="*/ 6 w 31"/>
                <a:gd name="T33" fmla="*/ 3 h 42"/>
                <a:gd name="T34" fmla="*/ 17 w 31"/>
                <a:gd name="T35" fmla="*/ 3 h 42"/>
                <a:gd name="T36" fmla="*/ 21 w 31"/>
                <a:gd name="T37" fmla="*/ 5 h 42"/>
                <a:gd name="T38" fmla="*/ 23 w 31"/>
                <a:gd name="T39" fmla="*/ 5 h 42"/>
                <a:gd name="T40" fmla="*/ 25 w 31"/>
                <a:gd name="T41" fmla="*/ 7 h 42"/>
                <a:gd name="T42" fmla="*/ 25 w 31"/>
                <a:gd name="T43" fmla="*/ 11 h 42"/>
                <a:gd name="T44" fmla="*/ 25 w 31"/>
                <a:gd name="T45" fmla="*/ 15 h 42"/>
                <a:gd name="T46" fmla="*/ 23 w 31"/>
                <a:gd name="T47" fmla="*/ 17 h 42"/>
                <a:gd name="T48" fmla="*/ 21 w 31"/>
                <a:gd name="T49" fmla="*/ 19 h 42"/>
                <a:gd name="T50" fmla="*/ 17 w 31"/>
                <a:gd name="T51" fmla="*/ 19 h 42"/>
                <a:gd name="T52" fmla="*/ 6 w 31"/>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3"/>
                  </a:lnTo>
                  <a:lnTo>
                    <a:pt x="29" y="19"/>
                  </a:lnTo>
                  <a:lnTo>
                    <a:pt x="31" y="17"/>
                  </a:lnTo>
                  <a:lnTo>
                    <a:pt x="31" y="11"/>
                  </a:lnTo>
                  <a:lnTo>
                    <a:pt x="31" y="7"/>
                  </a:lnTo>
                  <a:lnTo>
                    <a:pt x="29" y="1"/>
                  </a:lnTo>
                  <a:lnTo>
                    <a:pt x="23" y="0"/>
                  </a:lnTo>
                  <a:lnTo>
                    <a:pt x="19" y="0"/>
                  </a:lnTo>
                  <a:lnTo>
                    <a:pt x="0" y="0"/>
                  </a:lnTo>
                  <a:close/>
                  <a:moveTo>
                    <a:pt x="6" y="19"/>
                  </a:moveTo>
                  <a:lnTo>
                    <a:pt x="6" y="3"/>
                  </a:lnTo>
                  <a:lnTo>
                    <a:pt x="17" y="3"/>
                  </a:lnTo>
                  <a:lnTo>
                    <a:pt x="21" y="5"/>
                  </a:lnTo>
                  <a:lnTo>
                    <a:pt x="23" y="5"/>
                  </a:lnTo>
                  <a:lnTo>
                    <a:pt x="25" y="7"/>
                  </a:lnTo>
                  <a:lnTo>
                    <a:pt x="25" y="11"/>
                  </a:lnTo>
                  <a:lnTo>
                    <a:pt x="25" y="15"/>
                  </a:lnTo>
                  <a:lnTo>
                    <a:pt x="23" y="17"/>
                  </a:lnTo>
                  <a:lnTo>
                    <a:pt x="21" y="19"/>
                  </a:lnTo>
                  <a:lnTo>
                    <a:pt x="17" y="19"/>
                  </a:lnTo>
                  <a:lnTo>
                    <a:pt x="6" y="19"/>
                  </a:lnTo>
                  <a:close/>
                </a:path>
              </a:pathLst>
            </a:custGeom>
            <a:solidFill>
              <a:srgbClr val="000000"/>
            </a:solidFill>
            <a:ln w="9525">
              <a:noFill/>
              <a:round/>
              <a:headEnd/>
              <a:tailEnd/>
            </a:ln>
          </p:spPr>
          <p:txBody>
            <a:bodyPr/>
            <a:lstStyle/>
            <a:p>
              <a:endParaRPr lang="en-US"/>
            </a:p>
          </p:txBody>
        </p:sp>
        <p:sp>
          <p:nvSpPr>
            <p:cNvPr id="37948" name="Freeform 60"/>
            <p:cNvSpPr>
              <a:spLocks noEditPoints="1"/>
            </p:cNvSpPr>
            <p:nvPr/>
          </p:nvSpPr>
          <p:spPr bwMode="auto">
            <a:xfrm>
              <a:off x="2655" y="2512"/>
              <a:ext cx="28" cy="33"/>
            </a:xfrm>
            <a:custGeom>
              <a:avLst/>
              <a:gdLst>
                <a:gd name="T0" fmla="*/ 28 w 28"/>
                <a:gd name="T1" fmla="*/ 29 h 33"/>
                <a:gd name="T2" fmla="*/ 26 w 28"/>
                <a:gd name="T3" fmla="*/ 29 h 33"/>
                <a:gd name="T4" fmla="*/ 25 w 28"/>
                <a:gd name="T5" fmla="*/ 27 h 33"/>
                <a:gd name="T6" fmla="*/ 25 w 28"/>
                <a:gd name="T7" fmla="*/ 27 h 33"/>
                <a:gd name="T8" fmla="*/ 25 w 28"/>
                <a:gd name="T9" fmla="*/ 10 h 33"/>
                <a:gd name="T10" fmla="*/ 23 w 28"/>
                <a:gd name="T11" fmla="*/ 6 h 33"/>
                <a:gd name="T12" fmla="*/ 21 w 28"/>
                <a:gd name="T13" fmla="*/ 4 h 33"/>
                <a:gd name="T14" fmla="*/ 17 w 28"/>
                <a:gd name="T15" fmla="*/ 2 h 33"/>
                <a:gd name="T16" fmla="*/ 13 w 28"/>
                <a:gd name="T17" fmla="*/ 0 h 33"/>
                <a:gd name="T18" fmla="*/ 7 w 28"/>
                <a:gd name="T19" fmla="*/ 2 h 33"/>
                <a:gd name="T20" fmla="*/ 3 w 28"/>
                <a:gd name="T21" fmla="*/ 4 h 33"/>
                <a:gd name="T22" fmla="*/ 2 w 28"/>
                <a:gd name="T23" fmla="*/ 6 h 33"/>
                <a:gd name="T24" fmla="*/ 0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2 h 33"/>
                <a:gd name="T46" fmla="*/ 19 w 28"/>
                <a:gd name="T47" fmla="*/ 14 h 33"/>
                <a:gd name="T48" fmla="*/ 11 w 28"/>
                <a:gd name="T49" fmla="*/ 16 h 33"/>
                <a:gd name="T50" fmla="*/ 5 w 28"/>
                <a:gd name="T51" fmla="*/ 16 h 33"/>
                <a:gd name="T52" fmla="*/ 3 w 28"/>
                <a:gd name="T53" fmla="*/ 16 h 33"/>
                <a:gd name="T54" fmla="*/ 0 w 28"/>
                <a:gd name="T55" fmla="*/ 19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3 h 33"/>
                <a:gd name="T70" fmla="*/ 19 w 28"/>
                <a:gd name="T71" fmla="*/ 27 h 33"/>
                <a:gd name="T72" fmla="*/ 21 w 28"/>
                <a:gd name="T73" fmla="*/ 31 h 33"/>
                <a:gd name="T74" fmla="*/ 25 w 28"/>
                <a:gd name="T75" fmla="*/ 33 h 33"/>
                <a:gd name="T76" fmla="*/ 28 w 28"/>
                <a:gd name="T77" fmla="*/ 33 h 33"/>
                <a:gd name="T78" fmla="*/ 28 w 28"/>
                <a:gd name="T79" fmla="*/ 29 h 33"/>
                <a:gd name="T80" fmla="*/ 19 w 28"/>
                <a:gd name="T81" fmla="*/ 21 h 33"/>
                <a:gd name="T82" fmla="*/ 19 w 28"/>
                <a:gd name="T83" fmla="*/ 21 h 33"/>
                <a:gd name="T84" fmla="*/ 19 w 28"/>
                <a:gd name="T85" fmla="*/ 23 h 33"/>
                <a:gd name="T86" fmla="*/ 17 w 28"/>
                <a:gd name="T87" fmla="*/ 27 h 33"/>
                <a:gd name="T88" fmla="*/ 15 w 28"/>
                <a:gd name="T89" fmla="*/ 27 h 33"/>
                <a:gd name="T90" fmla="*/ 9 w 28"/>
                <a:gd name="T91" fmla="*/ 29 h 33"/>
                <a:gd name="T92" fmla="*/ 5 w 28"/>
                <a:gd name="T93" fmla="*/ 27 h 33"/>
                <a:gd name="T94" fmla="*/ 5 w 28"/>
                <a:gd name="T95" fmla="*/ 25 h 33"/>
                <a:gd name="T96" fmla="*/ 3 w 28"/>
                <a:gd name="T97" fmla="*/ 23 h 33"/>
                <a:gd name="T98" fmla="*/ 5 w 28"/>
                <a:gd name="T99" fmla="*/ 21 h 33"/>
                <a:gd name="T100" fmla="*/ 5 w 28"/>
                <a:gd name="T101" fmla="*/ 21 h 33"/>
                <a:gd name="T102" fmla="*/ 9 w 28"/>
                <a:gd name="T103" fmla="*/ 19 h 33"/>
                <a:gd name="T104" fmla="*/ 15 w 28"/>
                <a:gd name="T105" fmla="*/ 17 h 33"/>
                <a:gd name="T106" fmla="*/ 19 w 28"/>
                <a:gd name="T107" fmla="*/ 17 h 33"/>
                <a:gd name="T108" fmla="*/ 19 w 28"/>
                <a:gd name="T109" fmla="*/ 16 h 33"/>
                <a:gd name="T110" fmla="*/ 19 w 28"/>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
                <a:gd name="T169" fmla="*/ 0 h 33"/>
                <a:gd name="T170" fmla="*/ 28 w 28"/>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 h="33">
                  <a:moveTo>
                    <a:pt x="28" y="29"/>
                  </a:moveTo>
                  <a:lnTo>
                    <a:pt x="26" y="29"/>
                  </a:lnTo>
                  <a:lnTo>
                    <a:pt x="25" y="27"/>
                  </a:lnTo>
                  <a:lnTo>
                    <a:pt x="25" y="10"/>
                  </a:lnTo>
                  <a:lnTo>
                    <a:pt x="23" y="6"/>
                  </a:lnTo>
                  <a:lnTo>
                    <a:pt x="21" y="4"/>
                  </a:lnTo>
                  <a:lnTo>
                    <a:pt x="17" y="2"/>
                  </a:lnTo>
                  <a:lnTo>
                    <a:pt x="13" y="0"/>
                  </a:lnTo>
                  <a:lnTo>
                    <a:pt x="7" y="2"/>
                  </a:lnTo>
                  <a:lnTo>
                    <a:pt x="3" y="4"/>
                  </a:lnTo>
                  <a:lnTo>
                    <a:pt x="2" y="6"/>
                  </a:lnTo>
                  <a:lnTo>
                    <a:pt x="0" y="10"/>
                  </a:lnTo>
                  <a:lnTo>
                    <a:pt x="5" y="10"/>
                  </a:lnTo>
                  <a:lnTo>
                    <a:pt x="5" y="8"/>
                  </a:lnTo>
                  <a:lnTo>
                    <a:pt x="7" y="6"/>
                  </a:lnTo>
                  <a:lnTo>
                    <a:pt x="9" y="6"/>
                  </a:lnTo>
                  <a:lnTo>
                    <a:pt x="13" y="4"/>
                  </a:lnTo>
                  <a:lnTo>
                    <a:pt x="15" y="6"/>
                  </a:lnTo>
                  <a:lnTo>
                    <a:pt x="17" y="6"/>
                  </a:lnTo>
                  <a:lnTo>
                    <a:pt x="19" y="8"/>
                  </a:lnTo>
                  <a:lnTo>
                    <a:pt x="19" y="10"/>
                  </a:lnTo>
                  <a:lnTo>
                    <a:pt x="19" y="12"/>
                  </a:lnTo>
                  <a:lnTo>
                    <a:pt x="19" y="14"/>
                  </a:lnTo>
                  <a:lnTo>
                    <a:pt x="11" y="16"/>
                  </a:lnTo>
                  <a:lnTo>
                    <a:pt x="5" y="16"/>
                  </a:lnTo>
                  <a:lnTo>
                    <a:pt x="3" y="16"/>
                  </a:lnTo>
                  <a:lnTo>
                    <a:pt x="0" y="19"/>
                  </a:lnTo>
                  <a:lnTo>
                    <a:pt x="0" y="21"/>
                  </a:lnTo>
                  <a:lnTo>
                    <a:pt x="0" y="23"/>
                  </a:lnTo>
                  <a:lnTo>
                    <a:pt x="0" y="27"/>
                  </a:lnTo>
                  <a:lnTo>
                    <a:pt x="2" y="31"/>
                  </a:lnTo>
                  <a:lnTo>
                    <a:pt x="5" y="33"/>
                  </a:lnTo>
                  <a:lnTo>
                    <a:pt x="9" y="33"/>
                  </a:lnTo>
                  <a:lnTo>
                    <a:pt x="15" y="33"/>
                  </a:lnTo>
                  <a:lnTo>
                    <a:pt x="19" y="27"/>
                  </a:lnTo>
                  <a:lnTo>
                    <a:pt x="21" y="31"/>
                  </a:lnTo>
                  <a:lnTo>
                    <a:pt x="25" y="33"/>
                  </a:lnTo>
                  <a:lnTo>
                    <a:pt x="28" y="33"/>
                  </a:lnTo>
                  <a:lnTo>
                    <a:pt x="28" y="29"/>
                  </a:lnTo>
                  <a:close/>
                  <a:moveTo>
                    <a:pt x="19" y="21"/>
                  </a:moveTo>
                  <a:lnTo>
                    <a:pt x="19" y="21"/>
                  </a:lnTo>
                  <a:lnTo>
                    <a:pt x="19" y="23"/>
                  </a:lnTo>
                  <a:lnTo>
                    <a:pt x="17" y="27"/>
                  </a:lnTo>
                  <a:lnTo>
                    <a:pt x="15" y="27"/>
                  </a:lnTo>
                  <a:lnTo>
                    <a:pt x="9" y="29"/>
                  </a:lnTo>
                  <a:lnTo>
                    <a:pt x="5" y="27"/>
                  </a:lnTo>
                  <a:lnTo>
                    <a:pt x="5" y="25"/>
                  </a:lnTo>
                  <a:lnTo>
                    <a:pt x="3" y="23"/>
                  </a:lnTo>
                  <a:lnTo>
                    <a:pt x="5" y="21"/>
                  </a:lnTo>
                  <a:lnTo>
                    <a:pt x="9" y="19"/>
                  </a:lnTo>
                  <a:lnTo>
                    <a:pt x="15" y="17"/>
                  </a:lnTo>
                  <a:lnTo>
                    <a:pt x="19" y="17"/>
                  </a:lnTo>
                  <a:lnTo>
                    <a:pt x="19" y="16"/>
                  </a:lnTo>
                  <a:lnTo>
                    <a:pt x="19" y="21"/>
                  </a:lnTo>
                  <a:close/>
                </a:path>
              </a:pathLst>
            </a:custGeom>
            <a:solidFill>
              <a:srgbClr val="000000"/>
            </a:solidFill>
            <a:ln w="9525">
              <a:noFill/>
              <a:round/>
              <a:headEnd/>
              <a:tailEnd/>
            </a:ln>
          </p:spPr>
          <p:txBody>
            <a:bodyPr/>
            <a:lstStyle/>
            <a:p>
              <a:endParaRPr lang="en-US"/>
            </a:p>
          </p:txBody>
        </p:sp>
        <p:sp>
          <p:nvSpPr>
            <p:cNvPr id="37949" name="Freeform 61"/>
            <p:cNvSpPr>
              <a:spLocks/>
            </p:cNvSpPr>
            <p:nvPr/>
          </p:nvSpPr>
          <p:spPr bwMode="auto">
            <a:xfrm>
              <a:off x="2689" y="2512"/>
              <a:ext cx="16" cy="33"/>
            </a:xfrm>
            <a:custGeom>
              <a:avLst/>
              <a:gdLst>
                <a:gd name="T0" fmla="*/ 16 w 16"/>
                <a:gd name="T1" fmla="*/ 0 h 33"/>
                <a:gd name="T2" fmla="*/ 14 w 16"/>
                <a:gd name="T3" fmla="*/ 0 h 33"/>
                <a:gd name="T4" fmla="*/ 8 w 16"/>
                <a:gd name="T5" fmla="*/ 2 h 33"/>
                <a:gd name="T6" fmla="*/ 4 w 16"/>
                <a:gd name="T7" fmla="*/ 6 h 33"/>
                <a:gd name="T8" fmla="*/ 4 w 16"/>
                <a:gd name="T9" fmla="*/ 2 h 33"/>
                <a:gd name="T10" fmla="*/ 0 w 16"/>
                <a:gd name="T11" fmla="*/ 2 h 33"/>
                <a:gd name="T12" fmla="*/ 0 w 16"/>
                <a:gd name="T13" fmla="*/ 33 h 33"/>
                <a:gd name="T14" fmla="*/ 4 w 16"/>
                <a:gd name="T15" fmla="*/ 33 h 33"/>
                <a:gd name="T16" fmla="*/ 4 w 16"/>
                <a:gd name="T17" fmla="*/ 14 h 33"/>
                <a:gd name="T18" fmla="*/ 6 w 16"/>
                <a:gd name="T19" fmla="*/ 10 h 33"/>
                <a:gd name="T20" fmla="*/ 8 w 16"/>
                <a:gd name="T21" fmla="*/ 8 h 33"/>
                <a:gd name="T22" fmla="*/ 10 w 16"/>
                <a:gd name="T23" fmla="*/ 6 h 33"/>
                <a:gd name="T24" fmla="*/ 14 w 16"/>
                <a:gd name="T25" fmla="*/ 6 h 33"/>
                <a:gd name="T26" fmla="*/ 16 w 16"/>
                <a:gd name="T27" fmla="*/ 6 h 33"/>
                <a:gd name="T28" fmla="*/ 16 w 16"/>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0"/>
                  </a:moveTo>
                  <a:lnTo>
                    <a:pt x="14" y="0"/>
                  </a:lnTo>
                  <a:lnTo>
                    <a:pt x="8" y="2"/>
                  </a:lnTo>
                  <a:lnTo>
                    <a:pt x="4" y="6"/>
                  </a:lnTo>
                  <a:lnTo>
                    <a:pt x="4" y="2"/>
                  </a:lnTo>
                  <a:lnTo>
                    <a:pt x="0" y="2"/>
                  </a:lnTo>
                  <a:lnTo>
                    <a:pt x="0" y="33"/>
                  </a:lnTo>
                  <a:lnTo>
                    <a:pt x="4" y="33"/>
                  </a:lnTo>
                  <a:lnTo>
                    <a:pt x="4"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7950" name="Freeform 62"/>
            <p:cNvSpPr>
              <a:spLocks noEditPoints="1"/>
            </p:cNvSpPr>
            <p:nvPr/>
          </p:nvSpPr>
          <p:spPr bwMode="auto">
            <a:xfrm>
              <a:off x="2706" y="2512"/>
              <a:ext cx="29" cy="33"/>
            </a:xfrm>
            <a:custGeom>
              <a:avLst/>
              <a:gdLst>
                <a:gd name="T0" fmla="*/ 29 w 29"/>
                <a:gd name="T1" fmla="*/ 29 h 33"/>
                <a:gd name="T2" fmla="*/ 27 w 29"/>
                <a:gd name="T3" fmla="*/ 29 h 33"/>
                <a:gd name="T4" fmla="*/ 25 w 29"/>
                <a:gd name="T5" fmla="*/ 27 h 33"/>
                <a:gd name="T6" fmla="*/ 25 w 29"/>
                <a:gd name="T7" fmla="*/ 27 h 33"/>
                <a:gd name="T8" fmla="*/ 25 w 29"/>
                <a:gd name="T9" fmla="*/ 10 h 33"/>
                <a:gd name="T10" fmla="*/ 25 w 29"/>
                <a:gd name="T11" fmla="*/ 6 h 33"/>
                <a:gd name="T12" fmla="*/ 22 w 29"/>
                <a:gd name="T13" fmla="*/ 4 h 33"/>
                <a:gd name="T14" fmla="*/ 18 w 29"/>
                <a:gd name="T15" fmla="*/ 2 h 33"/>
                <a:gd name="T16" fmla="*/ 14 w 29"/>
                <a:gd name="T17" fmla="*/ 0 h 33"/>
                <a:gd name="T18" fmla="*/ 8 w 29"/>
                <a:gd name="T19" fmla="*/ 2 h 33"/>
                <a:gd name="T20" fmla="*/ 4 w 29"/>
                <a:gd name="T21" fmla="*/ 4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6 h 33"/>
                <a:gd name="T34" fmla="*/ 14 w 29"/>
                <a:gd name="T35" fmla="*/ 4 h 33"/>
                <a:gd name="T36" fmla="*/ 16 w 29"/>
                <a:gd name="T37" fmla="*/ 6 h 33"/>
                <a:gd name="T38" fmla="*/ 18 w 29"/>
                <a:gd name="T39" fmla="*/ 6 h 33"/>
                <a:gd name="T40" fmla="*/ 20 w 29"/>
                <a:gd name="T41" fmla="*/ 8 h 33"/>
                <a:gd name="T42" fmla="*/ 20 w 29"/>
                <a:gd name="T43" fmla="*/ 10 h 33"/>
                <a:gd name="T44" fmla="*/ 20 w 29"/>
                <a:gd name="T45" fmla="*/ 12 h 33"/>
                <a:gd name="T46" fmla="*/ 20 w 29"/>
                <a:gd name="T47" fmla="*/ 14 h 33"/>
                <a:gd name="T48" fmla="*/ 12 w 29"/>
                <a:gd name="T49" fmla="*/ 16 h 33"/>
                <a:gd name="T50" fmla="*/ 6 w 29"/>
                <a:gd name="T51" fmla="*/ 16 h 33"/>
                <a:gd name="T52" fmla="*/ 4 w 29"/>
                <a:gd name="T53" fmla="*/ 16 h 33"/>
                <a:gd name="T54" fmla="*/ 2 w 29"/>
                <a:gd name="T55" fmla="*/ 19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3 h 33"/>
                <a:gd name="T70" fmla="*/ 22 w 29"/>
                <a:gd name="T71" fmla="*/ 27 h 33"/>
                <a:gd name="T72" fmla="*/ 22 w 29"/>
                <a:gd name="T73" fmla="*/ 31 h 33"/>
                <a:gd name="T74" fmla="*/ 25 w 29"/>
                <a:gd name="T75" fmla="*/ 33 h 33"/>
                <a:gd name="T76" fmla="*/ 29 w 29"/>
                <a:gd name="T77" fmla="*/ 33 h 33"/>
                <a:gd name="T78" fmla="*/ 29 w 29"/>
                <a:gd name="T79" fmla="*/ 29 h 33"/>
                <a:gd name="T80" fmla="*/ 20 w 29"/>
                <a:gd name="T81" fmla="*/ 21 h 33"/>
                <a:gd name="T82" fmla="*/ 20 w 29"/>
                <a:gd name="T83" fmla="*/ 21 h 33"/>
                <a:gd name="T84" fmla="*/ 20 w 29"/>
                <a:gd name="T85" fmla="*/ 23 h 33"/>
                <a:gd name="T86" fmla="*/ 18 w 29"/>
                <a:gd name="T87" fmla="*/ 27 h 33"/>
                <a:gd name="T88" fmla="*/ 16 w 29"/>
                <a:gd name="T89" fmla="*/ 27 h 33"/>
                <a:gd name="T90" fmla="*/ 10 w 29"/>
                <a:gd name="T91" fmla="*/ 29 h 33"/>
                <a:gd name="T92" fmla="*/ 6 w 29"/>
                <a:gd name="T93" fmla="*/ 27 h 33"/>
                <a:gd name="T94" fmla="*/ 6 w 29"/>
                <a:gd name="T95" fmla="*/ 25 h 33"/>
                <a:gd name="T96" fmla="*/ 4 w 29"/>
                <a:gd name="T97" fmla="*/ 23 h 33"/>
                <a:gd name="T98" fmla="*/ 6 w 29"/>
                <a:gd name="T99" fmla="*/ 21 h 33"/>
                <a:gd name="T100" fmla="*/ 6 w 29"/>
                <a:gd name="T101" fmla="*/ 21 h 33"/>
                <a:gd name="T102" fmla="*/ 12 w 29"/>
                <a:gd name="T103" fmla="*/ 19 h 33"/>
                <a:gd name="T104" fmla="*/ 16 w 29"/>
                <a:gd name="T105" fmla="*/ 17 h 33"/>
                <a:gd name="T106" fmla="*/ 20 w 29"/>
                <a:gd name="T107" fmla="*/ 17 h 33"/>
                <a:gd name="T108" fmla="*/ 20 w 29"/>
                <a:gd name="T109" fmla="*/ 16 h 33"/>
                <a:gd name="T110" fmla="*/ 20 w 29"/>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9"/>
                  </a:moveTo>
                  <a:lnTo>
                    <a:pt x="27" y="29"/>
                  </a:lnTo>
                  <a:lnTo>
                    <a:pt x="25" y="27"/>
                  </a:lnTo>
                  <a:lnTo>
                    <a:pt x="25" y="10"/>
                  </a:lnTo>
                  <a:lnTo>
                    <a:pt x="25" y="6"/>
                  </a:lnTo>
                  <a:lnTo>
                    <a:pt x="22" y="4"/>
                  </a:lnTo>
                  <a:lnTo>
                    <a:pt x="18" y="2"/>
                  </a:lnTo>
                  <a:lnTo>
                    <a:pt x="14" y="0"/>
                  </a:lnTo>
                  <a:lnTo>
                    <a:pt x="8" y="2"/>
                  </a:lnTo>
                  <a:lnTo>
                    <a:pt x="4" y="4"/>
                  </a:lnTo>
                  <a:lnTo>
                    <a:pt x="2" y="6"/>
                  </a:lnTo>
                  <a:lnTo>
                    <a:pt x="2" y="10"/>
                  </a:lnTo>
                  <a:lnTo>
                    <a:pt x="6" y="10"/>
                  </a:lnTo>
                  <a:lnTo>
                    <a:pt x="6" y="8"/>
                  </a:lnTo>
                  <a:lnTo>
                    <a:pt x="8" y="6"/>
                  </a:lnTo>
                  <a:lnTo>
                    <a:pt x="10" y="6"/>
                  </a:lnTo>
                  <a:lnTo>
                    <a:pt x="14" y="4"/>
                  </a:lnTo>
                  <a:lnTo>
                    <a:pt x="16" y="6"/>
                  </a:lnTo>
                  <a:lnTo>
                    <a:pt x="18" y="6"/>
                  </a:lnTo>
                  <a:lnTo>
                    <a:pt x="20" y="8"/>
                  </a:lnTo>
                  <a:lnTo>
                    <a:pt x="20" y="10"/>
                  </a:lnTo>
                  <a:lnTo>
                    <a:pt x="20" y="12"/>
                  </a:lnTo>
                  <a:lnTo>
                    <a:pt x="20" y="14"/>
                  </a:lnTo>
                  <a:lnTo>
                    <a:pt x="12" y="16"/>
                  </a:lnTo>
                  <a:lnTo>
                    <a:pt x="6" y="16"/>
                  </a:lnTo>
                  <a:lnTo>
                    <a:pt x="4" y="16"/>
                  </a:lnTo>
                  <a:lnTo>
                    <a:pt x="2" y="19"/>
                  </a:lnTo>
                  <a:lnTo>
                    <a:pt x="0" y="21"/>
                  </a:lnTo>
                  <a:lnTo>
                    <a:pt x="0" y="23"/>
                  </a:lnTo>
                  <a:lnTo>
                    <a:pt x="0" y="27"/>
                  </a:lnTo>
                  <a:lnTo>
                    <a:pt x="2" y="31"/>
                  </a:lnTo>
                  <a:lnTo>
                    <a:pt x="6" y="33"/>
                  </a:lnTo>
                  <a:lnTo>
                    <a:pt x="10" y="33"/>
                  </a:lnTo>
                  <a:lnTo>
                    <a:pt x="16" y="33"/>
                  </a:lnTo>
                  <a:lnTo>
                    <a:pt x="22" y="27"/>
                  </a:lnTo>
                  <a:lnTo>
                    <a:pt x="22" y="31"/>
                  </a:lnTo>
                  <a:lnTo>
                    <a:pt x="25" y="33"/>
                  </a:lnTo>
                  <a:lnTo>
                    <a:pt x="29" y="33"/>
                  </a:lnTo>
                  <a:lnTo>
                    <a:pt x="29" y="29"/>
                  </a:lnTo>
                  <a:close/>
                  <a:moveTo>
                    <a:pt x="20" y="21"/>
                  </a:moveTo>
                  <a:lnTo>
                    <a:pt x="20" y="21"/>
                  </a:lnTo>
                  <a:lnTo>
                    <a:pt x="20" y="23"/>
                  </a:lnTo>
                  <a:lnTo>
                    <a:pt x="18" y="27"/>
                  </a:lnTo>
                  <a:lnTo>
                    <a:pt x="16" y="27"/>
                  </a:lnTo>
                  <a:lnTo>
                    <a:pt x="10" y="29"/>
                  </a:lnTo>
                  <a:lnTo>
                    <a:pt x="6" y="27"/>
                  </a:lnTo>
                  <a:lnTo>
                    <a:pt x="6" y="25"/>
                  </a:lnTo>
                  <a:lnTo>
                    <a:pt x="4" y="23"/>
                  </a:lnTo>
                  <a:lnTo>
                    <a:pt x="6" y="21"/>
                  </a:lnTo>
                  <a:lnTo>
                    <a:pt x="12" y="19"/>
                  </a:lnTo>
                  <a:lnTo>
                    <a:pt x="16" y="17"/>
                  </a:lnTo>
                  <a:lnTo>
                    <a:pt x="20" y="17"/>
                  </a:lnTo>
                  <a:lnTo>
                    <a:pt x="20" y="16"/>
                  </a:lnTo>
                  <a:lnTo>
                    <a:pt x="20" y="21"/>
                  </a:lnTo>
                  <a:close/>
                </a:path>
              </a:pathLst>
            </a:custGeom>
            <a:solidFill>
              <a:srgbClr val="000000"/>
            </a:solidFill>
            <a:ln w="9525">
              <a:noFill/>
              <a:round/>
              <a:headEnd/>
              <a:tailEnd/>
            </a:ln>
          </p:spPr>
          <p:txBody>
            <a:bodyPr/>
            <a:lstStyle/>
            <a:p>
              <a:endParaRPr lang="en-US"/>
            </a:p>
          </p:txBody>
        </p:sp>
        <p:sp>
          <p:nvSpPr>
            <p:cNvPr id="37951" name="Freeform 63"/>
            <p:cNvSpPr>
              <a:spLocks noEditPoints="1"/>
            </p:cNvSpPr>
            <p:nvPr/>
          </p:nvSpPr>
          <p:spPr bwMode="auto">
            <a:xfrm>
              <a:off x="2739" y="2503"/>
              <a:ext cx="27" cy="42"/>
            </a:xfrm>
            <a:custGeom>
              <a:avLst/>
              <a:gdLst>
                <a:gd name="T0" fmla="*/ 21 w 27"/>
                <a:gd name="T1" fmla="*/ 0 h 42"/>
                <a:gd name="T2" fmla="*/ 21 w 27"/>
                <a:gd name="T3" fmla="*/ 15 h 42"/>
                <a:gd name="T4" fmla="*/ 21 w 27"/>
                <a:gd name="T5" fmla="*/ 15 h 42"/>
                <a:gd name="T6" fmla="*/ 17 w 27"/>
                <a:gd name="T7" fmla="*/ 11 h 42"/>
                <a:gd name="T8" fmla="*/ 12 w 27"/>
                <a:gd name="T9" fmla="*/ 9 h 42"/>
                <a:gd name="T10" fmla="*/ 6 w 27"/>
                <a:gd name="T11" fmla="*/ 11 h 42"/>
                <a:gd name="T12" fmla="*/ 2 w 27"/>
                <a:gd name="T13" fmla="*/ 13 h 42"/>
                <a:gd name="T14" fmla="*/ 0 w 27"/>
                <a:gd name="T15" fmla="*/ 19 h 42"/>
                <a:gd name="T16" fmla="*/ 0 w 27"/>
                <a:gd name="T17" fmla="*/ 25 h 42"/>
                <a:gd name="T18" fmla="*/ 0 w 27"/>
                <a:gd name="T19" fmla="*/ 32 h 42"/>
                <a:gd name="T20" fmla="*/ 4 w 27"/>
                <a:gd name="T21" fmla="*/ 38 h 42"/>
                <a:gd name="T22" fmla="*/ 8 w 27"/>
                <a:gd name="T23" fmla="*/ 42 h 42"/>
                <a:gd name="T24" fmla="*/ 14 w 27"/>
                <a:gd name="T25" fmla="*/ 42 h 42"/>
                <a:gd name="T26" fmla="*/ 17 w 27"/>
                <a:gd name="T27" fmla="*/ 42 h 42"/>
                <a:gd name="T28" fmla="*/ 21 w 27"/>
                <a:gd name="T29" fmla="*/ 36 h 42"/>
                <a:gd name="T30" fmla="*/ 21 w 27"/>
                <a:gd name="T31" fmla="*/ 42 h 42"/>
                <a:gd name="T32" fmla="*/ 27 w 27"/>
                <a:gd name="T33" fmla="*/ 42 h 42"/>
                <a:gd name="T34" fmla="*/ 27 w 27"/>
                <a:gd name="T35" fmla="*/ 0 h 42"/>
                <a:gd name="T36" fmla="*/ 21 w 27"/>
                <a:gd name="T37" fmla="*/ 0 h 42"/>
                <a:gd name="T38" fmla="*/ 12 w 27"/>
                <a:gd name="T39" fmla="*/ 15 h 42"/>
                <a:gd name="T40" fmla="*/ 17 w 27"/>
                <a:gd name="T41" fmla="*/ 15 h 42"/>
                <a:gd name="T42" fmla="*/ 19 w 27"/>
                <a:gd name="T43" fmla="*/ 17 h 42"/>
                <a:gd name="T44" fmla="*/ 21 w 27"/>
                <a:gd name="T45" fmla="*/ 21 h 42"/>
                <a:gd name="T46" fmla="*/ 21 w 27"/>
                <a:gd name="T47" fmla="*/ 26 h 42"/>
                <a:gd name="T48" fmla="*/ 21 w 27"/>
                <a:gd name="T49" fmla="*/ 30 h 42"/>
                <a:gd name="T50" fmla="*/ 19 w 27"/>
                <a:gd name="T51" fmla="*/ 34 h 42"/>
                <a:gd name="T52" fmla="*/ 17 w 27"/>
                <a:gd name="T53" fmla="*/ 36 h 42"/>
                <a:gd name="T54" fmla="*/ 14 w 27"/>
                <a:gd name="T55" fmla="*/ 38 h 42"/>
                <a:gd name="T56" fmla="*/ 10 w 27"/>
                <a:gd name="T57" fmla="*/ 36 h 42"/>
                <a:gd name="T58" fmla="*/ 6 w 27"/>
                <a:gd name="T59" fmla="*/ 34 h 42"/>
                <a:gd name="T60" fmla="*/ 6 w 27"/>
                <a:gd name="T61" fmla="*/ 30 h 42"/>
                <a:gd name="T62" fmla="*/ 6 w 27"/>
                <a:gd name="T63" fmla="*/ 25 h 42"/>
                <a:gd name="T64" fmla="*/ 6 w 27"/>
                <a:gd name="T65" fmla="*/ 21 h 42"/>
                <a:gd name="T66" fmla="*/ 6 w 27"/>
                <a:gd name="T67" fmla="*/ 17 h 42"/>
                <a:gd name="T68" fmla="*/ 10 w 27"/>
                <a:gd name="T69" fmla="*/ 15 h 42"/>
                <a:gd name="T70" fmla="*/ 12 w 27"/>
                <a:gd name="T71" fmla="*/ 15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21" y="0"/>
                  </a:moveTo>
                  <a:lnTo>
                    <a:pt x="21" y="15"/>
                  </a:lnTo>
                  <a:lnTo>
                    <a:pt x="17" y="11"/>
                  </a:lnTo>
                  <a:lnTo>
                    <a:pt x="12" y="9"/>
                  </a:lnTo>
                  <a:lnTo>
                    <a:pt x="6" y="11"/>
                  </a:lnTo>
                  <a:lnTo>
                    <a:pt x="2" y="13"/>
                  </a:lnTo>
                  <a:lnTo>
                    <a:pt x="0" y="19"/>
                  </a:lnTo>
                  <a:lnTo>
                    <a:pt x="0" y="25"/>
                  </a:lnTo>
                  <a:lnTo>
                    <a:pt x="0" y="32"/>
                  </a:lnTo>
                  <a:lnTo>
                    <a:pt x="4" y="38"/>
                  </a:lnTo>
                  <a:lnTo>
                    <a:pt x="8" y="42"/>
                  </a:lnTo>
                  <a:lnTo>
                    <a:pt x="14" y="42"/>
                  </a:lnTo>
                  <a:lnTo>
                    <a:pt x="17" y="42"/>
                  </a:lnTo>
                  <a:lnTo>
                    <a:pt x="21" y="36"/>
                  </a:lnTo>
                  <a:lnTo>
                    <a:pt x="21" y="42"/>
                  </a:lnTo>
                  <a:lnTo>
                    <a:pt x="27" y="42"/>
                  </a:lnTo>
                  <a:lnTo>
                    <a:pt x="27" y="0"/>
                  </a:lnTo>
                  <a:lnTo>
                    <a:pt x="21" y="0"/>
                  </a:lnTo>
                  <a:close/>
                  <a:moveTo>
                    <a:pt x="12" y="15"/>
                  </a:moveTo>
                  <a:lnTo>
                    <a:pt x="17" y="15"/>
                  </a:lnTo>
                  <a:lnTo>
                    <a:pt x="19" y="17"/>
                  </a:lnTo>
                  <a:lnTo>
                    <a:pt x="21" y="21"/>
                  </a:lnTo>
                  <a:lnTo>
                    <a:pt x="21" y="26"/>
                  </a:lnTo>
                  <a:lnTo>
                    <a:pt x="21" y="30"/>
                  </a:lnTo>
                  <a:lnTo>
                    <a:pt x="19" y="34"/>
                  </a:lnTo>
                  <a:lnTo>
                    <a:pt x="17" y="36"/>
                  </a:lnTo>
                  <a:lnTo>
                    <a:pt x="14" y="38"/>
                  </a:lnTo>
                  <a:lnTo>
                    <a:pt x="10" y="36"/>
                  </a:lnTo>
                  <a:lnTo>
                    <a:pt x="6" y="34"/>
                  </a:lnTo>
                  <a:lnTo>
                    <a:pt x="6" y="30"/>
                  </a:lnTo>
                  <a:lnTo>
                    <a:pt x="6" y="25"/>
                  </a:lnTo>
                  <a:lnTo>
                    <a:pt x="6" y="21"/>
                  </a:lnTo>
                  <a:lnTo>
                    <a:pt x="6" y="17"/>
                  </a:lnTo>
                  <a:lnTo>
                    <a:pt x="10" y="15"/>
                  </a:lnTo>
                  <a:lnTo>
                    <a:pt x="12" y="15"/>
                  </a:lnTo>
                  <a:close/>
                </a:path>
              </a:pathLst>
            </a:custGeom>
            <a:solidFill>
              <a:srgbClr val="000000"/>
            </a:solidFill>
            <a:ln w="9525">
              <a:noFill/>
              <a:round/>
              <a:headEnd/>
              <a:tailEnd/>
            </a:ln>
          </p:spPr>
          <p:txBody>
            <a:bodyPr/>
            <a:lstStyle/>
            <a:p>
              <a:endParaRPr lang="en-US"/>
            </a:p>
          </p:txBody>
        </p:sp>
        <p:sp>
          <p:nvSpPr>
            <p:cNvPr id="37952" name="Freeform 64"/>
            <p:cNvSpPr>
              <a:spLocks noEditPoints="1"/>
            </p:cNvSpPr>
            <p:nvPr/>
          </p:nvSpPr>
          <p:spPr bwMode="auto">
            <a:xfrm>
              <a:off x="2772" y="2512"/>
              <a:ext cx="27" cy="33"/>
            </a:xfrm>
            <a:custGeom>
              <a:avLst/>
              <a:gdLst>
                <a:gd name="T0" fmla="*/ 13 w 27"/>
                <a:gd name="T1" fmla="*/ 0 h 33"/>
                <a:gd name="T2" fmla="*/ 7 w 27"/>
                <a:gd name="T3" fmla="*/ 2 h 33"/>
                <a:gd name="T4" fmla="*/ 2 w 27"/>
                <a:gd name="T5" fmla="*/ 6 h 33"/>
                <a:gd name="T6" fmla="*/ 0 w 27"/>
                <a:gd name="T7" fmla="*/ 10 h 33"/>
                <a:gd name="T8" fmla="*/ 0 w 27"/>
                <a:gd name="T9" fmla="*/ 17 h 33"/>
                <a:gd name="T10" fmla="*/ 0 w 27"/>
                <a:gd name="T11" fmla="*/ 23 h 33"/>
                <a:gd name="T12" fmla="*/ 2 w 27"/>
                <a:gd name="T13" fmla="*/ 29 h 33"/>
                <a:gd name="T14" fmla="*/ 7 w 27"/>
                <a:gd name="T15" fmla="*/ 33 h 33"/>
                <a:gd name="T16" fmla="*/ 13 w 27"/>
                <a:gd name="T17" fmla="*/ 33 h 33"/>
                <a:gd name="T18" fmla="*/ 19 w 27"/>
                <a:gd name="T19" fmla="*/ 33 h 33"/>
                <a:gd name="T20" fmla="*/ 23 w 27"/>
                <a:gd name="T21" fmla="*/ 29 h 33"/>
                <a:gd name="T22" fmla="*/ 27 w 27"/>
                <a:gd name="T23" fmla="*/ 23 h 33"/>
                <a:gd name="T24" fmla="*/ 27 w 27"/>
                <a:gd name="T25" fmla="*/ 17 h 33"/>
                <a:gd name="T26" fmla="*/ 27 w 27"/>
                <a:gd name="T27" fmla="*/ 10 h 33"/>
                <a:gd name="T28" fmla="*/ 23 w 27"/>
                <a:gd name="T29" fmla="*/ 6 h 33"/>
                <a:gd name="T30" fmla="*/ 19 w 27"/>
                <a:gd name="T31" fmla="*/ 2 h 33"/>
                <a:gd name="T32" fmla="*/ 13 w 27"/>
                <a:gd name="T33" fmla="*/ 0 h 33"/>
                <a:gd name="T34" fmla="*/ 13 w 27"/>
                <a:gd name="T35" fmla="*/ 6 h 33"/>
                <a:gd name="T36" fmla="*/ 17 w 27"/>
                <a:gd name="T37" fmla="*/ 6 h 33"/>
                <a:gd name="T38" fmla="*/ 19 w 27"/>
                <a:gd name="T39" fmla="*/ 8 h 33"/>
                <a:gd name="T40" fmla="*/ 21 w 27"/>
                <a:gd name="T41" fmla="*/ 12 h 33"/>
                <a:gd name="T42" fmla="*/ 23 w 27"/>
                <a:gd name="T43" fmla="*/ 17 h 33"/>
                <a:gd name="T44" fmla="*/ 21 w 27"/>
                <a:gd name="T45" fmla="*/ 21 h 33"/>
                <a:gd name="T46" fmla="*/ 19 w 27"/>
                <a:gd name="T47" fmla="*/ 25 h 33"/>
                <a:gd name="T48" fmla="*/ 17 w 27"/>
                <a:gd name="T49" fmla="*/ 27 h 33"/>
                <a:gd name="T50" fmla="*/ 13 w 27"/>
                <a:gd name="T51" fmla="*/ 29 h 33"/>
                <a:gd name="T52" fmla="*/ 9 w 27"/>
                <a:gd name="T53" fmla="*/ 27 h 33"/>
                <a:gd name="T54" fmla="*/ 7 w 27"/>
                <a:gd name="T55" fmla="*/ 25 h 33"/>
                <a:gd name="T56" fmla="*/ 5 w 27"/>
                <a:gd name="T57" fmla="*/ 21 h 33"/>
                <a:gd name="T58" fmla="*/ 4 w 27"/>
                <a:gd name="T59" fmla="*/ 17 h 33"/>
                <a:gd name="T60" fmla="*/ 5 w 27"/>
                <a:gd name="T61" fmla="*/ 12 h 33"/>
                <a:gd name="T62" fmla="*/ 7 w 27"/>
                <a:gd name="T63" fmla="*/ 8 h 33"/>
                <a:gd name="T64" fmla="*/ 9 w 27"/>
                <a:gd name="T65" fmla="*/ 6 h 33"/>
                <a:gd name="T66" fmla="*/ 13 w 27"/>
                <a:gd name="T67" fmla="*/ 6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3"/>
                <a:gd name="T104" fmla="*/ 27 w 27"/>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3">
                  <a:moveTo>
                    <a:pt x="13" y="0"/>
                  </a:moveTo>
                  <a:lnTo>
                    <a:pt x="7" y="2"/>
                  </a:lnTo>
                  <a:lnTo>
                    <a:pt x="2" y="6"/>
                  </a:lnTo>
                  <a:lnTo>
                    <a:pt x="0" y="10"/>
                  </a:lnTo>
                  <a:lnTo>
                    <a:pt x="0" y="17"/>
                  </a:lnTo>
                  <a:lnTo>
                    <a:pt x="0" y="23"/>
                  </a:lnTo>
                  <a:lnTo>
                    <a:pt x="2" y="29"/>
                  </a:lnTo>
                  <a:lnTo>
                    <a:pt x="7" y="33"/>
                  </a:lnTo>
                  <a:lnTo>
                    <a:pt x="13" y="33"/>
                  </a:lnTo>
                  <a:lnTo>
                    <a:pt x="19" y="33"/>
                  </a:lnTo>
                  <a:lnTo>
                    <a:pt x="23" y="29"/>
                  </a:lnTo>
                  <a:lnTo>
                    <a:pt x="27" y="23"/>
                  </a:lnTo>
                  <a:lnTo>
                    <a:pt x="27" y="17"/>
                  </a:lnTo>
                  <a:lnTo>
                    <a:pt x="27" y="10"/>
                  </a:lnTo>
                  <a:lnTo>
                    <a:pt x="23" y="6"/>
                  </a:lnTo>
                  <a:lnTo>
                    <a:pt x="19" y="2"/>
                  </a:lnTo>
                  <a:lnTo>
                    <a:pt x="13" y="0"/>
                  </a:lnTo>
                  <a:close/>
                  <a:moveTo>
                    <a:pt x="13" y="6"/>
                  </a:moveTo>
                  <a:lnTo>
                    <a:pt x="17" y="6"/>
                  </a:lnTo>
                  <a:lnTo>
                    <a:pt x="19" y="8"/>
                  </a:lnTo>
                  <a:lnTo>
                    <a:pt x="21" y="12"/>
                  </a:lnTo>
                  <a:lnTo>
                    <a:pt x="23" y="17"/>
                  </a:lnTo>
                  <a:lnTo>
                    <a:pt x="21" y="21"/>
                  </a:lnTo>
                  <a:lnTo>
                    <a:pt x="19" y="25"/>
                  </a:lnTo>
                  <a:lnTo>
                    <a:pt x="17" y="27"/>
                  </a:lnTo>
                  <a:lnTo>
                    <a:pt x="13" y="29"/>
                  </a:lnTo>
                  <a:lnTo>
                    <a:pt x="9" y="27"/>
                  </a:lnTo>
                  <a:lnTo>
                    <a:pt x="7" y="25"/>
                  </a:lnTo>
                  <a:lnTo>
                    <a:pt x="5" y="21"/>
                  </a:lnTo>
                  <a:lnTo>
                    <a:pt x="4" y="17"/>
                  </a:lnTo>
                  <a:lnTo>
                    <a:pt x="5" y="12"/>
                  </a:lnTo>
                  <a:lnTo>
                    <a:pt x="7" y="8"/>
                  </a:lnTo>
                  <a:lnTo>
                    <a:pt x="9" y="6"/>
                  </a:lnTo>
                  <a:lnTo>
                    <a:pt x="13" y="6"/>
                  </a:lnTo>
                  <a:close/>
                </a:path>
              </a:pathLst>
            </a:custGeom>
            <a:solidFill>
              <a:srgbClr val="000000"/>
            </a:solidFill>
            <a:ln w="9525">
              <a:noFill/>
              <a:round/>
              <a:headEnd/>
              <a:tailEnd/>
            </a:ln>
          </p:spPr>
          <p:txBody>
            <a:bodyPr/>
            <a:lstStyle/>
            <a:p>
              <a:endParaRPr lang="en-US"/>
            </a:p>
          </p:txBody>
        </p:sp>
        <p:sp>
          <p:nvSpPr>
            <p:cNvPr id="37953" name="Freeform 65"/>
            <p:cNvSpPr>
              <a:spLocks/>
            </p:cNvSpPr>
            <p:nvPr/>
          </p:nvSpPr>
          <p:spPr bwMode="auto">
            <a:xfrm>
              <a:off x="2802" y="2514"/>
              <a:ext cx="27" cy="31"/>
            </a:xfrm>
            <a:custGeom>
              <a:avLst/>
              <a:gdLst>
                <a:gd name="T0" fmla="*/ 0 w 27"/>
                <a:gd name="T1" fmla="*/ 0 h 31"/>
                <a:gd name="T2" fmla="*/ 10 w 27"/>
                <a:gd name="T3" fmla="*/ 14 h 31"/>
                <a:gd name="T4" fmla="*/ 0 w 27"/>
                <a:gd name="T5" fmla="*/ 31 h 31"/>
                <a:gd name="T6" fmla="*/ 6 w 27"/>
                <a:gd name="T7" fmla="*/ 31 h 31"/>
                <a:gd name="T8" fmla="*/ 14 w 27"/>
                <a:gd name="T9" fmla="*/ 19 h 31"/>
                <a:gd name="T10" fmla="*/ 22 w 27"/>
                <a:gd name="T11" fmla="*/ 31 h 31"/>
                <a:gd name="T12" fmla="*/ 27 w 27"/>
                <a:gd name="T13" fmla="*/ 31 h 31"/>
                <a:gd name="T14" fmla="*/ 18 w 27"/>
                <a:gd name="T15" fmla="*/ 14 h 31"/>
                <a:gd name="T16" fmla="*/ 27 w 27"/>
                <a:gd name="T17" fmla="*/ 0 h 31"/>
                <a:gd name="T18" fmla="*/ 22 w 27"/>
                <a:gd name="T19" fmla="*/ 0 h 31"/>
                <a:gd name="T20" fmla="*/ 14 w 27"/>
                <a:gd name="T21" fmla="*/ 10 h 31"/>
                <a:gd name="T22" fmla="*/ 6 w 27"/>
                <a:gd name="T23" fmla="*/ 0 h 31"/>
                <a:gd name="T24" fmla="*/ 0 w 2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31"/>
                <a:gd name="T41" fmla="*/ 27 w 2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31">
                  <a:moveTo>
                    <a:pt x="0" y="0"/>
                  </a:moveTo>
                  <a:lnTo>
                    <a:pt x="10" y="14"/>
                  </a:lnTo>
                  <a:lnTo>
                    <a:pt x="0" y="31"/>
                  </a:lnTo>
                  <a:lnTo>
                    <a:pt x="6" y="31"/>
                  </a:lnTo>
                  <a:lnTo>
                    <a:pt x="14" y="19"/>
                  </a:lnTo>
                  <a:lnTo>
                    <a:pt x="22" y="31"/>
                  </a:lnTo>
                  <a:lnTo>
                    <a:pt x="27" y="31"/>
                  </a:lnTo>
                  <a:lnTo>
                    <a:pt x="18" y="14"/>
                  </a:lnTo>
                  <a:lnTo>
                    <a:pt x="27" y="0"/>
                  </a:lnTo>
                  <a:lnTo>
                    <a:pt x="22" y="0"/>
                  </a:lnTo>
                  <a:lnTo>
                    <a:pt x="14" y="10"/>
                  </a:lnTo>
                  <a:lnTo>
                    <a:pt x="6" y="0"/>
                  </a:lnTo>
                  <a:lnTo>
                    <a:pt x="0" y="0"/>
                  </a:lnTo>
                  <a:close/>
                </a:path>
              </a:pathLst>
            </a:custGeom>
            <a:solidFill>
              <a:srgbClr val="000000"/>
            </a:solidFill>
            <a:ln w="9525">
              <a:noFill/>
              <a:round/>
              <a:headEnd/>
              <a:tailEnd/>
            </a:ln>
          </p:spPr>
          <p:txBody>
            <a:bodyPr/>
            <a:lstStyle/>
            <a:p>
              <a:endParaRPr lang="en-US"/>
            </a:p>
          </p:txBody>
        </p:sp>
        <p:sp>
          <p:nvSpPr>
            <p:cNvPr id="37954" name="Freeform 66"/>
            <p:cNvSpPr>
              <a:spLocks/>
            </p:cNvSpPr>
            <p:nvPr/>
          </p:nvSpPr>
          <p:spPr bwMode="auto">
            <a:xfrm>
              <a:off x="2033" y="2172"/>
              <a:ext cx="36" cy="4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7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7"/>
                  </a:lnTo>
                  <a:lnTo>
                    <a:pt x="5" y="0"/>
                  </a:lnTo>
                  <a:lnTo>
                    <a:pt x="0" y="0"/>
                  </a:lnTo>
                  <a:close/>
                </a:path>
              </a:pathLst>
            </a:custGeom>
            <a:solidFill>
              <a:srgbClr val="000000"/>
            </a:solidFill>
            <a:ln w="9525">
              <a:noFill/>
              <a:round/>
              <a:headEnd/>
              <a:tailEnd/>
            </a:ln>
          </p:spPr>
          <p:txBody>
            <a:bodyPr/>
            <a:lstStyle/>
            <a:p>
              <a:endParaRPr lang="en-US"/>
            </a:p>
          </p:txBody>
        </p:sp>
        <p:sp>
          <p:nvSpPr>
            <p:cNvPr id="37955" name="Freeform 67"/>
            <p:cNvSpPr>
              <a:spLocks noEditPoints="1"/>
            </p:cNvSpPr>
            <p:nvPr/>
          </p:nvSpPr>
          <p:spPr bwMode="auto">
            <a:xfrm>
              <a:off x="2075" y="2172"/>
              <a:ext cx="4" cy="43"/>
            </a:xfrm>
            <a:custGeom>
              <a:avLst/>
              <a:gdLst>
                <a:gd name="T0" fmla="*/ 0 w 4"/>
                <a:gd name="T1" fmla="*/ 0 h 43"/>
                <a:gd name="T2" fmla="*/ 0 w 4"/>
                <a:gd name="T3" fmla="*/ 6 h 43"/>
                <a:gd name="T4" fmla="*/ 4 w 4"/>
                <a:gd name="T5" fmla="*/ 6 h 43"/>
                <a:gd name="T6" fmla="*/ 4 w 4"/>
                <a:gd name="T7" fmla="*/ 0 h 43"/>
                <a:gd name="T8" fmla="*/ 0 w 4"/>
                <a:gd name="T9" fmla="*/ 0 h 43"/>
                <a:gd name="T10" fmla="*/ 0 w 4"/>
                <a:gd name="T11" fmla="*/ 12 h 43"/>
                <a:gd name="T12" fmla="*/ 0 w 4"/>
                <a:gd name="T13" fmla="*/ 43 h 43"/>
                <a:gd name="T14" fmla="*/ 4 w 4"/>
                <a:gd name="T15" fmla="*/ 43 h 43"/>
                <a:gd name="T16" fmla="*/ 4 w 4"/>
                <a:gd name="T17" fmla="*/ 12 h 43"/>
                <a:gd name="T18" fmla="*/ 0 w 4"/>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3"/>
                <a:gd name="T32" fmla="*/ 4 w 4"/>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3">
                  <a:moveTo>
                    <a:pt x="0" y="0"/>
                  </a:moveTo>
                  <a:lnTo>
                    <a:pt x="0" y="6"/>
                  </a:lnTo>
                  <a:lnTo>
                    <a:pt x="4" y="6"/>
                  </a:lnTo>
                  <a:lnTo>
                    <a:pt x="4" y="0"/>
                  </a:lnTo>
                  <a:lnTo>
                    <a:pt x="0" y="0"/>
                  </a:lnTo>
                  <a:close/>
                  <a:moveTo>
                    <a:pt x="0" y="12"/>
                  </a:moveTo>
                  <a:lnTo>
                    <a:pt x="0" y="43"/>
                  </a:lnTo>
                  <a:lnTo>
                    <a:pt x="4" y="43"/>
                  </a:lnTo>
                  <a:lnTo>
                    <a:pt x="4" y="12"/>
                  </a:lnTo>
                  <a:lnTo>
                    <a:pt x="0" y="12"/>
                  </a:lnTo>
                  <a:close/>
                </a:path>
              </a:pathLst>
            </a:custGeom>
            <a:solidFill>
              <a:srgbClr val="000000"/>
            </a:solidFill>
            <a:ln w="9525">
              <a:noFill/>
              <a:round/>
              <a:headEnd/>
              <a:tailEnd/>
            </a:ln>
          </p:spPr>
          <p:txBody>
            <a:bodyPr/>
            <a:lstStyle/>
            <a:p>
              <a:endParaRPr lang="en-US"/>
            </a:p>
          </p:txBody>
        </p:sp>
        <p:sp>
          <p:nvSpPr>
            <p:cNvPr id="37956" name="Freeform 68"/>
            <p:cNvSpPr>
              <a:spLocks/>
            </p:cNvSpPr>
            <p:nvPr/>
          </p:nvSpPr>
          <p:spPr bwMode="auto">
            <a:xfrm>
              <a:off x="2086" y="2182"/>
              <a:ext cx="16" cy="33"/>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3 h 33"/>
                <a:gd name="T18" fmla="*/ 8 w 16"/>
                <a:gd name="T19" fmla="*/ 12 h 33"/>
                <a:gd name="T20" fmla="*/ 10 w 16"/>
                <a:gd name="T21" fmla="*/ 10 h 33"/>
                <a:gd name="T22" fmla="*/ 12 w 16"/>
                <a:gd name="T23" fmla="*/ 8 h 33"/>
                <a:gd name="T24" fmla="*/ 16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3"/>
                  </a:lnTo>
                  <a:lnTo>
                    <a:pt x="8" y="12"/>
                  </a:lnTo>
                  <a:lnTo>
                    <a:pt x="10" y="10"/>
                  </a:lnTo>
                  <a:lnTo>
                    <a:pt x="12" y="8"/>
                  </a:lnTo>
                  <a:lnTo>
                    <a:pt x="16" y="6"/>
                  </a:lnTo>
                  <a:lnTo>
                    <a:pt x="16" y="2"/>
                  </a:lnTo>
                  <a:close/>
                </a:path>
              </a:pathLst>
            </a:custGeom>
            <a:solidFill>
              <a:srgbClr val="000000"/>
            </a:solidFill>
            <a:ln w="9525">
              <a:noFill/>
              <a:round/>
              <a:headEnd/>
              <a:tailEnd/>
            </a:ln>
          </p:spPr>
          <p:txBody>
            <a:bodyPr/>
            <a:lstStyle/>
            <a:p>
              <a:endParaRPr lang="en-US"/>
            </a:p>
          </p:txBody>
        </p:sp>
        <p:sp>
          <p:nvSpPr>
            <p:cNvPr id="37957" name="Freeform 69"/>
            <p:cNvSpPr>
              <a:spLocks noEditPoints="1"/>
            </p:cNvSpPr>
            <p:nvPr/>
          </p:nvSpPr>
          <p:spPr bwMode="auto">
            <a:xfrm>
              <a:off x="2106" y="2182"/>
              <a:ext cx="27" cy="46"/>
            </a:xfrm>
            <a:custGeom>
              <a:avLst/>
              <a:gdLst>
                <a:gd name="T0" fmla="*/ 21 w 27"/>
                <a:gd name="T1" fmla="*/ 6 h 46"/>
                <a:gd name="T2" fmla="*/ 17 w 27"/>
                <a:gd name="T3" fmla="*/ 2 h 46"/>
                <a:gd name="T4" fmla="*/ 11 w 27"/>
                <a:gd name="T5" fmla="*/ 0 h 46"/>
                <a:gd name="T6" fmla="*/ 5 w 27"/>
                <a:gd name="T7" fmla="*/ 2 h 46"/>
                <a:gd name="T8" fmla="*/ 2 w 27"/>
                <a:gd name="T9" fmla="*/ 6 h 46"/>
                <a:gd name="T10" fmla="*/ 0 w 27"/>
                <a:gd name="T11" fmla="*/ 10 h 46"/>
                <a:gd name="T12" fmla="*/ 0 w 27"/>
                <a:gd name="T13" fmla="*/ 17 h 46"/>
                <a:gd name="T14" fmla="*/ 0 w 27"/>
                <a:gd name="T15" fmla="*/ 23 h 46"/>
                <a:gd name="T16" fmla="*/ 3 w 27"/>
                <a:gd name="T17" fmla="*/ 29 h 46"/>
                <a:gd name="T18" fmla="*/ 7 w 27"/>
                <a:gd name="T19" fmla="*/ 33 h 46"/>
                <a:gd name="T20" fmla="*/ 13 w 27"/>
                <a:gd name="T21" fmla="*/ 35 h 46"/>
                <a:gd name="T22" fmla="*/ 17 w 27"/>
                <a:gd name="T23" fmla="*/ 33 h 46"/>
                <a:gd name="T24" fmla="*/ 21 w 27"/>
                <a:gd name="T25" fmla="*/ 29 h 46"/>
                <a:gd name="T26" fmla="*/ 21 w 27"/>
                <a:gd name="T27" fmla="*/ 31 h 46"/>
                <a:gd name="T28" fmla="*/ 21 w 27"/>
                <a:gd name="T29" fmla="*/ 35 h 46"/>
                <a:gd name="T30" fmla="*/ 19 w 27"/>
                <a:gd name="T31" fmla="*/ 38 h 46"/>
                <a:gd name="T32" fmla="*/ 15 w 27"/>
                <a:gd name="T33" fmla="*/ 40 h 46"/>
                <a:gd name="T34" fmla="*/ 11 w 27"/>
                <a:gd name="T35" fmla="*/ 40 h 46"/>
                <a:gd name="T36" fmla="*/ 7 w 27"/>
                <a:gd name="T37" fmla="*/ 40 h 46"/>
                <a:gd name="T38" fmla="*/ 5 w 27"/>
                <a:gd name="T39" fmla="*/ 38 h 46"/>
                <a:gd name="T40" fmla="*/ 5 w 27"/>
                <a:gd name="T41" fmla="*/ 37 h 46"/>
                <a:gd name="T42" fmla="*/ 0 w 27"/>
                <a:gd name="T43" fmla="*/ 37 h 46"/>
                <a:gd name="T44" fmla="*/ 2 w 27"/>
                <a:gd name="T45" fmla="*/ 40 h 46"/>
                <a:gd name="T46" fmla="*/ 3 w 27"/>
                <a:gd name="T47" fmla="*/ 42 h 46"/>
                <a:gd name="T48" fmla="*/ 7 w 27"/>
                <a:gd name="T49" fmla="*/ 44 h 46"/>
                <a:gd name="T50" fmla="*/ 11 w 27"/>
                <a:gd name="T51" fmla="*/ 46 h 46"/>
                <a:gd name="T52" fmla="*/ 19 w 27"/>
                <a:gd name="T53" fmla="*/ 44 h 46"/>
                <a:gd name="T54" fmla="*/ 23 w 27"/>
                <a:gd name="T55" fmla="*/ 42 h 46"/>
                <a:gd name="T56" fmla="*/ 25 w 27"/>
                <a:gd name="T57" fmla="*/ 37 h 46"/>
                <a:gd name="T58" fmla="*/ 27 w 27"/>
                <a:gd name="T59" fmla="*/ 31 h 46"/>
                <a:gd name="T60" fmla="*/ 27 w 27"/>
                <a:gd name="T61" fmla="*/ 2 h 46"/>
                <a:gd name="T62" fmla="*/ 21 w 27"/>
                <a:gd name="T63" fmla="*/ 2 h 46"/>
                <a:gd name="T64" fmla="*/ 21 w 27"/>
                <a:gd name="T65" fmla="*/ 6 h 46"/>
                <a:gd name="T66" fmla="*/ 13 w 27"/>
                <a:gd name="T67" fmla="*/ 6 h 46"/>
                <a:gd name="T68" fmla="*/ 15 w 27"/>
                <a:gd name="T69" fmla="*/ 6 h 46"/>
                <a:gd name="T70" fmla="*/ 19 w 27"/>
                <a:gd name="T71" fmla="*/ 10 h 46"/>
                <a:gd name="T72" fmla="*/ 21 w 27"/>
                <a:gd name="T73" fmla="*/ 13 h 46"/>
                <a:gd name="T74" fmla="*/ 21 w 27"/>
                <a:gd name="T75" fmla="*/ 19 h 46"/>
                <a:gd name="T76" fmla="*/ 21 w 27"/>
                <a:gd name="T77" fmla="*/ 23 h 46"/>
                <a:gd name="T78" fmla="*/ 19 w 27"/>
                <a:gd name="T79" fmla="*/ 27 h 46"/>
                <a:gd name="T80" fmla="*/ 15 w 27"/>
                <a:gd name="T81" fmla="*/ 29 h 46"/>
                <a:gd name="T82" fmla="*/ 13 w 27"/>
                <a:gd name="T83" fmla="*/ 29 h 46"/>
                <a:gd name="T84" fmla="*/ 9 w 27"/>
                <a:gd name="T85" fmla="*/ 29 h 46"/>
                <a:gd name="T86" fmla="*/ 7 w 27"/>
                <a:gd name="T87" fmla="*/ 25 h 46"/>
                <a:gd name="T88" fmla="*/ 5 w 27"/>
                <a:gd name="T89" fmla="*/ 21 h 46"/>
                <a:gd name="T90" fmla="*/ 3 w 27"/>
                <a:gd name="T91" fmla="*/ 17 h 46"/>
                <a:gd name="T92" fmla="*/ 5 w 27"/>
                <a:gd name="T93" fmla="*/ 12 h 46"/>
                <a:gd name="T94" fmla="*/ 5 w 27"/>
                <a:gd name="T95" fmla="*/ 8 h 46"/>
                <a:gd name="T96" fmla="*/ 9 w 27"/>
                <a:gd name="T97" fmla="*/ 6 h 46"/>
                <a:gd name="T98" fmla="*/ 13 w 27"/>
                <a:gd name="T99" fmla="*/ 6 h 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6"/>
                <a:gd name="T152" fmla="*/ 27 w 27"/>
                <a:gd name="T153" fmla="*/ 46 h 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6">
                  <a:moveTo>
                    <a:pt x="21" y="6"/>
                  </a:moveTo>
                  <a:lnTo>
                    <a:pt x="17" y="2"/>
                  </a:lnTo>
                  <a:lnTo>
                    <a:pt x="11" y="0"/>
                  </a:lnTo>
                  <a:lnTo>
                    <a:pt x="5" y="2"/>
                  </a:lnTo>
                  <a:lnTo>
                    <a:pt x="2" y="6"/>
                  </a:lnTo>
                  <a:lnTo>
                    <a:pt x="0" y="10"/>
                  </a:lnTo>
                  <a:lnTo>
                    <a:pt x="0" y="17"/>
                  </a:lnTo>
                  <a:lnTo>
                    <a:pt x="0" y="23"/>
                  </a:lnTo>
                  <a:lnTo>
                    <a:pt x="3" y="29"/>
                  </a:lnTo>
                  <a:lnTo>
                    <a:pt x="7" y="33"/>
                  </a:lnTo>
                  <a:lnTo>
                    <a:pt x="13" y="35"/>
                  </a:lnTo>
                  <a:lnTo>
                    <a:pt x="17" y="33"/>
                  </a:lnTo>
                  <a:lnTo>
                    <a:pt x="21" y="29"/>
                  </a:lnTo>
                  <a:lnTo>
                    <a:pt x="21" y="31"/>
                  </a:lnTo>
                  <a:lnTo>
                    <a:pt x="21" y="35"/>
                  </a:lnTo>
                  <a:lnTo>
                    <a:pt x="19" y="38"/>
                  </a:lnTo>
                  <a:lnTo>
                    <a:pt x="15" y="40"/>
                  </a:lnTo>
                  <a:lnTo>
                    <a:pt x="11" y="40"/>
                  </a:lnTo>
                  <a:lnTo>
                    <a:pt x="7" y="40"/>
                  </a:lnTo>
                  <a:lnTo>
                    <a:pt x="5" y="38"/>
                  </a:lnTo>
                  <a:lnTo>
                    <a:pt x="5" y="37"/>
                  </a:lnTo>
                  <a:lnTo>
                    <a:pt x="0" y="37"/>
                  </a:lnTo>
                  <a:lnTo>
                    <a:pt x="2" y="40"/>
                  </a:lnTo>
                  <a:lnTo>
                    <a:pt x="3" y="42"/>
                  </a:lnTo>
                  <a:lnTo>
                    <a:pt x="7" y="44"/>
                  </a:lnTo>
                  <a:lnTo>
                    <a:pt x="11" y="46"/>
                  </a:lnTo>
                  <a:lnTo>
                    <a:pt x="19" y="44"/>
                  </a:lnTo>
                  <a:lnTo>
                    <a:pt x="23" y="42"/>
                  </a:lnTo>
                  <a:lnTo>
                    <a:pt x="25" y="37"/>
                  </a:lnTo>
                  <a:lnTo>
                    <a:pt x="27" y="31"/>
                  </a:lnTo>
                  <a:lnTo>
                    <a:pt x="27" y="2"/>
                  </a:lnTo>
                  <a:lnTo>
                    <a:pt x="21" y="2"/>
                  </a:lnTo>
                  <a:lnTo>
                    <a:pt x="21" y="6"/>
                  </a:lnTo>
                  <a:close/>
                  <a:moveTo>
                    <a:pt x="13" y="6"/>
                  </a:moveTo>
                  <a:lnTo>
                    <a:pt x="15" y="6"/>
                  </a:lnTo>
                  <a:lnTo>
                    <a:pt x="19" y="10"/>
                  </a:lnTo>
                  <a:lnTo>
                    <a:pt x="21" y="13"/>
                  </a:lnTo>
                  <a:lnTo>
                    <a:pt x="21" y="19"/>
                  </a:lnTo>
                  <a:lnTo>
                    <a:pt x="21" y="23"/>
                  </a:lnTo>
                  <a:lnTo>
                    <a:pt x="19" y="27"/>
                  </a:lnTo>
                  <a:lnTo>
                    <a:pt x="15" y="29"/>
                  </a:lnTo>
                  <a:lnTo>
                    <a:pt x="13" y="29"/>
                  </a:lnTo>
                  <a:lnTo>
                    <a:pt x="9" y="29"/>
                  </a:lnTo>
                  <a:lnTo>
                    <a:pt x="7" y="25"/>
                  </a:lnTo>
                  <a:lnTo>
                    <a:pt x="5" y="21"/>
                  </a:lnTo>
                  <a:lnTo>
                    <a:pt x="3" y="17"/>
                  </a:lnTo>
                  <a:lnTo>
                    <a:pt x="5" y="12"/>
                  </a:lnTo>
                  <a:lnTo>
                    <a:pt x="5" y="8"/>
                  </a:lnTo>
                  <a:lnTo>
                    <a:pt x="9" y="6"/>
                  </a:lnTo>
                  <a:lnTo>
                    <a:pt x="13" y="6"/>
                  </a:lnTo>
                  <a:close/>
                </a:path>
              </a:pathLst>
            </a:custGeom>
            <a:solidFill>
              <a:srgbClr val="000000"/>
            </a:solidFill>
            <a:ln w="9525">
              <a:noFill/>
              <a:round/>
              <a:headEnd/>
              <a:tailEnd/>
            </a:ln>
          </p:spPr>
          <p:txBody>
            <a:bodyPr/>
            <a:lstStyle/>
            <a:p>
              <a:endParaRPr lang="en-US"/>
            </a:p>
          </p:txBody>
        </p:sp>
        <p:sp>
          <p:nvSpPr>
            <p:cNvPr id="37958" name="Freeform 70"/>
            <p:cNvSpPr>
              <a:spLocks noEditPoints="1"/>
            </p:cNvSpPr>
            <p:nvPr/>
          </p:nvSpPr>
          <p:spPr bwMode="auto">
            <a:xfrm>
              <a:off x="2138" y="2172"/>
              <a:ext cx="6" cy="4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37959" name="Freeform 71"/>
            <p:cNvSpPr>
              <a:spLocks/>
            </p:cNvSpPr>
            <p:nvPr/>
          </p:nvSpPr>
          <p:spPr bwMode="auto">
            <a:xfrm>
              <a:off x="2152" y="2182"/>
              <a:ext cx="25" cy="33"/>
            </a:xfrm>
            <a:custGeom>
              <a:avLst/>
              <a:gdLst>
                <a:gd name="T0" fmla="*/ 25 w 25"/>
                <a:gd name="T1" fmla="*/ 33 h 33"/>
                <a:gd name="T2" fmla="*/ 25 w 25"/>
                <a:gd name="T3" fmla="*/ 12 h 33"/>
                <a:gd name="T4" fmla="*/ 25 w 25"/>
                <a:gd name="T5" fmla="*/ 6 h 33"/>
                <a:gd name="T6" fmla="*/ 21 w 25"/>
                <a:gd name="T7" fmla="*/ 4 h 33"/>
                <a:gd name="T8" fmla="*/ 19 w 25"/>
                <a:gd name="T9" fmla="*/ 2 h 33"/>
                <a:gd name="T10" fmla="*/ 15 w 25"/>
                <a:gd name="T11" fmla="*/ 0 h 33"/>
                <a:gd name="T12" fmla="*/ 9 w 25"/>
                <a:gd name="T13" fmla="*/ 2 h 33"/>
                <a:gd name="T14" fmla="*/ 5 w 25"/>
                <a:gd name="T15" fmla="*/ 6 h 33"/>
                <a:gd name="T16" fmla="*/ 5 w 25"/>
                <a:gd name="T17" fmla="*/ 2 h 33"/>
                <a:gd name="T18" fmla="*/ 0 w 25"/>
                <a:gd name="T19" fmla="*/ 2 h 33"/>
                <a:gd name="T20" fmla="*/ 0 w 25"/>
                <a:gd name="T21" fmla="*/ 33 h 33"/>
                <a:gd name="T22" fmla="*/ 5 w 25"/>
                <a:gd name="T23" fmla="*/ 33 h 33"/>
                <a:gd name="T24" fmla="*/ 5 w 25"/>
                <a:gd name="T25" fmla="*/ 15 h 33"/>
                <a:gd name="T26" fmla="*/ 5 w 25"/>
                <a:gd name="T27" fmla="*/ 12 h 33"/>
                <a:gd name="T28" fmla="*/ 7 w 25"/>
                <a:gd name="T29" fmla="*/ 8 h 33"/>
                <a:gd name="T30" fmla="*/ 9 w 25"/>
                <a:gd name="T31" fmla="*/ 6 h 33"/>
                <a:gd name="T32" fmla="*/ 13 w 25"/>
                <a:gd name="T33" fmla="*/ 6 h 33"/>
                <a:gd name="T34" fmla="*/ 15 w 25"/>
                <a:gd name="T35" fmla="*/ 6 h 33"/>
                <a:gd name="T36" fmla="*/ 19 w 25"/>
                <a:gd name="T37" fmla="*/ 8 h 33"/>
                <a:gd name="T38" fmla="*/ 19 w 25"/>
                <a:gd name="T39" fmla="*/ 10 h 33"/>
                <a:gd name="T40" fmla="*/ 19 w 25"/>
                <a:gd name="T41" fmla="*/ 13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5" y="6"/>
                  </a:lnTo>
                  <a:lnTo>
                    <a:pt x="21" y="4"/>
                  </a:lnTo>
                  <a:lnTo>
                    <a:pt x="19" y="2"/>
                  </a:lnTo>
                  <a:lnTo>
                    <a:pt x="15" y="0"/>
                  </a:lnTo>
                  <a:lnTo>
                    <a:pt x="9" y="2"/>
                  </a:lnTo>
                  <a:lnTo>
                    <a:pt x="5" y="6"/>
                  </a:lnTo>
                  <a:lnTo>
                    <a:pt x="5" y="2"/>
                  </a:lnTo>
                  <a:lnTo>
                    <a:pt x="0" y="2"/>
                  </a:lnTo>
                  <a:lnTo>
                    <a:pt x="0" y="33"/>
                  </a:lnTo>
                  <a:lnTo>
                    <a:pt x="5" y="33"/>
                  </a:lnTo>
                  <a:lnTo>
                    <a:pt x="5" y="15"/>
                  </a:lnTo>
                  <a:lnTo>
                    <a:pt x="5" y="12"/>
                  </a:lnTo>
                  <a:lnTo>
                    <a:pt x="7" y="8"/>
                  </a:lnTo>
                  <a:lnTo>
                    <a:pt x="9" y="6"/>
                  </a:lnTo>
                  <a:lnTo>
                    <a:pt x="13" y="6"/>
                  </a:lnTo>
                  <a:lnTo>
                    <a:pt x="15" y="6"/>
                  </a:lnTo>
                  <a:lnTo>
                    <a:pt x="19" y="8"/>
                  </a:lnTo>
                  <a:lnTo>
                    <a:pt x="19" y="10"/>
                  </a:lnTo>
                  <a:lnTo>
                    <a:pt x="19" y="13"/>
                  </a:lnTo>
                  <a:lnTo>
                    <a:pt x="19" y="33"/>
                  </a:lnTo>
                  <a:lnTo>
                    <a:pt x="25" y="33"/>
                  </a:lnTo>
                  <a:close/>
                </a:path>
              </a:pathLst>
            </a:custGeom>
            <a:solidFill>
              <a:srgbClr val="000000"/>
            </a:solidFill>
            <a:ln w="9525">
              <a:noFill/>
              <a:round/>
              <a:headEnd/>
              <a:tailEnd/>
            </a:ln>
          </p:spPr>
          <p:txBody>
            <a:bodyPr/>
            <a:lstStyle/>
            <a:p>
              <a:endParaRPr lang="en-US"/>
            </a:p>
          </p:txBody>
        </p:sp>
        <p:sp>
          <p:nvSpPr>
            <p:cNvPr id="37960" name="Freeform 72"/>
            <p:cNvSpPr>
              <a:spLocks/>
            </p:cNvSpPr>
            <p:nvPr/>
          </p:nvSpPr>
          <p:spPr bwMode="auto">
            <a:xfrm>
              <a:off x="2033" y="2243"/>
              <a:ext cx="36" cy="4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5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5"/>
                  </a:lnTo>
                  <a:lnTo>
                    <a:pt x="5" y="0"/>
                  </a:lnTo>
                  <a:lnTo>
                    <a:pt x="0" y="0"/>
                  </a:lnTo>
                  <a:close/>
                </a:path>
              </a:pathLst>
            </a:custGeom>
            <a:solidFill>
              <a:srgbClr val="000000"/>
            </a:solidFill>
            <a:ln w="9525">
              <a:noFill/>
              <a:round/>
              <a:headEnd/>
              <a:tailEnd/>
            </a:ln>
          </p:spPr>
          <p:txBody>
            <a:bodyPr/>
            <a:lstStyle/>
            <a:p>
              <a:endParaRPr lang="en-US"/>
            </a:p>
          </p:txBody>
        </p:sp>
        <p:sp>
          <p:nvSpPr>
            <p:cNvPr id="37961" name="Freeform 73"/>
            <p:cNvSpPr>
              <a:spLocks noEditPoints="1"/>
            </p:cNvSpPr>
            <p:nvPr/>
          </p:nvSpPr>
          <p:spPr bwMode="auto">
            <a:xfrm>
              <a:off x="2073" y="2253"/>
              <a:ext cx="29" cy="33"/>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1 w 29"/>
                <a:gd name="T13" fmla="*/ 2 h 33"/>
                <a:gd name="T14" fmla="*/ 17 w 29"/>
                <a:gd name="T15" fmla="*/ 0 h 33"/>
                <a:gd name="T16" fmla="*/ 13 w 29"/>
                <a:gd name="T17" fmla="*/ 0 h 33"/>
                <a:gd name="T18" fmla="*/ 8 w 29"/>
                <a:gd name="T19" fmla="*/ 0 h 33"/>
                <a:gd name="T20" fmla="*/ 4 w 29"/>
                <a:gd name="T21" fmla="*/ 4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3 w 29"/>
                <a:gd name="T35" fmla="*/ 4 h 33"/>
                <a:gd name="T36" fmla="*/ 15 w 29"/>
                <a:gd name="T37" fmla="*/ 4 h 33"/>
                <a:gd name="T38" fmla="*/ 17 w 29"/>
                <a:gd name="T39" fmla="*/ 6 h 33"/>
                <a:gd name="T40" fmla="*/ 19 w 29"/>
                <a:gd name="T41" fmla="*/ 8 h 33"/>
                <a:gd name="T42" fmla="*/ 19 w 29"/>
                <a:gd name="T43" fmla="*/ 10 h 33"/>
                <a:gd name="T44" fmla="*/ 19 w 29"/>
                <a:gd name="T45" fmla="*/ 12 h 33"/>
                <a:gd name="T46" fmla="*/ 19 w 29"/>
                <a:gd name="T47" fmla="*/ 14 h 33"/>
                <a:gd name="T48" fmla="*/ 12 w 29"/>
                <a:gd name="T49" fmla="*/ 14 h 33"/>
                <a:gd name="T50" fmla="*/ 6 w 29"/>
                <a:gd name="T51" fmla="*/ 15 h 33"/>
                <a:gd name="T52" fmla="*/ 2 w 29"/>
                <a:gd name="T53" fmla="*/ 15 h 33"/>
                <a:gd name="T54" fmla="*/ 2 w 29"/>
                <a:gd name="T55" fmla="*/ 17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5 w 29"/>
                <a:gd name="T69" fmla="*/ 31 h 33"/>
                <a:gd name="T70" fmla="*/ 19 w 29"/>
                <a:gd name="T71" fmla="*/ 27 h 33"/>
                <a:gd name="T72" fmla="*/ 21 w 29"/>
                <a:gd name="T73" fmla="*/ 31 h 33"/>
                <a:gd name="T74" fmla="*/ 25 w 29"/>
                <a:gd name="T75" fmla="*/ 33 h 33"/>
                <a:gd name="T76" fmla="*/ 29 w 29"/>
                <a:gd name="T77" fmla="*/ 33 h 33"/>
                <a:gd name="T78" fmla="*/ 29 w 29"/>
                <a:gd name="T79" fmla="*/ 27 h 33"/>
                <a:gd name="T80" fmla="*/ 19 w 29"/>
                <a:gd name="T81" fmla="*/ 19 h 33"/>
                <a:gd name="T82" fmla="*/ 19 w 29"/>
                <a:gd name="T83" fmla="*/ 21 h 33"/>
                <a:gd name="T84" fmla="*/ 19 w 29"/>
                <a:gd name="T85" fmla="*/ 21 h 33"/>
                <a:gd name="T86" fmla="*/ 19 w 29"/>
                <a:gd name="T87" fmla="*/ 23 h 33"/>
                <a:gd name="T88" fmla="*/ 17 w 29"/>
                <a:gd name="T89" fmla="*/ 25 h 33"/>
                <a:gd name="T90" fmla="*/ 15 w 29"/>
                <a:gd name="T91" fmla="*/ 27 h 33"/>
                <a:gd name="T92" fmla="*/ 10 w 29"/>
                <a:gd name="T93" fmla="*/ 29 h 33"/>
                <a:gd name="T94" fmla="*/ 6 w 29"/>
                <a:gd name="T95" fmla="*/ 27 h 33"/>
                <a:gd name="T96" fmla="*/ 6 w 29"/>
                <a:gd name="T97" fmla="*/ 25 h 33"/>
                <a:gd name="T98" fmla="*/ 4 w 29"/>
                <a:gd name="T99" fmla="*/ 23 h 33"/>
                <a:gd name="T100" fmla="*/ 6 w 29"/>
                <a:gd name="T101" fmla="*/ 21 h 33"/>
                <a:gd name="T102" fmla="*/ 6 w 29"/>
                <a:gd name="T103" fmla="*/ 19 h 33"/>
                <a:gd name="T104" fmla="*/ 10 w 29"/>
                <a:gd name="T105" fmla="*/ 17 h 33"/>
                <a:gd name="T106" fmla="*/ 15 w 29"/>
                <a:gd name="T107" fmla="*/ 17 h 33"/>
                <a:gd name="T108" fmla="*/ 19 w 29"/>
                <a:gd name="T109" fmla="*/ 15 h 33"/>
                <a:gd name="T110" fmla="*/ 19 w 29"/>
                <a:gd name="T111" fmla="*/ 15 h 33"/>
                <a:gd name="T112" fmla="*/ 19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1" y="2"/>
                  </a:lnTo>
                  <a:lnTo>
                    <a:pt x="17" y="0"/>
                  </a:lnTo>
                  <a:lnTo>
                    <a:pt x="13" y="0"/>
                  </a:lnTo>
                  <a:lnTo>
                    <a:pt x="8" y="0"/>
                  </a:lnTo>
                  <a:lnTo>
                    <a:pt x="4" y="4"/>
                  </a:lnTo>
                  <a:lnTo>
                    <a:pt x="2" y="6"/>
                  </a:lnTo>
                  <a:lnTo>
                    <a:pt x="0" y="10"/>
                  </a:lnTo>
                  <a:lnTo>
                    <a:pt x="6" y="10"/>
                  </a:lnTo>
                  <a:lnTo>
                    <a:pt x="6" y="8"/>
                  </a:lnTo>
                  <a:lnTo>
                    <a:pt x="8" y="6"/>
                  </a:lnTo>
                  <a:lnTo>
                    <a:pt x="10" y="4"/>
                  </a:lnTo>
                  <a:lnTo>
                    <a:pt x="13" y="4"/>
                  </a:lnTo>
                  <a:lnTo>
                    <a:pt x="15" y="4"/>
                  </a:lnTo>
                  <a:lnTo>
                    <a:pt x="17" y="6"/>
                  </a:lnTo>
                  <a:lnTo>
                    <a:pt x="19" y="8"/>
                  </a:lnTo>
                  <a:lnTo>
                    <a:pt x="19" y="10"/>
                  </a:lnTo>
                  <a:lnTo>
                    <a:pt x="19" y="12"/>
                  </a:lnTo>
                  <a:lnTo>
                    <a:pt x="19" y="14"/>
                  </a:lnTo>
                  <a:lnTo>
                    <a:pt x="12" y="14"/>
                  </a:lnTo>
                  <a:lnTo>
                    <a:pt x="6" y="15"/>
                  </a:lnTo>
                  <a:lnTo>
                    <a:pt x="2" y="15"/>
                  </a:lnTo>
                  <a:lnTo>
                    <a:pt x="2" y="17"/>
                  </a:lnTo>
                  <a:lnTo>
                    <a:pt x="0" y="21"/>
                  </a:lnTo>
                  <a:lnTo>
                    <a:pt x="0" y="23"/>
                  </a:lnTo>
                  <a:lnTo>
                    <a:pt x="0" y="27"/>
                  </a:lnTo>
                  <a:lnTo>
                    <a:pt x="2" y="31"/>
                  </a:lnTo>
                  <a:lnTo>
                    <a:pt x="6" y="33"/>
                  </a:lnTo>
                  <a:lnTo>
                    <a:pt x="10" y="33"/>
                  </a:lnTo>
                  <a:lnTo>
                    <a:pt x="15" y="31"/>
                  </a:lnTo>
                  <a:lnTo>
                    <a:pt x="19" y="27"/>
                  </a:lnTo>
                  <a:lnTo>
                    <a:pt x="21" y="31"/>
                  </a:lnTo>
                  <a:lnTo>
                    <a:pt x="25" y="33"/>
                  </a:lnTo>
                  <a:lnTo>
                    <a:pt x="29" y="33"/>
                  </a:lnTo>
                  <a:lnTo>
                    <a:pt x="29" y="27"/>
                  </a:lnTo>
                  <a:close/>
                  <a:moveTo>
                    <a:pt x="19" y="19"/>
                  </a:moveTo>
                  <a:lnTo>
                    <a:pt x="19" y="21"/>
                  </a:lnTo>
                  <a:lnTo>
                    <a:pt x="19" y="23"/>
                  </a:lnTo>
                  <a:lnTo>
                    <a:pt x="17" y="25"/>
                  </a:lnTo>
                  <a:lnTo>
                    <a:pt x="15" y="27"/>
                  </a:lnTo>
                  <a:lnTo>
                    <a:pt x="10" y="29"/>
                  </a:lnTo>
                  <a:lnTo>
                    <a:pt x="6" y="27"/>
                  </a:lnTo>
                  <a:lnTo>
                    <a:pt x="6" y="25"/>
                  </a:lnTo>
                  <a:lnTo>
                    <a:pt x="4" y="23"/>
                  </a:lnTo>
                  <a:lnTo>
                    <a:pt x="6" y="21"/>
                  </a:lnTo>
                  <a:lnTo>
                    <a:pt x="6" y="19"/>
                  </a:lnTo>
                  <a:lnTo>
                    <a:pt x="10" y="17"/>
                  </a:lnTo>
                  <a:lnTo>
                    <a:pt x="15" y="17"/>
                  </a:lnTo>
                  <a:lnTo>
                    <a:pt x="19" y="15"/>
                  </a:lnTo>
                  <a:lnTo>
                    <a:pt x="19" y="19"/>
                  </a:lnTo>
                  <a:close/>
                </a:path>
              </a:pathLst>
            </a:custGeom>
            <a:solidFill>
              <a:srgbClr val="000000"/>
            </a:solidFill>
            <a:ln w="9525">
              <a:noFill/>
              <a:round/>
              <a:headEnd/>
              <a:tailEnd/>
            </a:ln>
          </p:spPr>
          <p:txBody>
            <a:bodyPr/>
            <a:lstStyle/>
            <a:p>
              <a:endParaRPr lang="en-US"/>
            </a:p>
          </p:txBody>
        </p:sp>
        <p:sp>
          <p:nvSpPr>
            <p:cNvPr id="37962" name="Rectangle 74"/>
            <p:cNvSpPr>
              <a:spLocks noChangeArrowheads="1"/>
            </p:cNvSpPr>
            <p:nvPr/>
          </p:nvSpPr>
          <p:spPr bwMode="auto">
            <a:xfrm>
              <a:off x="2106" y="2243"/>
              <a:ext cx="5" cy="43"/>
            </a:xfrm>
            <a:prstGeom prst="rect">
              <a:avLst/>
            </a:prstGeom>
            <a:solidFill>
              <a:srgbClr val="000000"/>
            </a:solidFill>
            <a:ln w="9525">
              <a:noFill/>
              <a:miter lim="800000"/>
              <a:headEnd/>
              <a:tailEnd/>
            </a:ln>
          </p:spPr>
          <p:txBody>
            <a:bodyPr/>
            <a:lstStyle/>
            <a:p>
              <a:pPr eaLnBrk="0" hangingPunct="0"/>
              <a:endParaRPr lang="en-US"/>
            </a:p>
          </p:txBody>
        </p:sp>
        <p:sp>
          <p:nvSpPr>
            <p:cNvPr id="37963" name="Rectangle 75"/>
            <p:cNvSpPr>
              <a:spLocks noChangeArrowheads="1"/>
            </p:cNvSpPr>
            <p:nvPr/>
          </p:nvSpPr>
          <p:spPr bwMode="auto">
            <a:xfrm>
              <a:off x="2119" y="2243"/>
              <a:ext cx="6" cy="43"/>
            </a:xfrm>
            <a:prstGeom prst="rect">
              <a:avLst/>
            </a:prstGeom>
            <a:solidFill>
              <a:srgbClr val="000000"/>
            </a:solidFill>
            <a:ln w="9525">
              <a:noFill/>
              <a:miter lim="800000"/>
              <a:headEnd/>
              <a:tailEnd/>
            </a:ln>
          </p:spPr>
          <p:txBody>
            <a:bodyPr/>
            <a:lstStyle/>
            <a:p>
              <a:pPr eaLnBrk="0" hangingPunct="0"/>
              <a:endParaRPr lang="en-US"/>
            </a:p>
          </p:txBody>
        </p:sp>
        <p:sp>
          <p:nvSpPr>
            <p:cNvPr id="37964" name="Freeform 76"/>
            <p:cNvSpPr>
              <a:spLocks noEditPoints="1"/>
            </p:cNvSpPr>
            <p:nvPr/>
          </p:nvSpPr>
          <p:spPr bwMode="auto">
            <a:xfrm>
              <a:off x="2131" y="2253"/>
              <a:ext cx="28" cy="33"/>
            </a:xfrm>
            <a:custGeom>
              <a:avLst/>
              <a:gdLst>
                <a:gd name="T0" fmla="*/ 28 w 28"/>
                <a:gd name="T1" fmla="*/ 17 h 33"/>
                <a:gd name="T2" fmla="*/ 26 w 28"/>
                <a:gd name="T3" fmla="*/ 10 h 33"/>
                <a:gd name="T4" fmla="*/ 25 w 28"/>
                <a:gd name="T5" fmla="*/ 4 h 33"/>
                <a:gd name="T6" fmla="*/ 21 w 28"/>
                <a:gd name="T7" fmla="*/ 2 h 33"/>
                <a:gd name="T8" fmla="*/ 15 w 28"/>
                <a:gd name="T9" fmla="*/ 0 h 33"/>
                <a:gd name="T10" fmla="*/ 9 w 28"/>
                <a:gd name="T11" fmla="*/ 2 h 33"/>
                <a:gd name="T12" fmla="*/ 3 w 28"/>
                <a:gd name="T13" fmla="*/ 4 h 33"/>
                <a:gd name="T14" fmla="*/ 2 w 28"/>
                <a:gd name="T15" fmla="*/ 10 h 33"/>
                <a:gd name="T16" fmla="*/ 0 w 28"/>
                <a:gd name="T17" fmla="*/ 17 h 33"/>
                <a:gd name="T18" fmla="*/ 0 w 28"/>
                <a:gd name="T19" fmla="*/ 21 h 33"/>
                <a:gd name="T20" fmla="*/ 2 w 28"/>
                <a:gd name="T21" fmla="*/ 25 h 33"/>
                <a:gd name="T22" fmla="*/ 3 w 28"/>
                <a:gd name="T23" fmla="*/ 29 h 33"/>
                <a:gd name="T24" fmla="*/ 7 w 28"/>
                <a:gd name="T25" fmla="*/ 31 h 33"/>
                <a:gd name="T26" fmla="*/ 9 w 28"/>
                <a:gd name="T27" fmla="*/ 33 h 33"/>
                <a:gd name="T28" fmla="*/ 13 w 28"/>
                <a:gd name="T29" fmla="*/ 33 h 33"/>
                <a:gd name="T30" fmla="*/ 21 w 28"/>
                <a:gd name="T31" fmla="*/ 31 h 33"/>
                <a:gd name="T32" fmla="*/ 25 w 28"/>
                <a:gd name="T33" fmla="*/ 27 h 33"/>
                <a:gd name="T34" fmla="*/ 26 w 28"/>
                <a:gd name="T35" fmla="*/ 25 h 33"/>
                <a:gd name="T36" fmla="*/ 26 w 28"/>
                <a:gd name="T37" fmla="*/ 21 h 33"/>
                <a:gd name="T38" fmla="*/ 23 w 28"/>
                <a:gd name="T39" fmla="*/ 21 h 33"/>
                <a:gd name="T40" fmla="*/ 21 w 28"/>
                <a:gd name="T41" fmla="*/ 25 h 33"/>
                <a:gd name="T42" fmla="*/ 19 w 28"/>
                <a:gd name="T43" fmla="*/ 27 h 33"/>
                <a:gd name="T44" fmla="*/ 17 w 28"/>
                <a:gd name="T45" fmla="*/ 27 h 33"/>
                <a:gd name="T46" fmla="*/ 13 w 28"/>
                <a:gd name="T47" fmla="*/ 29 h 33"/>
                <a:gd name="T48" fmla="*/ 11 w 28"/>
                <a:gd name="T49" fmla="*/ 27 h 33"/>
                <a:gd name="T50" fmla="*/ 7 w 28"/>
                <a:gd name="T51" fmla="*/ 25 h 33"/>
                <a:gd name="T52" fmla="*/ 7 w 28"/>
                <a:gd name="T53" fmla="*/ 23 h 33"/>
                <a:gd name="T54" fmla="*/ 5 w 28"/>
                <a:gd name="T55" fmla="*/ 17 h 33"/>
                <a:gd name="T56" fmla="*/ 28 w 28"/>
                <a:gd name="T57" fmla="*/ 17 h 33"/>
                <a:gd name="T58" fmla="*/ 5 w 28"/>
                <a:gd name="T59" fmla="*/ 14 h 33"/>
                <a:gd name="T60" fmla="*/ 7 w 28"/>
                <a:gd name="T61" fmla="*/ 10 h 33"/>
                <a:gd name="T62" fmla="*/ 7 w 28"/>
                <a:gd name="T63" fmla="*/ 8 h 33"/>
                <a:gd name="T64" fmla="*/ 11 w 28"/>
                <a:gd name="T65" fmla="*/ 6 h 33"/>
                <a:gd name="T66" fmla="*/ 15 w 28"/>
                <a:gd name="T67" fmla="*/ 4 h 33"/>
                <a:gd name="T68" fmla="*/ 17 w 28"/>
                <a:gd name="T69" fmla="*/ 6 h 33"/>
                <a:gd name="T70" fmla="*/ 21 w 28"/>
                <a:gd name="T71" fmla="*/ 8 h 33"/>
                <a:gd name="T72" fmla="*/ 21 w 28"/>
                <a:gd name="T73" fmla="*/ 10 h 33"/>
                <a:gd name="T74" fmla="*/ 23 w 28"/>
                <a:gd name="T75" fmla="*/ 14 h 33"/>
                <a:gd name="T76" fmla="*/ 5 w 28"/>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3"/>
                <a:gd name="T119" fmla="*/ 28 w 28"/>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3">
                  <a:moveTo>
                    <a:pt x="28" y="17"/>
                  </a:moveTo>
                  <a:lnTo>
                    <a:pt x="26" y="10"/>
                  </a:lnTo>
                  <a:lnTo>
                    <a:pt x="25" y="4"/>
                  </a:lnTo>
                  <a:lnTo>
                    <a:pt x="21" y="2"/>
                  </a:lnTo>
                  <a:lnTo>
                    <a:pt x="15" y="0"/>
                  </a:lnTo>
                  <a:lnTo>
                    <a:pt x="9" y="2"/>
                  </a:lnTo>
                  <a:lnTo>
                    <a:pt x="3" y="4"/>
                  </a:lnTo>
                  <a:lnTo>
                    <a:pt x="2" y="10"/>
                  </a:lnTo>
                  <a:lnTo>
                    <a:pt x="0" y="17"/>
                  </a:lnTo>
                  <a:lnTo>
                    <a:pt x="0" y="21"/>
                  </a:lnTo>
                  <a:lnTo>
                    <a:pt x="2" y="25"/>
                  </a:lnTo>
                  <a:lnTo>
                    <a:pt x="3" y="29"/>
                  </a:lnTo>
                  <a:lnTo>
                    <a:pt x="7" y="31"/>
                  </a:lnTo>
                  <a:lnTo>
                    <a:pt x="9" y="33"/>
                  </a:lnTo>
                  <a:lnTo>
                    <a:pt x="13" y="33"/>
                  </a:lnTo>
                  <a:lnTo>
                    <a:pt x="21" y="31"/>
                  </a:lnTo>
                  <a:lnTo>
                    <a:pt x="25" y="27"/>
                  </a:lnTo>
                  <a:lnTo>
                    <a:pt x="26" y="25"/>
                  </a:lnTo>
                  <a:lnTo>
                    <a:pt x="26" y="21"/>
                  </a:lnTo>
                  <a:lnTo>
                    <a:pt x="23" y="21"/>
                  </a:lnTo>
                  <a:lnTo>
                    <a:pt x="21" y="25"/>
                  </a:lnTo>
                  <a:lnTo>
                    <a:pt x="19" y="27"/>
                  </a:lnTo>
                  <a:lnTo>
                    <a:pt x="17" y="27"/>
                  </a:lnTo>
                  <a:lnTo>
                    <a:pt x="13" y="29"/>
                  </a:lnTo>
                  <a:lnTo>
                    <a:pt x="11" y="27"/>
                  </a:lnTo>
                  <a:lnTo>
                    <a:pt x="7" y="25"/>
                  </a:lnTo>
                  <a:lnTo>
                    <a:pt x="7" y="23"/>
                  </a:lnTo>
                  <a:lnTo>
                    <a:pt x="5" y="17"/>
                  </a:lnTo>
                  <a:lnTo>
                    <a:pt x="28" y="17"/>
                  </a:lnTo>
                  <a:close/>
                  <a:moveTo>
                    <a:pt x="5" y="14"/>
                  </a:moveTo>
                  <a:lnTo>
                    <a:pt x="7" y="10"/>
                  </a:lnTo>
                  <a:lnTo>
                    <a:pt x="7" y="8"/>
                  </a:lnTo>
                  <a:lnTo>
                    <a:pt x="11" y="6"/>
                  </a:lnTo>
                  <a:lnTo>
                    <a:pt x="15" y="4"/>
                  </a:lnTo>
                  <a:lnTo>
                    <a:pt x="17" y="6"/>
                  </a:lnTo>
                  <a:lnTo>
                    <a:pt x="21" y="8"/>
                  </a:lnTo>
                  <a:lnTo>
                    <a:pt x="21" y="10"/>
                  </a:lnTo>
                  <a:lnTo>
                    <a:pt x="23" y="14"/>
                  </a:lnTo>
                  <a:lnTo>
                    <a:pt x="5" y="14"/>
                  </a:lnTo>
                  <a:close/>
                </a:path>
              </a:pathLst>
            </a:custGeom>
            <a:solidFill>
              <a:srgbClr val="000000"/>
            </a:solidFill>
            <a:ln w="9525">
              <a:noFill/>
              <a:round/>
              <a:headEnd/>
              <a:tailEnd/>
            </a:ln>
          </p:spPr>
          <p:txBody>
            <a:bodyPr/>
            <a:lstStyle/>
            <a:p>
              <a:endParaRPr lang="en-US"/>
            </a:p>
          </p:txBody>
        </p:sp>
        <p:sp>
          <p:nvSpPr>
            <p:cNvPr id="37965" name="Freeform 77"/>
            <p:cNvSpPr>
              <a:spLocks/>
            </p:cNvSpPr>
            <p:nvPr/>
          </p:nvSpPr>
          <p:spPr bwMode="auto">
            <a:xfrm>
              <a:off x="2161" y="2255"/>
              <a:ext cx="29" cy="42"/>
            </a:xfrm>
            <a:custGeom>
              <a:avLst/>
              <a:gdLst>
                <a:gd name="T0" fmla="*/ 0 w 29"/>
                <a:gd name="T1" fmla="*/ 0 h 42"/>
                <a:gd name="T2" fmla="*/ 12 w 29"/>
                <a:gd name="T3" fmla="*/ 31 h 42"/>
                <a:gd name="T4" fmla="*/ 12 w 29"/>
                <a:gd name="T5" fmla="*/ 33 h 42"/>
                <a:gd name="T6" fmla="*/ 10 w 29"/>
                <a:gd name="T7" fmla="*/ 35 h 42"/>
                <a:gd name="T8" fmla="*/ 8 w 29"/>
                <a:gd name="T9" fmla="*/ 36 h 42"/>
                <a:gd name="T10" fmla="*/ 6 w 29"/>
                <a:gd name="T11" fmla="*/ 36 h 42"/>
                <a:gd name="T12" fmla="*/ 4 w 29"/>
                <a:gd name="T13" fmla="*/ 36 h 42"/>
                <a:gd name="T14" fmla="*/ 4 w 29"/>
                <a:gd name="T15" fmla="*/ 42 h 42"/>
                <a:gd name="T16" fmla="*/ 6 w 29"/>
                <a:gd name="T17" fmla="*/ 42 h 42"/>
                <a:gd name="T18" fmla="*/ 10 w 29"/>
                <a:gd name="T19" fmla="*/ 42 h 42"/>
                <a:gd name="T20" fmla="*/ 14 w 29"/>
                <a:gd name="T21" fmla="*/ 38 h 42"/>
                <a:gd name="T22" fmla="*/ 18 w 29"/>
                <a:gd name="T23" fmla="*/ 31 h 42"/>
                <a:gd name="T24" fmla="*/ 18 w 29"/>
                <a:gd name="T25" fmla="*/ 27 h 42"/>
                <a:gd name="T26" fmla="*/ 19 w 29"/>
                <a:gd name="T27" fmla="*/ 23 h 42"/>
                <a:gd name="T28" fmla="*/ 29 w 29"/>
                <a:gd name="T29" fmla="*/ 0 h 42"/>
                <a:gd name="T30" fmla="*/ 23 w 29"/>
                <a:gd name="T31" fmla="*/ 0 h 42"/>
                <a:gd name="T32" fmla="*/ 16 w 29"/>
                <a:gd name="T33" fmla="*/ 25 h 42"/>
                <a:gd name="T34" fmla="*/ 6 w 29"/>
                <a:gd name="T35" fmla="*/ 0 h 42"/>
                <a:gd name="T36" fmla="*/ 0 w 29"/>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2"/>
                <a:gd name="T59" fmla="*/ 29 w 29"/>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2">
                  <a:moveTo>
                    <a:pt x="0" y="0"/>
                  </a:moveTo>
                  <a:lnTo>
                    <a:pt x="12" y="31"/>
                  </a:lnTo>
                  <a:lnTo>
                    <a:pt x="12" y="33"/>
                  </a:lnTo>
                  <a:lnTo>
                    <a:pt x="10" y="35"/>
                  </a:lnTo>
                  <a:lnTo>
                    <a:pt x="8" y="36"/>
                  </a:lnTo>
                  <a:lnTo>
                    <a:pt x="6" y="36"/>
                  </a:lnTo>
                  <a:lnTo>
                    <a:pt x="4" y="36"/>
                  </a:lnTo>
                  <a:lnTo>
                    <a:pt x="4" y="42"/>
                  </a:lnTo>
                  <a:lnTo>
                    <a:pt x="6" y="42"/>
                  </a:lnTo>
                  <a:lnTo>
                    <a:pt x="10" y="42"/>
                  </a:lnTo>
                  <a:lnTo>
                    <a:pt x="14" y="38"/>
                  </a:lnTo>
                  <a:lnTo>
                    <a:pt x="18" y="31"/>
                  </a:lnTo>
                  <a:lnTo>
                    <a:pt x="18" y="27"/>
                  </a:lnTo>
                  <a:lnTo>
                    <a:pt x="19" y="23"/>
                  </a:lnTo>
                  <a:lnTo>
                    <a:pt x="29" y="0"/>
                  </a:lnTo>
                  <a:lnTo>
                    <a:pt x="23" y="0"/>
                  </a:lnTo>
                  <a:lnTo>
                    <a:pt x="16" y="25"/>
                  </a:lnTo>
                  <a:lnTo>
                    <a:pt x="6" y="0"/>
                  </a:lnTo>
                  <a:lnTo>
                    <a:pt x="0" y="0"/>
                  </a:lnTo>
                  <a:close/>
                </a:path>
              </a:pathLst>
            </a:custGeom>
            <a:solidFill>
              <a:srgbClr val="000000"/>
            </a:solidFill>
            <a:ln w="9525">
              <a:noFill/>
              <a:round/>
              <a:headEnd/>
              <a:tailEnd/>
            </a:ln>
          </p:spPr>
          <p:txBody>
            <a:bodyPr/>
            <a:lstStyle/>
            <a:p>
              <a:endParaRPr lang="en-US"/>
            </a:p>
          </p:txBody>
        </p:sp>
        <p:sp>
          <p:nvSpPr>
            <p:cNvPr id="37966" name="Freeform 78"/>
            <p:cNvSpPr>
              <a:spLocks/>
            </p:cNvSpPr>
            <p:nvPr/>
          </p:nvSpPr>
          <p:spPr bwMode="auto">
            <a:xfrm>
              <a:off x="4263" y="2389"/>
              <a:ext cx="33" cy="44"/>
            </a:xfrm>
            <a:custGeom>
              <a:avLst/>
              <a:gdLst>
                <a:gd name="T0" fmla="*/ 33 w 33"/>
                <a:gd name="T1" fmla="*/ 14 h 44"/>
                <a:gd name="T2" fmla="*/ 31 w 33"/>
                <a:gd name="T3" fmla="*/ 8 h 44"/>
                <a:gd name="T4" fmla="*/ 29 w 33"/>
                <a:gd name="T5" fmla="*/ 4 h 44"/>
                <a:gd name="T6" fmla="*/ 23 w 33"/>
                <a:gd name="T7" fmla="*/ 2 h 44"/>
                <a:gd name="T8" fmla="*/ 16 w 33"/>
                <a:gd name="T9" fmla="*/ 0 h 44"/>
                <a:gd name="T10" fmla="*/ 10 w 33"/>
                <a:gd name="T11" fmla="*/ 2 h 44"/>
                <a:gd name="T12" fmla="*/ 6 w 33"/>
                <a:gd name="T13" fmla="*/ 4 h 44"/>
                <a:gd name="T14" fmla="*/ 2 w 33"/>
                <a:gd name="T15" fmla="*/ 8 h 44"/>
                <a:gd name="T16" fmla="*/ 2 w 33"/>
                <a:gd name="T17" fmla="*/ 14 h 44"/>
                <a:gd name="T18" fmla="*/ 2 w 33"/>
                <a:gd name="T19" fmla="*/ 18 h 44"/>
                <a:gd name="T20" fmla="*/ 4 w 33"/>
                <a:gd name="T21" fmla="*/ 21 h 44"/>
                <a:gd name="T22" fmla="*/ 10 w 33"/>
                <a:gd name="T23" fmla="*/ 23 h 44"/>
                <a:gd name="T24" fmla="*/ 21 w 33"/>
                <a:gd name="T25" fmla="*/ 25 h 44"/>
                <a:gd name="T26" fmla="*/ 27 w 33"/>
                <a:gd name="T27" fmla="*/ 29 h 44"/>
                <a:gd name="T28" fmla="*/ 27 w 33"/>
                <a:gd name="T29" fmla="*/ 31 h 44"/>
                <a:gd name="T30" fmla="*/ 29 w 33"/>
                <a:gd name="T31" fmla="*/ 33 h 44"/>
                <a:gd name="T32" fmla="*/ 27 w 33"/>
                <a:gd name="T33" fmla="*/ 35 h 44"/>
                <a:gd name="T34" fmla="*/ 25 w 33"/>
                <a:gd name="T35" fmla="*/ 39 h 44"/>
                <a:gd name="T36" fmla="*/ 21 w 33"/>
                <a:gd name="T37" fmla="*/ 41 h 44"/>
                <a:gd name="T38" fmla="*/ 17 w 33"/>
                <a:gd name="T39" fmla="*/ 41 h 44"/>
                <a:gd name="T40" fmla="*/ 12 w 33"/>
                <a:gd name="T41" fmla="*/ 39 h 44"/>
                <a:gd name="T42" fmla="*/ 8 w 33"/>
                <a:gd name="T43" fmla="*/ 37 h 44"/>
                <a:gd name="T44" fmla="*/ 6 w 33"/>
                <a:gd name="T45" fmla="*/ 35 h 44"/>
                <a:gd name="T46" fmla="*/ 6 w 33"/>
                <a:gd name="T47" fmla="*/ 29 h 44"/>
                <a:gd name="T48" fmla="*/ 0 w 33"/>
                <a:gd name="T49" fmla="*/ 29 h 44"/>
                <a:gd name="T50" fmla="*/ 0 w 33"/>
                <a:gd name="T51" fmla="*/ 35 h 44"/>
                <a:gd name="T52" fmla="*/ 2 w 33"/>
                <a:gd name="T53" fmla="*/ 37 h 44"/>
                <a:gd name="T54" fmla="*/ 4 w 33"/>
                <a:gd name="T55" fmla="*/ 41 h 44"/>
                <a:gd name="T56" fmla="*/ 6 w 33"/>
                <a:gd name="T57" fmla="*/ 43 h 44"/>
                <a:gd name="T58" fmla="*/ 12 w 33"/>
                <a:gd name="T59" fmla="*/ 44 h 44"/>
                <a:gd name="T60" fmla="*/ 17 w 33"/>
                <a:gd name="T61" fmla="*/ 44 h 44"/>
                <a:gd name="T62" fmla="*/ 23 w 33"/>
                <a:gd name="T63" fmla="*/ 44 h 44"/>
                <a:gd name="T64" fmla="*/ 29 w 33"/>
                <a:gd name="T65" fmla="*/ 41 h 44"/>
                <a:gd name="T66" fmla="*/ 33 w 33"/>
                <a:gd name="T67" fmla="*/ 37 h 44"/>
                <a:gd name="T68" fmla="*/ 33 w 33"/>
                <a:gd name="T69" fmla="*/ 33 h 44"/>
                <a:gd name="T70" fmla="*/ 33 w 33"/>
                <a:gd name="T71" fmla="*/ 29 h 44"/>
                <a:gd name="T72" fmla="*/ 31 w 33"/>
                <a:gd name="T73" fmla="*/ 25 h 44"/>
                <a:gd name="T74" fmla="*/ 29 w 33"/>
                <a:gd name="T75" fmla="*/ 23 h 44"/>
                <a:gd name="T76" fmla="*/ 23 w 33"/>
                <a:gd name="T77" fmla="*/ 21 h 44"/>
                <a:gd name="T78" fmla="*/ 12 w 33"/>
                <a:gd name="T79" fmla="*/ 18 h 44"/>
                <a:gd name="T80" fmla="*/ 8 w 33"/>
                <a:gd name="T81" fmla="*/ 16 h 44"/>
                <a:gd name="T82" fmla="*/ 6 w 33"/>
                <a:gd name="T83" fmla="*/ 12 h 44"/>
                <a:gd name="T84" fmla="*/ 8 w 33"/>
                <a:gd name="T85" fmla="*/ 10 h 44"/>
                <a:gd name="T86" fmla="*/ 10 w 33"/>
                <a:gd name="T87" fmla="*/ 8 h 44"/>
                <a:gd name="T88" fmla="*/ 12 w 33"/>
                <a:gd name="T89" fmla="*/ 6 h 44"/>
                <a:gd name="T90" fmla="*/ 17 w 33"/>
                <a:gd name="T91" fmla="*/ 6 h 44"/>
                <a:gd name="T92" fmla="*/ 21 w 33"/>
                <a:gd name="T93" fmla="*/ 6 h 44"/>
                <a:gd name="T94" fmla="*/ 23 w 33"/>
                <a:gd name="T95" fmla="*/ 8 h 44"/>
                <a:gd name="T96" fmla="*/ 25 w 33"/>
                <a:gd name="T97" fmla="*/ 10 h 44"/>
                <a:gd name="T98" fmla="*/ 27 w 33"/>
                <a:gd name="T99" fmla="*/ 14 h 44"/>
                <a:gd name="T100" fmla="*/ 33 w 33"/>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
                <a:gd name="T154" fmla="*/ 0 h 44"/>
                <a:gd name="T155" fmla="*/ 33 w 33"/>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 h="44">
                  <a:moveTo>
                    <a:pt x="33" y="14"/>
                  </a:moveTo>
                  <a:lnTo>
                    <a:pt x="31" y="8"/>
                  </a:lnTo>
                  <a:lnTo>
                    <a:pt x="29" y="4"/>
                  </a:lnTo>
                  <a:lnTo>
                    <a:pt x="23" y="2"/>
                  </a:lnTo>
                  <a:lnTo>
                    <a:pt x="16" y="0"/>
                  </a:lnTo>
                  <a:lnTo>
                    <a:pt x="10" y="2"/>
                  </a:lnTo>
                  <a:lnTo>
                    <a:pt x="6" y="4"/>
                  </a:lnTo>
                  <a:lnTo>
                    <a:pt x="2" y="8"/>
                  </a:lnTo>
                  <a:lnTo>
                    <a:pt x="2" y="14"/>
                  </a:lnTo>
                  <a:lnTo>
                    <a:pt x="2" y="18"/>
                  </a:lnTo>
                  <a:lnTo>
                    <a:pt x="4" y="21"/>
                  </a:lnTo>
                  <a:lnTo>
                    <a:pt x="10" y="23"/>
                  </a:lnTo>
                  <a:lnTo>
                    <a:pt x="21" y="25"/>
                  </a:lnTo>
                  <a:lnTo>
                    <a:pt x="27" y="29"/>
                  </a:lnTo>
                  <a:lnTo>
                    <a:pt x="27" y="31"/>
                  </a:lnTo>
                  <a:lnTo>
                    <a:pt x="29" y="33"/>
                  </a:lnTo>
                  <a:lnTo>
                    <a:pt x="27" y="35"/>
                  </a:lnTo>
                  <a:lnTo>
                    <a:pt x="25" y="39"/>
                  </a:lnTo>
                  <a:lnTo>
                    <a:pt x="21" y="41"/>
                  </a:lnTo>
                  <a:lnTo>
                    <a:pt x="17" y="41"/>
                  </a:lnTo>
                  <a:lnTo>
                    <a:pt x="12" y="39"/>
                  </a:lnTo>
                  <a:lnTo>
                    <a:pt x="8" y="37"/>
                  </a:lnTo>
                  <a:lnTo>
                    <a:pt x="6" y="35"/>
                  </a:lnTo>
                  <a:lnTo>
                    <a:pt x="6" y="29"/>
                  </a:lnTo>
                  <a:lnTo>
                    <a:pt x="0" y="29"/>
                  </a:lnTo>
                  <a:lnTo>
                    <a:pt x="0" y="35"/>
                  </a:lnTo>
                  <a:lnTo>
                    <a:pt x="2" y="37"/>
                  </a:lnTo>
                  <a:lnTo>
                    <a:pt x="4" y="41"/>
                  </a:lnTo>
                  <a:lnTo>
                    <a:pt x="6" y="43"/>
                  </a:lnTo>
                  <a:lnTo>
                    <a:pt x="12" y="44"/>
                  </a:lnTo>
                  <a:lnTo>
                    <a:pt x="17" y="44"/>
                  </a:lnTo>
                  <a:lnTo>
                    <a:pt x="23" y="44"/>
                  </a:lnTo>
                  <a:lnTo>
                    <a:pt x="29" y="41"/>
                  </a:lnTo>
                  <a:lnTo>
                    <a:pt x="33" y="37"/>
                  </a:lnTo>
                  <a:lnTo>
                    <a:pt x="33" y="33"/>
                  </a:lnTo>
                  <a:lnTo>
                    <a:pt x="33" y="29"/>
                  </a:lnTo>
                  <a:lnTo>
                    <a:pt x="31" y="25"/>
                  </a:lnTo>
                  <a:lnTo>
                    <a:pt x="29" y="23"/>
                  </a:lnTo>
                  <a:lnTo>
                    <a:pt x="23" y="21"/>
                  </a:lnTo>
                  <a:lnTo>
                    <a:pt x="12" y="18"/>
                  </a:lnTo>
                  <a:lnTo>
                    <a:pt x="8" y="16"/>
                  </a:lnTo>
                  <a:lnTo>
                    <a:pt x="6" y="12"/>
                  </a:lnTo>
                  <a:lnTo>
                    <a:pt x="8" y="10"/>
                  </a:lnTo>
                  <a:lnTo>
                    <a:pt x="10" y="8"/>
                  </a:lnTo>
                  <a:lnTo>
                    <a:pt x="12" y="6"/>
                  </a:lnTo>
                  <a:lnTo>
                    <a:pt x="17" y="6"/>
                  </a:lnTo>
                  <a:lnTo>
                    <a:pt x="21" y="6"/>
                  </a:lnTo>
                  <a:lnTo>
                    <a:pt x="23" y="8"/>
                  </a:lnTo>
                  <a:lnTo>
                    <a:pt x="25" y="10"/>
                  </a:lnTo>
                  <a:lnTo>
                    <a:pt x="27" y="14"/>
                  </a:lnTo>
                  <a:lnTo>
                    <a:pt x="33" y="14"/>
                  </a:lnTo>
                  <a:close/>
                </a:path>
              </a:pathLst>
            </a:custGeom>
            <a:solidFill>
              <a:srgbClr val="000000"/>
            </a:solidFill>
            <a:ln w="9525">
              <a:noFill/>
              <a:round/>
              <a:headEnd/>
              <a:tailEnd/>
            </a:ln>
          </p:spPr>
          <p:txBody>
            <a:bodyPr/>
            <a:lstStyle/>
            <a:p>
              <a:endParaRPr lang="en-US"/>
            </a:p>
          </p:txBody>
        </p:sp>
        <p:sp>
          <p:nvSpPr>
            <p:cNvPr id="37967" name="Freeform 79"/>
            <p:cNvSpPr>
              <a:spLocks noEditPoints="1"/>
            </p:cNvSpPr>
            <p:nvPr/>
          </p:nvSpPr>
          <p:spPr bwMode="auto">
            <a:xfrm>
              <a:off x="4302" y="2401"/>
              <a:ext cx="28" cy="32"/>
            </a:xfrm>
            <a:custGeom>
              <a:avLst/>
              <a:gdLst>
                <a:gd name="T0" fmla="*/ 28 w 28"/>
                <a:gd name="T1" fmla="*/ 29 h 32"/>
                <a:gd name="T2" fmla="*/ 26 w 28"/>
                <a:gd name="T3" fmla="*/ 29 h 32"/>
                <a:gd name="T4" fmla="*/ 25 w 28"/>
                <a:gd name="T5" fmla="*/ 29 h 32"/>
                <a:gd name="T6" fmla="*/ 25 w 28"/>
                <a:gd name="T7" fmla="*/ 27 h 32"/>
                <a:gd name="T8" fmla="*/ 25 w 28"/>
                <a:gd name="T9" fmla="*/ 9 h 32"/>
                <a:gd name="T10" fmla="*/ 25 w 28"/>
                <a:gd name="T11" fmla="*/ 6 h 32"/>
                <a:gd name="T12" fmla="*/ 23 w 28"/>
                <a:gd name="T13" fmla="*/ 2 h 32"/>
                <a:gd name="T14" fmla="*/ 19 w 28"/>
                <a:gd name="T15" fmla="*/ 0 h 32"/>
                <a:gd name="T16" fmla="*/ 13 w 28"/>
                <a:gd name="T17" fmla="*/ 0 h 32"/>
                <a:gd name="T18" fmla="*/ 7 w 28"/>
                <a:gd name="T19" fmla="*/ 0 h 32"/>
                <a:gd name="T20" fmla="*/ 3 w 28"/>
                <a:gd name="T21" fmla="*/ 4 h 32"/>
                <a:gd name="T22" fmla="*/ 1 w 28"/>
                <a:gd name="T23" fmla="*/ 6 h 32"/>
                <a:gd name="T24" fmla="*/ 1 w 28"/>
                <a:gd name="T25" fmla="*/ 11 h 32"/>
                <a:gd name="T26" fmla="*/ 5 w 28"/>
                <a:gd name="T27" fmla="*/ 11 h 32"/>
                <a:gd name="T28" fmla="*/ 7 w 28"/>
                <a:gd name="T29" fmla="*/ 8 h 32"/>
                <a:gd name="T30" fmla="*/ 7 w 28"/>
                <a:gd name="T31" fmla="*/ 6 h 32"/>
                <a:gd name="T32" fmla="*/ 9 w 28"/>
                <a:gd name="T33" fmla="*/ 6 h 32"/>
                <a:gd name="T34" fmla="*/ 13 w 28"/>
                <a:gd name="T35" fmla="*/ 6 h 32"/>
                <a:gd name="T36" fmla="*/ 15 w 28"/>
                <a:gd name="T37" fmla="*/ 6 h 32"/>
                <a:gd name="T38" fmla="*/ 19 w 28"/>
                <a:gd name="T39" fmla="*/ 6 h 32"/>
                <a:gd name="T40" fmla="*/ 19 w 28"/>
                <a:gd name="T41" fmla="*/ 8 h 32"/>
                <a:gd name="T42" fmla="*/ 19 w 28"/>
                <a:gd name="T43" fmla="*/ 9 h 32"/>
                <a:gd name="T44" fmla="*/ 19 w 28"/>
                <a:gd name="T45" fmla="*/ 11 h 32"/>
                <a:gd name="T46" fmla="*/ 19 w 28"/>
                <a:gd name="T47" fmla="*/ 13 h 32"/>
                <a:gd name="T48" fmla="*/ 11 w 28"/>
                <a:gd name="T49" fmla="*/ 13 h 32"/>
                <a:gd name="T50" fmla="*/ 5 w 28"/>
                <a:gd name="T51" fmla="*/ 15 h 32"/>
                <a:gd name="T52" fmla="*/ 3 w 28"/>
                <a:gd name="T53" fmla="*/ 17 h 32"/>
                <a:gd name="T54" fmla="*/ 1 w 28"/>
                <a:gd name="T55" fmla="*/ 17 h 32"/>
                <a:gd name="T56" fmla="*/ 0 w 28"/>
                <a:gd name="T57" fmla="*/ 21 h 32"/>
                <a:gd name="T58" fmla="*/ 0 w 28"/>
                <a:gd name="T59" fmla="*/ 23 h 32"/>
                <a:gd name="T60" fmla="*/ 0 w 28"/>
                <a:gd name="T61" fmla="*/ 27 h 32"/>
                <a:gd name="T62" fmla="*/ 1 w 28"/>
                <a:gd name="T63" fmla="*/ 31 h 32"/>
                <a:gd name="T64" fmla="*/ 5 w 28"/>
                <a:gd name="T65" fmla="*/ 32 h 32"/>
                <a:gd name="T66" fmla="*/ 9 w 28"/>
                <a:gd name="T67" fmla="*/ 32 h 32"/>
                <a:gd name="T68" fmla="*/ 15 w 28"/>
                <a:gd name="T69" fmla="*/ 32 h 32"/>
                <a:gd name="T70" fmla="*/ 21 w 28"/>
                <a:gd name="T71" fmla="*/ 29 h 32"/>
                <a:gd name="T72" fmla="*/ 21 w 28"/>
                <a:gd name="T73" fmla="*/ 31 h 32"/>
                <a:gd name="T74" fmla="*/ 25 w 28"/>
                <a:gd name="T75" fmla="*/ 32 h 32"/>
                <a:gd name="T76" fmla="*/ 28 w 28"/>
                <a:gd name="T77" fmla="*/ 32 h 32"/>
                <a:gd name="T78" fmla="*/ 28 w 28"/>
                <a:gd name="T79" fmla="*/ 29 h 32"/>
                <a:gd name="T80" fmla="*/ 19 w 28"/>
                <a:gd name="T81" fmla="*/ 19 h 32"/>
                <a:gd name="T82" fmla="*/ 19 w 28"/>
                <a:gd name="T83" fmla="*/ 21 h 32"/>
                <a:gd name="T84" fmla="*/ 19 w 28"/>
                <a:gd name="T85" fmla="*/ 21 h 32"/>
                <a:gd name="T86" fmla="*/ 19 w 28"/>
                <a:gd name="T87" fmla="*/ 23 h 32"/>
                <a:gd name="T88" fmla="*/ 17 w 28"/>
                <a:gd name="T89" fmla="*/ 25 h 32"/>
                <a:gd name="T90" fmla="*/ 15 w 28"/>
                <a:gd name="T91" fmla="*/ 27 h 32"/>
                <a:gd name="T92" fmla="*/ 9 w 28"/>
                <a:gd name="T93" fmla="*/ 29 h 32"/>
                <a:gd name="T94" fmla="*/ 5 w 28"/>
                <a:gd name="T95" fmla="*/ 27 h 32"/>
                <a:gd name="T96" fmla="*/ 5 w 28"/>
                <a:gd name="T97" fmla="*/ 25 h 32"/>
                <a:gd name="T98" fmla="*/ 5 w 28"/>
                <a:gd name="T99" fmla="*/ 23 h 32"/>
                <a:gd name="T100" fmla="*/ 5 w 28"/>
                <a:gd name="T101" fmla="*/ 21 h 32"/>
                <a:gd name="T102" fmla="*/ 7 w 28"/>
                <a:gd name="T103" fmla="*/ 19 h 32"/>
                <a:gd name="T104" fmla="*/ 11 w 28"/>
                <a:gd name="T105" fmla="*/ 17 h 32"/>
                <a:gd name="T106" fmla="*/ 17 w 28"/>
                <a:gd name="T107" fmla="*/ 17 h 32"/>
                <a:gd name="T108" fmla="*/ 19 w 28"/>
                <a:gd name="T109" fmla="*/ 17 h 32"/>
                <a:gd name="T110" fmla="*/ 19 w 28"/>
                <a:gd name="T111" fmla="*/ 17 h 32"/>
                <a:gd name="T112" fmla="*/ 19 w 28"/>
                <a:gd name="T113" fmla="*/ 19 h 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2"/>
                <a:gd name="T173" fmla="*/ 28 w 28"/>
                <a:gd name="T174" fmla="*/ 32 h 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2">
                  <a:moveTo>
                    <a:pt x="28" y="29"/>
                  </a:moveTo>
                  <a:lnTo>
                    <a:pt x="26" y="29"/>
                  </a:lnTo>
                  <a:lnTo>
                    <a:pt x="25" y="29"/>
                  </a:lnTo>
                  <a:lnTo>
                    <a:pt x="25" y="27"/>
                  </a:lnTo>
                  <a:lnTo>
                    <a:pt x="25" y="9"/>
                  </a:lnTo>
                  <a:lnTo>
                    <a:pt x="25" y="6"/>
                  </a:lnTo>
                  <a:lnTo>
                    <a:pt x="23" y="2"/>
                  </a:lnTo>
                  <a:lnTo>
                    <a:pt x="19" y="0"/>
                  </a:lnTo>
                  <a:lnTo>
                    <a:pt x="13" y="0"/>
                  </a:lnTo>
                  <a:lnTo>
                    <a:pt x="7" y="0"/>
                  </a:lnTo>
                  <a:lnTo>
                    <a:pt x="3" y="4"/>
                  </a:lnTo>
                  <a:lnTo>
                    <a:pt x="1" y="6"/>
                  </a:lnTo>
                  <a:lnTo>
                    <a:pt x="1" y="11"/>
                  </a:lnTo>
                  <a:lnTo>
                    <a:pt x="5" y="11"/>
                  </a:lnTo>
                  <a:lnTo>
                    <a:pt x="7" y="8"/>
                  </a:lnTo>
                  <a:lnTo>
                    <a:pt x="7" y="6"/>
                  </a:lnTo>
                  <a:lnTo>
                    <a:pt x="9" y="6"/>
                  </a:lnTo>
                  <a:lnTo>
                    <a:pt x="13" y="6"/>
                  </a:lnTo>
                  <a:lnTo>
                    <a:pt x="15" y="6"/>
                  </a:lnTo>
                  <a:lnTo>
                    <a:pt x="19" y="6"/>
                  </a:lnTo>
                  <a:lnTo>
                    <a:pt x="19" y="8"/>
                  </a:lnTo>
                  <a:lnTo>
                    <a:pt x="19" y="9"/>
                  </a:lnTo>
                  <a:lnTo>
                    <a:pt x="19" y="11"/>
                  </a:lnTo>
                  <a:lnTo>
                    <a:pt x="19" y="13"/>
                  </a:lnTo>
                  <a:lnTo>
                    <a:pt x="11" y="13"/>
                  </a:lnTo>
                  <a:lnTo>
                    <a:pt x="5" y="15"/>
                  </a:lnTo>
                  <a:lnTo>
                    <a:pt x="3" y="17"/>
                  </a:lnTo>
                  <a:lnTo>
                    <a:pt x="1" y="17"/>
                  </a:lnTo>
                  <a:lnTo>
                    <a:pt x="0" y="21"/>
                  </a:lnTo>
                  <a:lnTo>
                    <a:pt x="0" y="23"/>
                  </a:lnTo>
                  <a:lnTo>
                    <a:pt x="0" y="27"/>
                  </a:lnTo>
                  <a:lnTo>
                    <a:pt x="1" y="31"/>
                  </a:lnTo>
                  <a:lnTo>
                    <a:pt x="5" y="32"/>
                  </a:lnTo>
                  <a:lnTo>
                    <a:pt x="9" y="32"/>
                  </a:lnTo>
                  <a:lnTo>
                    <a:pt x="15" y="32"/>
                  </a:lnTo>
                  <a:lnTo>
                    <a:pt x="21" y="29"/>
                  </a:lnTo>
                  <a:lnTo>
                    <a:pt x="21" y="31"/>
                  </a:lnTo>
                  <a:lnTo>
                    <a:pt x="25" y="32"/>
                  </a:lnTo>
                  <a:lnTo>
                    <a:pt x="28" y="32"/>
                  </a:lnTo>
                  <a:lnTo>
                    <a:pt x="28" y="29"/>
                  </a:lnTo>
                  <a:close/>
                  <a:moveTo>
                    <a:pt x="19" y="19"/>
                  </a:moveTo>
                  <a:lnTo>
                    <a:pt x="19" y="21"/>
                  </a:lnTo>
                  <a:lnTo>
                    <a:pt x="19" y="23"/>
                  </a:lnTo>
                  <a:lnTo>
                    <a:pt x="17" y="25"/>
                  </a:lnTo>
                  <a:lnTo>
                    <a:pt x="15" y="27"/>
                  </a:lnTo>
                  <a:lnTo>
                    <a:pt x="9" y="29"/>
                  </a:lnTo>
                  <a:lnTo>
                    <a:pt x="5" y="27"/>
                  </a:lnTo>
                  <a:lnTo>
                    <a:pt x="5" y="25"/>
                  </a:lnTo>
                  <a:lnTo>
                    <a:pt x="5" y="23"/>
                  </a:lnTo>
                  <a:lnTo>
                    <a:pt x="5" y="21"/>
                  </a:lnTo>
                  <a:lnTo>
                    <a:pt x="7" y="19"/>
                  </a:lnTo>
                  <a:lnTo>
                    <a:pt x="11" y="17"/>
                  </a:lnTo>
                  <a:lnTo>
                    <a:pt x="17" y="17"/>
                  </a:lnTo>
                  <a:lnTo>
                    <a:pt x="19" y="17"/>
                  </a:lnTo>
                  <a:lnTo>
                    <a:pt x="19" y="19"/>
                  </a:lnTo>
                  <a:close/>
                </a:path>
              </a:pathLst>
            </a:custGeom>
            <a:solidFill>
              <a:srgbClr val="000000"/>
            </a:solidFill>
            <a:ln w="9525">
              <a:noFill/>
              <a:round/>
              <a:headEnd/>
              <a:tailEnd/>
            </a:ln>
          </p:spPr>
          <p:txBody>
            <a:bodyPr/>
            <a:lstStyle/>
            <a:p>
              <a:endParaRPr lang="en-US"/>
            </a:p>
          </p:txBody>
        </p:sp>
        <p:sp>
          <p:nvSpPr>
            <p:cNvPr id="37968" name="Rectangle 80"/>
            <p:cNvSpPr>
              <a:spLocks noChangeArrowheads="1"/>
            </p:cNvSpPr>
            <p:nvPr/>
          </p:nvSpPr>
          <p:spPr bwMode="auto">
            <a:xfrm>
              <a:off x="4336" y="2391"/>
              <a:ext cx="4" cy="42"/>
            </a:xfrm>
            <a:prstGeom prst="rect">
              <a:avLst/>
            </a:prstGeom>
            <a:solidFill>
              <a:srgbClr val="000000"/>
            </a:solidFill>
            <a:ln w="9525">
              <a:noFill/>
              <a:miter lim="800000"/>
              <a:headEnd/>
              <a:tailEnd/>
            </a:ln>
          </p:spPr>
          <p:txBody>
            <a:bodyPr/>
            <a:lstStyle/>
            <a:p>
              <a:pPr eaLnBrk="0" hangingPunct="0"/>
              <a:endParaRPr lang="en-US"/>
            </a:p>
          </p:txBody>
        </p:sp>
        <p:sp>
          <p:nvSpPr>
            <p:cNvPr id="37969" name="Freeform 81"/>
            <p:cNvSpPr>
              <a:spLocks/>
            </p:cNvSpPr>
            <p:nvPr/>
          </p:nvSpPr>
          <p:spPr bwMode="auto">
            <a:xfrm>
              <a:off x="4346" y="2393"/>
              <a:ext cx="13" cy="40"/>
            </a:xfrm>
            <a:custGeom>
              <a:avLst/>
              <a:gdLst>
                <a:gd name="T0" fmla="*/ 4 w 13"/>
                <a:gd name="T1" fmla="*/ 0 h 40"/>
                <a:gd name="T2" fmla="*/ 4 w 13"/>
                <a:gd name="T3" fmla="*/ 10 h 40"/>
                <a:gd name="T4" fmla="*/ 0 w 13"/>
                <a:gd name="T5" fmla="*/ 10 h 40"/>
                <a:gd name="T6" fmla="*/ 0 w 13"/>
                <a:gd name="T7" fmla="*/ 14 h 40"/>
                <a:gd name="T8" fmla="*/ 4 w 13"/>
                <a:gd name="T9" fmla="*/ 14 h 40"/>
                <a:gd name="T10" fmla="*/ 4 w 13"/>
                <a:gd name="T11" fmla="*/ 35 h 40"/>
                <a:gd name="T12" fmla="*/ 4 w 13"/>
                <a:gd name="T13" fmla="*/ 37 h 40"/>
                <a:gd name="T14" fmla="*/ 5 w 13"/>
                <a:gd name="T15" fmla="*/ 39 h 40"/>
                <a:gd name="T16" fmla="*/ 7 w 13"/>
                <a:gd name="T17" fmla="*/ 40 h 40"/>
                <a:gd name="T18" fmla="*/ 9 w 13"/>
                <a:gd name="T19" fmla="*/ 40 h 40"/>
                <a:gd name="T20" fmla="*/ 13 w 13"/>
                <a:gd name="T21" fmla="*/ 40 h 40"/>
                <a:gd name="T22" fmla="*/ 13 w 13"/>
                <a:gd name="T23" fmla="*/ 37 h 40"/>
                <a:gd name="T24" fmla="*/ 11 w 13"/>
                <a:gd name="T25" fmla="*/ 37 h 40"/>
                <a:gd name="T26" fmla="*/ 9 w 13"/>
                <a:gd name="T27" fmla="*/ 35 h 40"/>
                <a:gd name="T28" fmla="*/ 9 w 13"/>
                <a:gd name="T29" fmla="*/ 35 h 40"/>
                <a:gd name="T30" fmla="*/ 9 w 13"/>
                <a:gd name="T31" fmla="*/ 14 h 40"/>
                <a:gd name="T32" fmla="*/ 13 w 13"/>
                <a:gd name="T33" fmla="*/ 14 h 40"/>
                <a:gd name="T34" fmla="*/ 13 w 13"/>
                <a:gd name="T35" fmla="*/ 10 h 40"/>
                <a:gd name="T36" fmla="*/ 9 w 13"/>
                <a:gd name="T37" fmla="*/ 10 h 40"/>
                <a:gd name="T38" fmla="*/ 9 w 13"/>
                <a:gd name="T39" fmla="*/ 0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10"/>
                  </a:lnTo>
                  <a:lnTo>
                    <a:pt x="0" y="10"/>
                  </a:lnTo>
                  <a:lnTo>
                    <a:pt x="0" y="14"/>
                  </a:lnTo>
                  <a:lnTo>
                    <a:pt x="4" y="14"/>
                  </a:lnTo>
                  <a:lnTo>
                    <a:pt x="4" y="35"/>
                  </a:lnTo>
                  <a:lnTo>
                    <a:pt x="4" y="37"/>
                  </a:lnTo>
                  <a:lnTo>
                    <a:pt x="5" y="39"/>
                  </a:lnTo>
                  <a:lnTo>
                    <a:pt x="7" y="40"/>
                  </a:lnTo>
                  <a:lnTo>
                    <a:pt x="9" y="40"/>
                  </a:lnTo>
                  <a:lnTo>
                    <a:pt x="13" y="40"/>
                  </a:lnTo>
                  <a:lnTo>
                    <a:pt x="13" y="37"/>
                  </a:lnTo>
                  <a:lnTo>
                    <a:pt x="11" y="37"/>
                  </a:lnTo>
                  <a:lnTo>
                    <a:pt x="9" y="35"/>
                  </a:lnTo>
                  <a:lnTo>
                    <a:pt x="9" y="14"/>
                  </a:lnTo>
                  <a:lnTo>
                    <a:pt x="13" y="14"/>
                  </a:lnTo>
                  <a:lnTo>
                    <a:pt x="13" y="10"/>
                  </a:lnTo>
                  <a:lnTo>
                    <a:pt x="9" y="10"/>
                  </a:lnTo>
                  <a:lnTo>
                    <a:pt x="9" y="0"/>
                  </a:lnTo>
                  <a:lnTo>
                    <a:pt x="4" y="0"/>
                  </a:lnTo>
                  <a:close/>
                </a:path>
              </a:pathLst>
            </a:custGeom>
            <a:solidFill>
              <a:srgbClr val="000000"/>
            </a:solidFill>
            <a:ln w="9525">
              <a:noFill/>
              <a:round/>
              <a:headEnd/>
              <a:tailEnd/>
            </a:ln>
          </p:spPr>
          <p:txBody>
            <a:bodyPr/>
            <a:lstStyle/>
            <a:p>
              <a:endParaRPr lang="en-US"/>
            </a:p>
          </p:txBody>
        </p:sp>
        <p:sp>
          <p:nvSpPr>
            <p:cNvPr id="37970" name="Freeform 82"/>
            <p:cNvSpPr>
              <a:spLocks/>
            </p:cNvSpPr>
            <p:nvPr/>
          </p:nvSpPr>
          <p:spPr bwMode="auto">
            <a:xfrm>
              <a:off x="4361" y="2403"/>
              <a:ext cx="29" cy="30"/>
            </a:xfrm>
            <a:custGeom>
              <a:avLst/>
              <a:gdLst>
                <a:gd name="T0" fmla="*/ 0 w 29"/>
                <a:gd name="T1" fmla="*/ 0 h 30"/>
                <a:gd name="T2" fmla="*/ 12 w 29"/>
                <a:gd name="T3" fmla="*/ 30 h 30"/>
                <a:gd name="T4" fmla="*/ 17 w 29"/>
                <a:gd name="T5" fmla="*/ 30 h 30"/>
                <a:gd name="T6" fmla="*/ 29 w 29"/>
                <a:gd name="T7" fmla="*/ 0 h 30"/>
                <a:gd name="T8" fmla="*/ 23 w 29"/>
                <a:gd name="T9" fmla="*/ 0 h 30"/>
                <a:gd name="T10" fmla="*/ 13 w 29"/>
                <a:gd name="T11" fmla="*/ 25 h 30"/>
                <a:gd name="T12" fmla="*/ 6 w 29"/>
                <a:gd name="T13" fmla="*/ 0 h 30"/>
                <a:gd name="T14" fmla="*/ 0 w 29"/>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0"/>
                <a:gd name="T26" fmla="*/ 29 w 2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0">
                  <a:moveTo>
                    <a:pt x="0" y="0"/>
                  </a:moveTo>
                  <a:lnTo>
                    <a:pt x="12" y="30"/>
                  </a:lnTo>
                  <a:lnTo>
                    <a:pt x="17" y="30"/>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37971" name="Freeform 83"/>
            <p:cNvSpPr>
              <a:spLocks noEditPoints="1"/>
            </p:cNvSpPr>
            <p:nvPr/>
          </p:nvSpPr>
          <p:spPr bwMode="auto">
            <a:xfrm>
              <a:off x="4394" y="2391"/>
              <a:ext cx="5" cy="42"/>
            </a:xfrm>
            <a:custGeom>
              <a:avLst/>
              <a:gdLst>
                <a:gd name="T0" fmla="*/ 0 w 5"/>
                <a:gd name="T1" fmla="*/ 0 h 42"/>
                <a:gd name="T2" fmla="*/ 0 w 5"/>
                <a:gd name="T3" fmla="*/ 6 h 42"/>
                <a:gd name="T4" fmla="*/ 5 w 5"/>
                <a:gd name="T5" fmla="*/ 6 h 42"/>
                <a:gd name="T6" fmla="*/ 5 w 5"/>
                <a:gd name="T7" fmla="*/ 0 h 42"/>
                <a:gd name="T8" fmla="*/ 0 w 5"/>
                <a:gd name="T9" fmla="*/ 0 h 42"/>
                <a:gd name="T10" fmla="*/ 0 w 5"/>
                <a:gd name="T11" fmla="*/ 12 h 42"/>
                <a:gd name="T12" fmla="*/ 0 w 5"/>
                <a:gd name="T13" fmla="*/ 42 h 42"/>
                <a:gd name="T14" fmla="*/ 5 w 5"/>
                <a:gd name="T15" fmla="*/ 42 h 42"/>
                <a:gd name="T16" fmla="*/ 5 w 5"/>
                <a:gd name="T17" fmla="*/ 12 h 42"/>
                <a:gd name="T18" fmla="*/ 0 w 5"/>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6"/>
                  </a:lnTo>
                  <a:lnTo>
                    <a:pt x="5" y="6"/>
                  </a:lnTo>
                  <a:lnTo>
                    <a:pt x="5" y="0"/>
                  </a:lnTo>
                  <a:lnTo>
                    <a:pt x="0" y="0"/>
                  </a:lnTo>
                  <a:close/>
                  <a:moveTo>
                    <a:pt x="0" y="12"/>
                  </a:moveTo>
                  <a:lnTo>
                    <a:pt x="0" y="42"/>
                  </a:lnTo>
                  <a:lnTo>
                    <a:pt x="5" y="42"/>
                  </a:lnTo>
                  <a:lnTo>
                    <a:pt x="5" y="12"/>
                  </a:lnTo>
                  <a:lnTo>
                    <a:pt x="0" y="12"/>
                  </a:lnTo>
                  <a:close/>
                </a:path>
              </a:pathLst>
            </a:custGeom>
            <a:solidFill>
              <a:srgbClr val="000000"/>
            </a:solidFill>
            <a:ln w="9525">
              <a:noFill/>
              <a:round/>
              <a:headEnd/>
              <a:tailEnd/>
            </a:ln>
          </p:spPr>
          <p:txBody>
            <a:bodyPr/>
            <a:lstStyle/>
            <a:p>
              <a:endParaRPr lang="en-US"/>
            </a:p>
          </p:txBody>
        </p:sp>
        <p:sp>
          <p:nvSpPr>
            <p:cNvPr id="37972" name="Rectangle 84"/>
            <p:cNvSpPr>
              <a:spLocks noChangeArrowheads="1"/>
            </p:cNvSpPr>
            <p:nvPr/>
          </p:nvSpPr>
          <p:spPr bwMode="auto">
            <a:xfrm>
              <a:off x="4407" y="2391"/>
              <a:ext cx="6" cy="42"/>
            </a:xfrm>
            <a:prstGeom prst="rect">
              <a:avLst/>
            </a:prstGeom>
            <a:solidFill>
              <a:srgbClr val="000000"/>
            </a:solidFill>
            <a:ln w="9525">
              <a:noFill/>
              <a:miter lim="800000"/>
              <a:headEnd/>
              <a:tailEnd/>
            </a:ln>
          </p:spPr>
          <p:txBody>
            <a:bodyPr/>
            <a:lstStyle/>
            <a:p>
              <a:pPr eaLnBrk="0" hangingPunct="0"/>
              <a:endParaRPr lang="en-US"/>
            </a:p>
          </p:txBody>
        </p:sp>
        <p:sp>
          <p:nvSpPr>
            <p:cNvPr id="37973" name="Rectangle 85"/>
            <p:cNvSpPr>
              <a:spLocks noChangeArrowheads="1"/>
            </p:cNvSpPr>
            <p:nvPr/>
          </p:nvSpPr>
          <p:spPr bwMode="auto">
            <a:xfrm>
              <a:off x="4421" y="2391"/>
              <a:ext cx="5" cy="42"/>
            </a:xfrm>
            <a:prstGeom prst="rect">
              <a:avLst/>
            </a:prstGeom>
            <a:solidFill>
              <a:srgbClr val="000000"/>
            </a:solidFill>
            <a:ln w="9525">
              <a:noFill/>
              <a:miter lim="800000"/>
              <a:headEnd/>
              <a:tailEnd/>
            </a:ln>
          </p:spPr>
          <p:txBody>
            <a:bodyPr/>
            <a:lstStyle/>
            <a:p>
              <a:pPr eaLnBrk="0" hangingPunct="0"/>
              <a:endParaRPr lang="en-US"/>
            </a:p>
          </p:txBody>
        </p:sp>
        <p:sp>
          <p:nvSpPr>
            <p:cNvPr id="37974" name="Freeform 86"/>
            <p:cNvSpPr>
              <a:spLocks noEditPoints="1"/>
            </p:cNvSpPr>
            <p:nvPr/>
          </p:nvSpPr>
          <p:spPr bwMode="auto">
            <a:xfrm>
              <a:off x="4432" y="2401"/>
              <a:ext cx="27" cy="32"/>
            </a:xfrm>
            <a:custGeom>
              <a:avLst/>
              <a:gdLst>
                <a:gd name="T0" fmla="*/ 27 w 27"/>
                <a:gd name="T1" fmla="*/ 17 h 32"/>
                <a:gd name="T2" fmla="*/ 27 w 27"/>
                <a:gd name="T3" fmla="*/ 11 h 32"/>
                <a:gd name="T4" fmla="*/ 23 w 27"/>
                <a:gd name="T5" fmla="*/ 6 h 32"/>
                <a:gd name="T6" fmla="*/ 19 w 27"/>
                <a:gd name="T7" fmla="*/ 2 h 32"/>
                <a:gd name="T8" fmla="*/ 14 w 27"/>
                <a:gd name="T9" fmla="*/ 0 h 32"/>
                <a:gd name="T10" fmla="*/ 8 w 27"/>
                <a:gd name="T11" fmla="*/ 2 h 32"/>
                <a:gd name="T12" fmla="*/ 4 w 27"/>
                <a:gd name="T13" fmla="*/ 6 h 32"/>
                <a:gd name="T14" fmla="*/ 0 w 27"/>
                <a:gd name="T15" fmla="*/ 9 h 32"/>
                <a:gd name="T16" fmla="*/ 0 w 27"/>
                <a:gd name="T17" fmla="*/ 17 h 32"/>
                <a:gd name="T18" fmla="*/ 0 w 27"/>
                <a:gd name="T19" fmla="*/ 21 h 32"/>
                <a:gd name="T20" fmla="*/ 2 w 27"/>
                <a:gd name="T21" fmla="*/ 25 h 32"/>
                <a:gd name="T22" fmla="*/ 4 w 27"/>
                <a:gd name="T23" fmla="*/ 29 h 32"/>
                <a:gd name="T24" fmla="*/ 6 w 27"/>
                <a:gd name="T25" fmla="*/ 31 h 32"/>
                <a:gd name="T26" fmla="*/ 10 w 27"/>
                <a:gd name="T27" fmla="*/ 32 h 32"/>
                <a:gd name="T28" fmla="*/ 14 w 27"/>
                <a:gd name="T29" fmla="*/ 32 h 32"/>
                <a:gd name="T30" fmla="*/ 19 w 27"/>
                <a:gd name="T31" fmla="*/ 31 h 32"/>
                <a:gd name="T32" fmla="*/ 25 w 27"/>
                <a:gd name="T33" fmla="*/ 29 h 32"/>
                <a:gd name="T34" fmla="*/ 27 w 27"/>
                <a:gd name="T35" fmla="*/ 25 h 32"/>
                <a:gd name="T36" fmla="*/ 27 w 27"/>
                <a:gd name="T37" fmla="*/ 23 h 32"/>
                <a:gd name="T38" fmla="*/ 21 w 27"/>
                <a:gd name="T39" fmla="*/ 23 h 32"/>
                <a:gd name="T40" fmla="*/ 21 w 27"/>
                <a:gd name="T41" fmla="*/ 25 h 32"/>
                <a:gd name="T42" fmla="*/ 19 w 27"/>
                <a:gd name="T43" fmla="*/ 27 h 32"/>
                <a:gd name="T44" fmla="*/ 17 w 27"/>
                <a:gd name="T45" fmla="*/ 29 h 32"/>
                <a:gd name="T46" fmla="*/ 14 w 27"/>
                <a:gd name="T47" fmla="*/ 29 h 32"/>
                <a:gd name="T48" fmla="*/ 10 w 27"/>
                <a:gd name="T49" fmla="*/ 29 h 32"/>
                <a:gd name="T50" fmla="*/ 8 w 27"/>
                <a:gd name="T51" fmla="*/ 25 h 32"/>
                <a:gd name="T52" fmla="*/ 6 w 27"/>
                <a:gd name="T53" fmla="*/ 23 h 32"/>
                <a:gd name="T54" fmla="*/ 6 w 27"/>
                <a:gd name="T55" fmla="*/ 17 h 32"/>
                <a:gd name="T56" fmla="*/ 27 w 27"/>
                <a:gd name="T57" fmla="*/ 17 h 32"/>
                <a:gd name="T58" fmla="*/ 6 w 27"/>
                <a:gd name="T59" fmla="*/ 13 h 32"/>
                <a:gd name="T60" fmla="*/ 6 w 27"/>
                <a:gd name="T61" fmla="*/ 11 h 32"/>
                <a:gd name="T62" fmla="*/ 8 w 27"/>
                <a:gd name="T63" fmla="*/ 8 h 32"/>
                <a:gd name="T64" fmla="*/ 12 w 27"/>
                <a:gd name="T65" fmla="*/ 6 h 32"/>
                <a:gd name="T66" fmla="*/ 14 w 27"/>
                <a:gd name="T67" fmla="*/ 6 h 32"/>
                <a:gd name="T68" fmla="*/ 17 w 27"/>
                <a:gd name="T69" fmla="*/ 6 h 32"/>
                <a:gd name="T70" fmla="*/ 19 w 27"/>
                <a:gd name="T71" fmla="*/ 8 h 32"/>
                <a:gd name="T72" fmla="*/ 21 w 27"/>
                <a:gd name="T73" fmla="*/ 9 h 32"/>
                <a:gd name="T74" fmla="*/ 23 w 27"/>
                <a:gd name="T75" fmla="*/ 13 h 32"/>
                <a:gd name="T76" fmla="*/ 6 w 27"/>
                <a:gd name="T77" fmla="*/ 13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2"/>
                <a:gd name="T119" fmla="*/ 27 w 27"/>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2">
                  <a:moveTo>
                    <a:pt x="27" y="17"/>
                  </a:moveTo>
                  <a:lnTo>
                    <a:pt x="27" y="11"/>
                  </a:lnTo>
                  <a:lnTo>
                    <a:pt x="23" y="6"/>
                  </a:lnTo>
                  <a:lnTo>
                    <a:pt x="19" y="2"/>
                  </a:lnTo>
                  <a:lnTo>
                    <a:pt x="14" y="0"/>
                  </a:lnTo>
                  <a:lnTo>
                    <a:pt x="8" y="2"/>
                  </a:lnTo>
                  <a:lnTo>
                    <a:pt x="4" y="6"/>
                  </a:lnTo>
                  <a:lnTo>
                    <a:pt x="0" y="9"/>
                  </a:lnTo>
                  <a:lnTo>
                    <a:pt x="0" y="17"/>
                  </a:lnTo>
                  <a:lnTo>
                    <a:pt x="0" y="21"/>
                  </a:lnTo>
                  <a:lnTo>
                    <a:pt x="2" y="25"/>
                  </a:lnTo>
                  <a:lnTo>
                    <a:pt x="4" y="29"/>
                  </a:lnTo>
                  <a:lnTo>
                    <a:pt x="6" y="31"/>
                  </a:lnTo>
                  <a:lnTo>
                    <a:pt x="10" y="32"/>
                  </a:lnTo>
                  <a:lnTo>
                    <a:pt x="14" y="32"/>
                  </a:lnTo>
                  <a:lnTo>
                    <a:pt x="19" y="31"/>
                  </a:lnTo>
                  <a:lnTo>
                    <a:pt x="25" y="29"/>
                  </a:lnTo>
                  <a:lnTo>
                    <a:pt x="27" y="25"/>
                  </a:lnTo>
                  <a:lnTo>
                    <a:pt x="27" y="23"/>
                  </a:lnTo>
                  <a:lnTo>
                    <a:pt x="21" y="23"/>
                  </a:lnTo>
                  <a:lnTo>
                    <a:pt x="21" y="25"/>
                  </a:lnTo>
                  <a:lnTo>
                    <a:pt x="19" y="27"/>
                  </a:lnTo>
                  <a:lnTo>
                    <a:pt x="17" y="29"/>
                  </a:lnTo>
                  <a:lnTo>
                    <a:pt x="14" y="29"/>
                  </a:lnTo>
                  <a:lnTo>
                    <a:pt x="10" y="29"/>
                  </a:lnTo>
                  <a:lnTo>
                    <a:pt x="8" y="25"/>
                  </a:lnTo>
                  <a:lnTo>
                    <a:pt x="6" y="23"/>
                  </a:lnTo>
                  <a:lnTo>
                    <a:pt x="6" y="17"/>
                  </a:lnTo>
                  <a:lnTo>
                    <a:pt x="27" y="17"/>
                  </a:lnTo>
                  <a:close/>
                  <a:moveTo>
                    <a:pt x="6" y="13"/>
                  </a:moveTo>
                  <a:lnTo>
                    <a:pt x="6" y="11"/>
                  </a:lnTo>
                  <a:lnTo>
                    <a:pt x="8" y="8"/>
                  </a:lnTo>
                  <a:lnTo>
                    <a:pt x="12" y="6"/>
                  </a:lnTo>
                  <a:lnTo>
                    <a:pt x="14" y="6"/>
                  </a:lnTo>
                  <a:lnTo>
                    <a:pt x="17" y="6"/>
                  </a:lnTo>
                  <a:lnTo>
                    <a:pt x="19" y="8"/>
                  </a:lnTo>
                  <a:lnTo>
                    <a:pt x="21" y="9"/>
                  </a:lnTo>
                  <a:lnTo>
                    <a:pt x="23" y="13"/>
                  </a:lnTo>
                  <a:lnTo>
                    <a:pt x="6" y="13"/>
                  </a:lnTo>
                  <a:close/>
                </a:path>
              </a:pathLst>
            </a:custGeom>
            <a:solidFill>
              <a:srgbClr val="000000"/>
            </a:solidFill>
            <a:ln w="9525">
              <a:noFill/>
              <a:round/>
              <a:headEnd/>
              <a:tailEnd/>
            </a:ln>
          </p:spPr>
          <p:txBody>
            <a:bodyPr/>
            <a:lstStyle/>
            <a:p>
              <a:endParaRPr lang="en-US"/>
            </a:p>
          </p:txBody>
        </p:sp>
        <p:sp>
          <p:nvSpPr>
            <p:cNvPr id="37975" name="Freeform 87"/>
            <p:cNvSpPr>
              <a:spLocks/>
            </p:cNvSpPr>
            <p:nvPr/>
          </p:nvSpPr>
          <p:spPr bwMode="auto">
            <a:xfrm>
              <a:off x="3971" y="3341"/>
              <a:ext cx="35" cy="50"/>
            </a:xfrm>
            <a:custGeom>
              <a:avLst/>
              <a:gdLst>
                <a:gd name="T0" fmla="*/ 6 w 35"/>
                <a:gd name="T1" fmla="*/ 0 h 50"/>
                <a:gd name="T2" fmla="*/ 2 w 35"/>
                <a:gd name="T3" fmla="*/ 27 h 50"/>
                <a:gd name="T4" fmla="*/ 8 w 35"/>
                <a:gd name="T5" fmla="*/ 27 h 50"/>
                <a:gd name="T6" fmla="*/ 12 w 35"/>
                <a:gd name="T7" fmla="*/ 23 h 50"/>
                <a:gd name="T8" fmla="*/ 18 w 35"/>
                <a:gd name="T9" fmla="*/ 21 h 50"/>
                <a:gd name="T10" fmla="*/ 22 w 35"/>
                <a:gd name="T11" fmla="*/ 23 h 50"/>
                <a:gd name="T12" fmla="*/ 25 w 35"/>
                <a:gd name="T13" fmla="*/ 25 h 50"/>
                <a:gd name="T14" fmla="*/ 27 w 35"/>
                <a:gd name="T15" fmla="*/ 29 h 50"/>
                <a:gd name="T16" fmla="*/ 29 w 35"/>
                <a:gd name="T17" fmla="*/ 33 h 50"/>
                <a:gd name="T18" fmla="*/ 27 w 35"/>
                <a:gd name="T19" fmla="*/ 37 h 50"/>
                <a:gd name="T20" fmla="*/ 25 w 35"/>
                <a:gd name="T21" fmla="*/ 42 h 50"/>
                <a:gd name="T22" fmla="*/ 22 w 35"/>
                <a:gd name="T23" fmla="*/ 44 h 50"/>
                <a:gd name="T24" fmla="*/ 18 w 35"/>
                <a:gd name="T25" fmla="*/ 44 h 50"/>
                <a:gd name="T26" fmla="*/ 14 w 35"/>
                <a:gd name="T27" fmla="*/ 44 h 50"/>
                <a:gd name="T28" fmla="*/ 10 w 35"/>
                <a:gd name="T29" fmla="*/ 42 h 50"/>
                <a:gd name="T30" fmla="*/ 8 w 35"/>
                <a:gd name="T31" fmla="*/ 41 h 50"/>
                <a:gd name="T32" fmla="*/ 8 w 35"/>
                <a:gd name="T33" fmla="*/ 37 h 50"/>
                <a:gd name="T34" fmla="*/ 0 w 35"/>
                <a:gd name="T35" fmla="*/ 37 h 50"/>
                <a:gd name="T36" fmla="*/ 2 w 35"/>
                <a:gd name="T37" fmla="*/ 42 h 50"/>
                <a:gd name="T38" fmla="*/ 4 w 35"/>
                <a:gd name="T39" fmla="*/ 44 h 50"/>
                <a:gd name="T40" fmla="*/ 8 w 35"/>
                <a:gd name="T41" fmla="*/ 48 h 50"/>
                <a:gd name="T42" fmla="*/ 12 w 35"/>
                <a:gd name="T43" fmla="*/ 48 h 50"/>
                <a:gd name="T44" fmla="*/ 18 w 35"/>
                <a:gd name="T45" fmla="*/ 50 h 50"/>
                <a:gd name="T46" fmla="*/ 25 w 35"/>
                <a:gd name="T47" fmla="*/ 48 h 50"/>
                <a:gd name="T48" fmla="*/ 31 w 35"/>
                <a:gd name="T49" fmla="*/ 44 h 50"/>
                <a:gd name="T50" fmla="*/ 33 w 35"/>
                <a:gd name="T51" fmla="*/ 39 h 50"/>
                <a:gd name="T52" fmla="*/ 35 w 35"/>
                <a:gd name="T53" fmla="*/ 33 h 50"/>
                <a:gd name="T54" fmla="*/ 33 w 35"/>
                <a:gd name="T55" fmla="*/ 25 h 50"/>
                <a:gd name="T56" fmla="*/ 31 w 35"/>
                <a:gd name="T57" fmla="*/ 21 h 50"/>
                <a:gd name="T58" fmla="*/ 25 w 35"/>
                <a:gd name="T59" fmla="*/ 17 h 50"/>
                <a:gd name="T60" fmla="*/ 20 w 35"/>
                <a:gd name="T61" fmla="*/ 17 h 50"/>
                <a:gd name="T62" fmla="*/ 14 w 35"/>
                <a:gd name="T63" fmla="*/ 17 h 50"/>
                <a:gd name="T64" fmla="*/ 10 w 35"/>
                <a:gd name="T65" fmla="*/ 19 h 50"/>
                <a:gd name="T66" fmla="*/ 12 w 35"/>
                <a:gd name="T67" fmla="*/ 6 h 50"/>
                <a:gd name="T68" fmla="*/ 33 w 35"/>
                <a:gd name="T69" fmla="*/ 6 h 50"/>
                <a:gd name="T70" fmla="*/ 33 w 35"/>
                <a:gd name="T71" fmla="*/ 0 h 50"/>
                <a:gd name="T72" fmla="*/ 6 w 35"/>
                <a:gd name="T73" fmla="*/ 0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50"/>
                <a:gd name="T113" fmla="*/ 35 w 35"/>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50">
                  <a:moveTo>
                    <a:pt x="6" y="0"/>
                  </a:moveTo>
                  <a:lnTo>
                    <a:pt x="2" y="27"/>
                  </a:lnTo>
                  <a:lnTo>
                    <a:pt x="8" y="27"/>
                  </a:lnTo>
                  <a:lnTo>
                    <a:pt x="12" y="23"/>
                  </a:lnTo>
                  <a:lnTo>
                    <a:pt x="18" y="21"/>
                  </a:lnTo>
                  <a:lnTo>
                    <a:pt x="22" y="23"/>
                  </a:lnTo>
                  <a:lnTo>
                    <a:pt x="25" y="25"/>
                  </a:lnTo>
                  <a:lnTo>
                    <a:pt x="27" y="29"/>
                  </a:lnTo>
                  <a:lnTo>
                    <a:pt x="29" y="33"/>
                  </a:lnTo>
                  <a:lnTo>
                    <a:pt x="27" y="37"/>
                  </a:lnTo>
                  <a:lnTo>
                    <a:pt x="25" y="42"/>
                  </a:lnTo>
                  <a:lnTo>
                    <a:pt x="22" y="44"/>
                  </a:lnTo>
                  <a:lnTo>
                    <a:pt x="18" y="44"/>
                  </a:lnTo>
                  <a:lnTo>
                    <a:pt x="14" y="44"/>
                  </a:lnTo>
                  <a:lnTo>
                    <a:pt x="10" y="42"/>
                  </a:lnTo>
                  <a:lnTo>
                    <a:pt x="8" y="41"/>
                  </a:lnTo>
                  <a:lnTo>
                    <a:pt x="8" y="37"/>
                  </a:lnTo>
                  <a:lnTo>
                    <a:pt x="0" y="37"/>
                  </a:lnTo>
                  <a:lnTo>
                    <a:pt x="2" y="42"/>
                  </a:lnTo>
                  <a:lnTo>
                    <a:pt x="4" y="44"/>
                  </a:lnTo>
                  <a:lnTo>
                    <a:pt x="8" y="48"/>
                  </a:lnTo>
                  <a:lnTo>
                    <a:pt x="12" y="48"/>
                  </a:lnTo>
                  <a:lnTo>
                    <a:pt x="18" y="50"/>
                  </a:lnTo>
                  <a:lnTo>
                    <a:pt x="25" y="48"/>
                  </a:lnTo>
                  <a:lnTo>
                    <a:pt x="31" y="44"/>
                  </a:lnTo>
                  <a:lnTo>
                    <a:pt x="33" y="39"/>
                  </a:lnTo>
                  <a:lnTo>
                    <a:pt x="35" y="33"/>
                  </a:lnTo>
                  <a:lnTo>
                    <a:pt x="33" y="25"/>
                  </a:lnTo>
                  <a:lnTo>
                    <a:pt x="31" y="21"/>
                  </a:lnTo>
                  <a:lnTo>
                    <a:pt x="25" y="17"/>
                  </a:lnTo>
                  <a:lnTo>
                    <a:pt x="20" y="17"/>
                  </a:lnTo>
                  <a:lnTo>
                    <a:pt x="14" y="17"/>
                  </a:lnTo>
                  <a:lnTo>
                    <a:pt x="10" y="19"/>
                  </a:lnTo>
                  <a:lnTo>
                    <a:pt x="12" y="6"/>
                  </a:lnTo>
                  <a:lnTo>
                    <a:pt x="33" y="6"/>
                  </a:lnTo>
                  <a:lnTo>
                    <a:pt x="33" y="0"/>
                  </a:lnTo>
                  <a:lnTo>
                    <a:pt x="6" y="0"/>
                  </a:lnTo>
                  <a:close/>
                </a:path>
              </a:pathLst>
            </a:custGeom>
            <a:solidFill>
              <a:srgbClr val="000000"/>
            </a:solidFill>
            <a:ln w="9525">
              <a:noFill/>
              <a:round/>
              <a:headEnd/>
              <a:tailEnd/>
            </a:ln>
          </p:spPr>
          <p:txBody>
            <a:bodyPr/>
            <a:lstStyle/>
            <a:p>
              <a:endParaRPr lang="en-US"/>
            </a:p>
          </p:txBody>
        </p:sp>
        <p:sp>
          <p:nvSpPr>
            <p:cNvPr id="37976" name="Freeform 88"/>
            <p:cNvSpPr>
              <a:spLocks noEditPoints="1"/>
            </p:cNvSpPr>
            <p:nvPr/>
          </p:nvSpPr>
          <p:spPr bwMode="auto">
            <a:xfrm>
              <a:off x="4012" y="3339"/>
              <a:ext cx="32" cy="52"/>
            </a:xfrm>
            <a:custGeom>
              <a:avLst/>
              <a:gdLst>
                <a:gd name="T0" fmla="*/ 17 w 32"/>
                <a:gd name="T1" fmla="*/ 0 h 52"/>
                <a:gd name="T2" fmla="*/ 13 w 32"/>
                <a:gd name="T3" fmla="*/ 2 h 52"/>
                <a:gd name="T4" fmla="*/ 9 w 32"/>
                <a:gd name="T5" fmla="*/ 2 h 52"/>
                <a:gd name="T6" fmla="*/ 7 w 32"/>
                <a:gd name="T7" fmla="*/ 4 h 52"/>
                <a:gd name="T8" fmla="*/ 4 w 32"/>
                <a:gd name="T9" fmla="*/ 8 h 52"/>
                <a:gd name="T10" fmla="*/ 2 w 32"/>
                <a:gd name="T11" fmla="*/ 16 h 52"/>
                <a:gd name="T12" fmla="*/ 0 w 32"/>
                <a:gd name="T13" fmla="*/ 27 h 52"/>
                <a:gd name="T14" fmla="*/ 2 w 32"/>
                <a:gd name="T15" fmla="*/ 37 h 52"/>
                <a:gd name="T16" fmla="*/ 4 w 32"/>
                <a:gd name="T17" fmla="*/ 44 h 52"/>
                <a:gd name="T18" fmla="*/ 5 w 32"/>
                <a:gd name="T19" fmla="*/ 48 h 52"/>
                <a:gd name="T20" fmla="*/ 9 w 32"/>
                <a:gd name="T21" fmla="*/ 50 h 52"/>
                <a:gd name="T22" fmla="*/ 13 w 32"/>
                <a:gd name="T23" fmla="*/ 52 h 52"/>
                <a:gd name="T24" fmla="*/ 17 w 32"/>
                <a:gd name="T25" fmla="*/ 52 h 52"/>
                <a:gd name="T26" fmla="*/ 21 w 32"/>
                <a:gd name="T27" fmla="*/ 52 h 52"/>
                <a:gd name="T28" fmla="*/ 25 w 32"/>
                <a:gd name="T29" fmla="*/ 50 h 52"/>
                <a:gd name="T30" fmla="*/ 27 w 32"/>
                <a:gd name="T31" fmla="*/ 48 h 52"/>
                <a:gd name="T32" fmla="*/ 29 w 32"/>
                <a:gd name="T33" fmla="*/ 44 h 52"/>
                <a:gd name="T34" fmla="*/ 32 w 32"/>
                <a:gd name="T35" fmla="*/ 37 h 52"/>
                <a:gd name="T36" fmla="*/ 32 w 32"/>
                <a:gd name="T37" fmla="*/ 27 h 52"/>
                <a:gd name="T38" fmla="*/ 32 w 32"/>
                <a:gd name="T39" fmla="*/ 16 h 52"/>
                <a:gd name="T40" fmla="*/ 29 w 32"/>
                <a:gd name="T41" fmla="*/ 8 h 52"/>
                <a:gd name="T42" fmla="*/ 27 w 32"/>
                <a:gd name="T43" fmla="*/ 4 h 52"/>
                <a:gd name="T44" fmla="*/ 25 w 32"/>
                <a:gd name="T45" fmla="*/ 2 h 52"/>
                <a:gd name="T46" fmla="*/ 21 w 32"/>
                <a:gd name="T47" fmla="*/ 2 h 52"/>
                <a:gd name="T48" fmla="*/ 17 w 32"/>
                <a:gd name="T49" fmla="*/ 0 h 52"/>
                <a:gd name="T50" fmla="*/ 5 w 32"/>
                <a:gd name="T51" fmla="*/ 25 h 52"/>
                <a:gd name="T52" fmla="*/ 7 w 32"/>
                <a:gd name="T53" fmla="*/ 18 h 52"/>
                <a:gd name="T54" fmla="*/ 9 w 32"/>
                <a:gd name="T55" fmla="*/ 12 h 52"/>
                <a:gd name="T56" fmla="*/ 13 w 32"/>
                <a:gd name="T57" fmla="*/ 8 h 52"/>
                <a:gd name="T58" fmla="*/ 17 w 32"/>
                <a:gd name="T59" fmla="*/ 6 h 52"/>
                <a:gd name="T60" fmla="*/ 21 w 32"/>
                <a:gd name="T61" fmla="*/ 8 h 52"/>
                <a:gd name="T62" fmla="*/ 25 w 32"/>
                <a:gd name="T63" fmla="*/ 12 h 52"/>
                <a:gd name="T64" fmla="*/ 27 w 32"/>
                <a:gd name="T65" fmla="*/ 18 h 52"/>
                <a:gd name="T66" fmla="*/ 27 w 32"/>
                <a:gd name="T67" fmla="*/ 27 h 52"/>
                <a:gd name="T68" fmla="*/ 27 w 32"/>
                <a:gd name="T69" fmla="*/ 35 h 52"/>
                <a:gd name="T70" fmla="*/ 25 w 32"/>
                <a:gd name="T71" fmla="*/ 41 h 52"/>
                <a:gd name="T72" fmla="*/ 21 w 32"/>
                <a:gd name="T73" fmla="*/ 44 h 52"/>
                <a:gd name="T74" fmla="*/ 17 w 32"/>
                <a:gd name="T75" fmla="*/ 46 h 52"/>
                <a:gd name="T76" fmla="*/ 11 w 32"/>
                <a:gd name="T77" fmla="*/ 44 h 52"/>
                <a:gd name="T78" fmla="*/ 9 w 32"/>
                <a:gd name="T79" fmla="*/ 41 h 52"/>
                <a:gd name="T80" fmla="*/ 7 w 32"/>
                <a:gd name="T81" fmla="*/ 35 h 52"/>
                <a:gd name="T82" fmla="*/ 5 w 32"/>
                <a:gd name="T83" fmla="*/ 27 h 52"/>
                <a:gd name="T84" fmla="*/ 5 w 32"/>
                <a:gd name="T85" fmla="*/ 25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
                <a:gd name="T130" fmla="*/ 0 h 52"/>
                <a:gd name="T131" fmla="*/ 32 w 32"/>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 h="52">
                  <a:moveTo>
                    <a:pt x="17" y="0"/>
                  </a:moveTo>
                  <a:lnTo>
                    <a:pt x="13" y="2"/>
                  </a:lnTo>
                  <a:lnTo>
                    <a:pt x="9" y="2"/>
                  </a:lnTo>
                  <a:lnTo>
                    <a:pt x="7" y="4"/>
                  </a:lnTo>
                  <a:lnTo>
                    <a:pt x="4" y="8"/>
                  </a:lnTo>
                  <a:lnTo>
                    <a:pt x="2" y="16"/>
                  </a:lnTo>
                  <a:lnTo>
                    <a:pt x="0" y="27"/>
                  </a:lnTo>
                  <a:lnTo>
                    <a:pt x="2" y="37"/>
                  </a:lnTo>
                  <a:lnTo>
                    <a:pt x="4" y="44"/>
                  </a:lnTo>
                  <a:lnTo>
                    <a:pt x="5" y="48"/>
                  </a:lnTo>
                  <a:lnTo>
                    <a:pt x="9" y="50"/>
                  </a:lnTo>
                  <a:lnTo>
                    <a:pt x="13" y="52"/>
                  </a:lnTo>
                  <a:lnTo>
                    <a:pt x="17" y="52"/>
                  </a:lnTo>
                  <a:lnTo>
                    <a:pt x="21" y="52"/>
                  </a:lnTo>
                  <a:lnTo>
                    <a:pt x="25" y="50"/>
                  </a:lnTo>
                  <a:lnTo>
                    <a:pt x="27" y="48"/>
                  </a:lnTo>
                  <a:lnTo>
                    <a:pt x="29" y="44"/>
                  </a:lnTo>
                  <a:lnTo>
                    <a:pt x="32" y="37"/>
                  </a:lnTo>
                  <a:lnTo>
                    <a:pt x="32" y="27"/>
                  </a:lnTo>
                  <a:lnTo>
                    <a:pt x="32" y="16"/>
                  </a:lnTo>
                  <a:lnTo>
                    <a:pt x="29" y="8"/>
                  </a:lnTo>
                  <a:lnTo>
                    <a:pt x="27" y="4"/>
                  </a:lnTo>
                  <a:lnTo>
                    <a:pt x="25" y="2"/>
                  </a:lnTo>
                  <a:lnTo>
                    <a:pt x="21" y="2"/>
                  </a:lnTo>
                  <a:lnTo>
                    <a:pt x="17" y="0"/>
                  </a:lnTo>
                  <a:close/>
                  <a:moveTo>
                    <a:pt x="5" y="25"/>
                  </a:moveTo>
                  <a:lnTo>
                    <a:pt x="7" y="18"/>
                  </a:lnTo>
                  <a:lnTo>
                    <a:pt x="9" y="12"/>
                  </a:lnTo>
                  <a:lnTo>
                    <a:pt x="13" y="8"/>
                  </a:lnTo>
                  <a:lnTo>
                    <a:pt x="17" y="6"/>
                  </a:lnTo>
                  <a:lnTo>
                    <a:pt x="21" y="8"/>
                  </a:lnTo>
                  <a:lnTo>
                    <a:pt x="25" y="12"/>
                  </a:lnTo>
                  <a:lnTo>
                    <a:pt x="27" y="18"/>
                  </a:lnTo>
                  <a:lnTo>
                    <a:pt x="27" y="27"/>
                  </a:lnTo>
                  <a:lnTo>
                    <a:pt x="27" y="35"/>
                  </a:lnTo>
                  <a:lnTo>
                    <a:pt x="25" y="41"/>
                  </a:lnTo>
                  <a:lnTo>
                    <a:pt x="21" y="44"/>
                  </a:lnTo>
                  <a:lnTo>
                    <a:pt x="17" y="46"/>
                  </a:lnTo>
                  <a:lnTo>
                    <a:pt x="11" y="44"/>
                  </a:lnTo>
                  <a:lnTo>
                    <a:pt x="9" y="41"/>
                  </a:lnTo>
                  <a:lnTo>
                    <a:pt x="7" y="35"/>
                  </a:lnTo>
                  <a:lnTo>
                    <a:pt x="5" y="27"/>
                  </a:lnTo>
                  <a:lnTo>
                    <a:pt x="5" y="25"/>
                  </a:lnTo>
                  <a:close/>
                </a:path>
              </a:pathLst>
            </a:custGeom>
            <a:solidFill>
              <a:srgbClr val="000000"/>
            </a:solidFill>
            <a:ln w="9525">
              <a:noFill/>
              <a:round/>
              <a:headEnd/>
              <a:tailEnd/>
            </a:ln>
          </p:spPr>
          <p:txBody>
            <a:bodyPr/>
            <a:lstStyle/>
            <a:p>
              <a:endParaRPr lang="en-US"/>
            </a:p>
          </p:txBody>
        </p:sp>
        <p:sp>
          <p:nvSpPr>
            <p:cNvPr id="37977" name="Freeform 89"/>
            <p:cNvSpPr>
              <a:spLocks noEditPoints="1"/>
            </p:cNvSpPr>
            <p:nvPr/>
          </p:nvSpPr>
          <p:spPr bwMode="auto">
            <a:xfrm>
              <a:off x="4050" y="3339"/>
              <a:ext cx="35" cy="52"/>
            </a:xfrm>
            <a:custGeom>
              <a:avLst/>
              <a:gdLst>
                <a:gd name="T0" fmla="*/ 17 w 35"/>
                <a:gd name="T1" fmla="*/ 0 h 52"/>
                <a:gd name="T2" fmla="*/ 14 w 35"/>
                <a:gd name="T3" fmla="*/ 2 h 52"/>
                <a:gd name="T4" fmla="*/ 10 w 35"/>
                <a:gd name="T5" fmla="*/ 2 h 52"/>
                <a:gd name="T6" fmla="*/ 8 w 35"/>
                <a:gd name="T7" fmla="*/ 4 h 52"/>
                <a:gd name="T8" fmla="*/ 6 w 35"/>
                <a:gd name="T9" fmla="*/ 8 h 52"/>
                <a:gd name="T10" fmla="*/ 2 w 35"/>
                <a:gd name="T11" fmla="*/ 16 h 52"/>
                <a:gd name="T12" fmla="*/ 0 w 35"/>
                <a:gd name="T13" fmla="*/ 27 h 52"/>
                <a:gd name="T14" fmla="*/ 2 w 35"/>
                <a:gd name="T15" fmla="*/ 37 h 52"/>
                <a:gd name="T16" fmla="*/ 6 w 35"/>
                <a:gd name="T17" fmla="*/ 44 h 52"/>
                <a:gd name="T18" fmla="*/ 8 w 35"/>
                <a:gd name="T19" fmla="*/ 48 h 52"/>
                <a:gd name="T20" fmla="*/ 10 w 35"/>
                <a:gd name="T21" fmla="*/ 50 h 52"/>
                <a:gd name="T22" fmla="*/ 14 w 35"/>
                <a:gd name="T23" fmla="*/ 52 h 52"/>
                <a:gd name="T24" fmla="*/ 17 w 35"/>
                <a:gd name="T25" fmla="*/ 52 h 52"/>
                <a:gd name="T26" fmla="*/ 21 w 35"/>
                <a:gd name="T27" fmla="*/ 52 h 52"/>
                <a:gd name="T28" fmla="*/ 25 w 35"/>
                <a:gd name="T29" fmla="*/ 50 h 52"/>
                <a:gd name="T30" fmla="*/ 27 w 35"/>
                <a:gd name="T31" fmla="*/ 48 h 52"/>
                <a:gd name="T32" fmla="*/ 31 w 35"/>
                <a:gd name="T33" fmla="*/ 44 h 52"/>
                <a:gd name="T34" fmla="*/ 33 w 35"/>
                <a:gd name="T35" fmla="*/ 37 h 52"/>
                <a:gd name="T36" fmla="*/ 35 w 35"/>
                <a:gd name="T37" fmla="*/ 27 h 52"/>
                <a:gd name="T38" fmla="*/ 33 w 35"/>
                <a:gd name="T39" fmla="*/ 16 h 52"/>
                <a:gd name="T40" fmla="*/ 31 w 35"/>
                <a:gd name="T41" fmla="*/ 8 h 52"/>
                <a:gd name="T42" fmla="*/ 27 w 35"/>
                <a:gd name="T43" fmla="*/ 4 h 52"/>
                <a:gd name="T44" fmla="*/ 25 w 35"/>
                <a:gd name="T45" fmla="*/ 2 h 52"/>
                <a:gd name="T46" fmla="*/ 21 w 35"/>
                <a:gd name="T47" fmla="*/ 2 h 52"/>
                <a:gd name="T48" fmla="*/ 17 w 35"/>
                <a:gd name="T49" fmla="*/ 0 h 52"/>
                <a:gd name="T50" fmla="*/ 8 w 35"/>
                <a:gd name="T51" fmla="*/ 25 h 52"/>
                <a:gd name="T52" fmla="*/ 8 w 35"/>
                <a:gd name="T53" fmla="*/ 18 h 52"/>
                <a:gd name="T54" fmla="*/ 10 w 35"/>
                <a:gd name="T55" fmla="*/ 12 h 52"/>
                <a:gd name="T56" fmla="*/ 14 w 35"/>
                <a:gd name="T57" fmla="*/ 8 h 52"/>
                <a:gd name="T58" fmla="*/ 17 w 35"/>
                <a:gd name="T59" fmla="*/ 6 h 52"/>
                <a:gd name="T60" fmla="*/ 23 w 35"/>
                <a:gd name="T61" fmla="*/ 8 h 52"/>
                <a:gd name="T62" fmla="*/ 25 w 35"/>
                <a:gd name="T63" fmla="*/ 12 h 52"/>
                <a:gd name="T64" fmla="*/ 27 w 35"/>
                <a:gd name="T65" fmla="*/ 18 h 52"/>
                <a:gd name="T66" fmla="*/ 29 w 35"/>
                <a:gd name="T67" fmla="*/ 27 h 52"/>
                <a:gd name="T68" fmla="*/ 27 w 35"/>
                <a:gd name="T69" fmla="*/ 35 h 52"/>
                <a:gd name="T70" fmla="*/ 25 w 35"/>
                <a:gd name="T71" fmla="*/ 41 h 52"/>
                <a:gd name="T72" fmla="*/ 21 w 35"/>
                <a:gd name="T73" fmla="*/ 44 h 52"/>
                <a:gd name="T74" fmla="*/ 17 w 35"/>
                <a:gd name="T75" fmla="*/ 46 h 52"/>
                <a:gd name="T76" fmla="*/ 14 w 35"/>
                <a:gd name="T77" fmla="*/ 44 h 52"/>
                <a:gd name="T78" fmla="*/ 10 w 35"/>
                <a:gd name="T79" fmla="*/ 41 h 52"/>
                <a:gd name="T80" fmla="*/ 8 w 35"/>
                <a:gd name="T81" fmla="*/ 35 h 52"/>
                <a:gd name="T82" fmla="*/ 8 w 35"/>
                <a:gd name="T83" fmla="*/ 27 h 52"/>
                <a:gd name="T84" fmla="*/ 8 w 35"/>
                <a:gd name="T85" fmla="*/ 25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
                <a:gd name="T130" fmla="*/ 0 h 52"/>
                <a:gd name="T131" fmla="*/ 35 w 35"/>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 h="52">
                  <a:moveTo>
                    <a:pt x="17" y="0"/>
                  </a:moveTo>
                  <a:lnTo>
                    <a:pt x="14" y="2"/>
                  </a:lnTo>
                  <a:lnTo>
                    <a:pt x="10" y="2"/>
                  </a:lnTo>
                  <a:lnTo>
                    <a:pt x="8" y="4"/>
                  </a:lnTo>
                  <a:lnTo>
                    <a:pt x="6" y="8"/>
                  </a:lnTo>
                  <a:lnTo>
                    <a:pt x="2" y="16"/>
                  </a:lnTo>
                  <a:lnTo>
                    <a:pt x="0" y="27"/>
                  </a:lnTo>
                  <a:lnTo>
                    <a:pt x="2" y="37"/>
                  </a:lnTo>
                  <a:lnTo>
                    <a:pt x="6" y="44"/>
                  </a:lnTo>
                  <a:lnTo>
                    <a:pt x="8" y="48"/>
                  </a:lnTo>
                  <a:lnTo>
                    <a:pt x="10" y="50"/>
                  </a:lnTo>
                  <a:lnTo>
                    <a:pt x="14" y="52"/>
                  </a:lnTo>
                  <a:lnTo>
                    <a:pt x="17" y="52"/>
                  </a:lnTo>
                  <a:lnTo>
                    <a:pt x="21" y="52"/>
                  </a:lnTo>
                  <a:lnTo>
                    <a:pt x="25" y="50"/>
                  </a:lnTo>
                  <a:lnTo>
                    <a:pt x="27" y="48"/>
                  </a:lnTo>
                  <a:lnTo>
                    <a:pt x="31" y="44"/>
                  </a:lnTo>
                  <a:lnTo>
                    <a:pt x="33" y="37"/>
                  </a:lnTo>
                  <a:lnTo>
                    <a:pt x="35" y="27"/>
                  </a:lnTo>
                  <a:lnTo>
                    <a:pt x="33" y="16"/>
                  </a:lnTo>
                  <a:lnTo>
                    <a:pt x="31" y="8"/>
                  </a:lnTo>
                  <a:lnTo>
                    <a:pt x="27" y="4"/>
                  </a:lnTo>
                  <a:lnTo>
                    <a:pt x="25" y="2"/>
                  </a:lnTo>
                  <a:lnTo>
                    <a:pt x="21" y="2"/>
                  </a:lnTo>
                  <a:lnTo>
                    <a:pt x="17" y="0"/>
                  </a:lnTo>
                  <a:close/>
                  <a:moveTo>
                    <a:pt x="8" y="25"/>
                  </a:moveTo>
                  <a:lnTo>
                    <a:pt x="8" y="18"/>
                  </a:lnTo>
                  <a:lnTo>
                    <a:pt x="10" y="12"/>
                  </a:lnTo>
                  <a:lnTo>
                    <a:pt x="14" y="8"/>
                  </a:lnTo>
                  <a:lnTo>
                    <a:pt x="17" y="6"/>
                  </a:lnTo>
                  <a:lnTo>
                    <a:pt x="23" y="8"/>
                  </a:lnTo>
                  <a:lnTo>
                    <a:pt x="25" y="12"/>
                  </a:lnTo>
                  <a:lnTo>
                    <a:pt x="27" y="18"/>
                  </a:lnTo>
                  <a:lnTo>
                    <a:pt x="29" y="27"/>
                  </a:lnTo>
                  <a:lnTo>
                    <a:pt x="27" y="35"/>
                  </a:lnTo>
                  <a:lnTo>
                    <a:pt x="25" y="41"/>
                  </a:lnTo>
                  <a:lnTo>
                    <a:pt x="21" y="44"/>
                  </a:lnTo>
                  <a:lnTo>
                    <a:pt x="17" y="46"/>
                  </a:lnTo>
                  <a:lnTo>
                    <a:pt x="14" y="44"/>
                  </a:lnTo>
                  <a:lnTo>
                    <a:pt x="10" y="41"/>
                  </a:lnTo>
                  <a:lnTo>
                    <a:pt x="8" y="35"/>
                  </a:lnTo>
                  <a:lnTo>
                    <a:pt x="8" y="27"/>
                  </a:lnTo>
                  <a:lnTo>
                    <a:pt x="8" y="25"/>
                  </a:lnTo>
                  <a:close/>
                </a:path>
              </a:pathLst>
            </a:custGeom>
            <a:solidFill>
              <a:srgbClr val="000000"/>
            </a:solidFill>
            <a:ln w="9525">
              <a:noFill/>
              <a:round/>
              <a:headEnd/>
              <a:tailEnd/>
            </a:ln>
          </p:spPr>
          <p:txBody>
            <a:bodyPr/>
            <a:lstStyle/>
            <a:p>
              <a:endParaRPr lang="en-US"/>
            </a:p>
          </p:txBody>
        </p:sp>
        <p:sp>
          <p:nvSpPr>
            <p:cNvPr id="37978" name="Freeform 90"/>
            <p:cNvSpPr>
              <a:spLocks/>
            </p:cNvSpPr>
            <p:nvPr/>
          </p:nvSpPr>
          <p:spPr bwMode="auto">
            <a:xfrm>
              <a:off x="4112" y="3351"/>
              <a:ext cx="48" cy="38"/>
            </a:xfrm>
            <a:custGeom>
              <a:avLst/>
              <a:gdLst>
                <a:gd name="T0" fmla="*/ 26 w 48"/>
                <a:gd name="T1" fmla="*/ 7 h 38"/>
                <a:gd name="T2" fmla="*/ 24 w 48"/>
                <a:gd name="T3" fmla="*/ 4 h 38"/>
                <a:gd name="T4" fmla="*/ 23 w 48"/>
                <a:gd name="T5" fmla="*/ 2 h 38"/>
                <a:gd name="T6" fmla="*/ 19 w 48"/>
                <a:gd name="T7" fmla="*/ 2 h 38"/>
                <a:gd name="T8" fmla="*/ 17 w 48"/>
                <a:gd name="T9" fmla="*/ 0 h 38"/>
                <a:gd name="T10" fmla="*/ 11 w 48"/>
                <a:gd name="T11" fmla="*/ 2 h 38"/>
                <a:gd name="T12" fmla="*/ 7 w 48"/>
                <a:gd name="T13" fmla="*/ 6 h 38"/>
                <a:gd name="T14" fmla="*/ 5 w 48"/>
                <a:gd name="T15" fmla="*/ 6 h 38"/>
                <a:gd name="T16" fmla="*/ 5 w 48"/>
                <a:gd name="T17" fmla="*/ 7 h 38"/>
                <a:gd name="T18" fmla="*/ 5 w 48"/>
                <a:gd name="T19" fmla="*/ 2 h 38"/>
                <a:gd name="T20" fmla="*/ 0 w 48"/>
                <a:gd name="T21" fmla="*/ 2 h 38"/>
                <a:gd name="T22" fmla="*/ 0 w 48"/>
                <a:gd name="T23" fmla="*/ 38 h 38"/>
                <a:gd name="T24" fmla="*/ 5 w 48"/>
                <a:gd name="T25" fmla="*/ 38 h 38"/>
                <a:gd name="T26" fmla="*/ 5 w 48"/>
                <a:gd name="T27" fmla="*/ 17 h 38"/>
                <a:gd name="T28" fmla="*/ 7 w 48"/>
                <a:gd name="T29" fmla="*/ 13 h 38"/>
                <a:gd name="T30" fmla="*/ 7 w 48"/>
                <a:gd name="T31" fmla="*/ 9 h 38"/>
                <a:gd name="T32" fmla="*/ 11 w 48"/>
                <a:gd name="T33" fmla="*/ 7 h 38"/>
                <a:gd name="T34" fmla="*/ 15 w 48"/>
                <a:gd name="T35" fmla="*/ 6 h 38"/>
                <a:gd name="T36" fmla="*/ 17 w 48"/>
                <a:gd name="T37" fmla="*/ 7 h 38"/>
                <a:gd name="T38" fmla="*/ 19 w 48"/>
                <a:gd name="T39" fmla="*/ 7 h 38"/>
                <a:gd name="T40" fmla="*/ 21 w 48"/>
                <a:gd name="T41" fmla="*/ 9 h 38"/>
                <a:gd name="T42" fmla="*/ 21 w 48"/>
                <a:gd name="T43" fmla="*/ 13 h 38"/>
                <a:gd name="T44" fmla="*/ 21 w 48"/>
                <a:gd name="T45" fmla="*/ 38 h 38"/>
                <a:gd name="T46" fmla="*/ 26 w 48"/>
                <a:gd name="T47" fmla="*/ 38 h 38"/>
                <a:gd name="T48" fmla="*/ 26 w 48"/>
                <a:gd name="T49" fmla="*/ 15 h 38"/>
                <a:gd name="T50" fmla="*/ 28 w 48"/>
                <a:gd name="T51" fmla="*/ 11 h 38"/>
                <a:gd name="T52" fmla="*/ 30 w 48"/>
                <a:gd name="T53" fmla="*/ 9 h 38"/>
                <a:gd name="T54" fmla="*/ 32 w 48"/>
                <a:gd name="T55" fmla="*/ 7 h 38"/>
                <a:gd name="T56" fmla="*/ 36 w 48"/>
                <a:gd name="T57" fmla="*/ 6 h 38"/>
                <a:gd name="T58" fmla="*/ 38 w 48"/>
                <a:gd name="T59" fmla="*/ 7 h 38"/>
                <a:gd name="T60" fmla="*/ 42 w 48"/>
                <a:gd name="T61" fmla="*/ 9 h 38"/>
                <a:gd name="T62" fmla="*/ 42 w 48"/>
                <a:gd name="T63" fmla="*/ 11 h 38"/>
                <a:gd name="T64" fmla="*/ 42 w 48"/>
                <a:gd name="T65" fmla="*/ 13 h 38"/>
                <a:gd name="T66" fmla="*/ 42 w 48"/>
                <a:gd name="T67" fmla="*/ 38 h 38"/>
                <a:gd name="T68" fmla="*/ 48 w 48"/>
                <a:gd name="T69" fmla="*/ 38 h 38"/>
                <a:gd name="T70" fmla="*/ 48 w 48"/>
                <a:gd name="T71" fmla="*/ 15 h 38"/>
                <a:gd name="T72" fmla="*/ 48 w 48"/>
                <a:gd name="T73" fmla="*/ 13 h 38"/>
                <a:gd name="T74" fmla="*/ 48 w 48"/>
                <a:gd name="T75" fmla="*/ 7 h 38"/>
                <a:gd name="T76" fmla="*/ 46 w 48"/>
                <a:gd name="T77" fmla="*/ 4 h 38"/>
                <a:gd name="T78" fmla="*/ 42 w 48"/>
                <a:gd name="T79" fmla="*/ 2 h 38"/>
                <a:gd name="T80" fmla="*/ 36 w 48"/>
                <a:gd name="T81" fmla="*/ 0 h 38"/>
                <a:gd name="T82" fmla="*/ 32 w 48"/>
                <a:gd name="T83" fmla="*/ 2 h 38"/>
                <a:gd name="T84" fmla="*/ 26 w 48"/>
                <a:gd name="T85" fmla="*/ 6 h 38"/>
                <a:gd name="T86" fmla="*/ 26 w 48"/>
                <a:gd name="T87" fmla="*/ 7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
                <a:gd name="T133" fmla="*/ 0 h 38"/>
                <a:gd name="T134" fmla="*/ 48 w 48"/>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 h="38">
                  <a:moveTo>
                    <a:pt x="26" y="7"/>
                  </a:moveTo>
                  <a:lnTo>
                    <a:pt x="24" y="4"/>
                  </a:lnTo>
                  <a:lnTo>
                    <a:pt x="23" y="2"/>
                  </a:lnTo>
                  <a:lnTo>
                    <a:pt x="19" y="2"/>
                  </a:lnTo>
                  <a:lnTo>
                    <a:pt x="17" y="0"/>
                  </a:lnTo>
                  <a:lnTo>
                    <a:pt x="11" y="2"/>
                  </a:lnTo>
                  <a:lnTo>
                    <a:pt x="7" y="6"/>
                  </a:lnTo>
                  <a:lnTo>
                    <a:pt x="5" y="6"/>
                  </a:lnTo>
                  <a:lnTo>
                    <a:pt x="5" y="7"/>
                  </a:lnTo>
                  <a:lnTo>
                    <a:pt x="5" y="2"/>
                  </a:lnTo>
                  <a:lnTo>
                    <a:pt x="0" y="2"/>
                  </a:lnTo>
                  <a:lnTo>
                    <a:pt x="0" y="38"/>
                  </a:lnTo>
                  <a:lnTo>
                    <a:pt x="5" y="38"/>
                  </a:lnTo>
                  <a:lnTo>
                    <a:pt x="5" y="17"/>
                  </a:lnTo>
                  <a:lnTo>
                    <a:pt x="7" y="13"/>
                  </a:lnTo>
                  <a:lnTo>
                    <a:pt x="7" y="9"/>
                  </a:lnTo>
                  <a:lnTo>
                    <a:pt x="11" y="7"/>
                  </a:lnTo>
                  <a:lnTo>
                    <a:pt x="15" y="6"/>
                  </a:lnTo>
                  <a:lnTo>
                    <a:pt x="17" y="7"/>
                  </a:lnTo>
                  <a:lnTo>
                    <a:pt x="19" y="7"/>
                  </a:lnTo>
                  <a:lnTo>
                    <a:pt x="21" y="9"/>
                  </a:lnTo>
                  <a:lnTo>
                    <a:pt x="21" y="13"/>
                  </a:lnTo>
                  <a:lnTo>
                    <a:pt x="21" y="38"/>
                  </a:lnTo>
                  <a:lnTo>
                    <a:pt x="26" y="38"/>
                  </a:lnTo>
                  <a:lnTo>
                    <a:pt x="26" y="15"/>
                  </a:lnTo>
                  <a:lnTo>
                    <a:pt x="28" y="11"/>
                  </a:lnTo>
                  <a:lnTo>
                    <a:pt x="30" y="9"/>
                  </a:lnTo>
                  <a:lnTo>
                    <a:pt x="32" y="7"/>
                  </a:lnTo>
                  <a:lnTo>
                    <a:pt x="36" y="6"/>
                  </a:lnTo>
                  <a:lnTo>
                    <a:pt x="38" y="7"/>
                  </a:lnTo>
                  <a:lnTo>
                    <a:pt x="42" y="9"/>
                  </a:lnTo>
                  <a:lnTo>
                    <a:pt x="42" y="11"/>
                  </a:lnTo>
                  <a:lnTo>
                    <a:pt x="42" y="13"/>
                  </a:lnTo>
                  <a:lnTo>
                    <a:pt x="42" y="38"/>
                  </a:lnTo>
                  <a:lnTo>
                    <a:pt x="48" y="38"/>
                  </a:lnTo>
                  <a:lnTo>
                    <a:pt x="48" y="15"/>
                  </a:lnTo>
                  <a:lnTo>
                    <a:pt x="48" y="13"/>
                  </a:lnTo>
                  <a:lnTo>
                    <a:pt x="48" y="7"/>
                  </a:lnTo>
                  <a:lnTo>
                    <a:pt x="46" y="4"/>
                  </a:lnTo>
                  <a:lnTo>
                    <a:pt x="42" y="2"/>
                  </a:lnTo>
                  <a:lnTo>
                    <a:pt x="36" y="0"/>
                  </a:lnTo>
                  <a:lnTo>
                    <a:pt x="32" y="2"/>
                  </a:lnTo>
                  <a:lnTo>
                    <a:pt x="26" y="6"/>
                  </a:lnTo>
                  <a:lnTo>
                    <a:pt x="26" y="7"/>
                  </a:lnTo>
                  <a:close/>
                </a:path>
              </a:pathLst>
            </a:custGeom>
            <a:solidFill>
              <a:srgbClr val="000000"/>
            </a:solidFill>
            <a:ln w="9525">
              <a:noFill/>
              <a:round/>
              <a:headEnd/>
              <a:tailEnd/>
            </a:ln>
          </p:spPr>
          <p:txBody>
            <a:bodyPr/>
            <a:lstStyle/>
            <a:p>
              <a:endParaRPr lang="en-US"/>
            </a:p>
          </p:txBody>
        </p:sp>
        <p:sp>
          <p:nvSpPr>
            <p:cNvPr id="37979" name="Freeform 91"/>
            <p:cNvSpPr>
              <a:spLocks noEditPoints="1"/>
            </p:cNvSpPr>
            <p:nvPr/>
          </p:nvSpPr>
          <p:spPr bwMode="auto">
            <a:xfrm>
              <a:off x="4169" y="3339"/>
              <a:ext cx="8" cy="50"/>
            </a:xfrm>
            <a:custGeom>
              <a:avLst/>
              <a:gdLst>
                <a:gd name="T0" fmla="*/ 0 w 8"/>
                <a:gd name="T1" fmla="*/ 0 h 50"/>
                <a:gd name="T2" fmla="*/ 0 w 8"/>
                <a:gd name="T3" fmla="*/ 8 h 50"/>
                <a:gd name="T4" fmla="*/ 8 w 8"/>
                <a:gd name="T5" fmla="*/ 8 h 50"/>
                <a:gd name="T6" fmla="*/ 8 w 8"/>
                <a:gd name="T7" fmla="*/ 0 h 50"/>
                <a:gd name="T8" fmla="*/ 0 w 8"/>
                <a:gd name="T9" fmla="*/ 0 h 50"/>
                <a:gd name="T10" fmla="*/ 0 w 8"/>
                <a:gd name="T11" fmla="*/ 14 h 50"/>
                <a:gd name="T12" fmla="*/ 0 w 8"/>
                <a:gd name="T13" fmla="*/ 50 h 50"/>
                <a:gd name="T14" fmla="*/ 8 w 8"/>
                <a:gd name="T15" fmla="*/ 50 h 50"/>
                <a:gd name="T16" fmla="*/ 8 w 8"/>
                <a:gd name="T17" fmla="*/ 14 h 50"/>
                <a:gd name="T18" fmla="*/ 0 w 8"/>
                <a:gd name="T19" fmla="*/ 14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0"/>
                <a:gd name="T32" fmla="*/ 8 w 8"/>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0">
                  <a:moveTo>
                    <a:pt x="0" y="0"/>
                  </a:moveTo>
                  <a:lnTo>
                    <a:pt x="0" y="8"/>
                  </a:lnTo>
                  <a:lnTo>
                    <a:pt x="8" y="8"/>
                  </a:lnTo>
                  <a:lnTo>
                    <a:pt x="8" y="0"/>
                  </a:lnTo>
                  <a:lnTo>
                    <a:pt x="0" y="0"/>
                  </a:lnTo>
                  <a:close/>
                  <a:moveTo>
                    <a:pt x="0" y="14"/>
                  </a:moveTo>
                  <a:lnTo>
                    <a:pt x="0" y="50"/>
                  </a:lnTo>
                  <a:lnTo>
                    <a:pt x="8" y="50"/>
                  </a:lnTo>
                  <a:lnTo>
                    <a:pt x="8" y="14"/>
                  </a:lnTo>
                  <a:lnTo>
                    <a:pt x="0" y="14"/>
                  </a:lnTo>
                  <a:close/>
                </a:path>
              </a:pathLst>
            </a:custGeom>
            <a:solidFill>
              <a:srgbClr val="000000"/>
            </a:solidFill>
            <a:ln w="9525">
              <a:noFill/>
              <a:round/>
              <a:headEnd/>
              <a:tailEnd/>
            </a:ln>
          </p:spPr>
          <p:txBody>
            <a:bodyPr/>
            <a:lstStyle/>
            <a:p>
              <a:endParaRPr lang="en-US"/>
            </a:p>
          </p:txBody>
        </p:sp>
        <p:sp>
          <p:nvSpPr>
            <p:cNvPr id="37980" name="Freeform 92"/>
            <p:cNvSpPr>
              <a:spLocks noEditPoints="1"/>
            </p:cNvSpPr>
            <p:nvPr/>
          </p:nvSpPr>
          <p:spPr bwMode="auto">
            <a:xfrm>
              <a:off x="3964" y="3437"/>
              <a:ext cx="32" cy="50"/>
            </a:xfrm>
            <a:custGeom>
              <a:avLst/>
              <a:gdLst>
                <a:gd name="T0" fmla="*/ 27 w 32"/>
                <a:gd name="T1" fmla="*/ 21 h 50"/>
                <a:gd name="T2" fmla="*/ 30 w 32"/>
                <a:gd name="T3" fmla="*/ 16 h 50"/>
                <a:gd name="T4" fmla="*/ 30 w 32"/>
                <a:gd name="T5" fmla="*/ 8 h 50"/>
                <a:gd name="T6" fmla="*/ 23 w 32"/>
                <a:gd name="T7" fmla="*/ 0 h 50"/>
                <a:gd name="T8" fmla="*/ 9 w 32"/>
                <a:gd name="T9" fmla="*/ 0 h 50"/>
                <a:gd name="T10" fmla="*/ 2 w 32"/>
                <a:gd name="T11" fmla="*/ 8 h 50"/>
                <a:gd name="T12" fmla="*/ 2 w 32"/>
                <a:gd name="T13" fmla="*/ 16 h 50"/>
                <a:gd name="T14" fmla="*/ 4 w 32"/>
                <a:gd name="T15" fmla="*/ 21 h 50"/>
                <a:gd name="T16" fmla="*/ 4 w 32"/>
                <a:gd name="T17" fmla="*/ 25 h 50"/>
                <a:gd name="T18" fmla="*/ 0 w 32"/>
                <a:gd name="T19" fmla="*/ 31 h 50"/>
                <a:gd name="T20" fmla="*/ 0 w 32"/>
                <a:gd name="T21" fmla="*/ 40 h 50"/>
                <a:gd name="T22" fmla="*/ 9 w 32"/>
                <a:gd name="T23" fmla="*/ 50 h 50"/>
                <a:gd name="T24" fmla="*/ 23 w 32"/>
                <a:gd name="T25" fmla="*/ 50 h 50"/>
                <a:gd name="T26" fmla="*/ 30 w 32"/>
                <a:gd name="T27" fmla="*/ 40 h 50"/>
                <a:gd name="T28" fmla="*/ 32 w 32"/>
                <a:gd name="T29" fmla="*/ 31 h 50"/>
                <a:gd name="T30" fmla="*/ 29 w 32"/>
                <a:gd name="T31" fmla="*/ 25 h 50"/>
                <a:gd name="T32" fmla="*/ 15 w 32"/>
                <a:gd name="T33" fmla="*/ 6 h 50"/>
                <a:gd name="T34" fmla="*/ 19 w 32"/>
                <a:gd name="T35" fmla="*/ 6 h 50"/>
                <a:gd name="T36" fmla="*/ 23 w 32"/>
                <a:gd name="T37" fmla="*/ 10 h 50"/>
                <a:gd name="T38" fmla="*/ 23 w 32"/>
                <a:gd name="T39" fmla="*/ 16 h 50"/>
                <a:gd name="T40" fmla="*/ 19 w 32"/>
                <a:gd name="T41" fmla="*/ 19 h 50"/>
                <a:gd name="T42" fmla="*/ 11 w 32"/>
                <a:gd name="T43" fmla="*/ 19 h 50"/>
                <a:gd name="T44" fmla="*/ 7 w 32"/>
                <a:gd name="T45" fmla="*/ 16 h 50"/>
                <a:gd name="T46" fmla="*/ 7 w 32"/>
                <a:gd name="T47" fmla="*/ 10 h 50"/>
                <a:gd name="T48" fmla="*/ 11 w 32"/>
                <a:gd name="T49" fmla="*/ 6 h 50"/>
                <a:gd name="T50" fmla="*/ 15 w 32"/>
                <a:gd name="T51" fmla="*/ 25 h 50"/>
                <a:gd name="T52" fmla="*/ 21 w 32"/>
                <a:gd name="T53" fmla="*/ 27 h 50"/>
                <a:gd name="T54" fmla="*/ 25 w 32"/>
                <a:gd name="T55" fmla="*/ 31 h 50"/>
                <a:gd name="T56" fmla="*/ 25 w 32"/>
                <a:gd name="T57" fmla="*/ 39 h 50"/>
                <a:gd name="T58" fmla="*/ 21 w 32"/>
                <a:gd name="T59" fmla="*/ 44 h 50"/>
                <a:gd name="T60" fmla="*/ 11 w 32"/>
                <a:gd name="T61" fmla="*/ 44 h 50"/>
                <a:gd name="T62" fmla="*/ 5 w 32"/>
                <a:gd name="T63" fmla="*/ 39 h 50"/>
                <a:gd name="T64" fmla="*/ 5 w 32"/>
                <a:gd name="T65" fmla="*/ 31 h 50"/>
                <a:gd name="T66" fmla="*/ 11 w 32"/>
                <a:gd name="T67" fmla="*/ 27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50"/>
                <a:gd name="T104" fmla="*/ 32 w 32"/>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50">
                  <a:moveTo>
                    <a:pt x="25" y="23"/>
                  </a:moveTo>
                  <a:lnTo>
                    <a:pt x="27" y="21"/>
                  </a:lnTo>
                  <a:lnTo>
                    <a:pt x="29" y="19"/>
                  </a:lnTo>
                  <a:lnTo>
                    <a:pt x="30" y="16"/>
                  </a:lnTo>
                  <a:lnTo>
                    <a:pt x="30" y="14"/>
                  </a:lnTo>
                  <a:lnTo>
                    <a:pt x="30" y="8"/>
                  </a:lnTo>
                  <a:lnTo>
                    <a:pt x="27" y="4"/>
                  </a:lnTo>
                  <a:lnTo>
                    <a:pt x="23" y="0"/>
                  </a:lnTo>
                  <a:lnTo>
                    <a:pt x="15" y="0"/>
                  </a:lnTo>
                  <a:lnTo>
                    <a:pt x="9" y="0"/>
                  </a:lnTo>
                  <a:lnTo>
                    <a:pt x="5" y="4"/>
                  </a:lnTo>
                  <a:lnTo>
                    <a:pt x="2" y="8"/>
                  </a:lnTo>
                  <a:lnTo>
                    <a:pt x="0" y="14"/>
                  </a:lnTo>
                  <a:lnTo>
                    <a:pt x="2" y="16"/>
                  </a:lnTo>
                  <a:lnTo>
                    <a:pt x="2" y="19"/>
                  </a:lnTo>
                  <a:lnTo>
                    <a:pt x="4" y="21"/>
                  </a:lnTo>
                  <a:lnTo>
                    <a:pt x="7" y="23"/>
                  </a:lnTo>
                  <a:lnTo>
                    <a:pt x="4" y="25"/>
                  </a:lnTo>
                  <a:lnTo>
                    <a:pt x="2" y="27"/>
                  </a:lnTo>
                  <a:lnTo>
                    <a:pt x="0" y="31"/>
                  </a:lnTo>
                  <a:lnTo>
                    <a:pt x="0" y="35"/>
                  </a:lnTo>
                  <a:lnTo>
                    <a:pt x="0" y="40"/>
                  </a:lnTo>
                  <a:lnTo>
                    <a:pt x="4" y="46"/>
                  </a:lnTo>
                  <a:lnTo>
                    <a:pt x="9" y="50"/>
                  </a:lnTo>
                  <a:lnTo>
                    <a:pt x="17" y="50"/>
                  </a:lnTo>
                  <a:lnTo>
                    <a:pt x="23" y="50"/>
                  </a:lnTo>
                  <a:lnTo>
                    <a:pt x="29" y="46"/>
                  </a:lnTo>
                  <a:lnTo>
                    <a:pt x="30" y="40"/>
                  </a:lnTo>
                  <a:lnTo>
                    <a:pt x="32" y="35"/>
                  </a:lnTo>
                  <a:lnTo>
                    <a:pt x="32" y="31"/>
                  </a:lnTo>
                  <a:lnTo>
                    <a:pt x="30" y="27"/>
                  </a:lnTo>
                  <a:lnTo>
                    <a:pt x="29" y="25"/>
                  </a:lnTo>
                  <a:lnTo>
                    <a:pt x="25" y="23"/>
                  </a:lnTo>
                  <a:close/>
                  <a:moveTo>
                    <a:pt x="15" y="6"/>
                  </a:moveTo>
                  <a:lnTo>
                    <a:pt x="15" y="6"/>
                  </a:lnTo>
                  <a:lnTo>
                    <a:pt x="19" y="6"/>
                  </a:lnTo>
                  <a:lnTo>
                    <a:pt x="23" y="8"/>
                  </a:lnTo>
                  <a:lnTo>
                    <a:pt x="23" y="10"/>
                  </a:lnTo>
                  <a:lnTo>
                    <a:pt x="25" y="14"/>
                  </a:lnTo>
                  <a:lnTo>
                    <a:pt x="23" y="16"/>
                  </a:lnTo>
                  <a:lnTo>
                    <a:pt x="23" y="17"/>
                  </a:lnTo>
                  <a:lnTo>
                    <a:pt x="19" y="19"/>
                  </a:lnTo>
                  <a:lnTo>
                    <a:pt x="15" y="21"/>
                  </a:lnTo>
                  <a:lnTo>
                    <a:pt x="11" y="19"/>
                  </a:lnTo>
                  <a:lnTo>
                    <a:pt x="9" y="17"/>
                  </a:lnTo>
                  <a:lnTo>
                    <a:pt x="7" y="16"/>
                  </a:lnTo>
                  <a:lnTo>
                    <a:pt x="7" y="14"/>
                  </a:lnTo>
                  <a:lnTo>
                    <a:pt x="7" y="10"/>
                  </a:lnTo>
                  <a:lnTo>
                    <a:pt x="9" y="8"/>
                  </a:lnTo>
                  <a:lnTo>
                    <a:pt x="11" y="6"/>
                  </a:lnTo>
                  <a:lnTo>
                    <a:pt x="15" y="6"/>
                  </a:lnTo>
                  <a:close/>
                  <a:moveTo>
                    <a:pt x="15" y="25"/>
                  </a:moveTo>
                  <a:lnTo>
                    <a:pt x="15" y="25"/>
                  </a:lnTo>
                  <a:lnTo>
                    <a:pt x="21" y="27"/>
                  </a:lnTo>
                  <a:lnTo>
                    <a:pt x="23" y="29"/>
                  </a:lnTo>
                  <a:lnTo>
                    <a:pt x="25" y="31"/>
                  </a:lnTo>
                  <a:lnTo>
                    <a:pt x="27" y="37"/>
                  </a:lnTo>
                  <a:lnTo>
                    <a:pt x="25" y="39"/>
                  </a:lnTo>
                  <a:lnTo>
                    <a:pt x="23" y="42"/>
                  </a:lnTo>
                  <a:lnTo>
                    <a:pt x="21" y="44"/>
                  </a:lnTo>
                  <a:lnTo>
                    <a:pt x="15" y="44"/>
                  </a:lnTo>
                  <a:lnTo>
                    <a:pt x="11" y="44"/>
                  </a:lnTo>
                  <a:lnTo>
                    <a:pt x="7" y="42"/>
                  </a:lnTo>
                  <a:lnTo>
                    <a:pt x="5" y="39"/>
                  </a:lnTo>
                  <a:lnTo>
                    <a:pt x="5" y="35"/>
                  </a:lnTo>
                  <a:lnTo>
                    <a:pt x="5" y="31"/>
                  </a:lnTo>
                  <a:lnTo>
                    <a:pt x="7" y="29"/>
                  </a:lnTo>
                  <a:lnTo>
                    <a:pt x="11" y="27"/>
                  </a:lnTo>
                  <a:lnTo>
                    <a:pt x="15" y="25"/>
                  </a:lnTo>
                  <a:close/>
                </a:path>
              </a:pathLst>
            </a:custGeom>
            <a:solidFill>
              <a:srgbClr val="000000"/>
            </a:solidFill>
            <a:ln w="9525">
              <a:noFill/>
              <a:round/>
              <a:headEnd/>
              <a:tailEnd/>
            </a:ln>
          </p:spPr>
          <p:txBody>
            <a:bodyPr/>
            <a:lstStyle/>
            <a:p>
              <a:endParaRPr lang="en-US"/>
            </a:p>
          </p:txBody>
        </p:sp>
        <p:sp>
          <p:nvSpPr>
            <p:cNvPr id="37981" name="Freeform 93"/>
            <p:cNvSpPr>
              <a:spLocks noEditPoints="1"/>
            </p:cNvSpPr>
            <p:nvPr/>
          </p:nvSpPr>
          <p:spPr bwMode="auto">
            <a:xfrm>
              <a:off x="4002" y="3437"/>
              <a:ext cx="33" cy="50"/>
            </a:xfrm>
            <a:custGeom>
              <a:avLst/>
              <a:gdLst>
                <a:gd name="T0" fmla="*/ 17 w 33"/>
                <a:gd name="T1" fmla="*/ 0 h 50"/>
                <a:gd name="T2" fmla="*/ 14 w 33"/>
                <a:gd name="T3" fmla="*/ 0 h 50"/>
                <a:gd name="T4" fmla="*/ 10 w 33"/>
                <a:gd name="T5" fmla="*/ 2 h 50"/>
                <a:gd name="T6" fmla="*/ 8 w 33"/>
                <a:gd name="T7" fmla="*/ 4 h 50"/>
                <a:gd name="T8" fmla="*/ 4 w 33"/>
                <a:gd name="T9" fmla="*/ 6 h 50"/>
                <a:gd name="T10" fmla="*/ 2 w 33"/>
                <a:gd name="T11" fmla="*/ 14 h 50"/>
                <a:gd name="T12" fmla="*/ 0 w 33"/>
                <a:gd name="T13" fmla="*/ 25 h 50"/>
                <a:gd name="T14" fmla="*/ 2 w 33"/>
                <a:gd name="T15" fmla="*/ 35 h 50"/>
                <a:gd name="T16" fmla="*/ 4 w 33"/>
                <a:gd name="T17" fmla="*/ 44 h 50"/>
                <a:gd name="T18" fmla="*/ 6 w 33"/>
                <a:gd name="T19" fmla="*/ 46 h 50"/>
                <a:gd name="T20" fmla="*/ 10 w 33"/>
                <a:gd name="T21" fmla="*/ 48 h 50"/>
                <a:gd name="T22" fmla="*/ 14 w 33"/>
                <a:gd name="T23" fmla="*/ 50 h 50"/>
                <a:gd name="T24" fmla="*/ 17 w 33"/>
                <a:gd name="T25" fmla="*/ 50 h 50"/>
                <a:gd name="T26" fmla="*/ 21 w 33"/>
                <a:gd name="T27" fmla="*/ 50 h 50"/>
                <a:gd name="T28" fmla="*/ 25 w 33"/>
                <a:gd name="T29" fmla="*/ 48 h 50"/>
                <a:gd name="T30" fmla="*/ 27 w 33"/>
                <a:gd name="T31" fmla="*/ 46 h 50"/>
                <a:gd name="T32" fmla="*/ 29 w 33"/>
                <a:gd name="T33" fmla="*/ 44 h 50"/>
                <a:gd name="T34" fmla="*/ 33 w 33"/>
                <a:gd name="T35" fmla="*/ 37 h 50"/>
                <a:gd name="T36" fmla="*/ 33 w 33"/>
                <a:gd name="T37" fmla="*/ 25 h 50"/>
                <a:gd name="T38" fmla="*/ 33 w 33"/>
                <a:gd name="T39" fmla="*/ 14 h 50"/>
                <a:gd name="T40" fmla="*/ 29 w 33"/>
                <a:gd name="T41" fmla="*/ 6 h 50"/>
                <a:gd name="T42" fmla="*/ 27 w 33"/>
                <a:gd name="T43" fmla="*/ 4 h 50"/>
                <a:gd name="T44" fmla="*/ 25 w 33"/>
                <a:gd name="T45" fmla="*/ 2 h 50"/>
                <a:gd name="T46" fmla="*/ 21 w 33"/>
                <a:gd name="T47" fmla="*/ 0 h 50"/>
                <a:gd name="T48" fmla="*/ 17 w 33"/>
                <a:gd name="T49" fmla="*/ 0 h 50"/>
                <a:gd name="T50" fmla="*/ 6 w 33"/>
                <a:gd name="T51" fmla="*/ 23 h 50"/>
                <a:gd name="T52" fmla="*/ 8 w 33"/>
                <a:gd name="T53" fmla="*/ 16 h 50"/>
                <a:gd name="T54" fmla="*/ 10 w 33"/>
                <a:gd name="T55" fmla="*/ 10 h 50"/>
                <a:gd name="T56" fmla="*/ 14 w 33"/>
                <a:gd name="T57" fmla="*/ 6 h 50"/>
                <a:gd name="T58" fmla="*/ 17 w 33"/>
                <a:gd name="T59" fmla="*/ 6 h 50"/>
                <a:gd name="T60" fmla="*/ 21 w 33"/>
                <a:gd name="T61" fmla="*/ 6 h 50"/>
                <a:gd name="T62" fmla="*/ 25 w 33"/>
                <a:gd name="T63" fmla="*/ 10 h 50"/>
                <a:gd name="T64" fmla="*/ 27 w 33"/>
                <a:gd name="T65" fmla="*/ 16 h 50"/>
                <a:gd name="T66" fmla="*/ 27 w 33"/>
                <a:gd name="T67" fmla="*/ 25 h 50"/>
                <a:gd name="T68" fmla="*/ 27 w 33"/>
                <a:gd name="T69" fmla="*/ 33 h 50"/>
                <a:gd name="T70" fmla="*/ 25 w 33"/>
                <a:gd name="T71" fmla="*/ 40 h 50"/>
                <a:gd name="T72" fmla="*/ 21 w 33"/>
                <a:gd name="T73" fmla="*/ 44 h 50"/>
                <a:gd name="T74" fmla="*/ 17 w 33"/>
                <a:gd name="T75" fmla="*/ 44 h 50"/>
                <a:gd name="T76" fmla="*/ 12 w 33"/>
                <a:gd name="T77" fmla="*/ 44 h 50"/>
                <a:gd name="T78" fmla="*/ 10 w 33"/>
                <a:gd name="T79" fmla="*/ 40 h 50"/>
                <a:gd name="T80" fmla="*/ 8 w 33"/>
                <a:gd name="T81" fmla="*/ 33 h 50"/>
                <a:gd name="T82" fmla="*/ 6 w 33"/>
                <a:gd name="T83" fmla="*/ 25 h 50"/>
                <a:gd name="T84" fmla="*/ 6 w 33"/>
                <a:gd name="T85" fmla="*/ 23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
                <a:gd name="T130" fmla="*/ 0 h 50"/>
                <a:gd name="T131" fmla="*/ 33 w 33"/>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 h="50">
                  <a:moveTo>
                    <a:pt x="17" y="0"/>
                  </a:moveTo>
                  <a:lnTo>
                    <a:pt x="14" y="0"/>
                  </a:lnTo>
                  <a:lnTo>
                    <a:pt x="10" y="2"/>
                  </a:lnTo>
                  <a:lnTo>
                    <a:pt x="8" y="4"/>
                  </a:lnTo>
                  <a:lnTo>
                    <a:pt x="4" y="6"/>
                  </a:lnTo>
                  <a:lnTo>
                    <a:pt x="2" y="14"/>
                  </a:lnTo>
                  <a:lnTo>
                    <a:pt x="0" y="25"/>
                  </a:lnTo>
                  <a:lnTo>
                    <a:pt x="2" y="35"/>
                  </a:lnTo>
                  <a:lnTo>
                    <a:pt x="4" y="44"/>
                  </a:lnTo>
                  <a:lnTo>
                    <a:pt x="6" y="46"/>
                  </a:lnTo>
                  <a:lnTo>
                    <a:pt x="10" y="48"/>
                  </a:lnTo>
                  <a:lnTo>
                    <a:pt x="14" y="50"/>
                  </a:lnTo>
                  <a:lnTo>
                    <a:pt x="17" y="50"/>
                  </a:lnTo>
                  <a:lnTo>
                    <a:pt x="21" y="50"/>
                  </a:lnTo>
                  <a:lnTo>
                    <a:pt x="25" y="48"/>
                  </a:lnTo>
                  <a:lnTo>
                    <a:pt x="27" y="46"/>
                  </a:lnTo>
                  <a:lnTo>
                    <a:pt x="29" y="44"/>
                  </a:lnTo>
                  <a:lnTo>
                    <a:pt x="33" y="37"/>
                  </a:lnTo>
                  <a:lnTo>
                    <a:pt x="33" y="25"/>
                  </a:lnTo>
                  <a:lnTo>
                    <a:pt x="33" y="14"/>
                  </a:lnTo>
                  <a:lnTo>
                    <a:pt x="29" y="6"/>
                  </a:lnTo>
                  <a:lnTo>
                    <a:pt x="27" y="4"/>
                  </a:lnTo>
                  <a:lnTo>
                    <a:pt x="25" y="2"/>
                  </a:lnTo>
                  <a:lnTo>
                    <a:pt x="21" y="0"/>
                  </a:lnTo>
                  <a:lnTo>
                    <a:pt x="17" y="0"/>
                  </a:lnTo>
                  <a:close/>
                  <a:moveTo>
                    <a:pt x="6" y="23"/>
                  </a:moveTo>
                  <a:lnTo>
                    <a:pt x="8" y="16"/>
                  </a:lnTo>
                  <a:lnTo>
                    <a:pt x="10" y="10"/>
                  </a:lnTo>
                  <a:lnTo>
                    <a:pt x="14" y="6"/>
                  </a:lnTo>
                  <a:lnTo>
                    <a:pt x="17" y="6"/>
                  </a:lnTo>
                  <a:lnTo>
                    <a:pt x="21" y="6"/>
                  </a:lnTo>
                  <a:lnTo>
                    <a:pt x="25" y="10"/>
                  </a:lnTo>
                  <a:lnTo>
                    <a:pt x="27" y="16"/>
                  </a:lnTo>
                  <a:lnTo>
                    <a:pt x="27" y="25"/>
                  </a:lnTo>
                  <a:lnTo>
                    <a:pt x="27" y="33"/>
                  </a:lnTo>
                  <a:lnTo>
                    <a:pt x="25" y="40"/>
                  </a:lnTo>
                  <a:lnTo>
                    <a:pt x="21" y="44"/>
                  </a:lnTo>
                  <a:lnTo>
                    <a:pt x="17" y="44"/>
                  </a:lnTo>
                  <a:lnTo>
                    <a:pt x="12" y="44"/>
                  </a:lnTo>
                  <a:lnTo>
                    <a:pt x="10" y="40"/>
                  </a:lnTo>
                  <a:lnTo>
                    <a:pt x="8" y="33"/>
                  </a:lnTo>
                  <a:lnTo>
                    <a:pt x="6" y="25"/>
                  </a:lnTo>
                  <a:lnTo>
                    <a:pt x="6" y="23"/>
                  </a:lnTo>
                  <a:close/>
                </a:path>
              </a:pathLst>
            </a:custGeom>
            <a:solidFill>
              <a:srgbClr val="000000"/>
            </a:solidFill>
            <a:ln w="9525">
              <a:noFill/>
              <a:round/>
              <a:headEnd/>
              <a:tailEnd/>
            </a:ln>
          </p:spPr>
          <p:txBody>
            <a:bodyPr/>
            <a:lstStyle/>
            <a:p>
              <a:endParaRPr lang="en-US"/>
            </a:p>
          </p:txBody>
        </p:sp>
        <p:sp>
          <p:nvSpPr>
            <p:cNvPr id="37982" name="Freeform 94"/>
            <p:cNvSpPr>
              <a:spLocks noEditPoints="1"/>
            </p:cNvSpPr>
            <p:nvPr/>
          </p:nvSpPr>
          <p:spPr bwMode="auto">
            <a:xfrm>
              <a:off x="4041" y="3437"/>
              <a:ext cx="34" cy="50"/>
            </a:xfrm>
            <a:custGeom>
              <a:avLst/>
              <a:gdLst>
                <a:gd name="T0" fmla="*/ 17 w 34"/>
                <a:gd name="T1" fmla="*/ 0 h 50"/>
                <a:gd name="T2" fmla="*/ 13 w 34"/>
                <a:gd name="T3" fmla="*/ 0 h 50"/>
                <a:gd name="T4" fmla="*/ 9 w 34"/>
                <a:gd name="T5" fmla="*/ 2 h 50"/>
                <a:gd name="T6" fmla="*/ 7 w 34"/>
                <a:gd name="T7" fmla="*/ 4 h 50"/>
                <a:gd name="T8" fmla="*/ 3 w 34"/>
                <a:gd name="T9" fmla="*/ 6 h 50"/>
                <a:gd name="T10" fmla="*/ 1 w 34"/>
                <a:gd name="T11" fmla="*/ 14 h 50"/>
                <a:gd name="T12" fmla="*/ 0 w 34"/>
                <a:gd name="T13" fmla="*/ 25 h 50"/>
                <a:gd name="T14" fmla="*/ 1 w 34"/>
                <a:gd name="T15" fmla="*/ 35 h 50"/>
                <a:gd name="T16" fmla="*/ 3 w 34"/>
                <a:gd name="T17" fmla="*/ 44 h 50"/>
                <a:gd name="T18" fmla="*/ 7 w 34"/>
                <a:gd name="T19" fmla="*/ 46 h 50"/>
                <a:gd name="T20" fmla="*/ 9 w 34"/>
                <a:gd name="T21" fmla="*/ 48 h 50"/>
                <a:gd name="T22" fmla="*/ 13 w 34"/>
                <a:gd name="T23" fmla="*/ 50 h 50"/>
                <a:gd name="T24" fmla="*/ 17 w 34"/>
                <a:gd name="T25" fmla="*/ 50 h 50"/>
                <a:gd name="T26" fmla="*/ 21 w 34"/>
                <a:gd name="T27" fmla="*/ 50 h 50"/>
                <a:gd name="T28" fmla="*/ 24 w 34"/>
                <a:gd name="T29" fmla="*/ 48 h 50"/>
                <a:gd name="T30" fmla="*/ 26 w 34"/>
                <a:gd name="T31" fmla="*/ 46 h 50"/>
                <a:gd name="T32" fmla="*/ 30 w 34"/>
                <a:gd name="T33" fmla="*/ 44 h 50"/>
                <a:gd name="T34" fmla="*/ 32 w 34"/>
                <a:gd name="T35" fmla="*/ 37 h 50"/>
                <a:gd name="T36" fmla="*/ 34 w 34"/>
                <a:gd name="T37" fmla="*/ 25 h 50"/>
                <a:gd name="T38" fmla="*/ 32 w 34"/>
                <a:gd name="T39" fmla="*/ 14 h 50"/>
                <a:gd name="T40" fmla="*/ 30 w 34"/>
                <a:gd name="T41" fmla="*/ 6 h 50"/>
                <a:gd name="T42" fmla="*/ 26 w 34"/>
                <a:gd name="T43" fmla="*/ 4 h 50"/>
                <a:gd name="T44" fmla="*/ 24 w 34"/>
                <a:gd name="T45" fmla="*/ 2 h 50"/>
                <a:gd name="T46" fmla="*/ 21 w 34"/>
                <a:gd name="T47" fmla="*/ 0 h 50"/>
                <a:gd name="T48" fmla="*/ 17 w 34"/>
                <a:gd name="T49" fmla="*/ 0 h 50"/>
                <a:gd name="T50" fmla="*/ 7 w 34"/>
                <a:gd name="T51" fmla="*/ 23 h 50"/>
                <a:gd name="T52" fmla="*/ 7 w 34"/>
                <a:gd name="T53" fmla="*/ 16 h 50"/>
                <a:gd name="T54" fmla="*/ 9 w 34"/>
                <a:gd name="T55" fmla="*/ 10 h 50"/>
                <a:gd name="T56" fmla="*/ 13 w 34"/>
                <a:gd name="T57" fmla="*/ 6 h 50"/>
                <a:gd name="T58" fmla="*/ 17 w 34"/>
                <a:gd name="T59" fmla="*/ 6 h 50"/>
                <a:gd name="T60" fmla="*/ 21 w 34"/>
                <a:gd name="T61" fmla="*/ 6 h 50"/>
                <a:gd name="T62" fmla="*/ 24 w 34"/>
                <a:gd name="T63" fmla="*/ 10 h 50"/>
                <a:gd name="T64" fmla="*/ 26 w 34"/>
                <a:gd name="T65" fmla="*/ 16 h 50"/>
                <a:gd name="T66" fmla="*/ 26 w 34"/>
                <a:gd name="T67" fmla="*/ 25 h 50"/>
                <a:gd name="T68" fmla="*/ 26 w 34"/>
                <a:gd name="T69" fmla="*/ 33 h 50"/>
                <a:gd name="T70" fmla="*/ 24 w 34"/>
                <a:gd name="T71" fmla="*/ 40 h 50"/>
                <a:gd name="T72" fmla="*/ 21 w 34"/>
                <a:gd name="T73" fmla="*/ 44 h 50"/>
                <a:gd name="T74" fmla="*/ 17 w 34"/>
                <a:gd name="T75" fmla="*/ 44 h 50"/>
                <a:gd name="T76" fmla="*/ 13 w 34"/>
                <a:gd name="T77" fmla="*/ 44 h 50"/>
                <a:gd name="T78" fmla="*/ 9 w 34"/>
                <a:gd name="T79" fmla="*/ 40 h 50"/>
                <a:gd name="T80" fmla="*/ 7 w 34"/>
                <a:gd name="T81" fmla="*/ 33 h 50"/>
                <a:gd name="T82" fmla="*/ 7 w 34"/>
                <a:gd name="T83" fmla="*/ 25 h 50"/>
                <a:gd name="T84" fmla="*/ 7 w 34"/>
                <a:gd name="T85" fmla="*/ 23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
                <a:gd name="T130" fmla="*/ 0 h 50"/>
                <a:gd name="T131" fmla="*/ 34 w 34"/>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 h="50">
                  <a:moveTo>
                    <a:pt x="17" y="0"/>
                  </a:moveTo>
                  <a:lnTo>
                    <a:pt x="13" y="0"/>
                  </a:lnTo>
                  <a:lnTo>
                    <a:pt x="9" y="2"/>
                  </a:lnTo>
                  <a:lnTo>
                    <a:pt x="7" y="4"/>
                  </a:lnTo>
                  <a:lnTo>
                    <a:pt x="3" y="6"/>
                  </a:lnTo>
                  <a:lnTo>
                    <a:pt x="1" y="14"/>
                  </a:lnTo>
                  <a:lnTo>
                    <a:pt x="0" y="25"/>
                  </a:lnTo>
                  <a:lnTo>
                    <a:pt x="1" y="35"/>
                  </a:lnTo>
                  <a:lnTo>
                    <a:pt x="3" y="44"/>
                  </a:lnTo>
                  <a:lnTo>
                    <a:pt x="7" y="46"/>
                  </a:lnTo>
                  <a:lnTo>
                    <a:pt x="9" y="48"/>
                  </a:lnTo>
                  <a:lnTo>
                    <a:pt x="13" y="50"/>
                  </a:lnTo>
                  <a:lnTo>
                    <a:pt x="17" y="50"/>
                  </a:lnTo>
                  <a:lnTo>
                    <a:pt x="21" y="50"/>
                  </a:lnTo>
                  <a:lnTo>
                    <a:pt x="24" y="48"/>
                  </a:lnTo>
                  <a:lnTo>
                    <a:pt x="26" y="46"/>
                  </a:lnTo>
                  <a:lnTo>
                    <a:pt x="30" y="44"/>
                  </a:lnTo>
                  <a:lnTo>
                    <a:pt x="32" y="37"/>
                  </a:lnTo>
                  <a:lnTo>
                    <a:pt x="34" y="25"/>
                  </a:lnTo>
                  <a:lnTo>
                    <a:pt x="32" y="14"/>
                  </a:lnTo>
                  <a:lnTo>
                    <a:pt x="30" y="6"/>
                  </a:lnTo>
                  <a:lnTo>
                    <a:pt x="26" y="4"/>
                  </a:lnTo>
                  <a:lnTo>
                    <a:pt x="24" y="2"/>
                  </a:lnTo>
                  <a:lnTo>
                    <a:pt x="21" y="0"/>
                  </a:lnTo>
                  <a:lnTo>
                    <a:pt x="17" y="0"/>
                  </a:lnTo>
                  <a:close/>
                  <a:moveTo>
                    <a:pt x="7" y="23"/>
                  </a:moveTo>
                  <a:lnTo>
                    <a:pt x="7" y="16"/>
                  </a:lnTo>
                  <a:lnTo>
                    <a:pt x="9" y="10"/>
                  </a:lnTo>
                  <a:lnTo>
                    <a:pt x="13" y="6"/>
                  </a:lnTo>
                  <a:lnTo>
                    <a:pt x="17" y="6"/>
                  </a:lnTo>
                  <a:lnTo>
                    <a:pt x="21" y="6"/>
                  </a:lnTo>
                  <a:lnTo>
                    <a:pt x="24" y="10"/>
                  </a:lnTo>
                  <a:lnTo>
                    <a:pt x="26" y="16"/>
                  </a:lnTo>
                  <a:lnTo>
                    <a:pt x="26" y="25"/>
                  </a:lnTo>
                  <a:lnTo>
                    <a:pt x="26" y="33"/>
                  </a:lnTo>
                  <a:lnTo>
                    <a:pt x="24" y="40"/>
                  </a:lnTo>
                  <a:lnTo>
                    <a:pt x="21" y="44"/>
                  </a:lnTo>
                  <a:lnTo>
                    <a:pt x="17" y="44"/>
                  </a:lnTo>
                  <a:lnTo>
                    <a:pt x="13" y="44"/>
                  </a:lnTo>
                  <a:lnTo>
                    <a:pt x="9" y="40"/>
                  </a:lnTo>
                  <a:lnTo>
                    <a:pt x="7" y="33"/>
                  </a:lnTo>
                  <a:lnTo>
                    <a:pt x="7" y="25"/>
                  </a:lnTo>
                  <a:lnTo>
                    <a:pt x="7" y="23"/>
                  </a:lnTo>
                  <a:close/>
                </a:path>
              </a:pathLst>
            </a:custGeom>
            <a:solidFill>
              <a:srgbClr val="000000"/>
            </a:solidFill>
            <a:ln w="9525">
              <a:noFill/>
              <a:round/>
              <a:headEnd/>
              <a:tailEnd/>
            </a:ln>
          </p:spPr>
          <p:txBody>
            <a:bodyPr/>
            <a:lstStyle/>
            <a:p>
              <a:endParaRPr lang="en-US"/>
            </a:p>
          </p:txBody>
        </p:sp>
        <p:sp>
          <p:nvSpPr>
            <p:cNvPr id="37983" name="Freeform 95"/>
            <p:cNvSpPr>
              <a:spLocks/>
            </p:cNvSpPr>
            <p:nvPr/>
          </p:nvSpPr>
          <p:spPr bwMode="auto">
            <a:xfrm>
              <a:off x="4102" y="3435"/>
              <a:ext cx="31" cy="52"/>
            </a:xfrm>
            <a:custGeom>
              <a:avLst/>
              <a:gdLst>
                <a:gd name="T0" fmla="*/ 0 w 31"/>
                <a:gd name="T1" fmla="*/ 0 h 52"/>
                <a:gd name="T2" fmla="*/ 0 w 31"/>
                <a:gd name="T3" fmla="*/ 52 h 52"/>
                <a:gd name="T4" fmla="*/ 6 w 31"/>
                <a:gd name="T5" fmla="*/ 52 h 52"/>
                <a:gd name="T6" fmla="*/ 6 w 31"/>
                <a:gd name="T7" fmla="*/ 37 h 52"/>
                <a:gd name="T8" fmla="*/ 11 w 31"/>
                <a:gd name="T9" fmla="*/ 33 h 52"/>
                <a:gd name="T10" fmla="*/ 23 w 31"/>
                <a:gd name="T11" fmla="*/ 52 h 52"/>
                <a:gd name="T12" fmla="*/ 31 w 31"/>
                <a:gd name="T13" fmla="*/ 52 h 52"/>
                <a:gd name="T14" fmla="*/ 15 w 31"/>
                <a:gd name="T15" fmla="*/ 29 h 52"/>
                <a:gd name="T16" fmla="*/ 29 w 31"/>
                <a:gd name="T17" fmla="*/ 14 h 52"/>
                <a:gd name="T18" fmla="*/ 21 w 31"/>
                <a:gd name="T19" fmla="*/ 14 h 52"/>
                <a:gd name="T20" fmla="*/ 6 w 31"/>
                <a:gd name="T21" fmla="*/ 29 h 52"/>
                <a:gd name="T22" fmla="*/ 6 w 31"/>
                <a:gd name="T23" fmla="*/ 0 h 52"/>
                <a:gd name="T24" fmla="*/ 0 w 31"/>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52"/>
                <a:gd name="T41" fmla="*/ 31 w 31"/>
                <a:gd name="T42" fmla="*/ 52 h 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52">
                  <a:moveTo>
                    <a:pt x="0" y="0"/>
                  </a:moveTo>
                  <a:lnTo>
                    <a:pt x="0" y="52"/>
                  </a:lnTo>
                  <a:lnTo>
                    <a:pt x="6" y="52"/>
                  </a:lnTo>
                  <a:lnTo>
                    <a:pt x="6" y="37"/>
                  </a:lnTo>
                  <a:lnTo>
                    <a:pt x="11" y="33"/>
                  </a:lnTo>
                  <a:lnTo>
                    <a:pt x="23" y="52"/>
                  </a:lnTo>
                  <a:lnTo>
                    <a:pt x="31" y="52"/>
                  </a:lnTo>
                  <a:lnTo>
                    <a:pt x="15" y="29"/>
                  </a:lnTo>
                  <a:lnTo>
                    <a:pt x="29" y="14"/>
                  </a:lnTo>
                  <a:lnTo>
                    <a:pt x="21" y="14"/>
                  </a:lnTo>
                  <a:lnTo>
                    <a:pt x="6" y="29"/>
                  </a:lnTo>
                  <a:lnTo>
                    <a:pt x="6" y="0"/>
                  </a:lnTo>
                  <a:lnTo>
                    <a:pt x="0" y="0"/>
                  </a:lnTo>
                  <a:close/>
                </a:path>
              </a:pathLst>
            </a:custGeom>
            <a:solidFill>
              <a:srgbClr val="000000"/>
            </a:solidFill>
            <a:ln w="9525">
              <a:noFill/>
              <a:round/>
              <a:headEnd/>
              <a:tailEnd/>
            </a:ln>
          </p:spPr>
          <p:txBody>
            <a:bodyPr/>
            <a:lstStyle/>
            <a:p>
              <a:endParaRPr lang="en-US"/>
            </a:p>
          </p:txBody>
        </p:sp>
        <p:sp>
          <p:nvSpPr>
            <p:cNvPr id="37984" name="Freeform 96"/>
            <p:cNvSpPr>
              <a:spLocks/>
            </p:cNvSpPr>
            <p:nvPr/>
          </p:nvSpPr>
          <p:spPr bwMode="auto">
            <a:xfrm>
              <a:off x="4136" y="3449"/>
              <a:ext cx="50" cy="38"/>
            </a:xfrm>
            <a:custGeom>
              <a:avLst/>
              <a:gdLst>
                <a:gd name="T0" fmla="*/ 27 w 50"/>
                <a:gd name="T1" fmla="*/ 5 h 38"/>
                <a:gd name="T2" fmla="*/ 25 w 50"/>
                <a:gd name="T3" fmla="*/ 4 h 38"/>
                <a:gd name="T4" fmla="*/ 24 w 50"/>
                <a:gd name="T5" fmla="*/ 0 h 38"/>
                <a:gd name="T6" fmla="*/ 22 w 50"/>
                <a:gd name="T7" fmla="*/ 0 h 38"/>
                <a:gd name="T8" fmla="*/ 18 w 50"/>
                <a:gd name="T9" fmla="*/ 0 h 38"/>
                <a:gd name="T10" fmla="*/ 12 w 50"/>
                <a:gd name="T11" fmla="*/ 0 h 38"/>
                <a:gd name="T12" fmla="*/ 8 w 50"/>
                <a:gd name="T13" fmla="*/ 4 h 38"/>
                <a:gd name="T14" fmla="*/ 6 w 50"/>
                <a:gd name="T15" fmla="*/ 5 h 38"/>
                <a:gd name="T16" fmla="*/ 6 w 50"/>
                <a:gd name="T17" fmla="*/ 5 h 38"/>
                <a:gd name="T18" fmla="*/ 6 w 50"/>
                <a:gd name="T19" fmla="*/ 0 h 38"/>
                <a:gd name="T20" fmla="*/ 0 w 50"/>
                <a:gd name="T21" fmla="*/ 0 h 38"/>
                <a:gd name="T22" fmla="*/ 0 w 50"/>
                <a:gd name="T23" fmla="*/ 38 h 38"/>
                <a:gd name="T24" fmla="*/ 6 w 50"/>
                <a:gd name="T25" fmla="*/ 38 h 38"/>
                <a:gd name="T26" fmla="*/ 6 w 50"/>
                <a:gd name="T27" fmla="*/ 15 h 38"/>
                <a:gd name="T28" fmla="*/ 8 w 50"/>
                <a:gd name="T29" fmla="*/ 11 h 38"/>
                <a:gd name="T30" fmla="*/ 10 w 50"/>
                <a:gd name="T31" fmla="*/ 7 h 38"/>
                <a:gd name="T32" fmla="*/ 12 w 50"/>
                <a:gd name="T33" fmla="*/ 5 h 38"/>
                <a:gd name="T34" fmla="*/ 16 w 50"/>
                <a:gd name="T35" fmla="*/ 5 h 38"/>
                <a:gd name="T36" fmla="*/ 18 w 50"/>
                <a:gd name="T37" fmla="*/ 5 h 38"/>
                <a:gd name="T38" fmla="*/ 20 w 50"/>
                <a:gd name="T39" fmla="*/ 7 h 38"/>
                <a:gd name="T40" fmla="*/ 22 w 50"/>
                <a:gd name="T41" fmla="*/ 9 h 38"/>
                <a:gd name="T42" fmla="*/ 22 w 50"/>
                <a:gd name="T43" fmla="*/ 11 h 38"/>
                <a:gd name="T44" fmla="*/ 22 w 50"/>
                <a:gd name="T45" fmla="*/ 38 h 38"/>
                <a:gd name="T46" fmla="*/ 29 w 50"/>
                <a:gd name="T47" fmla="*/ 38 h 38"/>
                <a:gd name="T48" fmla="*/ 29 w 50"/>
                <a:gd name="T49" fmla="*/ 15 h 38"/>
                <a:gd name="T50" fmla="*/ 29 w 50"/>
                <a:gd name="T51" fmla="*/ 11 h 38"/>
                <a:gd name="T52" fmla="*/ 31 w 50"/>
                <a:gd name="T53" fmla="*/ 7 h 38"/>
                <a:gd name="T54" fmla="*/ 33 w 50"/>
                <a:gd name="T55" fmla="*/ 5 h 38"/>
                <a:gd name="T56" fmla="*/ 37 w 50"/>
                <a:gd name="T57" fmla="*/ 5 h 38"/>
                <a:gd name="T58" fmla="*/ 41 w 50"/>
                <a:gd name="T59" fmla="*/ 5 h 38"/>
                <a:gd name="T60" fmla="*/ 43 w 50"/>
                <a:gd name="T61" fmla="*/ 7 h 38"/>
                <a:gd name="T62" fmla="*/ 43 w 50"/>
                <a:gd name="T63" fmla="*/ 9 h 38"/>
                <a:gd name="T64" fmla="*/ 43 w 50"/>
                <a:gd name="T65" fmla="*/ 13 h 38"/>
                <a:gd name="T66" fmla="*/ 43 w 50"/>
                <a:gd name="T67" fmla="*/ 38 h 38"/>
                <a:gd name="T68" fmla="*/ 50 w 50"/>
                <a:gd name="T69" fmla="*/ 38 h 38"/>
                <a:gd name="T70" fmla="*/ 50 w 50"/>
                <a:gd name="T71" fmla="*/ 13 h 38"/>
                <a:gd name="T72" fmla="*/ 50 w 50"/>
                <a:gd name="T73" fmla="*/ 11 h 38"/>
                <a:gd name="T74" fmla="*/ 48 w 50"/>
                <a:gd name="T75" fmla="*/ 7 h 38"/>
                <a:gd name="T76" fmla="*/ 47 w 50"/>
                <a:gd name="T77" fmla="*/ 4 h 38"/>
                <a:gd name="T78" fmla="*/ 43 w 50"/>
                <a:gd name="T79" fmla="*/ 0 h 38"/>
                <a:gd name="T80" fmla="*/ 39 w 50"/>
                <a:gd name="T81" fmla="*/ 0 h 38"/>
                <a:gd name="T82" fmla="*/ 33 w 50"/>
                <a:gd name="T83" fmla="*/ 0 h 38"/>
                <a:gd name="T84" fmla="*/ 27 w 50"/>
                <a:gd name="T85" fmla="*/ 4 h 38"/>
                <a:gd name="T86" fmla="*/ 27 w 50"/>
                <a:gd name="T87" fmla="*/ 5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
                <a:gd name="T133" fmla="*/ 0 h 38"/>
                <a:gd name="T134" fmla="*/ 50 w 50"/>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 h="38">
                  <a:moveTo>
                    <a:pt x="27" y="5"/>
                  </a:moveTo>
                  <a:lnTo>
                    <a:pt x="25" y="4"/>
                  </a:lnTo>
                  <a:lnTo>
                    <a:pt x="24" y="0"/>
                  </a:lnTo>
                  <a:lnTo>
                    <a:pt x="22" y="0"/>
                  </a:lnTo>
                  <a:lnTo>
                    <a:pt x="18" y="0"/>
                  </a:lnTo>
                  <a:lnTo>
                    <a:pt x="12" y="0"/>
                  </a:lnTo>
                  <a:lnTo>
                    <a:pt x="8" y="4"/>
                  </a:lnTo>
                  <a:lnTo>
                    <a:pt x="6" y="5"/>
                  </a:lnTo>
                  <a:lnTo>
                    <a:pt x="6" y="0"/>
                  </a:lnTo>
                  <a:lnTo>
                    <a:pt x="0" y="0"/>
                  </a:lnTo>
                  <a:lnTo>
                    <a:pt x="0" y="38"/>
                  </a:lnTo>
                  <a:lnTo>
                    <a:pt x="6" y="38"/>
                  </a:lnTo>
                  <a:lnTo>
                    <a:pt x="6" y="15"/>
                  </a:lnTo>
                  <a:lnTo>
                    <a:pt x="8" y="11"/>
                  </a:lnTo>
                  <a:lnTo>
                    <a:pt x="10" y="7"/>
                  </a:lnTo>
                  <a:lnTo>
                    <a:pt x="12" y="5"/>
                  </a:lnTo>
                  <a:lnTo>
                    <a:pt x="16" y="5"/>
                  </a:lnTo>
                  <a:lnTo>
                    <a:pt x="18" y="5"/>
                  </a:lnTo>
                  <a:lnTo>
                    <a:pt x="20" y="7"/>
                  </a:lnTo>
                  <a:lnTo>
                    <a:pt x="22" y="9"/>
                  </a:lnTo>
                  <a:lnTo>
                    <a:pt x="22" y="11"/>
                  </a:lnTo>
                  <a:lnTo>
                    <a:pt x="22" y="38"/>
                  </a:lnTo>
                  <a:lnTo>
                    <a:pt x="29" y="38"/>
                  </a:lnTo>
                  <a:lnTo>
                    <a:pt x="29" y="15"/>
                  </a:lnTo>
                  <a:lnTo>
                    <a:pt x="29" y="11"/>
                  </a:lnTo>
                  <a:lnTo>
                    <a:pt x="31" y="7"/>
                  </a:lnTo>
                  <a:lnTo>
                    <a:pt x="33" y="5"/>
                  </a:lnTo>
                  <a:lnTo>
                    <a:pt x="37" y="5"/>
                  </a:lnTo>
                  <a:lnTo>
                    <a:pt x="41" y="5"/>
                  </a:lnTo>
                  <a:lnTo>
                    <a:pt x="43" y="7"/>
                  </a:lnTo>
                  <a:lnTo>
                    <a:pt x="43" y="9"/>
                  </a:lnTo>
                  <a:lnTo>
                    <a:pt x="43" y="13"/>
                  </a:lnTo>
                  <a:lnTo>
                    <a:pt x="43" y="38"/>
                  </a:lnTo>
                  <a:lnTo>
                    <a:pt x="50" y="38"/>
                  </a:lnTo>
                  <a:lnTo>
                    <a:pt x="50" y="13"/>
                  </a:lnTo>
                  <a:lnTo>
                    <a:pt x="50" y="11"/>
                  </a:lnTo>
                  <a:lnTo>
                    <a:pt x="48" y="7"/>
                  </a:lnTo>
                  <a:lnTo>
                    <a:pt x="47" y="4"/>
                  </a:lnTo>
                  <a:lnTo>
                    <a:pt x="43" y="0"/>
                  </a:lnTo>
                  <a:lnTo>
                    <a:pt x="39" y="0"/>
                  </a:lnTo>
                  <a:lnTo>
                    <a:pt x="33" y="0"/>
                  </a:lnTo>
                  <a:lnTo>
                    <a:pt x="27" y="4"/>
                  </a:lnTo>
                  <a:lnTo>
                    <a:pt x="27" y="5"/>
                  </a:lnTo>
                  <a:close/>
                </a:path>
              </a:pathLst>
            </a:custGeom>
            <a:solidFill>
              <a:srgbClr val="000000"/>
            </a:solidFill>
            <a:ln w="9525">
              <a:noFill/>
              <a:round/>
              <a:headEnd/>
              <a:tailEnd/>
            </a:ln>
          </p:spPr>
          <p:txBody>
            <a:bodyPr/>
            <a:lstStyle/>
            <a:p>
              <a:endParaRPr lang="en-US"/>
            </a:p>
          </p:txBody>
        </p:sp>
        <p:sp>
          <p:nvSpPr>
            <p:cNvPr id="37985" name="Freeform 97"/>
            <p:cNvSpPr>
              <a:spLocks/>
            </p:cNvSpPr>
            <p:nvPr/>
          </p:nvSpPr>
          <p:spPr bwMode="auto">
            <a:xfrm>
              <a:off x="4330" y="3192"/>
              <a:ext cx="35" cy="44"/>
            </a:xfrm>
            <a:custGeom>
              <a:avLst/>
              <a:gdLst>
                <a:gd name="T0" fmla="*/ 33 w 35"/>
                <a:gd name="T1" fmla="*/ 13 h 44"/>
                <a:gd name="T2" fmla="*/ 31 w 35"/>
                <a:gd name="T3" fmla="*/ 7 h 44"/>
                <a:gd name="T4" fmla="*/ 29 w 35"/>
                <a:gd name="T5" fmla="*/ 3 h 44"/>
                <a:gd name="T6" fmla="*/ 23 w 35"/>
                <a:gd name="T7" fmla="*/ 0 h 44"/>
                <a:gd name="T8" fmla="*/ 18 w 35"/>
                <a:gd name="T9" fmla="*/ 0 h 44"/>
                <a:gd name="T10" fmla="*/ 10 w 35"/>
                <a:gd name="T11" fmla="*/ 0 h 44"/>
                <a:gd name="T12" fmla="*/ 6 w 35"/>
                <a:gd name="T13" fmla="*/ 3 h 44"/>
                <a:gd name="T14" fmla="*/ 2 w 35"/>
                <a:gd name="T15" fmla="*/ 7 h 44"/>
                <a:gd name="T16" fmla="*/ 2 w 35"/>
                <a:gd name="T17" fmla="*/ 11 h 44"/>
                <a:gd name="T18" fmla="*/ 2 w 35"/>
                <a:gd name="T19" fmla="*/ 17 h 44"/>
                <a:gd name="T20" fmla="*/ 6 w 35"/>
                <a:gd name="T21" fmla="*/ 19 h 44"/>
                <a:gd name="T22" fmla="*/ 10 w 35"/>
                <a:gd name="T23" fmla="*/ 23 h 44"/>
                <a:gd name="T24" fmla="*/ 21 w 35"/>
                <a:gd name="T25" fmla="*/ 24 h 44"/>
                <a:gd name="T26" fmla="*/ 27 w 35"/>
                <a:gd name="T27" fmla="*/ 26 h 44"/>
                <a:gd name="T28" fmla="*/ 29 w 35"/>
                <a:gd name="T29" fmla="*/ 28 h 44"/>
                <a:gd name="T30" fmla="*/ 29 w 35"/>
                <a:gd name="T31" fmla="*/ 32 h 44"/>
                <a:gd name="T32" fmla="*/ 27 w 35"/>
                <a:gd name="T33" fmla="*/ 34 h 44"/>
                <a:gd name="T34" fmla="*/ 25 w 35"/>
                <a:gd name="T35" fmla="*/ 36 h 44"/>
                <a:gd name="T36" fmla="*/ 21 w 35"/>
                <a:gd name="T37" fmla="*/ 38 h 44"/>
                <a:gd name="T38" fmla="*/ 18 w 35"/>
                <a:gd name="T39" fmla="*/ 38 h 44"/>
                <a:gd name="T40" fmla="*/ 14 w 35"/>
                <a:gd name="T41" fmla="*/ 38 h 44"/>
                <a:gd name="T42" fmla="*/ 10 w 35"/>
                <a:gd name="T43" fmla="*/ 36 h 44"/>
                <a:gd name="T44" fmla="*/ 8 w 35"/>
                <a:gd name="T45" fmla="*/ 34 h 44"/>
                <a:gd name="T46" fmla="*/ 6 w 35"/>
                <a:gd name="T47" fmla="*/ 28 h 44"/>
                <a:gd name="T48" fmla="*/ 0 w 35"/>
                <a:gd name="T49" fmla="*/ 28 h 44"/>
                <a:gd name="T50" fmla="*/ 2 w 35"/>
                <a:gd name="T51" fmla="*/ 34 h 44"/>
                <a:gd name="T52" fmla="*/ 2 w 35"/>
                <a:gd name="T53" fmla="*/ 36 h 44"/>
                <a:gd name="T54" fmla="*/ 4 w 35"/>
                <a:gd name="T55" fmla="*/ 40 h 44"/>
                <a:gd name="T56" fmla="*/ 8 w 35"/>
                <a:gd name="T57" fmla="*/ 42 h 44"/>
                <a:gd name="T58" fmla="*/ 12 w 35"/>
                <a:gd name="T59" fmla="*/ 44 h 44"/>
                <a:gd name="T60" fmla="*/ 18 w 35"/>
                <a:gd name="T61" fmla="*/ 44 h 44"/>
                <a:gd name="T62" fmla="*/ 25 w 35"/>
                <a:gd name="T63" fmla="*/ 42 h 44"/>
                <a:gd name="T64" fmla="*/ 29 w 35"/>
                <a:gd name="T65" fmla="*/ 40 h 44"/>
                <a:gd name="T66" fmla="*/ 33 w 35"/>
                <a:gd name="T67" fmla="*/ 36 h 44"/>
                <a:gd name="T68" fmla="*/ 35 w 35"/>
                <a:gd name="T69" fmla="*/ 30 h 44"/>
                <a:gd name="T70" fmla="*/ 33 w 35"/>
                <a:gd name="T71" fmla="*/ 26 h 44"/>
                <a:gd name="T72" fmla="*/ 31 w 35"/>
                <a:gd name="T73" fmla="*/ 23 h 44"/>
                <a:gd name="T74" fmla="*/ 29 w 35"/>
                <a:gd name="T75" fmla="*/ 21 h 44"/>
                <a:gd name="T76" fmla="*/ 25 w 35"/>
                <a:gd name="T77" fmla="*/ 19 h 44"/>
                <a:gd name="T78" fmla="*/ 12 w 35"/>
                <a:gd name="T79" fmla="*/ 17 h 44"/>
                <a:gd name="T80" fmla="*/ 8 w 35"/>
                <a:gd name="T81" fmla="*/ 15 h 44"/>
                <a:gd name="T82" fmla="*/ 8 w 35"/>
                <a:gd name="T83" fmla="*/ 11 h 44"/>
                <a:gd name="T84" fmla="*/ 8 w 35"/>
                <a:gd name="T85" fmla="*/ 9 h 44"/>
                <a:gd name="T86" fmla="*/ 10 w 35"/>
                <a:gd name="T87" fmla="*/ 5 h 44"/>
                <a:gd name="T88" fmla="*/ 14 w 35"/>
                <a:gd name="T89" fmla="*/ 5 h 44"/>
                <a:gd name="T90" fmla="*/ 18 w 35"/>
                <a:gd name="T91" fmla="*/ 3 h 44"/>
                <a:gd name="T92" fmla="*/ 21 w 35"/>
                <a:gd name="T93" fmla="*/ 5 h 44"/>
                <a:gd name="T94" fmla="*/ 25 w 35"/>
                <a:gd name="T95" fmla="*/ 5 h 44"/>
                <a:gd name="T96" fmla="*/ 27 w 35"/>
                <a:gd name="T97" fmla="*/ 9 h 44"/>
                <a:gd name="T98" fmla="*/ 27 w 35"/>
                <a:gd name="T99" fmla="*/ 13 h 44"/>
                <a:gd name="T100" fmla="*/ 33 w 35"/>
                <a:gd name="T101" fmla="*/ 13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
                <a:gd name="T154" fmla="*/ 0 h 44"/>
                <a:gd name="T155" fmla="*/ 35 w 35"/>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 h="44">
                  <a:moveTo>
                    <a:pt x="33" y="13"/>
                  </a:moveTo>
                  <a:lnTo>
                    <a:pt x="31" y="7"/>
                  </a:lnTo>
                  <a:lnTo>
                    <a:pt x="29" y="3"/>
                  </a:lnTo>
                  <a:lnTo>
                    <a:pt x="23" y="0"/>
                  </a:lnTo>
                  <a:lnTo>
                    <a:pt x="18" y="0"/>
                  </a:lnTo>
                  <a:lnTo>
                    <a:pt x="10" y="0"/>
                  </a:lnTo>
                  <a:lnTo>
                    <a:pt x="6" y="3"/>
                  </a:lnTo>
                  <a:lnTo>
                    <a:pt x="2" y="7"/>
                  </a:lnTo>
                  <a:lnTo>
                    <a:pt x="2" y="11"/>
                  </a:lnTo>
                  <a:lnTo>
                    <a:pt x="2" y="17"/>
                  </a:lnTo>
                  <a:lnTo>
                    <a:pt x="6" y="19"/>
                  </a:lnTo>
                  <a:lnTo>
                    <a:pt x="10" y="23"/>
                  </a:lnTo>
                  <a:lnTo>
                    <a:pt x="21" y="24"/>
                  </a:lnTo>
                  <a:lnTo>
                    <a:pt x="27" y="26"/>
                  </a:lnTo>
                  <a:lnTo>
                    <a:pt x="29" y="28"/>
                  </a:lnTo>
                  <a:lnTo>
                    <a:pt x="29" y="32"/>
                  </a:lnTo>
                  <a:lnTo>
                    <a:pt x="27" y="34"/>
                  </a:lnTo>
                  <a:lnTo>
                    <a:pt x="25" y="36"/>
                  </a:lnTo>
                  <a:lnTo>
                    <a:pt x="21" y="38"/>
                  </a:lnTo>
                  <a:lnTo>
                    <a:pt x="18" y="38"/>
                  </a:lnTo>
                  <a:lnTo>
                    <a:pt x="14" y="38"/>
                  </a:lnTo>
                  <a:lnTo>
                    <a:pt x="10" y="36"/>
                  </a:lnTo>
                  <a:lnTo>
                    <a:pt x="8" y="34"/>
                  </a:lnTo>
                  <a:lnTo>
                    <a:pt x="6" y="28"/>
                  </a:lnTo>
                  <a:lnTo>
                    <a:pt x="0" y="28"/>
                  </a:lnTo>
                  <a:lnTo>
                    <a:pt x="2" y="34"/>
                  </a:lnTo>
                  <a:lnTo>
                    <a:pt x="2" y="36"/>
                  </a:lnTo>
                  <a:lnTo>
                    <a:pt x="4" y="40"/>
                  </a:lnTo>
                  <a:lnTo>
                    <a:pt x="8" y="42"/>
                  </a:lnTo>
                  <a:lnTo>
                    <a:pt x="12" y="44"/>
                  </a:lnTo>
                  <a:lnTo>
                    <a:pt x="18" y="44"/>
                  </a:lnTo>
                  <a:lnTo>
                    <a:pt x="25" y="42"/>
                  </a:lnTo>
                  <a:lnTo>
                    <a:pt x="29" y="40"/>
                  </a:lnTo>
                  <a:lnTo>
                    <a:pt x="33" y="36"/>
                  </a:lnTo>
                  <a:lnTo>
                    <a:pt x="35" y="30"/>
                  </a:lnTo>
                  <a:lnTo>
                    <a:pt x="33" y="26"/>
                  </a:lnTo>
                  <a:lnTo>
                    <a:pt x="31" y="23"/>
                  </a:lnTo>
                  <a:lnTo>
                    <a:pt x="29" y="21"/>
                  </a:lnTo>
                  <a:lnTo>
                    <a:pt x="25" y="19"/>
                  </a:lnTo>
                  <a:lnTo>
                    <a:pt x="12" y="17"/>
                  </a:lnTo>
                  <a:lnTo>
                    <a:pt x="8" y="15"/>
                  </a:lnTo>
                  <a:lnTo>
                    <a:pt x="8" y="11"/>
                  </a:lnTo>
                  <a:lnTo>
                    <a:pt x="8" y="9"/>
                  </a:lnTo>
                  <a:lnTo>
                    <a:pt x="10" y="5"/>
                  </a:lnTo>
                  <a:lnTo>
                    <a:pt x="14" y="5"/>
                  </a:lnTo>
                  <a:lnTo>
                    <a:pt x="18" y="3"/>
                  </a:lnTo>
                  <a:lnTo>
                    <a:pt x="21" y="5"/>
                  </a:lnTo>
                  <a:lnTo>
                    <a:pt x="25" y="5"/>
                  </a:lnTo>
                  <a:lnTo>
                    <a:pt x="27" y="9"/>
                  </a:lnTo>
                  <a:lnTo>
                    <a:pt x="27" y="13"/>
                  </a:lnTo>
                  <a:lnTo>
                    <a:pt x="33" y="13"/>
                  </a:lnTo>
                  <a:close/>
                </a:path>
              </a:pathLst>
            </a:custGeom>
            <a:solidFill>
              <a:srgbClr val="000000"/>
            </a:solidFill>
            <a:ln w="9525">
              <a:noFill/>
              <a:round/>
              <a:headEnd/>
              <a:tailEnd/>
            </a:ln>
          </p:spPr>
          <p:txBody>
            <a:bodyPr/>
            <a:lstStyle/>
            <a:p>
              <a:endParaRPr lang="en-US"/>
            </a:p>
          </p:txBody>
        </p:sp>
        <p:sp>
          <p:nvSpPr>
            <p:cNvPr id="37986" name="Freeform 98"/>
            <p:cNvSpPr>
              <a:spLocks noEditPoints="1"/>
            </p:cNvSpPr>
            <p:nvPr/>
          </p:nvSpPr>
          <p:spPr bwMode="auto">
            <a:xfrm>
              <a:off x="4369" y="3203"/>
              <a:ext cx="29" cy="33"/>
            </a:xfrm>
            <a:custGeom>
              <a:avLst/>
              <a:gdLst>
                <a:gd name="T0" fmla="*/ 15 w 29"/>
                <a:gd name="T1" fmla="*/ 0 h 33"/>
                <a:gd name="T2" fmla="*/ 9 w 29"/>
                <a:gd name="T3" fmla="*/ 0 h 33"/>
                <a:gd name="T4" fmla="*/ 4 w 29"/>
                <a:gd name="T5" fmla="*/ 4 h 33"/>
                <a:gd name="T6" fmla="*/ 2 w 29"/>
                <a:gd name="T7" fmla="*/ 10 h 33"/>
                <a:gd name="T8" fmla="*/ 0 w 29"/>
                <a:gd name="T9" fmla="*/ 15 h 33"/>
                <a:gd name="T10" fmla="*/ 2 w 29"/>
                <a:gd name="T11" fmla="*/ 23 h 33"/>
                <a:gd name="T12" fmla="*/ 4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0 h 33"/>
                <a:gd name="T32" fmla="*/ 15 w 29"/>
                <a:gd name="T33" fmla="*/ 0 h 33"/>
                <a:gd name="T34" fmla="*/ 15 w 29"/>
                <a:gd name="T35" fmla="*/ 4 h 33"/>
                <a:gd name="T36" fmla="*/ 17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7 w 29"/>
                <a:gd name="T49" fmla="*/ 27 h 33"/>
                <a:gd name="T50" fmla="*/ 15 w 29"/>
                <a:gd name="T51" fmla="*/ 29 h 33"/>
                <a:gd name="T52" fmla="*/ 11 w 29"/>
                <a:gd name="T53" fmla="*/ 27 h 33"/>
                <a:gd name="T54" fmla="*/ 7 w 29"/>
                <a:gd name="T55" fmla="*/ 25 h 33"/>
                <a:gd name="T56" fmla="*/ 5 w 29"/>
                <a:gd name="T57" fmla="*/ 21 h 33"/>
                <a:gd name="T58" fmla="*/ 5 w 29"/>
                <a:gd name="T59" fmla="*/ 15 h 33"/>
                <a:gd name="T60" fmla="*/ 5 w 29"/>
                <a:gd name="T61" fmla="*/ 12 h 33"/>
                <a:gd name="T62" fmla="*/ 7 w 29"/>
                <a:gd name="T63" fmla="*/ 8 h 33"/>
                <a:gd name="T64" fmla="*/ 11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9" y="0"/>
                  </a:lnTo>
                  <a:lnTo>
                    <a:pt x="4" y="4"/>
                  </a:lnTo>
                  <a:lnTo>
                    <a:pt x="2" y="10"/>
                  </a:lnTo>
                  <a:lnTo>
                    <a:pt x="0" y="15"/>
                  </a:lnTo>
                  <a:lnTo>
                    <a:pt x="2" y="23"/>
                  </a:lnTo>
                  <a:lnTo>
                    <a:pt x="4" y="27"/>
                  </a:lnTo>
                  <a:lnTo>
                    <a:pt x="9" y="31"/>
                  </a:lnTo>
                  <a:lnTo>
                    <a:pt x="15" y="33"/>
                  </a:lnTo>
                  <a:lnTo>
                    <a:pt x="21" y="31"/>
                  </a:lnTo>
                  <a:lnTo>
                    <a:pt x="25" y="27"/>
                  </a:lnTo>
                  <a:lnTo>
                    <a:pt x="29" y="23"/>
                  </a:lnTo>
                  <a:lnTo>
                    <a:pt x="29" y="15"/>
                  </a:lnTo>
                  <a:lnTo>
                    <a:pt x="29" y="10"/>
                  </a:lnTo>
                  <a:lnTo>
                    <a:pt x="25" y="4"/>
                  </a:lnTo>
                  <a:lnTo>
                    <a:pt x="21" y="0"/>
                  </a:lnTo>
                  <a:lnTo>
                    <a:pt x="15" y="0"/>
                  </a:lnTo>
                  <a:close/>
                  <a:moveTo>
                    <a:pt x="15" y="4"/>
                  </a:moveTo>
                  <a:lnTo>
                    <a:pt x="17" y="6"/>
                  </a:lnTo>
                  <a:lnTo>
                    <a:pt x="21" y="8"/>
                  </a:lnTo>
                  <a:lnTo>
                    <a:pt x="23" y="12"/>
                  </a:lnTo>
                  <a:lnTo>
                    <a:pt x="23" y="15"/>
                  </a:lnTo>
                  <a:lnTo>
                    <a:pt x="23" y="21"/>
                  </a:lnTo>
                  <a:lnTo>
                    <a:pt x="21" y="25"/>
                  </a:lnTo>
                  <a:lnTo>
                    <a:pt x="17" y="27"/>
                  </a:lnTo>
                  <a:lnTo>
                    <a:pt x="15" y="29"/>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37987" name="Freeform 99"/>
            <p:cNvSpPr>
              <a:spLocks/>
            </p:cNvSpPr>
            <p:nvPr/>
          </p:nvSpPr>
          <p:spPr bwMode="auto">
            <a:xfrm>
              <a:off x="4403" y="3203"/>
              <a:ext cx="25" cy="33"/>
            </a:xfrm>
            <a:custGeom>
              <a:avLst/>
              <a:gdLst>
                <a:gd name="T0" fmla="*/ 0 w 25"/>
                <a:gd name="T1" fmla="*/ 0 h 33"/>
                <a:gd name="T2" fmla="*/ 0 w 25"/>
                <a:gd name="T3" fmla="*/ 23 h 33"/>
                <a:gd name="T4" fmla="*/ 0 w 25"/>
                <a:gd name="T5" fmla="*/ 23 h 33"/>
                <a:gd name="T6" fmla="*/ 0 w 25"/>
                <a:gd name="T7" fmla="*/ 27 h 33"/>
                <a:gd name="T8" fmla="*/ 4 w 25"/>
                <a:gd name="T9" fmla="*/ 29 h 33"/>
                <a:gd name="T10" fmla="*/ 6 w 25"/>
                <a:gd name="T11" fmla="*/ 31 h 33"/>
                <a:gd name="T12" fmla="*/ 10 w 25"/>
                <a:gd name="T13" fmla="*/ 33 h 33"/>
                <a:gd name="T14" fmla="*/ 16 w 25"/>
                <a:gd name="T15" fmla="*/ 31 h 33"/>
                <a:gd name="T16" fmla="*/ 18 w 25"/>
                <a:gd name="T17" fmla="*/ 29 h 33"/>
                <a:gd name="T18" fmla="*/ 19 w 25"/>
                <a:gd name="T19" fmla="*/ 27 h 33"/>
                <a:gd name="T20" fmla="*/ 19 w 25"/>
                <a:gd name="T21" fmla="*/ 31 h 33"/>
                <a:gd name="T22" fmla="*/ 25 w 25"/>
                <a:gd name="T23" fmla="*/ 31 h 33"/>
                <a:gd name="T24" fmla="*/ 25 w 25"/>
                <a:gd name="T25" fmla="*/ 0 h 33"/>
                <a:gd name="T26" fmla="*/ 19 w 25"/>
                <a:gd name="T27" fmla="*/ 0 h 33"/>
                <a:gd name="T28" fmla="*/ 19 w 25"/>
                <a:gd name="T29" fmla="*/ 17 h 33"/>
                <a:gd name="T30" fmla="*/ 19 w 25"/>
                <a:gd name="T31" fmla="*/ 19 h 33"/>
                <a:gd name="T32" fmla="*/ 18 w 25"/>
                <a:gd name="T33" fmla="*/ 25 h 33"/>
                <a:gd name="T34" fmla="*/ 16 w 25"/>
                <a:gd name="T35" fmla="*/ 27 h 33"/>
                <a:gd name="T36" fmla="*/ 12 w 25"/>
                <a:gd name="T37" fmla="*/ 29 h 33"/>
                <a:gd name="T38" fmla="*/ 10 w 25"/>
                <a:gd name="T39" fmla="*/ 27 h 33"/>
                <a:gd name="T40" fmla="*/ 8 w 25"/>
                <a:gd name="T41" fmla="*/ 27 h 33"/>
                <a:gd name="T42" fmla="*/ 6 w 25"/>
                <a:gd name="T43" fmla="*/ 23 h 33"/>
                <a:gd name="T44" fmla="*/ 6 w 25"/>
                <a:gd name="T45" fmla="*/ 21 h 33"/>
                <a:gd name="T46" fmla="*/ 6 w 25"/>
                <a:gd name="T47" fmla="*/ 0 h 33"/>
                <a:gd name="T48" fmla="*/ 0 w 25"/>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3"/>
                <a:gd name="T77" fmla="*/ 25 w 25"/>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3">
                  <a:moveTo>
                    <a:pt x="0" y="0"/>
                  </a:moveTo>
                  <a:lnTo>
                    <a:pt x="0" y="23"/>
                  </a:lnTo>
                  <a:lnTo>
                    <a:pt x="0" y="27"/>
                  </a:lnTo>
                  <a:lnTo>
                    <a:pt x="4" y="29"/>
                  </a:lnTo>
                  <a:lnTo>
                    <a:pt x="6" y="31"/>
                  </a:lnTo>
                  <a:lnTo>
                    <a:pt x="10" y="33"/>
                  </a:lnTo>
                  <a:lnTo>
                    <a:pt x="16" y="31"/>
                  </a:lnTo>
                  <a:lnTo>
                    <a:pt x="18" y="29"/>
                  </a:lnTo>
                  <a:lnTo>
                    <a:pt x="19" y="27"/>
                  </a:lnTo>
                  <a:lnTo>
                    <a:pt x="19" y="31"/>
                  </a:lnTo>
                  <a:lnTo>
                    <a:pt x="25" y="31"/>
                  </a:lnTo>
                  <a:lnTo>
                    <a:pt x="25" y="0"/>
                  </a:lnTo>
                  <a:lnTo>
                    <a:pt x="19" y="0"/>
                  </a:lnTo>
                  <a:lnTo>
                    <a:pt x="19" y="17"/>
                  </a:lnTo>
                  <a:lnTo>
                    <a:pt x="19" y="19"/>
                  </a:lnTo>
                  <a:lnTo>
                    <a:pt x="18" y="25"/>
                  </a:lnTo>
                  <a:lnTo>
                    <a:pt x="16" y="27"/>
                  </a:lnTo>
                  <a:lnTo>
                    <a:pt x="12" y="29"/>
                  </a:lnTo>
                  <a:lnTo>
                    <a:pt x="10" y="27"/>
                  </a:lnTo>
                  <a:lnTo>
                    <a:pt x="8" y="27"/>
                  </a:lnTo>
                  <a:lnTo>
                    <a:pt x="6" y="23"/>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37988" name="Freeform 100"/>
            <p:cNvSpPr>
              <a:spLocks/>
            </p:cNvSpPr>
            <p:nvPr/>
          </p:nvSpPr>
          <p:spPr bwMode="auto">
            <a:xfrm>
              <a:off x="4432" y="3195"/>
              <a:ext cx="15" cy="41"/>
            </a:xfrm>
            <a:custGeom>
              <a:avLst/>
              <a:gdLst>
                <a:gd name="T0" fmla="*/ 6 w 15"/>
                <a:gd name="T1" fmla="*/ 0 h 41"/>
                <a:gd name="T2" fmla="*/ 6 w 15"/>
                <a:gd name="T3" fmla="*/ 8 h 41"/>
                <a:gd name="T4" fmla="*/ 0 w 15"/>
                <a:gd name="T5" fmla="*/ 8 h 41"/>
                <a:gd name="T6" fmla="*/ 0 w 15"/>
                <a:gd name="T7" fmla="*/ 14 h 41"/>
                <a:gd name="T8" fmla="*/ 6 w 15"/>
                <a:gd name="T9" fmla="*/ 14 h 41"/>
                <a:gd name="T10" fmla="*/ 6 w 15"/>
                <a:gd name="T11" fmla="*/ 33 h 41"/>
                <a:gd name="T12" fmla="*/ 6 w 15"/>
                <a:gd name="T13" fmla="*/ 37 h 41"/>
                <a:gd name="T14" fmla="*/ 6 w 15"/>
                <a:gd name="T15" fmla="*/ 39 h 41"/>
                <a:gd name="T16" fmla="*/ 8 w 15"/>
                <a:gd name="T17" fmla="*/ 39 h 41"/>
                <a:gd name="T18" fmla="*/ 12 w 15"/>
                <a:gd name="T19" fmla="*/ 41 h 41"/>
                <a:gd name="T20" fmla="*/ 15 w 15"/>
                <a:gd name="T21" fmla="*/ 39 h 41"/>
                <a:gd name="T22" fmla="*/ 15 w 15"/>
                <a:gd name="T23" fmla="*/ 35 h 41"/>
                <a:gd name="T24" fmla="*/ 14 w 15"/>
                <a:gd name="T25" fmla="*/ 35 h 41"/>
                <a:gd name="T26" fmla="*/ 12 w 15"/>
                <a:gd name="T27" fmla="*/ 35 h 41"/>
                <a:gd name="T28" fmla="*/ 10 w 15"/>
                <a:gd name="T29" fmla="*/ 33 h 41"/>
                <a:gd name="T30" fmla="*/ 10 w 15"/>
                <a:gd name="T31" fmla="*/ 33 h 41"/>
                <a:gd name="T32" fmla="*/ 10 w 15"/>
                <a:gd name="T33" fmla="*/ 14 h 41"/>
                <a:gd name="T34" fmla="*/ 15 w 15"/>
                <a:gd name="T35" fmla="*/ 14 h 41"/>
                <a:gd name="T36" fmla="*/ 15 w 15"/>
                <a:gd name="T37" fmla="*/ 8 h 41"/>
                <a:gd name="T38" fmla="*/ 10 w 15"/>
                <a:gd name="T39" fmla="*/ 8 h 41"/>
                <a:gd name="T40" fmla="*/ 10 w 15"/>
                <a:gd name="T41" fmla="*/ 0 h 41"/>
                <a:gd name="T42" fmla="*/ 6 w 15"/>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1"/>
                <a:gd name="T68" fmla="*/ 15 w 15"/>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1">
                  <a:moveTo>
                    <a:pt x="6" y="0"/>
                  </a:moveTo>
                  <a:lnTo>
                    <a:pt x="6" y="8"/>
                  </a:lnTo>
                  <a:lnTo>
                    <a:pt x="0" y="8"/>
                  </a:lnTo>
                  <a:lnTo>
                    <a:pt x="0" y="14"/>
                  </a:lnTo>
                  <a:lnTo>
                    <a:pt x="6" y="14"/>
                  </a:lnTo>
                  <a:lnTo>
                    <a:pt x="6" y="33"/>
                  </a:lnTo>
                  <a:lnTo>
                    <a:pt x="6" y="37"/>
                  </a:lnTo>
                  <a:lnTo>
                    <a:pt x="6" y="39"/>
                  </a:lnTo>
                  <a:lnTo>
                    <a:pt x="8" y="39"/>
                  </a:lnTo>
                  <a:lnTo>
                    <a:pt x="12" y="41"/>
                  </a:lnTo>
                  <a:lnTo>
                    <a:pt x="15" y="39"/>
                  </a:lnTo>
                  <a:lnTo>
                    <a:pt x="15" y="35"/>
                  </a:lnTo>
                  <a:lnTo>
                    <a:pt x="14" y="35"/>
                  </a:lnTo>
                  <a:lnTo>
                    <a:pt x="12" y="35"/>
                  </a:lnTo>
                  <a:lnTo>
                    <a:pt x="10" y="33"/>
                  </a:lnTo>
                  <a:lnTo>
                    <a:pt x="10" y="14"/>
                  </a:lnTo>
                  <a:lnTo>
                    <a:pt x="15" y="14"/>
                  </a:lnTo>
                  <a:lnTo>
                    <a:pt x="15" y="8"/>
                  </a:lnTo>
                  <a:lnTo>
                    <a:pt x="10" y="8"/>
                  </a:lnTo>
                  <a:lnTo>
                    <a:pt x="10" y="0"/>
                  </a:lnTo>
                  <a:lnTo>
                    <a:pt x="6" y="0"/>
                  </a:lnTo>
                  <a:close/>
                </a:path>
              </a:pathLst>
            </a:custGeom>
            <a:solidFill>
              <a:srgbClr val="000000"/>
            </a:solidFill>
            <a:ln w="9525">
              <a:noFill/>
              <a:round/>
              <a:headEnd/>
              <a:tailEnd/>
            </a:ln>
          </p:spPr>
          <p:txBody>
            <a:bodyPr/>
            <a:lstStyle/>
            <a:p>
              <a:endParaRPr lang="en-US"/>
            </a:p>
          </p:txBody>
        </p:sp>
        <p:sp>
          <p:nvSpPr>
            <p:cNvPr id="37989" name="Freeform 101"/>
            <p:cNvSpPr>
              <a:spLocks/>
            </p:cNvSpPr>
            <p:nvPr/>
          </p:nvSpPr>
          <p:spPr bwMode="auto">
            <a:xfrm>
              <a:off x="4451" y="3192"/>
              <a:ext cx="27" cy="42"/>
            </a:xfrm>
            <a:custGeom>
              <a:avLst/>
              <a:gdLst>
                <a:gd name="T0" fmla="*/ 0 w 27"/>
                <a:gd name="T1" fmla="*/ 0 h 42"/>
                <a:gd name="T2" fmla="*/ 0 w 27"/>
                <a:gd name="T3" fmla="*/ 42 h 42"/>
                <a:gd name="T4" fmla="*/ 6 w 27"/>
                <a:gd name="T5" fmla="*/ 42 h 42"/>
                <a:gd name="T6" fmla="*/ 6 w 27"/>
                <a:gd name="T7" fmla="*/ 24 h 42"/>
                <a:gd name="T8" fmla="*/ 8 w 27"/>
                <a:gd name="T9" fmla="*/ 21 h 42"/>
                <a:gd name="T10" fmla="*/ 10 w 27"/>
                <a:gd name="T11" fmla="*/ 19 h 42"/>
                <a:gd name="T12" fmla="*/ 12 w 27"/>
                <a:gd name="T13" fmla="*/ 17 h 42"/>
                <a:gd name="T14" fmla="*/ 16 w 27"/>
                <a:gd name="T15" fmla="*/ 15 h 42"/>
                <a:gd name="T16" fmla="*/ 18 w 27"/>
                <a:gd name="T17" fmla="*/ 17 h 42"/>
                <a:gd name="T18" fmla="*/ 19 w 27"/>
                <a:gd name="T19" fmla="*/ 17 h 42"/>
                <a:gd name="T20" fmla="*/ 21 w 27"/>
                <a:gd name="T21" fmla="*/ 19 h 42"/>
                <a:gd name="T22" fmla="*/ 21 w 27"/>
                <a:gd name="T23" fmla="*/ 21 h 42"/>
                <a:gd name="T24" fmla="*/ 21 w 27"/>
                <a:gd name="T25" fmla="*/ 23 h 42"/>
                <a:gd name="T26" fmla="*/ 21 w 27"/>
                <a:gd name="T27" fmla="*/ 42 h 42"/>
                <a:gd name="T28" fmla="*/ 27 w 27"/>
                <a:gd name="T29" fmla="*/ 42 h 42"/>
                <a:gd name="T30" fmla="*/ 27 w 27"/>
                <a:gd name="T31" fmla="*/ 21 h 42"/>
                <a:gd name="T32" fmla="*/ 25 w 27"/>
                <a:gd name="T33" fmla="*/ 17 h 42"/>
                <a:gd name="T34" fmla="*/ 23 w 27"/>
                <a:gd name="T35" fmla="*/ 13 h 42"/>
                <a:gd name="T36" fmla="*/ 19 w 27"/>
                <a:gd name="T37" fmla="*/ 11 h 42"/>
                <a:gd name="T38" fmla="*/ 16 w 27"/>
                <a:gd name="T39" fmla="*/ 11 h 42"/>
                <a:gd name="T40" fmla="*/ 10 w 27"/>
                <a:gd name="T41" fmla="*/ 11 h 42"/>
                <a:gd name="T42" fmla="*/ 6 w 27"/>
                <a:gd name="T43" fmla="*/ 17 h 42"/>
                <a:gd name="T44" fmla="*/ 6 w 27"/>
                <a:gd name="T45" fmla="*/ 0 h 42"/>
                <a:gd name="T46" fmla="*/ 0 w 27"/>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42"/>
                <a:gd name="T74" fmla="*/ 27 w 27"/>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42">
                  <a:moveTo>
                    <a:pt x="0" y="0"/>
                  </a:moveTo>
                  <a:lnTo>
                    <a:pt x="0" y="42"/>
                  </a:lnTo>
                  <a:lnTo>
                    <a:pt x="6" y="42"/>
                  </a:lnTo>
                  <a:lnTo>
                    <a:pt x="6" y="24"/>
                  </a:lnTo>
                  <a:lnTo>
                    <a:pt x="8" y="21"/>
                  </a:lnTo>
                  <a:lnTo>
                    <a:pt x="10" y="19"/>
                  </a:lnTo>
                  <a:lnTo>
                    <a:pt x="12" y="17"/>
                  </a:lnTo>
                  <a:lnTo>
                    <a:pt x="16" y="15"/>
                  </a:lnTo>
                  <a:lnTo>
                    <a:pt x="18" y="17"/>
                  </a:lnTo>
                  <a:lnTo>
                    <a:pt x="19" y="17"/>
                  </a:lnTo>
                  <a:lnTo>
                    <a:pt x="21" y="19"/>
                  </a:lnTo>
                  <a:lnTo>
                    <a:pt x="21" y="21"/>
                  </a:lnTo>
                  <a:lnTo>
                    <a:pt x="21" y="23"/>
                  </a:lnTo>
                  <a:lnTo>
                    <a:pt x="21" y="42"/>
                  </a:lnTo>
                  <a:lnTo>
                    <a:pt x="27" y="42"/>
                  </a:lnTo>
                  <a:lnTo>
                    <a:pt x="27" y="21"/>
                  </a:lnTo>
                  <a:lnTo>
                    <a:pt x="25" y="17"/>
                  </a:lnTo>
                  <a:lnTo>
                    <a:pt x="23" y="13"/>
                  </a:lnTo>
                  <a:lnTo>
                    <a:pt x="19" y="11"/>
                  </a:lnTo>
                  <a:lnTo>
                    <a:pt x="16" y="11"/>
                  </a:lnTo>
                  <a:lnTo>
                    <a:pt x="10" y="11"/>
                  </a:lnTo>
                  <a:lnTo>
                    <a:pt x="6" y="17"/>
                  </a:lnTo>
                  <a:lnTo>
                    <a:pt x="6" y="0"/>
                  </a:lnTo>
                  <a:lnTo>
                    <a:pt x="0" y="0"/>
                  </a:lnTo>
                  <a:close/>
                </a:path>
              </a:pathLst>
            </a:custGeom>
            <a:solidFill>
              <a:srgbClr val="000000"/>
            </a:solidFill>
            <a:ln w="9525">
              <a:noFill/>
              <a:round/>
              <a:headEnd/>
              <a:tailEnd/>
            </a:ln>
          </p:spPr>
          <p:txBody>
            <a:bodyPr/>
            <a:lstStyle/>
            <a:p>
              <a:endParaRPr lang="en-US"/>
            </a:p>
          </p:txBody>
        </p:sp>
        <p:sp>
          <p:nvSpPr>
            <p:cNvPr id="37990" name="Freeform 102"/>
            <p:cNvSpPr>
              <a:spLocks noEditPoints="1"/>
            </p:cNvSpPr>
            <p:nvPr/>
          </p:nvSpPr>
          <p:spPr bwMode="auto">
            <a:xfrm>
              <a:off x="4484" y="3203"/>
              <a:ext cx="27" cy="33"/>
            </a:xfrm>
            <a:custGeom>
              <a:avLst/>
              <a:gdLst>
                <a:gd name="T0" fmla="*/ 27 w 27"/>
                <a:gd name="T1" fmla="*/ 17 h 33"/>
                <a:gd name="T2" fmla="*/ 27 w 27"/>
                <a:gd name="T3" fmla="*/ 10 h 33"/>
                <a:gd name="T4" fmla="*/ 23 w 27"/>
                <a:gd name="T5" fmla="*/ 4 h 33"/>
                <a:gd name="T6" fmla="*/ 19 w 27"/>
                <a:gd name="T7" fmla="*/ 0 h 33"/>
                <a:gd name="T8" fmla="*/ 13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0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3 w 27"/>
                <a:gd name="T33" fmla="*/ 29 h 33"/>
                <a:gd name="T34" fmla="*/ 25 w 27"/>
                <a:gd name="T35" fmla="*/ 25 h 33"/>
                <a:gd name="T36" fmla="*/ 27 w 27"/>
                <a:gd name="T37" fmla="*/ 21 h 33"/>
                <a:gd name="T38" fmla="*/ 21 w 27"/>
                <a:gd name="T39" fmla="*/ 21 h 33"/>
                <a:gd name="T40" fmla="*/ 21 w 27"/>
                <a:gd name="T41" fmla="*/ 23 h 33"/>
                <a:gd name="T42" fmla="*/ 19 w 27"/>
                <a:gd name="T43" fmla="*/ 27 h 33"/>
                <a:gd name="T44" fmla="*/ 17 w 27"/>
                <a:gd name="T45" fmla="*/ 27 h 33"/>
                <a:gd name="T46" fmla="*/ 13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0 w 27"/>
                <a:gd name="T65" fmla="*/ 6 h 33"/>
                <a:gd name="T66" fmla="*/ 13 w 27"/>
                <a:gd name="T67" fmla="*/ 4 h 33"/>
                <a:gd name="T68" fmla="*/ 17 w 27"/>
                <a:gd name="T69" fmla="*/ 6 h 33"/>
                <a:gd name="T70" fmla="*/ 19 w 27"/>
                <a:gd name="T71" fmla="*/ 6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3" y="0"/>
                  </a:lnTo>
                  <a:lnTo>
                    <a:pt x="8" y="0"/>
                  </a:lnTo>
                  <a:lnTo>
                    <a:pt x="4" y="4"/>
                  </a:lnTo>
                  <a:lnTo>
                    <a:pt x="0" y="10"/>
                  </a:lnTo>
                  <a:lnTo>
                    <a:pt x="0" y="17"/>
                  </a:lnTo>
                  <a:lnTo>
                    <a:pt x="0" y="21"/>
                  </a:lnTo>
                  <a:lnTo>
                    <a:pt x="0" y="25"/>
                  </a:lnTo>
                  <a:lnTo>
                    <a:pt x="4" y="29"/>
                  </a:lnTo>
                  <a:lnTo>
                    <a:pt x="6" y="31"/>
                  </a:lnTo>
                  <a:lnTo>
                    <a:pt x="10" y="33"/>
                  </a:lnTo>
                  <a:lnTo>
                    <a:pt x="13" y="33"/>
                  </a:lnTo>
                  <a:lnTo>
                    <a:pt x="19" y="31"/>
                  </a:lnTo>
                  <a:lnTo>
                    <a:pt x="23" y="29"/>
                  </a:lnTo>
                  <a:lnTo>
                    <a:pt x="25" y="25"/>
                  </a:lnTo>
                  <a:lnTo>
                    <a:pt x="27" y="21"/>
                  </a:lnTo>
                  <a:lnTo>
                    <a:pt x="21" y="21"/>
                  </a:lnTo>
                  <a:lnTo>
                    <a:pt x="21" y="23"/>
                  </a:lnTo>
                  <a:lnTo>
                    <a:pt x="19" y="27"/>
                  </a:lnTo>
                  <a:lnTo>
                    <a:pt x="17" y="27"/>
                  </a:lnTo>
                  <a:lnTo>
                    <a:pt x="13" y="29"/>
                  </a:lnTo>
                  <a:lnTo>
                    <a:pt x="10" y="27"/>
                  </a:lnTo>
                  <a:lnTo>
                    <a:pt x="8" y="25"/>
                  </a:lnTo>
                  <a:lnTo>
                    <a:pt x="6" y="23"/>
                  </a:lnTo>
                  <a:lnTo>
                    <a:pt x="6" y="17"/>
                  </a:lnTo>
                  <a:lnTo>
                    <a:pt x="27" y="17"/>
                  </a:lnTo>
                  <a:close/>
                  <a:moveTo>
                    <a:pt x="6" y="13"/>
                  </a:moveTo>
                  <a:lnTo>
                    <a:pt x="6" y="10"/>
                  </a:lnTo>
                  <a:lnTo>
                    <a:pt x="8" y="8"/>
                  </a:lnTo>
                  <a:lnTo>
                    <a:pt x="10" y="6"/>
                  </a:lnTo>
                  <a:lnTo>
                    <a:pt x="13" y="4"/>
                  </a:lnTo>
                  <a:lnTo>
                    <a:pt x="17" y="6"/>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37991" name="Freeform 103"/>
            <p:cNvSpPr>
              <a:spLocks/>
            </p:cNvSpPr>
            <p:nvPr/>
          </p:nvSpPr>
          <p:spPr bwMode="auto">
            <a:xfrm>
              <a:off x="4518" y="3203"/>
              <a:ext cx="16" cy="31"/>
            </a:xfrm>
            <a:custGeom>
              <a:avLst/>
              <a:gdLst>
                <a:gd name="T0" fmla="*/ 16 w 16"/>
                <a:gd name="T1" fmla="*/ 0 h 31"/>
                <a:gd name="T2" fmla="*/ 12 w 16"/>
                <a:gd name="T3" fmla="*/ 0 h 31"/>
                <a:gd name="T4" fmla="*/ 8 w 16"/>
                <a:gd name="T5" fmla="*/ 2 h 31"/>
                <a:gd name="T6" fmla="*/ 4 w 16"/>
                <a:gd name="T7" fmla="*/ 6 h 31"/>
                <a:gd name="T8" fmla="*/ 4 w 16"/>
                <a:gd name="T9" fmla="*/ 0 h 31"/>
                <a:gd name="T10" fmla="*/ 0 w 16"/>
                <a:gd name="T11" fmla="*/ 0 h 31"/>
                <a:gd name="T12" fmla="*/ 0 w 16"/>
                <a:gd name="T13" fmla="*/ 31 h 31"/>
                <a:gd name="T14" fmla="*/ 6 w 16"/>
                <a:gd name="T15" fmla="*/ 31 h 31"/>
                <a:gd name="T16" fmla="*/ 6 w 16"/>
                <a:gd name="T17" fmla="*/ 13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2" y="0"/>
                  </a:lnTo>
                  <a:lnTo>
                    <a:pt x="8" y="2"/>
                  </a:lnTo>
                  <a:lnTo>
                    <a:pt x="4" y="6"/>
                  </a:lnTo>
                  <a:lnTo>
                    <a:pt x="4" y="0"/>
                  </a:lnTo>
                  <a:lnTo>
                    <a:pt x="0" y="0"/>
                  </a:lnTo>
                  <a:lnTo>
                    <a:pt x="0" y="31"/>
                  </a:lnTo>
                  <a:lnTo>
                    <a:pt x="6" y="31"/>
                  </a:lnTo>
                  <a:lnTo>
                    <a:pt x="6" y="13"/>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7992" name="Freeform 104"/>
            <p:cNvSpPr>
              <a:spLocks/>
            </p:cNvSpPr>
            <p:nvPr/>
          </p:nvSpPr>
          <p:spPr bwMode="auto">
            <a:xfrm>
              <a:off x="4536" y="3203"/>
              <a:ext cx="25" cy="31"/>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6 h 31"/>
                <a:gd name="T16" fmla="*/ 5 w 25"/>
                <a:gd name="T17" fmla="*/ 0 h 31"/>
                <a:gd name="T18" fmla="*/ 0 w 25"/>
                <a:gd name="T19" fmla="*/ 0 h 31"/>
                <a:gd name="T20" fmla="*/ 0 w 25"/>
                <a:gd name="T21" fmla="*/ 31 h 31"/>
                <a:gd name="T22" fmla="*/ 5 w 25"/>
                <a:gd name="T23" fmla="*/ 31 h 31"/>
                <a:gd name="T24" fmla="*/ 5 w 25"/>
                <a:gd name="T25" fmla="*/ 13 h 31"/>
                <a:gd name="T26" fmla="*/ 5 w 25"/>
                <a:gd name="T27" fmla="*/ 10 h 31"/>
                <a:gd name="T28" fmla="*/ 7 w 25"/>
                <a:gd name="T29" fmla="*/ 8 h 31"/>
                <a:gd name="T30" fmla="*/ 11 w 25"/>
                <a:gd name="T31" fmla="*/ 6 h 31"/>
                <a:gd name="T32" fmla="*/ 13 w 25"/>
                <a:gd name="T33" fmla="*/ 4 h 31"/>
                <a:gd name="T34" fmla="*/ 17 w 25"/>
                <a:gd name="T35" fmla="*/ 6 h 31"/>
                <a:gd name="T36" fmla="*/ 19 w 25"/>
                <a:gd name="T37" fmla="*/ 6 h 31"/>
                <a:gd name="T38" fmla="*/ 21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6"/>
                  </a:lnTo>
                  <a:lnTo>
                    <a:pt x="5" y="0"/>
                  </a:lnTo>
                  <a:lnTo>
                    <a:pt x="0" y="0"/>
                  </a:lnTo>
                  <a:lnTo>
                    <a:pt x="0" y="31"/>
                  </a:lnTo>
                  <a:lnTo>
                    <a:pt x="5" y="31"/>
                  </a:lnTo>
                  <a:lnTo>
                    <a:pt x="5" y="13"/>
                  </a:lnTo>
                  <a:lnTo>
                    <a:pt x="5" y="10"/>
                  </a:lnTo>
                  <a:lnTo>
                    <a:pt x="7" y="8"/>
                  </a:lnTo>
                  <a:lnTo>
                    <a:pt x="11" y="6"/>
                  </a:lnTo>
                  <a:lnTo>
                    <a:pt x="13" y="4"/>
                  </a:lnTo>
                  <a:lnTo>
                    <a:pt x="17" y="6"/>
                  </a:lnTo>
                  <a:lnTo>
                    <a:pt x="19" y="6"/>
                  </a:lnTo>
                  <a:lnTo>
                    <a:pt x="21"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37993" name="Freeform 105"/>
            <p:cNvSpPr>
              <a:spLocks/>
            </p:cNvSpPr>
            <p:nvPr/>
          </p:nvSpPr>
          <p:spPr bwMode="auto">
            <a:xfrm>
              <a:off x="4332" y="3263"/>
              <a:ext cx="29" cy="42"/>
            </a:xfrm>
            <a:custGeom>
              <a:avLst/>
              <a:gdLst>
                <a:gd name="T0" fmla="*/ 0 w 29"/>
                <a:gd name="T1" fmla="*/ 0 h 42"/>
                <a:gd name="T2" fmla="*/ 0 w 29"/>
                <a:gd name="T3" fmla="*/ 42 h 42"/>
                <a:gd name="T4" fmla="*/ 6 w 29"/>
                <a:gd name="T5" fmla="*/ 42 h 42"/>
                <a:gd name="T6" fmla="*/ 6 w 29"/>
                <a:gd name="T7" fmla="*/ 23 h 42"/>
                <a:gd name="T8" fmla="*/ 27 w 29"/>
                <a:gd name="T9" fmla="*/ 23 h 42"/>
                <a:gd name="T10" fmla="*/ 27 w 29"/>
                <a:gd name="T11" fmla="*/ 17 h 42"/>
                <a:gd name="T12" fmla="*/ 6 w 29"/>
                <a:gd name="T13" fmla="*/ 17 h 42"/>
                <a:gd name="T14" fmla="*/ 6 w 29"/>
                <a:gd name="T15" fmla="*/ 5 h 42"/>
                <a:gd name="T16" fmla="*/ 29 w 29"/>
                <a:gd name="T17" fmla="*/ 5 h 42"/>
                <a:gd name="T18" fmla="*/ 29 w 29"/>
                <a:gd name="T19" fmla="*/ 0 h 42"/>
                <a:gd name="T20" fmla="*/ 0 w 29"/>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2"/>
                <a:gd name="T35" fmla="*/ 29 w 2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2">
                  <a:moveTo>
                    <a:pt x="0" y="0"/>
                  </a:moveTo>
                  <a:lnTo>
                    <a:pt x="0" y="42"/>
                  </a:lnTo>
                  <a:lnTo>
                    <a:pt x="6" y="42"/>
                  </a:lnTo>
                  <a:lnTo>
                    <a:pt x="6" y="23"/>
                  </a:lnTo>
                  <a:lnTo>
                    <a:pt x="27" y="23"/>
                  </a:lnTo>
                  <a:lnTo>
                    <a:pt x="27" y="17"/>
                  </a:lnTo>
                  <a:lnTo>
                    <a:pt x="6" y="17"/>
                  </a:lnTo>
                  <a:lnTo>
                    <a:pt x="6" y="5"/>
                  </a:lnTo>
                  <a:lnTo>
                    <a:pt x="29" y="5"/>
                  </a:lnTo>
                  <a:lnTo>
                    <a:pt x="29" y="0"/>
                  </a:lnTo>
                  <a:lnTo>
                    <a:pt x="0" y="0"/>
                  </a:lnTo>
                  <a:close/>
                </a:path>
              </a:pathLst>
            </a:custGeom>
            <a:solidFill>
              <a:srgbClr val="000000"/>
            </a:solidFill>
            <a:ln w="9525">
              <a:noFill/>
              <a:round/>
              <a:headEnd/>
              <a:tailEnd/>
            </a:ln>
          </p:spPr>
          <p:txBody>
            <a:bodyPr/>
            <a:lstStyle/>
            <a:p>
              <a:endParaRPr lang="en-US"/>
            </a:p>
          </p:txBody>
        </p:sp>
        <p:sp>
          <p:nvSpPr>
            <p:cNvPr id="37994" name="Rectangle 106"/>
            <p:cNvSpPr>
              <a:spLocks noChangeArrowheads="1"/>
            </p:cNvSpPr>
            <p:nvPr/>
          </p:nvSpPr>
          <p:spPr bwMode="auto">
            <a:xfrm>
              <a:off x="4367" y="3263"/>
              <a:ext cx="6" cy="42"/>
            </a:xfrm>
            <a:prstGeom prst="rect">
              <a:avLst/>
            </a:prstGeom>
            <a:solidFill>
              <a:srgbClr val="000000"/>
            </a:solidFill>
            <a:ln w="9525">
              <a:noFill/>
              <a:miter lim="800000"/>
              <a:headEnd/>
              <a:tailEnd/>
            </a:ln>
          </p:spPr>
          <p:txBody>
            <a:bodyPr/>
            <a:lstStyle/>
            <a:p>
              <a:pPr eaLnBrk="0" hangingPunct="0"/>
              <a:endParaRPr lang="en-US"/>
            </a:p>
          </p:txBody>
        </p:sp>
        <p:sp>
          <p:nvSpPr>
            <p:cNvPr id="37995" name="Freeform 107"/>
            <p:cNvSpPr>
              <a:spLocks noEditPoints="1"/>
            </p:cNvSpPr>
            <p:nvPr/>
          </p:nvSpPr>
          <p:spPr bwMode="auto">
            <a:xfrm>
              <a:off x="4378" y="3274"/>
              <a:ext cx="29" cy="33"/>
            </a:xfrm>
            <a:custGeom>
              <a:avLst/>
              <a:gdLst>
                <a:gd name="T0" fmla="*/ 16 w 29"/>
                <a:gd name="T1" fmla="*/ 0 h 33"/>
                <a:gd name="T2" fmla="*/ 10 w 29"/>
                <a:gd name="T3" fmla="*/ 0 h 33"/>
                <a:gd name="T4" fmla="*/ 4 w 29"/>
                <a:gd name="T5" fmla="*/ 4 h 33"/>
                <a:gd name="T6" fmla="*/ 2 w 29"/>
                <a:gd name="T7" fmla="*/ 10 h 33"/>
                <a:gd name="T8" fmla="*/ 0 w 29"/>
                <a:gd name="T9" fmla="*/ 15 h 33"/>
                <a:gd name="T10" fmla="*/ 2 w 29"/>
                <a:gd name="T11" fmla="*/ 21 h 33"/>
                <a:gd name="T12" fmla="*/ 4 w 29"/>
                <a:gd name="T13" fmla="*/ 27 h 33"/>
                <a:gd name="T14" fmla="*/ 10 w 29"/>
                <a:gd name="T15" fmla="*/ 31 h 33"/>
                <a:gd name="T16" fmla="*/ 14 w 29"/>
                <a:gd name="T17" fmla="*/ 33 h 33"/>
                <a:gd name="T18" fmla="*/ 21 w 29"/>
                <a:gd name="T19" fmla="*/ 31 h 33"/>
                <a:gd name="T20" fmla="*/ 25 w 29"/>
                <a:gd name="T21" fmla="*/ 27 h 33"/>
                <a:gd name="T22" fmla="*/ 29 w 29"/>
                <a:gd name="T23" fmla="*/ 21 h 33"/>
                <a:gd name="T24" fmla="*/ 29 w 29"/>
                <a:gd name="T25" fmla="*/ 15 h 33"/>
                <a:gd name="T26" fmla="*/ 29 w 29"/>
                <a:gd name="T27" fmla="*/ 10 h 33"/>
                <a:gd name="T28" fmla="*/ 25 w 29"/>
                <a:gd name="T29" fmla="*/ 4 h 33"/>
                <a:gd name="T30" fmla="*/ 21 w 29"/>
                <a:gd name="T31" fmla="*/ 0 h 33"/>
                <a:gd name="T32" fmla="*/ 16 w 29"/>
                <a:gd name="T33" fmla="*/ 0 h 33"/>
                <a:gd name="T34" fmla="*/ 16 w 29"/>
                <a:gd name="T35" fmla="*/ 4 h 33"/>
                <a:gd name="T36" fmla="*/ 20 w 29"/>
                <a:gd name="T37" fmla="*/ 4 h 33"/>
                <a:gd name="T38" fmla="*/ 21 w 29"/>
                <a:gd name="T39" fmla="*/ 8 h 33"/>
                <a:gd name="T40" fmla="*/ 23 w 29"/>
                <a:gd name="T41" fmla="*/ 10 h 33"/>
                <a:gd name="T42" fmla="*/ 23 w 29"/>
                <a:gd name="T43" fmla="*/ 15 h 33"/>
                <a:gd name="T44" fmla="*/ 23 w 29"/>
                <a:gd name="T45" fmla="*/ 21 h 33"/>
                <a:gd name="T46" fmla="*/ 21 w 29"/>
                <a:gd name="T47" fmla="*/ 23 h 33"/>
                <a:gd name="T48" fmla="*/ 20 w 29"/>
                <a:gd name="T49" fmla="*/ 27 h 33"/>
                <a:gd name="T50" fmla="*/ 16 w 29"/>
                <a:gd name="T51" fmla="*/ 27 h 33"/>
                <a:gd name="T52" fmla="*/ 12 w 29"/>
                <a:gd name="T53" fmla="*/ 27 h 33"/>
                <a:gd name="T54" fmla="*/ 8 w 29"/>
                <a:gd name="T55" fmla="*/ 23 h 33"/>
                <a:gd name="T56" fmla="*/ 6 w 29"/>
                <a:gd name="T57" fmla="*/ 21 h 33"/>
                <a:gd name="T58" fmla="*/ 6 w 29"/>
                <a:gd name="T59" fmla="*/ 15 h 33"/>
                <a:gd name="T60" fmla="*/ 6 w 29"/>
                <a:gd name="T61" fmla="*/ 10 h 33"/>
                <a:gd name="T62" fmla="*/ 8 w 29"/>
                <a:gd name="T63" fmla="*/ 8 h 33"/>
                <a:gd name="T64" fmla="*/ 12 w 29"/>
                <a:gd name="T65" fmla="*/ 4 h 33"/>
                <a:gd name="T66" fmla="*/ 16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6" y="0"/>
                  </a:moveTo>
                  <a:lnTo>
                    <a:pt x="10" y="0"/>
                  </a:lnTo>
                  <a:lnTo>
                    <a:pt x="4" y="4"/>
                  </a:lnTo>
                  <a:lnTo>
                    <a:pt x="2" y="10"/>
                  </a:lnTo>
                  <a:lnTo>
                    <a:pt x="0" y="15"/>
                  </a:lnTo>
                  <a:lnTo>
                    <a:pt x="2" y="21"/>
                  </a:lnTo>
                  <a:lnTo>
                    <a:pt x="4" y="27"/>
                  </a:lnTo>
                  <a:lnTo>
                    <a:pt x="10" y="31"/>
                  </a:lnTo>
                  <a:lnTo>
                    <a:pt x="14" y="33"/>
                  </a:lnTo>
                  <a:lnTo>
                    <a:pt x="21" y="31"/>
                  </a:lnTo>
                  <a:lnTo>
                    <a:pt x="25" y="27"/>
                  </a:lnTo>
                  <a:lnTo>
                    <a:pt x="29" y="21"/>
                  </a:lnTo>
                  <a:lnTo>
                    <a:pt x="29" y="15"/>
                  </a:lnTo>
                  <a:lnTo>
                    <a:pt x="29" y="10"/>
                  </a:lnTo>
                  <a:lnTo>
                    <a:pt x="25" y="4"/>
                  </a:lnTo>
                  <a:lnTo>
                    <a:pt x="21" y="0"/>
                  </a:lnTo>
                  <a:lnTo>
                    <a:pt x="16" y="0"/>
                  </a:lnTo>
                  <a:close/>
                  <a:moveTo>
                    <a:pt x="16" y="4"/>
                  </a:moveTo>
                  <a:lnTo>
                    <a:pt x="20" y="4"/>
                  </a:lnTo>
                  <a:lnTo>
                    <a:pt x="21" y="8"/>
                  </a:lnTo>
                  <a:lnTo>
                    <a:pt x="23" y="10"/>
                  </a:lnTo>
                  <a:lnTo>
                    <a:pt x="23" y="15"/>
                  </a:lnTo>
                  <a:lnTo>
                    <a:pt x="23" y="21"/>
                  </a:lnTo>
                  <a:lnTo>
                    <a:pt x="21" y="23"/>
                  </a:lnTo>
                  <a:lnTo>
                    <a:pt x="20" y="27"/>
                  </a:lnTo>
                  <a:lnTo>
                    <a:pt x="16" y="27"/>
                  </a:lnTo>
                  <a:lnTo>
                    <a:pt x="12" y="27"/>
                  </a:lnTo>
                  <a:lnTo>
                    <a:pt x="8" y="23"/>
                  </a:lnTo>
                  <a:lnTo>
                    <a:pt x="6" y="21"/>
                  </a:lnTo>
                  <a:lnTo>
                    <a:pt x="6" y="15"/>
                  </a:lnTo>
                  <a:lnTo>
                    <a:pt x="6" y="10"/>
                  </a:lnTo>
                  <a:lnTo>
                    <a:pt x="8" y="8"/>
                  </a:lnTo>
                  <a:lnTo>
                    <a:pt x="12" y="4"/>
                  </a:lnTo>
                  <a:lnTo>
                    <a:pt x="16" y="4"/>
                  </a:lnTo>
                  <a:close/>
                </a:path>
              </a:pathLst>
            </a:custGeom>
            <a:solidFill>
              <a:srgbClr val="000000"/>
            </a:solidFill>
            <a:ln w="9525">
              <a:noFill/>
              <a:round/>
              <a:headEnd/>
              <a:tailEnd/>
            </a:ln>
          </p:spPr>
          <p:txBody>
            <a:bodyPr/>
            <a:lstStyle/>
            <a:p>
              <a:endParaRPr lang="en-US"/>
            </a:p>
          </p:txBody>
        </p:sp>
        <p:sp>
          <p:nvSpPr>
            <p:cNvPr id="37996" name="Freeform 108"/>
            <p:cNvSpPr>
              <a:spLocks/>
            </p:cNvSpPr>
            <p:nvPr/>
          </p:nvSpPr>
          <p:spPr bwMode="auto">
            <a:xfrm>
              <a:off x="4415" y="3274"/>
              <a:ext cx="13" cy="31"/>
            </a:xfrm>
            <a:custGeom>
              <a:avLst/>
              <a:gdLst>
                <a:gd name="T0" fmla="*/ 13 w 13"/>
                <a:gd name="T1" fmla="*/ 0 h 31"/>
                <a:gd name="T2" fmla="*/ 11 w 13"/>
                <a:gd name="T3" fmla="*/ 0 h 31"/>
                <a:gd name="T4" fmla="*/ 7 w 13"/>
                <a:gd name="T5" fmla="*/ 0 h 31"/>
                <a:gd name="T6" fmla="*/ 4 w 13"/>
                <a:gd name="T7" fmla="*/ 6 h 31"/>
                <a:gd name="T8" fmla="*/ 4 w 13"/>
                <a:gd name="T9" fmla="*/ 0 h 31"/>
                <a:gd name="T10" fmla="*/ 0 w 13"/>
                <a:gd name="T11" fmla="*/ 0 h 31"/>
                <a:gd name="T12" fmla="*/ 0 w 13"/>
                <a:gd name="T13" fmla="*/ 31 h 31"/>
                <a:gd name="T14" fmla="*/ 4 w 13"/>
                <a:gd name="T15" fmla="*/ 31 h 31"/>
                <a:gd name="T16" fmla="*/ 4 w 13"/>
                <a:gd name="T17" fmla="*/ 12 h 31"/>
                <a:gd name="T18" fmla="*/ 6 w 13"/>
                <a:gd name="T19" fmla="*/ 10 h 31"/>
                <a:gd name="T20" fmla="*/ 6 w 13"/>
                <a:gd name="T21" fmla="*/ 8 h 31"/>
                <a:gd name="T22" fmla="*/ 9 w 13"/>
                <a:gd name="T23" fmla="*/ 6 h 31"/>
                <a:gd name="T24" fmla="*/ 11 w 13"/>
                <a:gd name="T25" fmla="*/ 4 h 31"/>
                <a:gd name="T26" fmla="*/ 13 w 13"/>
                <a:gd name="T27" fmla="*/ 4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0"/>
                  </a:lnTo>
                  <a:lnTo>
                    <a:pt x="4" y="6"/>
                  </a:lnTo>
                  <a:lnTo>
                    <a:pt x="4" y="0"/>
                  </a:lnTo>
                  <a:lnTo>
                    <a:pt x="0" y="0"/>
                  </a:lnTo>
                  <a:lnTo>
                    <a:pt x="0" y="31"/>
                  </a:lnTo>
                  <a:lnTo>
                    <a:pt x="4" y="31"/>
                  </a:lnTo>
                  <a:lnTo>
                    <a:pt x="4" y="12"/>
                  </a:lnTo>
                  <a:lnTo>
                    <a:pt x="6" y="10"/>
                  </a:lnTo>
                  <a:lnTo>
                    <a:pt x="6" y="8"/>
                  </a:lnTo>
                  <a:lnTo>
                    <a:pt x="9" y="6"/>
                  </a:lnTo>
                  <a:lnTo>
                    <a:pt x="11" y="4"/>
                  </a:lnTo>
                  <a:lnTo>
                    <a:pt x="13" y="4"/>
                  </a:lnTo>
                  <a:lnTo>
                    <a:pt x="13" y="0"/>
                  </a:lnTo>
                  <a:close/>
                </a:path>
              </a:pathLst>
            </a:custGeom>
            <a:solidFill>
              <a:srgbClr val="000000"/>
            </a:solidFill>
            <a:ln w="9525">
              <a:noFill/>
              <a:round/>
              <a:headEnd/>
              <a:tailEnd/>
            </a:ln>
          </p:spPr>
          <p:txBody>
            <a:bodyPr/>
            <a:lstStyle/>
            <a:p>
              <a:endParaRPr lang="en-US"/>
            </a:p>
          </p:txBody>
        </p:sp>
        <p:sp>
          <p:nvSpPr>
            <p:cNvPr id="37997" name="Freeform 109"/>
            <p:cNvSpPr>
              <a:spLocks noEditPoints="1"/>
            </p:cNvSpPr>
            <p:nvPr/>
          </p:nvSpPr>
          <p:spPr bwMode="auto">
            <a:xfrm>
              <a:off x="4430" y="3263"/>
              <a:ext cx="29" cy="44"/>
            </a:xfrm>
            <a:custGeom>
              <a:avLst/>
              <a:gdLst>
                <a:gd name="T0" fmla="*/ 23 w 29"/>
                <a:gd name="T1" fmla="*/ 0 h 44"/>
                <a:gd name="T2" fmla="*/ 23 w 29"/>
                <a:gd name="T3" fmla="*/ 15 h 44"/>
                <a:gd name="T4" fmla="*/ 19 w 29"/>
                <a:gd name="T5" fmla="*/ 11 h 44"/>
                <a:gd name="T6" fmla="*/ 14 w 29"/>
                <a:gd name="T7" fmla="*/ 11 h 44"/>
                <a:gd name="T8" fmla="*/ 8 w 29"/>
                <a:gd name="T9" fmla="*/ 11 h 44"/>
                <a:gd name="T10" fmla="*/ 4 w 29"/>
                <a:gd name="T11" fmla="*/ 15 h 44"/>
                <a:gd name="T12" fmla="*/ 2 w 29"/>
                <a:gd name="T13" fmla="*/ 19 h 44"/>
                <a:gd name="T14" fmla="*/ 0 w 29"/>
                <a:gd name="T15" fmla="*/ 26 h 44"/>
                <a:gd name="T16" fmla="*/ 2 w 29"/>
                <a:gd name="T17" fmla="*/ 32 h 44"/>
                <a:gd name="T18" fmla="*/ 4 w 29"/>
                <a:gd name="T19" fmla="*/ 38 h 44"/>
                <a:gd name="T20" fmla="*/ 8 w 29"/>
                <a:gd name="T21" fmla="*/ 42 h 44"/>
                <a:gd name="T22" fmla="*/ 14 w 29"/>
                <a:gd name="T23" fmla="*/ 44 h 44"/>
                <a:gd name="T24" fmla="*/ 19 w 29"/>
                <a:gd name="T25" fmla="*/ 42 h 44"/>
                <a:gd name="T26" fmla="*/ 23 w 29"/>
                <a:gd name="T27" fmla="*/ 38 h 44"/>
                <a:gd name="T28" fmla="*/ 23 w 29"/>
                <a:gd name="T29" fmla="*/ 42 h 44"/>
                <a:gd name="T30" fmla="*/ 29 w 29"/>
                <a:gd name="T31" fmla="*/ 42 h 44"/>
                <a:gd name="T32" fmla="*/ 29 w 29"/>
                <a:gd name="T33" fmla="*/ 0 h 44"/>
                <a:gd name="T34" fmla="*/ 23 w 29"/>
                <a:gd name="T35" fmla="*/ 0 h 44"/>
                <a:gd name="T36" fmla="*/ 14 w 29"/>
                <a:gd name="T37" fmla="*/ 15 h 44"/>
                <a:gd name="T38" fmla="*/ 17 w 29"/>
                <a:gd name="T39" fmla="*/ 15 h 44"/>
                <a:gd name="T40" fmla="*/ 21 w 29"/>
                <a:gd name="T41" fmla="*/ 19 h 44"/>
                <a:gd name="T42" fmla="*/ 21 w 29"/>
                <a:gd name="T43" fmla="*/ 23 h 44"/>
                <a:gd name="T44" fmla="*/ 23 w 29"/>
                <a:gd name="T45" fmla="*/ 28 h 44"/>
                <a:gd name="T46" fmla="*/ 23 w 29"/>
                <a:gd name="T47" fmla="*/ 32 h 44"/>
                <a:gd name="T48" fmla="*/ 21 w 29"/>
                <a:gd name="T49" fmla="*/ 34 h 44"/>
                <a:gd name="T50" fmla="*/ 19 w 29"/>
                <a:gd name="T51" fmla="*/ 38 h 44"/>
                <a:gd name="T52" fmla="*/ 14 w 29"/>
                <a:gd name="T53" fmla="*/ 38 h 44"/>
                <a:gd name="T54" fmla="*/ 12 w 29"/>
                <a:gd name="T55" fmla="*/ 38 h 44"/>
                <a:gd name="T56" fmla="*/ 8 w 29"/>
                <a:gd name="T57" fmla="*/ 34 h 44"/>
                <a:gd name="T58" fmla="*/ 8 w 29"/>
                <a:gd name="T59" fmla="*/ 32 h 44"/>
                <a:gd name="T60" fmla="*/ 6 w 29"/>
                <a:gd name="T61" fmla="*/ 26 h 44"/>
                <a:gd name="T62" fmla="*/ 8 w 29"/>
                <a:gd name="T63" fmla="*/ 21 h 44"/>
                <a:gd name="T64" fmla="*/ 8 w 29"/>
                <a:gd name="T65" fmla="*/ 19 h 44"/>
                <a:gd name="T66" fmla="*/ 12 w 29"/>
                <a:gd name="T67" fmla="*/ 15 h 44"/>
                <a:gd name="T68" fmla="*/ 14 w 29"/>
                <a:gd name="T69" fmla="*/ 15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44"/>
                <a:gd name="T107" fmla="*/ 29 w 29"/>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44">
                  <a:moveTo>
                    <a:pt x="23" y="0"/>
                  </a:moveTo>
                  <a:lnTo>
                    <a:pt x="23" y="15"/>
                  </a:lnTo>
                  <a:lnTo>
                    <a:pt x="19" y="11"/>
                  </a:lnTo>
                  <a:lnTo>
                    <a:pt x="14" y="11"/>
                  </a:lnTo>
                  <a:lnTo>
                    <a:pt x="8" y="11"/>
                  </a:lnTo>
                  <a:lnTo>
                    <a:pt x="4" y="15"/>
                  </a:lnTo>
                  <a:lnTo>
                    <a:pt x="2" y="19"/>
                  </a:lnTo>
                  <a:lnTo>
                    <a:pt x="0" y="26"/>
                  </a:lnTo>
                  <a:lnTo>
                    <a:pt x="2" y="32"/>
                  </a:lnTo>
                  <a:lnTo>
                    <a:pt x="4" y="38"/>
                  </a:lnTo>
                  <a:lnTo>
                    <a:pt x="8" y="42"/>
                  </a:lnTo>
                  <a:lnTo>
                    <a:pt x="14" y="44"/>
                  </a:lnTo>
                  <a:lnTo>
                    <a:pt x="19" y="42"/>
                  </a:lnTo>
                  <a:lnTo>
                    <a:pt x="23" y="38"/>
                  </a:lnTo>
                  <a:lnTo>
                    <a:pt x="23" y="42"/>
                  </a:lnTo>
                  <a:lnTo>
                    <a:pt x="29" y="42"/>
                  </a:lnTo>
                  <a:lnTo>
                    <a:pt x="29" y="0"/>
                  </a:lnTo>
                  <a:lnTo>
                    <a:pt x="23" y="0"/>
                  </a:lnTo>
                  <a:close/>
                  <a:moveTo>
                    <a:pt x="14" y="15"/>
                  </a:moveTo>
                  <a:lnTo>
                    <a:pt x="17" y="15"/>
                  </a:lnTo>
                  <a:lnTo>
                    <a:pt x="21" y="19"/>
                  </a:lnTo>
                  <a:lnTo>
                    <a:pt x="21" y="23"/>
                  </a:lnTo>
                  <a:lnTo>
                    <a:pt x="23" y="28"/>
                  </a:lnTo>
                  <a:lnTo>
                    <a:pt x="23" y="32"/>
                  </a:lnTo>
                  <a:lnTo>
                    <a:pt x="21" y="34"/>
                  </a:lnTo>
                  <a:lnTo>
                    <a:pt x="19" y="38"/>
                  </a:lnTo>
                  <a:lnTo>
                    <a:pt x="14" y="38"/>
                  </a:lnTo>
                  <a:lnTo>
                    <a:pt x="12" y="38"/>
                  </a:lnTo>
                  <a:lnTo>
                    <a:pt x="8" y="34"/>
                  </a:lnTo>
                  <a:lnTo>
                    <a:pt x="8" y="32"/>
                  </a:lnTo>
                  <a:lnTo>
                    <a:pt x="6" y="26"/>
                  </a:lnTo>
                  <a:lnTo>
                    <a:pt x="8" y="21"/>
                  </a:lnTo>
                  <a:lnTo>
                    <a:pt x="8" y="19"/>
                  </a:lnTo>
                  <a:lnTo>
                    <a:pt x="12" y="15"/>
                  </a:lnTo>
                  <a:lnTo>
                    <a:pt x="14" y="15"/>
                  </a:lnTo>
                  <a:close/>
                </a:path>
              </a:pathLst>
            </a:custGeom>
            <a:solidFill>
              <a:srgbClr val="000000"/>
            </a:solidFill>
            <a:ln w="9525">
              <a:noFill/>
              <a:round/>
              <a:headEnd/>
              <a:tailEnd/>
            </a:ln>
          </p:spPr>
          <p:txBody>
            <a:bodyPr/>
            <a:lstStyle/>
            <a:p>
              <a:endParaRPr lang="en-US"/>
            </a:p>
          </p:txBody>
        </p:sp>
        <p:sp>
          <p:nvSpPr>
            <p:cNvPr id="37998" name="Freeform 110"/>
            <p:cNvSpPr>
              <a:spLocks noEditPoints="1"/>
            </p:cNvSpPr>
            <p:nvPr/>
          </p:nvSpPr>
          <p:spPr bwMode="auto">
            <a:xfrm>
              <a:off x="4465" y="3263"/>
              <a:ext cx="5" cy="42"/>
            </a:xfrm>
            <a:custGeom>
              <a:avLst/>
              <a:gdLst>
                <a:gd name="T0" fmla="*/ 0 w 5"/>
                <a:gd name="T1" fmla="*/ 0 h 42"/>
                <a:gd name="T2" fmla="*/ 0 w 5"/>
                <a:gd name="T3" fmla="*/ 5 h 42"/>
                <a:gd name="T4" fmla="*/ 5 w 5"/>
                <a:gd name="T5" fmla="*/ 5 h 42"/>
                <a:gd name="T6" fmla="*/ 5 w 5"/>
                <a:gd name="T7" fmla="*/ 0 h 42"/>
                <a:gd name="T8" fmla="*/ 0 w 5"/>
                <a:gd name="T9" fmla="*/ 0 h 42"/>
                <a:gd name="T10" fmla="*/ 0 w 5"/>
                <a:gd name="T11" fmla="*/ 11 h 42"/>
                <a:gd name="T12" fmla="*/ 0 w 5"/>
                <a:gd name="T13" fmla="*/ 42 h 42"/>
                <a:gd name="T14" fmla="*/ 5 w 5"/>
                <a:gd name="T15" fmla="*/ 42 h 42"/>
                <a:gd name="T16" fmla="*/ 5 w 5"/>
                <a:gd name="T17" fmla="*/ 11 h 42"/>
                <a:gd name="T18" fmla="*/ 0 w 5"/>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5"/>
                  </a:lnTo>
                  <a:lnTo>
                    <a:pt x="5" y="5"/>
                  </a:lnTo>
                  <a:lnTo>
                    <a:pt x="5" y="0"/>
                  </a:lnTo>
                  <a:lnTo>
                    <a:pt x="0" y="0"/>
                  </a:lnTo>
                  <a:close/>
                  <a:moveTo>
                    <a:pt x="0" y="11"/>
                  </a:moveTo>
                  <a:lnTo>
                    <a:pt x="0" y="42"/>
                  </a:lnTo>
                  <a:lnTo>
                    <a:pt x="5" y="42"/>
                  </a:lnTo>
                  <a:lnTo>
                    <a:pt x="5" y="11"/>
                  </a:lnTo>
                  <a:lnTo>
                    <a:pt x="0" y="11"/>
                  </a:lnTo>
                  <a:close/>
                </a:path>
              </a:pathLst>
            </a:custGeom>
            <a:solidFill>
              <a:srgbClr val="000000"/>
            </a:solidFill>
            <a:ln w="9525">
              <a:noFill/>
              <a:round/>
              <a:headEnd/>
              <a:tailEnd/>
            </a:ln>
          </p:spPr>
          <p:txBody>
            <a:bodyPr/>
            <a:lstStyle/>
            <a:p>
              <a:endParaRPr lang="en-US"/>
            </a:p>
          </p:txBody>
        </p:sp>
        <p:sp>
          <p:nvSpPr>
            <p:cNvPr id="37999" name="Freeform 111"/>
            <p:cNvSpPr>
              <a:spLocks noEditPoints="1"/>
            </p:cNvSpPr>
            <p:nvPr/>
          </p:nvSpPr>
          <p:spPr bwMode="auto">
            <a:xfrm>
              <a:off x="4476" y="3274"/>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4 h 33"/>
                <a:gd name="T12" fmla="*/ 23 w 29"/>
                <a:gd name="T13" fmla="*/ 2 h 33"/>
                <a:gd name="T14" fmla="*/ 19 w 29"/>
                <a:gd name="T15" fmla="*/ 0 h 33"/>
                <a:gd name="T16" fmla="*/ 14 w 29"/>
                <a:gd name="T17" fmla="*/ 0 h 33"/>
                <a:gd name="T18" fmla="*/ 10 w 29"/>
                <a:gd name="T19" fmla="*/ 0 h 33"/>
                <a:gd name="T20" fmla="*/ 6 w 29"/>
                <a:gd name="T21" fmla="*/ 2 h 33"/>
                <a:gd name="T22" fmla="*/ 2 w 29"/>
                <a:gd name="T23" fmla="*/ 6 h 33"/>
                <a:gd name="T24" fmla="*/ 2 w 29"/>
                <a:gd name="T25" fmla="*/ 10 h 33"/>
                <a:gd name="T26" fmla="*/ 6 w 29"/>
                <a:gd name="T27" fmla="*/ 10 h 33"/>
                <a:gd name="T28" fmla="*/ 8 w 29"/>
                <a:gd name="T29" fmla="*/ 8 h 33"/>
                <a:gd name="T30" fmla="*/ 8 w 29"/>
                <a:gd name="T31" fmla="*/ 4 h 33"/>
                <a:gd name="T32" fmla="*/ 12 w 29"/>
                <a:gd name="T33" fmla="*/ 4 h 33"/>
                <a:gd name="T34" fmla="*/ 14 w 29"/>
                <a:gd name="T35" fmla="*/ 4 h 33"/>
                <a:gd name="T36" fmla="*/ 18 w 29"/>
                <a:gd name="T37" fmla="*/ 4 h 33"/>
                <a:gd name="T38" fmla="*/ 19 w 29"/>
                <a:gd name="T39" fmla="*/ 4 h 33"/>
                <a:gd name="T40" fmla="*/ 19 w 29"/>
                <a:gd name="T41" fmla="*/ 6 h 33"/>
                <a:gd name="T42" fmla="*/ 21 w 29"/>
                <a:gd name="T43" fmla="*/ 10 h 33"/>
                <a:gd name="T44" fmla="*/ 21 w 29"/>
                <a:gd name="T45" fmla="*/ 10 h 33"/>
                <a:gd name="T46" fmla="*/ 19 w 29"/>
                <a:gd name="T47" fmla="*/ 12 h 33"/>
                <a:gd name="T48" fmla="*/ 12 w 29"/>
                <a:gd name="T49" fmla="*/ 13 h 33"/>
                <a:gd name="T50" fmla="*/ 6 w 29"/>
                <a:gd name="T51" fmla="*/ 13 h 33"/>
                <a:gd name="T52" fmla="*/ 4 w 29"/>
                <a:gd name="T53" fmla="*/ 15 h 33"/>
                <a:gd name="T54" fmla="*/ 2 w 29"/>
                <a:gd name="T55" fmla="*/ 17 h 33"/>
                <a:gd name="T56" fmla="*/ 0 w 29"/>
                <a:gd name="T57" fmla="*/ 19 h 33"/>
                <a:gd name="T58" fmla="*/ 0 w 29"/>
                <a:gd name="T59" fmla="*/ 23 h 33"/>
                <a:gd name="T60" fmla="*/ 2 w 29"/>
                <a:gd name="T61" fmla="*/ 27 h 33"/>
                <a:gd name="T62" fmla="*/ 2 w 29"/>
                <a:gd name="T63" fmla="*/ 29 h 33"/>
                <a:gd name="T64" fmla="*/ 6 w 29"/>
                <a:gd name="T65" fmla="*/ 31 h 33"/>
                <a:gd name="T66" fmla="*/ 10 w 29"/>
                <a:gd name="T67" fmla="*/ 33 h 33"/>
                <a:gd name="T68" fmla="*/ 16 w 29"/>
                <a:gd name="T69" fmla="*/ 31 h 33"/>
                <a:gd name="T70" fmla="*/ 21 w 29"/>
                <a:gd name="T71" fmla="*/ 27 h 33"/>
                <a:gd name="T72" fmla="*/ 23 w 29"/>
                <a:gd name="T73" fmla="*/ 31 h 33"/>
                <a:gd name="T74" fmla="*/ 25 w 29"/>
                <a:gd name="T75" fmla="*/ 31 h 33"/>
                <a:gd name="T76" fmla="*/ 29 w 29"/>
                <a:gd name="T77" fmla="*/ 31 h 33"/>
                <a:gd name="T78" fmla="*/ 29 w 29"/>
                <a:gd name="T79" fmla="*/ 27 h 33"/>
                <a:gd name="T80" fmla="*/ 21 w 29"/>
                <a:gd name="T81" fmla="*/ 19 h 33"/>
                <a:gd name="T82" fmla="*/ 21 w 29"/>
                <a:gd name="T83" fmla="*/ 19 h 33"/>
                <a:gd name="T84" fmla="*/ 21 w 29"/>
                <a:gd name="T85" fmla="*/ 21 h 33"/>
                <a:gd name="T86" fmla="*/ 19 w 29"/>
                <a:gd name="T87" fmla="*/ 23 h 33"/>
                <a:gd name="T88" fmla="*/ 19 w 29"/>
                <a:gd name="T89" fmla="*/ 25 h 33"/>
                <a:gd name="T90" fmla="*/ 18 w 29"/>
                <a:gd name="T91" fmla="*/ 27 h 33"/>
                <a:gd name="T92" fmla="*/ 12 w 29"/>
                <a:gd name="T93" fmla="*/ 27 h 33"/>
                <a:gd name="T94" fmla="*/ 8 w 29"/>
                <a:gd name="T95" fmla="*/ 27 h 33"/>
                <a:gd name="T96" fmla="*/ 6 w 29"/>
                <a:gd name="T97" fmla="*/ 25 h 33"/>
                <a:gd name="T98" fmla="*/ 6 w 29"/>
                <a:gd name="T99" fmla="*/ 21 h 33"/>
                <a:gd name="T100" fmla="*/ 6 w 29"/>
                <a:gd name="T101" fmla="*/ 21 h 33"/>
                <a:gd name="T102" fmla="*/ 8 w 29"/>
                <a:gd name="T103" fmla="*/ 19 h 33"/>
                <a:gd name="T104" fmla="*/ 12 w 29"/>
                <a:gd name="T105" fmla="*/ 17 h 33"/>
                <a:gd name="T106" fmla="*/ 18 w 29"/>
                <a:gd name="T107" fmla="*/ 15 h 33"/>
                <a:gd name="T108" fmla="*/ 19 w 29"/>
                <a:gd name="T109" fmla="*/ 15 h 33"/>
                <a:gd name="T110" fmla="*/ 21 w 29"/>
                <a:gd name="T111" fmla="*/ 15 h 33"/>
                <a:gd name="T112" fmla="*/ 21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5" y="4"/>
                  </a:lnTo>
                  <a:lnTo>
                    <a:pt x="23" y="2"/>
                  </a:lnTo>
                  <a:lnTo>
                    <a:pt x="19" y="0"/>
                  </a:lnTo>
                  <a:lnTo>
                    <a:pt x="14" y="0"/>
                  </a:lnTo>
                  <a:lnTo>
                    <a:pt x="10" y="0"/>
                  </a:lnTo>
                  <a:lnTo>
                    <a:pt x="6" y="2"/>
                  </a:lnTo>
                  <a:lnTo>
                    <a:pt x="2" y="6"/>
                  </a:lnTo>
                  <a:lnTo>
                    <a:pt x="2" y="10"/>
                  </a:lnTo>
                  <a:lnTo>
                    <a:pt x="6" y="10"/>
                  </a:lnTo>
                  <a:lnTo>
                    <a:pt x="8" y="8"/>
                  </a:lnTo>
                  <a:lnTo>
                    <a:pt x="8" y="4"/>
                  </a:lnTo>
                  <a:lnTo>
                    <a:pt x="12" y="4"/>
                  </a:lnTo>
                  <a:lnTo>
                    <a:pt x="14" y="4"/>
                  </a:lnTo>
                  <a:lnTo>
                    <a:pt x="18" y="4"/>
                  </a:lnTo>
                  <a:lnTo>
                    <a:pt x="19" y="4"/>
                  </a:lnTo>
                  <a:lnTo>
                    <a:pt x="19" y="6"/>
                  </a:lnTo>
                  <a:lnTo>
                    <a:pt x="21" y="10"/>
                  </a:lnTo>
                  <a:lnTo>
                    <a:pt x="19" y="12"/>
                  </a:lnTo>
                  <a:lnTo>
                    <a:pt x="12" y="13"/>
                  </a:lnTo>
                  <a:lnTo>
                    <a:pt x="6" y="13"/>
                  </a:lnTo>
                  <a:lnTo>
                    <a:pt x="4" y="15"/>
                  </a:lnTo>
                  <a:lnTo>
                    <a:pt x="2" y="17"/>
                  </a:lnTo>
                  <a:lnTo>
                    <a:pt x="0" y="19"/>
                  </a:lnTo>
                  <a:lnTo>
                    <a:pt x="0" y="23"/>
                  </a:lnTo>
                  <a:lnTo>
                    <a:pt x="2" y="27"/>
                  </a:lnTo>
                  <a:lnTo>
                    <a:pt x="2" y="29"/>
                  </a:lnTo>
                  <a:lnTo>
                    <a:pt x="6" y="31"/>
                  </a:lnTo>
                  <a:lnTo>
                    <a:pt x="10" y="33"/>
                  </a:lnTo>
                  <a:lnTo>
                    <a:pt x="16" y="31"/>
                  </a:lnTo>
                  <a:lnTo>
                    <a:pt x="21" y="27"/>
                  </a:lnTo>
                  <a:lnTo>
                    <a:pt x="23" y="31"/>
                  </a:lnTo>
                  <a:lnTo>
                    <a:pt x="25" y="31"/>
                  </a:lnTo>
                  <a:lnTo>
                    <a:pt x="29" y="31"/>
                  </a:lnTo>
                  <a:lnTo>
                    <a:pt x="29" y="27"/>
                  </a:lnTo>
                  <a:close/>
                  <a:moveTo>
                    <a:pt x="21" y="19"/>
                  </a:moveTo>
                  <a:lnTo>
                    <a:pt x="21" y="19"/>
                  </a:lnTo>
                  <a:lnTo>
                    <a:pt x="21" y="21"/>
                  </a:lnTo>
                  <a:lnTo>
                    <a:pt x="19" y="23"/>
                  </a:lnTo>
                  <a:lnTo>
                    <a:pt x="19" y="25"/>
                  </a:lnTo>
                  <a:lnTo>
                    <a:pt x="18" y="27"/>
                  </a:lnTo>
                  <a:lnTo>
                    <a:pt x="12" y="27"/>
                  </a:lnTo>
                  <a:lnTo>
                    <a:pt x="8" y="27"/>
                  </a:lnTo>
                  <a:lnTo>
                    <a:pt x="6" y="25"/>
                  </a:lnTo>
                  <a:lnTo>
                    <a:pt x="6" y="21"/>
                  </a:lnTo>
                  <a:lnTo>
                    <a:pt x="8" y="19"/>
                  </a:lnTo>
                  <a:lnTo>
                    <a:pt x="12" y="17"/>
                  </a:lnTo>
                  <a:lnTo>
                    <a:pt x="18" y="15"/>
                  </a:lnTo>
                  <a:lnTo>
                    <a:pt x="19" y="15"/>
                  </a:lnTo>
                  <a:lnTo>
                    <a:pt x="21" y="15"/>
                  </a:lnTo>
                  <a:lnTo>
                    <a:pt x="21" y="19"/>
                  </a:lnTo>
                  <a:close/>
                </a:path>
              </a:pathLst>
            </a:custGeom>
            <a:solidFill>
              <a:srgbClr val="000000"/>
            </a:solidFill>
            <a:ln w="9525">
              <a:noFill/>
              <a:round/>
              <a:headEnd/>
              <a:tailEnd/>
            </a:ln>
          </p:spPr>
          <p:txBody>
            <a:bodyPr/>
            <a:lstStyle/>
            <a:p>
              <a:endParaRPr lang="en-US"/>
            </a:p>
          </p:txBody>
        </p:sp>
        <p:sp>
          <p:nvSpPr>
            <p:cNvPr id="38000" name="Freeform 112"/>
            <p:cNvSpPr>
              <a:spLocks noEditPoints="1"/>
            </p:cNvSpPr>
            <p:nvPr/>
          </p:nvSpPr>
          <p:spPr bwMode="auto">
            <a:xfrm>
              <a:off x="2063" y="3481"/>
              <a:ext cx="46" cy="50"/>
            </a:xfrm>
            <a:custGeom>
              <a:avLst/>
              <a:gdLst>
                <a:gd name="T0" fmla="*/ 20 w 46"/>
                <a:gd name="T1" fmla="*/ 0 h 50"/>
                <a:gd name="T2" fmla="*/ 0 w 46"/>
                <a:gd name="T3" fmla="*/ 50 h 50"/>
                <a:gd name="T4" fmla="*/ 8 w 46"/>
                <a:gd name="T5" fmla="*/ 50 h 50"/>
                <a:gd name="T6" fmla="*/ 12 w 46"/>
                <a:gd name="T7" fmla="*/ 35 h 50"/>
                <a:gd name="T8" fmla="*/ 33 w 46"/>
                <a:gd name="T9" fmla="*/ 35 h 50"/>
                <a:gd name="T10" fmla="*/ 39 w 46"/>
                <a:gd name="T11" fmla="*/ 50 h 50"/>
                <a:gd name="T12" fmla="*/ 46 w 46"/>
                <a:gd name="T13" fmla="*/ 50 h 50"/>
                <a:gd name="T14" fmla="*/ 27 w 46"/>
                <a:gd name="T15" fmla="*/ 0 h 50"/>
                <a:gd name="T16" fmla="*/ 20 w 46"/>
                <a:gd name="T17" fmla="*/ 0 h 50"/>
                <a:gd name="T18" fmla="*/ 23 w 46"/>
                <a:gd name="T19" fmla="*/ 6 h 50"/>
                <a:gd name="T20" fmla="*/ 31 w 46"/>
                <a:gd name="T21" fmla="*/ 29 h 50"/>
                <a:gd name="T22" fmla="*/ 16 w 46"/>
                <a:gd name="T23" fmla="*/ 29 h 50"/>
                <a:gd name="T24" fmla="*/ 23 w 46"/>
                <a:gd name="T25" fmla="*/ 6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0"/>
                <a:gd name="T41" fmla="*/ 46 w 46"/>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0">
                  <a:moveTo>
                    <a:pt x="20" y="0"/>
                  </a:moveTo>
                  <a:lnTo>
                    <a:pt x="0" y="50"/>
                  </a:lnTo>
                  <a:lnTo>
                    <a:pt x="8" y="50"/>
                  </a:lnTo>
                  <a:lnTo>
                    <a:pt x="12" y="35"/>
                  </a:lnTo>
                  <a:lnTo>
                    <a:pt x="33" y="35"/>
                  </a:lnTo>
                  <a:lnTo>
                    <a:pt x="39" y="50"/>
                  </a:lnTo>
                  <a:lnTo>
                    <a:pt x="46" y="50"/>
                  </a:lnTo>
                  <a:lnTo>
                    <a:pt x="27" y="0"/>
                  </a:lnTo>
                  <a:lnTo>
                    <a:pt x="20" y="0"/>
                  </a:lnTo>
                  <a:close/>
                  <a:moveTo>
                    <a:pt x="23" y="6"/>
                  </a:moveTo>
                  <a:lnTo>
                    <a:pt x="31" y="29"/>
                  </a:lnTo>
                  <a:lnTo>
                    <a:pt x="16" y="29"/>
                  </a:lnTo>
                  <a:lnTo>
                    <a:pt x="23" y="6"/>
                  </a:lnTo>
                  <a:close/>
                </a:path>
              </a:pathLst>
            </a:custGeom>
            <a:solidFill>
              <a:srgbClr val="000000"/>
            </a:solidFill>
            <a:ln w="9525">
              <a:noFill/>
              <a:round/>
              <a:headEnd/>
              <a:tailEnd/>
            </a:ln>
          </p:spPr>
          <p:txBody>
            <a:bodyPr/>
            <a:lstStyle/>
            <a:p>
              <a:endParaRPr lang="en-US"/>
            </a:p>
          </p:txBody>
        </p:sp>
        <p:sp>
          <p:nvSpPr>
            <p:cNvPr id="38001" name="Freeform 113"/>
            <p:cNvSpPr>
              <a:spLocks/>
            </p:cNvSpPr>
            <p:nvPr/>
          </p:nvSpPr>
          <p:spPr bwMode="auto">
            <a:xfrm>
              <a:off x="2115" y="3493"/>
              <a:ext cx="18" cy="38"/>
            </a:xfrm>
            <a:custGeom>
              <a:avLst/>
              <a:gdLst>
                <a:gd name="T0" fmla="*/ 18 w 18"/>
                <a:gd name="T1" fmla="*/ 0 h 38"/>
                <a:gd name="T2" fmla="*/ 16 w 18"/>
                <a:gd name="T3" fmla="*/ 0 h 38"/>
                <a:gd name="T4" fmla="*/ 14 w 18"/>
                <a:gd name="T5" fmla="*/ 0 h 38"/>
                <a:gd name="T6" fmla="*/ 10 w 18"/>
                <a:gd name="T7" fmla="*/ 2 h 38"/>
                <a:gd name="T8" fmla="*/ 6 w 18"/>
                <a:gd name="T9" fmla="*/ 8 h 38"/>
                <a:gd name="T10" fmla="*/ 6 w 18"/>
                <a:gd name="T11" fmla="*/ 0 h 38"/>
                <a:gd name="T12" fmla="*/ 0 w 18"/>
                <a:gd name="T13" fmla="*/ 0 h 38"/>
                <a:gd name="T14" fmla="*/ 0 w 18"/>
                <a:gd name="T15" fmla="*/ 38 h 38"/>
                <a:gd name="T16" fmla="*/ 6 w 18"/>
                <a:gd name="T17" fmla="*/ 38 h 38"/>
                <a:gd name="T18" fmla="*/ 6 w 18"/>
                <a:gd name="T19" fmla="*/ 15 h 38"/>
                <a:gd name="T20" fmla="*/ 6 w 18"/>
                <a:gd name="T21" fmla="*/ 11 h 38"/>
                <a:gd name="T22" fmla="*/ 10 w 18"/>
                <a:gd name="T23" fmla="*/ 9 h 38"/>
                <a:gd name="T24" fmla="*/ 12 w 18"/>
                <a:gd name="T25" fmla="*/ 8 h 38"/>
                <a:gd name="T26" fmla="*/ 16 w 18"/>
                <a:gd name="T27" fmla="*/ 6 h 38"/>
                <a:gd name="T28" fmla="*/ 18 w 18"/>
                <a:gd name="T29" fmla="*/ 6 h 38"/>
                <a:gd name="T30" fmla="*/ 18 w 1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8"/>
                <a:gd name="T50" fmla="*/ 18 w 1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8">
                  <a:moveTo>
                    <a:pt x="18" y="0"/>
                  </a:moveTo>
                  <a:lnTo>
                    <a:pt x="16" y="0"/>
                  </a:lnTo>
                  <a:lnTo>
                    <a:pt x="14" y="0"/>
                  </a:lnTo>
                  <a:lnTo>
                    <a:pt x="10" y="2"/>
                  </a:lnTo>
                  <a:lnTo>
                    <a:pt x="6" y="8"/>
                  </a:lnTo>
                  <a:lnTo>
                    <a:pt x="6" y="0"/>
                  </a:lnTo>
                  <a:lnTo>
                    <a:pt x="0" y="0"/>
                  </a:lnTo>
                  <a:lnTo>
                    <a:pt x="0" y="38"/>
                  </a:lnTo>
                  <a:lnTo>
                    <a:pt x="6" y="38"/>
                  </a:lnTo>
                  <a:lnTo>
                    <a:pt x="6" y="15"/>
                  </a:lnTo>
                  <a:lnTo>
                    <a:pt x="6" y="11"/>
                  </a:lnTo>
                  <a:lnTo>
                    <a:pt x="10" y="9"/>
                  </a:lnTo>
                  <a:lnTo>
                    <a:pt x="12" y="8"/>
                  </a:lnTo>
                  <a:lnTo>
                    <a:pt x="16" y="6"/>
                  </a:lnTo>
                  <a:lnTo>
                    <a:pt x="18" y="6"/>
                  </a:lnTo>
                  <a:lnTo>
                    <a:pt x="18" y="0"/>
                  </a:lnTo>
                  <a:close/>
                </a:path>
              </a:pathLst>
            </a:custGeom>
            <a:solidFill>
              <a:srgbClr val="000000"/>
            </a:solidFill>
            <a:ln w="9525">
              <a:noFill/>
              <a:round/>
              <a:headEnd/>
              <a:tailEnd/>
            </a:ln>
          </p:spPr>
          <p:txBody>
            <a:bodyPr/>
            <a:lstStyle/>
            <a:p>
              <a:endParaRPr lang="en-US"/>
            </a:p>
          </p:txBody>
        </p:sp>
        <p:sp>
          <p:nvSpPr>
            <p:cNvPr id="38002" name="Freeform 114"/>
            <p:cNvSpPr>
              <a:spLocks noEditPoints="1"/>
            </p:cNvSpPr>
            <p:nvPr/>
          </p:nvSpPr>
          <p:spPr bwMode="auto">
            <a:xfrm>
              <a:off x="2136" y="3493"/>
              <a:ext cx="33" cy="38"/>
            </a:xfrm>
            <a:custGeom>
              <a:avLst/>
              <a:gdLst>
                <a:gd name="T0" fmla="*/ 33 w 33"/>
                <a:gd name="T1" fmla="*/ 21 h 38"/>
                <a:gd name="T2" fmla="*/ 31 w 33"/>
                <a:gd name="T3" fmla="*/ 11 h 38"/>
                <a:gd name="T4" fmla="*/ 29 w 33"/>
                <a:gd name="T5" fmla="*/ 6 h 38"/>
                <a:gd name="T6" fmla="*/ 27 w 33"/>
                <a:gd name="T7" fmla="*/ 4 h 38"/>
                <a:gd name="T8" fmla="*/ 23 w 33"/>
                <a:gd name="T9" fmla="*/ 2 h 38"/>
                <a:gd name="T10" fmla="*/ 18 w 33"/>
                <a:gd name="T11" fmla="*/ 0 h 38"/>
                <a:gd name="T12" fmla="*/ 10 w 33"/>
                <a:gd name="T13" fmla="*/ 2 h 38"/>
                <a:gd name="T14" fmla="*/ 4 w 33"/>
                <a:gd name="T15" fmla="*/ 6 h 38"/>
                <a:gd name="T16" fmla="*/ 0 w 33"/>
                <a:gd name="T17" fmla="*/ 11 h 38"/>
                <a:gd name="T18" fmla="*/ 0 w 33"/>
                <a:gd name="T19" fmla="*/ 19 h 38"/>
                <a:gd name="T20" fmla="*/ 0 w 33"/>
                <a:gd name="T21" fmla="*/ 25 h 38"/>
                <a:gd name="T22" fmla="*/ 2 w 33"/>
                <a:gd name="T23" fmla="*/ 31 h 38"/>
                <a:gd name="T24" fmla="*/ 4 w 33"/>
                <a:gd name="T25" fmla="*/ 34 h 38"/>
                <a:gd name="T26" fmla="*/ 8 w 33"/>
                <a:gd name="T27" fmla="*/ 36 h 38"/>
                <a:gd name="T28" fmla="*/ 12 w 33"/>
                <a:gd name="T29" fmla="*/ 38 h 38"/>
                <a:gd name="T30" fmla="*/ 18 w 33"/>
                <a:gd name="T31" fmla="*/ 38 h 38"/>
                <a:gd name="T32" fmla="*/ 23 w 33"/>
                <a:gd name="T33" fmla="*/ 38 h 38"/>
                <a:gd name="T34" fmla="*/ 27 w 33"/>
                <a:gd name="T35" fmla="*/ 36 h 38"/>
                <a:gd name="T36" fmla="*/ 29 w 33"/>
                <a:gd name="T37" fmla="*/ 34 h 38"/>
                <a:gd name="T38" fmla="*/ 31 w 33"/>
                <a:gd name="T39" fmla="*/ 29 h 38"/>
                <a:gd name="T40" fmla="*/ 33 w 33"/>
                <a:gd name="T41" fmla="*/ 27 h 38"/>
                <a:gd name="T42" fmla="*/ 25 w 33"/>
                <a:gd name="T43" fmla="*/ 27 h 38"/>
                <a:gd name="T44" fmla="*/ 25 w 33"/>
                <a:gd name="T45" fmla="*/ 29 h 38"/>
                <a:gd name="T46" fmla="*/ 23 w 33"/>
                <a:gd name="T47" fmla="*/ 31 h 38"/>
                <a:gd name="T48" fmla="*/ 20 w 33"/>
                <a:gd name="T49" fmla="*/ 32 h 38"/>
                <a:gd name="T50" fmla="*/ 18 w 33"/>
                <a:gd name="T51" fmla="*/ 34 h 38"/>
                <a:gd name="T52" fmla="*/ 12 w 33"/>
                <a:gd name="T53" fmla="*/ 32 h 38"/>
                <a:gd name="T54" fmla="*/ 10 w 33"/>
                <a:gd name="T55" fmla="*/ 31 h 38"/>
                <a:gd name="T56" fmla="*/ 8 w 33"/>
                <a:gd name="T57" fmla="*/ 27 h 38"/>
                <a:gd name="T58" fmla="*/ 6 w 33"/>
                <a:gd name="T59" fmla="*/ 21 h 38"/>
                <a:gd name="T60" fmla="*/ 33 w 33"/>
                <a:gd name="T61" fmla="*/ 21 h 38"/>
                <a:gd name="T62" fmla="*/ 6 w 33"/>
                <a:gd name="T63" fmla="*/ 17 h 38"/>
                <a:gd name="T64" fmla="*/ 8 w 33"/>
                <a:gd name="T65" fmla="*/ 11 h 38"/>
                <a:gd name="T66" fmla="*/ 10 w 33"/>
                <a:gd name="T67" fmla="*/ 9 h 38"/>
                <a:gd name="T68" fmla="*/ 14 w 33"/>
                <a:gd name="T69" fmla="*/ 6 h 38"/>
                <a:gd name="T70" fmla="*/ 18 w 33"/>
                <a:gd name="T71" fmla="*/ 6 h 38"/>
                <a:gd name="T72" fmla="*/ 21 w 33"/>
                <a:gd name="T73" fmla="*/ 6 h 38"/>
                <a:gd name="T74" fmla="*/ 23 w 33"/>
                <a:gd name="T75" fmla="*/ 8 h 38"/>
                <a:gd name="T76" fmla="*/ 25 w 33"/>
                <a:gd name="T77" fmla="*/ 11 h 38"/>
                <a:gd name="T78" fmla="*/ 27 w 33"/>
                <a:gd name="T79" fmla="*/ 17 h 38"/>
                <a:gd name="T80" fmla="*/ 6 w 33"/>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8"/>
                <a:gd name="T125" fmla="*/ 33 w 3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8">
                  <a:moveTo>
                    <a:pt x="33" y="21"/>
                  </a:moveTo>
                  <a:lnTo>
                    <a:pt x="31" y="11"/>
                  </a:lnTo>
                  <a:lnTo>
                    <a:pt x="29" y="6"/>
                  </a:lnTo>
                  <a:lnTo>
                    <a:pt x="27" y="4"/>
                  </a:lnTo>
                  <a:lnTo>
                    <a:pt x="23" y="2"/>
                  </a:lnTo>
                  <a:lnTo>
                    <a:pt x="18" y="0"/>
                  </a:lnTo>
                  <a:lnTo>
                    <a:pt x="10" y="2"/>
                  </a:lnTo>
                  <a:lnTo>
                    <a:pt x="4" y="6"/>
                  </a:lnTo>
                  <a:lnTo>
                    <a:pt x="0" y="11"/>
                  </a:lnTo>
                  <a:lnTo>
                    <a:pt x="0" y="19"/>
                  </a:lnTo>
                  <a:lnTo>
                    <a:pt x="0" y="25"/>
                  </a:lnTo>
                  <a:lnTo>
                    <a:pt x="2" y="31"/>
                  </a:lnTo>
                  <a:lnTo>
                    <a:pt x="4" y="34"/>
                  </a:lnTo>
                  <a:lnTo>
                    <a:pt x="8" y="36"/>
                  </a:lnTo>
                  <a:lnTo>
                    <a:pt x="12" y="38"/>
                  </a:lnTo>
                  <a:lnTo>
                    <a:pt x="18" y="38"/>
                  </a:lnTo>
                  <a:lnTo>
                    <a:pt x="23" y="38"/>
                  </a:lnTo>
                  <a:lnTo>
                    <a:pt x="27" y="36"/>
                  </a:lnTo>
                  <a:lnTo>
                    <a:pt x="29" y="34"/>
                  </a:lnTo>
                  <a:lnTo>
                    <a:pt x="31" y="29"/>
                  </a:lnTo>
                  <a:lnTo>
                    <a:pt x="33" y="27"/>
                  </a:lnTo>
                  <a:lnTo>
                    <a:pt x="25" y="27"/>
                  </a:lnTo>
                  <a:lnTo>
                    <a:pt x="25" y="29"/>
                  </a:lnTo>
                  <a:lnTo>
                    <a:pt x="23" y="31"/>
                  </a:lnTo>
                  <a:lnTo>
                    <a:pt x="20" y="32"/>
                  </a:lnTo>
                  <a:lnTo>
                    <a:pt x="18" y="34"/>
                  </a:lnTo>
                  <a:lnTo>
                    <a:pt x="12" y="32"/>
                  </a:lnTo>
                  <a:lnTo>
                    <a:pt x="10" y="31"/>
                  </a:lnTo>
                  <a:lnTo>
                    <a:pt x="8" y="27"/>
                  </a:lnTo>
                  <a:lnTo>
                    <a:pt x="6" y="21"/>
                  </a:lnTo>
                  <a:lnTo>
                    <a:pt x="33" y="21"/>
                  </a:lnTo>
                  <a:close/>
                  <a:moveTo>
                    <a:pt x="6" y="17"/>
                  </a:moveTo>
                  <a:lnTo>
                    <a:pt x="8" y="11"/>
                  </a:lnTo>
                  <a:lnTo>
                    <a:pt x="10" y="9"/>
                  </a:lnTo>
                  <a:lnTo>
                    <a:pt x="14" y="6"/>
                  </a:lnTo>
                  <a:lnTo>
                    <a:pt x="18" y="6"/>
                  </a:lnTo>
                  <a:lnTo>
                    <a:pt x="21" y="6"/>
                  </a:lnTo>
                  <a:lnTo>
                    <a:pt x="23" y="8"/>
                  </a:lnTo>
                  <a:lnTo>
                    <a:pt x="25" y="11"/>
                  </a:lnTo>
                  <a:lnTo>
                    <a:pt x="27" y="17"/>
                  </a:lnTo>
                  <a:lnTo>
                    <a:pt x="6" y="17"/>
                  </a:lnTo>
                  <a:close/>
                </a:path>
              </a:pathLst>
            </a:custGeom>
            <a:solidFill>
              <a:srgbClr val="000000"/>
            </a:solidFill>
            <a:ln w="9525">
              <a:noFill/>
              <a:round/>
              <a:headEnd/>
              <a:tailEnd/>
            </a:ln>
          </p:spPr>
          <p:txBody>
            <a:bodyPr/>
            <a:lstStyle/>
            <a:p>
              <a:endParaRPr lang="en-US"/>
            </a:p>
          </p:txBody>
        </p:sp>
        <p:sp>
          <p:nvSpPr>
            <p:cNvPr id="38003" name="Freeform 115"/>
            <p:cNvSpPr>
              <a:spLocks noEditPoints="1"/>
            </p:cNvSpPr>
            <p:nvPr/>
          </p:nvSpPr>
          <p:spPr bwMode="auto">
            <a:xfrm>
              <a:off x="2175" y="3493"/>
              <a:ext cx="34" cy="38"/>
            </a:xfrm>
            <a:custGeom>
              <a:avLst/>
              <a:gdLst>
                <a:gd name="T0" fmla="*/ 34 w 34"/>
                <a:gd name="T1" fmla="*/ 32 h 38"/>
                <a:gd name="T2" fmla="*/ 32 w 34"/>
                <a:gd name="T3" fmla="*/ 34 h 38"/>
                <a:gd name="T4" fmla="*/ 30 w 34"/>
                <a:gd name="T5" fmla="*/ 32 h 38"/>
                <a:gd name="T6" fmla="*/ 30 w 34"/>
                <a:gd name="T7" fmla="*/ 31 h 38"/>
                <a:gd name="T8" fmla="*/ 30 w 34"/>
                <a:gd name="T9" fmla="*/ 9 h 38"/>
                <a:gd name="T10" fmla="*/ 29 w 34"/>
                <a:gd name="T11" fmla="*/ 6 h 38"/>
                <a:gd name="T12" fmla="*/ 27 w 34"/>
                <a:gd name="T13" fmla="*/ 2 h 38"/>
                <a:gd name="T14" fmla="*/ 21 w 34"/>
                <a:gd name="T15" fmla="*/ 0 h 38"/>
                <a:gd name="T16" fmla="*/ 15 w 34"/>
                <a:gd name="T17" fmla="*/ 0 h 38"/>
                <a:gd name="T18" fmla="*/ 9 w 34"/>
                <a:gd name="T19" fmla="*/ 0 h 38"/>
                <a:gd name="T20" fmla="*/ 5 w 34"/>
                <a:gd name="T21" fmla="*/ 4 h 38"/>
                <a:gd name="T22" fmla="*/ 2 w 34"/>
                <a:gd name="T23" fmla="*/ 6 h 38"/>
                <a:gd name="T24" fmla="*/ 2 w 34"/>
                <a:gd name="T25" fmla="*/ 11 h 38"/>
                <a:gd name="T26" fmla="*/ 7 w 34"/>
                <a:gd name="T27" fmla="*/ 11 h 38"/>
                <a:gd name="T28" fmla="*/ 7 w 34"/>
                <a:gd name="T29" fmla="*/ 9 h 38"/>
                <a:gd name="T30" fmla="*/ 9 w 34"/>
                <a:gd name="T31" fmla="*/ 6 h 38"/>
                <a:gd name="T32" fmla="*/ 11 w 34"/>
                <a:gd name="T33" fmla="*/ 6 h 38"/>
                <a:gd name="T34" fmla="*/ 15 w 34"/>
                <a:gd name="T35" fmla="*/ 6 h 38"/>
                <a:gd name="T36" fmla="*/ 19 w 34"/>
                <a:gd name="T37" fmla="*/ 6 h 38"/>
                <a:gd name="T38" fmla="*/ 21 w 34"/>
                <a:gd name="T39" fmla="*/ 6 h 38"/>
                <a:gd name="T40" fmla="*/ 23 w 34"/>
                <a:gd name="T41" fmla="*/ 8 h 38"/>
                <a:gd name="T42" fmla="*/ 25 w 34"/>
                <a:gd name="T43" fmla="*/ 11 h 38"/>
                <a:gd name="T44" fmla="*/ 23 w 34"/>
                <a:gd name="T45" fmla="*/ 13 h 38"/>
                <a:gd name="T46" fmla="*/ 23 w 34"/>
                <a:gd name="T47" fmla="*/ 15 h 38"/>
                <a:gd name="T48" fmla="*/ 13 w 34"/>
                <a:gd name="T49" fmla="*/ 17 h 38"/>
                <a:gd name="T50" fmla="*/ 7 w 34"/>
                <a:gd name="T51" fmla="*/ 17 h 38"/>
                <a:gd name="T52" fmla="*/ 4 w 34"/>
                <a:gd name="T53" fmla="*/ 19 h 38"/>
                <a:gd name="T54" fmla="*/ 2 w 34"/>
                <a:gd name="T55" fmla="*/ 21 h 38"/>
                <a:gd name="T56" fmla="*/ 0 w 34"/>
                <a:gd name="T57" fmla="*/ 25 h 38"/>
                <a:gd name="T58" fmla="*/ 0 w 34"/>
                <a:gd name="T59" fmla="*/ 29 h 38"/>
                <a:gd name="T60" fmla="*/ 0 w 34"/>
                <a:gd name="T61" fmla="*/ 32 h 38"/>
                <a:gd name="T62" fmla="*/ 4 w 34"/>
                <a:gd name="T63" fmla="*/ 36 h 38"/>
                <a:gd name="T64" fmla="*/ 7 w 34"/>
                <a:gd name="T65" fmla="*/ 38 h 38"/>
                <a:gd name="T66" fmla="*/ 11 w 34"/>
                <a:gd name="T67" fmla="*/ 38 h 38"/>
                <a:gd name="T68" fmla="*/ 19 w 34"/>
                <a:gd name="T69" fmla="*/ 38 h 38"/>
                <a:gd name="T70" fmla="*/ 25 w 34"/>
                <a:gd name="T71" fmla="*/ 32 h 38"/>
                <a:gd name="T72" fmla="*/ 25 w 34"/>
                <a:gd name="T73" fmla="*/ 34 h 38"/>
                <a:gd name="T74" fmla="*/ 27 w 34"/>
                <a:gd name="T75" fmla="*/ 36 h 38"/>
                <a:gd name="T76" fmla="*/ 27 w 34"/>
                <a:gd name="T77" fmla="*/ 38 h 38"/>
                <a:gd name="T78" fmla="*/ 30 w 34"/>
                <a:gd name="T79" fmla="*/ 38 h 38"/>
                <a:gd name="T80" fmla="*/ 34 w 34"/>
                <a:gd name="T81" fmla="*/ 38 h 38"/>
                <a:gd name="T82" fmla="*/ 34 w 34"/>
                <a:gd name="T83" fmla="*/ 32 h 38"/>
                <a:gd name="T84" fmla="*/ 23 w 34"/>
                <a:gd name="T85" fmla="*/ 23 h 38"/>
                <a:gd name="T86" fmla="*/ 23 w 34"/>
                <a:gd name="T87" fmla="*/ 23 h 38"/>
                <a:gd name="T88" fmla="*/ 23 w 34"/>
                <a:gd name="T89" fmla="*/ 25 h 38"/>
                <a:gd name="T90" fmla="*/ 23 w 34"/>
                <a:gd name="T91" fmla="*/ 29 h 38"/>
                <a:gd name="T92" fmla="*/ 21 w 34"/>
                <a:gd name="T93" fmla="*/ 31 h 38"/>
                <a:gd name="T94" fmla="*/ 19 w 34"/>
                <a:gd name="T95" fmla="*/ 32 h 38"/>
                <a:gd name="T96" fmla="*/ 15 w 34"/>
                <a:gd name="T97" fmla="*/ 32 h 38"/>
                <a:gd name="T98" fmla="*/ 13 w 34"/>
                <a:gd name="T99" fmla="*/ 34 h 38"/>
                <a:gd name="T100" fmla="*/ 9 w 34"/>
                <a:gd name="T101" fmla="*/ 32 h 38"/>
                <a:gd name="T102" fmla="*/ 7 w 34"/>
                <a:gd name="T103" fmla="*/ 32 h 38"/>
                <a:gd name="T104" fmla="*/ 5 w 34"/>
                <a:gd name="T105" fmla="*/ 31 h 38"/>
                <a:gd name="T106" fmla="*/ 5 w 34"/>
                <a:gd name="T107" fmla="*/ 27 h 38"/>
                <a:gd name="T108" fmla="*/ 5 w 34"/>
                <a:gd name="T109" fmla="*/ 25 h 38"/>
                <a:gd name="T110" fmla="*/ 7 w 34"/>
                <a:gd name="T111" fmla="*/ 23 h 38"/>
                <a:gd name="T112" fmla="*/ 13 w 34"/>
                <a:gd name="T113" fmla="*/ 21 h 38"/>
                <a:gd name="T114" fmla="*/ 19 w 34"/>
                <a:gd name="T115" fmla="*/ 21 h 38"/>
                <a:gd name="T116" fmla="*/ 23 w 34"/>
                <a:gd name="T117" fmla="*/ 19 h 38"/>
                <a:gd name="T118" fmla="*/ 23 w 34"/>
                <a:gd name="T119" fmla="*/ 19 h 38"/>
                <a:gd name="T120" fmla="*/ 23 w 34"/>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38"/>
                <a:gd name="T185" fmla="*/ 34 w 34"/>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38">
                  <a:moveTo>
                    <a:pt x="34" y="32"/>
                  </a:moveTo>
                  <a:lnTo>
                    <a:pt x="32" y="34"/>
                  </a:lnTo>
                  <a:lnTo>
                    <a:pt x="30" y="32"/>
                  </a:lnTo>
                  <a:lnTo>
                    <a:pt x="30" y="31"/>
                  </a:lnTo>
                  <a:lnTo>
                    <a:pt x="30" y="9"/>
                  </a:lnTo>
                  <a:lnTo>
                    <a:pt x="29" y="6"/>
                  </a:lnTo>
                  <a:lnTo>
                    <a:pt x="27" y="2"/>
                  </a:lnTo>
                  <a:lnTo>
                    <a:pt x="21" y="0"/>
                  </a:lnTo>
                  <a:lnTo>
                    <a:pt x="15" y="0"/>
                  </a:lnTo>
                  <a:lnTo>
                    <a:pt x="9" y="0"/>
                  </a:lnTo>
                  <a:lnTo>
                    <a:pt x="5" y="4"/>
                  </a:lnTo>
                  <a:lnTo>
                    <a:pt x="2" y="6"/>
                  </a:lnTo>
                  <a:lnTo>
                    <a:pt x="2" y="11"/>
                  </a:lnTo>
                  <a:lnTo>
                    <a:pt x="7" y="11"/>
                  </a:lnTo>
                  <a:lnTo>
                    <a:pt x="7" y="9"/>
                  </a:lnTo>
                  <a:lnTo>
                    <a:pt x="9" y="6"/>
                  </a:lnTo>
                  <a:lnTo>
                    <a:pt x="11" y="6"/>
                  </a:lnTo>
                  <a:lnTo>
                    <a:pt x="15" y="6"/>
                  </a:lnTo>
                  <a:lnTo>
                    <a:pt x="19" y="6"/>
                  </a:lnTo>
                  <a:lnTo>
                    <a:pt x="21" y="6"/>
                  </a:lnTo>
                  <a:lnTo>
                    <a:pt x="23" y="8"/>
                  </a:lnTo>
                  <a:lnTo>
                    <a:pt x="25" y="11"/>
                  </a:lnTo>
                  <a:lnTo>
                    <a:pt x="23" y="13"/>
                  </a:lnTo>
                  <a:lnTo>
                    <a:pt x="23" y="15"/>
                  </a:lnTo>
                  <a:lnTo>
                    <a:pt x="13" y="17"/>
                  </a:lnTo>
                  <a:lnTo>
                    <a:pt x="7" y="17"/>
                  </a:lnTo>
                  <a:lnTo>
                    <a:pt x="4" y="19"/>
                  </a:lnTo>
                  <a:lnTo>
                    <a:pt x="2" y="21"/>
                  </a:lnTo>
                  <a:lnTo>
                    <a:pt x="0" y="25"/>
                  </a:lnTo>
                  <a:lnTo>
                    <a:pt x="0" y="29"/>
                  </a:lnTo>
                  <a:lnTo>
                    <a:pt x="0" y="32"/>
                  </a:lnTo>
                  <a:lnTo>
                    <a:pt x="4" y="36"/>
                  </a:lnTo>
                  <a:lnTo>
                    <a:pt x="7" y="38"/>
                  </a:lnTo>
                  <a:lnTo>
                    <a:pt x="11" y="38"/>
                  </a:lnTo>
                  <a:lnTo>
                    <a:pt x="19" y="38"/>
                  </a:lnTo>
                  <a:lnTo>
                    <a:pt x="25" y="32"/>
                  </a:lnTo>
                  <a:lnTo>
                    <a:pt x="25" y="34"/>
                  </a:lnTo>
                  <a:lnTo>
                    <a:pt x="27" y="36"/>
                  </a:lnTo>
                  <a:lnTo>
                    <a:pt x="27" y="38"/>
                  </a:lnTo>
                  <a:lnTo>
                    <a:pt x="30" y="38"/>
                  </a:lnTo>
                  <a:lnTo>
                    <a:pt x="34" y="38"/>
                  </a:lnTo>
                  <a:lnTo>
                    <a:pt x="34" y="32"/>
                  </a:lnTo>
                  <a:close/>
                  <a:moveTo>
                    <a:pt x="23" y="23"/>
                  </a:moveTo>
                  <a:lnTo>
                    <a:pt x="23" y="23"/>
                  </a:lnTo>
                  <a:lnTo>
                    <a:pt x="23" y="25"/>
                  </a:lnTo>
                  <a:lnTo>
                    <a:pt x="23" y="29"/>
                  </a:lnTo>
                  <a:lnTo>
                    <a:pt x="21" y="31"/>
                  </a:lnTo>
                  <a:lnTo>
                    <a:pt x="19" y="32"/>
                  </a:lnTo>
                  <a:lnTo>
                    <a:pt x="15" y="32"/>
                  </a:lnTo>
                  <a:lnTo>
                    <a:pt x="13" y="34"/>
                  </a:lnTo>
                  <a:lnTo>
                    <a:pt x="9" y="32"/>
                  </a:lnTo>
                  <a:lnTo>
                    <a:pt x="7" y="32"/>
                  </a:lnTo>
                  <a:lnTo>
                    <a:pt x="5" y="31"/>
                  </a:lnTo>
                  <a:lnTo>
                    <a:pt x="5" y="27"/>
                  </a:lnTo>
                  <a:lnTo>
                    <a:pt x="5" y="25"/>
                  </a:lnTo>
                  <a:lnTo>
                    <a:pt x="7" y="23"/>
                  </a:lnTo>
                  <a:lnTo>
                    <a:pt x="13" y="21"/>
                  </a:lnTo>
                  <a:lnTo>
                    <a:pt x="19" y="21"/>
                  </a:lnTo>
                  <a:lnTo>
                    <a:pt x="23" y="19"/>
                  </a:lnTo>
                  <a:lnTo>
                    <a:pt x="23" y="23"/>
                  </a:lnTo>
                  <a:close/>
                </a:path>
              </a:pathLst>
            </a:custGeom>
            <a:solidFill>
              <a:srgbClr val="000000"/>
            </a:solidFill>
            <a:ln w="9525">
              <a:noFill/>
              <a:round/>
              <a:headEnd/>
              <a:tailEnd/>
            </a:ln>
          </p:spPr>
          <p:txBody>
            <a:bodyPr/>
            <a:lstStyle/>
            <a:p>
              <a:endParaRPr lang="en-US"/>
            </a:p>
          </p:txBody>
        </p:sp>
        <p:sp>
          <p:nvSpPr>
            <p:cNvPr id="38004" name="Freeform 116"/>
            <p:cNvSpPr>
              <a:spLocks/>
            </p:cNvSpPr>
            <p:nvPr/>
          </p:nvSpPr>
          <p:spPr bwMode="auto">
            <a:xfrm>
              <a:off x="2236" y="3481"/>
              <a:ext cx="40" cy="50"/>
            </a:xfrm>
            <a:custGeom>
              <a:avLst/>
              <a:gdLst>
                <a:gd name="T0" fmla="*/ 0 w 40"/>
                <a:gd name="T1" fmla="*/ 0 h 50"/>
                <a:gd name="T2" fmla="*/ 0 w 40"/>
                <a:gd name="T3" fmla="*/ 33 h 50"/>
                <a:gd name="T4" fmla="*/ 0 w 40"/>
                <a:gd name="T5" fmla="*/ 39 h 50"/>
                <a:gd name="T6" fmla="*/ 2 w 40"/>
                <a:gd name="T7" fmla="*/ 43 h 50"/>
                <a:gd name="T8" fmla="*/ 6 w 40"/>
                <a:gd name="T9" fmla="*/ 46 h 50"/>
                <a:gd name="T10" fmla="*/ 10 w 40"/>
                <a:gd name="T11" fmla="*/ 48 h 50"/>
                <a:gd name="T12" fmla="*/ 14 w 40"/>
                <a:gd name="T13" fmla="*/ 50 h 50"/>
                <a:gd name="T14" fmla="*/ 19 w 40"/>
                <a:gd name="T15" fmla="*/ 50 h 50"/>
                <a:gd name="T16" fmla="*/ 29 w 40"/>
                <a:gd name="T17" fmla="*/ 50 h 50"/>
                <a:gd name="T18" fmla="*/ 31 w 40"/>
                <a:gd name="T19" fmla="*/ 48 h 50"/>
                <a:gd name="T20" fmla="*/ 35 w 40"/>
                <a:gd name="T21" fmla="*/ 46 h 50"/>
                <a:gd name="T22" fmla="*/ 39 w 40"/>
                <a:gd name="T23" fmla="*/ 41 h 50"/>
                <a:gd name="T24" fmla="*/ 40 w 40"/>
                <a:gd name="T25" fmla="*/ 33 h 50"/>
                <a:gd name="T26" fmla="*/ 40 w 40"/>
                <a:gd name="T27" fmla="*/ 0 h 50"/>
                <a:gd name="T28" fmla="*/ 33 w 40"/>
                <a:gd name="T29" fmla="*/ 0 h 50"/>
                <a:gd name="T30" fmla="*/ 33 w 40"/>
                <a:gd name="T31" fmla="*/ 31 h 50"/>
                <a:gd name="T32" fmla="*/ 33 w 40"/>
                <a:gd name="T33" fmla="*/ 33 h 50"/>
                <a:gd name="T34" fmla="*/ 33 w 40"/>
                <a:gd name="T35" fmla="*/ 35 h 50"/>
                <a:gd name="T36" fmla="*/ 31 w 40"/>
                <a:gd name="T37" fmla="*/ 39 h 50"/>
                <a:gd name="T38" fmla="*/ 29 w 40"/>
                <a:gd name="T39" fmla="*/ 43 h 50"/>
                <a:gd name="T40" fmla="*/ 25 w 40"/>
                <a:gd name="T41" fmla="*/ 44 h 50"/>
                <a:gd name="T42" fmla="*/ 19 w 40"/>
                <a:gd name="T43" fmla="*/ 44 h 50"/>
                <a:gd name="T44" fmla="*/ 14 w 40"/>
                <a:gd name="T45" fmla="*/ 44 h 50"/>
                <a:gd name="T46" fmla="*/ 10 w 40"/>
                <a:gd name="T47" fmla="*/ 41 h 50"/>
                <a:gd name="T48" fmla="*/ 8 w 40"/>
                <a:gd name="T49" fmla="*/ 37 h 50"/>
                <a:gd name="T50" fmla="*/ 6 w 40"/>
                <a:gd name="T51" fmla="*/ 31 h 50"/>
                <a:gd name="T52" fmla="*/ 6 w 40"/>
                <a:gd name="T53" fmla="*/ 0 h 50"/>
                <a:gd name="T54" fmla="*/ 0 w 40"/>
                <a:gd name="T55" fmla="*/ 0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50"/>
                <a:gd name="T86" fmla="*/ 40 w 40"/>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50">
                  <a:moveTo>
                    <a:pt x="0" y="0"/>
                  </a:moveTo>
                  <a:lnTo>
                    <a:pt x="0" y="33"/>
                  </a:lnTo>
                  <a:lnTo>
                    <a:pt x="0" y="39"/>
                  </a:lnTo>
                  <a:lnTo>
                    <a:pt x="2" y="43"/>
                  </a:lnTo>
                  <a:lnTo>
                    <a:pt x="6" y="46"/>
                  </a:lnTo>
                  <a:lnTo>
                    <a:pt x="10" y="48"/>
                  </a:lnTo>
                  <a:lnTo>
                    <a:pt x="14" y="50"/>
                  </a:lnTo>
                  <a:lnTo>
                    <a:pt x="19" y="50"/>
                  </a:lnTo>
                  <a:lnTo>
                    <a:pt x="29" y="50"/>
                  </a:lnTo>
                  <a:lnTo>
                    <a:pt x="31" y="48"/>
                  </a:lnTo>
                  <a:lnTo>
                    <a:pt x="35" y="46"/>
                  </a:lnTo>
                  <a:lnTo>
                    <a:pt x="39" y="41"/>
                  </a:lnTo>
                  <a:lnTo>
                    <a:pt x="40" y="33"/>
                  </a:lnTo>
                  <a:lnTo>
                    <a:pt x="40" y="0"/>
                  </a:lnTo>
                  <a:lnTo>
                    <a:pt x="33" y="0"/>
                  </a:lnTo>
                  <a:lnTo>
                    <a:pt x="33" y="31"/>
                  </a:lnTo>
                  <a:lnTo>
                    <a:pt x="33" y="33"/>
                  </a:lnTo>
                  <a:lnTo>
                    <a:pt x="33" y="35"/>
                  </a:lnTo>
                  <a:lnTo>
                    <a:pt x="31" y="39"/>
                  </a:lnTo>
                  <a:lnTo>
                    <a:pt x="29" y="43"/>
                  </a:lnTo>
                  <a:lnTo>
                    <a:pt x="25" y="44"/>
                  </a:lnTo>
                  <a:lnTo>
                    <a:pt x="19" y="44"/>
                  </a:lnTo>
                  <a:lnTo>
                    <a:pt x="14" y="44"/>
                  </a:lnTo>
                  <a:lnTo>
                    <a:pt x="10" y="41"/>
                  </a:lnTo>
                  <a:lnTo>
                    <a:pt x="8" y="37"/>
                  </a:lnTo>
                  <a:lnTo>
                    <a:pt x="6" y="31"/>
                  </a:lnTo>
                  <a:lnTo>
                    <a:pt x="6" y="0"/>
                  </a:lnTo>
                  <a:lnTo>
                    <a:pt x="0" y="0"/>
                  </a:lnTo>
                  <a:close/>
                </a:path>
              </a:pathLst>
            </a:custGeom>
            <a:solidFill>
              <a:srgbClr val="000000"/>
            </a:solidFill>
            <a:ln w="9525">
              <a:noFill/>
              <a:round/>
              <a:headEnd/>
              <a:tailEnd/>
            </a:ln>
          </p:spPr>
          <p:txBody>
            <a:bodyPr/>
            <a:lstStyle/>
            <a:p>
              <a:endParaRPr lang="en-US"/>
            </a:p>
          </p:txBody>
        </p:sp>
        <p:sp>
          <p:nvSpPr>
            <p:cNvPr id="38005" name="Freeform 117"/>
            <p:cNvSpPr>
              <a:spLocks/>
            </p:cNvSpPr>
            <p:nvPr/>
          </p:nvSpPr>
          <p:spPr bwMode="auto">
            <a:xfrm>
              <a:off x="2286" y="3493"/>
              <a:ext cx="29" cy="38"/>
            </a:xfrm>
            <a:custGeom>
              <a:avLst/>
              <a:gdLst>
                <a:gd name="T0" fmla="*/ 29 w 29"/>
                <a:gd name="T1" fmla="*/ 38 h 38"/>
                <a:gd name="T2" fmla="*/ 29 w 29"/>
                <a:gd name="T3" fmla="*/ 11 h 38"/>
                <a:gd name="T4" fmla="*/ 29 w 29"/>
                <a:gd name="T5" fmla="*/ 8 h 38"/>
                <a:gd name="T6" fmla="*/ 27 w 29"/>
                <a:gd name="T7" fmla="*/ 4 h 38"/>
                <a:gd name="T8" fmla="*/ 23 w 29"/>
                <a:gd name="T9" fmla="*/ 0 h 38"/>
                <a:gd name="T10" fmla="*/ 17 w 29"/>
                <a:gd name="T11" fmla="*/ 0 h 38"/>
                <a:gd name="T12" fmla="*/ 14 w 29"/>
                <a:gd name="T13" fmla="*/ 0 h 38"/>
                <a:gd name="T14" fmla="*/ 12 w 29"/>
                <a:gd name="T15" fmla="*/ 2 h 38"/>
                <a:gd name="T16" fmla="*/ 6 w 29"/>
                <a:gd name="T17" fmla="*/ 6 h 38"/>
                <a:gd name="T18" fmla="*/ 6 w 29"/>
                <a:gd name="T19" fmla="*/ 0 h 38"/>
                <a:gd name="T20" fmla="*/ 0 w 29"/>
                <a:gd name="T21" fmla="*/ 0 h 38"/>
                <a:gd name="T22" fmla="*/ 0 w 29"/>
                <a:gd name="T23" fmla="*/ 38 h 38"/>
                <a:gd name="T24" fmla="*/ 6 w 29"/>
                <a:gd name="T25" fmla="*/ 38 h 38"/>
                <a:gd name="T26" fmla="*/ 6 w 29"/>
                <a:gd name="T27" fmla="*/ 17 h 38"/>
                <a:gd name="T28" fmla="*/ 8 w 29"/>
                <a:gd name="T29" fmla="*/ 11 h 38"/>
                <a:gd name="T30" fmla="*/ 8 w 29"/>
                <a:gd name="T31" fmla="*/ 9 h 38"/>
                <a:gd name="T32" fmla="*/ 12 w 29"/>
                <a:gd name="T33" fmla="*/ 6 h 38"/>
                <a:gd name="T34" fmla="*/ 15 w 29"/>
                <a:gd name="T35" fmla="*/ 6 h 38"/>
                <a:gd name="T36" fmla="*/ 19 w 29"/>
                <a:gd name="T37" fmla="*/ 6 h 38"/>
                <a:gd name="T38" fmla="*/ 21 w 29"/>
                <a:gd name="T39" fmla="*/ 8 h 38"/>
                <a:gd name="T40" fmla="*/ 23 w 29"/>
                <a:gd name="T41" fmla="*/ 11 h 38"/>
                <a:gd name="T42" fmla="*/ 23 w 29"/>
                <a:gd name="T43" fmla="*/ 13 h 38"/>
                <a:gd name="T44" fmla="*/ 23 w 29"/>
                <a:gd name="T45" fmla="*/ 38 h 38"/>
                <a:gd name="T46" fmla="*/ 29 w 29"/>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
                <a:gd name="T73" fmla="*/ 0 h 38"/>
                <a:gd name="T74" fmla="*/ 29 w 29"/>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 h="38">
                  <a:moveTo>
                    <a:pt x="29" y="38"/>
                  </a:moveTo>
                  <a:lnTo>
                    <a:pt x="29" y="11"/>
                  </a:lnTo>
                  <a:lnTo>
                    <a:pt x="29" y="8"/>
                  </a:lnTo>
                  <a:lnTo>
                    <a:pt x="27" y="4"/>
                  </a:lnTo>
                  <a:lnTo>
                    <a:pt x="23" y="0"/>
                  </a:lnTo>
                  <a:lnTo>
                    <a:pt x="17" y="0"/>
                  </a:lnTo>
                  <a:lnTo>
                    <a:pt x="14" y="0"/>
                  </a:lnTo>
                  <a:lnTo>
                    <a:pt x="12" y="2"/>
                  </a:lnTo>
                  <a:lnTo>
                    <a:pt x="6" y="6"/>
                  </a:lnTo>
                  <a:lnTo>
                    <a:pt x="6" y="0"/>
                  </a:lnTo>
                  <a:lnTo>
                    <a:pt x="0" y="0"/>
                  </a:lnTo>
                  <a:lnTo>
                    <a:pt x="0" y="38"/>
                  </a:lnTo>
                  <a:lnTo>
                    <a:pt x="6" y="38"/>
                  </a:lnTo>
                  <a:lnTo>
                    <a:pt x="6" y="17"/>
                  </a:lnTo>
                  <a:lnTo>
                    <a:pt x="8" y="11"/>
                  </a:lnTo>
                  <a:lnTo>
                    <a:pt x="8" y="9"/>
                  </a:lnTo>
                  <a:lnTo>
                    <a:pt x="12" y="6"/>
                  </a:lnTo>
                  <a:lnTo>
                    <a:pt x="15" y="6"/>
                  </a:lnTo>
                  <a:lnTo>
                    <a:pt x="19" y="6"/>
                  </a:lnTo>
                  <a:lnTo>
                    <a:pt x="21" y="8"/>
                  </a:lnTo>
                  <a:lnTo>
                    <a:pt x="23" y="11"/>
                  </a:lnTo>
                  <a:lnTo>
                    <a:pt x="23" y="13"/>
                  </a:lnTo>
                  <a:lnTo>
                    <a:pt x="23" y="38"/>
                  </a:lnTo>
                  <a:lnTo>
                    <a:pt x="29" y="38"/>
                  </a:lnTo>
                  <a:close/>
                </a:path>
              </a:pathLst>
            </a:custGeom>
            <a:solidFill>
              <a:srgbClr val="000000"/>
            </a:solidFill>
            <a:ln w="9525">
              <a:noFill/>
              <a:round/>
              <a:headEnd/>
              <a:tailEnd/>
            </a:ln>
          </p:spPr>
          <p:txBody>
            <a:bodyPr/>
            <a:lstStyle/>
            <a:p>
              <a:endParaRPr lang="en-US"/>
            </a:p>
          </p:txBody>
        </p:sp>
        <p:sp>
          <p:nvSpPr>
            <p:cNvPr id="38006" name="Freeform 118"/>
            <p:cNvSpPr>
              <a:spLocks noEditPoints="1"/>
            </p:cNvSpPr>
            <p:nvPr/>
          </p:nvSpPr>
          <p:spPr bwMode="auto">
            <a:xfrm>
              <a:off x="2323" y="3481"/>
              <a:ext cx="32" cy="50"/>
            </a:xfrm>
            <a:custGeom>
              <a:avLst/>
              <a:gdLst>
                <a:gd name="T0" fmla="*/ 26 w 32"/>
                <a:gd name="T1" fmla="*/ 0 h 50"/>
                <a:gd name="T2" fmla="*/ 26 w 32"/>
                <a:gd name="T3" fmla="*/ 18 h 50"/>
                <a:gd name="T4" fmla="*/ 23 w 32"/>
                <a:gd name="T5" fmla="*/ 16 h 50"/>
                <a:gd name="T6" fmla="*/ 21 w 32"/>
                <a:gd name="T7" fmla="*/ 14 h 50"/>
                <a:gd name="T8" fmla="*/ 19 w 32"/>
                <a:gd name="T9" fmla="*/ 12 h 50"/>
                <a:gd name="T10" fmla="*/ 15 w 32"/>
                <a:gd name="T11" fmla="*/ 12 h 50"/>
                <a:gd name="T12" fmla="*/ 9 w 32"/>
                <a:gd name="T13" fmla="*/ 14 h 50"/>
                <a:gd name="T14" fmla="*/ 3 w 32"/>
                <a:gd name="T15" fmla="*/ 18 h 50"/>
                <a:gd name="T16" fmla="*/ 0 w 32"/>
                <a:gd name="T17" fmla="*/ 23 h 50"/>
                <a:gd name="T18" fmla="*/ 0 w 32"/>
                <a:gd name="T19" fmla="*/ 31 h 50"/>
                <a:gd name="T20" fmla="*/ 1 w 32"/>
                <a:gd name="T21" fmla="*/ 39 h 50"/>
                <a:gd name="T22" fmla="*/ 3 w 32"/>
                <a:gd name="T23" fmla="*/ 44 h 50"/>
                <a:gd name="T24" fmla="*/ 9 w 32"/>
                <a:gd name="T25" fmla="*/ 48 h 50"/>
                <a:gd name="T26" fmla="*/ 17 w 32"/>
                <a:gd name="T27" fmla="*/ 50 h 50"/>
                <a:gd name="T28" fmla="*/ 19 w 32"/>
                <a:gd name="T29" fmla="*/ 50 h 50"/>
                <a:gd name="T30" fmla="*/ 23 w 32"/>
                <a:gd name="T31" fmla="*/ 48 h 50"/>
                <a:gd name="T32" fmla="*/ 24 w 32"/>
                <a:gd name="T33" fmla="*/ 46 h 50"/>
                <a:gd name="T34" fmla="*/ 26 w 32"/>
                <a:gd name="T35" fmla="*/ 44 h 50"/>
                <a:gd name="T36" fmla="*/ 26 w 32"/>
                <a:gd name="T37" fmla="*/ 50 h 50"/>
                <a:gd name="T38" fmla="*/ 32 w 32"/>
                <a:gd name="T39" fmla="*/ 50 h 50"/>
                <a:gd name="T40" fmla="*/ 32 w 32"/>
                <a:gd name="T41" fmla="*/ 0 h 50"/>
                <a:gd name="T42" fmla="*/ 26 w 32"/>
                <a:gd name="T43" fmla="*/ 0 h 50"/>
                <a:gd name="T44" fmla="*/ 15 w 32"/>
                <a:gd name="T45" fmla="*/ 18 h 50"/>
                <a:gd name="T46" fmla="*/ 21 w 32"/>
                <a:gd name="T47" fmla="*/ 18 h 50"/>
                <a:gd name="T48" fmla="*/ 23 w 32"/>
                <a:gd name="T49" fmla="*/ 21 h 50"/>
                <a:gd name="T50" fmla="*/ 24 w 32"/>
                <a:gd name="T51" fmla="*/ 25 h 50"/>
                <a:gd name="T52" fmla="*/ 26 w 32"/>
                <a:gd name="T53" fmla="*/ 33 h 50"/>
                <a:gd name="T54" fmla="*/ 24 w 32"/>
                <a:gd name="T55" fmla="*/ 37 h 50"/>
                <a:gd name="T56" fmla="*/ 24 w 32"/>
                <a:gd name="T57" fmla="*/ 41 h 50"/>
                <a:gd name="T58" fmla="*/ 21 w 32"/>
                <a:gd name="T59" fmla="*/ 44 h 50"/>
                <a:gd name="T60" fmla="*/ 17 w 32"/>
                <a:gd name="T61" fmla="*/ 46 h 50"/>
                <a:gd name="T62" fmla="*/ 11 w 32"/>
                <a:gd name="T63" fmla="*/ 44 h 50"/>
                <a:gd name="T64" fmla="*/ 9 w 32"/>
                <a:gd name="T65" fmla="*/ 41 h 50"/>
                <a:gd name="T66" fmla="*/ 7 w 32"/>
                <a:gd name="T67" fmla="*/ 37 h 50"/>
                <a:gd name="T68" fmla="*/ 5 w 32"/>
                <a:gd name="T69" fmla="*/ 31 h 50"/>
                <a:gd name="T70" fmla="*/ 7 w 32"/>
                <a:gd name="T71" fmla="*/ 25 h 50"/>
                <a:gd name="T72" fmla="*/ 9 w 32"/>
                <a:gd name="T73" fmla="*/ 21 h 50"/>
                <a:gd name="T74" fmla="*/ 11 w 32"/>
                <a:gd name="T75" fmla="*/ 18 h 50"/>
                <a:gd name="T76" fmla="*/ 15 w 32"/>
                <a:gd name="T77" fmla="*/ 18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
                <a:gd name="T118" fmla="*/ 0 h 50"/>
                <a:gd name="T119" fmla="*/ 32 w 32"/>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 h="50">
                  <a:moveTo>
                    <a:pt x="26" y="0"/>
                  </a:moveTo>
                  <a:lnTo>
                    <a:pt x="26" y="18"/>
                  </a:lnTo>
                  <a:lnTo>
                    <a:pt x="23" y="16"/>
                  </a:lnTo>
                  <a:lnTo>
                    <a:pt x="21" y="14"/>
                  </a:lnTo>
                  <a:lnTo>
                    <a:pt x="19" y="12"/>
                  </a:lnTo>
                  <a:lnTo>
                    <a:pt x="15" y="12"/>
                  </a:lnTo>
                  <a:lnTo>
                    <a:pt x="9" y="14"/>
                  </a:lnTo>
                  <a:lnTo>
                    <a:pt x="3" y="18"/>
                  </a:lnTo>
                  <a:lnTo>
                    <a:pt x="0" y="23"/>
                  </a:lnTo>
                  <a:lnTo>
                    <a:pt x="0" y="31"/>
                  </a:lnTo>
                  <a:lnTo>
                    <a:pt x="1" y="39"/>
                  </a:lnTo>
                  <a:lnTo>
                    <a:pt x="3" y="44"/>
                  </a:lnTo>
                  <a:lnTo>
                    <a:pt x="9" y="48"/>
                  </a:lnTo>
                  <a:lnTo>
                    <a:pt x="17" y="50"/>
                  </a:lnTo>
                  <a:lnTo>
                    <a:pt x="19" y="50"/>
                  </a:lnTo>
                  <a:lnTo>
                    <a:pt x="23" y="48"/>
                  </a:lnTo>
                  <a:lnTo>
                    <a:pt x="24" y="46"/>
                  </a:lnTo>
                  <a:lnTo>
                    <a:pt x="26" y="44"/>
                  </a:lnTo>
                  <a:lnTo>
                    <a:pt x="26" y="50"/>
                  </a:lnTo>
                  <a:lnTo>
                    <a:pt x="32" y="50"/>
                  </a:lnTo>
                  <a:lnTo>
                    <a:pt x="32" y="0"/>
                  </a:lnTo>
                  <a:lnTo>
                    <a:pt x="26" y="0"/>
                  </a:lnTo>
                  <a:close/>
                  <a:moveTo>
                    <a:pt x="15" y="18"/>
                  </a:moveTo>
                  <a:lnTo>
                    <a:pt x="21" y="18"/>
                  </a:lnTo>
                  <a:lnTo>
                    <a:pt x="23" y="21"/>
                  </a:lnTo>
                  <a:lnTo>
                    <a:pt x="24" y="25"/>
                  </a:lnTo>
                  <a:lnTo>
                    <a:pt x="26" y="33"/>
                  </a:lnTo>
                  <a:lnTo>
                    <a:pt x="24" y="37"/>
                  </a:lnTo>
                  <a:lnTo>
                    <a:pt x="24" y="41"/>
                  </a:lnTo>
                  <a:lnTo>
                    <a:pt x="21" y="44"/>
                  </a:lnTo>
                  <a:lnTo>
                    <a:pt x="17" y="46"/>
                  </a:lnTo>
                  <a:lnTo>
                    <a:pt x="11" y="44"/>
                  </a:lnTo>
                  <a:lnTo>
                    <a:pt x="9" y="41"/>
                  </a:lnTo>
                  <a:lnTo>
                    <a:pt x="7" y="37"/>
                  </a:lnTo>
                  <a:lnTo>
                    <a:pt x="5" y="31"/>
                  </a:lnTo>
                  <a:lnTo>
                    <a:pt x="7" y="25"/>
                  </a:lnTo>
                  <a:lnTo>
                    <a:pt x="9" y="21"/>
                  </a:lnTo>
                  <a:lnTo>
                    <a:pt x="11" y="18"/>
                  </a:lnTo>
                  <a:lnTo>
                    <a:pt x="15" y="18"/>
                  </a:lnTo>
                  <a:close/>
                </a:path>
              </a:pathLst>
            </a:custGeom>
            <a:solidFill>
              <a:srgbClr val="000000"/>
            </a:solidFill>
            <a:ln w="9525">
              <a:noFill/>
              <a:round/>
              <a:headEnd/>
              <a:tailEnd/>
            </a:ln>
          </p:spPr>
          <p:txBody>
            <a:bodyPr/>
            <a:lstStyle/>
            <a:p>
              <a:endParaRPr lang="en-US"/>
            </a:p>
          </p:txBody>
        </p:sp>
        <p:sp>
          <p:nvSpPr>
            <p:cNvPr id="38007" name="Freeform 119"/>
            <p:cNvSpPr>
              <a:spLocks noEditPoints="1"/>
            </p:cNvSpPr>
            <p:nvPr/>
          </p:nvSpPr>
          <p:spPr bwMode="auto">
            <a:xfrm>
              <a:off x="2363" y="3493"/>
              <a:ext cx="32" cy="38"/>
            </a:xfrm>
            <a:custGeom>
              <a:avLst/>
              <a:gdLst>
                <a:gd name="T0" fmla="*/ 32 w 32"/>
                <a:gd name="T1" fmla="*/ 21 h 38"/>
                <a:gd name="T2" fmla="*/ 31 w 32"/>
                <a:gd name="T3" fmla="*/ 11 h 38"/>
                <a:gd name="T4" fmla="*/ 29 w 32"/>
                <a:gd name="T5" fmla="*/ 6 h 38"/>
                <a:gd name="T6" fmla="*/ 27 w 32"/>
                <a:gd name="T7" fmla="*/ 4 h 38"/>
                <a:gd name="T8" fmla="*/ 23 w 32"/>
                <a:gd name="T9" fmla="*/ 2 h 38"/>
                <a:gd name="T10" fmla="*/ 17 w 32"/>
                <a:gd name="T11" fmla="*/ 0 h 38"/>
                <a:gd name="T12" fmla="*/ 9 w 32"/>
                <a:gd name="T13" fmla="*/ 2 h 38"/>
                <a:gd name="T14" fmla="*/ 4 w 32"/>
                <a:gd name="T15" fmla="*/ 6 h 38"/>
                <a:gd name="T16" fmla="*/ 0 w 32"/>
                <a:gd name="T17" fmla="*/ 11 h 38"/>
                <a:gd name="T18" fmla="*/ 0 w 32"/>
                <a:gd name="T19" fmla="*/ 19 h 38"/>
                <a:gd name="T20" fmla="*/ 0 w 32"/>
                <a:gd name="T21" fmla="*/ 25 h 38"/>
                <a:gd name="T22" fmla="*/ 0 w 32"/>
                <a:gd name="T23" fmla="*/ 31 h 38"/>
                <a:gd name="T24" fmla="*/ 4 w 32"/>
                <a:gd name="T25" fmla="*/ 34 h 38"/>
                <a:gd name="T26" fmla="*/ 8 w 32"/>
                <a:gd name="T27" fmla="*/ 36 h 38"/>
                <a:gd name="T28" fmla="*/ 11 w 32"/>
                <a:gd name="T29" fmla="*/ 38 h 38"/>
                <a:gd name="T30" fmla="*/ 17 w 32"/>
                <a:gd name="T31" fmla="*/ 38 h 38"/>
                <a:gd name="T32" fmla="*/ 23 w 32"/>
                <a:gd name="T33" fmla="*/ 38 h 38"/>
                <a:gd name="T34" fmla="*/ 27 w 32"/>
                <a:gd name="T35" fmla="*/ 36 h 38"/>
                <a:gd name="T36" fmla="*/ 29 w 32"/>
                <a:gd name="T37" fmla="*/ 34 h 38"/>
                <a:gd name="T38" fmla="*/ 31 w 32"/>
                <a:gd name="T39" fmla="*/ 29 h 38"/>
                <a:gd name="T40" fmla="*/ 32 w 32"/>
                <a:gd name="T41" fmla="*/ 27 h 38"/>
                <a:gd name="T42" fmla="*/ 25 w 32"/>
                <a:gd name="T43" fmla="*/ 27 h 38"/>
                <a:gd name="T44" fmla="*/ 25 w 32"/>
                <a:gd name="T45" fmla="*/ 29 h 38"/>
                <a:gd name="T46" fmla="*/ 23 w 32"/>
                <a:gd name="T47" fmla="*/ 31 h 38"/>
                <a:gd name="T48" fmla="*/ 19 w 32"/>
                <a:gd name="T49" fmla="*/ 32 h 38"/>
                <a:gd name="T50" fmla="*/ 15 w 32"/>
                <a:gd name="T51" fmla="*/ 34 h 38"/>
                <a:gd name="T52" fmla="*/ 11 w 32"/>
                <a:gd name="T53" fmla="*/ 32 h 38"/>
                <a:gd name="T54" fmla="*/ 8 w 32"/>
                <a:gd name="T55" fmla="*/ 31 h 38"/>
                <a:gd name="T56" fmla="*/ 6 w 32"/>
                <a:gd name="T57" fmla="*/ 27 h 38"/>
                <a:gd name="T58" fmla="*/ 6 w 32"/>
                <a:gd name="T59" fmla="*/ 21 h 38"/>
                <a:gd name="T60" fmla="*/ 32 w 32"/>
                <a:gd name="T61" fmla="*/ 21 h 38"/>
                <a:gd name="T62" fmla="*/ 6 w 32"/>
                <a:gd name="T63" fmla="*/ 17 h 38"/>
                <a:gd name="T64" fmla="*/ 6 w 32"/>
                <a:gd name="T65" fmla="*/ 11 h 38"/>
                <a:gd name="T66" fmla="*/ 9 w 32"/>
                <a:gd name="T67" fmla="*/ 9 h 38"/>
                <a:gd name="T68" fmla="*/ 11 w 32"/>
                <a:gd name="T69" fmla="*/ 6 h 38"/>
                <a:gd name="T70" fmla="*/ 17 w 32"/>
                <a:gd name="T71" fmla="*/ 6 h 38"/>
                <a:gd name="T72" fmla="*/ 21 w 32"/>
                <a:gd name="T73" fmla="*/ 6 h 38"/>
                <a:gd name="T74" fmla="*/ 23 w 32"/>
                <a:gd name="T75" fmla="*/ 8 h 38"/>
                <a:gd name="T76" fmla="*/ 25 w 32"/>
                <a:gd name="T77" fmla="*/ 11 h 38"/>
                <a:gd name="T78" fmla="*/ 27 w 32"/>
                <a:gd name="T79" fmla="*/ 17 h 38"/>
                <a:gd name="T80" fmla="*/ 6 w 32"/>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38"/>
                <a:gd name="T125" fmla="*/ 32 w 32"/>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38">
                  <a:moveTo>
                    <a:pt x="32" y="21"/>
                  </a:moveTo>
                  <a:lnTo>
                    <a:pt x="31" y="11"/>
                  </a:lnTo>
                  <a:lnTo>
                    <a:pt x="29" y="6"/>
                  </a:lnTo>
                  <a:lnTo>
                    <a:pt x="27" y="4"/>
                  </a:lnTo>
                  <a:lnTo>
                    <a:pt x="23" y="2"/>
                  </a:lnTo>
                  <a:lnTo>
                    <a:pt x="17" y="0"/>
                  </a:lnTo>
                  <a:lnTo>
                    <a:pt x="9" y="2"/>
                  </a:lnTo>
                  <a:lnTo>
                    <a:pt x="4" y="6"/>
                  </a:lnTo>
                  <a:lnTo>
                    <a:pt x="0" y="11"/>
                  </a:lnTo>
                  <a:lnTo>
                    <a:pt x="0" y="19"/>
                  </a:lnTo>
                  <a:lnTo>
                    <a:pt x="0" y="25"/>
                  </a:lnTo>
                  <a:lnTo>
                    <a:pt x="0" y="31"/>
                  </a:lnTo>
                  <a:lnTo>
                    <a:pt x="4" y="34"/>
                  </a:lnTo>
                  <a:lnTo>
                    <a:pt x="8" y="36"/>
                  </a:lnTo>
                  <a:lnTo>
                    <a:pt x="11" y="38"/>
                  </a:lnTo>
                  <a:lnTo>
                    <a:pt x="17" y="38"/>
                  </a:lnTo>
                  <a:lnTo>
                    <a:pt x="23" y="38"/>
                  </a:lnTo>
                  <a:lnTo>
                    <a:pt x="27" y="36"/>
                  </a:lnTo>
                  <a:lnTo>
                    <a:pt x="29" y="34"/>
                  </a:lnTo>
                  <a:lnTo>
                    <a:pt x="31" y="29"/>
                  </a:lnTo>
                  <a:lnTo>
                    <a:pt x="32" y="27"/>
                  </a:lnTo>
                  <a:lnTo>
                    <a:pt x="25" y="27"/>
                  </a:lnTo>
                  <a:lnTo>
                    <a:pt x="25" y="29"/>
                  </a:lnTo>
                  <a:lnTo>
                    <a:pt x="23" y="31"/>
                  </a:lnTo>
                  <a:lnTo>
                    <a:pt x="19" y="32"/>
                  </a:lnTo>
                  <a:lnTo>
                    <a:pt x="15" y="34"/>
                  </a:lnTo>
                  <a:lnTo>
                    <a:pt x="11" y="32"/>
                  </a:lnTo>
                  <a:lnTo>
                    <a:pt x="8" y="31"/>
                  </a:lnTo>
                  <a:lnTo>
                    <a:pt x="6" y="27"/>
                  </a:lnTo>
                  <a:lnTo>
                    <a:pt x="6" y="21"/>
                  </a:lnTo>
                  <a:lnTo>
                    <a:pt x="32" y="21"/>
                  </a:lnTo>
                  <a:close/>
                  <a:moveTo>
                    <a:pt x="6" y="17"/>
                  </a:moveTo>
                  <a:lnTo>
                    <a:pt x="6" y="11"/>
                  </a:lnTo>
                  <a:lnTo>
                    <a:pt x="9" y="9"/>
                  </a:lnTo>
                  <a:lnTo>
                    <a:pt x="11" y="6"/>
                  </a:lnTo>
                  <a:lnTo>
                    <a:pt x="17" y="6"/>
                  </a:lnTo>
                  <a:lnTo>
                    <a:pt x="21" y="6"/>
                  </a:lnTo>
                  <a:lnTo>
                    <a:pt x="23" y="8"/>
                  </a:lnTo>
                  <a:lnTo>
                    <a:pt x="25" y="11"/>
                  </a:lnTo>
                  <a:lnTo>
                    <a:pt x="27" y="17"/>
                  </a:lnTo>
                  <a:lnTo>
                    <a:pt x="6" y="17"/>
                  </a:lnTo>
                  <a:close/>
                </a:path>
              </a:pathLst>
            </a:custGeom>
            <a:solidFill>
              <a:srgbClr val="000000"/>
            </a:solidFill>
            <a:ln w="9525">
              <a:noFill/>
              <a:round/>
              <a:headEnd/>
              <a:tailEnd/>
            </a:ln>
          </p:spPr>
          <p:txBody>
            <a:bodyPr/>
            <a:lstStyle/>
            <a:p>
              <a:endParaRPr lang="en-US"/>
            </a:p>
          </p:txBody>
        </p:sp>
        <p:sp>
          <p:nvSpPr>
            <p:cNvPr id="38008" name="Freeform 120"/>
            <p:cNvSpPr>
              <a:spLocks/>
            </p:cNvSpPr>
            <p:nvPr/>
          </p:nvSpPr>
          <p:spPr bwMode="auto">
            <a:xfrm>
              <a:off x="2403" y="3493"/>
              <a:ext cx="17" cy="38"/>
            </a:xfrm>
            <a:custGeom>
              <a:avLst/>
              <a:gdLst>
                <a:gd name="T0" fmla="*/ 17 w 17"/>
                <a:gd name="T1" fmla="*/ 0 h 38"/>
                <a:gd name="T2" fmla="*/ 17 w 17"/>
                <a:gd name="T3" fmla="*/ 0 h 38"/>
                <a:gd name="T4" fmla="*/ 14 w 17"/>
                <a:gd name="T5" fmla="*/ 0 h 38"/>
                <a:gd name="T6" fmla="*/ 12 w 17"/>
                <a:gd name="T7" fmla="*/ 2 h 38"/>
                <a:gd name="T8" fmla="*/ 6 w 17"/>
                <a:gd name="T9" fmla="*/ 8 h 38"/>
                <a:gd name="T10" fmla="*/ 6 w 17"/>
                <a:gd name="T11" fmla="*/ 0 h 38"/>
                <a:gd name="T12" fmla="*/ 0 w 17"/>
                <a:gd name="T13" fmla="*/ 0 h 38"/>
                <a:gd name="T14" fmla="*/ 0 w 17"/>
                <a:gd name="T15" fmla="*/ 38 h 38"/>
                <a:gd name="T16" fmla="*/ 6 w 17"/>
                <a:gd name="T17" fmla="*/ 38 h 38"/>
                <a:gd name="T18" fmla="*/ 6 w 17"/>
                <a:gd name="T19" fmla="*/ 15 h 38"/>
                <a:gd name="T20" fmla="*/ 8 w 17"/>
                <a:gd name="T21" fmla="*/ 11 h 38"/>
                <a:gd name="T22" fmla="*/ 10 w 17"/>
                <a:gd name="T23" fmla="*/ 9 h 38"/>
                <a:gd name="T24" fmla="*/ 12 w 17"/>
                <a:gd name="T25" fmla="*/ 8 h 38"/>
                <a:gd name="T26" fmla="*/ 17 w 17"/>
                <a:gd name="T27" fmla="*/ 6 h 38"/>
                <a:gd name="T28" fmla="*/ 17 w 17"/>
                <a:gd name="T29" fmla="*/ 6 h 38"/>
                <a:gd name="T30" fmla="*/ 17 w 17"/>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8"/>
                <a:gd name="T50" fmla="*/ 17 w 17"/>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8">
                  <a:moveTo>
                    <a:pt x="17" y="0"/>
                  </a:moveTo>
                  <a:lnTo>
                    <a:pt x="17" y="0"/>
                  </a:lnTo>
                  <a:lnTo>
                    <a:pt x="14" y="0"/>
                  </a:lnTo>
                  <a:lnTo>
                    <a:pt x="12" y="2"/>
                  </a:lnTo>
                  <a:lnTo>
                    <a:pt x="6" y="8"/>
                  </a:lnTo>
                  <a:lnTo>
                    <a:pt x="6" y="0"/>
                  </a:lnTo>
                  <a:lnTo>
                    <a:pt x="0" y="0"/>
                  </a:lnTo>
                  <a:lnTo>
                    <a:pt x="0" y="38"/>
                  </a:lnTo>
                  <a:lnTo>
                    <a:pt x="6" y="38"/>
                  </a:lnTo>
                  <a:lnTo>
                    <a:pt x="6" y="15"/>
                  </a:lnTo>
                  <a:lnTo>
                    <a:pt x="8" y="11"/>
                  </a:lnTo>
                  <a:lnTo>
                    <a:pt x="10" y="9"/>
                  </a:lnTo>
                  <a:lnTo>
                    <a:pt x="12" y="8"/>
                  </a:lnTo>
                  <a:lnTo>
                    <a:pt x="17" y="6"/>
                  </a:lnTo>
                  <a:lnTo>
                    <a:pt x="17" y="0"/>
                  </a:lnTo>
                  <a:close/>
                </a:path>
              </a:pathLst>
            </a:custGeom>
            <a:solidFill>
              <a:srgbClr val="000000"/>
            </a:solidFill>
            <a:ln w="9525">
              <a:noFill/>
              <a:round/>
              <a:headEnd/>
              <a:tailEnd/>
            </a:ln>
          </p:spPr>
          <p:txBody>
            <a:bodyPr/>
            <a:lstStyle/>
            <a:p>
              <a:endParaRPr lang="en-US"/>
            </a:p>
          </p:txBody>
        </p:sp>
        <p:sp>
          <p:nvSpPr>
            <p:cNvPr id="38009" name="Rectangle 121"/>
            <p:cNvSpPr>
              <a:spLocks noChangeArrowheads="1"/>
            </p:cNvSpPr>
            <p:nvPr/>
          </p:nvSpPr>
          <p:spPr bwMode="auto">
            <a:xfrm>
              <a:off x="2426" y="3481"/>
              <a:ext cx="6" cy="50"/>
            </a:xfrm>
            <a:prstGeom prst="rect">
              <a:avLst/>
            </a:prstGeom>
            <a:solidFill>
              <a:srgbClr val="000000"/>
            </a:solidFill>
            <a:ln w="9525">
              <a:noFill/>
              <a:miter lim="800000"/>
              <a:headEnd/>
              <a:tailEnd/>
            </a:ln>
          </p:spPr>
          <p:txBody>
            <a:bodyPr/>
            <a:lstStyle/>
            <a:p>
              <a:pPr eaLnBrk="0" hangingPunct="0"/>
              <a:endParaRPr lang="en-US"/>
            </a:p>
          </p:txBody>
        </p:sp>
        <p:sp>
          <p:nvSpPr>
            <p:cNvPr id="38010" name="Freeform 122"/>
            <p:cNvSpPr>
              <a:spLocks noEditPoints="1"/>
            </p:cNvSpPr>
            <p:nvPr/>
          </p:nvSpPr>
          <p:spPr bwMode="auto">
            <a:xfrm>
              <a:off x="2440" y="3493"/>
              <a:ext cx="34" cy="38"/>
            </a:xfrm>
            <a:custGeom>
              <a:avLst/>
              <a:gdLst>
                <a:gd name="T0" fmla="*/ 34 w 34"/>
                <a:gd name="T1" fmla="*/ 32 h 38"/>
                <a:gd name="T2" fmla="*/ 32 w 34"/>
                <a:gd name="T3" fmla="*/ 34 h 38"/>
                <a:gd name="T4" fmla="*/ 30 w 34"/>
                <a:gd name="T5" fmla="*/ 32 h 38"/>
                <a:gd name="T6" fmla="*/ 30 w 34"/>
                <a:gd name="T7" fmla="*/ 31 h 38"/>
                <a:gd name="T8" fmla="*/ 30 w 34"/>
                <a:gd name="T9" fmla="*/ 9 h 38"/>
                <a:gd name="T10" fmla="*/ 28 w 34"/>
                <a:gd name="T11" fmla="*/ 6 h 38"/>
                <a:gd name="T12" fmla="*/ 27 w 34"/>
                <a:gd name="T13" fmla="*/ 2 h 38"/>
                <a:gd name="T14" fmla="*/ 23 w 34"/>
                <a:gd name="T15" fmla="*/ 0 h 38"/>
                <a:gd name="T16" fmla="*/ 17 w 34"/>
                <a:gd name="T17" fmla="*/ 0 h 38"/>
                <a:gd name="T18" fmla="*/ 9 w 34"/>
                <a:gd name="T19" fmla="*/ 0 h 38"/>
                <a:gd name="T20" fmla="*/ 5 w 34"/>
                <a:gd name="T21" fmla="*/ 4 h 38"/>
                <a:gd name="T22" fmla="*/ 3 w 34"/>
                <a:gd name="T23" fmla="*/ 6 h 38"/>
                <a:gd name="T24" fmla="*/ 2 w 34"/>
                <a:gd name="T25" fmla="*/ 11 h 38"/>
                <a:gd name="T26" fmla="*/ 7 w 34"/>
                <a:gd name="T27" fmla="*/ 11 h 38"/>
                <a:gd name="T28" fmla="*/ 9 w 34"/>
                <a:gd name="T29" fmla="*/ 9 h 38"/>
                <a:gd name="T30" fmla="*/ 9 w 34"/>
                <a:gd name="T31" fmla="*/ 6 h 38"/>
                <a:gd name="T32" fmla="*/ 13 w 34"/>
                <a:gd name="T33" fmla="*/ 6 h 38"/>
                <a:gd name="T34" fmla="*/ 15 w 34"/>
                <a:gd name="T35" fmla="*/ 6 h 38"/>
                <a:gd name="T36" fmla="*/ 19 w 34"/>
                <a:gd name="T37" fmla="*/ 6 h 38"/>
                <a:gd name="T38" fmla="*/ 23 w 34"/>
                <a:gd name="T39" fmla="*/ 6 h 38"/>
                <a:gd name="T40" fmla="*/ 23 w 34"/>
                <a:gd name="T41" fmla="*/ 8 h 38"/>
                <a:gd name="T42" fmla="*/ 25 w 34"/>
                <a:gd name="T43" fmla="*/ 11 h 38"/>
                <a:gd name="T44" fmla="*/ 25 w 34"/>
                <a:gd name="T45" fmla="*/ 13 h 38"/>
                <a:gd name="T46" fmla="*/ 23 w 34"/>
                <a:gd name="T47" fmla="*/ 15 h 38"/>
                <a:gd name="T48" fmla="*/ 13 w 34"/>
                <a:gd name="T49" fmla="*/ 17 h 38"/>
                <a:gd name="T50" fmla="*/ 7 w 34"/>
                <a:gd name="T51" fmla="*/ 17 h 38"/>
                <a:gd name="T52" fmla="*/ 3 w 34"/>
                <a:gd name="T53" fmla="*/ 19 h 38"/>
                <a:gd name="T54" fmla="*/ 2 w 34"/>
                <a:gd name="T55" fmla="*/ 21 h 38"/>
                <a:gd name="T56" fmla="*/ 0 w 34"/>
                <a:gd name="T57" fmla="*/ 25 h 38"/>
                <a:gd name="T58" fmla="*/ 0 w 34"/>
                <a:gd name="T59" fmla="*/ 29 h 38"/>
                <a:gd name="T60" fmla="*/ 0 w 34"/>
                <a:gd name="T61" fmla="*/ 32 h 38"/>
                <a:gd name="T62" fmla="*/ 3 w 34"/>
                <a:gd name="T63" fmla="*/ 36 h 38"/>
                <a:gd name="T64" fmla="*/ 7 w 34"/>
                <a:gd name="T65" fmla="*/ 38 h 38"/>
                <a:gd name="T66" fmla="*/ 11 w 34"/>
                <a:gd name="T67" fmla="*/ 38 h 38"/>
                <a:gd name="T68" fmla="*/ 19 w 34"/>
                <a:gd name="T69" fmla="*/ 38 h 38"/>
                <a:gd name="T70" fmla="*/ 25 w 34"/>
                <a:gd name="T71" fmla="*/ 32 h 38"/>
                <a:gd name="T72" fmla="*/ 25 w 34"/>
                <a:gd name="T73" fmla="*/ 34 h 38"/>
                <a:gd name="T74" fmla="*/ 27 w 34"/>
                <a:gd name="T75" fmla="*/ 36 h 38"/>
                <a:gd name="T76" fmla="*/ 28 w 34"/>
                <a:gd name="T77" fmla="*/ 38 h 38"/>
                <a:gd name="T78" fmla="*/ 30 w 34"/>
                <a:gd name="T79" fmla="*/ 38 h 38"/>
                <a:gd name="T80" fmla="*/ 34 w 34"/>
                <a:gd name="T81" fmla="*/ 38 h 38"/>
                <a:gd name="T82" fmla="*/ 34 w 34"/>
                <a:gd name="T83" fmla="*/ 32 h 38"/>
                <a:gd name="T84" fmla="*/ 25 w 34"/>
                <a:gd name="T85" fmla="*/ 23 h 38"/>
                <a:gd name="T86" fmla="*/ 25 w 34"/>
                <a:gd name="T87" fmla="*/ 23 h 38"/>
                <a:gd name="T88" fmla="*/ 25 w 34"/>
                <a:gd name="T89" fmla="*/ 25 h 38"/>
                <a:gd name="T90" fmla="*/ 23 w 34"/>
                <a:gd name="T91" fmla="*/ 29 h 38"/>
                <a:gd name="T92" fmla="*/ 21 w 34"/>
                <a:gd name="T93" fmla="*/ 31 h 38"/>
                <a:gd name="T94" fmla="*/ 19 w 34"/>
                <a:gd name="T95" fmla="*/ 32 h 38"/>
                <a:gd name="T96" fmla="*/ 13 w 34"/>
                <a:gd name="T97" fmla="*/ 34 h 38"/>
                <a:gd name="T98" fmla="*/ 9 w 34"/>
                <a:gd name="T99" fmla="*/ 32 h 38"/>
                <a:gd name="T100" fmla="*/ 7 w 34"/>
                <a:gd name="T101" fmla="*/ 32 h 38"/>
                <a:gd name="T102" fmla="*/ 7 w 34"/>
                <a:gd name="T103" fmla="*/ 31 h 38"/>
                <a:gd name="T104" fmla="*/ 5 w 34"/>
                <a:gd name="T105" fmla="*/ 27 h 38"/>
                <a:gd name="T106" fmla="*/ 7 w 34"/>
                <a:gd name="T107" fmla="*/ 25 h 38"/>
                <a:gd name="T108" fmla="*/ 7 w 34"/>
                <a:gd name="T109" fmla="*/ 23 h 38"/>
                <a:gd name="T110" fmla="*/ 13 w 34"/>
                <a:gd name="T111" fmla="*/ 21 h 38"/>
                <a:gd name="T112" fmla="*/ 21 w 34"/>
                <a:gd name="T113" fmla="*/ 21 h 38"/>
                <a:gd name="T114" fmla="*/ 23 w 34"/>
                <a:gd name="T115" fmla="*/ 19 h 38"/>
                <a:gd name="T116" fmla="*/ 25 w 34"/>
                <a:gd name="T117" fmla="*/ 19 h 38"/>
                <a:gd name="T118" fmla="*/ 25 w 34"/>
                <a:gd name="T119" fmla="*/ 23 h 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
                <a:gd name="T181" fmla="*/ 0 h 38"/>
                <a:gd name="T182" fmla="*/ 34 w 34"/>
                <a:gd name="T183" fmla="*/ 38 h 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 h="38">
                  <a:moveTo>
                    <a:pt x="34" y="32"/>
                  </a:moveTo>
                  <a:lnTo>
                    <a:pt x="32" y="34"/>
                  </a:lnTo>
                  <a:lnTo>
                    <a:pt x="30" y="32"/>
                  </a:lnTo>
                  <a:lnTo>
                    <a:pt x="30" y="31"/>
                  </a:lnTo>
                  <a:lnTo>
                    <a:pt x="30" y="9"/>
                  </a:lnTo>
                  <a:lnTo>
                    <a:pt x="28" y="6"/>
                  </a:lnTo>
                  <a:lnTo>
                    <a:pt x="27" y="2"/>
                  </a:lnTo>
                  <a:lnTo>
                    <a:pt x="23" y="0"/>
                  </a:lnTo>
                  <a:lnTo>
                    <a:pt x="17" y="0"/>
                  </a:lnTo>
                  <a:lnTo>
                    <a:pt x="9" y="0"/>
                  </a:lnTo>
                  <a:lnTo>
                    <a:pt x="5" y="4"/>
                  </a:lnTo>
                  <a:lnTo>
                    <a:pt x="3" y="6"/>
                  </a:lnTo>
                  <a:lnTo>
                    <a:pt x="2" y="11"/>
                  </a:lnTo>
                  <a:lnTo>
                    <a:pt x="7" y="11"/>
                  </a:lnTo>
                  <a:lnTo>
                    <a:pt x="9" y="9"/>
                  </a:lnTo>
                  <a:lnTo>
                    <a:pt x="9" y="6"/>
                  </a:lnTo>
                  <a:lnTo>
                    <a:pt x="13" y="6"/>
                  </a:lnTo>
                  <a:lnTo>
                    <a:pt x="15" y="6"/>
                  </a:lnTo>
                  <a:lnTo>
                    <a:pt x="19" y="6"/>
                  </a:lnTo>
                  <a:lnTo>
                    <a:pt x="23" y="6"/>
                  </a:lnTo>
                  <a:lnTo>
                    <a:pt x="23" y="8"/>
                  </a:lnTo>
                  <a:lnTo>
                    <a:pt x="25" y="11"/>
                  </a:lnTo>
                  <a:lnTo>
                    <a:pt x="25" y="13"/>
                  </a:lnTo>
                  <a:lnTo>
                    <a:pt x="23" y="15"/>
                  </a:lnTo>
                  <a:lnTo>
                    <a:pt x="13" y="17"/>
                  </a:lnTo>
                  <a:lnTo>
                    <a:pt x="7" y="17"/>
                  </a:lnTo>
                  <a:lnTo>
                    <a:pt x="3" y="19"/>
                  </a:lnTo>
                  <a:lnTo>
                    <a:pt x="2" y="21"/>
                  </a:lnTo>
                  <a:lnTo>
                    <a:pt x="0" y="25"/>
                  </a:lnTo>
                  <a:lnTo>
                    <a:pt x="0" y="29"/>
                  </a:lnTo>
                  <a:lnTo>
                    <a:pt x="0" y="32"/>
                  </a:lnTo>
                  <a:lnTo>
                    <a:pt x="3" y="36"/>
                  </a:lnTo>
                  <a:lnTo>
                    <a:pt x="7" y="38"/>
                  </a:lnTo>
                  <a:lnTo>
                    <a:pt x="11" y="38"/>
                  </a:lnTo>
                  <a:lnTo>
                    <a:pt x="19" y="38"/>
                  </a:lnTo>
                  <a:lnTo>
                    <a:pt x="25" y="32"/>
                  </a:lnTo>
                  <a:lnTo>
                    <a:pt x="25" y="34"/>
                  </a:lnTo>
                  <a:lnTo>
                    <a:pt x="27" y="36"/>
                  </a:lnTo>
                  <a:lnTo>
                    <a:pt x="28" y="38"/>
                  </a:lnTo>
                  <a:lnTo>
                    <a:pt x="30" y="38"/>
                  </a:lnTo>
                  <a:lnTo>
                    <a:pt x="34" y="38"/>
                  </a:lnTo>
                  <a:lnTo>
                    <a:pt x="34" y="32"/>
                  </a:lnTo>
                  <a:close/>
                  <a:moveTo>
                    <a:pt x="25" y="23"/>
                  </a:moveTo>
                  <a:lnTo>
                    <a:pt x="25" y="23"/>
                  </a:lnTo>
                  <a:lnTo>
                    <a:pt x="25" y="25"/>
                  </a:lnTo>
                  <a:lnTo>
                    <a:pt x="23" y="29"/>
                  </a:lnTo>
                  <a:lnTo>
                    <a:pt x="21" y="31"/>
                  </a:lnTo>
                  <a:lnTo>
                    <a:pt x="19" y="32"/>
                  </a:lnTo>
                  <a:lnTo>
                    <a:pt x="13" y="34"/>
                  </a:lnTo>
                  <a:lnTo>
                    <a:pt x="9" y="32"/>
                  </a:lnTo>
                  <a:lnTo>
                    <a:pt x="7" y="32"/>
                  </a:lnTo>
                  <a:lnTo>
                    <a:pt x="7" y="31"/>
                  </a:lnTo>
                  <a:lnTo>
                    <a:pt x="5" y="27"/>
                  </a:lnTo>
                  <a:lnTo>
                    <a:pt x="7" y="25"/>
                  </a:lnTo>
                  <a:lnTo>
                    <a:pt x="7" y="23"/>
                  </a:lnTo>
                  <a:lnTo>
                    <a:pt x="13" y="21"/>
                  </a:lnTo>
                  <a:lnTo>
                    <a:pt x="21" y="21"/>
                  </a:lnTo>
                  <a:lnTo>
                    <a:pt x="23" y="19"/>
                  </a:lnTo>
                  <a:lnTo>
                    <a:pt x="25" y="19"/>
                  </a:lnTo>
                  <a:lnTo>
                    <a:pt x="25" y="23"/>
                  </a:lnTo>
                  <a:close/>
                </a:path>
              </a:pathLst>
            </a:custGeom>
            <a:solidFill>
              <a:srgbClr val="000000"/>
            </a:solidFill>
            <a:ln w="9525">
              <a:noFill/>
              <a:round/>
              <a:headEnd/>
              <a:tailEnd/>
            </a:ln>
          </p:spPr>
          <p:txBody>
            <a:bodyPr/>
            <a:lstStyle/>
            <a:p>
              <a:endParaRPr lang="en-US"/>
            </a:p>
          </p:txBody>
        </p:sp>
        <p:sp>
          <p:nvSpPr>
            <p:cNvPr id="38011" name="Freeform 123"/>
            <p:cNvSpPr>
              <a:spLocks noEditPoints="1"/>
            </p:cNvSpPr>
            <p:nvPr/>
          </p:nvSpPr>
          <p:spPr bwMode="auto">
            <a:xfrm>
              <a:off x="2480" y="3481"/>
              <a:ext cx="8" cy="50"/>
            </a:xfrm>
            <a:custGeom>
              <a:avLst/>
              <a:gdLst>
                <a:gd name="T0" fmla="*/ 0 w 8"/>
                <a:gd name="T1" fmla="*/ 0 h 50"/>
                <a:gd name="T2" fmla="*/ 0 w 8"/>
                <a:gd name="T3" fmla="*/ 6 h 50"/>
                <a:gd name="T4" fmla="*/ 8 w 8"/>
                <a:gd name="T5" fmla="*/ 6 h 50"/>
                <a:gd name="T6" fmla="*/ 8 w 8"/>
                <a:gd name="T7" fmla="*/ 0 h 50"/>
                <a:gd name="T8" fmla="*/ 0 w 8"/>
                <a:gd name="T9" fmla="*/ 0 h 50"/>
                <a:gd name="T10" fmla="*/ 0 w 8"/>
                <a:gd name="T11" fmla="*/ 12 h 50"/>
                <a:gd name="T12" fmla="*/ 0 w 8"/>
                <a:gd name="T13" fmla="*/ 50 h 50"/>
                <a:gd name="T14" fmla="*/ 8 w 8"/>
                <a:gd name="T15" fmla="*/ 50 h 50"/>
                <a:gd name="T16" fmla="*/ 8 w 8"/>
                <a:gd name="T17" fmla="*/ 12 h 50"/>
                <a:gd name="T18" fmla="*/ 0 w 8"/>
                <a:gd name="T19" fmla="*/ 12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0"/>
                <a:gd name="T32" fmla="*/ 8 w 8"/>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0">
                  <a:moveTo>
                    <a:pt x="0" y="0"/>
                  </a:moveTo>
                  <a:lnTo>
                    <a:pt x="0" y="6"/>
                  </a:lnTo>
                  <a:lnTo>
                    <a:pt x="8" y="6"/>
                  </a:lnTo>
                  <a:lnTo>
                    <a:pt x="8" y="0"/>
                  </a:lnTo>
                  <a:lnTo>
                    <a:pt x="0" y="0"/>
                  </a:lnTo>
                  <a:close/>
                  <a:moveTo>
                    <a:pt x="0" y="12"/>
                  </a:moveTo>
                  <a:lnTo>
                    <a:pt x="0" y="50"/>
                  </a:lnTo>
                  <a:lnTo>
                    <a:pt x="8" y="50"/>
                  </a:lnTo>
                  <a:lnTo>
                    <a:pt x="8" y="12"/>
                  </a:lnTo>
                  <a:lnTo>
                    <a:pt x="0" y="12"/>
                  </a:lnTo>
                  <a:close/>
                </a:path>
              </a:pathLst>
            </a:custGeom>
            <a:solidFill>
              <a:srgbClr val="000000"/>
            </a:solidFill>
            <a:ln w="9525">
              <a:noFill/>
              <a:round/>
              <a:headEnd/>
              <a:tailEnd/>
            </a:ln>
          </p:spPr>
          <p:txBody>
            <a:bodyPr/>
            <a:lstStyle/>
            <a:p>
              <a:endParaRPr lang="en-US"/>
            </a:p>
          </p:txBody>
        </p:sp>
        <p:sp>
          <p:nvSpPr>
            <p:cNvPr id="38012" name="Freeform 124"/>
            <p:cNvSpPr>
              <a:spLocks/>
            </p:cNvSpPr>
            <p:nvPr/>
          </p:nvSpPr>
          <p:spPr bwMode="auto">
            <a:xfrm>
              <a:off x="2495" y="3493"/>
              <a:ext cx="31" cy="38"/>
            </a:xfrm>
            <a:custGeom>
              <a:avLst/>
              <a:gdLst>
                <a:gd name="T0" fmla="*/ 31 w 31"/>
                <a:gd name="T1" fmla="*/ 38 h 38"/>
                <a:gd name="T2" fmla="*/ 31 w 31"/>
                <a:gd name="T3" fmla="*/ 11 h 38"/>
                <a:gd name="T4" fmla="*/ 31 w 31"/>
                <a:gd name="T5" fmla="*/ 8 h 38"/>
                <a:gd name="T6" fmla="*/ 27 w 31"/>
                <a:gd name="T7" fmla="*/ 4 h 38"/>
                <a:gd name="T8" fmla="*/ 23 w 31"/>
                <a:gd name="T9" fmla="*/ 0 h 38"/>
                <a:gd name="T10" fmla="*/ 18 w 31"/>
                <a:gd name="T11" fmla="*/ 0 h 38"/>
                <a:gd name="T12" fmla="*/ 16 w 31"/>
                <a:gd name="T13" fmla="*/ 0 h 38"/>
                <a:gd name="T14" fmla="*/ 12 w 31"/>
                <a:gd name="T15" fmla="*/ 2 h 38"/>
                <a:gd name="T16" fmla="*/ 6 w 31"/>
                <a:gd name="T17" fmla="*/ 6 h 38"/>
                <a:gd name="T18" fmla="*/ 6 w 31"/>
                <a:gd name="T19" fmla="*/ 0 h 38"/>
                <a:gd name="T20" fmla="*/ 0 w 31"/>
                <a:gd name="T21" fmla="*/ 0 h 38"/>
                <a:gd name="T22" fmla="*/ 0 w 31"/>
                <a:gd name="T23" fmla="*/ 38 h 38"/>
                <a:gd name="T24" fmla="*/ 8 w 31"/>
                <a:gd name="T25" fmla="*/ 38 h 38"/>
                <a:gd name="T26" fmla="*/ 8 w 31"/>
                <a:gd name="T27" fmla="*/ 17 h 38"/>
                <a:gd name="T28" fmla="*/ 8 w 31"/>
                <a:gd name="T29" fmla="*/ 11 h 38"/>
                <a:gd name="T30" fmla="*/ 10 w 31"/>
                <a:gd name="T31" fmla="*/ 9 h 38"/>
                <a:gd name="T32" fmla="*/ 14 w 31"/>
                <a:gd name="T33" fmla="*/ 6 h 38"/>
                <a:gd name="T34" fmla="*/ 18 w 31"/>
                <a:gd name="T35" fmla="*/ 6 h 38"/>
                <a:gd name="T36" fmla="*/ 21 w 31"/>
                <a:gd name="T37" fmla="*/ 6 h 38"/>
                <a:gd name="T38" fmla="*/ 23 w 31"/>
                <a:gd name="T39" fmla="*/ 8 h 38"/>
                <a:gd name="T40" fmla="*/ 23 w 31"/>
                <a:gd name="T41" fmla="*/ 11 h 38"/>
                <a:gd name="T42" fmla="*/ 25 w 31"/>
                <a:gd name="T43" fmla="*/ 13 h 38"/>
                <a:gd name="T44" fmla="*/ 25 w 31"/>
                <a:gd name="T45" fmla="*/ 38 h 38"/>
                <a:gd name="T46" fmla="*/ 31 w 31"/>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38"/>
                <a:gd name="T74" fmla="*/ 31 w 31"/>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38">
                  <a:moveTo>
                    <a:pt x="31" y="38"/>
                  </a:moveTo>
                  <a:lnTo>
                    <a:pt x="31" y="11"/>
                  </a:lnTo>
                  <a:lnTo>
                    <a:pt x="31" y="8"/>
                  </a:lnTo>
                  <a:lnTo>
                    <a:pt x="27" y="4"/>
                  </a:lnTo>
                  <a:lnTo>
                    <a:pt x="23" y="0"/>
                  </a:lnTo>
                  <a:lnTo>
                    <a:pt x="18" y="0"/>
                  </a:lnTo>
                  <a:lnTo>
                    <a:pt x="16" y="0"/>
                  </a:lnTo>
                  <a:lnTo>
                    <a:pt x="12" y="2"/>
                  </a:lnTo>
                  <a:lnTo>
                    <a:pt x="6" y="6"/>
                  </a:lnTo>
                  <a:lnTo>
                    <a:pt x="6" y="0"/>
                  </a:lnTo>
                  <a:lnTo>
                    <a:pt x="0" y="0"/>
                  </a:lnTo>
                  <a:lnTo>
                    <a:pt x="0" y="38"/>
                  </a:lnTo>
                  <a:lnTo>
                    <a:pt x="8" y="38"/>
                  </a:lnTo>
                  <a:lnTo>
                    <a:pt x="8" y="17"/>
                  </a:lnTo>
                  <a:lnTo>
                    <a:pt x="8" y="11"/>
                  </a:lnTo>
                  <a:lnTo>
                    <a:pt x="10" y="9"/>
                  </a:lnTo>
                  <a:lnTo>
                    <a:pt x="14" y="6"/>
                  </a:lnTo>
                  <a:lnTo>
                    <a:pt x="18" y="6"/>
                  </a:lnTo>
                  <a:lnTo>
                    <a:pt x="21" y="6"/>
                  </a:lnTo>
                  <a:lnTo>
                    <a:pt x="23" y="8"/>
                  </a:lnTo>
                  <a:lnTo>
                    <a:pt x="23" y="11"/>
                  </a:lnTo>
                  <a:lnTo>
                    <a:pt x="25" y="13"/>
                  </a:lnTo>
                  <a:lnTo>
                    <a:pt x="25" y="38"/>
                  </a:lnTo>
                  <a:lnTo>
                    <a:pt x="31" y="38"/>
                  </a:lnTo>
                  <a:close/>
                </a:path>
              </a:pathLst>
            </a:custGeom>
            <a:solidFill>
              <a:srgbClr val="000000"/>
            </a:solidFill>
            <a:ln w="9525">
              <a:noFill/>
              <a:round/>
              <a:headEnd/>
              <a:tailEnd/>
            </a:ln>
          </p:spPr>
          <p:txBody>
            <a:bodyPr/>
            <a:lstStyle/>
            <a:p>
              <a:endParaRPr lang="en-US"/>
            </a:p>
          </p:txBody>
        </p:sp>
        <p:sp>
          <p:nvSpPr>
            <p:cNvPr id="38013" name="Freeform 125"/>
            <p:cNvSpPr>
              <a:spLocks noEditPoints="1"/>
            </p:cNvSpPr>
            <p:nvPr/>
          </p:nvSpPr>
          <p:spPr bwMode="auto">
            <a:xfrm>
              <a:off x="2555" y="3481"/>
              <a:ext cx="32" cy="50"/>
            </a:xfrm>
            <a:custGeom>
              <a:avLst/>
              <a:gdLst>
                <a:gd name="T0" fmla="*/ 0 w 32"/>
                <a:gd name="T1" fmla="*/ 0 h 50"/>
                <a:gd name="T2" fmla="*/ 0 w 32"/>
                <a:gd name="T3" fmla="*/ 50 h 50"/>
                <a:gd name="T4" fmla="*/ 6 w 32"/>
                <a:gd name="T5" fmla="*/ 50 h 50"/>
                <a:gd name="T6" fmla="*/ 6 w 32"/>
                <a:gd name="T7" fmla="*/ 44 h 50"/>
                <a:gd name="T8" fmla="*/ 7 w 32"/>
                <a:gd name="T9" fmla="*/ 48 h 50"/>
                <a:gd name="T10" fmla="*/ 9 w 32"/>
                <a:gd name="T11" fmla="*/ 50 h 50"/>
                <a:gd name="T12" fmla="*/ 15 w 32"/>
                <a:gd name="T13" fmla="*/ 50 h 50"/>
                <a:gd name="T14" fmla="*/ 23 w 32"/>
                <a:gd name="T15" fmla="*/ 48 h 50"/>
                <a:gd name="T16" fmla="*/ 27 w 32"/>
                <a:gd name="T17" fmla="*/ 44 h 50"/>
                <a:gd name="T18" fmla="*/ 31 w 32"/>
                <a:gd name="T19" fmla="*/ 39 h 50"/>
                <a:gd name="T20" fmla="*/ 32 w 32"/>
                <a:gd name="T21" fmla="*/ 29 h 50"/>
                <a:gd name="T22" fmla="*/ 31 w 32"/>
                <a:gd name="T23" fmla="*/ 23 h 50"/>
                <a:gd name="T24" fmla="*/ 27 w 32"/>
                <a:gd name="T25" fmla="*/ 18 h 50"/>
                <a:gd name="T26" fmla="*/ 23 w 32"/>
                <a:gd name="T27" fmla="*/ 14 h 50"/>
                <a:gd name="T28" fmla="*/ 17 w 32"/>
                <a:gd name="T29" fmla="*/ 12 h 50"/>
                <a:gd name="T30" fmla="*/ 11 w 32"/>
                <a:gd name="T31" fmla="*/ 12 h 50"/>
                <a:gd name="T32" fmla="*/ 6 w 32"/>
                <a:gd name="T33" fmla="*/ 18 h 50"/>
                <a:gd name="T34" fmla="*/ 6 w 32"/>
                <a:gd name="T35" fmla="*/ 18 h 50"/>
                <a:gd name="T36" fmla="*/ 6 w 32"/>
                <a:gd name="T37" fmla="*/ 0 h 50"/>
                <a:gd name="T38" fmla="*/ 0 w 32"/>
                <a:gd name="T39" fmla="*/ 0 h 50"/>
                <a:gd name="T40" fmla="*/ 15 w 32"/>
                <a:gd name="T41" fmla="*/ 18 h 50"/>
                <a:gd name="T42" fmla="*/ 15 w 32"/>
                <a:gd name="T43" fmla="*/ 18 h 50"/>
                <a:gd name="T44" fmla="*/ 19 w 32"/>
                <a:gd name="T45" fmla="*/ 18 h 50"/>
                <a:gd name="T46" fmla="*/ 23 w 32"/>
                <a:gd name="T47" fmla="*/ 21 h 50"/>
                <a:gd name="T48" fmla="*/ 25 w 32"/>
                <a:gd name="T49" fmla="*/ 25 h 50"/>
                <a:gd name="T50" fmla="*/ 25 w 32"/>
                <a:gd name="T51" fmla="*/ 31 h 50"/>
                <a:gd name="T52" fmla="*/ 25 w 32"/>
                <a:gd name="T53" fmla="*/ 37 h 50"/>
                <a:gd name="T54" fmla="*/ 23 w 32"/>
                <a:gd name="T55" fmla="*/ 41 h 50"/>
                <a:gd name="T56" fmla="*/ 19 w 32"/>
                <a:gd name="T57" fmla="*/ 44 h 50"/>
                <a:gd name="T58" fmla="*/ 15 w 32"/>
                <a:gd name="T59" fmla="*/ 46 h 50"/>
                <a:gd name="T60" fmla="*/ 11 w 32"/>
                <a:gd name="T61" fmla="*/ 44 h 50"/>
                <a:gd name="T62" fmla="*/ 7 w 32"/>
                <a:gd name="T63" fmla="*/ 43 h 50"/>
                <a:gd name="T64" fmla="*/ 6 w 32"/>
                <a:gd name="T65" fmla="*/ 39 h 50"/>
                <a:gd name="T66" fmla="*/ 6 w 32"/>
                <a:gd name="T67" fmla="*/ 33 h 50"/>
                <a:gd name="T68" fmla="*/ 6 w 32"/>
                <a:gd name="T69" fmla="*/ 25 h 50"/>
                <a:gd name="T70" fmla="*/ 7 w 32"/>
                <a:gd name="T71" fmla="*/ 21 h 50"/>
                <a:gd name="T72" fmla="*/ 11 w 32"/>
                <a:gd name="T73" fmla="*/ 18 h 50"/>
                <a:gd name="T74" fmla="*/ 15 w 32"/>
                <a:gd name="T75" fmla="*/ 18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50"/>
                <a:gd name="T116" fmla="*/ 32 w 32"/>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50">
                  <a:moveTo>
                    <a:pt x="0" y="0"/>
                  </a:moveTo>
                  <a:lnTo>
                    <a:pt x="0" y="50"/>
                  </a:lnTo>
                  <a:lnTo>
                    <a:pt x="6" y="50"/>
                  </a:lnTo>
                  <a:lnTo>
                    <a:pt x="6" y="44"/>
                  </a:lnTo>
                  <a:lnTo>
                    <a:pt x="7" y="48"/>
                  </a:lnTo>
                  <a:lnTo>
                    <a:pt x="9" y="50"/>
                  </a:lnTo>
                  <a:lnTo>
                    <a:pt x="15" y="50"/>
                  </a:lnTo>
                  <a:lnTo>
                    <a:pt x="23" y="48"/>
                  </a:lnTo>
                  <a:lnTo>
                    <a:pt x="27" y="44"/>
                  </a:lnTo>
                  <a:lnTo>
                    <a:pt x="31" y="39"/>
                  </a:lnTo>
                  <a:lnTo>
                    <a:pt x="32" y="29"/>
                  </a:lnTo>
                  <a:lnTo>
                    <a:pt x="31" y="23"/>
                  </a:lnTo>
                  <a:lnTo>
                    <a:pt x="27" y="18"/>
                  </a:lnTo>
                  <a:lnTo>
                    <a:pt x="23" y="14"/>
                  </a:lnTo>
                  <a:lnTo>
                    <a:pt x="17" y="12"/>
                  </a:lnTo>
                  <a:lnTo>
                    <a:pt x="11" y="12"/>
                  </a:lnTo>
                  <a:lnTo>
                    <a:pt x="6" y="18"/>
                  </a:lnTo>
                  <a:lnTo>
                    <a:pt x="6" y="0"/>
                  </a:lnTo>
                  <a:lnTo>
                    <a:pt x="0" y="0"/>
                  </a:lnTo>
                  <a:close/>
                  <a:moveTo>
                    <a:pt x="15" y="18"/>
                  </a:moveTo>
                  <a:lnTo>
                    <a:pt x="15" y="18"/>
                  </a:lnTo>
                  <a:lnTo>
                    <a:pt x="19" y="18"/>
                  </a:lnTo>
                  <a:lnTo>
                    <a:pt x="23" y="21"/>
                  </a:lnTo>
                  <a:lnTo>
                    <a:pt x="25" y="25"/>
                  </a:lnTo>
                  <a:lnTo>
                    <a:pt x="25" y="31"/>
                  </a:lnTo>
                  <a:lnTo>
                    <a:pt x="25" y="37"/>
                  </a:lnTo>
                  <a:lnTo>
                    <a:pt x="23" y="41"/>
                  </a:lnTo>
                  <a:lnTo>
                    <a:pt x="19" y="44"/>
                  </a:lnTo>
                  <a:lnTo>
                    <a:pt x="15" y="46"/>
                  </a:lnTo>
                  <a:lnTo>
                    <a:pt x="11" y="44"/>
                  </a:lnTo>
                  <a:lnTo>
                    <a:pt x="7" y="43"/>
                  </a:lnTo>
                  <a:lnTo>
                    <a:pt x="6" y="39"/>
                  </a:lnTo>
                  <a:lnTo>
                    <a:pt x="6" y="33"/>
                  </a:lnTo>
                  <a:lnTo>
                    <a:pt x="6" y="25"/>
                  </a:lnTo>
                  <a:lnTo>
                    <a:pt x="7" y="21"/>
                  </a:lnTo>
                  <a:lnTo>
                    <a:pt x="11" y="18"/>
                  </a:lnTo>
                  <a:lnTo>
                    <a:pt x="15" y="18"/>
                  </a:lnTo>
                  <a:close/>
                </a:path>
              </a:pathLst>
            </a:custGeom>
            <a:solidFill>
              <a:srgbClr val="000000"/>
            </a:solidFill>
            <a:ln w="9525">
              <a:noFill/>
              <a:round/>
              <a:headEnd/>
              <a:tailEnd/>
            </a:ln>
          </p:spPr>
          <p:txBody>
            <a:bodyPr/>
            <a:lstStyle/>
            <a:p>
              <a:endParaRPr lang="en-US"/>
            </a:p>
          </p:txBody>
        </p:sp>
        <p:sp>
          <p:nvSpPr>
            <p:cNvPr id="38014" name="Freeform 126"/>
            <p:cNvSpPr>
              <a:spLocks/>
            </p:cNvSpPr>
            <p:nvPr/>
          </p:nvSpPr>
          <p:spPr bwMode="auto">
            <a:xfrm>
              <a:off x="2589" y="3493"/>
              <a:ext cx="35" cy="52"/>
            </a:xfrm>
            <a:custGeom>
              <a:avLst/>
              <a:gdLst>
                <a:gd name="T0" fmla="*/ 0 w 35"/>
                <a:gd name="T1" fmla="*/ 0 h 52"/>
                <a:gd name="T2" fmla="*/ 16 w 35"/>
                <a:gd name="T3" fmla="*/ 38 h 52"/>
                <a:gd name="T4" fmla="*/ 14 w 35"/>
                <a:gd name="T5" fmla="*/ 42 h 52"/>
                <a:gd name="T6" fmla="*/ 12 w 35"/>
                <a:gd name="T7" fmla="*/ 44 h 52"/>
                <a:gd name="T8" fmla="*/ 12 w 35"/>
                <a:gd name="T9" fmla="*/ 46 h 52"/>
                <a:gd name="T10" fmla="*/ 8 w 35"/>
                <a:gd name="T11" fmla="*/ 48 h 52"/>
                <a:gd name="T12" fmla="*/ 4 w 35"/>
                <a:gd name="T13" fmla="*/ 46 h 52"/>
                <a:gd name="T14" fmla="*/ 4 w 35"/>
                <a:gd name="T15" fmla="*/ 52 h 52"/>
                <a:gd name="T16" fmla="*/ 8 w 35"/>
                <a:gd name="T17" fmla="*/ 52 h 52"/>
                <a:gd name="T18" fmla="*/ 12 w 35"/>
                <a:gd name="T19" fmla="*/ 52 h 52"/>
                <a:gd name="T20" fmla="*/ 16 w 35"/>
                <a:gd name="T21" fmla="*/ 52 h 52"/>
                <a:gd name="T22" fmla="*/ 18 w 35"/>
                <a:gd name="T23" fmla="*/ 48 h 52"/>
                <a:gd name="T24" fmla="*/ 20 w 35"/>
                <a:gd name="T25" fmla="*/ 40 h 52"/>
                <a:gd name="T26" fmla="*/ 23 w 35"/>
                <a:gd name="T27" fmla="*/ 34 h 52"/>
                <a:gd name="T28" fmla="*/ 23 w 35"/>
                <a:gd name="T29" fmla="*/ 31 h 52"/>
                <a:gd name="T30" fmla="*/ 35 w 35"/>
                <a:gd name="T31" fmla="*/ 0 h 52"/>
                <a:gd name="T32" fmla="*/ 27 w 35"/>
                <a:gd name="T33" fmla="*/ 0 h 52"/>
                <a:gd name="T34" fmla="*/ 18 w 35"/>
                <a:gd name="T35" fmla="*/ 31 h 52"/>
                <a:gd name="T36" fmla="*/ 8 w 35"/>
                <a:gd name="T37" fmla="*/ 0 h 52"/>
                <a:gd name="T38" fmla="*/ 0 w 35"/>
                <a:gd name="T39" fmla="*/ 0 h 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
                <a:gd name="T61" fmla="*/ 0 h 52"/>
                <a:gd name="T62" fmla="*/ 35 w 35"/>
                <a:gd name="T63" fmla="*/ 52 h 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 h="52">
                  <a:moveTo>
                    <a:pt x="0" y="0"/>
                  </a:moveTo>
                  <a:lnTo>
                    <a:pt x="16" y="38"/>
                  </a:lnTo>
                  <a:lnTo>
                    <a:pt x="14" y="42"/>
                  </a:lnTo>
                  <a:lnTo>
                    <a:pt x="12" y="44"/>
                  </a:lnTo>
                  <a:lnTo>
                    <a:pt x="12" y="46"/>
                  </a:lnTo>
                  <a:lnTo>
                    <a:pt x="8" y="48"/>
                  </a:lnTo>
                  <a:lnTo>
                    <a:pt x="4" y="46"/>
                  </a:lnTo>
                  <a:lnTo>
                    <a:pt x="4" y="52"/>
                  </a:lnTo>
                  <a:lnTo>
                    <a:pt x="8" y="52"/>
                  </a:lnTo>
                  <a:lnTo>
                    <a:pt x="12" y="52"/>
                  </a:lnTo>
                  <a:lnTo>
                    <a:pt x="16" y="52"/>
                  </a:lnTo>
                  <a:lnTo>
                    <a:pt x="18" y="48"/>
                  </a:lnTo>
                  <a:lnTo>
                    <a:pt x="20" y="40"/>
                  </a:lnTo>
                  <a:lnTo>
                    <a:pt x="23" y="34"/>
                  </a:lnTo>
                  <a:lnTo>
                    <a:pt x="23" y="31"/>
                  </a:lnTo>
                  <a:lnTo>
                    <a:pt x="35" y="0"/>
                  </a:lnTo>
                  <a:lnTo>
                    <a:pt x="27" y="0"/>
                  </a:lnTo>
                  <a:lnTo>
                    <a:pt x="18" y="31"/>
                  </a:lnTo>
                  <a:lnTo>
                    <a:pt x="8" y="0"/>
                  </a:lnTo>
                  <a:lnTo>
                    <a:pt x="0" y="0"/>
                  </a:lnTo>
                  <a:close/>
                </a:path>
              </a:pathLst>
            </a:custGeom>
            <a:solidFill>
              <a:srgbClr val="000000"/>
            </a:solidFill>
            <a:ln w="9525">
              <a:noFill/>
              <a:round/>
              <a:headEnd/>
              <a:tailEnd/>
            </a:ln>
          </p:spPr>
          <p:txBody>
            <a:bodyPr/>
            <a:lstStyle/>
            <a:p>
              <a:endParaRPr lang="en-US"/>
            </a:p>
          </p:txBody>
        </p:sp>
        <p:sp>
          <p:nvSpPr>
            <p:cNvPr id="38015" name="Freeform 127"/>
            <p:cNvSpPr>
              <a:spLocks noEditPoints="1"/>
            </p:cNvSpPr>
            <p:nvPr/>
          </p:nvSpPr>
          <p:spPr bwMode="auto">
            <a:xfrm>
              <a:off x="2651" y="3481"/>
              <a:ext cx="42" cy="50"/>
            </a:xfrm>
            <a:custGeom>
              <a:avLst/>
              <a:gdLst>
                <a:gd name="T0" fmla="*/ 0 w 42"/>
                <a:gd name="T1" fmla="*/ 0 h 50"/>
                <a:gd name="T2" fmla="*/ 0 w 42"/>
                <a:gd name="T3" fmla="*/ 50 h 50"/>
                <a:gd name="T4" fmla="*/ 6 w 42"/>
                <a:gd name="T5" fmla="*/ 50 h 50"/>
                <a:gd name="T6" fmla="*/ 6 w 42"/>
                <a:gd name="T7" fmla="*/ 29 h 50"/>
                <a:gd name="T8" fmla="*/ 23 w 42"/>
                <a:gd name="T9" fmla="*/ 29 h 50"/>
                <a:gd name="T10" fmla="*/ 27 w 42"/>
                <a:gd name="T11" fmla="*/ 29 h 50"/>
                <a:gd name="T12" fmla="*/ 29 w 42"/>
                <a:gd name="T13" fmla="*/ 29 h 50"/>
                <a:gd name="T14" fmla="*/ 30 w 42"/>
                <a:gd name="T15" fmla="*/ 33 h 50"/>
                <a:gd name="T16" fmla="*/ 30 w 42"/>
                <a:gd name="T17" fmla="*/ 41 h 50"/>
                <a:gd name="T18" fmla="*/ 32 w 42"/>
                <a:gd name="T19" fmla="*/ 43 h 50"/>
                <a:gd name="T20" fmla="*/ 32 w 42"/>
                <a:gd name="T21" fmla="*/ 44 h 50"/>
                <a:gd name="T22" fmla="*/ 32 w 42"/>
                <a:gd name="T23" fmla="*/ 50 h 50"/>
                <a:gd name="T24" fmla="*/ 42 w 42"/>
                <a:gd name="T25" fmla="*/ 50 h 50"/>
                <a:gd name="T26" fmla="*/ 42 w 42"/>
                <a:gd name="T27" fmla="*/ 48 h 50"/>
                <a:gd name="T28" fmla="*/ 40 w 42"/>
                <a:gd name="T29" fmla="*/ 46 h 50"/>
                <a:gd name="T30" fmla="*/ 38 w 42"/>
                <a:gd name="T31" fmla="*/ 46 h 50"/>
                <a:gd name="T32" fmla="*/ 38 w 42"/>
                <a:gd name="T33" fmla="*/ 33 h 50"/>
                <a:gd name="T34" fmla="*/ 36 w 42"/>
                <a:gd name="T35" fmla="*/ 29 h 50"/>
                <a:gd name="T36" fmla="*/ 34 w 42"/>
                <a:gd name="T37" fmla="*/ 27 h 50"/>
                <a:gd name="T38" fmla="*/ 32 w 42"/>
                <a:gd name="T39" fmla="*/ 25 h 50"/>
                <a:gd name="T40" fmla="*/ 36 w 42"/>
                <a:gd name="T41" fmla="*/ 23 h 50"/>
                <a:gd name="T42" fmla="*/ 38 w 42"/>
                <a:gd name="T43" fmla="*/ 20 h 50"/>
                <a:gd name="T44" fmla="*/ 38 w 42"/>
                <a:gd name="T45" fmla="*/ 18 h 50"/>
                <a:gd name="T46" fmla="*/ 40 w 42"/>
                <a:gd name="T47" fmla="*/ 12 h 50"/>
                <a:gd name="T48" fmla="*/ 38 w 42"/>
                <a:gd name="T49" fmla="*/ 8 h 50"/>
                <a:gd name="T50" fmla="*/ 36 w 42"/>
                <a:gd name="T51" fmla="*/ 4 h 50"/>
                <a:gd name="T52" fmla="*/ 34 w 42"/>
                <a:gd name="T53" fmla="*/ 2 h 50"/>
                <a:gd name="T54" fmla="*/ 30 w 42"/>
                <a:gd name="T55" fmla="*/ 0 h 50"/>
                <a:gd name="T56" fmla="*/ 23 w 42"/>
                <a:gd name="T57" fmla="*/ 0 h 50"/>
                <a:gd name="T58" fmla="*/ 0 w 42"/>
                <a:gd name="T59" fmla="*/ 0 h 50"/>
                <a:gd name="T60" fmla="*/ 6 w 42"/>
                <a:gd name="T61" fmla="*/ 6 h 50"/>
                <a:gd name="T62" fmla="*/ 23 w 42"/>
                <a:gd name="T63" fmla="*/ 6 h 50"/>
                <a:gd name="T64" fmla="*/ 25 w 42"/>
                <a:gd name="T65" fmla="*/ 6 h 50"/>
                <a:gd name="T66" fmla="*/ 27 w 42"/>
                <a:gd name="T67" fmla="*/ 6 h 50"/>
                <a:gd name="T68" fmla="*/ 29 w 42"/>
                <a:gd name="T69" fmla="*/ 6 h 50"/>
                <a:gd name="T70" fmla="*/ 30 w 42"/>
                <a:gd name="T71" fmla="*/ 8 h 50"/>
                <a:gd name="T72" fmla="*/ 32 w 42"/>
                <a:gd name="T73" fmla="*/ 10 h 50"/>
                <a:gd name="T74" fmla="*/ 32 w 42"/>
                <a:gd name="T75" fmla="*/ 14 h 50"/>
                <a:gd name="T76" fmla="*/ 30 w 42"/>
                <a:gd name="T77" fmla="*/ 18 h 50"/>
                <a:gd name="T78" fmla="*/ 30 w 42"/>
                <a:gd name="T79" fmla="*/ 20 h 50"/>
                <a:gd name="T80" fmla="*/ 27 w 42"/>
                <a:gd name="T81" fmla="*/ 21 h 50"/>
                <a:gd name="T82" fmla="*/ 25 w 42"/>
                <a:gd name="T83" fmla="*/ 21 h 50"/>
                <a:gd name="T84" fmla="*/ 6 w 42"/>
                <a:gd name="T85" fmla="*/ 21 h 50"/>
                <a:gd name="T86" fmla="*/ 6 w 42"/>
                <a:gd name="T87" fmla="*/ 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
                <a:gd name="T133" fmla="*/ 0 h 50"/>
                <a:gd name="T134" fmla="*/ 42 w 42"/>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 h="50">
                  <a:moveTo>
                    <a:pt x="0" y="0"/>
                  </a:moveTo>
                  <a:lnTo>
                    <a:pt x="0" y="50"/>
                  </a:lnTo>
                  <a:lnTo>
                    <a:pt x="6" y="50"/>
                  </a:lnTo>
                  <a:lnTo>
                    <a:pt x="6" y="29"/>
                  </a:lnTo>
                  <a:lnTo>
                    <a:pt x="23" y="29"/>
                  </a:lnTo>
                  <a:lnTo>
                    <a:pt x="27" y="29"/>
                  </a:lnTo>
                  <a:lnTo>
                    <a:pt x="29" y="29"/>
                  </a:lnTo>
                  <a:lnTo>
                    <a:pt x="30" y="33"/>
                  </a:lnTo>
                  <a:lnTo>
                    <a:pt x="30" y="41"/>
                  </a:lnTo>
                  <a:lnTo>
                    <a:pt x="32" y="43"/>
                  </a:lnTo>
                  <a:lnTo>
                    <a:pt x="32" y="44"/>
                  </a:lnTo>
                  <a:lnTo>
                    <a:pt x="32" y="50"/>
                  </a:lnTo>
                  <a:lnTo>
                    <a:pt x="42" y="50"/>
                  </a:lnTo>
                  <a:lnTo>
                    <a:pt x="42" y="48"/>
                  </a:lnTo>
                  <a:lnTo>
                    <a:pt x="40" y="46"/>
                  </a:lnTo>
                  <a:lnTo>
                    <a:pt x="38" y="46"/>
                  </a:lnTo>
                  <a:lnTo>
                    <a:pt x="38" y="33"/>
                  </a:lnTo>
                  <a:lnTo>
                    <a:pt x="36" y="29"/>
                  </a:lnTo>
                  <a:lnTo>
                    <a:pt x="34" y="27"/>
                  </a:lnTo>
                  <a:lnTo>
                    <a:pt x="32" y="25"/>
                  </a:lnTo>
                  <a:lnTo>
                    <a:pt x="36" y="23"/>
                  </a:lnTo>
                  <a:lnTo>
                    <a:pt x="38" y="20"/>
                  </a:lnTo>
                  <a:lnTo>
                    <a:pt x="38" y="18"/>
                  </a:lnTo>
                  <a:lnTo>
                    <a:pt x="40" y="12"/>
                  </a:lnTo>
                  <a:lnTo>
                    <a:pt x="38" y="8"/>
                  </a:lnTo>
                  <a:lnTo>
                    <a:pt x="36" y="4"/>
                  </a:lnTo>
                  <a:lnTo>
                    <a:pt x="34" y="2"/>
                  </a:lnTo>
                  <a:lnTo>
                    <a:pt x="30" y="0"/>
                  </a:lnTo>
                  <a:lnTo>
                    <a:pt x="23" y="0"/>
                  </a:lnTo>
                  <a:lnTo>
                    <a:pt x="0" y="0"/>
                  </a:lnTo>
                  <a:close/>
                  <a:moveTo>
                    <a:pt x="6" y="6"/>
                  </a:moveTo>
                  <a:lnTo>
                    <a:pt x="23" y="6"/>
                  </a:lnTo>
                  <a:lnTo>
                    <a:pt x="25" y="6"/>
                  </a:lnTo>
                  <a:lnTo>
                    <a:pt x="27" y="6"/>
                  </a:lnTo>
                  <a:lnTo>
                    <a:pt x="29" y="6"/>
                  </a:lnTo>
                  <a:lnTo>
                    <a:pt x="30" y="8"/>
                  </a:lnTo>
                  <a:lnTo>
                    <a:pt x="32" y="10"/>
                  </a:lnTo>
                  <a:lnTo>
                    <a:pt x="32" y="14"/>
                  </a:lnTo>
                  <a:lnTo>
                    <a:pt x="30" y="18"/>
                  </a:lnTo>
                  <a:lnTo>
                    <a:pt x="30" y="20"/>
                  </a:lnTo>
                  <a:lnTo>
                    <a:pt x="27" y="21"/>
                  </a:lnTo>
                  <a:lnTo>
                    <a:pt x="25" y="21"/>
                  </a:lnTo>
                  <a:lnTo>
                    <a:pt x="6" y="21"/>
                  </a:lnTo>
                  <a:lnTo>
                    <a:pt x="6" y="6"/>
                  </a:lnTo>
                  <a:close/>
                </a:path>
              </a:pathLst>
            </a:custGeom>
            <a:solidFill>
              <a:srgbClr val="000000"/>
            </a:solidFill>
            <a:ln w="9525">
              <a:noFill/>
              <a:round/>
              <a:headEnd/>
              <a:tailEnd/>
            </a:ln>
          </p:spPr>
          <p:txBody>
            <a:bodyPr/>
            <a:lstStyle/>
            <a:p>
              <a:endParaRPr lang="en-US"/>
            </a:p>
          </p:txBody>
        </p:sp>
        <p:sp>
          <p:nvSpPr>
            <p:cNvPr id="38016" name="Freeform 128"/>
            <p:cNvSpPr>
              <a:spLocks noEditPoints="1"/>
            </p:cNvSpPr>
            <p:nvPr/>
          </p:nvSpPr>
          <p:spPr bwMode="auto">
            <a:xfrm>
              <a:off x="2697" y="3493"/>
              <a:ext cx="34" cy="38"/>
            </a:xfrm>
            <a:custGeom>
              <a:avLst/>
              <a:gdLst>
                <a:gd name="T0" fmla="*/ 17 w 34"/>
                <a:gd name="T1" fmla="*/ 0 h 38"/>
                <a:gd name="T2" fmla="*/ 9 w 34"/>
                <a:gd name="T3" fmla="*/ 2 h 38"/>
                <a:gd name="T4" fmla="*/ 6 w 34"/>
                <a:gd name="T5" fmla="*/ 6 h 38"/>
                <a:gd name="T6" fmla="*/ 2 w 34"/>
                <a:gd name="T7" fmla="*/ 11 h 38"/>
                <a:gd name="T8" fmla="*/ 0 w 34"/>
                <a:gd name="T9" fmla="*/ 19 h 38"/>
                <a:gd name="T10" fmla="*/ 2 w 34"/>
                <a:gd name="T11" fmla="*/ 27 h 38"/>
                <a:gd name="T12" fmla="*/ 6 w 34"/>
                <a:gd name="T13" fmla="*/ 32 h 38"/>
                <a:gd name="T14" fmla="*/ 9 w 34"/>
                <a:gd name="T15" fmla="*/ 36 h 38"/>
                <a:gd name="T16" fmla="*/ 17 w 34"/>
                <a:gd name="T17" fmla="*/ 38 h 38"/>
                <a:gd name="T18" fmla="*/ 25 w 34"/>
                <a:gd name="T19" fmla="*/ 36 h 38"/>
                <a:gd name="T20" fmla="*/ 31 w 34"/>
                <a:gd name="T21" fmla="*/ 32 h 38"/>
                <a:gd name="T22" fmla="*/ 32 w 34"/>
                <a:gd name="T23" fmla="*/ 27 h 38"/>
                <a:gd name="T24" fmla="*/ 34 w 34"/>
                <a:gd name="T25" fmla="*/ 19 h 38"/>
                <a:gd name="T26" fmla="*/ 32 w 34"/>
                <a:gd name="T27" fmla="*/ 11 h 38"/>
                <a:gd name="T28" fmla="*/ 31 w 34"/>
                <a:gd name="T29" fmla="*/ 6 h 38"/>
                <a:gd name="T30" fmla="*/ 25 w 34"/>
                <a:gd name="T31" fmla="*/ 2 h 38"/>
                <a:gd name="T32" fmla="*/ 17 w 34"/>
                <a:gd name="T33" fmla="*/ 0 h 38"/>
                <a:gd name="T34" fmla="*/ 17 w 34"/>
                <a:gd name="T35" fmla="*/ 0 h 38"/>
                <a:gd name="T36" fmla="*/ 17 w 34"/>
                <a:gd name="T37" fmla="*/ 6 h 38"/>
                <a:gd name="T38" fmla="*/ 21 w 34"/>
                <a:gd name="T39" fmla="*/ 6 h 38"/>
                <a:gd name="T40" fmla="*/ 25 w 34"/>
                <a:gd name="T41" fmla="*/ 9 h 38"/>
                <a:gd name="T42" fmla="*/ 27 w 34"/>
                <a:gd name="T43" fmla="*/ 13 h 38"/>
                <a:gd name="T44" fmla="*/ 29 w 34"/>
                <a:gd name="T45" fmla="*/ 19 h 38"/>
                <a:gd name="T46" fmla="*/ 27 w 34"/>
                <a:gd name="T47" fmla="*/ 25 h 38"/>
                <a:gd name="T48" fmla="*/ 25 w 34"/>
                <a:gd name="T49" fmla="*/ 29 h 38"/>
                <a:gd name="T50" fmla="*/ 21 w 34"/>
                <a:gd name="T51" fmla="*/ 32 h 38"/>
                <a:gd name="T52" fmla="*/ 17 w 34"/>
                <a:gd name="T53" fmla="*/ 34 h 38"/>
                <a:gd name="T54" fmla="*/ 13 w 34"/>
                <a:gd name="T55" fmla="*/ 32 h 38"/>
                <a:gd name="T56" fmla="*/ 9 w 34"/>
                <a:gd name="T57" fmla="*/ 29 h 38"/>
                <a:gd name="T58" fmla="*/ 8 w 34"/>
                <a:gd name="T59" fmla="*/ 25 h 38"/>
                <a:gd name="T60" fmla="*/ 8 w 34"/>
                <a:gd name="T61" fmla="*/ 19 h 38"/>
                <a:gd name="T62" fmla="*/ 8 w 34"/>
                <a:gd name="T63" fmla="*/ 13 h 38"/>
                <a:gd name="T64" fmla="*/ 9 w 34"/>
                <a:gd name="T65" fmla="*/ 9 h 38"/>
                <a:gd name="T66" fmla="*/ 13 w 34"/>
                <a:gd name="T67" fmla="*/ 6 h 38"/>
                <a:gd name="T68" fmla="*/ 17 w 34"/>
                <a:gd name="T69" fmla="*/ 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
                <a:gd name="T106" fmla="*/ 0 h 38"/>
                <a:gd name="T107" fmla="*/ 34 w 34"/>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 h="38">
                  <a:moveTo>
                    <a:pt x="17" y="0"/>
                  </a:moveTo>
                  <a:lnTo>
                    <a:pt x="9" y="2"/>
                  </a:lnTo>
                  <a:lnTo>
                    <a:pt x="6" y="6"/>
                  </a:lnTo>
                  <a:lnTo>
                    <a:pt x="2" y="11"/>
                  </a:lnTo>
                  <a:lnTo>
                    <a:pt x="0" y="19"/>
                  </a:lnTo>
                  <a:lnTo>
                    <a:pt x="2" y="27"/>
                  </a:lnTo>
                  <a:lnTo>
                    <a:pt x="6" y="32"/>
                  </a:lnTo>
                  <a:lnTo>
                    <a:pt x="9" y="36"/>
                  </a:lnTo>
                  <a:lnTo>
                    <a:pt x="17" y="38"/>
                  </a:lnTo>
                  <a:lnTo>
                    <a:pt x="25" y="36"/>
                  </a:lnTo>
                  <a:lnTo>
                    <a:pt x="31" y="32"/>
                  </a:lnTo>
                  <a:lnTo>
                    <a:pt x="32" y="27"/>
                  </a:lnTo>
                  <a:lnTo>
                    <a:pt x="34" y="19"/>
                  </a:lnTo>
                  <a:lnTo>
                    <a:pt x="32" y="11"/>
                  </a:lnTo>
                  <a:lnTo>
                    <a:pt x="31" y="6"/>
                  </a:lnTo>
                  <a:lnTo>
                    <a:pt x="25" y="2"/>
                  </a:lnTo>
                  <a:lnTo>
                    <a:pt x="17" y="0"/>
                  </a:lnTo>
                  <a:close/>
                  <a:moveTo>
                    <a:pt x="17" y="6"/>
                  </a:moveTo>
                  <a:lnTo>
                    <a:pt x="21" y="6"/>
                  </a:lnTo>
                  <a:lnTo>
                    <a:pt x="25" y="9"/>
                  </a:lnTo>
                  <a:lnTo>
                    <a:pt x="27" y="13"/>
                  </a:lnTo>
                  <a:lnTo>
                    <a:pt x="29" y="19"/>
                  </a:lnTo>
                  <a:lnTo>
                    <a:pt x="27" y="25"/>
                  </a:lnTo>
                  <a:lnTo>
                    <a:pt x="25" y="29"/>
                  </a:lnTo>
                  <a:lnTo>
                    <a:pt x="21" y="32"/>
                  </a:lnTo>
                  <a:lnTo>
                    <a:pt x="17" y="34"/>
                  </a:lnTo>
                  <a:lnTo>
                    <a:pt x="13" y="32"/>
                  </a:lnTo>
                  <a:lnTo>
                    <a:pt x="9" y="29"/>
                  </a:lnTo>
                  <a:lnTo>
                    <a:pt x="8" y="25"/>
                  </a:lnTo>
                  <a:lnTo>
                    <a:pt x="8" y="19"/>
                  </a:lnTo>
                  <a:lnTo>
                    <a:pt x="8" y="13"/>
                  </a:lnTo>
                  <a:lnTo>
                    <a:pt x="9" y="9"/>
                  </a:lnTo>
                  <a:lnTo>
                    <a:pt x="13" y="6"/>
                  </a:lnTo>
                  <a:lnTo>
                    <a:pt x="17" y="6"/>
                  </a:lnTo>
                  <a:close/>
                </a:path>
              </a:pathLst>
            </a:custGeom>
            <a:solidFill>
              <a:srgbClr val="000000"/>
            </a:solidFill>
            <a:ln w="9525">
              <a:noFill/>
              <a:round/>
              <a:headEnd/>
              <a:tailEnd/>
            </a:ln>
          </p:spPr>
          <p:txBody>
            <a:bodyPr/>
            <a:lstStyle/>
            <a:p>
              <a:endParaRPr lang="en-US"/>
            </a:p>
          </p:txBody>
        </p:sp>
        <p:sp>
          <p:nvSpPr>
            <p:cNvPr id="38017" name="Freeform 129"/>
            <p:cNvSpPr>
              <a:spLocks/>
            </p:cNvSpPr>
            <p:nvPr/>
          </p:nvSpPr>
          <p:spPr bwMode="auto">
            <a:xfrm>
              <a:off x="2735" y="3493"/>
              <a:ext cx="33" cy="38"/>
            </a:xfrm>
            <a:custGeom>
              <a:avLst/>
              <a:gdLst>
                <a:gd name="T0" fmla="*/ 33 w 33"/>
                <a:gd name="T1" fmla="*/ 13 h 38"/>
                <a:gd name="T2" fmla="*/ 31 w 33"/>
                <a:gd name="T3" fmla="*/ 8 h 38"/>
                <a:gd name="T4" fmla="*/ 27 w 33"/>
                <a:gd name="T5" fmla="*/ 4 h 38"/>
                <a:gd name="T6" fmla="*/ 23 w 33"/>
                <a:gd name="T7" fmla="*/ 0 h 38"/>
                <a:gd name="T8" fmla="*/ 18 w 33"/>
                <a:gd name="T9" fmla="*/ 0 h 38"/>
                <a:gd name="T10" fmla="*/ 12 w 33"/>
                <a:gd name="T11" fmla="*/ 2 h 38"/>
                <a:gd name="T12" fmla="*/ 8 w 33"/>
                <a:gd name="T13" fmla="*/ 4 h 38"/>
                <a:gd name="T14" fmla="*/ 6 w 33"/>
                <a:gd name="T15" fmla="*/ 6 h 38"/>
                <a:gd name="T16" fmla="*/ 2 w 33"/>
                <a:gd name="T17" fmla="*/ 11 h 38"/>
                <a:gd name="T18" fmla="*/ 0 w 33"/>
                <a:gd name="T19" fmla="*/ 21 h 38"/>
                <a:gd name="T20" fmla="*/ 2 w 33"/>
                <a:gd name="T21" fmla="*/ 29 h 38"/>
                <a:gd name="T22" fmla="*/ 6 w 33"/>
                <a:gd name="T23" fmla="*/ 34 h 38"/>
                <a:gd name="T24" fmla="*/ 10 w 33"/>
                <a:gd name="T25" fmla="*/ 38 h 38"/>
                <a:gd name="T26" fmla="*/ 18 w 33"/>
                <a:gd name="T27" fmla="*/ 38 h 38"/>
                <a:gd name="T28" fmla="*/ 23 w 33"/>
                <a:gd name="T29" fmla="*/ 38 h 38"/>
                <a:gd name="T30" fmla="*/ 27 w 33"/>
                <a:gd name="T31" fmla="*/ 34 h 38"/>
                <a:gd name="T32" fmla="*/ 31 w 33"/>
                <a:gd name="T33" fmla="*/ 31 h 38"/>
                <a:gd name="T34" fmla="*/ 33 w 33"/>
                <a:gd name="T35" fmla="*/ 25 h 38"/>
                <a:gd name="T36" fmla="*/ 27 w 33"/>
                <a:gd name="T37" fmla="*/ 25 h 38"/>
                <a:gd name="T38" fmla="*/ 25 w 33"/>
                <a:gd name="T39" fmla="*/ 29 h 38"/>
                <a:gd name="T40" fmla="*/ 23 w 33"/>
                <a:gd name="T41" fmla="*/ 31 h 38"/>
                <a:gd name="T42" fmla="*/ 21 w 33"/>
                <a:gd name="T43" fmla="*/ 32 h 38"/>
                <a:gd name="T44" fmla="*/ 18 w 33"/>
                <a:gd name="T45" fmla="*/ 34 h 38"/>
                <a:gd name="T46" fmla="*/ 14 w 33"/>
                <a:gd name="T47" fmla="*/ 32 h 38"/>
                <a:gd name="T48" fmla="*/ 10 w 33"/>
                <a:gd name="T49" fmla="*/ 29 h 38"/>
                <a:gd name="T50" fmla="*/ 8 w 33"/>
                <a:gd name="T51" fmla="*/ 25 h 38"/>
                <a:gd name="T52" fmla="*/ 8 w 33"/>
                <a:gd name="T53" fmla="*/ 19 h 38"/>
                <a:gd name="T54" fmla="*/ 8 w 33"/>
                <a:gd name="T55" fmla="*/ 13 h 38"/>
                <a:gd name="T56" fmla="*/ 10 w 33"/>
                <a:gd name="T57" fmla="*/ 9 h 38"/>
                <a:gd name="T58" fmla="*/ 14 w 33"/>
                <a:gd name="T59" fmla="*/ 6 h 38"/>
                <a:gd name="T60" fmla="*/ 18 w 33"/>
                <a:gd name="T61" fmla="*/ 6 h 38"/>
                <a:gd name="T62" fmla="*/ 21 w 33"/>
                <a:gd name="T63" fmla="*/ 6 h 38"/>
                <a:gd name="T64" fmla="*/ 23 w 33"/>
                <a:gd name="T65" fmla="*/ 8 h 38"/>
                <a:gd name="T66" fmla="*/ 25 w 33"/>
                <a:gd name="T67" fmla="*/ 9 h 38"/>
                <a:gd name="T68" fmla="*/ 27 w 33"/>
                <a:gd name="T69" fmla="*/ 13 h 38"/>
                <a:gd name="T70" fmla="*/ 33 w 33"/>
                <a:gd name="T71" fmla="*/ 13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38"/>
                <a:gd name="T110" fmla="*/ 33 w 33"/>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38">
                  <a:moveTo>
                    <a:pt x="33" y="13"/>
                  </a:moveTo>
                  <a:lnTo>
                    <a:pt x="31" y="8"/>
                  </a:lnTo>
                  <a:lnTo>
                    <a:pt x="27" y="4"/>
                  </a:lnTo>
                  <a:lnTo>
                    <a:pt x="23" y="0"/>
                  </a:lnTo>
                  <a:lnTo>
                    <a:pt x="18" y="0"/>
                  </a:lnTo>
                  <a:lnTo>
                    <a:pt x="12" y="2"/>
                  </a:lnTo>
                  <a:lnTo>
                    <a:pt x="8" y="4"/>
                  </a:lnTo>
                  <a:lnTo>
                    <a:pt x="6" y="6"/>
                  </a:lnTo>
                  <a:lnTo>
                    <a:pt x="2" y="11"/>
                  </a:lnTo>
                  <a:lnTo>
                    <a:pt x="0" y="21"/>
                  </a:lnTo>
                  <a:lnTo>
                    <a:pt x="2" y="29"/>
                  </a:lnTo>
                  <a:lnTo>
                    <a:pt x="6" y="34"/>
                  </a:lnTo>
                  <a:lnTo>
                    <a:pt x="10" y="38"/>
                  </a:lnTo>
                  <a:lnTo>
                    <a:pt x="18" y="38"/>
                  </a:lnTo>
                  <a:lnTo>
                    <a:pt x="23" y="38"/>
                  </a:lnTo>
                  <a:lnTo>
                    <a:pt x="27" y="34"/>
                  </a:lnTo>
                  <a:lnTo>
                    <a:pt x="31" y="31"/>
                  </a:lnTo>
                  <a:lnTo>
                    <a:pt x="33" y="25"/>
                  </a:lnTo>
                  <a:lnTo>
                    <a:pt x="27" y="25"/>
                  </a:lnTo>
                  <a:lnTo>
                    <a:pt x="25" y="29"/>
                  </a:lnTo>
                  <a:lnTo>
                    <a:pt x="23" y="31"/>
                  </a:lnTo>
                  <a:lnTo>
                    <a:pt x="21" y="32"/>
                  </a:lnTo>
                  <a:lnTo>
                    <a:pt x="18" y="34"/>
                  </a:lnTo>
                  <a:lnTo>
                    <a:pt x="14" y="32"/>
                  </a:lnTo>
                  <a:lnTo>
                    <a:pt x="10" y="29"/>
                  </a:lnTo>
                  <a:lnTo>
                    <a:pt x="8" y="25"/>
                  </a:lnTo>
                  <a:lnTo>
                    <a:pt x="8" y="19"/>
                  </a:lnTo>
                  <a:lnTo>
                    <a:pt x="8" y="13"/>
                  </a:lnTo>
                  <a:lnTo>
                    <a:pt x="10" y="9"/>
                  </a:lnTo>
                  <a:lnTo>
                    <a:pt x="14" y="6"/>
                  </a:lnTo>
                  <a:lnTo>
                    <a:pt x="18" y="6"/>
                  </a:lnTo>
                  <a:lnTo>
                    <a:pt x="21" y="6"/>
                  </a:lnTo>
                  <a:lnTo>
                    <a:pt x="23" y="8"/>
                  </a:lnTo>
                  <a:lnTo>
                    <a:pt x="25" y="9"/>
                  </a:lnTo>
                  <a:lnTo>
                    <a:pt x="27" y="13"/>
                  </a:lnTo>
                  <a:lnTo>
                    <a:pt x="33" y="13"/>
                  </a:lnTo>
                  <a:close/>
                </a:path>
              </a:pathLst>
            </a:custGeom>
            <a:solidFill>
              <a:srgbClr val="000000"/>
            </a:solidFill>
            <a:ln w="9525">
              <a:noFill/>
              <a:round/>
              <a:headEnd/>
              <a:tailEnd/>
            </a:ln>
          </p:spPr>
          <p:txBody>
            <a:bodyPr/>
            <a:lstStyle/>
            <a:p>
              <a:endParaRPr lang="en-US"/>
            </a:p>
          </p:txBody>
        </p:sp>
        <p:sp>
          <p:nvSpPr>
            <p:cNvPr id="38018" name="Freeform 130"/>
            <p:cNvSpPr>
              <a:spLocks/>
            </p:cNvSpPr>
            <p:nvPr/>
          </p:nvSpPr>
          <p:spPr bwMode="auto">
            <a:xfrm>
              <a:off x="2774" y="3481"/>
              <a:ext cx="30" cy="50"/>
            </a:xfrm>
            <a:custGeom>
              <a:avLst/>
              <a:gdLst>
                <a:gd name="T0" fmla="*/ 0 w 30"/>
                <a:gd name="T1" fmla="*/ 0 h 50"/>
                <a:gd name="T2" fmla="*/ 0 w 30"/>
                <a:gd name="T3" fmla="*/ 50 h 50"/>
                <a:gd name="T4" fmla="*/ 5 w 30"/>
                <a:gd name="T5" fmla="*/ 50 h 50"/>
                <a:gd name="T6" fmla="*/ 5 w 30"/>
                <a:gd name="T7" fmla="*/ 35 h 50"/>
                <a:gd name="T8" fmla="*/ 11 w 30"/>
                <a:gd name="T9" fmla="*/ 31 h 50"/>
                <a:gd name="T10" fmla="*/ 23 w 30"/>
                <a:gd name="T11" fmla="*/ 50 h 50"/>
                <a:gd name="T12" fmla="*/ 30 w 30"/>
                <a:gd name="T13" fmla="*/ 50 h 50"/>
                <a:gd name="T14" fmla="*/ 15 w 30"/>
                <a:gd name="T15" fmla="*/ 27 h 50"/>
                <a:gd name="T16" fmla="*/ 28 w 30"/>
                <a:gd name="T17" fmla="*/ 12 h 50"/>
                <a:gd name="T18" fmla="*/ 21 w 30"/>
                <a:gd name="T19" fmla="*/ 12 h 50"/>
                <a:gd name="T20" fmla="*/ 5 w 30"/>
                <a:gd name="T21" fmla="*/ 29 h 50"/>
                <a:gd name="T22" fmla="*/ 5 w 30"/>
                <a:gd name="T23" fmla="*/ 0 h 50"/>
                <a:gd name="T24" fmla="*/ 0 w 30"/>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50"/>
                <a:gd name="T41" fmla="*/ 30 w 3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50">
                  <a:moveTo>
                    <a:pt x="0" y="0"/>
                  </a:moveTo>
                  <a:lnTo>
                    <a:pt x="0" y="50"/>
                  </a:lnTo>
                  <a:lnTo>
                    <a:pt x="5" y="50"/>
                  </a:lnTo>
                  <a:lnTo>
                    <a:pt x="5" y="35"/>
                  </a:lnTo>
                  <a:lnTo>
                    <a:pt x="11" y="31"/>
                  </a:lnTo>
                  <a:lnTo>
                    <a:pt x="23" y="50"/>
                  </a:lnTo>
                  <a:lnTo>
                    <a:pt x="30" y="50"/>
                  </a:lnTo>
                  <a:lnTo>
                    <a:pt x="15" y="27"/>
                  </a:lnTo>
                  <a:lnTo>
                    <a:pt x="28" y="12"/>
                  </a:lnTo>
                  <a:lnTo>
                    <a:pt x="21" y="12"/>
                  </a:lnTo>
                  <a:lnTo>
                    <a:pt x="5" y="29"/>
                  </a:lnTo>
                  <a:lnTo>
                    <a:pt x="5" y="0"/>
                  </a:lnTo>
                  <a:lnTo>
                    <a:pt x="0" y="0"/>
                  </a:lnTo>
                  <a:close/>
                </a:path>
              </a:pathLst>
            </a:custGeom>
            <a:solidFill>
              <a:srgbClr val="000000"/>
            </a:solidFill>
            <a:ln w="9525">
              <a:noFill/>
              <a:round/>
              <a:headEnd/>
              <a:tailEnd/>
            </a:ln>
          </p:spPr>
          <p:txBody>
            <a:bodyPr/>
            <a:lstStyle/>
            <a:p>
              <a:endParaRPr lang="en-US"/>
            </a:p>
          </p:txBody>
        </p:sp>
        <p:sp>
          <p:nvSpPr>
            <p:cNvPr id="38019" name="Freeform 131"/>
            <p:cNvSpPr>
              <a:spLocks/>
            </p:cNvSpPr>
            <p:nvPr/>
          </p:nvSpPr>
          <p:spPr bwMode="auto">
            <a:xfrm>
              <a:off x="2827" y="3479"/>
              <a:ext cx="41" cy="52"/>
            </a:xfrm>
            <a:custGeom>
              <a:avLst/>
              <a:gdLst>
                <a:gd name="T0" fmla="*/ 39 w 41"/>
                <a:gd name="T1" fmla="*/ 16 h 52"/>
                <a:gd name="T2" fmla="*/ 37 w 41"/>
                <a:gd name="T3" fmla="*/ 8 h 52"/>
                <a:gd name="T4" fmla="*/ 33 w 41"/>
                <a:gd name="T5" fmla="*/ 4 h 52"/>
                <a:gd name="T6" fmla="*/ 27 w 41"/>
                <a:gd name="T7" fmla="*/ 0 h 52"/>
                <a:gd name="T8" fmla="*/ 20 w 41"/>
                <a:gd name="T9" fmla="*/ 0 h 52"/>
                <a:gd name="T10" fmla="*/ 12 w 41"/>
                <a:gd name="T11" fmla="*/ 0 h 52"/>
                <a:gd name="T12" fmla="*/ 6 w 41"/>
                <a:gd name="T13" fmla="*/ 4 h 52"/>
                <a:gd name="T14" fmla="*/ 2 w 41"/>
                <a:gd name="T15" fmla="*/ 8 h 52"/>
                <a:gd name="T16" fmla="*/ 2 w 41"/>
                <a:gd name="T17" fmla="*/ 16 h 52"/>
                <a:gd name="T18" fmla="*/ 2 w 41"/>
                <a:gd name="T19" fmla="*/ 20 h 52"/>
                <a:gd name="T20" fmla="*/ 6 w 41"/>
                <a:gd name="T21" fmla="*/ 25 h 52"/>
                <a:gd name="T22" fmla="*/ 12 w 41"/>
                <a:gd name="T23" fmla="*/ 27 h 52"/>
                <a:gd name="T24" fmla="*/ 25 w 41"/>
                <a:gd name="T25" fmla="*/ 31 h 52"/>
                <a:gd name="T26" fmla="*/ 29 w 41"/>
                <a:gd name="T27" fmla="*/ 31 h 52"/>
                <a:gd name="T28" fmla="*/ 31 w 41"/>
                <a:gd name="T29" fmla="*/ 33 h 52"/>
                <a:gd name="T30" fmla="*/ 33 w 41"/>
                <a:gd name="T31" fmla="*/ 35 h 52"/>
                <a:gd name="T32" fmla="*/ 33 w 41"/>
                <a:gd name="T33" fmla="*/ 39 h 52"/>
                <a:gd name="T34" fmla="*/ 33 w 41"/>
                <a:gd name="T35" fmla="*/ 43 h 52"/>
                <a:gd name="T36" fmla="*/ 29 w 41"/>
                <a:gd name="T37" fmla="*/ 45 h 52"/>
                <a:gd name="T38" fmla="*/ 25 w 41"/>
                <a:gd name="T39" fmla="*/ 46 h 52"/>
                <a:gd name="T40" fmla="*/ 20 w 41"/>
                <a:gd name="T41" fmla="*/ 46 h 52"/>
                <a:gd name="T42" fmla="*/ 14 w 41"/>
                <a:gd name="T43" fmla="*/ 46 h 52"/>
                <a:gd name="T44" fmla="*/ 10 w 41"/>
                <a:gd name="T45" fmla="*/ 45 h 52"/>
                <a:gd name="T46" fmla="*/ 8 w 41"/>
                <a:gd name="T47" fmla="*/ 41 h 52"/>
                <a:gd name="T48" fmla="*/ 6 w 41"/>
                <a:gd name="T49" fmla="*/ 35 h 52"/>
                <a:gd name="T50" fmla="*/ 0 w 41"/>
                <a:gd name="T51" fmla="*/ 35 h 52"/>
                <a:gd name="T52" fmla="*/ 0 w 41"/>
                <a:gd name="T53" fmla="*/ 41 h 52"/>
                <a:gd name="T54" fmla="*/ 2 w 41"/>
                <a:gd name="T55" fmla="*/ 45 h 52"/>
                <a:gd name="T56" fmla="*/ 4 w 41"/>
                <a:gd name="T57" fmla="*/ 48 h 52"/>
                <a:gd name="T58" fmla="*/ 8 w 41"/>
                <a:gd name="T59" fmla="*/ 50 h 52"/>
                <a:gd name="T60" fmla="*/ 14 w 41"/>
                <a:gd name="T61" fmla="*/ 52 h 52"/>
                <a:gd name="T62" fmla="*/ 20 w 41"/>
                <a:gd name="T63" fmla="*/ 52 h 52"/>
                <a:gd name="T64" fmla="*/ 27 w 41"/>
                <a:gd name="T65" fmla="*/ 52 h 52"/>
                <a:gd name="T66" fmla="*/ 35 w 41"/>
                <a:gd name="T67" fmla="*/ 48 h 52"/>
                <a:gd name="T68" fmla="*/ 39 w 41"/>
                <a:gd name="T69" fmla="*/ 45 h 52"/>
                <a:gd name="T70" fmla="*/ 41 w 41"/>
                <a:gd name="T71" fmla="*/ 37 h 52"/>
                <a:gd name="T72" fmla="*/ 39 w 41"/>
                <a:gd name="T73" fmla="*/ 33 h 52"/>
                <a:gd name="T74" fmla="*/ 37 w 41"/>
                <a:gd name="T75" fmla="*/ 29 h 52"/>
                <a:gd name="T76" fmla="*/ 33 w 41"/>
                <a:gd name="T77" fmla="*/ 25 h 52"/>
                <a:gd name="T78" fmla="*/ 29 w 41"/>
                <a:gd name="T79" fmla="*/ 25 h 52"/>
                <a:gd name="T80" fmla="*/ 14 w 41"/>
                <a:gd name="T81" fmla="*/ 20 h 52"/>
                <a:gd name="T82" fmla="*/ 10 w 41"/>
                <a:gd name="T83" fmla="*/ 20 h 52"/>
                <a:gd name="T84" fmla="*/ 8 w 41"/>
                <a:gd name="T85" fmla="*/ 14 h 52"/>
                <a:gd name="T86" fmla="*/ 10 w 41"/>
                <a:gd name="T87" fmla="*/ 10 h 52"/>
                <a:gd name="T88" fmla="*/ 12 w 41"/>
                <a:gd name="T89" fmla="*/ 8 h 52"/>
                <a:gd name="T90" fmla="*/ 16 w 41"/>
                <a:gd name="T91" fmla="*/ 6 h 52"/>
                <a:gd name="T92" fmla="*/ 20 w 41"/>
                <a:gd name="T93" fmla="*/ 6 h 52"/>
                <a:gd name="T94" fmla="*/ 25 w 41"/>
                <a:gd name="T95" fmla="*/ 6 h 52"/>
                <a:gd name="T96" fmla="*/ 29 w 41"/>
                <a:gd name="T97" fmla="*/ 8 h 52"/>
                <a:gd name="T98" fmla="*/ 31 w 41"/>
                <a:gd name="T99" fmla="*/ 12 h 52"/>
                <a:gd name="T100" fmla="*/ 33 w 41"/>
                <a:gd name="T101" fmla="*/ 16 h 52"/>
                <a:gd name="T102" fmla="*/ 39 w 41"/>
                <a:gd name="T103" fmla="*/ 16 h 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
                <a:gd name="T157" fmla="*/ 0 h 52"/>
                <a:gd name="T158" fmla="*/ 41 w 41"/>
                <a:gd name="T159" fmla="*/ 52 h 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 h="52">
                  <a:moveTo>
                    <a:pt x="39" y="16"/>
                  </a:moveTo>
                  <a:lnTo>
                    <a:pt x="37" y="8"/>
                  </a:lnTo>
                  <a:lnTo>
                    <a:pt x="33" y="4"/>
                  </a:lnTo>
                  <a:lnTo>
                    <a:pt x="27" y="0"/>
                  </a:lnTo>
                  <a:lnTo>
                    <a:pt x="20" y="0"/>
                  </a:lnTo>
                  <a:lnTo>
                    <a:pt x="12" y="0"/>
                  </a:lnTo>
                  <a:lnTo>
                    <a:pt x="6" y="4"/>
                  </a:lnTo>
                  <a:lnTo>
                    <a:pt x="2" y="8"/>
                  </a:lnTo>
                  <a:lnTo>
                    <a:pt x="2" y="16"/>
                  </a:lnTo>
                  <a:lnTo>
                    <a:pt x="2" y="20"/>
                  </a:lnTo>
                  <a:lnTo>
                    <a:pt x="6" y="25"/>
                  </a:lnTo>
                  <a:lnTo>
                    <a:pt x="12" y="27"/>
                  </a:lnTo>
                  <a:lnTo>
                    <a:pt x="25" y="31"/>
                  </a:lnTo>
                  <a:lnTo>
                    <a:pt x="29" y="31"/>
                  </a:lnTo>
                  <a:lnTo>
                    <a:pt x="31" y="33"/>
                  </a:lnTo>
                  <a:lnTo>
                    <a:pt x="33" y="35"/>
                  </a:lnTo>
                  <a:lnTo>
                    <a:pt x="33" y="39"/>
                  </a:lnTo>
                  <a:lnTo>
                    <a:pt x="33" y="43"/>
                  </a:lnTo>
                  <a:lnTo>
                    <a:pt x="29" y="45"/>
                  </a:lnTo>
                  <a:lnTo>
                    <a:pt x="25" y="46"/>
                  </a:lnTo>
                  <a:lnTo>
                    <a:pt x="20" y="46"/>
                  </a:lnTo>
                  <a:lnTo>
                    <a:pt x="14" y="46"/>
                  </a:lnTo>
                  <a:lnTo>
                    <a:pt x="10" y="45"/>
                  </a:lnTo>
                  <a:lnTo>
                    <a:pt x="8" y="41"/>
                  </a:lnTo>
                  <a:lnTo>
                    <a:pt x="6" y="35"/>
                  </a:lnTo>
                  <a:lnTo>
                    <a:pt x="0" y="35"/>
                  </a:lnTo>
                  <a:lnTo>
                    <a:pt x="0" y="41"/>
                  </a:lnTo>
                  <a:lnTo>
                    <a:pt x="2" y="45"/>
                  </a:lnTo>
                  <a:lnTo>
                    <a:pt x="4" y="48"/>
                  </a:lnTo>
                  <a:lnTo>
                    <a:pt x="8" y="50"/>
                  </a:lnTo>
                  <a:lnTo>
                    <a:pt x="14" y="52"/>
                  </a:lnTo>
                  <a:lnTo>
                    <a:pt x="20" y="52"/>
                  </a:lnTo>
                  <a:lnTo>
                    <a:pt x="27" y="52"/>
                  </a:lnTo>
                  <a:lnTo>
                    <a:pt x="35" y="48"/>
                  </a:lnTo>
                  <a:lnTo>
                    <a:pt x="39" y="45"/>
                  </a:lnTo>
                  <a:lnTo>
                    <a:pt x="41" y="37"/>
                  </a:lnTo>
                  <a:lnTo>
                    <a:pt x="39" y="33"/>
                  </a:lnTo>
                  <a:lnTo>
                    <a:pt x="37" y="29"/>
                  </a:lnTo>
                  <a:lnTo>
                    <a:pt x="33" y="25"/>
                  </a:lnTo>
                  <a:lnTo>
                    <a:pt x="29" y="25"/>
                  </a:lnTo>
                  <a:lnTo>
                    <a:pt x="14" y="20"/>
                  </a:lnTo>
                  <a:lnTo>
                    <a:pt x="10" y="20"/>
                  </a:lnTo>
                  <a:lnTo>
                    <a:pt x="8" y="14"/>
                  </a:lnTo>
                  <a:lnTo>
                    <a:pt x="10" y="10"/>
                  </a:lnTo>
                  <a:lnTo>
                    <a:pt x="12" y="8"/>
                  </a:lnTo>
                  <a:lnTo>
                    <a:pt x="16" y="6"/>
                  </a:lnTo>
                  <a:lnTo>
                    <a:pt x="20" y="6"/>
                  </a:lnTo>
                  <a:lnTo>
                    <a:pt x="25" y="6"/>
                  </a:lnTo>
                  <a:lnTo>
                    <a:pt x="29" y="8"/>
                  </a:lnTo>
                  <a:lnTo>
                    <a:pt x="31" y="12"/>
                  </a:lnTo>
                  <a:lnTo>
                    <a:pt x="33" y="16"/>
                  </a:lnTo>
                  <a:lnTo>
                    <a:pt x="39" y="16"/>
                  </a:lnTo>
                  <a:close/>
                </a:path>
              </a:pathLst>
            </a:custGeom>
            <a:solidFill>
              <a:srgbClr val="000000"/>
            </a:solidFill>
            <a:ln w="9525">
              <a:noFill/>
              <a:round/>
              <a:headEnd/>
              <a:tailEnd/>
            </a:ln>
          </p:spPr>
          <p:txBody>
            <a:bodyPr/>
            <a:lstStyle/>
            <a:p>
              <a:endParaRPr lang="en-US"/>
            </a:p>
          </p:txBody>
        </p:sp>
        <p:sp>
          <p:nvSpPr>
            <p:cNvPr id="38020" name="Freeform 132"/>
            <p:cNvSpPr>
              <a:spLocks noEditPoints="1"/>
            </p:cNvSpPr>
            <p:nvPr/>
          </p:nvSpPr>
          <p:spPr bwMode="auto">
            <a:xfrm>
              <a:off x="2873" y="3493"/>
              <a:ext cx="35" cy="38"/>
            </a:xfrm>
            <a:custGeom>
              <a:avLst/>
              <a:gdLst>
                <a:gd name="T0" fmla="*/ 35 w 35"/>
                <a:gd name="T1" fmla="*/ 32 h 38"/>
                <a:gd name="T2" fmla="*/ 33 w 35"/>
                <a:gd name="T3" fmla="*/ 34 h 38"/>
                <a:gd name="T4" fmla="*/ 31 w 35"/>
                <a:gd name="T5" fmla="*/ 32 h 38"/>
                <a:gd name="T6" fmla="*/ 31 w 35"/>
                <a:gd name="T7" fmla="*/ 31 h 38"/>
                <a:gd name="T8" fmla="*/ 31 w 35"/>
                <a:gd name="T9" fmla="*/ 9 h 38"/>
                <a:gd name="T10" fmla="*/ 29 w 35"/>
                <a:gd name="T11" fmla="*/ 6 h 38"/>
                <a:gd name="T12" fmla="*/ 27 w 35"/>
                <a:gd name="T13" fmla="*/ 2 h 38"/>
                <a:gd name="T14" fmla="*/ 22 w 35"/>
                <a:gd name="T15" fmla="*/ 0 h 38"/>
                <a:gd name="T16" fmla="*/ 16 w 35"/>
                <a:gd name="T17" fmla="*/ 0 h 38"/>
                <a:gd name="T18" fmla="*/ 10 w 35"/>
                <a:gd name="T19" fmla="*/ 0 h 38"/>
                <a:gd name="T20" fmla="*/ 6 w 35"/>
                <a:gd name="T21" fmla="*/ 4 h 38"/>
                <a:gd name="T22" fmla="*/ 2 w 35"/>
                <a:gd name="T23" fmla="*/ 6 h 38"/>
                <a:gd name="T24" fmla="*/ 2 w 35"/>
                <a:gd name="T25" fmla="*/ 11 h 38"/>
                <a:gd name="T26" fmla="*/ 8 w 35"/>
                <a:gd name="T27" fmla="*/ 11 h 38"/>
                <a:gd name="T28" fmla="*/ 8 w 35"/>
                <a:gd name="T29" fmla="*/ 9 h 38"/>
                <a:gd name="T30" fmla="*/ 10 w 35"/>
                <a:gd name="T31" fmla="*/ 6 h 38"/>
                <a:gd name="T32" fmla="*/ 12 w 35"/>
                <a:gd name="T33" fmla="*/ 6 h 38"/>
                <a:gd name="T34" fmla="*/ 16 w 35"/>
                <a:gd name="T35" fmla="*/ 6 h 38"/>
                <a:gd name="T36" fmla="*/ 20 w 35"/>
                <a:gd name="T37" fmla="*/ 6 h 38"/>
                <a:gd name="T38" fmla="*/ 22 w 35"/>
                <a:gd name="T39" fmla="*/ 6 h 38"/>
                <a:gd name="T40" fmla="*/ 23 w 35"/>
                <a:gd name="T41" fmla="*/ 8 h 38"/>
                <a:gd name="T42" fmla="*/ 23 w 35"/>
                <a:gd name="T43" fmla="*/ 11 h 38"/>
                <a:gd name="T44" fmla="*/ 23 w 35"/>
                <a:gd name="T45" fmla="*/ 13 h 38"/>
                <a:gd name="T46" fmla="*/ 23 w 35"/>
                <a:gd name="T47" fmla="*/ 15 h 38"/>
                <a:gd name="T48" fmla="*/ 14 w 35"/>
                <a:gd name="T49" fmla="*/ 17 h 38"/>
                <a:gd name="T50" fmla="*/ 8 w 35"/>
                <a:gd name="T51" fmla="*/ 17 h 38"/>
                <a:gd name="T52" fmla="*/ 4 w 35"/>
                <a:gd name="T53" fmla="*/ 19 h 38"/>
                <a:gd name="T54" fmla="*/ 2 w 35"/>
                <a:gd name="T55" fmla="*/ 21 h 38"/>
                <a:gd name="T56" fmla="*/ 0 w 35"/>
                <a:gd name="T57" fmla="*/ 25 h 38"/>
                <a:gd name="T58" fmla="*/ 0 w 35"/>
                <a:gd name="T59" fmla="*/ 29 h 38"/>
                <a:gd name="T60" fmla="*/ 0 w 35"/>
                <a:gd name="T61" fmla="*/ 32 h 38"/>
                <a:gd name="T62" fmla="*/ 2 w 35"/>
                <a:gd name="T63" fmla="*/ 36 h 38"/>
                <a:gd name="T64" fmla="*/ 6 w 35"/>
                <a:gd name="T65" fmla="*/ 38 h 38"/>
                <a:gd name="T66" fmla="*/ 12 w 35"/>
                <a:gd name="T67" fmla="*/ 38 h 38"/>
                <a:gd name="T68" fmla="*/ 18 w 35"/>
                <a:gd name="T69" fmla="*/ 38 h 38"/>
                <a:gd name="T70" fmla="*/ 25 w 35"/>
                <a:gd name="T71" fmla="*/ 32 h 38"/>
                <a:gd name="T72" fmla="*/ 25 w 35"/>
                <a:gd name="T73" fmla="*/ 34 h 38"/>
                <a:gd name="T74" fmla="*/ 27 w 35"/>
                <a:gd name="T75" fmla="*/ 36 h 38"/>
                <a:gd name="T76" fmla="*/ 27 w 35"/>
                <a:gd name="T77" fmla="*/ 38 h 38"/>
                <a:gd name="T78" fmla="*/ 31 w 35"/>
                <a:gd name="T79" fmla="*/ 38 h 38"/>
                <a:gd name="T80" fmla="*/ 35 w 35"/>
                <a:gd name="T81" fmla="*/ 38 h 38"/>
                <a:gd name="T82" fmla="*/ 35 w 35"/>
                <a:gd name="T83" fmla="*/ 32 h 38"/>
                <a:gd name="T84" fmla="*/ 23 w 35"/>
                <a:gd name="T85" fmla="*/ 23 h 38"/>
                <a:gd name="T86" fmla="*/ 23 w 35"/>
                <a:gd name="T87" fmla="*/ 23 h 38"/>
                <a:gd name="T88" fmla="*/ 23 w 35"/>
                <a:gd name="T89" fmla="*/ 25 h 38"/>
                <a:gd name="T90" fmla="*/ 23 w 35"/>
                <a:gd name="T91" fmla="*/ 29 h 38"/>
                <a:gd name="T92" fmla="*/ 22 w 35"/>
                <a:gd name="T93" fmla="*/ 31 h 38"/>
                <a:gd name="T94" fmla="*/ 20 w 35"/>
                <a:gd name="T95" fmla="*/ 32 h 38"/>
                <a:gd name="T96" fmla="*/ 16 w 35"/>
                <a:gd name="T97" fmla="*/ 32 h 38"/>
                <a:gd name="T98" fmla="*/ 12 w 35"/>
                <a:gd name="T99" fmla="*/ 34 h 38"/>
                <a:gd name="T100" fmla="*/ 10 w 35"/>
                <a:gd name="T101" fmla="*/ 32 h 38"/>
                <a:gd name="T102" fmla="*/ 8 w 35"/>
                <a:gd name="T103" fmla="*/ 32 h 38"/>
                <a:gd name="T104" fmla="*/ 6 w 35"/>
                <a:gd name="T105" fmla="*/ 31 h 38"/>
                <a:gd name="T106" fmla="*/ 6 w 35"/>
                <a:gd name="T107" fmla="*/ 27 h 38"/>
                <a:gd name="T108" fmla="*/ 6 w 35"/>
                <a:gd name="T109" fmla="*/ 25 h 38"/>
                <a:gd name="T110" fmla="*/ 8 w 35"/>
                <a:gd name="T111" fmla="*/ 23 h 38"/>
                <a:gd name="T112" fmla="*/ 14 w 35"/>
                <a:gd name="T113" fmla="*/ 21 h 38"/>
                <a:gd name="T114" fmla="*/ 20 w 35"/>
                <a:gd name="T115" fmla="*/ 21 h 38"/>
                <a:gd name="T116" fmla="*/ 23 w 35"/>
                <a:gd name="T117" fmla="*/ 19 h 38"/>
                <a:gd name="T118" fmla="*/ 23 w 35"/>
                <a:gd name="T119" fmla="*/ 19 h 38"/>
                <a:gd name="T120" fmla="*/ 23 w 35"/>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38"/>
                <a:gd name="T185" fmla="*/ 35 w 35"/>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38">
                  <a:moveTo>
                    <a:pt x="35" y="32"/>
                  </a:moveTo>
                  <a:lnTo>
                    <a:pt x="33" y="34"/>
                  </a:lnTo>
                  <a:lnTo>
                    <a:pt x="31" y="32"/>
                  </a:lnTo>
                  <a:lnTo>
                    <a:pt x="31" y="31"/>
                  </a:lnTo>
                  <a:lnTo>
                    <a:pt x="31" y="9"/>
                  </a:lnTo>
                  <a:lnTo>
                    <a:pt x="29" y="6"/>
                  </a:lnTo>
                  <a:lnTo>
                    <a:pt x="27" y="2"/>
                  </a:lnTo>
                  <a:lnTo>
                    <a:pt x="22" y="0"/>
                  </a:lnTo>
                  <a:lnTo>
                    <a:pt x="16" y="0"/>
                  </a:lnTo>
                  <a:lnTo>
                    <a:pt x="10" y="0"/>
                  </a:lnTo>
                  <a:lnTo>
                    <a:pt x="6" y="4"/>
                  </a:lnTo>
                  <a:lnTo>
                    <a:pt x="2" y="6"/>
                  </a:lnTo>
                  <a:lnTo>
                    <a:pt x="2" y="11"/>
                  </a:lnTo>
                  <a:lnTo>
                    <a:pt x="8" y="11"/>
                  </a:lnTo>
                  <a:lnTo>
                    <a:pt x="8" y="9"/>
                  </a:lnTo>
                  <a:lnTo>
                    <a:pt x="10" y="6"/>
                  </a:lnTo>
                  <a:lnTo>
                    <a:pt x="12" y="6"/>
                  </a:lnTo>
                  <a:lnTo>
                    <a:pt x="16" y="6"/>
                  </a:lnTo>
                  <a:lnTo>
                    <a:pt x="20" y="6"/>
                  </a:lnTo>
                  <a:lnTo>
                    <a:pt x="22" y="6"/>
                  </a:lnTo>
                  <a:lnTo>
                    <a:pt x="23" y="8"/>
                  </a:lnTo>
                  <a:lnTo>
                    <a:pt x="23" y="11"/>
                  </a:lnTo>
                  <a:lnTo>
                    <a:pt x="23" y="13"/>
                  </a:lnTo>
                  <a:lnTo>
                    <a:pt x="23" y="15"/>
                  </a:lnTo>
                  <a:lnTo>
                    <a:pt x="14" y="17"/>
                  </a:lnTo>
                  <a:lnTo>
                    <a:pt x="8" y="17"/>
                  </a:lnTo>
                  <a:lnTo>
                    <a:pt x="4" y="19"/>
                  </a:lnTo>
                  <a:lnTo>
                    <a:pt x="2" y="21"/>
                  </a:lnTo>
                  <a:lnTo>
                    <a:pt x="0" y="25"/>
                  </a:lnTo>
                  <a:lnTo>
                    <a:pt x="0" y="29"/>
                  </a:lnTo>
                  <a:lnTo>
                    <a:pt x="0" y="32"/>
                  </a:lnTo>
                  <a:lnTo>
                    <a:pt x="2" y="36"/>
                  </a:lnTo>
                  <a:lnTo>
                    <a:pt x="6" y="38"/>
                  </a:lnTo>
                  <a:lnTo>
                    <a:pt x="12" y="38"/>
                  </a:lnTo>
                  <a:lnTo>
                    <a:pt x="18" y="38"/>
                  </a:lnTo>
                  <a:lnTo>
                    <a:pt x="25" y="32"/>
                  </a:lnTo>
                  <a:lnTo>
                    <a:pt x="25" y="34"/>
                  </a:lnTo>
                  <a:lnTo>
                    <a:pt x="27" y="36"/>
                  </a:lnTo>
                  <a:lnTo>
                    <a:pt x="27" y="38"/>
                  </a:lnTo>
                  <a:lnTo>
                    <a:pt x="31" y="38"/>
                  </a:lnTo>
                  <a:lnTo>
                    <a:pt x="35" y="38"/>
                  </a:lnTo>
                  <a:lnTo>
                    <a:pt x="35" y="32"/>
                  </a:lnTo>
                  <a:close/>
                  <a:moveTo>
                    <a:pt x="23" y="23"/>
                  </a:moveTo>
                  <a:lnTo>
                    <a:pt x="23" y="23"/>
                  </a:lnTo>
                  <a:lnTo>
                    <a:pt x="23" y="25"/>
                  </a:lnTo>
                  <a:lnTo>
                    <a:pt x="23" y="29"/>
                  </a:lnTo>
                  <a:lnTo>
                    <a:pt x="22" y="31"/>
                  </a:lnTo>
                  <a:lnTo>
                    <a:pt x="20" y="32"/>
                  </a:lnTo>
                  <a:lnTo>
                    <a:pt x="16" y="32"/>
                  </a:lnTo>
                  <a:lnTo>
                    <a:pt x="12" y="34"/>
                  </a:lnTo>
                  <a:lnTo>
                    <a:pt x="10" y="32"/>
                  </a:lnTo>
                  <a:lnTo>
                    <a:pt x="8" y="32"/>
                  </a:lnTo>
                  <a:lnTo>
                    <a:pt x="6" y="31"/>
                  </a:lnTo>
                  <a:lnTo>
                    <a:pt x="6" y="27"/>
                  </a:lnTo>
                  <a:lnTo>
                    <a:pt x="6" y="25"/>
                  </a:lnTo>
                  <a:lnTo>
                    <a:pt x="8" y="23"/>
                  </a:lnTo>
                  <a:lnTo>
                    <a:pt x="14" y="21"/>
                  </a:lnTo>
                  <a:lnTo>
                    <a:pt x="20" y="21"/>
                  </a:lnTo>
                  <a:lnTo>
                    <a:pt x="23" y="19"/>
                  </a:lnTo>
                  <a:lnTo>
                    <a:pt x="23" y="23"/>
                  </a:lnTo>
                  <a:close/>
                </a:path>
              </a:pathLst>
            </a:custGeom>
            <a:solidFill>
              <a:srgbClr val="000000"/>
            </a:solidFill>
            <a:ln w="9525">
              <a:noFill/>
              <a:round/>
              <a:headEnd/>
              <a:tailEnd/>
            </a:ln>
          </p:spPr>
          <p:txBody>
            <a:bodyPr/>
            <a:lstStyle/>
            <a:p>
              <a:endParaRPr lang="en-US"/>
            </a:p>
          </p:txBody>
        </p:sp>
        <p:sp>
          <p:nvSpPr>
            <p:cNvPr id="38021" name="Rectangle 133"/>
            <p:cNvSpPr>
              <a:spLocks noChangeArrowheads="1"/>
            </p:cNvSpPr>
            <p:nvPr/>
          </p:nvSpPr>
          <p:spPr bwMode="auto">
            <a:xfrm>
              <a:off x="2914" y="3481"/>
              <a:ext cx="6" cy="50"/>
            </a:xfrm>
            <a:prstGeom prst="rect">
              <a:avLst/>
            </a:prstGeom>
            <a:solidFill>
              <a:srgbClr val="000000"/>
            </a:solidFill>
            <a:ln w="9525">
              <a:noFill/>
              <a:miter lim="800000"/>
              <a:headEnd/>
              <a:tailEnd/>
            </a:ln>
          </p:spPr>
          <p:txBody>
            <a:bodyPr/>
            <a:lstStyle/>
            <a:p>
              <a:pPr eaLnBrk="0" hangingPunct="0"/>
              <a:endParaRPr lang="en-US"/>
            </a:p>
          </p:txBody>
        </p:sp>
        <p:sp>
          <p:nvSpPr>
            <p:cNvPr id="38022" name="Freeform 134"/>
            <p:cNvSpPr>
              <a:spLocks/>
            </p:cNvSpPr>
            <p:nvPr/>
          </p:nvSpPr>
          <p:spPr bwMode="auto">
            <a:xfrm>
              <a:off x="2925" y="3483"/>
              <a:ext cx="18" cy="48"/>
            </a:xfrm>
            <a:custGeom>
              <a:avLst/>
              <a:gdLst>
                <a:gd name="T0" fmla="*/ 6 w 18"/>
                <a:gd name="T1" fmla="*/ 0 h 48"/>
                <a:gd name="T2" fmla="*/ 6 w 18"/>
                <a:gd name="T3" fmla="*/ 10 h 48"/>
                <a:gd name="T4" fmla="*/ 0 w 18"/>
                <a:gd name="T5" fmla="*/ 10 h 48"/>
                <a:gd name="T6" fmla="*/ 0 w 18"/>
                <a:gd name="T7" fmla="*/ 16 h 48"/>
                <a:gd name="T8" fmla="*/ 6 w 18"/>
                <a:gd name="T9" fmla="*/ 16 h 48"/>
                <a:gd name="T10" fmla="*/ 6 w 18"/>
                <a:gd name="T11" fmla="*/ 41 h 48"/>
                <a:gd name="T12" fmla="*/ 6 w 18"/>
                <a:gd name="T13" fmla="*/ 44 h 48"/>
                <a:gd name="T14" fmla="*/ 8 w 18"/>
                <a:gd name="T15" fmla="*/ 46 h 48"/>
                <a:gd name="T16" fmla="*/ 10 w 18"/>
                <a:gd name="T17" fmla="*/ 48 h 48"/>
                <a:gd name="T18" fmla="*/ 14 w 18"/>
                <a:gd name="T19" fmla="*/ 48 h 48"/>
                <a:gd name="T20" fmla="*/ 18 w 18"/>
                <a:gd name="T21" fmla="*/ 48 h 48"/>
                <a:gd name="T22" fmla="*/ 18 w 18"/>
                <a:gd name="T23" fmla="*/ 42 h 48"/>
                <a:gd name="T24" fmla="*/ 16 w 18"/>
                <a:gd name="T25" fmla="*/ 42 h 48"/>
                <a:gd name="T26" fmla="*/ 14 w 18"/>
                <a:gd name="T27" fmla="*/ 42 h 48"/>
                <a:gd name="T28" fmla="*/ 12 w 18"/>
                <a:gd name="T29" fmla="*/ 41 h 48"/>
                <a:gd name="T30" fmla="*/ 12 w 18"/>
                <a:gd name="T31" fmla="*/ 16 h 48"/>
                <a:gd name="T32" fmla="*/ 18 w 18"/>
                <a:gd name="T33" fmla="*/ 16 h 48"/>
                <a:gd name="T34" fmla="*/ 18 w 18"/>
                <a:gd name="T35" fmla="*/ 10 h 48"/>
                <a:gd name="T36" fmla="*/ 12 w 18"/>
                <a:gd name="T37" fmla="*/ 10 h 48"/>
                <a:gd name="T38" fmla="*/ 12 w 18"/>
                <a:gd name="T39" fmla="*/ 0 h 48"/>
                <a:gd name="T40" fmla="*/ 6 w 18"/>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8"/>
                <a:gd name="T65" fmla="*/ 18 w 1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8">
                  <a:moveTo>
                    <a:pt x="6" y="0"/>
                  </a:moveTo>
                  <a:lnTo>
                    <a:pt x="6" y="10"/>
                  </a:lnTo>
                  <a:lnTo>
                    <a:pt x="0" y="10"/>
                  </a:lnTo>
                  <a:lnTo>
                    <a:pt x="0" y="16"/>
                  </a:lnTo>
                  <a:lnTo>
                    <a:pt x="6" y="16"/>
                  </a:lnTo>
                  <a:lnTo>
                    <a:pt x="6" y="41"/>
                  </a:lnTo>
                  <a:lnTo>
                    <a:pt x="6" y="44"/>
                  </a:lnTo>
                  <a:lnTo>
                    <a:pt x="8" y="46"/>
                  </a:lnTo>
                  <a:lnTo>
                    <a:pt x="10" y="48"/>
                  </a:lnTo>
                  <a:lnTo>
                    <a:pt x="14" y="48"/>
                  </a:lnTo>
                  <a:lnTo>
                    <a:pt x="18" y="48"/>
                  </a:lnTo>
                  <a:lnTo>
                    <a:pt x="18" y="42"/>
                  </a:lnTo>
                  <a:lnTo>
                    <a:pt x="16" y="42"/>
                  </a:lnTo>
                  <a:lnTo>
                    <a:pt x="14" y="42"/>
                  </a:lnTo>
                  <a:lnTo>
                    <a:pt x="12" y="41"/>
                  </a:lnTo>
                  <a:lnTo>
                    <a:pt x="12" y="16"/>
                  </a:lnTo>
                  <a:lnTo>
                    <a:pt x="18" y="16"/>
                  </a:lnTo>
                  <a:lnTo>
                    <a:pt x="18" y="10"/>
                  </a:lnTo>
                  <a:lnTo>
                    <a:pt x="12" y="10"/>
                  </a:lnTo>
                  <a:lnTo>
                    <a:pt x="12" y="0"/>
                  </a:lnTo>
                  <a:lnTo>
                    <a:pt x="6" y="0"/>
                  </a:lnTo>
                  <a:close/>
                </a:path>
              </a:pathLst>
            </a:custGeom>
            <a:solidFill>
              <a:srgbClr val="000000"/>
            </a:solidFill>
            <a:ln w="9525">
              <a:noFill/>
              <a:round/>
              <a:headEnd/>
              <a:tailEnd/>
            </a:ln>
          </p:spPr>
          <p:txBody>
            <a:bodyPr/>
            <a:lstStyle/>
            <a:p>
              <a:endParaRPr lang="en-US"/>
            </a:p>
          </p:txBody>
        </p:sp>
        <p:sp>
          <p:nvSpPr>
            <p:cNvPr id="38023" name="Line 135"/>
            <p:cNvSpPr>
              <a:spLocks noChangeShapeType="1"/>
            </p:cNvSpPr>
            <p:nvPr/>
          </p:nvSpPr>
          <p:spPr bwMode="auto">
            <a:xfrm>
              <a:off x="3756" y="3368"/>
              <a:ext cx="1" cy="81"/>
            </a:xfrm>
            <a:prstGeom prst="line">
              <a:avLst/>
            </a:prstGeom>
            <a:noFill/>
            <a:ln w="0">
              <a:solidFill>
                <a:srgbClr val="000000"/>
              </a:solidFill>
              <a:round/>
              <a:headEnd/>
              <a:tailEnd/>
            </a:ln>
          </p:spPr>
          <p:txBody>
            <a:bodyPr/>
            <a:lstStyle/>
            <a:p>
              <a:endParaRPr lang="en-US"/>
            </a:p>
          </p:txBody>
        </p:sp>
        <p:sp>
          <p:nvSpPr>
            <p:cNvPr id="38024" name="Line 136"/>
            <p:cNvSpPr>
              <a:spLocks noChangeShapeType="1"/>
            </p:cNvSpPr>
            <p:nvPr/>
          </p:nvSpPr>
          <p:spPr bwMode="auto">
            <a:xfrm>
              <a:off x="3756" y="3406"/>
              <a:ext cx="643" cy="1"/>
            </a:xfrm>
            <a:prstGeom prst="line">
              <a:avLst/>
            </a:prstGeom>
            <a:noFill/>
            <a:ln w="0">
              <a:solidFill>
                <a:srgbClr val="000000"/>
              </a:solidFill>
              <a:round/>
              <a:headEnd/>
              <a:tailEnd/>
            </a:ln>
          </p:spPr>
          <p:txBody>
            <a:bodyPr/>
            <a:lstStyle/>
            <a:p>
              <a:endParaRPr lang="en-US"/>
            </a:p>
          </p:txBody>
        </p:sp>
        <p:sp>
          <p:nvSpPr>
            <p:cNvPr id="38025" name="Line 137"/>
            <p:cNvSpPr>
              <a:spLocks noChangeShapeType="1"/>
            </p:cNvSpPr>
            <p:nvPr/>
          </p:nvSpPr>
          <p:spPr bwMode="auto">
            <a:xfrm>
              <a:off x="4399" y="3368"/>
              <a:ext cx="1" cy="81"/>
            </a:xfrm>
            <a:prstGeom prst="line">
              <a:avLst/>
            </a:prstGeom>
            <a:noFill/>
            <a:ln w="0">
              <a:solidFill>
                <a:srgbClr val="000000"/>
              </a:solidFill>
              <a:round/>
              <a:headEnd/>
              <a:tailEnd/>
            </a:ln>
          </p:spPr>
          <p:txBody>
            <a:bodyPr/>
            <a:lstStyle/>
            <a:p>
              <a:endParaRPr lang="en-US"/>
            </a:p>
          </p:txBody>
        </p:sp>
        <p:sp>
          <p:nvSpPr>
            <p:cNvPr id="38026" name="Freeform 138"/>
            <p:cNvSpPr>
              <a:spLocks/>
            </p:cNvSpPr>
            <p:nvPr/>
          </p:nvSpPr>
          <p:spPr bwMode="auto">
            <a:xfrm>
              <a:off x="1850" y="3579"/>
              <a:ext cx="175" cy="92"/>
            </a:xfrm>
            <a:custGeom>
              <a:avLst/>
              <a:gdLst>
                <a:gd name="T0" fmla="*/ 106 w 175"/>
                <a:gd name="T1" fmla="*/ 10 h 92"/>
                <a:gd name="T2" fmla="*/ 135 w 175"/>
                <a:gd name="T3" fmla="*/ 4 h 92"/>
                <a:gd name="T4" fmla="*/ 158 w 175"/>
                <a:gd name="T5" fmla="*/ 8 h 92"/>
                <a:gd name="T6" fmla="*/ 162 w 175"/>
                <a:gd name="T7" fmla="*/ 12 h 92"/>
                <a:gd name="T8" fmla="*/ 167 w 175"/>
                <a:gd name="T9" fmla="*/ 14 h 92"/>
                <a:gd name="T10" fmla="*/ 173 w 175"/>
                <a:gd name="T11" fmla="*/ 23 h 92"/>
                <a:gd name="T12" fmla="*/ 175 w 175"/>
                <a:gd name="T13" fmla="*/ 31 h 92"/>
                <a:gd name="T14" fmla="*/ 175 w 175"/>
                <a:gd name="T15" fmla="*/ 41 h 92"/>
                <a:gd name="T16" fmla="*/ 173 w 175"/>
                <a:gd name="T17" fmla="*/ 52 h 92"/>
                <a:gd name="T18" fmla="*/ 167 w 175"/>
                <a:gd name="T19" fmla="*/ 60 h 92"/>
                <a:gd name="T20" fmla="*/ 150 w 175"/>
                <a:gd name="T21" fmla="*/ 73 h 92"/>
                <a:gd name="T22" fmla="*/ 131 w 175"/>
                <a:gd name="T23" fmla="*/ 81 h 92"/>
                <a:gd name="T24" fmla="*/ 114 w 175"/>
                <a:gd name="T25" fmla="*/ 83 h 92"/>
                <a:gd name="T26" fmla="*/ 96 w 175"/>
                <a:gd name="T27" fmla="*/ 90 h 92"/>
                <a:gd name="T28" fmla="*/ 81 w 175"/>
                <a:gd name="T29" fmla="*/ 92 h 92"/>
                <a:gd name="T30" fmla="*/ 60 w 175"/>
                <a:gd name="T31" fmla="*/ 92 h 92"/>
                <a:gd name="T32" fmla="*/ 31 w 175"/>
                <a:gd name="T33" fmla="*/ 87 h 92"/>
                <a:gd name="T34" fmla="*/ 18 w 175"/>
                <a:gd name="T35" fmla="*/ 77 h 92"/>
                <a:gd name="T36" fmla="*/ 18 w 175"/>
                <a:gd name="T37" fmla="*/ 73 h 92"/>
                <a:gd name="T38" fmla="*/ 10 w 175"/>
                <a:gd name="T39" fmla="*/ 65 h 92"/>
                <a:gd name="T40" fmla="*/ 10 w 175"/>
                <a:gd name="T41" fmla="*/ 60 h 92"/>
                <a:gd name="T42" fmla="*/ 4 w 175"/>
                <a:gd name="T43" fmla="*/ 46 h 92"/>
                <a:gd name="T44" fmla="*/ 2 w 175"/>
                <a:gd name="T45" fmla="*/ 27 h 92"/>
                <a:gd name="T46" fmla="*/ 4 w 175"/>
                <a:gd name="T47" fmla="*/ 17 h 92"/>
                <a:gd name="T48" fmla="*/ 10 w 175"/>
                <a:gd name="T49" fmla="*/ 10 h 92"/>
                <a:gd name="T50" fmla="*/ 20 w 175"/>
                <a:gd name="T51" fmla="*/ 6 h 92"/>
                <a:gd name="T52" fmla="*/ 23 w 175"/>
                <a:gd name="T53" fmla="*/ 2 h 92"/>
                <a:gd name="T54" fmla="*/ 43 w 175"/>
                <a:gd name="T55" fmla="*/ 0 h 92"/>
                <a:gd name="T56" fmla="*/ 58 w 175"/>
                <a:gd name="T57" fmla="*/ 2 h 92"/>
                <a:gd name="T58" fmla="*/ 68 w 175"/>
                <a:gd name="T59" fmla="*/ 4 h 92"/>
                <a:gd name="T60" fmla="*/ 75 w 175"/>
                <a:gd name="T61" fmla="*/ 6 h 92"/>
                <a:gd name="T62" fmla="*/ 96 w 175"/>
                <a:gd name="T63" fmla="*/ 10 h 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
                <a:gd name="T97" fmla="*/ 0 h 92"/>
                <a:gd name="T98" fmla="*/ 175 w 175"/>
                <a:gd name="T99" fmla="*/ 92 h 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 h="92">
                  <a:moveTo>
                    <a:pt x="96" y="10"/>
                  </a:moveTo>
                  <a:lnTo>
                    <a:pt x="106" y="10"/>
                  </a:lnTo>
                  <a:lnTo>
                    <a:pt x="112" y="4"/>
                  </a:lnTo>
                  <a:lnTo>
                    <a:pt x="135" y="4"/>
                  </a:lnTo>
                  <a:lnTo>
                    <a:pt x="146" y="6"/>
                  </a:lnTo>
                  <a:lnTo>
                    <a:pt x="158" y="8"/>
                  </a:lnTo>
                  <a:lnTo>
                    <a:pt x="162" y="10"/>
                  </a:lnTo>
                  <a:lnTo>
                    <a:pt x="162" y="12"/>
                  </a:lnTo>
                  <a:lnTo>
                    <a:pt x="163" y="14"/>
                  </a:lnTo>
                  <a:lnTo>
                    <a:pt x="167" y="14"/>
                  </a:lnTo>
                  <a:lnTo>
                    <a:pt x="171" y="21"/>
                  </a:lnTo>
                  <a:lnTo>
                    <a:pt x="173" y="23"/>
                  </a:lnTo>
                  <a:lnTo>
                    <a:pt x="173" y="29"/>
                  </a:lnTo>
                  <a:lnTo>
                    <a:pt x="175" y="31"/>
                  </a:lnTo>
                  <a:lnTo>
                    <a:pt x="175" y="35"/>
                  </a:lnTo>
                  <a:lnTo>
                    <a:pt x="175" y="41"/>
                  </a:lnTo>
                  <a:lnTo>
                    <a:pt x="173" y="48"/>
                  </a:lnTo>
                  <a:lnTo>
                    <a:pt x="173" y="52"/>
                  </a:lnTo>
                  <a:lnTo>
                    <a:pt x="173" y="54"/>
                  </a:lnTo>
                  <a:lnTo>
                    <a:pt x="167" y="60"/>
                  </a:lnTo>
                  <a:lnTo>
                    <a:pt x="160" y="65"/>
                  </a:lnTo>
                  <a:lnTo>
                    <a:pt x="150" y="73"/>
                  </a:lnTo>
                  <a:lnTo>
                    <a:pt x="144" y="77"/>
                  </a:lnTo>
                  <a:lnTo>
                    <a:pt x="131" y="81"/>
                  </a:lnTo>
                  <a:lnTo>
                    <a:pt x="123" y="81"/>
                  </a:lnTo>
                  <a:lnTo>
                    <a:pt x="114" y="83"/>
                  </a:lnTo>
                  <a:lnTo>
                    <a:pt x="102" y="87"/>
                  </a:lnTo>
                  <a:lnTo>
                    <a:pt x="96" y="90"/>
                  </a:lnTo>
                  <a:lnTo>
                    <a:pt x="89" y="92"/>
                  </a:lnTo>
                  <a:lnTo>
                    <a:pt x="81" y="92"/>
                  </a:lnTo>
                  <a:lnTo>
                    <a:pt x="73" y="92"/>
                  </a:lnTo>
                  <a:lnTo>
                    <a:pt x="60" y="92"/>
                  </a:lnTo>
                  <a:lnTo>
                    <a:pt x="44" y="92"/>
                  </a:lnTo>
                  <a:lnTo>
                    <a:pt x="31" y="87"/>
                  </a:lnTo>
                  <a:lnTo>
                    <a:pt x="23" y="83"/>
                  </a:lnTo>
                  <a:lnTo>
                    <a:pt x="18" y="77"/>
                  </a:lnTo>
                  <a:lnTo>
                    <a:pt x="18" y="75"/>
                  </a:lnTo>
                  <a:lnTo>
                    <a:pt x="18" y="73"/>
                  </a:lnTo>
                  <a:lnTo>
                    <a:pt x="14" y="69"/>
                  </a:lnTo>
                  <a:lnTo>
                    <a:pt x="10" y="65"/>
                  </a:lnTo>
                  <a:lnTo>
                    <a:pt x="10" y="64"/>
                  </a:lnTo>
                  <a:lnTo>
                    <a:pt x="10" y="60"/>
                  </a:lnTo>
                  <a:lnTo>
                    <a:pt x="6" y="54"/>
                  </a:lnTo>
                  <a:lnTo>
                    <a:pt x="4" y="46"/>
                  </a:lnTo>
                  <a:lnTo>
                    <a:pt x="0" y="31"/>
                  </a:lnTo>
                  <a:lnTo>
                    <a:pt x="2" y="27"/>
                  </a:lnTo>
                  <a:lnTo>
                    <a:pt x="4" y="23"/>
                  </a:lnTo>
                  <a:lnTo>
                    <a:pt x="4" y="17"/>
                  </a:lnTo>
                  <a:lnTo>
                    <a:pt x="6" y="14"/>
                  </a:lnTo>
                  <a:lnTo>
                    <a:pt x="10" y="10"/>
                  </a:lnTo>
                  <a:lnTo>
                    <a:pt x="16" y="8"/>
                  </a:lnTo>
                  <a:lnTo>
                    <a:pt x="20" y="6"/>
                  </a:lnTo>
                  <a:lnTo>
                    <a:pt x="21" y="4"/>
                  </a:lnTo>
                  <a:lnTo>
                    <a:pt x="23" y="2"/>
                  </a:lnTo>
                  <a:lnTo>
                    <a:pt x="33" y="2"/>
                  </a:lnTo>
                  <a:lnTo>
                    <a:pt x="43" y="0"/>
                  </a:lnTo>
                  <a:lnTo>
                    <a:pt x="52" y="0"/>
                  </a:lnTo>
                  <a:lnTo>
                    <a:pt x="58" y="2"/>
                  </a:lnTo>
                  <a:lnTo>
                    <a:pt x="62" y="4"/>
                  </a:lnTo>
                  <a:lnTo>
                    <a:pt x="68" y="4"/>
                  </a:lnTo>
                  <a:lnTo>
                    <a:pt x="71" y="6"/>
                  </a:lnTo>
                  <a:lnTo>
                    <a:pt x="75" y="6"/>
                  </a:lnTo>
                  <a:lnTo>
                    <a:pt x="79" y="10"/>
                  </a:lnTo>
                  <a:lnTo>
                    <a:pt x="96" y="10"/>
                  </a:lnTo>
                  <a:close/>
                </a:path>
              </a:pathLst>
            </a:custGeom>
            <a:solidFill>
              <a:srgbClr val="000000"/>
            </a:solidFill>
            <a:ln w="9525">
              <a:noFill/>
              <a:round/>
              <a:headEnd/>
              <a:tailEnd/>
            </a:ln>
          </p:spPr>
          <p:txBody>
            <a:bodyPr/>
            <a:lstStyle/>
            <a:p>
              <a:endParaRPr lang="en-US"/>
            </a:p>
          </p:txBody>
        </p:sp>
        <p:sp>
          <p:nvSpPr>
            <p:cNvPr id="38027" name="Freeform 139"/>
            <p:cNvSpPr>
              <a:spLocks noEditPoints="1"/>
            </p:cNvSpPr>
            <p:nvPr/>
          </p:nvSpPr>
          <p:spPr bwMode="auto">
            <a:xfrm>
              <a:off x="2063" y="3595"/>
              <a:ext cx="46" cy="51"/>
            </a:xfrm>
            <a:custGeom>
              <a:avLst/>
              <a:gdLst>
                <a:gd name="T0" fmla="*/ 20 w 46"/>
                <a:gd name="T1" fmla="*/ 0 h 51"/>
                <a:gd name="T2" fmla="*/ 0 w 46"/>
                <a:gd name="T3" fmla="*/ 51 h 51"/>
                <a:gd name="T4" fmla="*/ 8 w 46"/>
                <a:gd name="T5" fmla="*/ 51 h 51"/>
                <a:gd name="T6" fmla="*/ 12 w 46"/>
                <a:gd name="T7" fmla="*/ 36 h 51"/>
                <a:gd name="T8" fmla="*/ 33 w 46"/>
                <a:gd name="T9" fmla="*/ 36 h 51"/>
                <a:gd name="T10" fmla="*/ 39 w 46"/>
                <a:gd name="T11" fmla="*/ 51 h 51"/>
                <a:gd name="T12" fmla="*/ 46 w 46"/>
                <a:gd name="T13" fmla="*/ 51 h 51"/>
                <a:gd name="T14" fmla="*/ 27 w 46"/>
                <a:gd name="T15" fmla="*/ 0 h 51"/>
                <a:gd name="T16" fmla="*/ 20 w 46"/>
                <a:gd name="T17" fmla="*/ 0 h 51"/>
                <a:gd name="T18" fmla="*/ 23 w 46"/>
                <a:gd name="T19" fmla="*/ 7 h 51"/>
                <a:gd name="T20" fmla="*/ 31 w 46"/>
                <a:gd name="T21" fmla="*/ 30 h 51"/>
                <a:gd name="T22" fmla="*/ 16 w 46"/>
                <a:gd name="T23" fmla="*/ 30 h 51"/>
                <a:gd name="T24" fmla="*/ 23 w 46"/>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1"/>
                <a:gd name="T41" fmla="*/ 46 w 46"/>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1">
                  <a:moveTo>
                    <a:pt x="20" y="0"/>
                  </a:moveTo>
                  <a:lnTo>
                    <a:pt x="0" y="51"/>
                  </a:lnTo>
                  <a:lnTo>
                    <a:pt x="8" y="51"/>
                  </a:lnTo>
                  <a:lnTo>
                    <a:pt x="12" y="36"/>
                  </a:lnTo>
                  <a:lnTo>
                    <a:pt x="33" y="36"/>
                  </a:lnTo>
                  <a:lnTo>
                    <a:pt x="39" y="51"/>
                  </a:lnTo>
                  <a:lnTo>
                    <a:pt x="46" y="51"/>
                  </a:lnTo>
                  <a:lnTo>
                    <a:pt x="27" y="0"/>
                  </a:lnTo>
                  <a:lnTo>
                    <a:pt x="20" y="0"/>
                  </a:lnTo>
                  <a:close/>
                  <a:moveTo>
                    <a:pt x="23" y="7"/>
                  </a:moveTo>
                  <a:lnTo>
                    <a:pt x="31" y="30"/>
                  </a:lnTo>
                  <a:lnTo>
                    <a:pt x="16" y="30"/>
                  </a:lnTo>
                  <a:lnTo>
                    <a:pt x="23" y="7"/>
                  </a:lnTo>
                  <a:close/>
                </a:path>
              </a:pathLst>
            </a:custGeom>
            <a:solidFill>
              <a:srgbClr val="000000"/>
            </a:solidFill>
            <a:ln w="9525">
              <a:noFill/>
              <a:round/>
              <a:headEnd/>
              <a:tailEnd/>
            </a:ln>
          </p:spPr>
          <p:txBody>
            <a:bodyPr/>
            <a:lstStyle/>
            <a:p>
              <a:endParaRPr lang="en-US"/>
            </a:p>
          </p:txBody>
        </p:sp>
        <p:sp>
          <p:nvSpPr>
            <p:cNvPr id="38028" name="Freeform 140"/>
            <p:cNvSpPr>
              <a:spLocks/>
            </p:cNvSpPr>
            <p:nvPr/>
          </p:nvSpPr>
          <p:spPr bwMode="auto">
            <a:xfrm>
              <a:off x="2115" y="3608"/>
              <a:ext cx="18" cy="38"/>
            </a:xfrm>
            <a:custGeom>
              <a:avLst/>
              <a:gdLst>
                <a:gd name="T0" fmla="*/ 18 w 18"/>
                <a:gd name="T1" fmla="*/ 0 h 38"/>
                <a:gd name="T2" fmla="*/ 16 w 18"/>
                <a:gd name="T3" fmla="*/ 0 h 38"/>
                <a:gd name="T4" fmla="*/ 14 w 18"/>
                <a:gd name="T5" fmla="*/ 0 h 38"/>
                <a:gd name="T6" fmla="*/ 10 w 18"/>
                <a:gd name="T7" fmla="*/ 2 h 38"/>
                <a:gd name="T8" fmla="*/ 6 w 18"/>
                <a:gd name="T9" fmla="*/ 8 h 38"/>
                <a:gd name="T10" fmla="*/ 6 w 18"/>
                <a:gd name="T11" fmla="*/ 0 h 38"/>
                <a:gd name="T12" fmla="*/ 0 w 18"/>
                <a:gd name="T13" fmla="*/ 0 h 38"/>
                <a:gd name="T14" fmla="*/ 0 w 18"/>
                <a:gd name="T15" fmla="*/ 38 h 38"/>
                <a:gd name="T16" fmla="*/ 6 w 18"/>
                <a:gd name="T17" fmla="*/ 38 h 38"/>
                <a:gd name="T18" fmla="*/ 6 w 18"/>
                <a:gd name="T19" fmla="*/ 15 h 38"/>
                <a:gd name="T20" fmla="*/ 6 w 18"/>
                <a:gd name="T21" fmla="*/ 12 h 38"/>
                <a:gd name="T22" fmla="*/ 10 w 18"/>
                <a:gd name="T23" fmla="*/ 10 h 38"/>
                <a:gd name="T24" fmla="*/ 12 w 18"/>
                <a:gd name="T25" fmla="*/ 8 h 38"/>
                <a:gd name="T26" fmla="*/ 16 w 18"/>
                <a:gd name="T27" fmla="*/ 6 h 38"/>
                <a:gd name="T28" fmla="*/ 18 w 18"/>
                <a:gd name="T29" fmla="*/ 6 h 38"/>
                <a:gd name="T30" fmla="*/ 18 w 1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8"/>
                <a:gd name="T50" fmla="*/ 18 w 1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8">
                  <a:moveTo>
                    <a:pt x="18" y="0"/>
                  </a:moveTo>
                  <a:lnTo>
                    <a:pt x="16" y="0"/>
                  </a:lnTo>
                  <a:lnTo>
                    <a:pt x="14" y="0"/>
                  </a:lnTo>
                  <a:lnTo>
                    <a:pt x="10" y="2"/>
                  </a:lnTo>
                  <a:lnTo>
                    <a:pt x="6" y="8"/>
                  </a:lnTo>
                  <a:lnTo>
                    <a:pt x="6" y="0"/>
                  </a:lnTo>
                  <a:lnTo>
                    <a:pt x="0" y="0"/>
                  </a:lnTo>
                  <a:lnTo>
                    <a:pt x="0" y="38"/>
                  </a:lnTo>
                  <a:lnTo>
                    <a:pt x="6" y="38"/>
                  </a:lnTo>
                  <a:lnTo>
                    <a:pt x="6" y="15"/>
                  </a:lnTo>
                  <a:lnTo>
                    <a:pt x="6" y="12"/>
                  </a:lnTo>
                  <a:lnTo>
                    <a:pt x="10" y="10"/>
                  </a:lnTo>
                  <a:lnTo>
                    <a:pt x="12" y="8"/>
                  </a:lnTo>
                  <a:lnTo>
                    <a:pt x="16" y="6"/>
                  </a:lnTo>
                  <a:lnTo>
                    <a:pt x="18" y="6"/>
                  </a:lnTo>
                  <a:lnTo>
                    <a:pt x="18" y="0"/>
                  </a:lnTo>
                  <a:close/>
                </a:path>
              </a:pathLst>
            </a:custGeom>
            <a:solidFill>
              <a:srgbClr val="000000"/>
            </a:solidFill>
            <a:ln w="9525">
              <a:noFill/>
              <a:round/>
              <a:headEnd/>
              <a:tailEnd/>
            </a:ln>
          </p:spPr>
          <p:txBody>
            <a:bodyPr/>
            <a:lstStyle/>
            <a:p>
              <a:endParaRPr lang="en-US"/>
            </a:p>
          </p:txBody>
        </p:sp>
        <p:sp>
          <p:nvSpPr>
            <p:cNvPr id="38029" name="Freeform 141"/>
            <p:cNvSpPr>
              <a:spLocks noEditPoints="1"/>
            </p:cNvSpPr>
            <p:nvPr/>
          </p:nvSpPr>
          <p:spPr bwMode="auto">
            <a:xfrm>
              <a:off x="2136" y="3608"/>
              <a:ext cx="33" cy="38"/>
            </a:xfrm>
            <a:custGeom>
              <a:avLst/>
              <a:gdLst>
                <a:gd name="T0" fmla="*/ 33 w 33"/>
                <a:gd name="T1" fmla="*/ 21 h 38"/>
                <a:gd name="T2" fmla="*/ 31 w 33"/>
                <a:gd name="T3" fmla="*/ 12 h 38"/>
                <a:gd name="T4" fmla="*/ 29 w 33"/>
                <a:gd name="T5" fmla="*/ 6 h 38"/>
                <a:gd name="T6" fmla="*/ 27 w 33"/>
                <a:gd name="T7" fmla="*/ 4 h 38"/>
                <a:gd name="T8" fmla="*/ 23 w 33"/>
                <a:gd name="T9" fmla="*/ 2 h 38"/>
                <a:gd name="T10" fmla="*/ 18 w 33"/>
                <a:gd name="T11" fmla="*/ 0 h 38"/>
                <a:gd name="T12" fmla="*/ 10 w 33"/>
                <a:gd name="T13" fmla="*/ 2 h 38"/>
                <a:gd name="T14" fmla="*/ 4 w 33"/>
                <a:gd name="T15" fmla="*/ 6 h 38"/>
                <a:gd name="T16" fmla="*/ 0 w 33"/>
                <a:gd name="T17" fmla="*/ 12 h 38"/>
                <a:gd name="T18" fmla="*/ 0 w 33"/>
                <a:gd name="T19" fmla="*/ 19 h 38"/>
                <a:gd name="T20" fmla="*/ 0 w 33"/>
                <a:gd name="T21" fmla="*/ 25 h 38"/>
                <a:gd name="T22" fmla="*/ 2 w 33"/>
                <a:gd name="T23" fmla="*/ 31 h 38"/>
                <a:gd name="T24" fmla="*/ 4 w 33"/>
                <a:gd name="T25" fmla="*/ 35 h 38"/>
                <a:gd name="T26" fmla="*/ 8 w 33"/>
                <a:gd name="T27" fmla="*/ 36 h 38"/>
                <a:gd name="T28" fmla="*/ 12 w 33"/>
                <a:gd name="T29" fmla="*/ 38 h 38"/>
                <a:gd name="T30" fmla="*/ 18 w 33"/>
                <a:gd name="T31" fmla="*/ 38 h 38"/>
                <a:gd name="T32" fmla="*/ 23 w 33"/>
                <a:gd name="T33" fmla="*/ 36 h 38"/>
                <a:gd name="T34" fmla="*/ 27 w 33"/>
                <a:gd name="T35" fmla="*/ 36 h 38"/>
                <a:gd name="T36" fmla="*/ 29 w 33"/>
                <a:gd name="T37" fmla="*/ 33 h 38"/>
                <a:gd name="T38" fmla="*/ 31 w 33"/>
                <a:gd name="T39" fmla="*/ 29 h 38"/>
                <a:gd name="T40" fmla="*/ 33 w 33"/>
                <a:gd name="T41" fmla="*/ 27 h 38"/>
                <a:gd name="T42" fmla="*/ 25 w 33"/>
                <a:gd name="T43" fmla="*/ 27 h 38"/>
                <a:gd name="T44" fmla="*/ 25 w 33"/>
                <a:gd name="T45" fmla="*/ 29 h 38"/>
                <a:gd name="T46" fmla="*/ 23 w 33"/>
                <a:gd name="T47" fmla="*/ 31 h 38"/>
                <a:gd name="T48" fmla="*/ 20 w 33"/>
                <a:gd name="T49" fmla="*/ 33 h 38"/>
                <a:gd name="T50" fmla="*/ 18 w 33"/>
                <a:gd name="T51" fmla="*/ 35 h 38"/>
                <a:gd name="T52" fmla="*/ 12 w 33"/>
                <a:gd name="T53" fmla="*/ 33 h 38"/>
                <a:gd name="T54" fmla="*/ 10 w 33"/>
                <a:gd name="T55" fmla="*/ 31 h 38"/>
                <a:gd name="T56" fmla="*/ 8 w 33"/>
                <a:gd name="T57" fmla="*/ 27 h 38"/>
                <a:gd name="T58" fmla="*/ 6 w 33"/>
                <a:gd name="T59" fmla="*/ 21 h 38"/>
                <a:gd name="T60" fmla="*/ 33 w 33"/>
                <a:gd name="T61" fmla="*/ 21 h 38"/>
                <a:gd name="T62" fmla="*/ 6 w 33"/>
                <a:gd name="T63" fmla="*/ 17 h 38"/>
                <a:gd name="T64" fmla="*/ 8 w 33"/>
                <a:gd name="T65" fmla="*/ 12 h 38"/>
                <a:gd name="T66" fmla="*/ 10 w 33"/>
                <a:gd name="T67" fmla="*/ 8 h 38"/>
                <a:gd name="T68" fmla="*/ 14 w 33"/>
                <a:gd name="T69" fmla="*/ 6 h 38"/>
                <a:gd name="T70" fmla="*/ 18 w 33"/>
                <a:gd name="T71" fmla="*/ 6 h 38"/>
                <a:gd name="T72" fmla="*/ 21 w 33"/>
                <a:gd name="T73" fmla="*/ 6 h 38"/>
                <a:gd name="T74" fmla="*/ 23 w 33"/>
                <a:gd name="T75" fmla="*/ 8 h 38"/>
                <a:gd name="T76" fmla="*/ 25 w 33"/>
                <a:gd name="T77" fmla="*/ 12 h 38"/>
                <a:gd name="T78" fmla="*/ 27 w 33"/>
                <a:gd name="T79" fmla="*/ 17 h 38"/>
                <a:gd name="T80" fmla="*/ 6 w 33"/>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8"/>
                <a:gd name="T125" fmla="*/ 33 w 3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8">
                  <a:moveTo>
                    <a:pt x="33" y="21"/>
                  </a:moveTo>
                  <a:lnTo>
                    <a:pt x="31" y="12"/>
                  </a:lnTo>
                  <a:lnTo>
                    <a:pt x="29" y="6"/>
                  </a:lnTo>
                  <a:lnTo>
                    <a:pt x="27" y="4"/>
                  </a:lnTo>
                  <a:lnTo>
                    <a:pt x="23" y="2"/>
                  </a:lnTo>
                  <a:lnTo>
                    <a:pt x="18" y="0"/>
                  </a:lnTo>
                  <a:lnTo>
                    <a:pt x="10" y="2"/>
                  </a:lnTo>
                  <a:lnTo>
                    <a:pt x="4" y="6"/>
                  </a:lnTo>
                  <a:lnTo>
                    <a:pt x="0" y="12"/>
                  </a:lnTo>
                  <a:lnTo>
                    <a:pt x="0" y="19"/>
                  </a:lnTo>
                  <a:lnTo>
                    <a:pt x="0" y="25"/>
                  </a:lnTo>
                  <a:lnTo>
                    <a:pt x="2" y="31"/>
                  </a:lnTo>
                  <a:lnTo>
                    <a:pt x="4" y="35"/>
                  </a:lnTo>
                  <a:lnTo>
                    <a:pt x="8" y="36"/>
                  </a:lnTo>
                  <a:lnTo>
                    <a:pt x="12" y="38"/>
                  </a:lnTo>
                  <a:lnTo>
                    <a:pt x="18" y="38"/>
                  </a:lnTo>
                  <a:lnTo>
                    <a:pt x="23" y="36"/>
                  </a:lnTo>
                  <a:lnTo>
                    <a:pt x="27" y="36"/>
                  </a:lnTo>
                  <a:lnTo>
                    <a:pt x="29" y="33"/>
                  </a:lnTo>
                  <a:lnTo>
                    <a:pt x="31" y="29"/>
                  </a:lnTo>
                  <a:lnTo>
                    <a:pt x="33" y="27"/>
                  </a:lnTo>
                  <a:lnTo>
                    <a:pt x="25" y="27"/>
                  </a:lnTo>
                  <a:lnTo>
                    <a:pt x="25" y="29"/>
                  </a:lnTo>
                  <a:lnTo>
                    <a:pt x="23" y="31"/>
                  </a:lnTo>
                  <a:lnTo>
                    <a:pt x="20" y="33"/>
                  </a:lnTo>
                  <a:lnTo>
                    <a:pt x="18" y="35"/>
                  </a:lnTo>
                  <a:lnTo>
                    <a:pt x="12" y="33"/>
                  </a:lnTo>
                  <a:lnTo>
                    <a:pt x="10" y="31"/>
                  </a:lnTo>
                  <a:lnTo>
                    <a:pt x="8" y="27"/>
                  </a:lnTo>
                  <a:lnTo>
                    <a:pt x="6" y="21"/>
                  </a:lnTo>
                  <a:lnTo>
                    <a:pt x="33" y="21"/>
                  </a:lnTo>
                  <a:close/>
                  <a:moveTo>
                    <a:pt x="6" y="17"/>
                  </a:moveTo>
                  <a:lnTo>
                    <a:pt x="8" y="12"/>
                  </a:lnTo>
                  <a:lnTo>
                    <a:pt x="10" y="8"/>
                  </a:lnTo>
                  <a:lnTo>
                    <a:pt x="14" y="6"/>
                  </a:lnTo>
                  <a:lnTo>
                    <a:pt x="18" y="6"/>
                  </a:lnTo>
                  <a:lnTo>
                    <a:pt x="21" y="6"/>
                  </a:lnTo>
                  <a:lnTo>
                    <a:pt x="23" y="8"/>
                  </a:lnTo>
                  <a:lnTo>
                    <a:pt x="25" y="12"/>
                  </a:lnTo>
                  <a:lnTo>
                    <a:pt x="27" y="17"/>
                  </a:lnTo>
                  <a:lnTo>
                    <a:pt x="6" y="17"/>
                  </a:lnTo>
                  <a:close/>
                </a:path>
              </a:pathLst>
            </a:custGeom>
            <a:solidFill>
              <a:srgbClr val="000000"/>
            </a:solidFill>
            <a:ln w="9525">
              <a:noFill/>
              <a:round/>
              <a:headEnd/>
              <a:tailEnd/>
            </a:ln>
          </p:spPr>
          <p:txBody>
            <a:bodyPr/>
            <a:lstStyle/>
            <a:p>
              <a:endParaRPr lang="en-US"/>
            </a:p>
          </p:txBody>
        </p:sp>
        <p:sp>
          <p:nvSpPr>
            <p:cNvPr id="38030" name="Freeform 142"/>
            <p:cNvSpPr>
              <a:spLocks noEditPoints="1"/>
            </p:cNvSpPr>
            <p:nvPr/>
          </p:nvSpPr>
          <p:spPr bwMode="auto">
            <a:xfrm>
              <a:off x="2175" y="3608"/>
              <a:ext cx="34" cy="38"/>
            </a:xfrm>
            <a:custGeom>
              <a:avLst/>
              <a:gdLst>
                <a:gd name="T0" fmla="*/ 34 w 34"/>
                <a:gd name="T1" fmla="*/ 33 h 38"/>
                <a:gd name="T2" fmla="*/ 32 w 34"/>
                <a:gd name="T3" fmla="*/ 35 h 38"/>
                <a:gd name="T4" fmla="*/ 30 w 34"/>
                <a:gd name="T5" fmla="*/ 33 h 38"/>
                <a:gd name="T6" fmla="*/ 30 w 34"/>
                <a:gd name="T7" fmla="*/ 31 h 38"/>
                <a:gd name="T8" fmla="*/ 30 w 34"/>
                <a:gd name="T9" fmla="*/ 10 h 38"/>
                <a:gd name="T10" fmla="*/ 29 w 34"/>
                <a:gd name="T11" fmla="*/ 6 h 38"/>
                <a:gd name="T12" fmla="*/ 27 w 34"/>
                <a:gd name="T13" fmla="*/ 2 h 38"/>
                <a:gd name="T14" fmla="*/ 21 w 34"/>
                <a:gd name="T15" fmla="*/ 0 h 38"/>
                <a:gd name="T16" fmla="*/ 15 w 34"/>
                <a:gd name="T17" fmla="*/ 0 h 38"/>
                <a:gd name="T18" fmla="*/ 9 w 34"/>
                <a:gd name="T19" fmla="*/ 0 h 38"/>
                <a:gd name="T20" fmla="*/ 5 w 34"/>
                <a:gd name="T21" fmla="*/ 4 h 38"/>
                <a:gd name="T22" fmla="*/ 2 w 34"/>
                <a:gd name="T23" fmla="*/ 6 h 38"/>
                <a:gd name="T24" fmla="*/ 2 w 34"/>
                <a:gd name="T25" fmla="*/ 12 h 38"/>
                <a:gd name="T26" fmla="*/ 7 w 34"/>
                <a:gd name="T27" fmla="*/ 12 h 38"/>
                <a:gd name="T28" fmla="*/ 7 w 34"/>
                <a:gd name="T29" fmla="*/ 10 h 38"/>
                <a:gd name="T30" fmla="*/ 9 w 34"/>
                <a:gd name="T31" fmla="*/ 6 h 38"/>
                <a:gd name="T32" fmla="*/ 11 w 34"/>
                <a:gd name="T33" fmla="*/ 6 h 38"/>
                <a:gd name="T34" fmla="*/ 15 w 34"/>
                <a:gd name="T35" fmla="*/ 6 h 38"/>
                <a:gd name="T36" fmla="*/ 19 w 34"/>
                <a:gd name="T37" fmla="*/ 6 h 38"/>
                <a:gd name="T38" fmla="*/ 21 w 34"/>
                <a:gd name="T39" fmla="*/ 6 h 38"/>
                <a:gd name="T40" fmla="*/ 23 w 34"/>
                <a:gd name="T41" fmla="*/ 8 h 38"/>
                <a:gd name="T42" fmla="*/ 25 w 34"/>
                <a:gd name="T43" fmla="*/ 12 h 38"/>
                <a:gd name="T44" fmla="*/ 23 w 34"/>
                <a:gd name="T45" fmla="*/ 13 h 38"/>
                <a:gd name="T46" fmla="*/ 23 w 34"/>
                <a:gd name="T47" fmla="*/ 15 h 38"/>
                <a:gd name="T48" fmla="*/ 13 w 34"/>
                <a:gd name="T49" fmla="*/ 17 h 38"/>
                <a:gd name="T50" fmla="*/ 7 w 34"/>
                <a:gd name="T51" fmla="*/ 17 h 38"/>
                <a:gd name="T52" fmla="*/ 4 w 34"/>
                <a:gd name="T53" fmla="*/ 19 h 38"/>
                <a:gd name="T54" fmla="*/ 2 w 34"/>
                <a:gd name="T55" fmla="*/ 21 h 38"/>
                <a:gd name="T56" fmla="*/ 0 w 34"/>
                <a:gd name="T57" fmla="*/ 25 h 38"/>
                <a:gd name="T58" fmla="*/ 0 w 34"/>
                <a:gd name="T59" fmla="*/ 29 h 38"/>
                <a:gd name="T60" fmla="*/ 0 w 34"/>
                <a:gd name="T61" fmla="*/ 33 h 38"/>
                <a:gd name="T62" fmla="*/ 4 w 34"/>
                <a:gd name="T63" fmla="*/ 36 h 38"/>
                <a:gd name="T64" fmla="*/ 7 w 34"/>
                <a:gd name="T65" fmla="*/ 38 h 38"/>
                <a:gd name="T66" fmla="*/ 11 w 34"/>
                <a:gd name="T67" fmla="*/ 38 h 38"/>
                <a:gd name="T68" fmla="*/ 19 w 34"/>
                <a:gd name="T69" fmla="*/ 38 h 38"/>
                <a:gd name="T70" fmla="*/ 25 w 34"/>
                <a:gd name="T71" fmla="*/ 33 h 38"/>
                <a:gd name="T72" fmla="*/ 25 w 34"/>
                <a:gd name="T73" fmla="*/ 35 h 38"/>
                <a:gd name="T74" fmla="*/ 27 w 34"/>
                <a:gd name="T75" fmla="*/ 36 h 38"/>
                <a:gd name="T76" fmla="*/ 27 w 34"/>
                <a:gd name="T77" fmla="*/ 38 h 38"/>
                <a:gd name="T78" fmla="*/ 30 w 34"/>
                <a:gd name="T79" fmla="*/ 38 h 38"/>
                <a:gd name="T80" fmla="*/ 34 w 34"/>
                <a:gd name="T81" fmla="*/ 38 h 38"/>
                <a:gd name="T82" fmla="*/ 34 w 34"/>
                <a:gd name="T83" fmla="*/ 33 h 38"/>
                <a:gd name="T84" fmla="*/ 23 w 34"/>
                <a:gd name="T85" fmla="*/ 23 h 38"/>
                <a:gd name="T86" fmla="*/ 23 w 34"/>
                <a:gd name="T87" fmla="*/ 23 h 38"/>
                <a:gd name="T88" fmla="*/ 23 w 34"/>
                <a:gd name="T89" fmla="*/ 25 h 38"/>
                <a:gd name="T90" fmla="*/ 23 w 34"/>
                <a:gd name="T91" fmla="*/ 29 h 38"/>
                <a:gd name="T92" fmla="*/ 21 w 34"/>
                <a:gd name="T93" fmla="*/ 31 h 38"/>
                <a:gd name="T94" fmla="*/ 19 w 34"/>
                <a:gd name="T95" fmla="*/ 33 h 38"/>
                <a:gd name="T96" fmla="*/ 15 w 34"/>
                <a:gd name="T97" fmla="*/ 33 h 38"/>
                <a:gd name="T98" fmla="*/ 13 w 34"/>
                <a:gd name="T99" fmla="*/ 35 h 38"/>
                <a:gd name="T100" fmla="*/ 9 w 34"/>
                <a:gd name="T101" fmla="*/ 33 h 38"/>
                <a:gd name="T102" fmla="*/ 7 w 34"/>
                <a:gd name="T103" fmla="*/ 33 h 38"/>
                <a:gd name="T104" fmla="*/ 5 w 34"/>
                <a:gd name="T105" fmla="*/ 31 h 38"/>
                <a:gd name="T106" fmla="*/ 5 w 34"/>
                <a:gd name="T107" fmla="*/ 27 h 38"/>
                <a:gd name="T108" fmla="*/ 5 w 34"/>
                <a:gd name="T109" fmla="*/ 25 h 38"/>
                <a:gd name="T110" fmla="*/ 7 w 34"/>
                <a:gd name="T111" fmla="*/ 23 h 38"/>
                <a:gd name="T112" fmla="*/ 13 w 34"/>
                <a:gd name="T113" fmla="*/ 21 h 38"/>
                <a:gd name="T114" fmla="*/ 19 w 34"/>
                <a:gd name="T115" fmla="*/ 21 h 38"/>
                <a:gd name="T116" fmla="*/ 23 w 34"/>
                <a:gd name="T117" fmla="*/ 19 h 38"/>
                <a:gd name="T118" fmla="*/ 23 w 34"/>
                <a:gd name="T119" fmla="*/ 19 h 38"/>
                <a:gd name="T120" fmla="*/ 23 w 34"/>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38"/>
                <a:gd name="T185" fmla="*/ 34 w 34"/>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38">
                  <a:moveTo>
                    <a:pt x="34" y="33"/>
                  </a:moveTo>
                  <a:lnTo>
                    <a:pt x="32" y="35"/>
                  </a:lnTo>
                  <a:lnTo>
                    <a:pt x="30" y="33"/>
                  </a:lnTo>
                  <a:lnTo>
                    <a:pt x="30" y="31"/>
                  </a:lnTo>
                  <a:lnTo>
                    <a:pt x="30" y="10"/>
                  </a:lnTo>
                  <a:lnTo>
                    <a:pt x="29" y="6"/>
                  </a:lnTo>
                  <a:lnTo>
                    <a:pt x="27" y="2"/>
                  </a:lnTo>
                  <a:lnTo>
                    <a:pt x="21" y="0"/>
                  </a:lnTo>
                  <a:lnTo>
                    <a:pt x="15" y="0"/>
                  </a:lnTo>
                  <a:lnTo>
                    <a:pt x="9" y="0"/>
                  </a:lnTo>
                  <a:lnTo>
                    <a:pt x="5" y="4"/>
                  </a:lnTo>
                  <a:lnTo>
                    <a:pt x="2" y="6"/>
                  </a:lnTo>
                  <a:lnTo>
                    <a:pt x="2" y="12"/>
                  </a:lnTo>
                  <a:lnTo>
                    <a:pt x="7" y="12"/>
                  </a:lnTo>
                  <a:lnTo>
                    <a:pt x="7" y="10"/>
                  </a:lnTo>
                  <a:lnTo>
                    <a:pt x="9" y="6"/>
                  </a:lnTo>
                  <a:lnTo>
                    <a:pt x="11" y="6"/>
                  </a:lnTo>
                  <a:lnTo>
                    <a:pt x="15" y="6"/>
                  </a:lnTo>
                  <a:lnTo>
                    <a:pt x="19" y="6"/>
                  </a:lnTo>
                  <a:lnTo>
                    <a:pt x="21" y="6"/>
                  </a:lnTo>
                  <a:lnTo>
                    <a:pt x="23" y="8"/>
                  </a:lnTo>
                  <a:lnTo>
                    <a:pt x="25" y="12"/>
                  </a:lnTo>
                  <a:lnTo>
                    <a:pt x="23" y="13"/>
                  </a:lnTo>
                  <a:lnTo>
                    <a:pt x="23" y="15"/>
                  </a:lnTo>
                  <a:lnTo>
                    <a:pt x="13" y="17"/>
                  </a:lnTo>
                  <a:lnTo>
                    <a:pt x="7" y="17"/>
                  </a:lnTo>
                  <a:lnTo>
                    <a:pt x="4" y="19"/>
                  </a:lnTo>
                  <a:lnTo>
                    <a:pt x="2" y="21"/>
                  </a:lnTo>
                  <a:lnTo>
                    <a:pt x="0" y="25"/>
                  </a:lnTo>
                  <a:lnTo>
                    <a:pt x="0" y="29"/>
                  </a:lnTo>
                  <a:lnTo>
                    <a:pt x="0" y="33"/>
                  </a:lnTo>
                  <a:lnTo>
                    <a:pt x="4" y="36"/>
                  </a:lnTo>
                  <a:lnTo>
                    <a:pt x="7" y="38"/>
                  </a:lnTo>
                  <a:lnTo>
                    <a:pt x="11" y="38"/>
                  </a:lnTo>
                  <a:lnTo>
                    <a:pt x="19" y="38"/>
                  </a:lnTo>
                  <a:lnTo>
                    <a:pt x="25" y="33"/>
                  </a:lnTo>
                  <a:lnTo>
                    <a:pt x="25" y="35"/>
                  </a:lnTo>
                  <a:lnTo>
                    <a:pt x="27" y="36"/>
                  </a:lnTo>
                  <a:lnTo>
                    <a:pt x="27" y="38"/>
                  </a:lnTo>
                  <a:lnTo>
                    <a:pt x="30" y="38"/>
                  </a:lnTo>
                  <a:lnTo>
                    <a:pt x="34" y="38"/>
                  </a:lnTo>
                  <a:lnTo>
                    <a:pt x="34" y="33"/>
                  </a:lnTo>
                  <a:close/>
                  <a:moveTo>
                    <a:pt x="23" y="23"/>
                  </a:moveTo>
                  <a:lnTo>
                    <a:pt x="23" y="23"/>
                  </a:lnTo>
                  <a:lnTo>
                    <a:pt x="23" y="25"/>
                  </a:lnTo>
                  <a:lnTo>
                    <a:pt x="23" y="29"/>
                  </a:lnTo>
                  <a:lnTo>
                    <a:pt x="21" y="31"/>
                  </a:lnTo>
                  <a:lnTo>
                    <a:pt x="19" y="33"/>
                  </a:lnTo>
                  <a:lnTo>
                    <a:pt x="15" y="33"/>
                  </a:lnTo>
                  <a:lnTo>
                    <a:pt x="13" y="35"/>
                  </a:lnTo>
                  <a:lnTo>
                    <a:pt x="9" y="33"/>
                  </a:lnTo>
                  <a:lnTo>
                    <a:pt x="7" y="33"/>
                  </a:lnTo>
                  <a:lnTo>
                    <a:pt x="5" y="31"/>
                  </a:lnTo>
                  <a:lnTo>
                    <a:pt x="5" y="27"/>
                  </a:lnTo>
                  <a:lnTo>
                    <a:pt x="5" y="25"/>
                  </a:lnTo>
                  <a:lnTo>
                    <a:pt x="7" y="23"/>
                  </a:lnTo>
                  <a:lnTo>
                    <a:pt x="13" y="21"/>
                  </a:lnTo>
                  <a:lnTo>
                    <a:pt x="19" y="21"/>
                  </a:lnTo>
                  <a:lnTo>
                    <a:pt x="23" y="19"/>
                  </a:lnTo>
                  <a:lnTo>
                    <a:pt x="23" y="23"/>
                  </a:lnTo>
                  <a:close/>
                </a:path>
              </a:pathLst>
            </a:custGeom>
            <a:solidFill>
              <a:srgbClr val="000000"/>
            </a:solidFill>
            <a:ln w="9525">
              <a:noFill/>
              <a:round/>
              <a:headEnd/>
              <a:tailEnd/>
            </a:ln>
          </p:spPr>
          <p:txBody>
            <a:bodyPr/>
            <a:lstStyle/>
            <a:p>
              <a:endParaRPr lang="en-US"/>
            </a:p>
          </p:txBody>
        </p:sp>
        <p:sp>
          <p:nvSpPr>
            <p:cNvPr id="38031" name="Freeform 143"/>
            <p:cNvSpPr>
              <a:spLocks noEditPoints="1"/>
            </p:cNvSpPr>
            <p:nvPr/>
          </p:nvSpPr>
          <p:spPr bwMode="auto">
            <a:xfrm>
              <a:off x="2232" y="3608"/>
              <a:ext cx="35" cy="38"/>
            </a:xfrm>
            <a:custGeom>
              <a:avLst/>
              <a:gdLst>
                <a:gd name="T0" fmla="*/ 18 w 35"/>
                <a:gd name="T1" fmla="*/ 0 h 38"/>
                <a:gd name="T2" fmla="*/ 10 w 35"/>
                <a:gd name="T3" fmla="*/ 2 h 38"/>
                <a:gd name="T4" fmla="*/ 6 w 35"/>
                <a:gd name="T5" fmla="*/ 6 h 38"/>
                <a:gd name="T6" fmla="*/ 2 w 35"/>
                <a:gd name="T7" fmla="*/ 12 h 38"/>
                <a:gd name="T8" fmla="*/ 0 w 35"/>
                <a:gd name="T9" fmla="*/ 19 h 38"/>
                <a:gd name="T10" fmla="*/ 2 w 35"/>
                <a:gd name="T11" fmla="*/ 27 h 38"/>
                <a:gd name="T12" fmla="*/ 6 w 35"/>
                <a:gd name="T13" fmla="*/ 33 h 38"/>
                <a:gd name="T14" fmla="*/ 10 w 35"/>
                <a:gd name="T15" fmla="*/ 36 h 38"/>
                <a:gd name="T16" fmla="*/ 18 w 35"/>
                <a:gd name="T17" fmla="*/ 38 h 38"/>
                <a:gd name="T18" fmla="*/ 25 w 35"/>
                <a:gd name="T19" fmla="*/ 36 h 38"/>
                <a:gd name="T20" fmla="*/ 31 w 35"/>
                <a:gd name="T21" fmla="*/ 33 h 38"/>
                <a:gd name="T22" fmla="*/ 33 w 35"/>
                <a:gd name="T23" fmla="*/ 27 h 38"/>
                <a:gd name="T24" fmla="*/ 35 w 35"/>
                <a:gd name="T25" fmla="*/ 19 h 38"/>
                <a:gd name="T26" fmla="*/ 33 w 35"/>
                <a:gd name="T27" fmla="*/ 12 h 38"/>
                <a:gd name="T28" fmla="*/ 31 w 35"/>
                <a:gd name="T29" fmla="*/ 6 h 38"/>
                <a:gd name="T30" fmla="*/ 25 w 35"/>
                <a:gd name="T31" fmla="*/ 2 h 38"/>
                <a:gd name="T32" fmla="*/ 18 w 35"/>
                <a:gd name="T33" fmla="*/ 0 h 38"/>
                <a:gd name="T34" fmla="*/ 18 w 35"/>
                <a:gd name="T35" fmla="*/ 6 h 38"/>
                <a:gd name="T36" fmla="*/ 21 w 35"/>
                <a:gd name="T37" fmla="*/ 6 h 38"/>
                <a:gd name="T38" fmla="*/ 25 w 35"/>
                <a:gd name="T39" fmla="*/ 10 h 38"/>
                <a:gd name="T40" fmla="*/ 27 w 35"/>
                <a:gd name="T41" fmla="*/ 13 h 38"/>
                <a:gd name="T42" fmla="*/ 29 w 35"/>
                <a:gd name="T43" fmla="*/ 19 h 38"/>
                <a:gd name="T44" fmla="*/ 27 w 35"/>
                <a:gd name="T45" fmla="*/ 25 h 38"/>
                <a:gd name="T46" fmla="*/ 25 w 35"/>
                <a:gd name="T47" fmla="*/ 29 h 38"/>
                <a:gd name="T48" fmla="*/ 21 w 35"/>
                <a:gd name="T49" fmla="*/ 33 h 38"/>
                <a:gd name="T50" fmla="*/ 18 w 35"/>
                <a:gd name="T51" fmla="*/ 33 h 38"/>
                <a:gd name="T52" fmla="*/ 14 w 35"/>
                <a:gd name="T53" fmla="*/ 33 h 38"/>
                <a:gd name="T54" fmla="*/ 10 w 35"/>
                <a:gd name="T55" fmla="*/ 29 h 38"/>
                <a:gd name="T56" fmla="*/ 8 w 35"/>
                <a:gd name="T57" fmla="*/ 25 h 38"/>
                <a:gd name="T58" fmla="*/ 8 w 35"/>
                <a:gd name="T59" fmla="*/ 19 h 38"/>
                <a:gd name="T60" fmla="*/ 8 w 35"/>
                <a:gd name="T61" fmla="*/ 13 h 38"/>
                <a:gd name="T62" fmla="*/ 10 w 35"/>
                <a:gd name="T63" fmla="*/ 10 h 38"/>
                <a:gd name="T64" fmla="*/ 14 w 35"/>
                <a:gd name="T65" fmla="*/ 6 h 38"/>
                <a:gd name="T66" fmla="*/ 18 w 35"/>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
                <a:gd name="T103" fmla="*/ 0 h 38"/>
                <a:gd name="T104" fmla="*/ 35 w 35"/>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 h="38">
                  <a:moveTo>
                    <a:pt x="18" y="0"/>
                  </a:moveTo>
                  <a:lnTo>
                    <a:pt x="10" y="2"/>
                  </a:lnTo>
                  <a:lnTo>
                    <a:pt x="6" y="6"/>
                  </a:lnTo>
                  <a:lnTo>
                    <a:pt x="2" y="12"/>
                  </a:lnTo>
                  <a:lnTo>
                    <a:pt x="0" y="19"/>
                  </a:lnTo>
                  <a:lnTo>
                    <a:pt x="2" y="27"/>
                  </a:lnTo>
                  <a:lnTo>
                    <a:pt x="6" y="33"/>
                  </a:lnTo>
                  <a:lnTo>
                    <a:pt x="10" y="36"/>
                  </a:lnTo>
                  <a:lnTo>
                    <a:pt x="18" y="38"/>
                  </a:lnTo>
                  <a:lnTo>
                    <a:pt x="25" y="36"/>
                  </a:lnTo>
                  <a:lnTo>
                    <a:pt x="31" y="33"/>
                  </a:lnTo>
                  <a:lnTo>
                    <a:pt x="33" y="27"/>
                  </a:lnTo>
                  <a:lnTo>
                    <a:pt x="35" y="19"/>
                  </a:lnTo>
                  <a:lnTo>
                    <a:pt x="33" y="12"/>
                  </a:lnTo>
                  <a:lnTo>
                    <a:pt x="31" y="6"/>
                  </a:lnTo>
                  <a:lnTo>
                    <a:pt x="25" y="2"/>
                  </a:lnTo>
                  <a:lnTo>
                    <a:pt x="18" y="0"/>
                  </a:lnTo>
                  <a:close/>
                  <a:moveTo>
                    <a:pt x="18" y="6"/>
                  </a:moveTo>
                  <a:lnTo>
                    <a:pt x="21" y="6"/>
                  </a:lnTo>
                  <a:lnTo>
                    <a:pt x="25" y="10"/>
                  </a:lnTo>
                  <a:lnTo>
                    <a:pt x="27" y="13"/>
                  </a:lnTo>
                  <a:lnTo>
                    <a:pt x="29" y="19"/>
                  </a:lnTo>
                  <a:lnTo>
                    <a:pt x="27" y="25"/>
                  </a:lnTo>
                  <a:lnTo>
                    <a:pt x="25" y="29"/>
                  </a:lnTo>
                  <a:lnTo>
                    <a:pt x="21" y="33"/>
                  </a:lnTo>
                  <a:lnTo>
                    <a:pt x="18" y="33"/>
                  </a:lnTo>
                  <a:lnTo>
                    <a:pt x="14" y="33"/>
                  </a:lnTo>
                  <a:lnTo>
                    <a:pt x="10" y="29"/>
                  </a:lnTo>
                  <a:lnTo>
                    <a:pt x="8" y="25"/>
                  </a:lnTo>
                  <a:lnTo>
                    <a:pt x="8" y="19"/>
                  </a:lnTo>
                  <a:lnTo>
                    <a:pt x="8" y="13"/>
                  </a:lnTo>
                  <a:lnTo>
                    <a:pt x="10" y="10"/>
                  </a:lnTo>
                  <a:lnTo>
                    <a:pt x="14" y="6"/>
                  </a:lnTo>
                  <a:lnTo>
                    <a:pt x="18" y="6"/>
                  </a:lnTo>
                  <a:close/>
                </a:path>
              </a:pathLst>
            </a:custGeom>
            <a:solidFill>
              <a:srgbClr val="000000"/>
            </a:solidFill>
            <a:ln w="9525">
              <a:noFill/>
              <a:round/>
              <a:headEnd/>
              <a:tailEnd/>
            </a:ln>
          </p:spPr>
          <p:txBody>
            <a:bodyPr/>
            <a:lstStyle/>
            <a:p>
              <a:endParaRPr lang="en-US"/>
            </a:p>
          </p:txBody>
        </p:sp>
        <p:sp>
          <p:nvSpPr>
            <p:cNvPr id="38032" name="Freeform 144"/>
            <p:cNvSpPr>
              <a:spLocks/>
            </p:cNvSpPr>
            <p:nvPr/>
          </p:nvSpPr>
          <p:spPr bwMode="auto">
            <a:xfrm>
              <a:off x="2271" y="3595"/>
              <a:ext cx="17" cy="51"/>
            </a:xfrm>
            <a:custGeom>
              <a:avLst/>
              <a:gdLst>
                <a:gd name="T0" fmla="*/ 17 w 17"/>
                <a:gd name="T1" fmla="*/ 0 h 51"/>
                <a:gd name="T2" fmla="*/ 13 w 17"/>
                <a:gd name="T3" fmla="*/ 0 h 51"/>
                <a:gd name="T4" fmla="*/ 9 w 17"/>
                <a:gd name="T5" fmla="*/ 0 h 51"/>
                <a:gd name="T6" fmla="*/ 7 w 17"/>
                <a:gd name="T7" fmla="*/ 1 h 51"/>
                <a:gd name="T8" fmla="*/ 5 w 17"/>
                <a:gd name="T9" fmla="*/ 3 h 51"/>
                <a:gd name="T10" fmla="*/ 5 w 17"/>
                <a:gd name="T11" fmla="*/ 7 h 51"/>
                <a:gd name="T12" fmla="*/ 5 w 17"/>
                <a:gd name="T13" fmla="*/ 13 h 51"/>
                <a:gd name="T14" fmla="*/ 0 w 17"/>
                <a:gd name="T15" fmla="*/ 13 h 51"/>
                <a:gd name="T16" fmla="*/ 0 w 17"/>
                <a:gd name="T17" fmla="*/ 19 h 51"/>
                <a:gd name="T18" fmla="*/ 5 w 17"/>
                <a:gd name="T19" fmla="*/ 19 h 51"/>
                <a:gd name="T20" fmla="*/ 5 w 17"/>
                <a:gd name="T21" fmla="*/ 51 h 51"/>
                <a:gd name="T22" fmla="*/ 11 w 17"/>
                <a:gd name="T23" fmla="*/ 51 h 51"/>
                <a:gd name="T24" fmla="*/ 11 w 17"/>
                <a:gd name="T25" fmla="*/ 19 h 51"/>
                <a:gd name="T26" fmla="*/ 17 w 17"/>
                <a:gd name="T27" fmla="*/ 19 h 51"/>
                <a:gd name="T28" fmla="*/ 17 w 17"/>
                <a:gd name="T29" fmla="*/ 13 h 51"/>
                <a:gd name="T30" fmla="*/ 11 w 17"/>
                <a:gd name="T31" fmla="*/ 13 h 51"/>
                <a:gd name="T32" fmla="*/ 11 w 17"/>
                <a:gd name="T33" fmla="*/ 9 h 51"/>
                <a:gd name="T34" fmla="*/ 11 w 17"/>
                <a:gd name="T35" fmla="*/ 7 h 51"/>
                <a:gd name="T36" fmla="*/ 15 w 17"/>
                <a:gd name="T37" fmla="*/ 5 h 51"/>
                <a:gd name="T38" fmla="*/ 17 w 17"/>
                <a:gd name="T39" fmla="*/ 5 h 51"/>
                <a:gd name="T40" fmla="*/ 17 w 17"/>
                <a:gd name="T41" fmla="*/ 0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1"/>
                <a:gd name="T65" fmla="*/ 17 w 17"/>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1">
                  <a:moveTo>
                    <a:pt x="17" y="0"/>
                  </a:moveTo>
                  <a:lnTo>
                    <a:pt x="13" y="0"/>
                  </a:lnTo>
                  <a:lnTo>
                    <a:pt x="9" y="0"/>
                  </a:lnTo>
                  <a:lnTo>
                    <a:pt x="7" y="1"/>
                  </a:lnTo>
                  <a:lnTo>
                    <a:pt x="5" y="3"/>
                  </a:lnTo>
                  <a:lnTo>
                    <a:pt x="5" y="7"/>
                  </a:lnTo>
                  <a:lnTo>
                    <a:pt x="5" y="13"/>
                  </a:lnTo>
                  <a:lnTo>
                    <a:pt x="0" y="13"/>
                  </a:lnTo>
                  <a:lnTo>
                    <a:pt x="0" y="19"/>
                  </a:lnTo>
                  <a:lnTo>
                    <a:pt x="5" y="19"/>
                  </a:lnTo>
                  <a:lnTo>
                    <a:pt x="5" y="51"/>
                  </a:lnTo>
                  <a:lnTo>
                    <a:pt x="11" y="51"/>
                  </a:lnTo>
                  <a:lnTo>
                    <a:pt x="11" y="19"/>
                  </a:lnTo>
                  <a:lnTo>
                    <a:pt x="17" y="19"/>
                  </a:lnTo>
                  <a:lnTo>
                    <a:pt x="17" y="13"/>
                  </a:lnTo>
                  <a:lnTo>
                    <a:pt x="11" y="13"/>
                  </a:lnTo>
                  <a:lnTo>
                    <a:pt x="11" y="9"/>
                  </a:lnTo>
                  <a:lnTo>
                    <a:pt x="11" y="7"/>
                  </a:lnTo>
                  <a:lnTo>
                    <a:pt x="15" y="5"/>
                  </a:lnTo>
                  <a:lnTo>
                    <a:pt x="17" y="5"/>
                  </a:lnTo>
                  <a:lnTo>
                    <a:pt x="17" y="0"/>
                  </a:lnTo>
                  <a:close/>
                </a:path>
              </a:pathLst>
            </a:custGeom>
            <a:solidFill>
              <a:srgbClr val="000000"/>
            </a:solidFill>
            <a:ln w="9525">
              <a:noFill/>
              <a:round/>
              <a:headEnd/>
              <a:tailEnd/>
            </a:ln>
          </p:spPr>
          <p:txBody>
            <a:bodyPr/>
            <a:lstStyle/>
            <a:p>
              <a:endParaRPr lang="en-US"/>
            </a:p>
          </p:txBody>
        </p:sp>
        <p:sp>
          <p:nvSpPr>
            <p:cNvPr id="38033" name="Freeform 145"/>
            <p:cNvSpPr>
              <a:spLocks/>
            </p:cNvSpPr>
            <p:nvPr/>
          </p:nvSpPr>
          <p:spPr bwMode="auto">
            <a:xfrm>
              <a:off x="2311" y="3595"/>
              <a:ext cx="40" cy="51"/>
            </a:xfrm>
            <a:custGeom>
              <a:avLst/>
              <a:gdLst>
                <a:gd name="T0" fmla="*/ 40 w 40"/>
                <a:gd name="T1" fmla="*/ 15 h 51"/>
                <a:gd name="T2" fmla="*/ 38 w 40"/>
                <a:gd name="T3" fmla="*/ 7 h 51"/>
                <a:gd name="T4" fmla="*/ 35 w 40"/>
                <a:gd name="T5" fmla="*/ 3 h 51"/>
                <a:gd name="T6" fmla="*/ 29 w 40"/>
                <a:gd name="T7" fmla="*/ 0 h 51"/>
                <a:gd name="T8" fmla="*/ 21 w 40"/>
                <a:gd name="T9" fmla="*/ 0 h 51"/>
                <a:gd name="T10" fmla="*/ 13 w 40"/>
                <a:gd name="T11" fmla="*/ 0 h 51"/>
                <a:gd name="T12" fmla="*/ 8 w 40"/>
                <a:gd name="T13" fmla="*/ 3 h 51"/>
                <a:gd name="T14" fmla="*/ 4 w 40"/>
                <a:gd name="T15" fmla="*/ 7 h 51"/>
                <a:gd name="T16" fmla="*/ 2 w 40"/>
                <a:gd name="T17" fmla="*/ 15 h 51"/>
                <a:gd name="T18" fmla="*/ 4 w 40"/>
                <a:gd name="T19" fmla="*/ 19 h 51"/>
                <a:gd name="T20" fmla="*/ 6 w 40"/>
                <a:gd name="T21" fmla="*/ 25 h 51"/>
                <a:gd name="T22" fmla="*/ 12 w 40"/>
                <a:gd name="T23" fmla="*/ 26 h 51"/>
                <a:gd name="T24" fmla="*/ 27 w 40"/>
                <a:gd name="T25" fmla="*/ 30 h 51"/>
                <a:gd name="T26" fmla="*/ 29 w 40"/>
                <a:gd name="T27" fmla="*/ 30 h 51"/>
                <a:gd name="T28" fmla="*/ 33 w 40"/>
                <a:gd name="T29" fmla="*/ 32 h 51"/>
                <a:gd name="T30" fmla="*/ 35 w 40"/>
                <a:gd name="T31" fmla="*/ 34 h 51"/>
                <a:gd name="T32" fmla="*/ 35 w 40"/>
                <a:gd name="T33" fmla="*/ 38 h 51"/>
                <a:gd name="T34" fmla="*/ 35 w 40"/>
                <a:gd name="T35" fmla="*/ 42 h 51"/>
                <a:gd name="T36" fmla="*/ 31 w 40"/>
                <a:gd name="T37" fmla="*/ 44 h 51"/>
                <a:gd name="T38" fmla="*/ 27 w 40"/>
                <a:gd name="T39" fmla="*/ 46 h 51"/>
                <a:gd name="T40" fmla="*/ 21 w 40"/>
                <a:gd name="T41" fmla="*/ 46 h 51"/>
                <a:gd name="T42" fmla="*/ 15 w 40"/>
                <a:gd name="T43" fmla="*/ 46 h 51"/>
                <a:gd name="T44" fmla="*/ 12 w 40"/>
                <a:gd name="T45" fmla="*/ 44 h 51"/>
                <a:gd name="T46" fmla="*/ 8 w 40"/>
                <a:gd name="T47" fmla="*/ 40 h 51"/>
                <a:gd name="T48" fmla="*/ 8 w 40"/>
                <a:gd name="T49" fmla="*/ 34 h 51"/>
                <a:gd name="T50" fmla="*/ 0 w 40"/>
                <a:gd name="T51" fmla="*/ 34 h 51"/>
                <a:gd name="T52" fmla="*/ 2 w 40"/>
                <a:gd name="T53" fmla="*/ 40 h 51"/>
                <a:gd name="T54" fmla="*/ 4 w 40"/>
                <a:gd name="T55" fmla="*/ 44 h 51"/>
                <a:gd name="T56" fmla="*/ 6 w 40"/>
                <a:gd name="T57" fmla="*/ 48 h 51"/>
                <a:gd name="T58" fmla="*/ 10 w 40"/>
                <a:gd name="T59" fmla="*/ 49 h 51"/>
                <a:gd name="T60" fmla="*/ 13 w 40"/>
                <a:gd name="T61" fmla="*/ 51 h 51"/>
                <a:gd name="T62" fmla="*/ 21 w 40"/>
                <a:gd name="T63" fmla="*/ 51 h 51"/>
                <a:gd name="T64" fmla="*/ 29 w 40"/>
                <a:gd name="T65" fmla="*/ 51 h 51"/>
                <a:gd name="T66" fmla="*/ 35 w 40"/>
                <a:gd name="T67" fmla="*/ 48 h 51"/>
                <a:gd name="T68" fmla="*/ 40 w 40"/>
                <a:gd name="T69" fmla="*/ 44 h 51"/>
                <a:gd name="T70" fmla="*/ 40 w 40"/>
                <a:gd name="T71" fmla="*/ 36 h 51"/>
                <a:gd name="T72" fmla="*/ 40 w 40"/>
                <a:gd name="T73" fmla="*/ 32 h 51"/>
                <a:gd name="T74" fmla="*/ 38 w 40"/>
                <a:gd name="T75" fmla="*/ 28 h 51"/>
                <a:gd name="T76" fmla="*/ 35 w 40"/>
                <a:gd name="T77" fmla="*/ 25 h 51"/>
                <a:gd name="T78" fmla="*/ 31 w 40"/>
                <a:gd name="T79" fmla="*/ 25 h 51"/>
                <a:gd name="T80" fmla="*/ 13 w 40"/>
                <a:gd name="T81" fmla="*/ 19 h 51"/>
                <a:gd name="T82" fmla="*/ 12 w 40"/>
                <a:gd name="T83" fmla="*/ 19 h 51"/>
                <a:gd name="T84" fmla="*/ 10 w 40"/>
                <a:gd name="T85" fmla="*/ 13 h 51"/>
                <a:gd name="T86" fmla="*/ 10 w 40"/>
                <a:gd name="T87" fmla="*/ 9 h 51"/>
                <a:gd name="T88" fmla="*/ 12 w 40"/>
                <a:gd name="T89" fmla="*/ 7 h 51"/>
                <a:gd name="T90" fmla="*/ 15 w 40"/>
                <a:gd name="T91" fmla="*/ 5 h 51"/>
                <a:gd name="T92" fmla="*/ 21 w 40"/>
                <a:gd name="T93" fmla="*/ 5 h 51"/>
                <a:gd name="T94" fmla="*/ 25 w 40"/>
                <a:gd name="T95" fmla="*/ 5 h 51"/>
                <a:gd name="T96" fmla="*/ 29 w 40"/>
                <a:gd name="T97" fmla="*/ 7 h 51"/>
                <a:gd name="T98" fmla="*/ 33 w 40"/>
                <a:gd name="T99" fmla="*/ 11 h 51"/>
                <a:gd name="T100" fmla="*/ 33 w 40"/>
                <a:gd name="T101" fmla="*/ 15 h 51"/>
                <a:gd name="T102" fmla="*/ 40 w 40"/>
                <a:gd name="T103" fmla="*/ 15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
                <a:gd name="T157" fmla="*/ 0 h 51"/>
                <a:gd name="T158" fmla="*/ 40 w 40"/>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 h="51">
                  <a:moveTo>
                    <a:pt x="40" y="15"/>
                  </a:moveTo>
                  <a:lnTo>
                    <a:pt x="38" y="7"/>
                  </a:lnTo>
                  <a:lnTo>
                    <a:pt x="35" y="3"/>
                  </a:lnTo>
                  <a:lnTo>
                    <a:pt x="29" y="0"/>
                  </a:lnTo>
                  <a:lnTo>
                    <a:pt x="21" y="0"/>
                  </a:lnTo>
                  <a:lnTo>
                    <a:pt x="13" y="0"/>
                  </a:lnTo>
                  <a:lnTo>
                    <a:pt x="8" y="3"/>
                  </a:lnTo>
                  <a:lnTo>
                    <a:pt x="4" y="7"/>
                  </a:lnTo>
                  <a:lnTo>
                    <a:pt x="2" y="15"/>
                  </a:lnTo>
                  <a:lnTo>
                    <a:pt x="4" y="19"/>
                  </a:lnTo>
                  <a:lnTo>
                    <a:pt x="6" y="25"/>
                  </a:lnTo>
                  <a:lnTo>
                    <a:pt x="12" y="26"/>
                  </a:lnTo>
                  <a:lnTo>
                    <a:pt x="27" y="30"/>
                  </a:lnTo>
                  <a:lnTo>
                    <a:pt x="29" y="30"/>
                  </a:lnTo>
                  <a:lnTo>
                    <a:pt x="33" y="32"/>
                  </a:lnTo>
                  <a:lnTo>
                    <a:pt x="35" y="34"/>
                  </a:lnTo>
                  <a:lnTo>
                    <a:pt x="35" y="38"/>
                  </a:lnTo>
                  <a:lnTo>
                    <a:pt x="35" y="42"/>
                  </a:lnTo>
                  <a:lnTo>
                    <a:pt x="31" y="44"/>
                  </a:lnTo>
                  <a:lnTo>
                    <a:pt x="27" y="46"/>
                  </a:lnTo>
                  <a:lnTo>
                    <a:pt x="21" y="46"/>
                  </a:lnTo>
                  <a:lnTo>
                    <a:pt x="15" y="46"/>
                  </a:lnTo>
                  <a:lnTo>
                    <a:pt x="12" y="44"/>
                  </a:lnTo>
                  <a:lnTo>
                    <a:pt x="8" y="40"/>
                  </a:lnTo>
                  <a:lnTo>
                    <a:pt x="8" y="34"/>
                  </a:lnTo>
                  <a:lnTo>
                    <a:pt x="0" y="34"/>
                  </a:lnTo>
                  <a:lnTo>
                    <a:pt x="2" y="40"/>
                  </a:lnTo>
                  <a:lnTo>
                    <a:pt x="4" y="44"/>
                  </a:lnTo>
                  <a:lnTo>
                    <a:pt x="6" y="48"/>
                  </a:lnTo>
                  <a:lnTo>
                    <a:pt x="10" y="49"/>
                  </a:lnTo>
                  <a:lnTo>
                    <a:pt x="13" y="51"/>
                  </a:lnTo>
                  <a:lnTo>
                    <a:pt x="21" y="51"/>
                  </a:lnTo>
                  <a:lnTo>
                    <a:pt x="29" y="51"/>
                  </a:lnTo>
                  <a:lnTo>
                    <a:pt x="35" y="48"/>
                  </a:lnTo>
                  <a:lnTo>
                    <a:pt x="40" y="44"/>
                  </a:lnTo>
                  <a:lnTo>
                    <a:pt x="40" y="36"/>
                  </a:lnTo>
                  <a:lnTo>
                    <a:pt x="40" y="32"/>
                  </a:lnTo>
                  <a:lnTo>
                    <a:pt x="38" y="28"/>
                  </a:lnTo>
                  <a:lnTo>
                    <a:pt x="35" y="25"/>
                  </a:lnTo>
                  <a:lnTo>
                    <a:pt x="31" y="25"/>
                  </a:lnTo>
                  <a:lnTo>
                    <a:pt x="13" y="19"/>
                  </a:lnTo>
                  <a:lnTo>
                    <a:pt x="12" y="19"/>
                  </a:lnTo>
                  <a:lnTo>
                    <a:pt x="10" y="13"/>
                  </a:lnTo>
                  <a:lnTo>
                    <a:pt x="10" y="9"/>
                  </a:lnTo>
                  <a:lnTo>
                    <a:pt x="12" y="7"/>
                  </a:lnTo>
                  <a:lnTo>
                    <a:pt x="15" y="5"/>
                  </a:lnTo>
                  <a:lnTo>
                    <a:pt x="21" y="5"/>
                  </a:lnTo>
                  <a:lnTo>
                    <a:pt x="25" y="5"/>
                  </a:lnTo>
                  <a:lnTo>
                    <a:pt x="29" y="7"/>
                  </a:lnTo>
                  <a:lnTo>
                    <a:pt x="33" y="11"/>
                  </a:lnTo>
                  <a:lnTo>
                    <a:pt x="33" y="15"/>
                  </a:lnTo>
                  <a:lnTo>
                    <a:pt x="40" y="15"/>
                  </a:lnTo>
                  <a:close/>
                </a:path>
              </a:pathLst>
            </a:custGeom>
            <a:solidFill>
              <a:srgbClr val="000000"/>
            </a:solidFill>
            <a:ln w="9525">
              <a:noFill/>
              <a:round/>
              <a:headEnd/>
              <a:tailEnd/>
            </a:ln>
          </p:spPr>
          <p:txBody>
            <a:bodyPr/>
            <a:lstStyle/>
            <a:p>
              <a:endParaRPr lang="en-US"/>
            </a:p>
          </p:txBody>
        </p:sp>
        <p:sp>
          <p:nvSpPr>
            <p:cNvPr id="38034" name="Freeform 146"/>
            <p:cNvSpPr>
              <a:spLocks noEditPoints="1"/>
            </p:cNvSpPr>
            <p:nvPr/>
          </p:nvSpPr>
          <p:spPr bwMode="auto">
            <a:xfrm>
              <a:off x="2357" y="3608"/>
              <a:ext cx="35" cy="38"/>
            </a:xfrm>
            <a:custGeom>
              <a:avLst/>
              <a:gdLst>
                <a:gd name="T0" fmla="*/ 35 w 35"/>
                <a:gd name="T1" fmla="*/ 33 h 38"/>
                <a:gd name="T2" fmla="*/ 33 w 35"/>
                <a:gd name="T3" fmla="*/ 35 h 38"/>
                <a:gd name="T4" fmla="*/ 33 w 35"/>
                <a:gd name="T5" fmla="*/ 33 h 38"/>
                <a:gd name="T6" fmla="*/ 31 w 35"/>
                <a:gd name="T7" fmla="*/ 31 h 38"/>
                <a:gd name="T8" fmla="*/ 31 w 35"/>
                <a:gd name="T9" fmla="*/ 10 h 38"/>
                <a:gd name="T10" fmla="*/ 31 w 35"/>
                <a:gd name="T11" fmla="*/ 6 h 38"/>
                <a:gd name="T12" fmla="*/ 27 w 35"/>
                <a:gd name="T13" fmla="*/ 2 h 38"/>
                <a:gd name="T14" fmla="*/ 23 w 35"/>
                <a:gd name="T15" fmla="*/ 0 h 38"/>
                <a:gd name="T16" fmla="*/ 17 w 35"/>
                <a:gd name="T17" fmla="*/ 0 h 38"/>
                <a:gd name="T18" fmla="*/ 12 w 35"/>
                <a:gd name="T19" fmla="*/ 0 h 38"/>
                <a:gd name="T20" fmla="*/ 6 w 35"/>
                <a:gd name="T21" fmla="*/ 4 h 38"/>
                <a:gd name="T22" fmla="*/ 4 w 35"/>
                <a:gd name="T23" fmla="*/ 6 h 38"/>
                <a:gd name="T24" fmla="*/ 2 w 35"/>
                <a:gd name="T25" fmla="*/ 12 h 38"/>
                <a:gd name="T26" fmla="*/ 8 w 35"/>
                <a:gd name="T27" fmla="*/ 12 h 38"/>
                <a:gd name="T28" fmla="*/ 10 w 35"/>
                <a:gd name="T29" fmla="*/ 10 h 38"/>
                <a:gd name="T30" fmla="*/ 12 w 35"/>
                <a:gd name="T31" fmla="*/ 6 h 38"/>
                <a:gd name="T32" fmla="*/ 14 w 35"/>
                <a:gd name="T33" fmla="*/ 6 h 38"/>
                <a:gd name="T34" fmla="*/ 17 w 35"/>
                <a:gd name="T35" fmla="*/ 6 h 38"/>
                <a:gd name="T36" fmla="*/ 21 w 35"/>
                <a:gd name="T37" fmla="*/ 6 h 38"/>
                <a:gd name="T38" fmla="*/ 23 w 35"/>
                <a:gd name="T39" fmla="*/ 6 h 38"/>
                <a:gd name="T40" fmla="*/ 25 w 35"/>
                <a:gd name="T41" fmla="*/ 8 h 38"/>
                <a:gd name="T42" fmla="*/ 25 w 35"/>
                <a:gd name="T43" fmla="*/ 12 h 38"/>
                <a:gd name="T44" fmla="*/ 25 w 35"/>
                <a:gd name="T45" fmla="*/ 13 h 38"/>
                <a:gd name="T46" fmla="*/ 23 w 35"/>
                <a:gd name="T47" fmla="*/ 15 h 38"/>
                <a:gd name="T48" fmla="*/ 15 w 35"/>
                <a:gd name="T49" fmla="*/ 17 h 38"/>
                <a:gd name="T50" fmla="*/ 8 w 35"/>
                <a:gd name="T51" fmla="*/ 17 h 38"/>
                <a:gd name="T52" fmla="*/ 6 w 35"/>
                <a:gd name="T53" fmla="*/ 19 h 38"/>
                <a:gd name="T54" fmla="*/ 2 w 35"/>
                <a:gd name="T55" fmla="*/ 21 h 38"/>
                <a:gd name="T56" fmla="*/ 2 w 35"/>
                <a:gd name="T57" fmla="*/ 25 h 38"/>
                <a:gd name="T58" fmla="*/ 0 w 35"/>
                <a:gd name="T59" fmla="*/ 29 h 38"/>
                <a:gd name="T60" fmla="*/ 2 w 35"/>
                <a:gd name="T61" fmla="*/ 33 h 38"/>
                <a:gd name="T62" fmla="*/ 4 w 35"/>
                <a:gd name="T63" fmla="*/ 36 h 38"/>
                <a:gd name="T64" fmla="*/ 8 w 35"/>
                <a:gd name="T65" fmla="*/ 38 h 38"/>
                <a:gd name="T66" fmla="*/ 14 w 35"/>
                <a:gd name="T67" fmla="*/ 38 h 38"/>
                <a:gd name="T68" fmla="*/ 19 w 35"/>
                <a:gd name="T69" fmla="*/ 38 h 38"/>
                <a:gd name="T70" fmla="*/ 25 w 35"/>
                <a:gd name="T71" fmla="*/ 33 h 38"/>
                <a:gd name="T72" fmla="*/ 27 w 35"/>
                <a:gd name="T73" fmla="*/ 35 h 38"/>
                <a:gd name="T74" fmla="*/ 27 w 35"/>
                <a:gd name="T75" fmla="*/ 36 h 38"/>
                <a:gd name="T76" fmla="*/ 29 w 35"/>
                <a:gd name="T77" fmla="*/ 38 h 38"/>
                <a:gd name="T78" fmla="*/ 31 w 35"/>
                <a:gd name="T79" fmla="*/ 38 h 38"/>
                <a:gd name="T80" fmla="*/ 35 w 35"/>
                <a:gd name="T81" fmla="*/ 38 h 38"/>
                <a:gd name="T82" fmla="*/ 35 w 35"/>
                <a:gd name="T83" fmla="*/ 33 h 38"/>
                <a:gd name="T84" fmla="*/ 25 w 35"/>
                <a:gd name="T85" fmla="*/ 23 h 38"/>
                <a:gd name="T86" fmla="*/ 25 w 35"/>
                <a:gd name="T87" fmla="*/ 23 h 38"/>
                <a:gd name="T88" fmla="*/ 25 w 35"/>
                <a:gd name="T89" fmla="*/ 25 h 38"/>
                <a:gd name="T90" fmla="*/ 25 w 35"/>
                <a:gd name="T91" fmla="*/ 29 h 38"/>
                <a:gd name="T92" fmla="*/ 23 w 35"/>
                <a:gd name="T93" fmla="*/ 31 h 38"/>
                <a:gd name="T94" fmla="*/ 19 w 35"/>
                <a:gd name="T95" fmla="*/ 33 h 38"/>
                <a:gd name="T96" fmla="*/ 17 w 35"/>
                <a:gd name="T97" fmla="*/ 33 h 38"/>
                <a:gd name="T98" fmla="*/ 14 w 35"/>
                <a:gd name="T99" fmla="*/ 35 h 38"/>
                <a:gd name="T100" fmla="*/ 12 w 35"/>
                <a:gd name="T101" fmla="*/ 33 h 38"/>
                <a:gd name="T102" fmla="*/ 10 w 35"/>
                <a:gd name="T103" fmla="*/ 33 h 38"/>
                <a:gd name="T104" fmla="*/ 8 w 35"/>
                <a:gd name="T105" fmla="*/ 31 h 38"/>
                <a:gd name="T106" fmla="*/ 8 w 35"/>
                <a:gd name="T107" fmla="*/ 27 h 38"/>
                <a:gd name="T108" fmla="*/ 8 w 35"/>
                <a:gd name="T109" fmla="*/ 25 h 38"/>
                <a:gd name="T110" fmla="*/ 10 w 35"/>
                <a:gd name="T111" fmla="*/ 23 h 38"/>
                <a:gd name="T112" fmla="*/ 14 w 35"/>
                <a:gd name="T113" fmla="*/ 21 h 38"/>
                <a:gd name="T114" fmla="*/ 21 w 35"/>
                <a:gd name="T115" fmla="*/ 21 h 38"/>
                <a:gd name="T116" fmla="*/ 25 w 35"/>
                <a:gd name="T117" fmla="*/ 19 h 38"/>
                <a:gd name="T118" fmla="*/ 25 w 35"/>
                <a:gd name="T119" fmla="*/ 19 h 38"/>
                <a:gd name="T120" fmla="*/ 25 w 35"/>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38"/>
                <a:gd name="T185" fmla="*/ 35 w 35"/>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38">
                  <a:moveTo>
                    <a:pt x="35" y="33"/>
                  </a:moveTo>
                  <a:lnTo>
                    <a:pt x="33" y="35"/>
                  </a:lnTo>
                  <a:lnTo>
                    <a:pt x="33" y="33"/>
                  </a:lnTo>
                  <a:lnTo>
                    <a:pt x="31" y="31"/>
                  </a:lnTo>
                  <a:lnTo>
                    <a:pt x="31" y="10"/>
                  </a:lnTo>
                  <a:lnTo>
                    <a:pt x="31" y="6"/>
                  </a:lnTo>
                  <a:lnTo>
                    <a:pt x="27" y="2"/>
                  </a:lnTo>
                  <a:lnTo>
                    <a:pt x="23" y="0"/>
                  </a:lnTo>
                  <a:lnTo>
                    <a:pt x="17" y="0"/>
                  </a:lnTo>
                  <a:lnTo>
                    <a:pt x="12" y="0"/>
                  </a:lnTo>
                  <a:lnTo>
                    <a:pt x="6" y="4"/>
                  </a:lnTo>
                  <a:lnTo>
                    <a:pt x="4" y="6"/>
                  </a:lnTo>
                  <a:lnTo>
                    <a:pt x="2" y="12"/>
                  </a:lnTo>
                  <a:lnTo>
                    <a:pt x="8" y="12"/>
                  </a:lnTo>
                  <a:lnTo>
                    <a:pt x="10" y="10"/>
                  </a:lnTo>
                  <a:lnTo>
                    <a:pt x="12" y="6"/>
                  </a:lnTo>
                  <a:lnTo>
                    <a:pt x="14" y="6"/>
                  </a:lnTo>
                  <a:lnTo>
                    <a:pt x="17" y="6"/>
                  </a:lnTo>
                  <a:lnTo>
                    <a:pt x="21" y="6"/>
                  </a:lnTo>
                  <a:lnTo>
                    <a:pt x="23" y="6"/>
                  </a:lnTo>
                  <a:lnTo>
                    <a:pt x="25" y="8"/>
                  </a:lnTo>
                  <a:lnTo>
                    <a:pt x="25" y="12"/>
                  </a:lnTo>
                  <a:lnTo>
                    <a:pt x="25" y="13"/>
                  </a:lnTo>
                  <a:lnTo>
                    <a:pt x="23" y="15"/>
                  </a:lnTo>
                  <a:lnTo>
                    <a:pt x="15" y="17"/>
                  </a:lnTo>
                  <a:lnTo>
                    <a:pt x="8" y="17"/>
                  </a:lnTo>
                  <a:lnTo>
                    <a:pt x="6" y="19"/>
                  </a:lnTo>
                  <a:lnTo>
                    <a:pt x="2" y="21"/>
                  </a:lnTo>
                  <a:lnTo>
                    <a:pt x="2" y="25"/>
                  </a:lnTo>
                  <a:lnTo>
                    <a:pt x="0" y="29"/>
                  </a:lnTo>
                  <a:lnTo>
                    <a:pt x="2" y="33"/>
                  </a:lnTo>
                  <a:lnTo>
                    <a:pt x="4" y="36"/>
                  </a:lnTo>
                  <a:lnTo>
                    <a:pt x="8" y="38"/>
                  </a:lnTo>
                  <a:lnTo>
                    <a:pt x="14" y="38"/>
                  </a:lnTo>
                  <a:lnTo>
                    <a:pt x="19" y="38"/>
                  </a:lnTo>
                  <a:lnTo>
                    <a:pt x="25" y="33"/>
                  </a:lnTo>
                  <a:lnTo>
                    <a:pt x="27" y="35"/>
                  </a:lnTo>
                  <a:lnTo>
                    <a:pt x="27" y="36"/>
                  </a:lnTo>
                  <a:lnTo>
                    <a:pt x="29" y="38"/>
                  </a:lnTo>
                  <a:lnTo>
                    <a:pt x="31" y="38"/>
                  </a:lnTo>
                  <a:lnTo>
                    <a:pt x="35" y="38"/>
                  </a:lnTo>
                  <a:lnTo>
                    <a:pt x="35" y="33"/>
                  </a:lnTo>
                  <a:close/>
                  <a:moveTo>
                    <a:pt x="25" y="23"/>
                  </a:moveTo>
                  <a:lnTo>
                    <a:pt x="25" y="23"/>
                  </a:lnTo>
                  <a:lnTo>
                    <a:pt x="25" y="25"/>
                  </a:lnTo>
                  <a:lnTo>
                    <a:pt x="25" y="29"/>
                  </a:lnTo>
                  <a:lnTo>
                    <a:pt x="23" y="31"/>
                  </a:lnTo>
                  <a:lnTo>
                    <a:pt x="19" y="33"/>
                  </a:lnTo>
                  <a:lnTo>
                    <a:pt x="17" y="33"/>
                  </a:lnTo>
                  <a:lnTo>
                    <a:pt x="14" y="35"/>
                  </a:lnTo>
                  <a:lnTo>
                    <a:pt x="12" y="33"/>
                  </a:lnTo>
                  <a:lnTo>
                    <a:pt x="10" y="33"/>
                  </a:lnTo>
                  <a:lnTo>
                    <a:pt x="8" y="31"/>
                  </a:lnTo>
                  <a:lnTo>
                    <a:pt x="8" y="27"/>
                  </a:lnTo>
                  <a:lnTo>
                    <a:pt x="8" y="25"/>
                  </a:lnTo>
                  <a:lnTo>
                    <a:pt x="10" y="23"/>
                  </a:lnTo>
                  <a:lnTo>
                    <a:pt x="14" y="21"/>
                  </a:lnTo>
                  <a:lnTo>
                    <a:pt x="21" y="21"/>
                  </a:lnTo>
                  <a:lnTo>
                    <a:pt x="25" y="19"/>
                  </a:lnTo>
                  <a:lnTo>
                    <a:pt x="25" y="23"/>
                  </a:lnTo>
                  <a:close/>
                </a:path>
              </a:pathLst>
            </a:custGeom>
            <a:solidFill>
              <a:srgbClr val="000000"/>
            </a:solidFill>
            <a:ln w="9525">
              <a:noFill/>
              <a:round/>
              <a:headEnd/>
              <a:tailEnd/>
            </a:ln>
          </p:spPr>
          <p:txBody>
            <a:bodyPr/>
            <a:lstStyle/>
            <a:p>
              <a:endParaRPr lang="en-US"/>
            </a:p>
          </p:txBody>
        </p:sp>
        <p:sp>
          <p:nvSpPr>
            <p:cNvPr id="38035" name="Rectangle 147"/>
            <p:cNvSpPr>
              <a:spLocks noChangeArrowheads="1"/>
            </p:cNvSpPr>
            <p:nvPr/>
          </p:nvSpPr>
          <p:spPr bwMode="auto">
            <a:xfrm>
              <a:off x="2399" y="3595"/>
              <a:ext cx="6" cy="51"/>
            </a:xfrm>
            <a:prstGeom prst="rect">
              <a:avLst/>
            </a:prstGeom>
            <a:solidFill>
              <a:srgbClr val="000000"/>
            </a:solidFill>
            <a:ln w="9525">
              <a:noFill/>
              <a:miter lim="800000"/>
              <a:headEnd/>
              <a:tailEnd/>
            </a:ln>
          </p:spPr>
          <p:txBody>
            <a:bodyPr/>
            <a:lstStyle/>
            <a:p>
              <a:pPr eaLnBrk="0" hangingPunct="0"/>
              <a:endParaRPr lang="en-US"/>
            </a:p>
          </p:txBody>
        </p:sp>
        <p:sp>
          <p:nvSpPr>
            <p:cNvPr id="38036" name="Freeform 148"/>
            <p:cNvSpPr>
              <a:spLocks/>
            </p:cNvSpPr>
            <p:nvPr/>
          </p:nvSpPr>
          <p:spPr bwMode="auto">
            <a:xfrm>
              <a:off x="2411" y="3598"/>
              <a:ext cx="17" cy="48"/>
            </a:xfrm>
            <a:custGeom>
              <a:avLst/>
              <a:gdLst>
                <a:gd name="T0" fmla="*/ 6 w 17"/>
                <a:gd name="T1" fmla="*/ 0 h 48"/>
                <a:gd name="T2" fmla="*/ 6 w 17"/>
                <a:gd name="T3" fmla="*/ 10 h 48"/>
                <a:gd name="T4" fmla="*/ 0 w 17"/>
                <a:gd name="T5" fmla="*/ 10 h 48"/>
                <a:gd name="T6" fmla="*/ 0 w 17"/>
                <a:gd name="T7" fmla="*/ 16 h 48"/>
                <a:gd name="T8" fmla="*/ 6 w 17"/>
                <a:gd name="T9" fmla="*/ 16 h 48"/>
                <a:gd name="T10" fmla="*/ 6 w 17"/>
                <a:gd name="T11" fmla="*/ 41 h 48"/>
                <a:gd name="T12" fmla="*/ 6 w 17"/>
                <a:gd name="T13" fmla="*/ 45 h 48"/>
                <a:gd name="T14" fmla="*/ 8 w 17"/>
                <a:gd name="T15" fmla="*/ 46 h 48"/>
                <a:gd name="T16" fmla="*/ 9 w 17"/>
                <a:gd name="T17" fmla="*/ 48 h 48"/>
                <a:gd name="T18" fmla="*/ 11 w 17"/>
                <a:gd name="T19" fmla="*/ 48 h 48"/>
                <a:gd name="T20" fmla="*/ 17 w 17"/>
                <a:gd name="T21" fmla="*/ 48 h 48"/>
                <a:gd name="T22" fmla="*/ 17 w 17"/>
                <a:gd name="T23" fmla="*/ 43 h 48"/>
                <a:gd name="T24" fmla="*/ 15 w 17"/>
                <a:gd name="T25" fmla="*/ 43 h 48"/>
                <a:gd name="T26" fmla="*/ 11 w 17"/>
                <a:gd name="T27" fmla="*/ 43 h 48"/>
                <a:gd name="T28" fmla="*/ 11 w 17"/>
                <a:gd name="T29" fmla="*/ 41 h 48"/>
                <a:gd name="T30" fmla="*/ 11 w 17"/>
                <a:gd name="T31" fmla="*/ 16 h 48"/>
                <a:gd name="T32" fmla="*/ 17 w 17"/>
                <a:gd name="T33" fmla="*/ 16 h 48"/>
                <a:gd name="T34" fmla="*/ 17 w 17"/>
                <a:gd name="T35" fmla="*/ 10 h 48"/>
                <a:gd name="T36" fmla="*/ 11 w 17"/>
                <a:gd name="T37" fmla="*/ 10 h 48"/>
                <a:gd name="T38" fmla="*/ 11 w 17"/>
                <a:gd name="T39" fmla="*/ 0 h 48"/>
                <a:gd name="T40" fmla="*/ 6 w 17"/>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8"/>
                <a:gd name="T65" fmla="*/ 17 w 17"/>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8">
                  <a:moveTo>
                    <a:pt x="6" y="0"/>
                  </a:moveTo>
                  <a:lnTo>
                    <a:pt x="6" y="10"/>
                  </a:lnTo>
                  <a:lnTo>
                    <a:pt x="0" y="10"/>
                  </a:lnTo>
                  <a:lnTo>
                    <a:pt x="0" y="16"/>
                  </a:lnTo>
                  <a:lnTo>
                    <a:pt x="6" y="16"/>
                  </a:lnTo>
                  <a:lnTo>
                    <a:pt x="6" y="41"/>
                  </a:lnTo>
                  <a:lnTo>
                    <a:pt x="6" y="45"/>
                  </a:lnTo>
                  <a:lnTo>
                    <a:pt x="8" y="46"/>
                  </a:lnTo>
                  <a:lnTo>
                    <a:pt x="9" y="48"/>
                  </a:lnTo>
                  <a:lnTo>
                    <a:pt x="11" y="48"/>
                  </a:lnTo>
                  <a:lnTo>
                    <a:pt x="17" y="48"/>
                  </a:lnTo>
                  <a:lnTo>
                    <a:pt x="17" y="43"/>
                  </a:lnTo>
                  <a:lnTo>
                    <a:pt x="15" y="43"/>
                  </a:lnTo>
                  <a:lnTo>
                    <a:pt x="11" y="43"/>
                  </a:lnTo>
                  <a:lnTo>
                    <a:pt x="11" y="41"/>
                  </a:lnTo>
                  <a:lnTo>
                    <a:pt x="11" y="16"/>
                  </a:lnTo>
                  <a:lnTo>
                    <a:pt x="17" y="16"/>
                  </a:lnTo>
                  <a:lnTo>
                    <a:pt x="17" y="10"/>
                  </a:lnTo>
                  <a:lnTo>
                    <a:pt x="11" y="10"/>
                  </a:lnTo>
                  <a:lnTo>
                    <a:pt x="11" y="0"/>
                  </a:lnTo>
                  <a:lnTo>
                    <a:pt x="6" y="0"/>
                  </a:lnTo>
                  <a:close/>
                </a:path>
              </a:pathLst>
            </a:custGeom>
            <a:solidFill>
              <a:srgbClr val="000000"/>
            </a:solidFill>
            <a:ln w="9525">
              <a:noFill/>
              <a:round/>
              <a:headEnd/>
              <a:tailEnd/>
            </a:ln>
          </p:spPr>
          <p:txBody>
            <a:bodyPr/>
            <a:lstStyle/>
            <a:p>
              <a:endParaRPr lang="en-US"/>
            </a:p>
          </p:txBody>
        </p:sp>
        <p:sp>
          <p:nvSpPr>
            <p:cNvPr id="38037" name="Freeform 149"/>
            <p:cNvSpPr>
              <a:spLocks noEditPoints="1"/>
            </p:cNvSpPr>
            <p:nvPr/>
          </p:nvSpPr>
          <p:spPr bwMode="auto">
            <a:xfrm>
              <a:off x="2455" y="3595"/>
              <a:ext cx="40" cy="51"/>
            </a:xfrm>
            <a:custGeom>
              <a:avLst/>
              <a:gdLst>
                <a:gd name="T0" fmla="*/ 0 w 40"/>
                <a:gd name="T1" fmla="*/ 0 h 51"/>
                <a:gd name="T2" fmla="*/ 0 w 40"/>
                <a:gd name="T3" fmla="*/ 51 h 51"/>
                <a:gd name="T4" fmla="*/ 21 w 40"/>
                <a:gd name="T5" fmla="*/ 51 h 51"/>
                <a:gd name="T6" fmla="*/ 25 w 40"/>
                <a:gd name="T7" fmla="*/ 49 h 51"/>
                <a:gd name="T8" fmla="*/ 29 w 40"/>
                <a:gd name="T9" fmla="*/ 49 h 51"/>
                <a:gd name="T10" fmla="*/ 33 w 40"/>
                <a:gd name="T11" fmla="*/ 48 h 51"/>
                <a:gd name="T12" fmla="*/ 35 w 40"/>
                <a:gd name="T13" fmla="*/ 44 h 51"/>
                <a:gd name="T14" fmla="*/ 38 w 40"/>
                <a:gd name="T15" fmla="*/ 40 h 51"/>
                <a:gd name="T16" fmla="*/ 40 w 40"/>
                <a:gd name="T17" fmla="*/ 36 h 51"/>
                <a:gd name="T18" fmla="*/ 40 w 40"/>
                <a:gd name="T19" fmla="*/ 25 h 51"/>
                <a:gd name="T20" fmla="*/ 40 w 40"/>
                <a:gd name="T21" fmla="*/ 19 h 51"/>
                <a:gd name="T22" fmla="*/ 40 w 40"/>
                <a:gd name="T23" fmla="*/ 15 h 51"/>
                <a:gd name="T24" fmla="*/ 38 w 40"/>
                <a:gd name="T25" fmla="*/ 11 h 51"/>
                <a:gd name="T26" fmla="*/ 35 w 40"/>
                <a:gd name="T27" fmla="*/ 7 h 51"/>
                <a:gd name="T28" fmla="*/ 31 w 40"/>
                <a:gd name="T29" fmla="*/ 3 h 51"/>
                <a:gd name="T30" fmla="*/ 25 w 40"/>
                <a:gd name="T31" fmla="*/ 1 h 51"/>
                <a:gd name="T32" fmla="*/ 21 w 40"/>
                <a:gd name="T33" fmla="*/ 0 h 51"/>
                <a:gd name="T34" fmla="*/ 0 w 40"/>
                <a:gd name="T35" fmla="*/ 0 h 51"/>
                <a:gd name="T36" fmla="*/ 6 w 40"/>
                <a:gd name="T37" fmla="*/ 46 h 51"/>
                <a:gd name="T38" fmla="*/ 6 w 40"/>
                <a:gd name="T39" fmla="*/ 7 h 51"/>
                <a:gd name="T40" fmla="*/ 19 w 40"/>
                <a:gd name="T41" fmla="*/ 7 h 51"/>
                <a:gd name="T42" fmla="*/ 25 w 40"/>
                <a:gd name="T43" fmla="*/ 7 h 51"/>
                <a:gd name="T44" fmla="*/ 31 w 40"/>
                <a:gd name="T45" fmla="*/ 11 h 51"/>
                <a:gd name="T46" fmla="*/ 33 w 40"/>
                <a:gd name="T47" fmla="*/ 17 h 51"/>
                <a:gd name="T48" fmla="*/ 35 w 40"/>
                <a:gd name="T49" fmla="*/ 25 h 51"/>
                <a:gd name="T50" fmla="*/ 35 w 40"/>
                <a:gd name="T51" fmla="*/ 32 h 51"/>
                <a:gd name="T52" fmla="*/ 31 w 40"/>
                <a:gd name="T53" fmla="*/ 38 h 51"/>
                <a:gd name="T54" fmla="*/ 29 w 40"/>
                <a:gd name="T55" fmla="*/ 42 h 51"/>
                <a:gd name="T56" fmla="*/ 27 w 40"/>
                <a:gd name="T57" fmla="*/ 42 h 51"/>
                <a:gd name="T58" fmla="*/ 23 w 40"/>
                <a:gd name="T59" fmla="*/ 44 h 51"/>
                <a:gd name="T60" fmla="*/ 21 w 40"/>
                <a:gd name="T61" fmla="*/ 46 h 51"/>
                <a:gd name="T62" fmla="*/ 6 w 40"/>
                <a:gd name="T63" fmla="*/ 46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
                <a:gd name="T97" fmla="*/ 0 h 51"/>
                <a:gd name="T98" fmla="*/ 40 w 40"/>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 h="51">
                  <a:moveTo>
                    <a:pt x="0" y="0"/>
                  </a:moveTo>
                  <a:lnTo>
                    <a:pt x="0" y="51"/>
                  </a:lnTo>
                  <a:lnTo>
                    <a:pt x="21" y="51"/>
                  </a:lnTo>
                  <a:lnTo>
                    <a:pt x="25" y="49"/>
                  </a:lnTo>
                  <a:lnTo>
                    <a:pt x="29" y="49"/>
                  </a:lnTo>
                  <a:lnTo>
                    <a:pt x="33" y="48"/>
                  </a:lnTo>
                  <a:lnTo>
                    <a:pt x="35" y="44"/>
                  </a:lnTo>
                  <a:lnTo>
                    <a:pt x="38" y="40"/>
                  </a:lnTo>
                  <a:lnTo>
                    <a:pt x="40" y="36"/>
                  </a:lnTo>
                  <a:lnTo>
                    <a:pt x="40" y="25"/>
                  </a:lnTo>
                  <a:lnTo>
                    <a:pt x="40" y="19"/>
                  </a:lnTo>
                  <a:lnTo>
                    <a:pt x="40" y="15"/>
                  </a:lnTo>
                  <a:lnTo>
                    <a:pt x="38" y="11"/>
                  </a:lnTo>
                  <a:lnTo>
                    <a:pt x="35" y="7"/>
                  </a:lnTo>
                  <a:lnTo>
                    <a:pt x="31" y="3"/>
                  </a:lnTo>
                  <a:lnTo>
                    <a:pt x="25" y="1"/>
                  </a:lnTo>
                  <a:lnTo>
                    <a:pt x="21" y="0"/>
                  </a:lnTo>
                  <a:lnTo>
                    <a:pt x="0" y="0"/>
                  </a:lnTo>
                  <a:close/>
                  <a:moveTo>
                    <a:pt x="6" y="46"/>
                  </a:moveTo>
                  <a:lnTo>
                    <a:pt x="6" y="7"/>
                  </a:lnTo>
                  <a:lnTo>
                    <a:pt x="19" y="7"/>
                  </a:lnTo>
                  <a:lnTo>
                    <a:pt x="25" y="7"/>
                  </a:lnTo>
                  <a:lnTo>
                    <a:pt x="31" y="11"/>
                  </a:lnTo>
                  <a:lnTo>
                    <a:pt x="33" y="17"/>
                  </a:lnTo>
                  <a:lnTo>
                    <a:pt x="35" y="25"/>
                  </a:lnTo>
                  <a:lnTo>
                    <a:pt x="35" y="32"/>
                  </a:lnTo>
                  <a:lnTo>
                    <a:pt x="31" y="38"/>
                  </a:lnTo>
                  <a:lnTo>
                    <a:pt x="29" y="42"/>
                  </a:lnTo>
                  <a:lnTo>
                    <a:pt x="27" y="42"/>
                  </a:lnTo>
                  <a:lnTo>
                    <a:pt x="23" y="44"/>
                  </a:lnTo>
                  <a:lnTo>
                    <a:pt x="21" y="46"/>
                  </a:lnTo>
                  <a:lnTo>
                    <a:pt x="6" y="46"/>
                  </a:lnTo>
                  <a:close/>
                </a:path>
              </a:pathLst>
            </a:custGeom>
            <a:solidFill>
              <a:srgbClr val="000000"/>
            </a:solidFill>
            <a:ln w="9525">
              <a:noFill/>
              <a:round/>
              <a:headEnd/>
              <a:tailEnd/>
            </a:ln>
          </p:spPr>
          <p:txBody>
            <a:bodyPr/>
            <a:lstStyle/>
            <a:p>
              <a:endParaRPr lang="en-US"/>
            </a:p>
          </p:txBody>
        </p:sp>
        <p:sp>
          <p:nvSpPr>
            <p:cNvPr id="38038" name="Freeform 150"/>
            <p:cNvSpPr>
              <a:spLocks noEditPoints="1"/>
            </p:cNvSpPr>
            <p:nvPr/>
          </p:nvSpPr>
          <p:spPr bwMode="auto">
            <a:xfrm>
              <a:off x="2501" y="3608"/>
              <a:ext cx="35" cy="38"/>
            </a:xfrm>
            <a:custGeom>
              <a:avLst/>
              <a:gdLst>
                <a:gd name="T0" fmla="*/ 17 w 35"/>
                <a:gd name="T1" fmla="*/ 0 h 38"/>
                <a:gd name="T2" fmla="*/ 12 w 35"/>
                <a:gd name="T3" fmla="*/ 2 h 38"/>
                <a:gd name="T4" fmla="*/ 6 w 35"/>
                <a:gd name="T5" fmla="*/ 6 h 38"/>
                <a:gd name="T6" fmla="*/ 2 w 35"/>
                <a:gd name="T7" fmla="*/ 12 h 38"/>
                <a:gd name="T8" fmla="*/ 0 w 35"/>
                <a:gd name="T9" fmla="*/ 19 h 38"/>
                <a:gd name="T10" fmla="*/ 2 w 35"/>
                <a:gd name="T11" fmla="*/ 27 h 38"/>
                <a:gd name="T12" fmla="*/ 6 w 35"/>
                <a:gd name="T13" fmla="*/ 33 h 38"/>
                <a:gd name="T14" fmla="*/ 12 w 35"/>
                <a:gd name="T15" fmla="*/ 36 h 38"/>
                <a:gd name="T16" fmla="*/ 17 w 35"/>
                <a:gd name="T17" fmla="*/ 38 h 38"/>
                <a:gd name="T18" fmla="*/ 25 w 35"/>
                <a:gd name="T19" fmla="*/ 36 h 38"/>
                <a:gd name="T20" fmla="*/ 31 w 35"/>
                <a:gd name="T21" fmla="*/ 33 h 38"/>
                <a:gd name="T22" fmla="*/ 35 w 35"/>
                <a:gd name="T23" fmla="*/ 27 h 38"/>
                <a:gd name="T24" fmla="*/ 35 w 35"/>
                <a:gd name="T25" fmla="*/ 19 h 38"/>
                <a:gd name="T26" fmla="*/ 35 w 35"/>
                <a:gd name="T27" fmla="*/ 12 h 38"/>
                <a:gd name="T28" fmla="*/ 31 w 35"/>
                <a:gd name="T29" fmla="*/ 6 h 38"/>
                <a:gd name="T30" fmla="*/ 25 w 35"/>
                <a:gd name="T31" fmla="*/ 2 h 38"/>
                <a:gd name="T32" fmla="*/ 17 w 35"/>
                <a:gd name="T33" fmla="*/ 0 h 38"/>
                <a:gd name="T34" fmla="*/ 17 w 35"/>
                <a:gd name="T35" fmla="*/ 6 h 38"/>
                <a:gd name="T36" fmla="*/ 23 w 35"/>
                <a:gd name="T37" fmla="*/ 6 h 38"/>
                <a:gd name="T38" fmla="*/ 25 w 35"/>
                <a:gd name="T39" fmla="*/ 10 h 38"/>
                <a:gd name="T40" fmla="*/ 29 w 35"/>
                <a:gd name="T41" fmla="*/ 13 h 38"/>
                <a:gd name="T42" fmla="*/ 29 w 35"/>
                <a:gd name="T43" fmla="*/ 19 h 38"/>
                <a:gd name="T44" fmla="*/ 29 w 35"/>
                <a:gd name="T45" fmla="*/ 25 h 38"/>
                <a:gd name="T46" fmla="*/ 25 w 35"/>
                <a:gd name="T47" fmla="*/ 29 h 38"/>
                <a:gd name="T48" fmla="*/ 23 w 35"/>
                <a:gd name="T49" fmla="*/ 33 h 38"/>
                <a:gd name="T50" fmla="*/ 17 w 35"/>
                <a:gd name="T51" fmla="*/ 33 h 38"/>
                <a:gd name="T52" fmla="*/ 13 w 35"/>
                <a:gd name="T53" fmla="*/ 33 h 38"/>
                <a:gd name="T54" fmla="*/ 10 w 35"/>
                <a:gd name="T55" fmla="*/ 29 h 38"/>
                <a:gd name="T56" fmla="*/ 8 w 35"/>
                <a:gd name="T57" fmla="*/ 25 h 38"/>
                <a:gd name="T58" fmla="*/ 8 w 35"/>
                <a:gd name="T59" fmla="*/ 19 h 38"/>
                <a:gd name="T60" fmla="*/ 8 w 35"/>
                <a:gd name="T61" fmla="*/ 13 h 38"/>
                <a:gd name="T62" fmla="*/ 10 w 35"/>
                <a:gd name="T63" fmla="*/ 10 h 38"/>
                <a:gd name="T64" fmla="*/ 13 w 35"/>
                <a:gd name="T65" fmla="*/ 6 h 38"/>
                <a:gd name="T66" fmla="*/ 17 w 35"/>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
                <a:gd name="T103" fmla="*/ 0 h 38"/>
                <a:gd name="T104" fmla="*/ 35 w 35"/>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 h="38">
                  <a:moveTo>
                    <a:pt x="17" y="0"/>
                  </a:moveTo>
                  <a:lnTo>
                    <a:pt x="12" y="2"/>
                  </a:lnTo>
                  <a:lnTo>
                    <a:pt x="6" y="6"/>
                  </a:lnTo>
                  <a:lnTo>
                    <a:pt x="2" y="12"/>
                  </a:lnTo>
                  <a:lnTo>
                    <a:pt x="0" y="19"/>
                  </a:lnTo>
                  <a:lnTo>
                    <a:pt x="2" y="27"/>
                  </a:lnTo>
                  <a:lnTo>
                    <a:pt x="6" y="33"/>
                  </a:lnTo>
                  <a:lnTo>
                    <a:pt x="12" y="36"/>
                  </a:lnTo>
                  <a:lnTo>
                    <a:pt x="17" y="38"/>
                  </a:lnTo>
                  <a:lnTo>
                    <a:pt x="25" y="36"/>
                  </a:lnTo>
                  <a:lnTo>
                    <a:pt x="31" y="33"/>
                  </a:lnTo>
                  <a:lnTo>
                    <a:pt x="35" y="27"/>
                  </a:lnTo>
                  <a:lnTo>
                    <a:pt x="35" y="19"/>
                  </a:lnTo>
                  <a:lnTo>
                    <a:pt x="35" y="12"/>
                  </a:lnTo>
                  <a:lnTo>
                    <a:pt x="31" y="6"/>
                  </a:lnTo>
                  <a:lnTo>
                    <a:pt x="25" y="2"/>
                  </a:lnTo>
                  <a:lnTo>
                    <a:pt x="17" y="0"/>
                  </a:lnTo>
                  <a:close/>
                  <a:moveTo>
                    <a:pt x="17" y="6"/>
                  </a:moveTo>
                  <a:lnTo>
                    <a:pt x="23" y="6"/>
                  </a:lnTo>
                  <a:lnTo>
                    <a:pt x="25" y="10"/>
                  </a:lnTo>
                  <a:lnTo>
                    <a:pt x="29" y="13"/>
                  </a:lnTo>
                  <a:lnTo>
                    <a:pt x="29" y="19"/>
                  </a:lnTo>
                  <a:lnTo>
                    <a:pt x="29" y="25"/>
                  </a:lnTo>
                  <a:lnTo>
                    <a:pt x="25" y="29"/>
                  </a:lnTo>
                  <a:lnTo>
                    <a:pt x="23" y="33"/>
                  </a:lnTo>
                  <a:lnTo>
                    <a:pt x="17" y="33"/>
                  </a:lnTo>
                  <a:lnTo>
                    <a:pt x="13" y="33"/>
                  </a:lnTo>
                  <a:lnTo>
                    <a:pt x="10" y="29"/>
                  </a:lnTo>
                  <a:lnTo>
                    <a:pt x="8" y="25"/>
                  </a:lnTo>
                  <a:lnTo>
                    <a:pt x="8" y="19"/>
                  </a:lnTo>
                  <a:lnTo>
                    <a:pt x="8" y="13"/>
                  </a:lnTo>
                  <a:lnTo>
                    <a:pt x="10" y="10"/>
                  </a:lnTo>
                  <a:lnTo>
                    <a:pt x="13" y="6"/>
                  </a:lnTo>
                  <a:lnTo>
                    <a:pt x="17" y="6"/>
                  </a:lnTo>
                  <a:close/>
                </a:path>
              </a:pathLst>
            </a:custGeom>
            <a:solidFill>
              <a:srgbClr val="000000"/>
            </a:solidFill>
            <a:ln w="9525">
              <a:noFill/>
              <a:round/>
              <a:headEnd/>
              <a:tailEnd/>
            </a:ln>
          </p:spPr>
          <p:txBody>
            <a:bodyPr/>
            <a:lstStyle/>
            <a:p>
              <a:endParaRPr lang="en-US"/>
            </a:p>
          </p:txBody>
        </p:sp>
        <p:sp>
          <p:nvSpPr>
            <p:cNvPr id="38039" name="Freeform 151"/>
            <p:cNvSpPr>
              <a:spLocks/>
            </p:cNvSpPr>
            <p:nvPr/>
          </p:nvSpPr>
          <p:spPr bwMode="auto">
            <a:xfrm>
              <a:off x="2543" y="3608"/>
              <a:ext cx="50" cy="38"/>
            </a:xfrm>
            <a:custGeom>
              <a:avLst/>
              <a:gdLst>
                <a:gd name="T0" fmla="*/ 27 w 50"/>
                <a:gd name="T1" fmla="*/ 6 h 38"/>
                <a:gd name="T2" fmla="*/ 25 w 50"/>
                <a:gd name="T3" fmla="*/ 4 h 38"/>
                <a:gd name="T4" fmla="*/ 23 w 50"/>
                <a:gd name="T5" fmla="*/ 2 h 38"/>
                <a:gd name="T6" fmla="*/ 21 w 50"/>
                <a:gd name="T7" fmla="*/ 0 h 38"/>
                <a:gd name="T8" fmla="*/ 18 w 50"/>
                <a:gd name="T9" fmla="*/ 0 h 38"/>
                <a:gd name="T10" fmla="*/ 12 w 50"/>
                <a:gd name="T11" fmla="*/ 0 h 38"/>
                <a:gd name="T12" fmla="*/ 8 w 50"/>
                <a:gd name="T13" fmla="*/ 4 h 38"/>
                <a:gd name="T14" fmla="*/ 6 w 50"/>
                <a:gd name="T15" fmla="*/ 6 h 38"/>
                <a:gd name="T16" fmla="*/ 6 w 50"/>
                <a:gd name="T17" fmla="*/ 6 h 38"/>
                <a:gd name="T18" fmla="*/ 6 w 50"/>
                <a:gd name="T19" fmla="*/ 0 h 38"/>
                <a:gd name="T20" fmla="*/ 0 w 50"/>
                <a:gd name="T21" fmla="*/ 0 h 38"/>
                <a:gd name="T22" fmla="*/ 0 w 50"/>
                <a:gd name="T23" fmla="*/ 38 h 38"/>
                <a:gd name="T24" fmla="*/ 6 w 50"/>
                <a:gd name="T25" fmla="*/ 38 h 38"/>
                <a:gd name="T26" fmla="*/ 6 w 50"/>
                <a:gd name="T27" fmla="*/ 17 h 38"/>
                <a:gd name="T28" fmla="*/ 8 w 50"/>
                <a:gd name="T29" fmla="*/ 12 h 38"/>
                <a:gd name="T30" fmla="*/ 10 w 50"/>
                <a:gd name="T31" fmla="*/ 10 h 38"/>
                <a:gd name="T32" fmla="*/ 12 w 50"/>
                <a:gd name="T33" fmla="*/ 6 h 38"/>
                <a:gd name="T34" fmla="*/ 16 w 50"/>
                <a:gd name="T35" fmla="*/ 6 h 38"/>
                <a:gd name="T36" fmla="*/ 18 w 50"/>
                <a:gd name="T37" fmla="*/ 6 h 38"/>
                <a:gd name="T38" fmla="*/ 19 w 50"/>
                <a:gd name="T39" fmla="*/ 8 h 38"/>
                <a:gd name="T40" fmla="*/ 21 w 50"/>
                <a:gd name="T41" fmla="*/ 10 h 38"/>
                <a:gd name="T42" fmla="*/ 21 w 50"/>
                <a:gd name="T43" fmla="*/ 12 h 38"/>
                <a:gd name="T44" fmla="*/ 21 w 50"/>
                <a:gd name="T45" fmla="*/ 38 h 38"/>
                <a:gd name="T46" fmla="*/ 27 w 50"/>
                <a:gd name="T47" fmla="*/ 38 h 38"/>
                <a:gd name="T48" fmla="*/ 27 w 50"/>
                <a:gd name="T49" fmla="*/ 15 h 38"/>
                <a:gd name="T50" fmla="*/ 29 w 50"/>
                <a:gd name="T51" fmla="*/ 12 h 38"/>
                <a:gd name="T52" fmla="*/ 31 w 50"/>
                <a:gd name="T53" fmla="*/ 8 h 38"/>
                <a:gd name="T54" fmla="*/ 33 w 50"/>
                <a:gd name="T55" fmla="*/ 6 h 38"/>
                <a:gd name="T56" fmla="*/ 37 w 50"/>
                <a:gd name="T57" fmla="*/ 6 h 38"/>
                <a:gd name="T58" fmla="*/ 39 w 50"/>
                <a:gd name="T59" fmla="*/ 6 h 38"/>
                <a:gd name="T60" fmla="*/ 43 w 50"/>
                <a:gd name="T61" fmla="*/ 8 h 38"/>
                <a:gd name="T62" fmla="*/ 43 w 50"/>
                <a:gd name="T63" fmla="*/ 10 h 38"/>
                <a:gd name="T64" fmla="*/ 44 w 50"/>
                <a:gd name="T65" fmla="*/ 13 h 38"/>
                <a:gd name="T66" fmla="*/ 44 w 50"/>
                <a:gd name="T67" fmla="*/ 38 h 38"/>
                <a:gd name="T68" fmla="*/ 50 w 50"/>
                <a:gd name="T69" fmla="*/ 38 h 38"/>
                <a:gd name="T70" fmla="*/ 50 w 50"/>
                <a:gd name="T71" fmla="*/ 13 h 38"/>
                <a:gd name="T72" fmla="*/ 50 w 50"/>
                <a:gd name="T73" fmla="*/ 13 h 38"/>
                <a:gd name="T74" fmla="*/ 48 w 50"/>
                <a:gd name="T75" fmla="*/ 8 h 38"/>
                <a:gd name="T76" fmla="*/ 46 w 50"/>
                <a:gd name="T77" fmla="*/ 4 h 38"/>
                <a:gd name="T78" fmla="*/ 43 w 50"/>
                <a:gd name="T79" fmla="*/ 0 h 38"/>
                <a:gd name="T80" fmla="*/ 39 w 50"/>
                <a:gd name="T81" fmla="*/ 0 h 38"/>
                <a:gd name="T82" fmla="*/ 33 w 50"/>
                <a:gd name="T83" fmla="*/ 0 h 38"/>
                <a:gd name="T84" fmla="*/ 27 w 50"/>
                <a:gd name="T85" fmla="*/ 6 h 38"/>
                <a:gd name="T86" fmla="*/ 27 w 50"/>
                <a:gd name="T87" fmla="*/ 6 h 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
                <a:gd name="T133" fmla="*/ 0 h 38"/>
                <a:gd name="T134" fmla="*/ 50 w 50"/>
                <a:gd name="T135" fmla="*/ 38 h 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 h="38">
                  <a:moveTo>
                    <a:pt x="27" y="6"/>
                  </a:moveTo>
                  <a:lnTo>
                    <a:pt x="25" y="4"/>
                  </a:lnTo>
                  <a:lnTo>
                    <a:pt x="23" y="2"/>
                  </a:lnTo>
                  <a:lnTo>
                    <a:pt x="21" y="0"/>
                  </a:lnTo>
                  <a:lnTo>
                    <a:pt x="18" y="0"/>
                  </a:lnTo>
                  <a:lnTo>
                    <a:pt x="12" y="0"/>
                  </a:lnTo>
                  <a:lnTo>
                    <a:pt x="8" y="4"/>
                  </a:lnTo>
                  <a:lnTo>
                    <a:pt x="6" y="6"/>
                  </a:lnTo>
                  <a:lnTo>
                    <a:pt x="6" y="0"/>
                  </a:lnTo>
                  <a:lnTo>
                    <a:pt x="0" y="0"/>
                  </a:lnTo>
                  <a:lnTo>
                    <a:pt x="0" y="38"/>
                  </a:lnTo>
                  <a:lnTo>
                    <a:pt x="6" y="38"/>
                  </a:lnTo>
                  <a:lnTo>
                    <a:pt x="6" y="17"/>
                  </a:lnTo>
                  <a:lnTo>
                    <a:pt x="8" y="12"/>
                  </a:lnTo>
                  <a:lnTo>
                    <a:pt x="10" y="10"/>
                  </a:lnTo>
                  <a:lnTo>
                    <a:pt x="12" y="6"/>
                  </a:lnTo>
                  <a:lnTo>
                    <a:pt x="16" y="6"/>
                  </a:lnTo>
                  <a:lnTo>
                    <a:pt x="18" y="6"/>
                  </a:lnTo>
                  <a:lnTo>
                    <a:pt x="19" y="8"/>
                  </a:lnTo>
                  <a:lnTo>
                    <a:pt x="21" y="10"/>
                  </a:lnTo>
                  <a:lnTo>
                    <a:pt x="21" y="12"/>
                  </a:lnTo>
                  <a:lnTo>
                    <a:pt x="21" y="38"/>
                  </a:lnTo>
                  <a:lnTo>
                    <a:pt x="27" y="38"/>
                  </a:lnTo>
                  <a:lnTo>
                    <a:pt x="27" y="15"/>
                  </a:lnTo>
                  <a:lnTo>
                    <a:pt x="29" y="12"/>
                  </a:lnTo>
                  <a:lnTo>
                    <a:pt x="31" y="8"/>
                  </a:lnTo>
                  <a:lnTo>
                    <a:pt x="33" y="6"/>
                  </a:lnTo>
                  <a:lnTo>
                    <a:pt x="37" y="6"/>
                  </a:lnTo>
                  <a:lnTo>
                    <a:pt x="39" y="6"/>
                  </a:lnTo>
                  <a:lnTo>
                    <a:pt x="43" y="8"/>
                  </a:lnTo>
                  <a:lnTo>
                    <a:pt x="43" y="10"/>
                  </a:lnTo>
                  <a:lnTo>
                    <a:pt x="44" y="13"/>
                  </a:lnTo>
                  <a:lnTo>
                    <a:pt x="44" y="38"/>
                  </a:lnTo>
                  <a:lnTo>
                    <a:pt x="50" y="38"/>
                  </a:lnTo>
                  <a:lnTo>
                    <a:pt x="50" y="13"/>
                  </a:lnTo>
                  <a:lnTo>
                    <a:pt x="48" y="8"/>
                  </a:lnTo>
                  <a:lnTo>
                    <a:pt x="46" y="4"/>
                  </a:lnTo>
                  <a:lnTo>
                    <a:pt x="43" y="0"/>
                  </a:lnTo>
                  <a:lnTo>
                    <a:pt x="39" y="0"/>
                  </a:lnTo>
                  <a:lnTo>
                    <a:pt x="33" y="0"/>
                  </a:lnTo>
                  <a:lnTo>
                    <a:pt x="27" y="6"/>
                  </a:lnTo>
                  <a:close/>
                </a:path>
              </a:pathLst>
            </a:custGeom>
            <a:solidFill>
              <a:srgbClr val="000000"/>
            </a:solidFill>
            <a:ln w="9525">
              <a:noFill/>
              <a:round/>
              <a:headEnd/>
              <a:tailEnd/>
            </a:ln>
          </p:spPr>
          <p:txBody>
            <a:bodyPr/>
            <a:lstStyle/>
            <a:p>
              <a:endParaRPr lang="en-US"/>
            </a:p>
          </p:txBody>
        </p:sp>
        <p:sp>
          <p:nvSpPr>
            <p:cNvPr id="38040" name="Freeform 152"/>
            <p:cNvSpPr>
              <a:spLocks noEditPoints="1"/>
            </p:cNvSpPr>
            <p:nvPr/>
          </p:nvSpPr>
          <p:spPr bwMode="auto">
            <a:xfrm>
              <a:off x="2601" y="3608"/>
              <a:ext cx="33" cy="38"/>
            </a:xfrm>
            <a:custGeom>
              <a:avLst/>
              <a:gdLst>
                <a:gd name="T0" fmla="*/ 33 w 33"/>
                <a:gd name="T1" fmla="*/ 21 h 38"/>
                <a:gd name="T2" fmla="*/ 31 w 33"/>
                <a:gd name="T3" fmla="*/ 12 h 38"/>
                <a:gd name="T4" fmla="*/ 29 w 33"/>
                <a:gd name="T5" fmla="*/ 6 h 38"/>
                <a:gd name="T6" fmla="*/ 27 w 33"/>
                <a:gd name="T7" fmla="*/ 4 h 38"/>
                <a:gd name="T8" fmla="*/ 23 w 33"/>
                <a:gd name="T9" fmla="*/ 2 h 38"/>
                <a:gd name="T10" fmla="*/ 17 w 33"/>
                <a:gd name="T11" fmla="*/ 0 h 38"/>
                <a:gd name="T12" fmla="*/ 9 w 33"/>
                <a:gd name="T13" fmla="*/ 2 h 38"/>
                <a:gd name="T14" fmla="*/ 4 w 33"/>
                <a:gd name="T15" fmla="*/ 6 h 38"/>
                <a:gd name="T16" fmla="*/ 0 w 33"/>
                <a:gd name="T17" fmla="*/ 12 h 38"/>
                <a:gd name="T18" fmla="*/ 0 w 33"/>
                <a:gd name="T19" fmla="*/ 19 h 38"/>
                <a:gd name="T20" fmla="*/ 0 w 33"/>
                <a:gd name="T21" fmla="*/ 25 h 38"/>
                <a:gd name="T22" fmla="*/ 2 w 33"/>
                <a:gd name="T23" fmla="*/ 31 h 38"/>
                <a:gd name="T24" fmla="*/ 4 w 33"/>
                <a:gd name="T25" fmla="*/ 35 h 38"/>
                <a:gd name="T26" fmla="*/ 8 w 33"/>
                <a:gd name="T27" fmla="*/ 36 h 38"/>
                <a:gd name="T28" fmla="*/ 11 w 33"/>
                <a:gd name="T29" fmla="*/ 38 h 38"/>
                <a:gd name="T30" fmla="*/ 17 w 33"/>
                <a:gd name="T31" fmla="*/ 38 h 38"/>
                <a:gd name="T32" fmla="*/ 23 w 33"/>
                <a:gd name="T33" fmla="*/ 36 h 38"/>
                <a:gd name="T34" fmla="*/ 27 w 33"/>
                <a:gd name="T35" fmla="*/ 36 h 38"/>
                <a:gd name="T36" fmla="*/ 29 w 33"/>
                <a:gd name="T37" fmla="*/ 33 h 38"/>
                <a:gd name="T38" fmla="*/ 31 w 33"/>
                <a:gd name="T39" fmla="*/ 29 h 38"/>
                <a:gd name="T40" fmla="*/ 33 w 33"/>
                <a:gd name="T41" fmla="*/ 27 h 38"/>
                <a:gd name="T42" fmla="*/ 25 w 33"/>
                <a:gd name="T43" fmla="*/ 27 h 38"/>
                <a:gd name="T44" fmla="*/ 25 w 33"/>
                <a:gd name="T45" fmla="*/ 29 h 38"/>
                <a:gd name="T46" fmla="*/ 23 w 33"/>
                <a:gd name="T47" fmla="*/ 31 h 38"/>
                <a:gd name="T48" fmla="*/ 19 w 33"/>
                <a:gd name="T49" fmla="*/ 33 h 38"/>
                <a:gd name="T50" fmla="*/ 17 w 33"/>
                <a:gd name="T51" fmla="*/ 35 h 38"/>
                <a:gd name="T52" fmla="*/ 11 w 33"/>
                <a:gd name="T53" fmla="*/ 33 h 38"/>
                <a:gd name="T54" fmla="*/ 9 w 33"/>
                <a:gd name="T55" fmla="*/ 31 h 38"/>
                <a:gd name="T56" fmla="*/ 6 w 33"/>
                <a:gd name="T57" fmla="*/ 27 h 38"/>
                <a:gd name="T58" fmla="*/ 6 w 33"/>
                <a:gd name="T59" fmla="*/ 21 h 38"/>
                <a:gd name="T60" fmla="*/ 33 w 33"/>
                <a:gd name="T61" fmla="*/ 21 h 38"/>
                <a:gd name="T62" fmla="*/ 6 w 33"/>
                <a:gd name="T63" fmla="*/ 17 h 38"/>
                <a:gd name="T64" fmla="*/ 6 w 33"/>
                <a:gd name="T65" fmla="*/ 12 h 38"/>
                <a:gd name="T66" fmla="*/ 9 w 33"/>
                <a:gd name="T67" fmla="*/ 8 h 38"/>
                <a:gd name="T68" fmla="*/ 11 w 33"/>
                <a:gd name="T69" fmla="*/ 6 h 38"/>
                <a:gd name="T70" fmla="*/ 17 w 33"/>
                <a:gd name="T71" fmla="*/ 6 h 38"/>
                <a:gd name="T72" fmla="*/ 21 w 33"/>
                <a:gd name="T73" fmla="*/ 6 h 38"/>
                <a:gd name="T74" fmla="*/ 23 w 33"/>
                <a:gd name="T75" fmla="*/ 8 h 38"/>
                <a:gd name="T76" fmla="*/ 25 w 33"/>
                <a:gd name="T77" fmla="*/ 12 h 38"/>
                <a:gd name="T78" fmla="*/ 27 w 33"/>
                <a:gd name="T79" fmla="*/ 17 h 38"/>
                <a:gd name="T80" fmla="*/ 6 w 33"/>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8"/>
                <a:gd name="T125" fmla="*/ 33 w 3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8">
                  <a:moveTo>
                    <a:pt x="33" y="21"/>
                  </a:moveTo>
                  <a:lnTo>
                    <a:pt x="31" y="12"/>
                  </a:lnTo>
                  <a:lnTo>
                    <a:pt x="29" y="6"/>
                  </a:lnTo>
                  <a:lnTo>
                    <a:pt x="27" y="4"/>
                  </a:lnTo>
                  <a:lnTo>
                    <a:pt x="23" y="2"/>
                  </a:lnTo>
                  <a:lnTo>
                    <a:pt x="17" y="0"/>
                  </a:lnTo>
                  <a:lnTo>
                    <a:pt x="9" y="2"/>
                  </a:lnTo>
                  <a:lnTo>
                    <a:pt x="4" y="6"/>
                  </a:lnTo>
                  <a:lnTo>
                    <a:pt x="0" y="12"/>
                  </a:lnTo>
                  <a:lnTo>
                    <a:pt x="0" y="19"/>
                  </a:lnTo>
                  <a:lnTo>
                    <a:pt x="0" y="25"/>
                  </a:lnTo>
                  <a:lnTo>
                    <a:pt x="2" y="31"/>
                  </a:lnTo>
                  <a:lnTo>
                    <a:pt x="4" y="35"/>
                  </a:lnTo>
                  <a:lnTo>
                    <a:pt x="8" y="36"/>
                  </a:lnTo>
                  <a:lnTo>
                    <a:pt x="11" y="38"/>
                  </a:lnTo>
                  <a:lnTo>
                    <a:pt x="17" y="38"/>
                  </a:lnTo>
                  <a:lnTo>
                    <a:pt x="23" y="36"/>
                  </a:lnTo>
                  <a:lnTo>
                    <a:pt x="27" y="36"/>
                  </a:lnTo>
                  <a:lnTo>
                    <a:pt x="29" y="33"/>
                  </a:lnTo>
                  <a:lnTo>
                    <a:pt x="31" y="29"/>
                  </a:lnTo>
                  <a:lnTo>
                    <a:pt x="33" y="27"/>
                  </a:lnTo>
                  <a:lnTo>
                    <a:pt x="25" y="27"/>
                  </a:lnTo>
                  <a:lnTo>
                    <a:pt x="25" y="29"/>
                  </a:lnTo>
                  <a:lnTo>
                    <a:pt x="23" y="31"/>
                  </a:lnTo>
                  <a:lnTo>
                    <a:pt x="19" y="33"/>
                  </a:lnTo>
                  <a:lnTo>
                    <a:pt x="17" y="35"/>
                  </a:lnTo>
                  <a:lnTo>
                    <a:pt x="11" y="33"/>
                  </a:lnTo>
                  <a:lnTo>
                    <a:pt x="9" y="31"/>
                  </a:lnTo>
                  <a:lnTo>
                    <a:pt x="6" y="27"/>
                  </a:lnTo>
                  <a:lnTo>
                    <a:pt x="6" y="21"/>
                  </a:lnTo>
                  <a:lnTo>
                    <a:pt x="33" y="21"/>
                  </a:lnTo>
                  <a:close/>
                  <a:moveTo>
                    <a:pt x="6" y="17"/>
                  </a:moveTo>
                  <a:lnTo>
                    <a:pt x="6" y="12"/>
                  </a:lnTo>
                  <a:lnTo>
                    <a:pt x="9" y="8"/>
                  </a:lnTo>
                  <a:lnTo>
                    <a:pt x="11" y="6"/>
                  </a:lnTo>
                  <a:lnTo>
                    <a:pt x="17" y="6"/>
                  </a:lnTo>
                  <a:lnTo>
                    <a:pt x="21" y="6"/>
                  </a:lnTo>
                  <a:lnTo>
                    <a:pt x="23" y="8"/>
                  </a:lnTo>
                  <a:lnTo>
                    <a:pt x="25" y="12"/>
                  </a:lnTo>
                  <a:lnTo>
                    <a:pt x="27" y="17"/>
                  </a:lnTo>
                  <a:lnTo>
                    <a:pt x="6" y="17"/>
                  </a:lnTo>
                  <a:close/>
                </a:path>
              </a:pathLst>
            </a:custGeom>
            <a:solidFill>
              <a:srgbClr val="000000"/>
            </a:solidFill>
            <a:ln w="9525">
              <a:noFill/>
              <a:round/>
              <a:headEnd/>
              <a:tailEnd/>
            </a:ln>
          </p:spPr>
          <p:txBody>
            <a:bodyPr/>
            <a:lstStyle/>
            <a:p>
              <a:endParaRPr lang="en-US"/>
            </a:p>
          </p:txBody>
        </p:sp>
        <p:sp>
          <p:nvSpPr>
            <p:cNvPr id="38041" name="Freeform 153"/>
            <p:cNvSpPr>
              <a:spLocks/>
            </p:cNvSpPr>
            <p:nvPr/>
          </p:nvSpPr>
          <p:spPr bwMode="auto">
            <a:xfrm>
              <a:off x="2639" y="3608"/>
              <a:ext cx="31" cy="38"/>
            </a:xfrm>
            <a:custGeom>
              <a:avLst/>
              <a:gdLst>
                <a:gd name="T0" fmla="*/ 29 w 31"/>
                <a:gd name="T1" fmla="*/ 12 h 38"/>
                <a:gd name="T2" fmla="*/ 27 w 31"/>
                <a:gd name="T3" fmla="*/ 6 h 38"/>
                <a:gd name="T4" fmla="*/ 25 w 31"/>
                <a:gd name="T5" fmla="*/ 4 h 38"/>
                <a:gd name="T6" fmla="*/ 19 w 31"/>
                <a:gd name="T7" fmla="*/ 0 h 38"/>
                <a:gd name="T8" fmla="*/ 14 w 31"/>
                <a:gd name="T9" fmla="*/ 0 h 38"/>
                <a:gd name="T10" fmla="*/ 8 w 31"/>
                <a:gd name="T11" fmla="*/ 0 h 38"/>
                <a:gd name="T12" fmla="*/ 4 w 31"/>
                <a:gd name="T13" fmla="*/ 4 h 38"/>
                <a:gd name="T14" fmla="*/ 2 w 31"/>
                <a:gd name="T15" fmla="*/ 6 h 38"/>
                <a:gd name="T16" fmla="*/ 0 w 31"/>
                <a:gd name="T17" fmla="*/ 12 h 38"/>
                <a:gd name="T18" fmla="*/ 2 w 31"/>
                <a:gd name="T19" fmla="*/ 15 h 38"/>
                <a:gd name="T20" fmla="*/ 2 w 31"/>
                <a:gd name="T21" fmla="*/ 17 h 38"/>
                <a:gd name="T22" fmla="*/ 6 w 31"/>
                <a:gd name="T23" fmla="*/ 19 h 38"/>
                <a:gd name="T24" fmla="*/ 8 w 31"/>
                <a:gd name="T25" fmla="*/ 21 h 38"/>
                <a:gd name="T26" fmla="*/ 16 w 31"/>
                <a:gd name="T27" fmla="*/ 23 h 38"/>
                <a:gd name="T28" fmla="*/ 21 w 31"/>
                <a:gd name="T29" fmla="*/ 25 h 38"/>
                <a:gd name="T30" fmla="*/ 23 w 31"/>
                <a:gd name="T31" fmla="*/ 25 h 38"/>
                <a:gd name="T32" fmla="*/ 23 w 31"/>
                <a:gd name="T33" fmla="*/ 29 h 38"/>
                <a:gd name="T34" fmla="*/ 23 w 31"/>
                <a:gd name="T35" fmla="*/ 31 h 38"/>
                <a:gd name="T36" fmla="*/ 21 w 31"/>
                <a:gd name="T37" fmla="*/ 33 h 38"/>
                <a:gd name="T38" fmla="*/ 19 w 31"/>
                <a:gd name="T39" fmla="*/ 33 h 38"/>
                <a:gd name="T40" fmla="*/ 16 w 31"/>
                <a:gd name="T41" fmla="*/ 33 h 38"/>
                <a:gd name="T42" fmla="*/ 12 w 31"/>
                <a:gd name="T43" fmla="*/ 33 h 38"/>
                <a:gd name="T44" fmla="*/ 8 w 31"/>
                <a:gd name="T45" fmla="*/ 31 h 38"/>
                <a:gd name="T46" fmla="*/ 6 w 31"/>
                <a:gd name="T47" fmla="*/ 29 h 38"/>
                <a:gd name="T48" fmla="*/ 6 w 31"/>
                <a:gd name="T49" fmla="*/ 27 h 38"/>
                <a:gd name="T50" fmla="*/ 0 w 31"/>
                <a:gd name="T51" fmla="*/ 27 h 38"/>
                <a:gd name="T52" fmla="*/ 0 w 31"/>
                <a:gd name="T53" fmla="*/ 31 h 38"/>
                <a:gd name="T54" fmla="*/ 4 w 31"/>
                <a:gd name="T55" fmla="*/ 35 h 38"/>
                <a:gd name="T56" fmla="*/ 8 w 31"/>
                <a:gd name="T57" fmla="*/ 38 h 38"/>
                <a:gd name="T58" fmla="*/ 16 w 31"/>
                <a:gd name="T59" fmla="*/ 38 h 38"/>
                <a:gd name="T60" fmla="*/ 21 w 31"/>
                <a:gd name="T61" fmla="*/ 38 h 38"/>
                <a:gd name="T62" fmla="*/ 25 w 31"/>
                <a:gd name="T63" fmla="*/ 35 h 38"/>
                <a:gd name="T64" fmla="*/ 29 w 31"/>
                <a:gd name="T65" fmla="*/ 31 h 38"/>
                <a:gd name="T66" fmla="*/ 31 w 31"/>
                <a:gd name="T67" fmla="*/ 27 h 38"/>
                <a:gd name="T68" fmla="*/ 29 w 31"/>
                <a:gd name="T69" fmla="*/ 23 h 38"/>
                <a:gd name="T70" fmla="*/ 27 w 31"/>
                <a:gd name="T71" fmla="*/ 19 h 38"/>
                <a:gd name="T72" fmla="*/ 23 w 31"/>
                <a:gd name="T73" fmla="*/ 17 h 38"/>
                <a:gd name="T74" fmla="*/ 12 w 31"/>
                <a:gd name="T75" fmla="*/ 15 h 38"/>
                <a:gd name="T76" fmla="*/ 8 w 31"/>
                <a:gd name="T77" fmla="*/ 13 h 38"/>
                <a:gd name="T78" fmla="*/ 6 w 31"/>
                <a:gd name="T79" fmla="*/ 12 h 38"/>
                <a:gd name="T80" fmla="*/ 8 w 31"/>
                <a:gd name="T81" fmla="*/ 8 h 38"/>
                <a:gd name="T82" fmla="*/ 8 w 31"/>
                <a:gd name="T83" fmla="*/ 6 h 38"/>
                <a:gd name="T84" fmla="*/ 12 w 31"/>
                <a:gd name="T85" fmla="*/ 6 h 38"/>
                <a:gd name="T86" fmla="*/ 14 w 31"/>
                <a:gd name="T87" fmla="*/ 6 h 38"/>
                <a:gd name="T88" fmla="*/ 18 w 31"/>
                <a:gd name="T89" fmla="*/ 6 h 38"/>
                <a:gd name="T90" fmla="*/ 19 w 31"/>
                <a:gd name="T91" fmla="*/ 6 h 38"/>
                <a:gd name="T92" fmla="*/ 21 w 31"/>
                <a:gd name="T93" fmla="*/ 10 h 38"/>
                <a:gd name="T94" fmla="*/ 23 w 31"/>
                <a:gd name="T95" fmla="*/ 12 h 38"/>
                <a:gd name="T96" fmla="*/ 29 w 31"/>
                <a:gd name="T97" fmla="*/ 12 h 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38"/>
                <a:gd name="T149" fmla="*/ 31 w 31"/>
                <a:gd name="T150" fmla="*/ 38 h 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38">
                  <a:moveTo>
                    <a:pt x="29" y="12"/>
                  </a:moveTo>
                  <a:lnTo>
                    <a:pt x="27" y="6"/>
                  </a:lnTo>
                  <a:lnTo>
                    <a:pt x="25" y="4"/>
                  </a:lnTo>
                  <a:lnTo>
                    <a:pt x="19" y="0"/>
                  </a:lnTo>
                  <a:lnTo>
                    <a:pt x="14" y="0"/>
                  </a:lnTo>
                  <a:lnTo>
                    <a:pt x="8" y="0"/>
                  </a:lnTo>
                  <a:lnTo>
                    <a:pt x="4" y="4"/>
                  </a:lnTo>
                  <a:lnTo>
                    <a:pt x="2" y="6"/>
                  </a:lnTo>
                  <a:lnTo>
                    <a:pt x="0" y="12"/>
                  </a:lnTo>
                  <a:lnTo>
                    <a:pt x="2" y="15"/>
                  </a:lnTo>
                  <a:lnTo>
                    <a:pt x="2" y="17"/>
                  </a:lnTo>
                  <a:lnTo>
                    <a:pt x="6" y="19"/>
                  </a:lnTo>
                  <a:lnTo>
                    <a:pt x="8" y="21"/>
                  </a:lnTo>
                  <a:lnTo>
                    <a:pt x="16" y="23"/>
                  </a:lnTo>
                  <a:lnTo>
                    <a:pt x="21" y="25"/>
                  </a:lnTo>
                  <a:lnTo>
                    <a:pt x="23" y="25"/>
                  </a:lnTo>
                  <a:lnTo>
                    <a:pt x="23" y="29"/>
                  </a:lnTo>
                  <a:lnTo>
                    <a:pt x="23" y="31"/>
                  </a:lnTo>
                  <a:lnTo>
                    <a:pt x="21" y="33"/>
                  </a:lnTo>
                  <a:lnTo>
                    <a:pt x="19" y="33"/>
                  </a:lnTo>
                  <a:lnTo>
                    <a:pt x="16" y="33"/>
                  </a:lnTo>
                  <a:lnTo>
                    <a:pt x="12" y="33"/>
                  </a:lnTo>
                  <a:lnTo>
                    <a:pt x="8" y="31"/>
                  </a:lnTo>
                  <a:lnTo>
                    <a:pt x="6" y="29"/>
                  </a:lnTo>
                  <a:lnTo>
                    <a:pt x="6" y="27"/>
                  </a:lnTo>
                  <a:lnTo>
                    <a:pt x="0" y="27"/>
                  </a:lnTo>
                  <a:lnTo>
                    <a:pt x="0" y="31"/>
                  </a:lnTo>
                  <a:lnTo>
                    <a:pt x="4" y="35"/>
                  </a:lnTo>
                  <a:lnTo>
                    <a:pt x="8" y="38"/>
                  </a:lnTo>
                  <a:lnTo>
                    <a:pt x="16" y="38"/>
                  </a:lnTo>
                  <a:lnTo>
                    <a:pt x="21" y="38"/>
                  </a:lnTo>
                  <a:lnTo>
                    <a:pt x="25" y="35"/>
                  </a:lnTo>
                  <a:lnTo>
                    <a:pt x="29" y="31"/>
                  </a:lnTo>
                  <a:lnTo>
                    <a:pt x="31" y="27"/>
                  </a:lnTo>
                  <a:lnTo>
                    <a:pt x="29" y="23"/>
                  </a:lnTo>
                  <a:lnTo>
                    <a:pt x="27" y="19"/>
                  </a:lnTo>
                  <a:lnTo>
                    <a:pt x="23" y="17"/>
                  </a:lnTo>
                  <a:lnTo>
                    <a:pt x="12" y="15"/>
                  </a:lnTo>
                  <a:lnTo>
                    <a:pt x="8" y="13"/>
                  </a:lnTo>
                  <a:lnTo>
                    <a:pt x="6" y="12"/>
                  </a:lnTo>
                  <a:lnTo>
                    <a:pt x="8" y="8"/>
                  </a:lnTo>
                  <a:lnTo>
                    <a:pt x="8" y="6"/>
                  </a:lnTo>
                  <a:lnTo>
                    <a:pt x="12" y="6"/>
                  </a:lnTo>
                  <a:lnTo>
                    <a:pt x="14" y="6"/>
                  </a:lnTo>
                  <a:lnTo>
                    <a:pt x="18" y="6"/>
                  </a:lnTo>
                  <a:lnTo>
                    <a:pt x="19" y="6"/>
                  </a:lnTo>
                  <a:lnTo>
                    <a:pt x="21" y="10"/>
                  </a:lnTo>
                  <a:lnTo>
                    <a:pt x="23" y="12"/>
                  </a:lnTo>
                  <a:lnTo>
                    <a:pt x="29" y="12"/>
                  </a:lnTo>
                  <a:close/>
                </a:path>
              </a:pathLst>
            </a:custGeom>
            <a:solidFill>
              <a:srgbClr val="000000"/>
            </a:solidFill>
            <a:ln w="9525">
              <a:noFill/>
              <a:round/>
              <a:headEnd/>
              <a:tailEnd/>
            </a:ln>
          </p:spPr>
          <p:txBody>
            <a:bodyPr/>
            <a:lstStyle/>
            <a:p>
              <a:endParaRPr lang="en-US"/>
            </a:p>
          </p:txBody>
        </p:sp>
        <p:sp>
          <p:nvSpPr>
            <p:cNvPr id="38042" name="Freeform 154"/>
            <p:cNvSpPr>
              <a:spLocks noEditPoints="1"/>
            </p:cNvSpPr>
            <p:nvPr/>
          </p:nvSpPr>
          <p:spPr bwMode="auto">
            <a:xfrm>
              <a:off x="2693" y="3608"/>
              <a:ext cx="35" cy="38"/>
            </a:xfrm>
            <a:custGeom>
              <a:avLst/>
              <a:gdLst>
                <a:gd name="T0" fmla="*/ 17 w 35"/>
                <a:gd name="T1" fmla="*/ 0 h 38"/>
                <a:gd name="T2" fmla="*/ 10 w 35"/>
                <a:gd name="T3" fmla="*/ 2 h 38"/>
                <a:gd name="T4" fmla="*/ 6 w 35"/>
                <a:gd name="T5" fmla="*/ 6 h 38"/>
                <a:gd name="T6" fmla="*/ 2 w 35"/>
                <a:gd name="T7" fmla="*/ 12 h 38"/>
                <a:gd name="T8" fmla="*/ 0 w 35"/>
                <a:gd name="T9" fmla="*/ 19 h 38"/>
                <a:gd name="T10" fmla="*/ 2 w 35"/>
                <a:gd name="T11" fmla="*/ 27 h 38"/>
                <a:gd name="T12" fmla="*/ 6 w 35"/>
                <a:gd name="T13" fmla="*/ 33 h 38"/>
                <a:gd name="T14" fmla="*/ 10 w 35"/>
                <a:gd name="T15" fmla="*/ 36 h 38"/>
                <a:gd name="T16" fmla="*/ 17 w 35"/>
                <a:gd name="T17" fmla="*/ 38 h 38"/>
                <a:gd name="T18" fmla="*/ 25 w 35"/>
                <a:gd name="T19" fmla="*/ 36 h 38"/>
                <a:gd name="T20" fmla="*/ 29 w 35"/>
                <a:gd name="T21" fmla="*/ 33 h 38"/>
                <a:gd name="T22" fmla="*/ 33 w 35"/>
                <a:gd name="T23" fmla="*/ 27 h 38"/>
                <a:gd name="T24" fmla="*/ 35 w 35"/>
                <a:gd name="T25" fmla="*/ 19 h 38"/>
                <a:gd name="T26" fmla="*/ 33 w 35"/>
                <a:gd name="T27" fmla="*/ 12 h 38"/>
                <a:gd name="T28" fmla="*/ 29 w 35"/>
                <a:gd name="T29" fmla="*/ 6 h 38"/>
                <a:gd name="T30" fmla="*/ 25 w 35"/>
                <a:gd name="T31" fmla="*/ 2 h 38"/>
                <a:gd name="T32" fmla="*/ 17 w 35"/>
                <a:gd name="T33" fmla="*/ 0 h 38"/>
                <a:gd name="T34" fmla="*/ 17 w 35"/>
                <a:gd name="T35" fmla="*/ 6 h 38"/>
                <a:gd name="T36" fmla="*/ 21 w 35"/>
                <a:gd name="T37" fmla="*/ 6 h 38"/>
                <a:gd name="T38" fmla="*/ 25 w 35"/>
                <a:gd name="T39" fmla="*/ 10 h 38"/>
                <a:gd name="T40" fmla="*/ 27 w 35"/>
                <a:gd name="T41" fmla="*/ 13 h 38"/>
                <a:gd name="T42" fmla="*/ 29 w 35"/>
                <a:gd name="T43" fmla="*/ 19 h 38"/>
                <a:gd name="T44" fmla="*/ 27 w 35"/>
                <a:gd name="T45" fmla="*/ 25 h 38"/>
                <a:gd name="T46" fmla="*/ 25 w 35"/>
                <a:gd name="T47" fmla="*/ 29 h 38"/>
                <a:gd name="T48" fmla="*/ 21 w 35"/>
                <a:gd name="T49" fmla="*/ 33 h 38"/>
                <a:gd name="T50" fmla="*/ 17 w 35"/>
                <a:gd name="T51" fmla="*/ 33 h 38"/>
                <a:gd name="T52" fmla="*/ 13 w 35"/>
                <a:gd name="T53" fmla="*/ 33 h 38"/>
                <a:gd name="T54" fmla="*/ 10 w 35"/>
                <a:gd name="T55" fmla="*/ 29 h 38"/>
                <a:gd name="T56" fmla="*/ 8 w 35"/>
                <a:gd name="T57" fmla="*/ 25 h 38"/>
                <a:gd name="T58" fmla="*/ 6 w 35"/>
                <a:gd name="T59" fmla="*/ 19 h 38"/>
                <a:gd name="T60" fmla="*/ 8 w 35"/>
                <a:gd name="T61" fmla="*/ 13 h 38"/>
                <a:gd name="T62" fmla="*/ 10 w 35"/>
                <a:gd name="T63" fmla="*/ 10 h 38"/>
                <a:gd name="T64" fmla="*/ 13 w 35"/>
                <a:gd name="T65" fmla="*/ 6 h 38"/>
                <a:gd name="T66" fmla="*/ 17 w 35"/>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
                <a:gd name="T103" fmla="*/ 0 h 38"/>
                <a:gd name="T104" fmla="*/ 35 w 35"/>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 h="38">
                  <a:moveTo>
                    <a:pt x="17" y="0"/>
                  </a:moveTo>
                  <a:lnTo>
                    <a:pt x="10" y="2"/>
                  </a:lnTo>
                  <a:lnTo>
                    <a:pt x="6" y="6"/>
                  </a:lnTo>
                  <a:lnTo>
                    <a:pt x="2" y="12"/>
                  </a:lnTo>
                  <a:lnTo>
                    <a:pt x="0" y="19"/>
                  </a:lnTo>
                  <a:lnTo>
                    <a:pt x="2" y="27"/>
                  </a:lnTo>
                  <a:lnTo>
                    <a:pt x="6" y="33"/>
                  </a:lnTo>
                  <a:lnTo>
                    <a:pt x="10" y="36"/>
                  </a:lnTo>
                  <a:lnTo>
                    <a:pt x="17" y="38"/>
                  </a:lnTo>
                  <a:lnTo>
                    <a:pt x="25" y="36"/>
                  </a:lnTo>
                  <a:lnTo>
                    <a:pt x="29" y="33"/>
                  </a:lnTo>
                  <a:lnTo>
                    <a:pt x="33" y="27"/>
                  </a:lnTo>
                  <a:lnTo>
                    <a:pt x="35" y="19"/>
                  </a:lnTo>
                  <a:lnTo>
                    <a:pt x="33" y="12"/>
                  </a:lnTo>
                  <a:lnTo>
                    <a:pt x="29" y="6"/>
                  </a:lnTo>
                  <a:lnTo>
                    <a:pt x="25" y="2"/>
                  </a:lnTo>
                  <a:lnTo>
                    <a:pt x="17" y="0"/>
                  </a:lnTo>
                  <a:close/>
                  <a:moveTo>
                    <a:pt x="17" y="6"/>
                  </a:moveTo>
                  <a:lnTo>
                    <a:pt x="21" y="6"/>
                  </a:lnTo>
                  <a:lnTo>
                    <a:pt x="25" y="10"/>
                  </a:lnTo>
                  <a:lnTo>
                    <a:pt x="27" y="13"/>
                  </a:lnTo>
                  <a:lnTo>
                    <a:pt x="29" y="19"/>
                  </a:lnTo>
                  <a:lnTo>
                    <a:pt x="27" y="25"/>
                  </a:lnTo>
                  <a:lnTo>
                    <a:pt x="25" y="29"/>
                  </a:lnTo>
                  <a:lnTo>
                    <a:pt x="21" y="33"/>
                  </a:lnTo>
                  <a:lnTo>
                    <a:pt x="17" y="33"/>
                  </a:lnTo>
                  <a:lnTo>
                    <a:pt x="13" y="33"/>
                  </a:lnTo>
                  <a:lnTo>
                    <a:pt x="10" y="29"/>
                  </a:lnTo>
                  <a:lnTo>
                    <a:pt x="8" y="25"/>
                  </a:lnTo>
                  <a:lnTo>
                    <a:pt x="6" y="19"/>
                  </a:lnTo>
                  <a:lnTo>
                    <a:pt x="8" y="13"/>
                  </a:lnTo>
                  <a:lnTo>
                    <a:pt x="10" y="10"/>
                  </a:lnTo>
                  <a:lnTo>
                    <a:pt x="13" y="6"/>
                  </a:lnTo>
                  <a:lnTo>
                    <a:pt x="17" y="6"/>
                  </a:lnTo>
                  <a:close/>
                </a:path>
              </a:pathLst>
            </a:custGeom>
            <a:solidFill>
              <a:srgbClr val="000000"/>
            </a:solidFill>
            <a:ln w="9525">
              <a:noFill/>
              <a:round/>
              <a:headEnd/>
              <a:tailEnd/>
            </a:ln>
          </p:spPr>
          <p:txBody>
            <a:bodyPr/>
            <a:lstStyle/>
            <a:p>
              <a:endParaRPr lang="en-US"/>
            </a:p>
          </p:txBody>
        </p:sp>
        <p:sp>
          <p:nvSpPr>
            <p:cNvPr id="38043" name="Freeform 155"/>
            <p:cNvSpPr>
              <a:spLocks/>
            </p:cNvSpPr>
            <p:nvPr/>
          </p:nvSpPr>
          <p:spPr bwMode="auto">
            <a:xfrm>
              <a:off x="2735" y="3608"/>
              <a:ext cx="18" cy="38"/>
            </a:xfrm>
            <a:custGeom>
              <a:avLst/>
              <a:gdLst>
                <a:gd name="T0" fmla="*/ 18 w 18"/>
                <a:gd name="T1" fmla="*/ 0 h 38"/>
                <a:gd name="T2" fmla="*/ 16 w 18"/>
                <a:gd name="T3" fmla="*/ 0 h 38"/>
                <a:gd name="T4" fmla="*/ 14 w 18"/>
                <a:gd name="T5" fmla="*/ 0 h 38"/>
                <a:gd name="T6" fmla="*/ 10 w 18"/>
                <a:gd name="T7" fmla="*/ 2 h 38"/>
                <a:gd name="T8" fmla="*/ 6 w 18"/>
                <a:gd name="T9" fmla="*/ 8 h 38"/>
                <a:gd name="T10" fmla="*/ 6 w 18"/>
                <a:gd name="T11" fmla="*/ 0 h 38"/>
                <a:gd name="T12" fmla="*/ 0 w 18"/>
                <a:gd name="T13" fmla="*/ 0 h 38"/>
                <a:gd name="T14" fmla="*/ 0 w 18"/>
                <a:gd name="T15" fmla="*/ 38 h 38"/>
                <a:gd name="T16" fmla="*/ 6 w 18"/>
                <a:gd name="T17" fmla="*/ 38 h 38"/>
                <a:gd name="T18" fmla="*/ 6 w 18"/>
                <a:gd name="T19" fmla="*/ 15 h 38"/>
                <a:gd name="T20" fmla="*/ 8 w 18"/>
                <a:gd name="T21" fmla="*/ 12 h 38"/>
                <a:gd name="T22" fmla="*/ 10 w 18"/>
                <a:gd name="T23" fmla="*/ 10 h 38"/>
                <a:gd name="T24" fmla="*/ 12 w 18"/>
                <a:gd name="T25" fmla="*/ 8 h 38"/>
                <a:gd name="T26" fmla="*/ 16 w 18"/>
                <a:gd name="T27" fmla="*/ 6 h 38"/>
                <a:gd name="T28" fmla="*/ 18 w 18"/>
                <a:gd name="T29" fmla="*/ 6 h 38"/>
                <a:gd name="T30" fmla="*/ 18 w 18"/>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8"/>
                <a:gd name="T50" fmla="*/ 18 w 18"/>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8">
                  <a:moveTo>
                    <a:pt x="18" y="0"/>
                  </a:moveTo>
                  <a:lnTo>
                    <a:pt x="16" y="0"/>
                  </a:lnTo>
                  <a:lnTo>
                    <a:pt x="14" y="0"/>
                  </a:lnTo>
                  <a:lnTo>
                    <a:pt x="10" y="2"/>
                  </a:lnTo>
                  <a:lnTo>
                    <a:pt x="6" y="8"/>
                  </a:lnTo>
                  <a:lnTo>
                    <a:pt x="6" y="0"/>
                  </a:lnTo>
                  <a:lnTo>
                    <a:pt x="0" y="0"/>
                  </a:lnTo>
                  <a:lnTo>
                    <a:pt x="0" y="38"/>
                  </a:lnTo>
                  <a:lnTo>
                    <a:pt x="6" y="38"/>
                  </a:lnTo>
                  <a:lnTo>
                    <a:pt x="6" y="15"/>
                  </a:lnTo>
                  <a:lnTo>
                    <a:pt x="8" y="12"/>
                  </a:lnTo>
                  <a:lnTo>
                    <a:pt x="10" y="10"/>
                  </a:lnTo>
                  <a:lnTo>
                    <a:pt x="12" y="8"/>
                  </a:lnTo>
                  <a:lnTo>
                    <a:pt x="16" y="6"/>
                  </a:lnTo>
                  <a:lnTo>
                    <a:pt x="18" y="6"/>
                  </a:lnTo>
                  <a:lnTo>
                    <a:pt x="18" y="0"/>
                  </a:lnTo>
                  <a:close/>
                </a:path>
              </a:pathLst>
            </a:custGeom>
            <a:solidFill>
              <a:srgbClr val="000000"/>
            </a:solidFill>
            <a:ln w="9525">
              <a:noFill/>
              <a:round/>
              <a:headEnd/>
              <a:tailEnd/>
            </a:ln>
          </p:spPr>
          <p:txBody>
            <a:bodyPr/>
            <a:lstStyle/>
            <a:p>
              <a:endParaRPr lang="en-US"/>
            </a:p>
          </p:txBody>
        </p:sp>
        <p:sp>
          <p:nvSpPr>
            <p:cNvPr id="38044" name="Freeform 156"/>
            <p:cNvSpPr>
              <a:spLocks/>
            </p:cNvSpPr>
            <p:nvPr/>
          </p:nvSpPr>
          <p:spPr bwMode="auto">
            <a:xfrm>
              <a:off x="2776" y="3595"/>
              <a:ext cx="40" cy="51"/>
            </a:xfrm>
            <a:custGeom>
              <a:avLst/>
              <a:gdLst>
                <a:gd name="T0" fmla="*/ 38 w 40"/>
                <a:gd name="T1" fmla="*/ 15 h 51"/>
                <a:gd name="T2" fmla="*/ 38 w 40"/>
                <a:gd name="T3" fmla="*/ 7 h 51"/>
                <a:gd name="T4" fmla="*/ 34 w 40"/>
                <a:gd name="T5" fmla="*/ 3 h 51"/>
                <a:gd name="T6" fmla="*/ 28 w 40"/>
                <a:gd name="T7" fmla="*/ 0 h 51"/>
                <a:gd name="T8" fmla="*/ 21 w 40"/>
                <a:gd name="T9" fmla="*/ 0 h 51"/>
                <a:gd name="T10" fmla="*/ 13 w 40"/>
                <a:gd name="T11" fmla="*/ 0 h 51"/>
                <a:gd name="T12" fmla="*/ 7 w 40"/>
                <a:gd name="T13" fmla="*/ 3 h 51"/>
                <a:gd name="T14" fmla="*/ 3 w 40"/>
                <a:gd name="T15" fmla="*/ 7 h 51"/>
                <a:gd name="T16" fmla="*/ 1 w 40"/>
                <a:gd name="T17" fmla="*/ 15 h 51"/>
                <a:gd name="T18" fmla="*/ 3 w 40"/>
                <a:gd name="T19" fmla="*/ 19 h 51"/>
                <a:gd name="T20" fmla="*/ 5 w 40"/>
                <a:gd name="T21" fmla="*/ 25 h 51"/>
                <a:gd name="T22" fmla="*/ 11 w 40"/>
                <a:gd name="T23" fmla="*/ 26 h 51"/>
                <a:gd name="T24" fmla="*/ 26 w 40"/>
                <a:gd name="T25" fmla="*/ 30 h 51"/>
                <a:gd name="T26" fmla="*/ 28 w 40"/>
                <a:gd name="T27" fmla="*/ 30 h 51"/>
                <a:gd name="T28" fmla="*/ 32 w 40"/>
                <a:gd name="T29" fmla="*/ 32 h 51"/>
                <a:gd name="T30" fmla="*/ 32 w 40"/>
                <a:gd name="T31" fmla="*/ 34 h 51"/>
                <a:gd name="T32" fmla="*/ 34 w 40"/>
                <a:gd name="T33" fmla="*/ 38 h 51"/>
                <a:gd name="T34" fmla="*/ 32 w 40"/>
                <a:gd name="T35" fmla="*/ 42 h 51"/>
                <a:gd name="T36" fmla="*/ 30 w 40"/>
                <a:gd name="T37" fmla="*/ 44 h 51"/>
                <a:gd name="T38" fmla="*/ 26 w 40"/>
                <a:gd name="T39" fmla="*/ 46 h 51"/>
                <a:gd name="T40" fmla="*/ 21 w 40"/>
                <a:gd name="T41" fmla="*/ 46 h 51"/>
                <a:gd name="T42" fmla="*/ 15 w 40"/>
                <a:gd name="T43" fmla="*/ 46 h 51"/>
                <a:gd name="T44" fmla="*/ 11 w 40"/>
                <a:gd name="T45" fmla="*/ 44 h 51"/>
                <a:gd name="T46" fmla="*/ 7 w 40"/>
                <a:gd name="T47" fmla="*/ 40 h 51"/>
                <a:gd name="T48" fmla="*/ 7 w 40"/>
                <a:gd name="T49" fmla="*/ 34 h 51"/>
                <a:gd name="T50" fmla="*/ 0 w 40"/>
                <a:gd name="T51" fmla="*/ 34 h 51"/>
                <a:gd name="T52" fmla="*/ 1 w 40"/>
                <a:gd name="T53" fmla="*/ 40 h 51"/>
                <a:gd name="T54" fmla="*/ 3 w 40"/>
                <a:gd name="T55" fmla="*/ 44 h 51"/>
                <a:gd name="T56" fmla="*/ 5 w 40"/>
                <a:gd name="T57" fmla="*/ 48 h 51"/>
                <a:gd name="T58" fmla="*/ 9 w 40"/>
                <a:gd name="T59" fmla="*/ 49 h 51"/>
                <a:gd name="T60" fmla="*/ 13 w 40"/>
                <a:gd name="T61" fmla="*/ 51 h 51"/>
                <a:gd name="T62" fmla="*/ 21 w 40"/>
                <a:gd name="T63" fmla="*/ 51 h 51"/>
                <a:gd name="T64" fmla="*/ 28 w 40"/>
                <a:gd name="T65" fmla="*/ 51 h 51"/>
                <a:gd name="T66" fmla="*/ 34 w 40"/>
                <a:gd name="T67" fmla="*/ 48 h 51"/>
                <a:gd name="T68" fmla="*/ 38 w 40"/>
                <a:gd name="T69" fmla="*/ 44 h 51"/>
                <a:gd name="T70" fmla="*/ 40 w 40"/>
                <a:gd name="T71" fmla="*/ 36 h 51"/>
                <a:gd name="T72" fmla="*/ 40 w 40"/>
                <a:gd name="T73" fmla="*/ 32 h 51"/>
                <a:gd name="T74" fmla="*/ 38 w 40"/>
                <a:gd name="T75" fmla="*/ 28 h 51"/>
                <a:gd name="T76" fmla="*/ 34 w 40"/>
                <a:gd name="T77" fmla="*/ 25 h 51"/>
                <a:gd name="T78" fmla="*/ 28 w 40"/>
                <a:gd name="T79" fmla="*/ 25 h 51"/>
                <a:gd name="T80" fmla="*/ 13 w 40"/>
                <a:gd name="T81" fmla="*/ 19 h 51"/>
                <a:gd name="T82" fmla="*/ 9 w 40"/>
                <a:gd name="T83" fmla="*/ 19 h 51"/>
                <a:gd name="T84" fmla="*/ 9 w 40"/>
                <a:gd name="T85" fmla="*/ 13 h 51"/>
                <a:gd name="T86" fmla="*/ 9 w 40"/>
                <a:gd name="T87" fmla="*/ 9 h 51"/>
                <a:gd name="T88" fmla="*/ 11 w 40"/>
                <a:gd name="T89" fmla="*/ 7 h 51"/>
                <a:gd name="T90" fmla="*/ 15 w 40"/>
                <a:gd name="T91" fmla="*/ 5 h 51"/>
                <a:gd name="T92" fmla="*/ 21 w 40"/>
                <a:gd name="T93" fmla="*/ 5 h 51"/>
                <a:gd name="T94" fmla="*/ 24 w 40"/>
                <a:gd name="T95" fmla="*/ 5 h 51"/>
                <a:gd name="T96" fmla="*/ 28 w 40"/>
                <a:gd name="T97" fmla="*/ 7 h 51"/>
                <a:gd name="T98" fmla="*/ 32 w 40"/>
                <a:gd name="T99" fmla="*/ 11 h 51"/>
                <a:gd name="T100" fmla="*/ 32 w 40"/>
                <a:gd name="T101" fmla="*/ 15 h 51"/>
                <a:gd name="T102" fmla="*/ 38 w 40"/>
                <a:gd name="T103" fmla="*/ 15 h 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
                <a:gd name="T157" fmla="*/ 0 h 51"/>
                <a:gd name="T158" fmla="*/ 40 w 40"/>
                <a:gd name="T159" fmla="*/ 51 h 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 h="51">
                  <a:moveTo>
                    <a:pt x="38" y="15"/>
                  </a:moveTo>
                  <a:lnTo>
                    <a:pt x="38" y="7"/>
                  </a:lnTo>
                  <a:lnTo>
                    <a:pt x="34" y="3"/>
                  </a:lnTo>
                  <a:lnTo>
                    <a:pt x="28" y="0"/>
                  </a:lnTo>
                  <a:lnTo>
                    <a:pt x="21" y="0"/>
                  </a:lnTo>
                  <a:lnTo>
                    <a:pt x="13" y="0"/>
                  </a:lnTo>
                  <a:lnTo>
                    <a:pt x="7" y="3"/>
                  </a:lnTo>
                  <a:lnTo>
                    <a:pt x="3" y="7"/>
                  </a:lnTo>
                  <a:lnTo>
                    <a:pt x="1" y="15"/>
                  </a:lnTo>
                  <a:lnTo>
                    <a:pt x="3" y="19"/>
                  </a:lnTo>
                  <a:lnTo>
                    <a:pt x="5" y="25"/>
                  </a:lnTo>
                  <a:lnTo>
                    <a:pt x="11" y="26"/>
                  </a:lnTo>
                  <a:lnTo>
                    <a:pt x="26" y="30"/>
                  </a:lnTo>
                  <a:lnTo>
                    <a:pt x="28" y="30"/>
                  </a:lnTo>
                  <a:lnTo>
                    <a:pt x="32" y="32"/>
                  </a:lnTo>
                  <a:lnTo>
                    <a:pt x="32" y="34"/>
                  </a:lnTo>
                  <a:lnTo>
                    <a:pt x="34" y="38"/>
                  </a:lnTo>
                  <a:lnTo>
                    <a:pt x="32" y="42"/>
                  </a:lnTo>
                  <a:lnTo>
                    <a:pt x="30" y="44"/>
                  </a:lnTo>
                  <a:lnTo>
                    <a:pt x="26" y="46"/>
                  </a:lnTo>
                  <a:lnTo>
                    <a:pt x="21" y="46"/>
                  </a:lnTo>
                  <a:lnTo>
                    <a:pt x="15" y="46"/>
                  </a:lnTo>
                  <a:lnTo>
                    <a:pt x="11" y="44"/>
                  </a:lnTo>
                  <a:lnTo>
                    <a:pt x="7" y="40"/>
                  </a:lnTo>
                  <a:lnTo>
                    <a:pt x="7" y="34"/>
                  </a:lnTo>
                  <a:lnTo>
                    <a:pt x="0" y="34"/>
                  </a:lnTo>
                  <a:lnTo>
                    <a:pt x="1" y="40"/>
                  </a:lnTo>
                  <a:lnTo>
                    <a:pt x="3" y="44"/>
                  </a:lnTo>
                  <a:lnTo>
                    <a:pt x="5" y="48"/>
                  </a:lnTo>
                  <a:lnTo>
                    <a:pt x="9" y="49"/>
                  </a:lnTo>
                  <a:lnTo>
                    <a:pt x="13" y="51"/>
                  </a:lnTo>
                  <a:lnTo>
                    <a:pt x="21" y="51"/>
                  </a:lnTo>
                  <a:lnTo>
                    <a:pt x="28" y="51"/>
                  </a:lnTo>
                  <a:lnTo>
                    <a:pt x="34" y="48"/>
                  </a:lnTo>
                  <a:lnTo>
                    <a:pt x="38" y="44"/>
                  </a:lnTo>
                  <a:lnTo>
                    <a:pt x="40" y="36"/>
                  </a:lnTo>
                  <a:lnTo>
                    <a:pt x="40" y="32"/>
                  </a:lnTo>
                  <a:lnTo>
                    <a:pt x="38" y="28"/>
                  </a:lnTo>
                  <a:lnTo>
                    <a:pt x="34" y="25"/>
                  </a:lnTo>
                  <a:lnTo>
                    <a:pt x="28" y="25"/>
                  </a:lnTo>
                  <a:lnTo>
                    <a:pt x="13" y="19"/>
                  </a:lnTo>
                  <a:lnTo>
                    <a:pt x="9" y="19"/>
                  </a:lnTo>
                  <a:lnTo>
                    <a:pt x="9" y="13"/>
                  </a:lnTo>
                  <a:lnTo>
                    <a:pt x="9" y="9"/>
                  </a:lnTo>
                  <a:lnTo>
                    <a:pt x="11" y="7"/>
                  </a:lnTo>
                  <a:lnTo>
                    <a:pt x="15" y="5"/>
                  </a:lnTo>
                  <a:lnTo>
                    <a:pt x="21" y="5"/>
                  </a:lnTo>
                  <a:lnTo>
                    <a:pt x="24" y="5"/>
                  </a:lnTo>
                  <a:lnTo>
                    <a:pt x="28" y="7"/>
                  </a:lnTo>
                  <a:lnTo>
                    <a:pt x="32" y="11"/>
                  </a:lnTo>
                  <a:lnTo>
                    <a:pt x="32" y="15"/>
                  </a:lnTo>
                  <a:lnTo>
                    <a:pt x="38" y="15"/>
                  </a:lnTo>
                  <a:close/>
                </a:path>
              </a:pathLst>
            </a:custGeom>
            <a:solidFill>
              <a:srgbClr val="000000"/>
            </a:solidFill>
            <a:ln w="9525">
              <a:noFill/>
              <a:round/>
              <a:headEnd/>
              <a:tailEnd/>
            </a:ln>
          </p:spPr>
          <p:txBody>
            <a:bodyPr/>
            <a:lstStyle/>
            <a:p>
              <a:endParaRPr lang="en-US"/>
            </a:p>
          </p:txBody>
        </p:sp>
        <p:sp>
          <p:nvSpPr>
            <p:cNvPr id="38045" name="Freeform 157"/>
            <p:cNvSpPr>
              <a:spLocks noEditPoints="1"/>
            </p:cNvSpPr>
            <p:nvPr/>
          </p:nvSpPr>
          <p:spPr bwMode="auto">
            <a:xfrm>
              <a:off x="2822" y="3608"/>
              <a:ext cx="34" cy="38"/>
            </a:xfrm>
            <a:custGeom>
              <a:avLst/>
              <a:gdLst>
                <a:gd name="T0" fmla="*/ 34 w 34"/>
                <a:gd name="T1" fmla="*/ 33 h 38"/>
                <a:gd name="T2" fmla="*/ 32 w 34"/>
                <a:gd name="T3" fmla="*/ 35 h 38"/>
                <a:gd name="T4" fmla="*/ 32 w 34"/>
                <a:gd name="T5" fmla="*/ 33 h 38"/>
                <a:gd name="T6" fmla="*/ 30 w 34"/>
                <a:gd name="T7" fmla="*/ 31 h 38"/>
                <a:gd name="T8" fmla="*/ 30 w 34"/>
                <a:gd name="T9" fmla="*/ 10 h 38"/>
                <a:gd name="T10" fmla="*/ 30 w 34"/>
                <a:gd name="T11" fmla="*/ 6 h 38"/>
                <a:gd name="T12" fmla="*/ 26 w 34"/>
                <a:gd name="T13" fmla="*/ 2 h 38"/>
                <a:gd name="T14" fmla="*/ 23 w 34"/>
                <a:gd name="T15" fmla="*/ 0 h 38"/>
                <a:gd name="T16" fmla="*/ 17 w 34"/>
                <a:gd name="T17" fmla="*/ 0 h 38"/>
                <a:gd name="T18" fmla="*/ 11 w 34"/>
                <a:gd name="T19" fmla="*/ 0 h 38"/>
                <a:gd name="T20" fmla="*/ 5 w 34"/>
                <a:gd name="T21" fmla="*/ 4 h 38"/>
                <a:gd name="T22" fmla="*/ 3 w 34"/>
                <a:gd name="T23" fmla="*/ 6 h 38"/>
                <a:gd name="T24" fmla="*/ 2 w 34"/>
                <a:gd name="T25" fmla="*/ 12 h 38"/>
                <a:gd name="T26" fmla="*/ 7 w 34"/>
                <a:gd name="T27" fmla="*/ 12 h 38"/>
                <a:gd name="T28" fmla="*/ 9 w 34"/>
                <a:gd name="T29" fmla="*/ 10 h 38"/>
                <a:gd name="T30" fmla="*/ 9 w 34"/>
                <a:gd name="T31" fmla="*/ 6 h 38"/>
                <a:gd name="T32" fmla="*/ 13 w 34"/>
                <a:gd name="T33" fmla="*/ 6 h 38"/>
                <a:gd name="T34" fmla="*/ 17 w 34"/>
                <a:gd name="T35" fmla="*/ 6 h 38"/>
                <a:gd name="T36" fmla="*/ 21 w 34"/>
                <a:gd name="T37" fmla="*/ 6 h 38"/>
                <a:gd name="T38" fmla="*/ 23 w 34"/>
                <a:gd name="T39" fmla="*/ 6 h 38"/>
                <a:gd name="T40" fmla="*/ 25 w 34"/>
                <a:gd name="T41" fmla="*/ 8 h 38"/>
                <a:gd name="T42" fmla="*/ 25 w 34"/>
                <a:gd name="T43" fmla="*/ 12 h 38"/>
                <a:gd name="T44" fmla="*/ 25 w 34"/>
                <a:gd name="T45" fmla="*/ 13 h 38"/>
                <a:gd name="T46" fmla="*/ 23 w 34"/>
                <a:gd name="T47" fmla="*/ 15 h 38"/>
                <a:gd name="T48" fmla="*/ 15 w 34"/>
                <a:gd name="T49" fmla="*/ 17 h 38"/>
                <a:gd name="T50" fmla="*/ 7 w 34"/>
                <a:gd name="T51" fmla="*/ 17 h 38"/>
                <a:gd name="T52" fmla="*/ 3 w 34"/>
                <a:gd name="T53" fmla="*/ 19 h 38"/>
                <a:gd name="T54" fmla="*/ 2 w 34"/>
                <a:gd name="T55" fmla="*/ 21 h 38"/>
                <a:gd name="T56" fmla="*/ 2 w 34"/>
                <a:gd name="T57" fmla="*/ 25 h 38"/>
                <a:gd name="T58" fmla="*/ 0 w 34"/>
                <a:gd name="T59" fmla="*/ 29 h 38"/>
                <a:gd name="T60" fmla="*/ 2 w 34"/>
                <a:gd name="T61" fmla="*/ 33 h 38"/>
                <a:gd name="T62" fmla="*/ 3 w 34"/>
                <a:gd name="T63" fmla="*/ 36 h 38"/>
                <a:gd name="T64" fmla="*/ 7 w 34"/>
                <a:gd name="T65" fmla="*/ 38 h 38"/>
                <a:gd name="T66" fmla="*/ 13 w 34"/>
                <a:gd name="T67" fmla="*/ 38 h 38"/>
                <a:gd name="T68" fmla="*/ 19 w 34"/>
                <a:gd name="T69" fmla="*/ 38 h 38"/>
                <a:gd name="T70" fmla="*/ 25 w 34"/>
                <a:gd name="T71" fmla="*/ 33 h 38"/>
                <a:gd name="T72" fmla="*/ 26 w 34"/>
                <a:gd name="T73" fmla="*/ 35 h 38"/>
                <a:gd name="T74" fmla="*/ 26 w 34"/>
                <a:gd name="T75" fmla="*/ 36 h 38"/>
                <a:gd name="T76" fmla="*/ 28 w 34"/>
                <a:gd name="T77" fmla="*/ 38 h 38"/>
                <a:gd name="T78" fmla="*/ 30 w 34"/>
                <a:gd name="T79" fmla="*/ 38 h 38"/>
                <a:gd name="T80" fmla="*/ 34 w 34"/>
                <a:gd name="T81" fmla="*/ 38 h 38"/>
                <a:gd name="T82" fmla="*/ 34 w 34"/>
                <a:gd name="T83" fmla="*/ 33 h 38"/>
                <a:gd name="T84" fmla="*/ 25 w 34"/>
                <a:gd name="T85" fmla="*/ 23 h 38"/>
                <a:gd name="T86" fmla="*/ 25 w 34"/>
                <a:gd name="T87" fmla="*/ 23 h 38"/>
                <a:gd name="T88" fmla="*/ 25 w 34"/>
                <a:gd name="T89" fmla="*/ 25 h 38"/>
                <a:gd name="T90" fmla="*/ 25 w 34"/>
                <a:gd name="T91" fmla="*/ 29 h 38"/>
                <a:gd name="T92" fmla="*/ 23 w 34"/>
                <a:gd name="T93" fmla="*/ 31 h 38"/>
                <a:gd name="T94" fmla="*/ 19 w 34"/>
                <a:gd name="T95" fmla="*/ 33 h 38"/>
                <a:gd name="T96" fmla="*/ 17 w 34"/>
                <a:gd name="T97" fmla="*/ 33 h 38"/>
                <a:gd name="T98" fmla="*/ 13 w 34"/>
                <a:gd name="T99" fmla="*/ 35 h 38"/>
                <a:gd name="T100" fmla="*/ 9 w 34"/>
                <a:gd name="T101" fmla="*/ 33 h 38"/>
                <a:gd name="T102" fmla="*/ 9 w 34"/>
                <a:gd name="T103" fmla="*/ 33 h 38"/>
                <a:gd name="T104" fmla="*/ 7 w 34"/>
                <a:gd name="T105" fmla="*/ 31 h 38"/>
                <a:gd name="T106" fmla="*/ 7 w 34"/>
                <a:gd name="T107" fmla="*/ 27 h 38"/>
                <a:gd name="T108" fmla="*/ 7 w 34"/>
                <a:gd name="T109" fmla="*/ 25 h 38"/>
                <a:gd name="T110" fmla="*/ 9 w 34"/>
                <a:gd name="T111" fmla="*/ 23 h 38"/>
                <a:gd name="T112" fmla="*/ 13 w 34"/>
                <a:gd name="T113" fmla="*/ 21 h 38"/>
                <a:gd name="T114" fmla="*/ 21 w 34"/>
                <a:gd name="T115" fmla="*/ 21 h 38"/>
                <a:gd name="T116" fmla="*/ 25 w 34"/>
                <a:gd name="T117" fmla="*/ 19 h 38"/>
                <a:gd name="T118" fmla="*/ 25 w 34"/>
                <a:gd name="T119" fmla="*/ 19 h 38"/>
                <a:gd name="T120" fmla="*/ 25 w 34"/>
                <a:gd name="T121" fmla="*/ 23 h 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38"/>
                <a:gd name="T185" fmla="*/ 34 w 34"/>
                <a:gd name="T186" fmla="*/ 38 h 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38">
                  <a:moveTo>
                    <a:pt x="34" y="33"/>
                  </a:moveTo>
                  <a:lnTo>
                    <a:pt x="32" y="35"/>
                  </a:lnTo>
                  <a:lnTo>
                    <a:pt x="32" y="33"/>
                  </a:lnTo>
                  <a:lnTo>
                    <a:pt x="30" y="31"/>
                  </a:lnTo>
                  <a:lnTo>
                    <a:pt x="30" y="10"/>
                  </a:lnTo>
                  <a:lnTo>
                    <a:pt x="30" y="6"/>
                  </a:lnTo>
                  <a:lnTo>
                    <a:pt x="26" y="2"/>
                  </a:lnTo>
                  <a:lnTo>
                    <a:pt x="23" y="0"/>
                  </a:lnTo>
                  <a:lnTo>
                    <a:pt x="17" y="0"/>
                  </a:lnTo>
                  <a:lnTo>
                    <a:pt x="11" y="0"/>
                  </a:lnTo>
                  <a:lnTo>
                    <a:pt x="5" y="4"/>
                  </a:lnTo>
                  <a:lnTo>
                    <a:pt x="3" y="6"/>
                  </a:lnTo>
                  <a:lnTo>
                    <a:pt x="2" y="12"/>
                  </a:lnTo>
                  <a:lnTo>
                    <a:pt x="7" y="12"/>
                  </a:lnTo>
                  <a:lnTo>
                    <a:pt x="9" y="10"/>
                  </a:lnTo>
                  <a:lnTo>
                    <a:pt x="9" y="6"/>
                  </a:lnTo>
                  <a:lnTo>
                    <a:pt x="13" y="6"/>
                  </a:lnTo>
                  <a:lnTo>
                    <a:pt x="17" y="6"/>
                  </a:lnTo>
                  <a:lnTo>
                    <a:pt x="21" y="6"/>
                  </a:lnTo>
                  <a:lnTo>
                    <a:pt x="23" y="6"/>
                  </a:lnTo>
                  <a:lnTo>
                    <a:pt x="25" y="8"/>
                  </a:lnTo>
                  <a:lnTo>
                    <a:pt x="25" y="12"/>
                  </a:lnTo>
                  <a:lnTo>
                    <a:pt x="25" y="13"/>
                  </a:lnTo>
                  <a:lnTo>
                    <a:pt x="23" y="15"/>
                  </a:lnTo>
                  <a:lnTo>
                    <a:pt x="15" y="17"/>
                  </a:lnTo>
                  <a:lnTo>
                    <a:pt x="7" y="17"/>
                  </a:lnTo>
                  <a:lnTo>
                    <a:pt x="3" y="19"/>
                  </a:lnTo>
                  <a:lnTo>
                    <a:pt x="2" y="21"/>
                  </a:lnTo>
                  <a:lnTo>
                    <a:pt x="2" y="25"/>
                  </a:lnTo>
                  <a:lnTo>
                    <a:pt x="0" y="29"/>
                  </a:lnTo>
                  <a:lnTo>
                    <a:pt x="2" y="33"/>
                  </a:lnTo>
                  <a:lnTo>
                    <a:pt x="3" y="36"/>
                  </a:lnTo>
                  <a:lnTo>
                    <a:pt x="7" y="38"/>
                  </a:lnTo>
                  <a:lnTo>
                    <a:pt x="13" y="38"/>
                  </a:lnTo>
                  <a:lnTo>
                    <a:pt x="19" y="38"/>
                  </a:lnTo>
                  <a:lnTo>
                    <a:pt x="25" y="33"/>
                  </a:lnTo>
                  <a:lnTo>
                    <a:pt x="26" y="35"/>
                  </a:lnTo>
                  <a:lnTo>
                    <a:pt x="26" y="36"/>
                  </a:lnTo>
                  <a:lnTo>
                    <a:pt x="28" y="38"/>
                  </a:lnTo>
                  <a:lnTo>
                    <a:pt x="30" y="38"/>
                  </a:lnTo>
                  <a:lnTo>
                    <a:pt x="34" y="38"/>
                  </a:lnTo>
                  <a:lnTo>
                    <a:pt x="34" y="33"/>
                  </a:lnTo>
                  <a:close/>
                  <a:moveTo>
                    <a:pt x="25" y="23"/>
                  </a:moveTo>
                  <a:lnTo>
                    <a:pt x="25" y="23"/>
                  </a:lnTo>
                  <a:lnTo>
                    <a:pt x="25" y="25"/>
                  </a:lnTo>
                  <a:lnTo>
                    <a:pt x="25" y="29"/>
                  </a:lnTo>
                  <a:lnTo>
                    <a:pt x="23" y="31"/>
                  </a:lnTo>
                  <a:lnTo>
                    <a:pt x="19" y="33"/>
                  </a:lnTo>
                  <a:lnTo>
                    <a:pt x="17" y="33"/>
                  </a:lnTo>
                  <a:lnTo>
                    <a:pt x="13" y="35"/>
                  </a:lnTo>
                  <a:lnTo>
                    <a:pt x="9" y="33"/>
                  </a:lnTo>
                  <a:lnTo>
                    <a:pt x="7" y="31"/>
                  </a:lnTo>
                  <a:lnTo>
                    <a:pt x="7" y="27"/>
                  </a:lnTo>
                  <a:lnTo>
                    <a:pt x="7" y="25"/>
                  </a:lnTo>
                  <a:lnTo>
                    <a:pt x="9" y="23"/>
                  </a:lnTo>
                  <a:lnTo>
                    <a:pt x="13" y="21"/>
                  </a:lnTo>
                  <a:lnTo>
                    <a:pt x="21" y="21"/>
                  </a:lnTo>
                  <a:lnTo>
                    <a:pt x="25" y="19"/>
                  </a:lnTo>
                  <a:lnTo>
                    <a:pt x="25" y="23"/>
                  </a:lnTo>
                  <a:close/>
                </a:path>
              </a:pathLst>
            </a:custGeom>
            <a:solidFill>
              <a:srgbClr val="000000"/>
            </a:solidFill>
            <a:ln w="9525">
              <a:noFill/>
              <a:round/>
              <a:headEnd/>
              <a:tailEnd/>
            </a:ln>
          </p:spPr>
          <p:txBody>
            <a:bodyPr/>
            <a:lstStyle/>
            <a:p>
              <a:endParaRPr lang="en-US"/>
            </a:p>
          </p:txBody>
        </p:sp>
        <p:sp>
          <p:nvSpPr>
            <p:cNvPr id="38046" name="Rectangle 158"/>
            <p:cNvSpPr>
              <a:spLocks noChangeArrowheads="1"/>
            </p:cNvSpPr>
            <p:nvPr/>
          </p:nvSpPr>
          <p:spPr bwMode="auto">
            <a:xfrm>
              <a:off x="2864" y="3595"/>
              <a:ext cx="6" cy="51"/>
            </a:xfrm>
            <a:prstGeom prst="rect">
              <a:avLst/>
            </a:prstGeom>
            <a:solidFill>
              <a:srgbClr val="000000"/>
            </a:solidFill>
            <a:ln w="9525">
              <a:noFill/>
              <a:miter lim="800000"/>
              <a:headEnd/>
              <a:tailEnd/>
            </a:ln>
          </p:spPr>
          <p:txBody>
            <a:bodyPr/>
            <a:lstStyle/>
            <a:p>
              <a:pPr eaLnBrk="0" hangingPunct="0"/>
              <a:endParaRPr lang="en-US"/>
            </a:p>
          </p:txBody>
        </p:sp>
        <p:sp>
          <p:nvSpPr>
            <p:cNvPr id="38047" name="Freeform 159"/>
            <p:cNvSpPr>
              <a:spLocks/>
            </p:cNvSpPr>
            <p:nvPr/>
          </p:nvSpPr>
          <p:spPr bwMode="auto">
            <a:xfrm>
              <a:off x="2875" y="3598"/>
              <a:ext cx="18" cy="48"/>
            </a:xfrm>
            <a:custGeom>
              <a:avLst/>
              <a:gdLst>
                <a:gd name="T0" fmla="*/ 6 w 18"/>
                <a:gd name="T1" fmla="*/ 0 h 48"/>
                <a:gd name="T2" fmla="*/ 6 w 18"/>
                <a:gd name="T3" fmla="*/ 10 h 48"/>
                <a:gd name="T4" fmla="*/ 0 w 18"/>
                <a:gd name="T5" fmla="*/ 10 h 48"/>
                <a:gd name="T6" fmla="*/ 0 w 18"/>
                <a:gd name="T7" fmla="*/ 16 h 48"/>
                <a:gd name="T8" fmla="*/ 6 w 18"/>
                <a:gd name="T9" fmla="*/ 16 h 48"/>
                <a:gd name="T10" fmla="*/ 6 w 18"/>
                <a:gd name="T11" fmla="*/ 41 h 48"/>
                <a:gd name="T12" fmla="*/ 6 w 18"/>
                <a:gd name="T13" fmla="*/ 45 h 48"/>
                <a:gd name="T14" fmla="*/ 8 w 18"/>
                <a:gd name="T15" fmla="*/ 46 h 48"/>
                <a:gd name="T16" fmla="*/ 10 w 18"/>
                <a:gd name="T17" fmla="*/ 48 h 48"/>
                <a:gd name="T18" fmla="*/ 12 w 18"/>
                <a:gd name="T19" fmla="*/ 48 h 48"/>
                <a:gd name="T20" fmla="*/ 18 w 18"/>
                <a:gd name="T21" fmla="*/ 48 h 48"/>
                <a:gd name="T22" fmla="*/ 18 w 18"/>
                <a:gd name="T23" fmla="*/ 43 h 48"/>
                <a:gd name="T24" fmla="*/ 14 w 18"/>
                <a:gd name="T25" fmla="*/ 43 h 48"/>
                <a:gd name="T26" fmla="*/ 12 w 18"/>
                <a:gd name="T27" fmla="*/ 43 h 48"/>
                <a:gd name="T28" fmla="*/ 12 w 18"/>
                <a:gd name="T29" fmla="*/ 41 h 48"/>
                <a:gd name="T30" fmla="*/ 12 w 18"/>
                <a:gd name="T31" fmla="*/ 16 h 48"/>
                <a:gd name="T32" fmla="*/ 18 w 18"/>
                <a:gd name="T33" fmla="*/ 16 h 48"/>
                <a:gd name="T34" fmla="*/ 18 w 18"/>
                <a:gd name="T35" fmla="*/ 10 h 48"/>
                <a:gd name="T36" fmla="*/ 12 w 18"/>
                <a:gd name="T37" fmla="*/ 10 h 48"/>
                <a:gd name="T38" fmla="*/ 12 w 18"/>
                <a:gd name="T39" fmla="*/ 0 h 48"/>
                <a:gd name="T40" fmla="*/ 6 w 18"/>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48"/>
                <a:gd name="T65" fmla="*/ 18 w 18"/>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48">
                  <a:moveTo>
                    <a:pt x="6" y="0"/>
                  </a:moveTo>
                  <a:lnTo>
                    <a:pt x="6" y="10"/>
                  </a:lnTo>
                  <a:lnTo>
                    <a:pt x="0" y="10"/>
                  </a:lnTo>
                  <a:lnTo>
                    <a:pt x="0" y="16"/>
                  </a:lnTo>
                  <a:lnTo>
                    <a:pt x="6" y="16"/>
                  </a:lnTo>
                  <a:lnTo>
                    <a:pt x="6" y="41"/>
                  </a:lnTo>
                  <a:lnTo>
                    <a:pt x="6" y="45"/>
                  </a:lnTo>
                  <a:lnTo>
                    <a:pt x="8" y="46"/>
                  </a:lnTo>
                  <a:lnTo>
                    <a:pt x="10" y="48"/>
                  </a:lnTo>
                  <a:lnTo>
                    <a:pt x="12" y="48"/>
                  </a:lnTo>
                  <a:lnTo>
                    <a:pt x="18" y="48"/>
                  </a:lnTo>
                  <a:lnTo>
                    <a:pt x="18" y="43"/>
                  </a:lnTo>
                  <a:lnTo>
                    <a:pt x="14" y="43"/>
                  </a:lnTo>
                  <a:lnTo>
                    <a:pt x="12" y="43"/>
                  </a:lnTo>
                  <a:lnTo>
                    <a:pt x="12" y="41"/>
                  </a:lnTo>
                  <a:lnTo>
                    <a:pt x="12" y="16"/>
                  </a:lnTo>
                  <a:lnTo>
                    <a:pt x="18" y="16"/>
                  </a:lnTo>
                  <a:lnTo>
                    <a:pt x="18" y="10"/>
                  </a:lnTo>
                  <a:lnTo>
                    <a:pt x="12" y="10"/>
                  </a:lnTo>
                  <a:lnTo>
                    <a:pt x="12" y="0"/>
                  </a:lnTo>
                  <a:lnTo>
                    <a:pt x="6" y="0"/>
                  </a:lnTo>
                  <a:close/>
                </a:path>
              </a:pathLst>
            </a:custGeom>
            <a:solidFill>
              <a:srgbClr val="000000"/>
            </a:solidFill>
            <a:ln w="9525">
              <a:noFill/>
              <a:round/>
              <a:headEnd/>
              <a:tailEnd/>
            </a:ln>
          </p:spPr>
          <p:txBody>
            <a:bodyPr/>
            <a:lstStyle/>
            <a:p>
              <a:endParaRPr lang="en-US"/>
            </a:p>
          </p:txBody>
        </p:sp>
        <p:sp>
          <p:nvSpPr>
            <p:cNvPr id="38048" name="Freeform 160"/>
            <p:cNvSpPr>
              <a:spLocks noEditPoints="1"/>
            </p:cNvSpPr>
            <p:nvPr/>
          </p:nvSpPr>
          <p:spPr bwMode="auto">
            <a:xfrm>
              <a:off x="2914" y="3595"/>
              <a:ext cx="46" cy="51"/>
            </a:xfrm>
            <a:custGeom>
              <a:avLst/>
              <a:gdLst>
                <a:gd name="T0" fmla="*/ 19 w 46"/>
                <a:gd name="T1" fmla="*/ 0 h 51"/>
                <a:gd name="T2" fmla="*/ 0 w 46"/>
                <a:gd name="T3" fmla="*/ 51 h 51"/>
                <a:gd name="T4" fmla="*/ 7 w 46"/>
                <a:gd name="T5" fmla="*/ 51 h 51"/>
                <a:gd name="T6" fmla="*/ 13 w 46"/>
                <a:gd name="T7" fmla="*/ 36 h 51"/>
                <a:gd name="T8" fmla="*/ 32 w 46"/>
                <a:gd name="T9" fmla="*/ 36 h 51"/>
                <a:gd name="T10" fmla="*/ 38 w 46"/>
                <a:gd name="T11" fmla="*/ 51 h 51"/>
                <a:gd name="T12" fmla="*/ 46 w 46"/>
                <a:gd name="T13" fmla="*/ 51 h 51"/>
                <a:gd name="T14" fmla="*/ 27 w 46"/>
                <a:gd name="T15" fmla="*/ 0 h 51"/>
                <a:gd name="T16" fmla="*/ 19 w 46"/>
                <a:gd name="T17" fmla="*/ 0 h 51"/>
                <a:gd name="T18" fmla="*/ 23 w 46"/>
                <a:gd name="T19" fmla="*/ 7 h 51"/>
                <a:gd name="T20" fmla="*/ 30 w 46"/>
                <a:gd name="T21" fmla="*/ 30 h 51"/>
                <a:gd name="T22" fmla="*/ 15 w 46"/>
                <a:gd name="T23" fmla="*/ 30 h 51"/>
                <a:gd name="T24" fmla="*/ 23 w 46"/>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1"/>
                <a:gd name="T41" fmla="*/ 46 w 46"/>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1">
                  <a:moveTo>
                    <a:pt x="19" y="0"/>
                  </a:moveTo>
                  <a:lnTo>
                    <a:pt x="0" y="51"/>
                  </a:lnTo>
                  <a:lnTo>
                    <a:pt x="7" y="51"/>
                  </a:lnTo>
                  <a:lnTo>
                    <a:pt x="13" y="36"/>
                  </a:lnTo>
                  <a:lnTo>
                    <a:pt x="32" y="36"/>
                  </a:lnTo>
                  <a:lnTo>
                    <a:pt x="38" y="51"/>
                  </a:lnTo>
                  <a:lnTo>
                    <a:pt x="46" y="51"/>
                  </a:lnTo>
                  <a:lnTo>
                    <a:pt x="27" y="0"/>
                  </a:lnTo>
                  <a:lnTo>
                    <a:pt x="19" y="0"/>
                  </a:lnTo>
                  <a:close/>
                  <a:moveTo>
                    <a:pt x="23" y="7"/>
                  </a:moveTo>
                  <a:lnTo>
                    <a:pt x="30" y="30"/>
                  </a:lnTo>
                  <a:lnTo>
                    <a:pt x="15" y="30"/>
                  </a:lnTo>
                  <a:lnTo>
                    <a:pt x="23" y="7"/>
                  </a:lnTo>
                  <a:close/>
                </a:path>
              </a:pathLst>
            </a:custGeom>
            <a:solidFill>
              <a:srgbClr val="000000"/>
            </a:solidFill>
            <a:ln w="9525">
              <a:noFill/>
              <a:round/>
              <a:headEnd/>
              <a:tailEnd/>
            </a:ln>
          </p:spPr>
          <p:txBody>
            <a:bodyPr/>
            <a:lstStyle/>
            <a:p>
              <a:endParaRPr lang="en-US"/>
            </a:p>
          </p:txBody>
        </p:sp>
        <p:sp>
          <p:nvSpPr>
            <p:cNvPr id="38049" name="Freeform 161"/>
            <p:cNvSpPr>
              <a:spLocks/>
            </p:cNvSpPr>
            <p:nvPr/>
          </p:nvSpPr>
          <p:spPr bwMode="auto">
            <a:xfrm>
              <a:off x="2964" y="3608"/>
              <a:ext cx="30" cy="38"/>
            </a:xfrm>
            <a:custGeom>
              <a:avLst/>
              <a:gdLst>
                <a:gd name="T0" fmla="*/ 30 w 30"/>
                <a:gd name="T1" fmla="*/ 38 h 38"/>
                <a:gd name="T2" fmla="*/ 30 w 30"/>
                <a:gd name="T3" fmla="*/ 12 h 38"/>
                <a:gd name="T4" fmla="*/ 30 w 30"/>
                <a:gd name="T5" fmla="*/ 8 h 38"/>
                <a:gd name="T6" fmla="*/ 27 w 30"/>
                <a:gd name="T7" fmla="*/ 4 h 38"/>
                <a:gd name="T8" fmla="*/ 23 w 30"/>
                <a:gd name="T9" fmla="*/ 0 h 38"/>
                <a:gd name="T10" fmla="*/ 17 w 30"/>
                <a:gd name="T11" fmla="*/ 0 h 38"/>
                <a:gd name="T12" fmla="*/ 15 w 30"/>
                <a:gd name="T13" fmla="*/ 0 h 38"/>
                <a:gd name="T14" fmla="*/ 11 w 30"/>
                <a:gd name="T15" fmla="*/ 2 h 38"/>
                <a:gd name="T16" fmla="*/ 5 w 30"/>
                <a:gd name="T17" fmla="*/ 6 h 38"/>
                <a:gd name="T18" fmla="*/ 5 w 30"/>
                <a:gd name="T19" fmla="*/ 0 h 38"/>
                <a:gd name="T20" fmla="*/ 0 w 30"/>
                <a:gd name="T21" fmla="*/ 0 h 38"/>
                <a:gd name="T22" fmla="*/ 0 w 30"/>
                <a:gd name="T23" fmla="*/ 38 h 38"/>
                <a:gd name="T24" fmla="*/ 7 w 30"/>
                <a:gd name="T25" fmla="*/ 38 h 38"/>
                <a:gd name="T26" fmla="*/ 7 w 30"/>
                <a:gd name="T27" fmla="*/ 17 h 38"/>
                <a:gd name="T28" fmla="*/ 7 w 30"/>
                <a:gd name="T29" fmla="*/ 12 h 38"/>
                <a:gd name="T30" fmla="*/ 9 w 30"/>
                <a:gd name="T31" fmla="*/ 10 h 38"/>
                <a:gd name="T32" fmla="*/ 13 w 30"/>
                <a:gd name="T33" fmla="*/ 6 h 38"/>
                <a:gd name="T34" fmla="*/ 17 w 30"/>
                <a:gd name="T35" fmla="*/ 6 h 38"/>
                <a:gd name="T36" fmla="*/ 21 w 30"/>
                <a:gd name="T37" fmla="*/ 6 h 38"/>
                <a:gd name="T38" fmla="*/ 23 w 30"/>
                <a:gd name="T39" fmla="*/ 8 h 38"/>
                <a:gd name="T40" fmla="*/ 23 w 30"/>
                <a:gd name="T41" fmla="*/ 10 h 38"/>
                <a:gd name="T42" fmla="*/ 25 w 30"/>
                <a:gd name="T43" fmla="*/ 13 h 38"/>
                <a:gd name="T44" fmla="*/ 25 w 30"/>
                <a:gd name="T45" fmla="*/ 38 h 38"/>
                <a:gd name="T46" fmla="*/ 30 w 30"/>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38"/>
                <a:gd name="T74" fmla="*/ 30 w 3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38">
                  <a:moveTo>
                    <a:pt x="30" y="38"/>
                  </a:moveTo>
                  <a:lnTo>
                    <a:pt x="30" y="12"/>
                  </a:lnTo>
                  <a:lnTo>
                    <a:pt x="30" y="8"/>
                  </a:lnTo>
                  <a:lnTo>
                    <a:pt x="27" y="4"/>
                  </a:lnTo>
                  <a:lnTo>
                    <a:pt x="23" y="0"/>
                  </a:lnTo>
                  <a:lnTo>
                    <a:pt x="17" y="0"/>
                  </a:lnTo>
                  <a:lnTo>
                    <a:pt x="15" y="0"/>
                  </a:lnTo>
                  <a:lnTo>
                    <a:pt x="11" y="2"/>
                  </a:lnTo>
                  <a:lnTo>
                    <a:pt x="5" y="6"/>
                  </a:lnTo>
                  <a:lnTo>
                    <a:pt x="5" y="0"/>
                  </a:lnTo>
                  <a:lnTo>
                    <a:pt x="0" y="0"/>
                  </a:lnTo>
                  <a:lnTo>
                    <a:pt x="0" y="38"/>
                  </a:lnTo>
                  <a:lnTo>
                    <a:pt x="7" y="38"/>
                  </a:lnTo>
                  <a:lnTo>
                    <a:pt x="7" y="17"/>
                  </a:lnTo>
                  <a:lnTo>
                    <a:pt x="7" y="12"/>
                  </a:lnTo>
                  <a:lnTo>
                    <a:pt x="9" y="10"/>
                  </a:lnTo>
                  <a:lnTo>
                    <a:pt x="13" y="6"/>
                  </a:lnTo>
                  <a:lnTo>
                    <a:pt x="17" y="6"/>
                  </a:lnTo>
                  <a:lnTo>
                    <a:pt x="21" y="6"/>
                  </a:lnTo>
                  <a:lnTo>
                    <a:pt x="23" y="8"/>
                  </a:lnTo>
                  <a:lnTo>
                    <a:pt x="23" y="10"/>
                  </a:lnTo>
                  <a:lnTo>
                    <a:pt x="25" y="13"/>
                  </a:lnTo>
                  <a:lnTo>
                    <a:pt x="25" y="38"/>
                  </a:lnTo>
                  <a:lnTo>
                    <a:pt x="30" y="38"/>
                  </a:lnTo>
                  <a:close/>
                </a:path>
              </a:pathLst>
            </a:custGeom>
            <a:solidFill>
              <a:srgbClr val="000000"/>
            </a:solidFill>
            <a:ln w="9525">
              <a:noFill/>
              <a:round/>
              <a:headEnd/>
              <a:tailEnd/>
            </a:ln>
          </p:spPr>
          <p:txBody>
            <a:bodyPr/>
            <a:lstStyle/>
            <a:p>
              <a:endParaRPr lang="en-US"/>
            </a:p>
          </p:txBody>
        </p:sp>
        <p:sp>
          <p:nvSpPr>
            <p:cNvPr id="38050" name="Freeform 162"/>
            <p:cNvSpPr>
              <a:spLocks/>
            </p:cNvSpPr>
            <p:nvPr/>
          </p:nvSpPr>
          <p:spPr bwMode="auto">
            <a:xfrm>
              <a:off x="3000" y="3598"/>
              <a:ext cx="17" cy="48"/>
            </a:xfrm>
            <a:custGeom>
              <a:avLst/>
              <a:gdLst>
                <a:gd name="T0" fmla="*/ 4 w 17"/>
                <a:gd name="T1" fmla="*/ 0 h 48"/>
                <a:gd name="T2" fmla="*/ 4 w 17"/>
                <a:gd name="T3" fmla="*/ 10 h 48"/>
                <a:gd name="T4" fmla="*/ 0 w 17"/>
                <a:gd name="T5" fmla="*/ 10 h 48"/>
                <a:gd name="T6" fmla="*/ 0 w 17"/>
                <a:gd name="T7" fmla="*/ 16 h 48"/>
                <a:gd name="T8" fmla="*/ 4 w 17"/>
                <a:gd name="T9" fmla="*/ 16 h 48"/>
                <a:gd name="T10" fmla="*/ 4 w 17"/>
                <a:gd name="T11" fmla="*/ 41 h 48"/>
                <a:gd name="T12" fmla="*/ 6 w 17"/>
                <a:gd name="T13" fmla="*/ 45 h 48"/>
                <a:gd name="T14" fmla="*/ 6 w 17"/>
                <a:gd name="T15" fmla="*/ 46 h 48"/>
                <a:gd name="T16" fmla="*/ 10 w 17"/>
                <a:gd name="T17" fmla="*/ 48 h 48"/>
                <a:gd name="T18" fmla="*/ 12 w 17"/>
                <a:gd name="T19" fmla="*/ 48 h 48"/>
                <a:gd name="T20" fmla="*/ 17 w 17"/>
                <a:gd name="T21" fmla="*/ 48 h 48"/>
                <a:gd name="T22" fmla="*/ 17 w 17"/>
                <a:gd name="T23" fmla="*/ 43 h 48"/>
                <a:gd name="T24" fmla="*/ 15 w 17"/>
                <a:gd name="T25" fmla="*/ 43 h 48"/>
                <a:gd name="T26" fmla="*/ 12 w 17"/>
                <a:gd name="T27" fmla="*/ 43 h 48"/>
                <a:gd name="T28" fmla="*/ 12 w 17"/>
                <a:gd name="T29" fmla="*/ 41 h 48"/>
                <a:gd name="T30" fmla="*/ 12 w 17"/>
                <a:gd name="T31" fmla="*/ 16 h 48"/>
                <a:gd name="T32" fmla="*/ 17 w 17"/>
                <a:gd name="T33" fmla="*/ 16 h 48"/>
                <a:gd name="T34" fmla="*/ 17 w 17"/>
                <a:gd name="T35" fmla="*/ 10 h 48"/>
                <a:gd name="T36" fmla="*/ 12 w 17"/>
                <a:gd name="T37" fmla="*/ 10 h 48"/>
                <a:gd name="T38" fmla="*/ 12 w 17"/>
                <a:gd name="T39" fmla="*/ 0 h 48"/>
                <a:gd name="T40" fmla="*/ 4 w 17"/>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8"/>
                <a:gd name="T65" fmla="*/ 17 w 17"/>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8">
                  <a:moveTo>
                    <a:pt x="4" y="0"/>
                  </a:moveTo>
                  <a:lnTo>
                    <a:pt x="4" y="10"/>
                  </a:lnTo>
                  <a:lnTo>
                    <a:pt x="0" y="10"/>
                  </a:lnTo>
                  <a:lnTo>
                    <a:pt x="0" y="16"/>
                  </a:lnTo>
                  <a:lnTo>
                    <a:pt x="4" y="16"/>
                  </a:lnTo>
                  <a:lnTo>
                    <a:pt x="4" y="41"/>
                  </a:lnTo>
                  <a:lnTo>
                    <a:pt x="6" y="45"/>
                  </a:lnTo>
                  <a:lnTo>
                    <a:pt x="6" y="46"/>
                  </a:lnTo>
                  <a:lnTo>
                    <a:pt x="10" y="48"/>
                  </a:lnTo>
                  <a:lnTo>
                    <a:pt x="12" y="48"/>
                  </a:lnTo>
                  <a:lnTo>
                    <a:pt x="17" y="48"/>
                  </a:lnTo>
                  <a:lnTo>
                    <a:pt x="17" y="43"/>
                  </a:lnTo>
                  <a:lnTo>
                    <a:pt x="15" y="43"/>
                  </a:lnTo>
                  <a:lnTo>
                    <a:pt x="12" y="43"/>
                  </a:lnTo>
                  <a:lnTo>
                    <a:pt x="12" y="41"/>
                  </a:lnTo>
                  <a:lnTo>
                    <a:pt x="12" y="16"/>
                  </a:lnTo>
                  <a:lnTo>
                    <a:pt x="17" y="16"/>
                  </a:lnTo>
                  <a:lnTo>
                    <a:pt x="17" y="10"/>
                  </a:lnTo>
                  <a:lnTo>
                    <a:pt x="12" y="10"/>
                  </a:lnTo>
                  <a:lnTo>
                    <a:pt x="12" y="0"/>
                  </a:lnTo>
                  <a:lnTo>
                    <a:pt x="4" y="0"/>
                  </a:lnTo>
                  <a:close/>
                </a:path>
              </a:pathLst>
            </a:custGeom>
            <a:solidFill>
              <a:srgbClr val="000000"/>
            </a:solidFill>
            <a:ln w="9525">
              <a:noFill/>
              <a:round/>
              <a:headEnd/>
              <a:tailEnd/>
            </a:ln>
          </p:spPr>
          <p:txBody>
            <a:bodyPr/>
            <a:lstStyle/>
            <a:p>
              <a:endParaRPr lang="en-US"/>
            </a:p>
          </p:txBody>
        </p:sp>
        <p:sp>
          <p:nvSpPr>
            <p:cNvPr id="38051" name="Freeform 163"/>
            <p:cNvSpPr>
              <a:spLocks noEditPoints="1"/>
            </p:cNvSpPr>
            <p:nvPr/>
          </p:nvSpPr>
          <p:spPr bwMode="auto">
            <a:xfrm>
              <a:off x="3023" y="3595"/>
              <a:ext cx="6" cy="51"/>
            </a:xfrm>
            <a:custGeom>
              <a:avLst/>
              <a:gdLst>
                <a:gd name="T0" fmla="*/ 0 w 6"/>
                <a:gd name="T1" fmla="*/ 0 h 51"/>
                <a:gd name="T2" fmla="*/ 0 w 6"/>
                <a:gd name="T3" fmla="*/ 7 h 51"/>
                <a:gd name="T4" fmla="*/ 6 w 6"/>
                <a:gd name="T5" fmla="*/ 7 h 51"/>
                <a:gd name="T6" fmla="*/ 6 w 6"/>
                <a:gd name="T7" fmla="*/ 0 h 51"/>
                <a:gd name="T8" fmla="*/ 0 w 6"/>
                <a:gd name="T9" fmla="*/ 0 h 51"/>
                <a:gd name="T10" fmla="*/ 0 w 6"/>
                <a:gd name="T11" fmla="*/ 13 h 51"/>
                <a:gd name="T12" fmla="*/ 0 w 6"/>
                <a:gd name="T13" fmla="*/ 51 h 51"/>
                <a:gd name="T14" fmla="*/ 6 w 6"/>
                <a:gd name="T15" fmla="*/ 51 h 51"/>
                <a:gd name="T16" fmla="*/ 6 w 6"/>
                <a:gd name="T17" fmla="*/ 13 h 51"/>
                <a:gd name="T18" fmla="*/ 0 w 6"/>
                <a:gd name="T19" fmla="*/ 1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1"/>
                <a:gd name="T32" fmla="*/ 6 w 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1">
                  <a:moveTo>
                    <a:pt x="0" y="0"/>
                  </a:moveTo>
                  <a:lnTo>
                    <a:pt x="0" y="7"/>
                  </a:lnTo>
                  <a:lnTo>
                    <a:pt x="6" y="7"/>
                  </a:lnTo>
                  <a:lnTo>
                    <a:pt x="6" y="0"/>
                  </a:lnTo>
                  <a:lnTo>
                    <a:pt x="0" y="0"/>
                  </a:lnTo>
                  <a:close/>
                  <a:moveTo>
                    <a:pt x="0" y="13"/>
                  </a:moveTo>
                  <a:lnTo>
                    <a:pt x="0" y="51"/>
                  </a:lnTo>
                  <a:lnTo>
                    <a:pt x="6" y="51"/>
                  </a:lnTo>
                  <a:lnTo>
                    <a:pt x="6" y="13"/>
                  </a:lnTo>
                  <a:lnTo>
                    <a:pt x="0" y="13"/>
                  </a:lnTo>
                  <a:close/>
                </a:path>
              </a:pathLst>
            </a:custGeom>
            <a:solidFill>
              <a:srgbClr val="000000"/>
            </a:solidFill>
            <a:ln w="9525">
              <a:noFill/>
              <a:round/>
              <a:headEnd/>
              <a:tailEnd/>
            </a:ln>
          </p:spPr>
          <p:txBody>
            <a:bodyPr/>
            <a:lstStyle/>
            <a:p>
              <a:endParaRPr lang="en-US"/>
            </a:p>
          </p:txBody>
        </p:sp>
        <p:sp>
          <p:nvSpPr>
            <p:cNvPr id="38052" name="Freeform 164"/>
            <p:cNvSpPr>
              <a:spLocks/>
            </p:cNvSpPr>
            <p:nvPr/>
          </p:nvSpPr>
          <p:spPr bwMode="auto">
            <a:xfrm>
              <a:off x="3037" y="3608"/>
              <a:ext cx="30" cy="38"/>
            </a:xfrm>
            <a:custGeom>
              <a:avLst/>
              <a:gdLst>
                <a:gd name="T0" fmla="*/ 30 w 30"/>
                <a:gd name="T1" fmla="*/ 13 h 38"/>
                <a:gd name="T2" fmla="*/ 30 w 30"/>
                <a:gd name="T3" fmla="*/ 8 h 38"/>
                <a:gd name="T4" fmla="*/ 26 w 30"/>
                <a:gd name="T5" fmla="*/ 4 h 38"/>
                <a:gd name="T6" fmla="*/ 23 w 30"/>
                <a:gd name="T7" fmla="*/ 0 h 38"/>
                <a:gd name="T8" fmla="*/ 17 w 30"/>
                <a:gd name="T9" fmla="*/ 0 h 38"/>
                <a:gd name="T10" fmla="*/ 9 w 30"/>
                <a:gd name="T11" fmla="*/ 2 h 38"/>
                <a:gd name="T12" fmla="*/ 7 w 30"/>
                <a:gd name="T13" fmla="*/ 4 h 38"/>
                <a:gd name="T14" fmla="*/ 3 w 30"/>
                <a:gd name="T15" fmla="*/ 6 h 38"/>
                <a:gd name="T16" fmla="*/ 2 w 30"/>
                <a:gd name="T17" fmla="*/ 12 h 38"/>
                <a:gd name="T18" fmla="*/ 0 w 30"/>
                <a:gd name="T19" fmla="*/ 21 h 38"/>
                <a:gd name="T20" fmla="*/ 0 w 30"/>
                <a:gd name="T21" fmla="*/ 29 h 38"/>
                <a:gd name="T22" fmla="*/ 3 w 30"/>
                <a:gd name="T23" fmla="*/ 35 h 38"/>
                <a:gd name="T24" fmla="*/ 9 w 30"/>
                <a:gd name="T25" fmla="*/ 38 h 38"/>
                <a:gd name="T26" fmla="*/ 15 w 30"/>
                <a:gd name="T27" fmla="*/ 38 h 38"/>
                <a:gd name="T28" fmla="*/ 21 w 30"/>
                <a:gd name="T29" fmla="*/ 38 h 38"/>
                <a:gd name="T30" fmla="*/ 26 w 30"/>
                <a:gd name="T31" fmla="*/ 35 h 38"/>
                <a:gd name="T32" fmla="*/ 30 w 30"/>
                <a:gd name="T33" fmla="*/ 31 h 38"/>
                <a:gd name="T34" fmla="*/ 30 w 30"/>
                <a:gd name="T35" fmla="*/ 25 h 38"/>
                <a:gd name="T36" fmla="*/ 25 w 30"/>
                <a:gd name="T37" fmla="*/ 25 h 38"/>
                <a:gd name="T38" fmla="*/ 23 w 30"/>
                <a:gd name="T39" fmla="*/ 29 h 38"/>
                <a:gd name="T40" fmla="*/ 21 w 30"/>
                <a:gd name="T41" fmla="*/ 31 h 38"/>
                <a:gd name="T42" fmla="*/ 19 w 30"/>
                <a:gd name="T43" fmla="*/ 33 h 38"/>
                <a:gd name="T44" fmla="*/ 15 w 30"/>
                <a:gd name="T45" fmla="*/ 35 h 38"/>
                <a:gd name="T46" fmla="*/ 11 w 30"/>
                <a:gd name="T47" fmla="*/ 33 h 38"/>
                <a:gd name="T48" fmla="*/ 7 w 30"/>
                <a:gd name="T49" fmla="*/ 29 h 38"/>
                <a:gd name="T50" fmla="*/ 7 w 30"/>
                <a:gd name="T51" fmla="*/ 25 h 38"/>
                <a:gd name="T52" fmla="*/ 5 w 30"/>
                <a:gd name="T53" fmla="*/ 19 h 38"/>
                <a:gd name="T54" fmla="*/ 7 w 30"/>
                <a:gd name="T55" fmla="*/ 13 h 38"/>
                <a:gd name="T56" fmla="*/ 9 w 30"/>
                <a:gd name="T57" fmla="*/ 10 h 38"/>
                <a:gd name="T58" fmla="*/ 11 w 30"/>
                <a:gd name="T59" fmla="*/ 6 h 38"/>
                <a:gd name="T60" fmla="*/ 17 w 30"/>
                <a:gd name="T61" fmla="*/ 6 h 38"/>
                <a:gd name="T62" fmla="*/ 19 w 30"/>
                <a:gd name="T63" fmla="*/ 6 h 38"/>
                <a:gd name="T64" fmla="*/ 23 w 30"/>
                <a:gd name="T65" fmla="*/ 8 h 38"/>
                <a:gd name="T66" fmla="*/ 25 w 30"/>
                <a:gd name="T67" fmla="*/ 10 h 38"/>
                <a:gd name="T68" fmla="*/ 25 w 30"/>
                <a:gd name="T69" fmla="*/ 13 h 38"/>
                <a:gd name="T70" fmla="*/ 30 w 30"/>
                <a:gd name="T71" fmla="*/ 13 h 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
                <a:gd name="T109" fmla="*/ 0 h 38"/>
                <a:gd name="T110" fmla="*/ 30 w 30"/>
                <a:gd name="T111" fmla="*/ 38 h 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 h="38">
                  <a:moveTo>
                    <a:pt x="30" y="13"/>
                  </a:moveTo>
                  <a:lnTo>
                    <a:pt x="30" y="8"/>
                  </a:lnTo>
                  <a:lnTo>
                    <a:pt x="26" y="4"/>
                  </a:lnTo>
                  <a:lnTo>
                    <a:pt x="23" y="0"/>
                  </a:lnTo>
                  <a:lnTo>
                    <a:pt x="17" y="0"/>
                  </a:lnTo>
                  <a:lnTo>
                    <a:pt x="9" y="2"/>
                  </a:lnTo>
                  <a:lnTo>
                    <a:pt x="7" y="4"/>
                  </a:lnTo>
                  <a:lnTo>
                    <a:pt x="3" y="6"/>
                  </a:lnTo>
                  <a:lnTo>
                    <a:pt x="2" y="12"/>
                  </a:lnTo>
                  <a:lnTo>
                    <a:pt x="0" y="21"/>
                  </a:lnTo>
                  <a:lnTo>
                    <a:pt x="0" y="29"/>
                  </a:lnTo>
                  <a:lnTo>
                    <a:pt x="3" y="35"/>
                  </a:lnTo>
                  <a:lnTo>
                    <a:pt x="9" y="38"/>
                  </a:lnTo>
                  <a:lnTo>
                    <a:pt x="15" y="38"/>
                  </a:lnTo>
                  <a:lnTo>
                    <a:pt x="21" y="38"/>
                  </a:lnTo>
                  <a:lnTo>
                    <a:pt x="26" y="35"/>
                  </a:lnTo>
                  <a:lnTo>
                    <a:pt x="30" y="31"/>
                  </a:lnTo>
                  <a:lnTo>
                    <a:pt x="30" y="25"/>
                  </a:lnTo>
                  <a:lnTo>
                    <a:pt x="25" y="25"/>
                  </a:lnTo>
                  <a:lnTo>
                    <a:pt x="23" y="29"/>
                  </a:lnTo>
                  <a:lnTo>
                    <a:pt x="21" y="31"/>
                  </a:lnTo>
                  <a:lnTo>
                    <a:pt x="19" y="33"/>
                  </a:lnTo>
                  <a:lnTo>
                    <a:pt x="15" y="35"/>
                  </a:lnTo>
                  <a:lnTo>
                    <a:pt x="11" y="33"/>
                  </a:lnTo>
                  <a:lnTo>
                    <a:pt x="7" y="29"/>
                  </a:lnTo>
                  <a:lnTo>
                    <a:pt x="7" y="25"/>
                  </a:lnTo>
                  <a:lnTo>
                    <a:pt x="5" y="19"/>
                  </a:lnTo>
                  <a:lnTo>
                    <a:pt x="7" y="13"/>
                  </a:lnTo>
                  <a:lnTo>
                    <a:pt x="9" y="10"/>
                  </a:lnTo>
                  <a:lnTo>
                    <a:pt x="11" y="6"/>
                  </a:lnTo>
                  <a:lnTo>
                    <a:pt x="17" y="6"/>
                  </a:lnTo>
                  <a:lnTo>
                    <a:pt x="19" y="6"/>
                  </a:lnTo>
                  <a:lnTo>
                    <a:pt x="23" y="8"/>
                  </a:lnTo>
                  <a:lnTo>
                    <a:pt x="25" y="10"/>
                  </a:lnTo>
                  <a:lnTo>
                    <a:pt x="25" y="13"/>
                  </a:lnTo>
                  <a:lnTo>
                    <a:pt x="30" y="13"/>
                  </a:lnTo>
                  <a:close/>
                </a:path>
              </a:pathLst>
            </a:custGeom>
            <a:solidFill>
              <a:srgbClr val="000000"/>
            </a:solidFill>
            <a:ln w="9525">
              <a:noFill/>
              <a:round/>
              <a:headEnd/>
              <a:tailEnd/>
            </a:ln>
          </p:spPr>
          <p:txBody>
            <a:bodyPr/>
            <a:lstStyle/>
            <a:p>
              <a:endParaRPr lang="en-US"/>
            </a:p>
          </p:txBody>
        </p:sp>
        <p:sp>
          <p:nvSpPr>
            <p:cNvPr id="38053" name="Rectangle 165"/>
            <p:cNvSpPr>
              <a:spLocks noChangeArrowheads="1"/>
            </p:cNvSpPr>
            <p:nvPr/>
          </p:nvSpPr>
          <p:spPr bwMode="auto">
            <a:xfrm>
              <a:off x="3073" y="3595"/>
              <a:ext cx="8" cy="51"/>
            </a:xfrm>
            <a:prstGeom prst="rect">
              <a:avLst/>
            </a:prstGeom>
            <a:solidFill>
              <a:srgbClr val="000000"/>
            </a:solidFill>
            <a:ln w="9525">
              <a:noFill/>
              <a:miter lim="800000"/>
              <a:headEnd/>
              <a:tailEnd/>
            </a:ln>
          </p:spPr>
          <p:txBody>
            <a:bodyPr/>
            <a:lstStyle/>
            <a:p>
              <a:pPr eaLnBrk="0" hangingPunct="0"/>
              <a:endParaRPr lang="en-US"/>
            </a:p>
          </p:txBody>
        </p:sp>
        <p:sp>
          <p:nvSpPr>
            <p:cNvPr id="38054" name="Freeform 166"/>
            <p:cNvSpPr>
              <a:spLocks noEditPoints="1"/>
            </p:cNvSpPr>
            <p:nvPr/>
          </p:nvSpPr>
          <p:spPr bwMode="auto">
            <a:xfrm>
              <a:off x="3090" y="3595"/>
              <a:ext cx="6" cy="51"/>
            </a:xfrm>
            <a:custGeom>
              <a:avLst/>
              <a:gdLst>
                <a:gd name="T0" fmla="*/ 0 w 6"/>
                <a:gd name="T1" fmla="*/ 0 h 51"/>
                <a:gd name="T2" fmla="*/ 0 w 6"/>
                <a:gd name="T3" fmla="*/ 7 h 51"/>
                <a:gd name="T4" fmla="*/ 6 w 6"/>
                <a:gd name="T5" fmla="*/ 7 h 51"/>
                <a:gd name="T6" fmla="*/ 6 w 6"/>
                <a:gd name="T7" fmla="*/ 0 h 51"/>
                <a:gd name="T8" fmla="*/ 0 w 6"/>
                <a:gd name="T9" fmla="*/ 0 h 51"/>
                <a:gd name="T10" fmla="*/ 0 w 6"/>
                <a:gd name="T11" fmla="*/ 13 h 51"/>
                <a:gd name="T12" fmla="*/ 0 w 6"/>
                <a:gd name="T13" fmla="*/ 51 h 51"/>
                <a:gd name="T14" fmla="*/ 6 w 6"/>
                <a:gd name="T15" fmla="*/ 51 h 51"/>
                <a:gd name="T16" fmla="*/ 6 w 6"/>
                <a:gd name="T17" fmla="*/ 13 h 51"/>
                <a:gd name="T18" fmla="*/ 0 w 6"/>
                <a:gd name="T19" fmla="*/ 1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1"/>
                <a:gd name="T32" fmla="*/ 6 w 6"/>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1">
                  <a:moveTo>
                    <a:pt x="0" y="0"/>
                  </a:moveTo>
                  <a:lnTo>
                    <a:pt x="0" y="7"/>
                  </a:lnTo>
                  <a:lnTo>
                    <a:pt x="6" y="7"/>
                  </a:lnTo>
                  <a:lnTo>
                    <a:pt x="6" y="0"/>
                  </a:lnTo>
                  <a:lnTo>
                    <a:pt x="0" y="0"/>
                  </a:lnTo>
                  <a:close/>
                  <a:moveTo>
                    <a:pt x="0" y="13"/>
                  </a:moveTo>
                  <a:lnTo>
                    <a:pt x="0" y="51"/>
                  </a:lnTo>
                  <a:lnTo>
                    <a:pt x="6" y="51"/>
                  </a:lnTo>
                  <a:lnTo>
                    <a:pt x="6" y="13"/>
                  </a:lnTo>
                  <a:lnTo>
                    <a:pt x="0" y="13"/>
                  </a:lnTo>
                  <a:close/>
                </a:path>
              </a:pathLst>
            </a:custGeom>
            <a:solidFill>
              <a:srgbClr val="000000"/>
            </a:solidFill>
            <a:ln w="9525">
              <a:noFill/>
              <a:round/>
              <a:headEnd/>
              <a:tailEnd/>
            </a:ln>
          </p:spPr>
          <p:txBody>
            <a:bodyPr/>
            <a:lstStyle/>
            <a:p>
              <a:endParaRPr lang="en-US"/>
            </a:p>
          </p:txBody>
        </p:sp>
        <p:sp>
          <p:nvSpPr>
            <p:cNvPr id="38055" name="Freeform 167"/>
            <p:cNvSpPr>
              <a:spLocks/>
            </p:cNvSpPr>
            <p:nvPr/>
          </p:nvSpPr>
          <p:spPr bwMode="auto">
            <a:xfrm>
              <a:off x="3106" y="3608"/>
              <a:ext cx="28" cy="38"/>
            </a:xfrm>
            <a:custGeom>
              <a:avLst/>
              <a:gdLst>
                <a:gd name="T0" fmla="*/ 28 w 28"/>
                <a:gd name="T1" fmla="*/ 38 h 38"/>
                <a:gd name="T2" fmla="*/ 28 w 28"/>
                <a:gd name="T3" fmla="*/ 12 h 38"/>
                <a:gd name="T4" fmla="*/ 28 w 28"/>
                <a:gd name="T5" fmla="*/ 8 h 38"/>
                <a:gd name="T6" fmla="*/ 25 w 28"/>
                <a:gd name="T7" fmla="*/ 4 h 38"/>
                <a:gd name="T8" fmla="*/ 21 w 28"/>
                <a:gd name="T9" fmla="*/ 0 h 38"/>
                <a:gd name="T10" fmla="*/ 17 w 28"/>
                <a:gd name="T11" fmla="*/ 0 h 38"/>
                <a:gd name="T12" fmla="*/ 13 w 28"/>
                <a:gd name="T13" fmla="*/ 0 h 38"/>
                <a:gd name="T14" fmla="*/ 9 w 28"/>
                <a:gd name="T15" fmla="*/ 2 h 38"/>
                <a:gd name="T16" fmla="*/ 5 w 28"/>
                <a:gd name="T17" fmla="*/ 6 h 38"/>
                <a:gd name="T18" fmla="*/ 5 w 28"/>
                <a:gd name="T19" fmla="*/ 0 h 38"/>
                <a:gd name="T20" fmla="*/ 0 w 28"/>
                <a:gd name="T21" fmla="*/ 0 h 38"/>
                <a:gd name="T22" fmla="*/ 0 w 28"/>
                <a:gd name="T23" fmla="*/ 38 h 38"/>
                <a:gd name="T24" fmla="*/ 5 w 28"/>
                <a:gd name="T25" fmla="*/ 38 h 38"/>
                <a:gd name="T26" fmla="*/ 5 w 28"/>
                <a:gd name="T27" fmla="*/ 17 h 38"/>
                <a:gd name="T28" fmla="*/ 5 w 28"/>
                <a:gd name="T29" fmla="*/ 12 h 38"/>
                <a:gd name="T30" fmla="*/ 7 w 28"/>
                <a:gd name="T31" fmla="*/ 10 h 38"/>
                <a:gd name="T32" fmla="*/ 11 w 28"/>
                <a:gd name="T33" fmla="*/ 6 h 38"/>
                <a:gd name="T34" fmla="*/ 15 w 28"/>
                <a:gd name="T35" fmla="*/ 6 h 38"/>
                <a:gd name="T36" fmla="*/ 19 w 28"/>
                <a:gd name="T37" fmla="*/ 6 h 38"/>
                <a:gd name="T38" fmla="*/ 21 w 28"/>
                <a:gd name="T39" fmla="*/ 8 h 38"/>
                <a:gd name="T40" fmla="*/ 23 w 28"/>
                <a:gd name="T41" fmla="*/ 10 h 38"/>
                <a:gd name="T42" fmla="*/ 23 w 28"/>
                <a:gd name="T43" fmla="*/ 13 h 38"/>
                <a:gd name="T44" fmla="*/ 23 w 28"/>
                <a:gd name="T45" fmla="*/ 38 h 38"/>
                <a:gd name="T46" fmla="*/ 28 w 28"/>
                <a:gd name="T47" fmla="*/ 38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38"/>
                <a:gd name="T74" fmla="*/ 28 w 28"/>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38">
                  <a:moveTo>
                    <a:pt x="28" y="38"/>
                  </a:moveTo>
                  <a:lnTo>
                    <a:pt x="28" y="12"/>
                  </a:lnTo>
                  <a:lnTo>
                    <a:pt x="28" y="8"/>
                  </a:lnTo>
                  <a:lnTo>
                    <a:pt x="25" y="4"/>
                  </a:lnTo>
                  <a:lnTo>
                    <a:pt x="21" y="0"/>
                  </a:lnTo>
                  <a:lnTo>
                    <a:pt x="17" y="0"/>
                  </a:lnTo>
                  <a:lnTo>
                    <a:pt x="13" y="0"/>
                  </a:lnTo>
                  <a:lnTo>
                    <a:pt x="9" y="2"/>
                  </a:lnTo>
                  <a:lnTo>
                    <a:pt x="5" y="6"/>
                  </a:lnTo>
                  <a:lnTo>
                    <a:pt x="5" y="0"/>
                  </a:lnTo>
                  <a:lnTo>
                    <a:pt x="0" y="0"/>
                  </a:lnTo>
                  <a:lnTo>
                    <a:pt x="0" y="38"/>
                  </a:lnTo>
                  <a:lnTo>
                    <a:pt x="5" y="38"/>
                  </a:lnTo>
                  <a:lnTo>
                    <a:pt x="5" y="17"/>
                  </a:lnTo>
                  <a:lnTo>
                    <a:pt x="5" y="12"/>
                  </a:lnTo>
                  <a:lnTo>
                    <a:pt x="7" y="10"/>
                  </a:lnTo>
                  <a:lnTo>
                    <a:pt x="11" y="6"/>
                  </a:lnTo>
                  <a:lnTo>
                    <a:pt x="15" y="6"/>
                  </a:lnTo>
                  <a:lnTo>
                    <a:pt x="19" y="6"/>
                  </a:lnTo>
                  <a:lnTo>
                    <a:pt x="21" y="8"/>
                  </a:lnTo>
                  <a:lnTo>
                    <a:pt x="23" y="10"/>
                  </a:lnTo>
                  <a:lnTo>
                    <a:pt x="23" y="13"/>
                  </a:lnTo>
                  <a:lnTo>
                    <a:pt x="23" y="38"/>
                  </a:lnTo>
                  <a:lnTo>
                    <a:pt x="28" y="38"/>
                  </a:lnTo>
                  <a:close/>
                </a:path>
              </a:pathLst>
            </a:custGeom>
            <a:solidFill>
              <a:srgbClr val="000000"/>
            </a:solidFill>
            <a:ln w="9525">
              <a:noFill/>
              <a:round/>
              <a:headEnd/>
              <a:tailEnd/>
            </a:ln>
          </p:spPr>
          <p:txBody>
            <a:bodyPr/>
            <a:lstStyle/>
            <a:p>
              <a:endParaRPr lang="en-US"/>
            </a:p>
          </p:txBody>
        </p:sp>
        <p:sp>
          <p:nvSpPr>
            <p:cNvPr id="38056" name="Freeform 168"/>
            <p:cNvSpPr>
              <a:spLocks noEditPoints="1"/>
            </p:cNvSpPr>
            <p:nvPr/>
          </p:nvSpPr>
          <p:spPr bwMode="auto">
            <a:xfrm>
              <a:off x="3142" y="3608"/>
              <a:ext cx="35" cy="38"/>
            </a:xfrm>
            <a:custGeom>
              <a:avLst/>
              <a:gdLst>
                <a:gd name="T0" fmla="*/ 35 w 35"/>
                <a:gd name="T1" fmla="*/ 21 h 38"/>
                <a:gd name="T2" fmla="*/ 33 w 35"/>
                <a:gd name="T3" fmla="*/ 12 h 38"/>
                <a:gd name="T4" fmla="*/ 29 w 35"/>
                <a:gd name="T5" fmla="*/ 6 h 38"/>
                <a:gd name="T6" fmla="*/ 27 w 35"/>
                <a:gd name="T7" fmla="*/ 4 h 38"/>
                <a:gd name="T8" fmla="*/ 25 w 35"/>
                <a:gd name="T9" fmla="*/ 2 h 38"/>
                <a:gd name="T10" fmla="*/ 17 w 35"/>
                <a:gd name="T11" fmla="*/ 0 h 38"/>
                <a:gd name="T12" fmla="*/ 10 w 35"/>
                <a:gd name="T13" fmla="*/ 2 h 38"/>
                <a:gd name="T14" fmla="*/ 6 w 35"/>
                <a:gd name="T15" fmla="*/ 6 h 38"/>
                <a:gd name="T16" fmla="*/ 2 w 35"/>
                <a:gd name="T17" fmla="*/ 12 h 38"/>
                <a:gd name="T18" fmla="*/ 0 w 35"/>
                <a:gd name="T19" fmla="*/ 19 h 38"/>
                <a:gd name="T20" fmla="*/ 0 w 35"/>
                <a:gd name="T21" fmla="*/ 25 h 38"/>
                <a:gd name="T22" fmla="*/ 2 w 35"/>
                <a:gd name="T23" fmla="*/ 31 h 38"/>
                <a:gd name="T24" fmla="*/ 4 w 35"/>
                <a:gd name="T25" fmla="*/ 35 h 38"/>
                <a:gd name="T26" fmla="*/ 8 w 35"/>
                <a:gd name="T27" fmla="*/ 36 h 38"/>
                <a:gd name="T28" fmla="*/ 12 w 35"/>
                <a:gd name="T29" fmla="*/ 38 h 38"/>
                <a:gd name="T30" fmla="*/ 17 w 35"/>
                <a:gd name="T31" fmla="*/ 38 h 38"/>
                <a:gd name="T32" fmla="*/ 25 w 35"/>
                <a:gd name="T33" fmla="*/ 36 h 38"/>
                <a:gd name="T34" fmla="*/ 27 w 35"/>
                <a:gd name="T35" fmla="*/ 36 h 38"/>
                <a:gd name="T36" fmla="*/ 29 w 35"/>
                <a:gd name="T37" fmla="*/ 33 h 38"/>
                <a:gd name="T38" fmla="*/ 33 w 35"/>
                <a:gd name="T39" fmla="*/ 29 h 38"/>
                <a:gd name="T40" fmla="*/ 33 w 35"/>
                <a:gd name="T41" fmla="*/ 27 h 38"/>
                <a:gd name="T42" fmla="*/ 27 w 35"/>
                <a:gd name="T43" fmla="*/ 27 h 38"/>
                <a:gd name="T44" fmla="*/ 25 w 35"/>
                <a:gd name="T45" fmla="*/ 29 h 38"/>
                <a:gd name="T46" fmla="*/ 23 w 35"/>
                <a:gd name="T47" fmla="*/ 31 h 38"/>
                <a:gd name="T48" fmla="*/ 21 w 35"/>
                <a:gd name="T49" fmla="*/ 33 h 38"/>
                <a:gd name="T50" fmla="*/ 17 w 35"/>
                <a:gd name="T51" fmla="*/ 35 h 38"/>
                <a:gd name="T52" fmla="*/ 14 w 35"/>
                <a:gd name="T53" fmla="*/ 33 h 38"/>
                <a:gd name="T54" fmla="*/ 10 w 35"/>
                <a:gd name="T55" fmla="*/ 31 h 38"/>
                <a:gd name="T56" fmla="*/ 8 w 35"/>
                <a:gd name="T57" fmla="*/ 27 h 38"/>
                <a:gd name="T58" fmla="*/ 6 w 35"/>
                <a:gd name="T59" fmla="*/ 21 h 38"/>
                <a:gd name="T60" fmla="*/ 35 w 35"/>
                <a:gd name="T61" fmla="*/ 21 h 38"/>
                <a:gd name="T62" fmla="*/ 6 w 35"/>
                <a:gd name="T63" fmla="*/ 17 h 38"/>
                <a:gd name="T64" fmla="*/ 8 w 35"/>
                <a:gd name="T65" fmla="*/ 12 h 38"/>
                <a:gd name="T66" fmla="*/ 10 w 35"/>
                <a:gd name="T67" fmla="*/ 8 h 38"/>
                <a:gd name="T68" fmla="*/ 14 w 35"/>
                <a:gd name="T69" fmla="*/ 6 h 38"/>
                <a:gd name="T70" fmla="*/ 17 w 35"/>
                <a:gd name="T71" fmla="*/ 6 h 38"/>
                <a:gd name="T72" fmla="*/ 21 w 35"/>
                <a:gd name="T73" fmla="*/ 6 h 38"/>
                <a:gd name="T74" fmla="*/ 23 w 35"/>
                <a:gd name="T75" fmla="*/ 8 h 38"/>
                <a:gd name="T76" fmla="*/ 27 w 35"/>
                <a:gd name="T77" fmla="*/ 12 h 38"/>
                <a:gd name="T78" fmla="*/ 27 w 35"/>
                <a:gd name="T79" fmla="*/ 17 h 38"/>
                <a:gd name="T80" fmla="*/ 6 w 35"/>
                <a:gd name="T81" fmla="*/ 1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
                <a:gd name="T124" fmla="*/ 0 h 38"/>
                <a:gd name="T125" fmla="*/ 35 w 35"/>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 h="38">
                  <a:moveTo>
                    <a:pt x="35" y="21"/>
                  </a:moveTo>
                  <a:lnTo>
                    <a:pt x="33" y="12"/>
                  </a:lnTo>
                  <a:lnTo>
                    <a:pt x="29" y="6"/>
                  </a:lnTo>
                  <a:lnTo>
                    <a:pt x="27" y="4"/>
                  </a:lnTo>
                  <a:lnTo>
                    <a:pt x="25" y="2"/>
                  </a:lnTo>
                  <a:lnTo>
                    <a:pt x="17" y="0"/>
                  </a:lnTo>
                  <a:lnTo>
                    <a:pt x="10" y="2"/>
                  </a:lnTo>
                  <a:lnTo>
                    <a:pt x="6" y="6"/>
                  </a:lnTo>
                  <a:lnTo>
                    <a:pt x="2" y="12"/>
                  </a:lnTo>
                  <a:lnTo>
                    <a:pt x="0" y="19"/>
                  </a:lnTo>
                  <a:lnTo>
                    <a:pt x="0" y="25"/>
                  </a:lnTo>
                  <a:lnTo>
                    <a:pt x="2" y="31"/>
                  </a:lnTo>
                  <a:lnTo>
                    <a:pt x="4" y="35"/>
                  </a:lnTo>
                  <a:lnTo>
                    <a:pt x="8" y="36"/>
                  </a:lnTo>
                  <a:lnTo>
                    <a:pt x="12" y="38"/>
                  </a:lnTo>
                  <a:lnTo>
                    <a:pt x="17" y="38"/>
                  </a:lnTo>
                  <a:lnTo>
                    <a:pt x="25" y="36"/>
                  </a:lnTo>
                  <a:lnTo>
                    <a:pt x="27" y="36"/>
                  </a:lnTo>
                  <a:lnTo>
                    <a:pt x="29" y="33"/>
                  </a:lnTo>
                  <a:lnTo>
                    <a:pt x="33" y="29"/>
                  </a:lnTo>
                  <a:lnTo>
                    <a:pt x="33" y="27"/>
                  </a:lnTo>
                  <a:lnTo>
                    <a:pt x="27" y="27"/>
                  </a:lnTo>
                  <a:lnTo>
                    <a:pt x="25" y="29"/>
                  </a:lnTo>
                  <a:lnTo>
                    <a:pt x="23" y="31"/>
                  </a:lnTo>
                  <a:lnTo>
                    <a:pt x="21" y="33"/>
                  </a:lnTo>
                  <a:lnTo>
                    <a:pt x="17" y="35"/>
                  </a:lnTo>
                  <a:lnTo>
                    <a:pt x="14" y="33"/>
                  </a:lnTo>
                  <a:lnTo>
                    <a:pt x="10" y="31"/>
                  </a:lnTo>
                  <a:lnTo>
                    <a:pt x="8" y="27"/>
                  </a:lnTo>
                  <a:lnTo>
                    <a:pt x="6" y="21"/>
                  </a:lnTo>
                  <a:lnTo>
                    <a:pt x="35" y="21"/>
                  </a:lnTo>
                  <a:close/>
                  <a:moveTo>
                    <a:pt x="6" y="17"/>
                  </a:moveTo>
                  <a:lnTo>
                    <a:pt x="8" y="12"/>
                  </a:lnTo>
                  <a:lnTo>
                    <a:pt x="10" y="8"/>
                  </a:lnTo>
                  <a:lnTo>
                    <a:pt x="14" y="6"/>
                  </a:lnTo>
                  <a:lnTo>
                    <a:pt x="17" y="6"/>
                  </a:lnTo>
                  <a:lnTo>
                    <a:pt x="21" y="6"/>
                  </a:lnTo>
                  <a:lnTo>
                    <a:pt x="23" y="8"/>
                  </a:lnTo>
                  <a:lnTo>
                    <a:pt x="27" y="12"/>
                  </a:lnTo>
                  <a:lnTo>
                    <a:pt x="27" y="17"/>
                  </a:lnTo>
                  <a:lnTo>
                    <a:pt x="6" y="17"/>
                  </a:lnTo>
                  <a:close/>
                </a:path>
              </a:pathLst>
            </a:custGeom>
            <a:solidFill>
              <a:srgbClr val="000000"/>
            </a:solidFill>
            <a:ln w="9525">
              <a:noFill/>
              <a:round/>
              <a:headEnd/>
              <a:tailEnd/>
            </a:ln>
          </p:spPr>
          <p:txBody>
            <a:bodyPr/>
            <a:lstStyle/>
            <a:p>
              <a:endParaRPr lang="en-US"/>
            </a:p>
          </p:txBody>
        </p:sp>
        <p:sp>
          <p:nvSpPr>
            <p:cNvPr id="38057" name="Freeform 169"/>
            <p:cNvSpPr>
              <a:spLocks/>
            </p:cNvSpPr>
            <p:nvPr/>
          </p:nvSpPr>
          <p:spPr bwMode="auto">
            <a:xfrm>
              <a:off x="3181" y="3608"/>
              <a:ext cx="30" cy="38"/>
            </a:xfrm>
            <a:custGeom>
              <a:avLst/>
              <a:gdLst>
                <a:gd name="T0" fmla="*/ 28 w 30"/>
                <a:gd name="T1" fmla="*/ 12 h 38"/>
                <a:gd name="T2" fmla="*/ 28 w 30"/>
                <a:gd name="T3" fmla="*/ 6 h 38"/>
                <a:gd name="T4" fmla="*/ 25 w 30"/>
                <a:gd name="T5" fmla="*/ 4 h 38"/>
                <a:gd name="T6" fmla="*/ 21 w 30"/>
                <a:gd name="T7" fmla="*/ 0 h 38"/>
                <a:gd name="T8" fmla="*/ 15 w 30"/>
                <a:gd name="T9" fmla="*/ 0 h 38"/>
                <a:gd name="T10" fmla="*/ 9 w 30"/>
                <a:gd name="T11" fmla="*/ 0 h 38"/>
                <a:gd name="T12" fmla="*/ 5 w 30"/>
                <a:gd name="T13" fmla="*/ 4 h 38"/>
                <a:gd name="T14" fmla="*/ 1 w 30"/>
                <a:gd name="T15" fmla="*/ 6 h 38"/>
                <a:gd name="T16" fmla="*/ 1 w 30"/>
                <a:gd name="T17" fmla="*/ 12 h 38"/>
                <a:gd name="T18" fmla="*/ 1 w 30"/>
                <a:gd name="T19" fmla="*/ 15 h 38"/>
                <a:gd name="T20" fmla="*/ 3 w 30"/>
                <a:gd name="T21" fmla="*/ 17 h 38"/>
                <a:gd name="T22" fmla="*/ 5 w 30"/>
                <a:gd name="T23" fmla="*/ 19 h 38"/>
                <a:gd name="T24" fmla="*/ 9 w 30"/>
                <a:gd name="T25" fmla="*/ 21 h 38"/>
                <a:gd name="T26" fmla="*/ 17 w 30"/>
                <a:gd name="T27" fmla="*/ 23 h 38"/>
                <a:gd name="T28" fmla="*/ 23 w 30"/>
                <a:gd name="T29" fmla="*/ 25 h 38"/>
                <a:gd name="T30" fmla="*/ 25 w 30"/>
                <a:gd name="T31" fmla="*/ 25 h 38"/>
                <a:gd name="T32" fmla="*/ 25 w 30"/>
                <a:gd name="T33" fmla="*/ 29 h 38"/>
                <a:gd name="T34" fmla="*/ 23 w 30"/>
                <a:gd name="T35" fmla="*/ 31 h 38"/>
                <a:gd name="T36" fmla="*/ 21 w 30"/>
                <a:gd name="T37" fmla="*/ 33 h 38"/>
                <a:gd name="T38" fmla="*/ 19 w 30"/>
                <a:gd name="T39" fmla="*/ 33 h 38"/>
                <a:gd name="T40" fmla="*/ 15 w 30"/>
                <a:gd name="T41" fmla="*/ 33 h 38"/>
                <a:gd name="T42" fmla="*/ 11 w 30"/>
                <a:gd name="T43" fmla="*/ 33 h 38"/>
                <a:gd name="T44" fmla="*/ 9 w 30"/>
                <a:gd name="T45" fmla="*/ 31 h 38"/>
                <a:gd name="T46" fmla="*/ 7 w 30"/>
                <a:gd name="T47" fmla="*/ 29 h 38"/>
                <a:gd name="T48" fmla="*/ 5 w 30"/>
                <a:gd name="T49" fmla="*/ 27 h 38"/>
                <a:gd name="T50" fmla="*/ 0 w 30"/>
                <a:gd name="T51" fmla="*/ 27 h 38"/>
                <a:gd name="T52" fmla="*/ 1 w 30"/>
                <a:gd name="T53" fmla="*/ 31 h 38"/>
                <a:gd name="T54" fmla="*/ 3 w 30"/>
                <a:gd name="T55" fmla="*/ 35 h 38"/>
                <a:gd name="T56" fmla="*/ 9 w 30"/>
                <a:gd name="T57" fmla="*/ 38 h 38"/>
                <a:gd name="T58" fmla="*/ 15 w 30"/>
                <a:gd name="T59" fmla="*/ 38 h 38"/>
                <a:gd name="T60" fmla="*/ 21 w 30"/>
                <a:gd name="T61" fmla="*/ 38 h 38"/>
                <a:gd name="T62" fmla="*/ 26 w 30"/>
                <a:gd name="T63" fmla="*/ 35 h 38"/>
                <a:gd name="T64" fmla="*/ 28 w 30"/>
                <a:gd name="T65" fmla="*/ 31 h 38"/>
                <a:gd name="T66" fmla="*/ 30 w 30"/>
                <a:gd name="T67" fmla="*/ 27 h 38"/>
                <a:gd name="T68" fmla="*/ 30 w 30"/>
                <a:gd name="T69" fmla="*/ 23 h 38"/>
                <a:gd name="T70" fmla="*/ 26 w 30"/>
                <a:gd name="T71" fmla="*/ 19 h 38"/>
                <a:gd name="T72" fmla="*/ 23 w 30"/>
                <a:gd name="T73" fmla="*/ 17 h 38"/>
                <a:gd name="T74" fmla="*/ 13 w 30"/>
                <a:gd name="T75" fmla="*/ 15 h 38"/>
                <a:gd name="T76" fmla="*/ 9 w 30"/>
                <a:gd name="T77" fmla="*/ 13 h 38"/>
                <a:gd name="T78" fmla="*/ 7 w 30"/>
                <a:gd name="T79" fmla="*/ 12 h 38"/>
                <a:gd name="T80" fmla="*/ 7 w 30"/>
                <a:gd name="T81" fmla="*/ 8 h 38"/>
                <a:gd name="T82" fmla="*/ 9 w 30"/>
                <a:gd name="T83" fmla="*/ 6 h 38"/>
                <a:gd name="T84" fmla="*/ 11 w 30"/>
                <a:gd name="T85" fmla="*/ 6 h 38"/>
                <a:gd name="T86" fmla="*/ 15 w 30"/>
                <a:gd name="T87" fmla="*/ 6 h 38"/>
                <a:gd name="T88" fmla="*/ 19 w 30"/>
                <a:gd name="T89" fmla="*/ 6 h 38"/>
                <a:gd name="T90" fmla="*/ 21 w 30"/>
                <a:gd name="T91" fmla="*/ 6 h 38"/>
                <a:gd name="T92" fmla="*/ 23 w 30"/>
                <a:gd name="T93" fmla="*/ 10 h 38"/>
                <a:gd name="T94" fmla="*/ 23 w 30"/>
                <a:gd name="T95" fmla="*/ 12 h 38"/>
                <a:gd name="T96" fmla="*/ 28 w 30"/>
                <a:gd name="T97" fmla="*/ 12 h 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38"/>
                <a:gd name="T149" fmla="*/ 30 w 30"/>
                <a:gd name="T150" fmla="*/ 38 h 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38">
                  <a:moveTo>
                    <a:pt x="28" y="12"/>
                  </a:moveTo>
                  <a:lnTo>
                    <a:pt x="28" y="6"/>
                  </a:lnTo>
                  <a:lnTo>
                    <a:pt x="25" y="4"/>
                  </a:lnTo>
                  <a:lnTo>
                    <a:pt x="21" y="0"/>
                  </a:lnTo>
                  <a:lnTo>
                    <a:pt x="15" y="0"/>
                  </a:lnTo>
                  <a:lnTo>
                    <a:pt x="9" y="0"/>
                  </a:lnTo>
                  <a:lnTo>
                    <a:pt x="5" y="4"/>
                  </a:lnTo>
                  <a:lnTo>
                    <a:pt x="1" y="6"/>
                  </a:lnTo>
                  <a:lnTo>
                    <a:pt x="1" y="12"/>
                  </a:lnTo>
                  <a:lnTo>
                    <a:pt x="1" y="15"/>
                  </a:lnTo>
                  <a:lnTo>
                    <a:pt x="3" y="17"/>
                  </a:lnTo>
                  <a:lnTo>
                    <a:pt x="5" y="19"/>
                  </a:lnTo>
                  <a:lnTo>
                    <a:pt x="9" y="21"/>
                  </a:lnTo>
                  <a:lnTo>
                    <a:pt x="17" y="23"/>
                  </a:lnTo>
                  <a:lnTo>
                    <a:pt x="23" y="25"/>
                  </a:lnTo>
                  <a:lnTo>
                    <a:pt x="25" y="25"/>
                  </a:lnTo>
                  <a:lnTo>
                    <a:pt x="25" y="29"/>
                  </a:lnTo>
                  <a:lnTo>
                    <a:pt x="23" y="31"/>
                  </a:lnTo>
                  <a:lnTo>
                    <a:pt x="21" y="33"/>
                  </a:lnTo>
                  <a:lnTo>
                    <a:pt x="19" y="33"/>
                  </a:lnTo>
                  <a:lnTo>
                    <a:pt x="15" y="33"/>
                  </a:lnTo>
                  <a:lnTo>
                    <a:pt x="11" y="33"/>
                  </a:lnTo>
                  <a:lnTo>
                    <a:pt x="9" y="31"/>
                  </a:lnTo>
                  <a:lnTo>
                    <a:pt x="7" y="29"/>
                  </a:lnTo>
                  <a:lnTo>
                    <a:pt x="5" y="27"/>
                  </a:lnTo>
                  <a:lnTo>
                    <a:pt x="0" y="27"/>
                  </a:lnTo>
                  <a:lnTo>
                    <a:pt x="1" y="31"/>
                  </a:lnTo>
                  <a:lnTo>
                    <a:pt x="3" y="35"/>
                  </a:lnTo>
                  <a:lnTo>
                    <a:pt x="9" y="38"/>
                  </a:lnTo>
                  <a:lnTo>
                    <a:pt x="15" y="38"/>
                  </a:lnTo>
                  <a:lnTo>
                    <a:pt x="21" y="38"/>
                  </a:lnTo>
                  <a:lnTo>
                    <a:pt x="26" y="35"/>
                  </a:lnTo>
                  <a:lnTo>
                    <a:pt x="28" y="31"/>
                  </a:lnTo>
                  <a:lnTo>
                    <a:pt x="30" y="27"/>
                  </a:lnTo>
                  <a:lnTo>
                    <a:pt x="30" y="23"/>
                  </a:lnTo>
                  <a:lnTo>
                    <a:pt x="26" y="19"/>
                  </a:lnTo>
                  <a:lnTo>
                    <a:pt x="23" y="17"/>
                  </a:lnTo>
                  <a:lnTo>
                    <a:pt x="13" y="15"/>
                  </a:lnTo>
                  <a:lnTo>
                    <a:pt x="9" y="13"/>
                  </a:lnTo>
                  <a:lnTo>
                    <a:pt x="7" y="12"/>
                  </a:lnTo>
                  <a:lnTo>
                    <a:pt x="7" y="8"/>
                  </a:lnTo>
                  <a:lnTo>
                    <a:pt x="9" y="6"/>
                  </a:lnTo>
                  <a:lnTo>
                    <a:pt x="11" y="6"/>
                  </a:lnTo>
                  <a:lnTo>
                    <a:pt x="15" y="6"/>
                  </a:lnTo>
                  <a:lnTo>
                    <a:pt x="19" y="6"/>
                  </a:lnTo>
                  <a:lnTo>
                    <a:pt x="21" y="6"/>
                  </a:lnTo>
                  <a:lnTo>
                    <a:pt x="23" y="10"/>
                  </a:lnTo>
                  <a:lnTo>
                    <a:pt x="23" y="12"/>
                  </a:lnTo>
                  <a:lnTo>
                    <a:pt x="28" y="12"/>
                  </a:lnTo>
                  <a:close/>
                </a:path>
              </a:pathLst>
            </a:custGeom>
            <a:solidFill>
              <a:srgbClr val="000000"/>
            </a:solidFill>
            <a:ln w="9525">
              <a:noFill/>
              <a:round/>
              <a:headEnd/>
              <a:tailEnd/>
            </a:ln>
          </p:spPr>
          <p:txBody>
            <a:bodyPr/>
            <a:lstStyle/>
            <a:p>
              <a:endParaRPr lang="en-US"/>
            </a:p>
          </p:txBody>
        </p:sp>
        <p:sp>
          <p:nvSpPr>
            <p:cNvPr id="38058" name="Freeform 170"/>
            <p:cNvSpPr>
              <a:spLocks noEditPoints="1"/>
            </p:cNvSpPr>
            <p:nvPr/>
          </p:nvSpPr>
          <p:spPr bwMode="auto">
            <a:xfrm>
              <a:off x="2077" y="3712"/>
              <a:ext cx="42" cy="50"/>
            </a:xfrm>
            <a:custGeom>
              <a:avLst/>
              <a:gdLst>
                <a:gd name="T0" fmla="*/ 0 w 42"/>
                <a:gd name="T1" fmla="*/ 0 h 50"/>
                <a:gd name="T2" fmla="*/ 0 w 42"/>
                <a:gd name="T3" fmla="*/ 50 h 50"/>
                <a:gd name="T4" fmla="*/ 21 w 42"/>
                <a:gd name="T5" fmla="*/ 50 h 50"/>
                <a:gd name="T6" fmla="*/ 27 w 42"/>
                <a:gd name="T7" fmla="*/ 50 h 50"/>
                <a:gd name="T8" fmla="*/ 29 w 42"/>
                <a:gd name="T9" fmla="*/ 48 h 50"/>
                <a:gd name="T10" fmla="*/ 32 w 42"/>
                <a:gd name="T11" fmla="*/ 46 h 50"/>
                <a:gd name="T12" fmla="*/ 36 w 42"/>
                <a:gd name="T13" fmla="*/ 42 h 50"/>
                <a:gd name="T14" fmla="*/ 38 w 42"/>
                <a:gd name="T15" fmla="*/ 38 h 50"/>
                <a:gd name="T16" fmla="*/ 40 w 42"/>
                <a:gd name="T17" fmla="*/ 34 h 50"/>
                <a:gd name="T18" fmla="*/ 42 w 42"/>
                <a:gd name="T19" fmla="*/ 28 h 50"/>
                <a:gd name="T20" fmla="*/ 42 w 42"/>
                <a:gd name="T21" fmla="*/ 23 h 50"/>
                <a:gd name="T22" fmla="*/ 42 w 42"/>
                <a:gd name="T23" fmla="*/ 19 h 50"/>
                <a:gd name="T24" fmla="*/ 40 w 42"/>
                <a:gd name="T25" fmla="*/ 13 h 50"/>
                <a:gd name="T26" fmla="*/ 38 w 42"/>
                <a:gd name="T27" fmla="*/ 9 h 50"/>
                <a:gd name="T28" fmla="*/ 36 w 42"/>
                <a:gd name="T29" fmla="*/ 5 h 50"/>
                <a:gd name="T30" fmla="*/ 31 w 42"/>
                <a:gd name="T31" fmla="*/ 2 h 50"/>
                <a:gd name="T32" fmla="*/ 27 w 42"/>
                <a:gd name="T33" fmla="*/ 0 h 50"/>
                <a:gd name="T34" fmla="*/ 21 w 42"/>
                <a:gd name="T35" fmla="*/ 0 h 50"/>
                <a:gd name="T36" fmla="*/ 0 w 42"/>
                <a:gd name="T37" fmla="*/ 0 h 50"/>
                <a:gd name="T38" fmla="*/ 8 w 42"/>
                <a:gd name="T39" fmla="*/ 44 h 50"/>
                <a:gd name="T40" fmla="*/ 8 w 42"/>
                <a:gd name="T41" fmla="*/ 5 h 50"/>
                <a:gd name="T42" fmla="*/ 19 w 42"/>
                <a:gd name="T43" fmla="*/ 5 h 50"/>
                <a:gd name="T44" fmla="*/ 27 w 42"/>
                <a:gd name="T45" fmla="*/ 5 h 50"/>
                <a:gd name="T46" fmla="*/ 31 w 42"/>
                <a:gd name="T47" fmla="*/ 9 h 50"/>
                <a:gd name="T48" fmla="*/ 32 w 42"/>
                <a:gd name="T49" fmla="*/ 17 h 50"/>
                <a:gd name="T50" fmla="*/ 34 w 42"/>
                <a:gd name="T51" fmla="*/ 23 h 50"/>
                <a:gd name="T52" fmla="*/ 34 w 42"/>
                <a:gd name="T53" fmla="*/ 30 h 50"/>
                <a:gd name="T54" fmla="*/ 32 w 42"/>
                <a:gd name="T55" fmla="*/ 36 h 50"/>
                <a:gd name="T56" fmla="*/ 31 w 42"/>
                <a:gd name="T57" fmla="*/ 40 h 50"/>
                <a:gd name="T58" fmla="*/ 27 w 42"/>
                <a:gd name="T59" fmla="*/ 42 h 50"/>
                <a:gd name="T60" fmla="*/ 25 w 42"/>
                <a:gd name="T61" fmla="*/ 44 h 50"/>
                <a:gd name="T62" fmla="*/ 21 w 42"/>
                <a:gd name="T63" fmla="*/ 44 h 50"/>
                <a:gd name="T64" fmla="*/ 8 w 42"/>
                <a:gd name="T65" fmla="*/ 44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
                <a:gd name="T100" fmla="*/ 0 h 50"/>
                <a:gd name="T101" fmla="*/ 42 w 4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 h="50">
                  <a:moveTo>
                    <a:pt x="0" y="0"/>
                  </a:moveTo>
                  <a:lnTo>
                    <a:pt x="0" y="50"/>
                  </a:lnTo>
                  <a:lnTo>
                    <a:pt x="21" y="50"/>
                  </a:lnTo>
                  <a:lnTo>
                    <a:pt x="27" y="50"/>
                  </a:lnTo>
                  <a:lnTo>
                    <a:pt x="29" y="48"/>
                  </a:lnTo>
                  <a:lnTo>
                    <a:pt x="32" y="46"/>
                  </a:lnTo>
                  <a:lnTo>
                    <a:pt x="36" y="42"/>
                  </a:lnTo>
                  <a:lnTo>
                    <a:pt x="38" y="38"/>
                  </a:lnTo>
                  <a:lnTo>
                    <a:pt x="40" y="34"/>
                  </a:lnTo>
                  <a:lnTo>
                    <a:pt x="42" y="28"/>
                  </a:lnTo>
                  <a:lnTo>
                    <a:pt x="42" y="23"/>
                  </a:lnTo>
                  <a:lnTo>
                    <a:pt x="42" y="19"/>
                  </a:lnTo>
                  <a:lnTo>
                    <a:pt x="40" y="13"/>
                  </a:lnTo>
                  <a:lnTo>
                    <a:pt x="38" y="9"/>
                  </a:lnTo>
                  <a:lnTo>
                    <a:pt x="36" y="5"/>
                  </a:lnTo>
                  <a:lnTo>
                    <a:pt x="31" y="2"/>
                  </a:lnTo>
                  <a:lnTo>
                    <a:pt x="27" y="0"/>
                  </a:lnTo>
                  <a:lnTo>
                    <a:pt x="21" y="0"/>
                  </a:lnTo>
                  <a:lnTo>
                    <a:pt x="0" y="0"/>
                  </a:lnTo>
                  <a:close/>
                  <a:moveTo>
                    <a:pt x="8" y="44"/>
                  </a:moveTo>
                  <a:lnTo>
                    <a:pt x="8" y="5"/>
                  </a:lnTo>
                  <a:lnTo>
                    <a:pt x="19" y="5"/>
                  </a:lnTo>
                  <a:lnTo>
                    <a:pt x="27" y="5"/>
                  </a:lnTo>
                  <a:lnTo>
                    <a:pt x="31" y="9"/>
                  </a:lnTo>
                  <a:lnTo>
                    <a:pt x="32" y="17"/>
                  </a:lnTo>
                  <a:lnTo>
                    <a:pt x="34" y="23"/>
                  </a:lnTo>
                  <a:lnTo>
                    <a:pt x="34" y="30"/>
                  </a:lnTo>
                  <a:lnTo>
                    <a:pt x="32" y="36"/>
                  </a:lnTo>
                  <a:lnTo>
                    <a:pt x="31" y="40"/>
                  </a:lnTo>
                  <a:lnTo>
                    <a:pt x="27" y="42"/>
                  </a:lnTo>
                  <a:lnTo>
                    <a:pt x="25" y="44"/>
                  </a:lnTo>
                  <a:lnTo>
                    <a:pt x="21" y="44"/>
                  </a:lnTo>
                  <a:lnTo>
                    <a:pt x="8" y="44"/>
                  </a:lnTo>
                  <a:close/>
                </a:path>
              </a:pathLst>
            </a:custGeom>
            <a:solidFill>
              <a:srgbClr val="000000"/>
            </a:solidFill>
            <a:ln w="9525">
              <a:noFill/>
              <a:round/>
              <a:headEnd/>
              <a:tailEnd/>
            </a:ln>
          </p:spPr>
          <p:txBody>
            <a:bodyPr/>
            <a:lstStyle/>
            <a:p>
              <a:endParaRPr lang="en-US"/>
            </a:p>
          </p:txBody>
        </p:sp>
        <p:sp>
          <p:nvSpPr>
            <p:cNvPr id="38059" name="Freeform 171"/>
            <p:cNvSpPr>
              <a:spLocks noEditPoints="1"/>
            </p:cNvSpPr>
            <p:nvPr/>
          </p:nvSpPr>
          <p:spPr bwMode="auto">
            <a:xfrm>
              <a:off x="2125" y="3723"/>
              <a:ext cx="32" cy="40"/>
            </a:xfrm>
            <a:custGeom>
              <a:avLst/>
              <a:gdLst>
                <a:gd name="T0" fmla="*/ 32 w 32"/>
                <a:gd name="T1" fmla="*/ 23 h 40"/>
                <a:gd name="T2" fmla="*/ 32 w 32"/>
                <a:gd name="T3" fmla="*/ 14 h 40"/>
                <a:gd name="T4" fmla="*/ 29 w 32"/>
                <a:gd name="T5" fmla="*/ 6 h 40"/>
                <a:gd name="T6" fmla="*/ 27 w 32"/>
                <a:gd name="T7" fmla="*/ 4 h 40"/>
                <a:gd name="T8" fmla="*/ 25 w 32"/>
                <a:gd name="T9" fmla="*/ 2 h 40"/>
                <a:gd name="T10" fmla="*/ 17 w 32"/>
                <a:gd name="T11" fmla="*/ 0 h 40"/>
                <a:gd name="T12" fmla="*/ 9 w 32"/>
                <a:gd name="T13" fmla="*/ 2 h 40"/>
                <a:gd name="T14" fmla="*/ 4 w 32"/>
                <a:gd name="T15" fmla="*/ 6 h 40"/>
                <a:gd name="T16" fmla="*/ 2 w 32"/>
                <a:gd name="T17" fmla="*/ 12 h 40"/>
                <a:gd name="T18" fmla="*/ 0 w 32"/>
                <a:gd name="T19" fmla="*/ 21 h 40"/>
                <a:gd name="T20" fmla="*/ 0 w 32"/>
                <a:gd name="T21" fmla="*/ 27 h 40"/>
                <a:gd name="T22" fmla="*/ 2 w 32"/>
                <a:gd name="T23" fmla="*/ 31 h 40"/>
                <a:gd name="T24" fmla="*/ 4 w 32"/>
                <a:gd name="T25" fmla="*/ 35 h 40"/>
                <a:gd name="T26" fmla="*/ 8 w 32"/>
                <a:gd name="T27" fmla="*/ 37 h 40"/>
                <a:gd name="T28" fmla="*/ 11 w 32"/>
                <a:gd name="T29" fmla="*/ 39 h 40"/>
                <a:gd name="T30" fmla="*/ 17 w 32"/>
                <a:gd name="T31" fmla="*/ 40 h 40"/>
                <a:gd name="T32" fmla="*/ 25 w 32"/>
                <a:gd name="T33" fmla="*/ 39 h 40"/>
                <a:gd name="T34" fmla="*/ 27 w 32"/>
                <a:gd name="T35" fmla="*/ 37 h 40"/>
                <a:gd name="T36" fmla="*/ 29 w 32"/>
                <a:gd name="T37" fmla="*/ 35 h 40"/>
                <a:gd name="T38" fmla="*/ 31 w 32"/>
                <a:gd name="T39" fmla="*/ 31 h 40"/>
                <a:gd name="T40" fmla="*/ 32 w 32"/>
                <a:gd name="T41" fmla="*/ 27 h 40"/>
                <a:gd name="T42" fmla="*/ 27 w 32"/>
                <a:gd name="T43" fmla="*/ 27 h 40"/>
                <a:gd name="T44" fmla="*/ 25 w 32"/>
                <a:gd name="T45" fmla="*/ 29 h 40"/>
                <a:gd name="T46" fmla="*/ 23 w 32"/>
                <a:gd name="T47" fmla="*/ 33 h 40"/>
                <a:gd name="T48" fmla="*/ 21 w 32"/>
                <a:gd name="T49" fmla="*/ 35 h 40"/>
                <a:gd name="T50" fmla="*/ 17 w 32"/>
                <a:gd name="T51" fmla="*/ 35 h 40"/>
                <a:gd name="T52" fmla="*/ 13 w 32"/>
                <a:gd name="T53" fmla="*/ 35 h 40"/>
                <a:gd name="T54" fmla="*/ 9 w 32"/>
                <a:gd name="T55" fmla="*/ 31 h 40"/>
                <a:gd name="T56" fmla="*/ 8 w 32"/>
                <a:gd name="T57" fmla="*/ 27 h 40"/>
                <a:gd name="T58" fmla="*/ 8 w 32"/>
                <a:gd name="T59" fmla="*/ 23 h 40"/>
                <a:gd name="T60" fmla="*/ 32 w 32"/>
                <a:gd name="T61" fmla="*/ 23 h 40"/>
                <a:gd name="T62" fmla="*/ 8 w 32"/>
                <a:gd name="T63" fmla="*/ 17 h 40"/>
                <a:gd name="T64" fmla="*/ 8 w 32"/>
                <a:gd name="T65" fmla="*/ 14 h 40"/>
                <a:gd name="T66" fmla="*/ 9 w 32"/>
                <a:gd name="T67" fmla="*/ 10 h 40"/>
                <a:gd name="T68" fmla="*/ 13 w 32"/>
                <a:gd name="T69" fmla="*/ 8 h 40"/>
                <a:gd name="T70" fmla="*/ 17 w 32"/>
                <a:gd name="T71" fmla="*/ 6 h 40"/>
                <a:gd name="T72" fmla="*/ 21 w 32"/>
                <a:gd name="T73" fmla="*/ 8 h 40"/>
                <a:gd name="T74" fmla="*/ 25 w 32"/>
                <a:gd name="T75" fmla="*/ 10 h 40"/>
                <a:gd name="T76" fmla="*/ 25 w 32"/>
                <a:gd name="T77" fmla="*/ 12 h 40"/>
                <a:gd name="T78" fmla="*/ 27 w 32"/>
                <a:gd name="T79" fmla="*/ 17 h 40"/>
                <a:gd name="T80" fmla="*/ 8 w 32"/>
                <a:gd name="T81" fmla="*/ 17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0"/>
                <a:gd name="T125" fmla="*/ 32 w 32"/>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0">
                  <a:moveTo>
                    <a:pt x="32" y="23"/>
                  </a:moveTo>
                  <a:lnTo>
                    <a:pt x="32" y="14"/>
                  </a:lnTo>
                  <a:lnTo>
                    <a:pt x="29" y="6"/>
                  </a:lnTo>
                  <a:lnTo>
                    <a:pt x="27" y="4"/>
                  </a:lnTo>
                  <a:lnTo>
                    <a:pt x="25" y="2"/>
                  </a:lnTo>
                  <a:lnTo>
                    <a:pt x="17" y="0"/>
                  </a:lnTo>
                  <a:lnTo>
                    <a:pt x="9" y="2"/>
                  </a:lnTo>
                  <a:lnTo>
                    <a:pt x="4" y="6"/>
                  </a:lnTo>
                  <a:lnTo>
                    <a:pt x="2" y="12"/>
                  </a:lnTo>
                  <a:lnTo>
                    <a:pt x="0" y="21"/>
                  </a:lnTo>
                  <a:lnTo>
                    <a:pt x="0" y="27"/>
                  </a:lnTo>
                  <a:lnTo>
                    <a:pt x="2" y="31"/>
                  </a:lnTo>
                  <a:lnTo>
                    <a:pt x="4" y="35"/>
                  </a:lnTo>
                  <a:lnTo>
                    <a:pt x="8" y="37"/>
                  </a:lnTo>
                  <a:lnTo>
                    <a:pt x="11" y="39"/>
                  </a:lnTo>
                  <a:lnTo>
                    <a:pt x="17" y="40"/>
                  </a:lnTo>
                  <a:lnTo>
                    <a:pt x="25" y="39"/>
                  </a:lnTo>
                  <a:lnTo>
                    <a:pt x="27" y="37"/>
                  </a:lnTo>
                  <a:lnTo>
                    <a:pt x="29" y="35"/>
                  </a:lnTo>
                  <a:lnTo>
                    <a:pt x="31" y="31"/>
                  </a:lnTo>
                  <a:lnTo>
                    <a:pt x="32" y="27"/>
                  </a:lnTo>
                  <a:lnTo>
                    <a:pt x="27" y="27"/>
                  </a:lnTo>
                  <a:lnTo>
                    <a:pt x="25" y="29"/>
                  </a:lnTo>
                  <a:lnTo>
                    <a:pt x="23" y="33"/>
                  </a:lnTo>
                  <a:lnTo>
                    <a:pt x="21" y="35"/>
                  </a:lnTo>
                  <a:lnTo>
                    <a:pt x="17" y="35"/>
                  </a:lnTo>
                  <a:lnTo>
                    <a:pt x="13" y="35"/>
                  </a:lnTo>
                  <a:lnTo>
                    <a:pt x="9" y="31"/>
                  </a:lnTo>
                  <a:lnTo>
                    <a:pt x="8" y="27"/>
                  </a:lnTo>
                  <a:lnTo>
                    <a:pt x="8" y="23"/>
                  </a:lnTo>
                  <a:lnTo>
                    <a:pt x="32" y="23"/>
                  </a:lnTo>
                  <a:close/>
                  <a:moveTo>
                    <a:pt x="8" y="17"/>
                  </a:moveTo>
                  <a:lnTo>
                    <a:pt x="8" y="14"/>
                  </a:lnTo>
                  <a:lnTo>
                    <a:pt x="9" y="10"/>
                  </a:lnTo>
                  <a:lnTo>
                    <a:pt x="13" y="8"/>
                  </a:lnTo>
                  <a:lnTo>
                    <a:pt x="17" y="6"/>
                  </a:lnTo>
                  <a:lnTo>
                    <a:pt x="21" y="8"/>
                  </a:lnTo>
                  <a:lnTo>
                    <a:pt x="25" y="10"/>
                  </a:lnTo>
                  <a:lnTo>
                    <a:pt x="25" y="12"/>
                  </a:lnTo>
                  <a:lnTo>
                    <a:pt x="27" y="17"/>
                  </a:lnTo>
                  <a:lnTo>
                    <a:pt x="8" y="17"/>
                  </a:lnTo>
                  <a:close/>
                </a:path>
              </a:pathLst>
            </a:custGeom>
            <a:solidFill>
              <a:srgbClr val="000000"/>
            </a:solidFill>
            <a:ln w="9525">
              <a:noFill/>
              <a:round/>
              <a:headEnd/>
              <a:tailEnd/>
            </a:ln>
          </p:spPr>
          <p:txBody>
            <a:bodyPr/>
            <a:lstStyle/>
            <a:p>
              <a:endParaRPr lang="en-US"/>
            </a:p>
          </p:txBody>
        </p:sp>
        <p:sp>
          <p:nvSpPr>
            <p:cNvPr id="38060" name="Rectangle 172"/>
            <p:cNvSpPr>
              <a:spLocks noChangeArrowheads="1"/>
            </p:cNvSpPr>
            <p:nvPr/>
          </p:nvSpPr>
          <p:spPr bwMode="auto">
            <a:xfrm>
              <a:off x="2165" y="3712"/>
              <a:ext cx="8" cy="50"/>
            </a:xfrm>
            <a:prstGeom prst="rect">
              <a:avLst/>
            </a:prstGeom>
            <a:solidFill>
              <a:srgbClr val="000000"/>
            </a:solidFill>
            <a:ln w="9525">
              <a:noFill/>
              <a:miter lim="800000"/>
              <a:headEnd/>
              <a:tailEnd/>
            </a:ln>
          </p:spPr>
          <p:txBody>
            <a:bodyPr/>
            <a:lstStyle/>
            <a:p>
              <a:pPr eaLnBrk="0" hangingPunct="0"/>
              <a:endParaRPr lang="en-US"/>
            </a:p>
          </p:txBody>
        </p:sp>
        <p:sp>
          <p:nvSpPr>
            <p:cNvPr id="38061" name="Freeform 173"/>
            <p:cNvSpPr>
              <a:spLocks noEditPoints="1"/>
            </p:cNvSpPr>
            <p:nvPr/>
          </p:nvSpPr>
          <p:spPr bwMode="auto">
            <a:xfrm>
              <a:off x="2179" y="3723"/>
              <a:ext cx="34" cy="40"/>
            </a:xfrm>
            <a:custGeom>
              <a:avLst/>
              <a:gdLst>
                <a:gd name="T0" fmla="*/ 34 w 34"/>
                <a:gd name="T1" fmla="*/ 35 h 40"/>
                <a:gd name="T2" fmla="*/ 32 w 34"/>
                <a:gd name="T3" fmla="*/ 35 h 40"/>
                <a:gd name="T4" fmla="*/ 30 w 34"/>
                <a:gd name="T5" fmla="*/ 35 h 40"/>
                <a:gd name="T6" fmla="*/ 30 w 34"/>
                <a:gd name="T7" fmla="*/ 33 h 40"/>
                <a:gd name="T8" fmla="*/ 30 w 34"/>
                <a:gd name="T9" fmla="*/ 12 h 40"/>
                <a:gd name="T10" fmla="*/ 30 w 34"/>
                <a:gd name="T11" fmla="*/ 6 h 40"/>
                <a:gd name="T12" fmla="*/ 26 w 34"/>
                <a:gd name="T13" fmla="*/ 4 h 40"/>
                <a:gd name="T14" fmla="*/ 23 w 34"/>
                <a:gd name="T15" fmla="*/ 2 h 40"/>
                <a:gd name="T16" fmla="*/ 17 w 34"/>
                <a:gd name="T17" fmla="*/ 0 h 40"/>
                <a:gd name="T18" fmla="*/ 11 w 34"/>
                <a:gd name="T19" fmla="*/ 2 h 40"/>
                <a:gd name="T20" fmla="*/ 5 w 34"/>
                <a:gd name="T21" fmla="*/ 4 h 40"/>
                <a:gd name="T22" fmla="*/ 3 w 34"/>
                <a:gd name="T23" fmla="*/ 8 h 40"/>
                <a:gd name="T24" fmla="*/ 1 w 34"/>
                <a:gd name="T25" fmla="*/ 14 h 40"/>
                <a:gd name="T26" fmla="*/ 7 w 34"/>
                <a:gd name="T27" fmla="*/ 14 h 40"/>
                <a:gd name="T28" fmla="*/ 9 w 34"/>
                <a:gd name="T29" fmla="*/ 10 h 40"/>
                <a:gd name="T30" fmla="*/ 11 w 34"/>
                <a:gd name="T31" fmla="*/ 8 h 40"/>
                <a:gd name="T32" fmla="*/ 13 w 34"/>
                <a:gd name="T33" fmla="*/ 6 h 40"/>
                <a:gd name="T34" fmla="*/ 17 w 34"/>
                <a:gd name="T35" fmla="*/ 6 h 40"/>
                <a:gd name="T36" fmla="*/ 21 w 34"/>
                <a:gd name="T37" fmla="*/ 6 h 40"/>
                <a:gd name="T38" fmla="*/ 23 w 34"/>
                <a:gd name="T39" fmla="*/ 8 h 40"/>
                <a:gd name="T40" fmla="*/ 25 w 34"/>
                <a:gd name="T41" fmla="*/ 10 h 40"/>
                <a:gd name="T42" fmla="*/ 25 w 34"/>
                <a:gd name="T43" fmla="*/ 12 h 40"/>
                <a:gd name="T44" fmla="*/ 25 w 34"/>
                <a:gd name="T45" fmla="*/ 14 h 40"/>
                <a:gd name="T46" fmla="*/ 23 w 34"/>
                <a:gd name="T47" fmla="*/ 15 h 40"/>
                <a:gd name="T48" fmla="*/ 15 w 34"/>
                <a:gd name="T49" fmla="*/ 17 h 40"/>
                <a:gd name="T50" fmla="*/ 7 w 34"/>
                <a:gd name="T51" fmla="*/ 17 h 40"/>
                <a:gd name="T52" fmla="*/ 5 w 34"/>
                <a:gd name="T53" fmla="*/ 19 h 40"/>
                <a:gd name="T54" fmla="*/ 1 w 34"/>
                <a:gd name="T55" fmla="*/ 23 h 40"/>
                <a:gd name="T56" fmla="*/ 0 w 34"/>
                <a:gd name="T57" fmla="*/ 25 h 40"/>
                <a:gd name="T58" fmla="*/ 0 w 34"/>
                <a:gd name="T59" fmla="*/ 29 h 40"/>
                <a:gd name="T60" fmla="*/ 1 w 34"/>
                <a:gd name="T61" fmla="*/ 33 h 40"/>
                <a:gd name="T62" fmla="*/ 3 w 34"/>
                <a:gd name="T63" fmla="*/ 37 h 40"/>
                <a:gd name="T64" fmla="*/ 7 w 34"/>
                <a:gd name="T65" fmla="*/ 39 h 40"/>
                <a:gd name="T66" fmla="*/ 13 w 34"/>
                <a:gd name="T67" fmla="*/ 40 h 40"/>
                <a:gd name="T68" fmla="*/ 19 w 34"/>
                <a:gd name="T69" fmla="*/ 39 h 40"/>
                <a:gd name="T70" fmla="*/ 25 w 34"/>
                <a:gd name="T71" fmla="*/ 35 h 40"/>
                <a:gd name="T72" fmla="*/ 25 w 34"/>
                <a:gd name="T73" fmla="*/ 37 h 40"/>
                <a:gd name="T74" fmla="*/ 26 w 34"/>
                <a:gd name="T75" fmla="*/ 39 h 40"/>
                <a:gd name="T76" fmla="*/ 28 w 34"/>
                <a:gd name="T77" fmla="*/ 39 h 40"/>
                <a:gd name="T78" fmla="*/ 30 w 34"/>
                <a:gd name="T79" fmla="*/ 39 h 40"/>
                <a:gd name="T80" fmla="*/ 34 w 34"/>
                <a:gd name="T81" fmla="*/ 39 h 40"/>
                <a:gd name="T82" fmla="*/ 34 w 34"/>
                <a:gd name="T83" fmla="*/ 35 h 40"/>
                <a:gd name="T84" fmla="*/ 25 w 34"/>
                <a:gd name="T85" fmla="*/ 23 h 40"/>
                <a:gd name="T86" fmla="*/ 25 w 34"/>
                <a:gd name="T87" fmla="*/ 25 h 40"/>
                <a:gd name="T88" fmla="*/ 25 w 34"/>
                <a:gd name="T89" fmla="*/ 25 h 40"/>
                <a:gd name="T90" fmla="*/ 25 w 34"/>
                <a:gd name="T91" fmla="*/ 29 h 40"/>
                <a:gd name="T92" fmla="*/ 23 w 34"/>
                <a:gd name="T93" fmla="*/ 31 h 40"/>
                <a:gd name="T94" fmla="*/ 19 w 34"/>
                <a:gd name="T95" fmla="*/ 33 h 40"/>
                <a:gd name="T96" fmla="*/ 17 w 34"/>
                <a:gd name="T97" fmla="*/ 35 h 40"/>
                <a:gd name="T98" fmla="*/ 13 w 34"/>
                <a:gd name="T99" fmla="*/ 35 h 40"/>
                <a:gd name="T100" fmla="*/ 11 w 34"/>
                <a:gd name="T101" fmla="*/ 35 h 40"/>
                <a:gd name="T102" fmla="*/ 7 w 34"/>
                <a:gd name="T103" fmla="*/ 33 h 40"/>
                <a:gd name="T104" fmla="*/ 7 w 34"/>
                <a:gd name="T105" fmla="*/ 31 h 40"/>
                <a:gd name="T106" fmla="*/ 7 w 34"/>
                <a:gd name="T107" fmla="*/ 29 h 40"/>
                <a:gd name="T108" fmla="*/ 7 w 34"/>
                <a:gd name="T109" fmla="*/ 25 h 40"/>
                <a:gd name="T110" fmla="*/ 9 w 34"/>
                <a:gd name="T111" fmla="*/ 23 h 40"/>
                <a:gd name="T112" fmla="*/ 13 w 34"/>
                <a:gd name="T113" fmla="*/ 23 h 40"/>
                <a:gd name="T114" fmla="*/ 21 w 34"/>
                <a:gd name="T115" fmla="*/ 21 h 40"/>
                <a:gd name="T116" fmla="*/ 25 w 34"/>
                <a:gd name="T117" fmla="*/ 19 h 40"/>
                <a:gd name="T118" fmla="*/ 25 w 34"/>
                <a:gd name="T119" fmla="*/ 19 h 40"/>
                <a:gd name="T120" fmla="*/ 25 w 34"/>
                <a:gd name="T121" fmla="*/ 23 h 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40"/>
                <a:gd name="T185" fmla="*/ 34 w 34"/>
                <a:gd name="T186" fmla="*/ 40 h 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40">
                  <a:moveTo>
                    <a:pt x="34" y="35"/>
                  </a:moveTo>
                  <a:lnTo>
                    <a:pt x="32" y="35"/>
                  </a:lnTo>
                  <a:lnTo>
                    <a:pt x="30" y="35"/>
                  </a:lnTo>
                  <a:lnTo>
                    <a:pt x="30" y="33"/>
                  </a:lnTo>
                  <a:lnTo>
                    <a:pt x="30" y="12"/>
                  </a:lnTo>
                  <a:lnTo>
                    <a:pt x="30" y="6"/>
                  </a:lnTo>
                  <a:lnTo>
                    <a:pt x="26" y="4"/>
                  </a:lnTo>
                  <a:lnTo>
                    <a:pt x="23" y="2"/>
                  </a:lnTo>
                  <a:lnTo>
                    <a:pt x="17" y="0"/>
                  </a:lnTo>
                  <a:lnTo>
                    <a:pt x="11" y="2"/>
                  </a:lnTo>
                  <a:lnTo>
                    <a:pt x="5" y="4"/>
                  </a:lnTo>
                  <a:lnTo>
                    <a:pt x="3" y="8"/>
                  </a:lnTo>
                  <a:lnTo>
                    <a:pt x="1" y="14"/>
                  </a:lnTo>
                  <a:lnTo>
                    <a:pt x="7" y="14"/>
                  </a:lnTo>
                  <a:lnTo>
                    <a:pt x="9" y="10"/>
                  </a:lnTo>
                  <a:lnTo>
                    <a:pt x="11" y="8"/>
                  </a:lnTo>
                  <a:lnTo>
                    <a:pt x="13" y="6"/>
                  </a:lnTo>
                  <a:lnTo>
                    <a:pt x="17" y="6"/>
                  </a:lnTo>
                  <a:lnTo>
                    <a:pt x="21" y="6"/>
                  </a:lnTo>
                  <a:lnTo>
                    <a:pt x="23" y="8"/>
                  </a:lnTo>
                  <a:lnTo>
                    <a:pt x="25" y="10"/>
                  </a:lnTo>
                  <a:lnTo>
                    <a:pt x="25" y="12"/>
                  </a:lnTo>
                  <a:lnTo>
                    <a:pt x="25" y="14"/>
                  </a:lnTo>
                  <a:lnTo>
                    <a:pt x="23" y="15"/>
                  </a:lnTo>
                  <a:lnTo>
                    <a:pt x="15" y="17"/>
                  </a:lnTo>
                  <a:lnTo>
                    <a:pt x="7" y="17"/>
                  </a:lnTo>
                  <a:lnTo>
                    <a:pt x="5" y="19"/>
                  </a:lnTo>
                  <a:lnTo>
                    <a:pt x="1" y="23"/>
                  </a:lnTo>
                  <a:lnTo>
                    <a:pt x="0" y="25"/>
                  </a:lnTo>
                  <a:lnTo>
                    <a:pt x="0" y="29"/>
                  </a:lnTo>
                  <a:lnTo>
                    <a:pt x="1" y="33"/>
                  </a:lnTo>
                  <a:lnTo>
                    <a:pt x="3" y="37"/>
                  </a:lnTo>
                  <a:lnTo>
                    <a:pt x="7" y="39"/>
                  </a:lnTo>
                  <a:lnTo>
                    <a:pt x="13" y="40"/>
                  </a:lnTo>
                  <a:lnTo>
                    <a:pt x="19" y="39"/>
                  </a:lnTo>
                  <a:lnTo>
                    <a:pt x="25" y="35"/>
                  </a:lnTo>
                  <a:lnTo>
                    <a:pt x="25" y="37"/>
                  </a:lnTo>
                  <a:lnTo>
                    <a:pt x="26" y="39"/>
                  </a:lnTo>
                  <a:lnTo>
                    <a:pt x="28" y="39"/>
                  </a:lnTo>
                  <a:lnTo>
                    <a:pt x="30" y="39"/>
                  </a:lnTo>
                  <a:lnTo>
                    <a:pt x="34" y="39"/>
                  </a:lnTo>
                  <a:lnTo>
                    <a:pt x="34" y="35"/>
                  </a:lnTo>
                  <a:close/>
                  <a:moveTo>
                    <a:pt x="25" y="23"/>
                  </a:moveTo>
                  <a:lnTo>
                    <a:pt x="25" y="25"/>
                  </a:lnTo>
                  <a:lnTo>
                    <a:pt x="25" y="29"/>
                  </a:lnTo>
                  <a:lnTo>
                    <a:pt x="23" y="31"/>
                  </a:lnTo>
                  <a:lnTo>
                    <a:pt x="19" y="33"/>
                  </a:lnTo>
                  <a:lnTo>
                    <a:pt x="17" y="35"/>
                  </a:lnTo>
                  <a:lnTo>
                    <a:pt x="13" y="35"/>
                  </a:lnTo>
                  <a:lnTo>
                    <a:pt x="11" y="35"/>
                  </a:lnTo>
                  <a:lnTo>
                    <a:pt x="7" y="33"/>
                  </a:lnTo>
                  <a:lnTo>
                    <a:pt x="7" y="31"/>
                  </a:lnTo>
                  <a:lnTo>
                    <a:pt x="7" y="29"/>
                  </a:lnTo>
                  <a:lnTo>
                    <a:pt x="7" y="25"/>
                  </a:lnTo>
                  <a:lnTo>
                    <a:pt x="9" y="23"/>
                  </a:lnTo>
                  <a:lnTo>
                    <a:pt x="13" y="23"/>
                  </a:lnTo>
                  <a:lnTo>
                    <a:pt x="21" y="21"/>
                  </a:lnTo>
                  <a:lnTo>
                    <a:pt x="25" y="19"/>
                  </a:lnTo>
                  <a:lnTo>
                    <a:pt x="25" y="23"/>
                  </a:lnTo>
                  <a:close/>
                </a:path>
              </a:pathLst>
            </a:custGeom>
            <a:solidFill>
              <a:srgbClr val="000000"/>
            </a:solidFill>
            <a:ln w="9525">
              <a:noFill/>
              <a:round/>
              <a:headEnd/>
              <a:tailEnd/>
            </a:ln>
          </p:spPr>
          <p:txBody>
            <a:bodyPr/>
            <a:lstStyle/>
            <a:p>
              <a:endParaRPr lang="en-US"/>
            </a:p>
          </p:txBody>
        </p:sp>
        <p:sp>
          <p:nvSpPr>
            <p:cNvPr id="38062" name="Freeform 174"/>
            <p:cNvSpPr>
              <a:spLocks/>
            </p:cNvSpPr>
            <p:nvPr/>
          </p:nvSpPr>
          <p:spPr bwMode="auto">
            <a:xfrm>
              <a:off x="2217" y="3725"/>
              <a:ext cx="48" cy="37"/>
            </a:xfrm>
            <a:custGeom>
              <a:avLst/>
              <a:gdLst>
                <a:gd name="T0" fmla="*/ 0 w 48"/>
                <a:gd name="T1" fmla="*/ 0 h 37"/>
                <a:gd name="T2" fmla="*/ 10 w 48"/>
                <a:gd name="T3" fmla="*/ 37 h 37"/>
                <a:gd name="T4" fmla="*/ 17 w 48"/>
                <a:gd name="T5" fmla="*/ 37 h 37"/>
                <a:gd name="T6" fmla="*/ 25 w 48"/>
                <a:gd name="T7" fmla="*/ 8 h 37"/>
                <a:gd name="T8" fmla="*/ 31 w 48"/>
                <a:gd name="T9" fmla="*/ 37 h 37"/>
                <a:gd name="T10" fmla="*/ 38 w 48"/>
                <a:gd name="T11" fmla="*/ 37 h 37"/>
                <a:gd name="T12" fmla="*/ 48 w 48"/>
                <a:gd name="T13" fmla="*/ 0 h 37"/>
                <a:gd name="T14" fmla="*/ 42 w 48"/>
                <a:gd name="T15" fmla="*/ 0 h 37"/>
                <a:gd name="T16" fmla="*/ 35 w 48"/>
                <a:gd name="T17" fmla="*/ 29 h 37"/>
                <a:gd name="T18" fmla="*/ 27 w 48"/>
                <a:gd name="T19" fmla="*/ 0 h 37"/>
                <a:gd name="T20" fmla="*/ 21 w 48"/>
                <a:gd name="T21" fmla="*/ 0 h 37"/>
                <a:gd name="T22" fmla="*/ 13 w 48"/>
                <a:gd name="T23" fmla="*/ 29 h 37"/>
                <a:gd name="T24" fmla="*/ 6 w 48"/>
                <a:gd name="T25" fmla="*/ 0 h 37"/>
                <a:gd name="T26" fmla="*/ 0 w 48"/>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37"/>
                <a:gd name="T44" fmla="*/ 48 w 48"/>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37">
                  <a:moveTo>
                    <a:pt x="0" y="0"/>
                  </a:moveTo>
                  <a:lnTo>
                    <a:pt x="10" y="37"/>
                  </a:lnTo>
                  <a:lnTo>
                    <a:pt x="17" y="37"/>
                  </a:lnTo>
                  <a:lnTo>
                    <a:pt x="25" y="8"/>
                  </a:lnTo>
                  <a:lnTo>
                    <a:pt x="31" y="37"/>
                  </a:lnTo>
                  <a:lnTo>
                    <a:pt x="38" y="37"/>
                  </a:lnTo>
                  <a:lnTo>
                    <a:pt x="48" y="0"/>
                  </a:lnTo>
                  <a:lnTo>
                    <a:pt x="42" y="0"/>
                  </a:lnTo>
                  <a:lnTo>
                    <a:pt x="35" y="29"/>
                  </a:lnTo>
                  <a:lnTo>
                    <a:pt x="27" y="0"/>
                  </a:lnTo>
                  <a:lnTo>
                    <a:pt x="21" y="0"/>
                  </a:lnTo>
                  <a:lnTo>
                    <a:pt x="13" y="29"/>
                  </a:lnTo>
                  <a:lnTo>
                    <a:pt x="6" y="0"/>
                  </a:lnTo>
                  <a:lnTo>
                    <a:pt x="0" y="0"/>
                  </a:lnTo>
                  <a:close/>
                </a:path>
              </a:pathLst>
            </a:custGeom>
            <a:solidFill>
              <a:srgbClr val="000000"/>
            </a:solidFill>
            <a:ln w="9525">
              <a:noFill/>
              <a:round/>
              <a:headEnd/>
              <a:tailEnd/>
            </a:ln>
          </p:spPr>
          <p:txBody>
            <a:bodyPr/>
            <a:lstStyle/>
            <a:p>
              <a:endParaRPr lang="en-US"/>
            </a:p>
          </p:txBody>
        </p:sp>
        <p:sp>
          <p:nvSpPr>
            <p:cNvPr id="38063" name="Freeform 175"/>
            <p:cNvSpPr>
              <a:spLocks noEditPoints="1"/>
            </p:cNvSpPr>
            <p:nvPr/>
          </p:nvSpPr>
          <p:spPr bwMode="auto">
            <a:xfrm>
              <a:off x="2269" y="3723"/>
              <a:ext cx="34" cy="40"/>
            </a:xfrm>
            <a:custGeom>
              <a:avLst/>
              <a:gdLst>
                <a:gd name="T0" fmla="*/ 34 w 34"/>
                <a:gd name="T1" fmla="*/ 35 h 40"/>
                <a:gd name="T2" fmla="*/ 32 w 34"/>
                <a:gd name="T3" fmla="*/ 35 h 40"/>
                <a:gd name="T4" fmla="*/ 31 w 34"/>
                <a:gd name="T5" fmla="*/ 35 h 40"/>
                <a:gd name="T6" fmla="*/ 31 w 34"/>
                <a:gd name="T7" fmla="*/ 33 h 40"/>
                <a:gd name="T8" fmla="*/ 31 w 34"/>
                <a:gd name="T9" fmla="*/ 12 h 40"/>
                <a:gd name="T10" fmla="*/ 31 w 34"/>
                <a:gd name="T11" fmla="*/ 6 h 40"/>
                <a:gd name="T12" fmla="*/ 27 w 34"/>
                <a:gd name="T13" fmla="*/ 4 h 40"/>
                <a:gd name="T14" fmla="*/ 23 w 34"/>
                <a:gd name="T15" fmla="*/ 2 h 40"/>
                <a:gd name="T16" fmla="*/ 17 w 34"/>
                <a:gd name="T17" fmla="*/ 0 h 40"/>
                <a:gd name="T18" fmla="*/ 9 w 34"/>
                <a:gd name="T19" fmla="*/ 2 h 40"/>
                <a:gd name="T20" fmla="*/ 6 w 34"/>
                <a:gd name="T21" fmla="*/ 4 h 40"/>
                <a:gd name="T22" fmla="*/ 2 w 34"/>
                <a:gd name="T23" fmla="*/ 8 h 40"/>
                <a:gd name="T24" fmla="*/ 2 w 34"/>
                <a:gd name="T25" fmla="*/ 14 h 40"/>
                <a:gd name="T26" fmla="*/ 7 w 34"/>
                <a:gd name="T27" fmla="*/ 14 h 40"/>
                <a:gd name="T28" fmla="*/ 7 w 34"/>
                <a:gd name="T29" fmla="*/ 10 h 40"/>
                <a:gd name="T30" fmla="*/ 9 w 34"/>
                <a:gd name="T31" fmla="*/ 8 h 40"/>
                <a:gd name="T32" fmla="*/ 13 w 34"/>
                <a:gd name="T33" fmla="*/ 6 h 40"/>
                <a:gd name="T34" fmla="*/ 15 w 34"/>
                <a:gd name="T35" fmla="*/ 6 h 40"/>
                <a:gd name="T36" fmla="*/ 19 w 34"/>
                <a:gd name="T37" fmla="*/ 6 h 40"/>
                <a:gd name="T38" fmla="*/ 23 w 34"/>
                <a:gd name="T39" fmla="*/ 8 h 40"/>
                <a:gd name="T40" fmla="*/ 25 w 34"/>
                <a:gd name="T41" fmla="*/ 10 h 40"/>
                <a:gd name="T42" fmla="*/ 25 w 34"/>
                <a:gd name="T43" fmla="*/ 12 h 40"/>
                <a:gd name="T44" fmla="*/ 25 w 34"/>
                <a:gd name="T45" fmla="*/ 14 h 40"/>
                <a:gd name="T46" fmla="*/ 23 w 34"/>
                <a:gd name="T47" fmla="*/ 15 h 40"/>
                <a:gd name="T48" fmla="*/ 13 w 34"/>
                <a:gd name="T49" fmla="*/ 17 h 40"/>
                <a:gd name="T50" fmla="*/ 7 w 34"/>
                <a:gd name="T51" fmla="*/ 17 h 40"/>
                <a:gd name="T52" fmla="*/ 4 w 34"/>
                <a:gd name="T53" fmla="*/ 19 h 40"/>
                <a:gd name="T54" fmla="*/ 2 w 34"/>
                <a:gd name="T55" fmla="*/ 23 h 40"/>
                <a:gd name="T56" fmla="*/ 0 w 34"/>
                <a:gd name="T57" fmla="*/ 25 h 40"/>
                <a:gd name="T58" fmla="*/ 0 w 34"/>
                <a:gd name="T59" fmla="*/ 29 h 40"/>
                <a:gd name="T60" fmla="*/ 2 w 34"/>
                <a:gd name="T61" fmla="*/ 33 h 40"/>
                <a:gd name="T62" fmla="*/ 4 w 34"/>
                <a:gd name="T63" fmla="*/ 37 h 40"/>
                <a:gd name="T64" fmla="*/ 7 w 34"/>
                <a:gd name="T65" fmla="*/ 39 h 40"/>
                <a:gd name="T66" fmla="*/ 11 w 34"/>
                <a:gd name="T67" fmla="*/ 40 h 40"/>
                <a:gd name="T68" fmla="*/ 19 w 34"/>
                <a:gd name="T69" fmla="*/ 39 h 40"/>
                <a:gd name="T70" fmla="*/ 25 w 34"/>
                <a:gd name="T71" fmla="*/ 35 h 40"/>
                <a:gd name="T72" fmla="*/ 25 w 34"/>
                <a:gd name="T73" fmla="*/ 37 h 40"/>
                <a:gd name="T74" fmla="*/ 27 w 34"/>
                <a:gd name="T75" fmla="*/ 39 h 40"/>
                <a:gd name="T76" fmla="*/ 29 w 34"/>
                <a:gd name="T77" fmla="*/ 39 h 40"/>
                <a:gd name="T78" fmla="*/ 31 w 34"/>
                <a:gd name="T79" fmla="*/ 39 h 40"/>
                <a:gd name="T80" fmla="*/ 34 w 34"/>
                <a:gd name="T81" fmla="*/ 39 h 40"/>
                <a:gd name="T82" fmla="*/ 34 w 34"/>
                <a:gd name="T83" fmla="*/ 35 h 40"/>
                <a:gd name="T84" fmla="*/ 25 w 34"/>
                <a:gd name="T85" fmla="*/ 23 h 40"/>
                <a:gd name="T86" fmla="*/ 25 w 34"/>
                <a:gd name="T87" fmla="*/ 25 h 40"/>
                <a:gd name="T88" fmla="*/ 25 w 34"/>
                <a:gd name="T89" fmla="*/ 25 h 40"/>
                <a:gd name="T90" fmla="*/ 23 w 34"/>
                <a:gd name="T91" fmla="*/ 29 h 40"/>
                <a:gd name="T92" fmla="*/ 21 w 34"/>
                <a:gd name="T93" fmla="*/ 31 h 40"/>
                <a:gd name="T94" fmla="*/ 19 w 34"/>
                <a:gd name="T95" fmla="*/ 33 h 40"/>
                <a:gd name="T96" fmla="*/ 15 w 34"/>
                <a:gd name="T97" fmla="*/ 35 h 40"/>
                <a:gd name="T98" fmla="*/ 13 w 34"/>
                <a:gd name="T99" fmla="*/ 35 h 40"/>
                <a:gd name="T100" fmla="*/ 9 w 34"/>
                <a:gd name="T101" fmla="*/ 35 h 40"/>
                <a:gd name="T102" fmla="*/ 7 w 34"/>
                <a:gd name="T103" fmla="*/ 33 h 40"/>
                <a:gd name="T104" fmla="*/ 7 w 34"/>
                <a:gd name="T105" fmla="*/ 31 h 40"/>
                <a:gd name="T106" fmla="*/ 6 w 34"/>
                <a:gd name="T107" fmla="*/ 29 h 40"/>
                <a:gd name="T108" fmla="*/ 7 w 34"/>
                <a:gd name="T109" fmla="*/ 25 h 40"/>
                <a:gd name="T110" fmla="*/ 7 w 34"/>
                <a:gd name="T111" fmla="*/ 23 h 40"/>
                <a:gd name="T112" fmla="*/ 13 w 34"/>
                <a:gd name="T113" fmla="*/ 23 h 40"/>
                <a:gd name="T114" fmla="*/ 19 w 34"/>
                <a:gd name="T115" fmla="*/ 21 h 40"/>
                <a:gd name="T116" fmla="*/ 23 w 34"/>
                <a:gd name="T117" fmla="*/ 19 h 40"/>
                <a:gd name="T118" fmla="*/ 25 w 34"/>
                <a:gd name="T119" fmla="*/ 19 h 40"/>
                <a:gd name="T120" fmla="*/ 25 w 34"/>
                <a:gd name="T121" fmla="*/ 23 h 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
                <a:gd name="T184" fmla="*/ 0 h 40"/>
                <a:gd name="T185" fmla="*/ 34 w 34"/>
                <a:gd name="T186" fmla="*/ 40 h 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 h="40">
                  <a:moveTo>
                    <a:pt x="34" y="35"/>
                  </a:moveTo>
                  <a:lnTo>
                    <a:pt x="32" y="35"/>
                  </a:lnTo>
                  <a:lnTo>
                    <a:pt x="31" y="35"/>
                  </a:lnTo>
                  <a:lnTo>
                    <a:pt x="31" y="33"/>
                  </a:lnTo>
                  <a:lnTo>
                    <a:pt x="31" y="12"/>
                  </a:lnTo>
                  <a:lnTo>
                    <a:pt x="31" y="6"/>
                  </a:lnTo>
                  <a:lnTo>
                    <a:pt x="27" y="4"/>
                  </a:lnTo>
                  <a:lnTo>
                    <a:pt x="23" y="2"/>
                  </a:lnTo>
                  <a:lnTo>
                    <a:pt x="17" y="0"/>
                  </a:lnTo>
                  <a:lnTo>
                    <a:pt x="9" y="2"/>
                  </a:lnTo>
                  <a:lnTo>
                    <a:pt x="6" y="4"/>
                  </a:lnTo>
                  <a:lnTo>
                    <a:pt x="2" y="8"/>
                  </a:lnTo>
                  <a:lnTo>
                    <a:pt x="2" y="14"/>
                  </a:lnTo>
                  <a:lnTo>
                    <a:pt x="7" y="14"/>
                  </a:lnTo>
                  <a:lnTo>
                    <a:pt x="7" y="10"/>
                  </a:lnTo>
                  <a:lnTo>
                    <a:pt x="9" y="8"/>
                  </a:lnTo>
                  <a:lnTo>
                    <a:pt x="13" y="6"/>
                  </a:lnTo>
                  <a:lnTo>
                    <a:pt x="15" y="6"/>
                  </a:lnTo>
                  <a:lnTo>
                    <a:pt x="19" y="6"/>
                  </a:lnTo>
                  <a:lnTo>
                    <a:pt x="23" y="8"/>
                  </a:lnTo>
                  <a:lnTo>
                    <a:pt x="25" y="10"/>
                  </a:lnTo>
                  <a:lnTo>
                    <a:pt x="25" y="12"/>
                  </a:lnTo>
                  <a:lnTo>
                    <a:pt x="25" y="14"/>
                  </a:lnTo>
                  <a:lnTo>
                    <a:pt x="23" y="15"/>
                  </a:lnTo>
                  <a:lnTo>
                    <a:pt x="13" y="17"/>
                  </a:lnTo>
                  <a:lnTo>
                    <a:pt x="7" y="17"/>
                  </a:lnTo>
                  <a:lnTo>
                    <a:pt x="4" y="19"/>
                  </a:lnTo>
                  <a:lnTo>
                    <a:pt x="2" y="23"/>
                  </a:lnTo>
                  <a:lnTo>
                    <a:pt x="0" y="25"/>
                  </a:lnTo>
                  <a:lnTo>
                    <a:pt x="0" y="29"/>
                  </a:lnTo>
                  <a:lnTo>
                    <a:pt x="2" y="33"/>
                  </a:lnTo>
                  <a:lnTo>
                    <a:pt x="4" y="37"/>
                  </a:lnTo>
                  <a:lnTo>
                    <a:pt x="7" y="39"/>
                  </a:lnTo>
                  <a:lnTo>
                    <a:pt x="11" y="40"/>
                  </a:lnTo>
                  <a:lnTo>
                    <a:pt x="19" y="39"/>
                  </a:lnTo>
                  <a:lnTo>
                    <a:pt x="25" y="35"/>
                  </a:lnTo>
                  <a:lnTo>
                    <a:pt x="25" y="37"/>
                  </a:lnTo>
                  <a:lnTo>
                    <a:pt x="27" y="39"/>
                  </a:lnTo>
                  <a:lnTo>
                    <a:pt x="29" y="39"/>
                  </a:lnTo>
                  <a:lnTo>
                    <a:pt x="31" y="39"/>
                  </a:lnTo>
                  <a:lnTo>
                    <a:pt x="34" y="39"/>
                  </a:lnTo>
                  <a:lnTo>
                    <a:pt x="34" y="35"/>
                  </a:lnTo>
                  <a:close/>
                  <a:moveTo>
                    <a:pt x="25" y="23"/>
                  </a:moveTo>
                  <a:lnTo>
                    <a:pt x="25" y="25"/>
                  </a:lnTo>
                  <a:lnTo>
                    <a:pt x="23" y="29"/>
                  </a:lnTo>
                  <a:lnTo>
                    <a:pt x="21" y="31"/>
                  </a:lnTo>
                  <a:lnTo>
                    <a:pt x="19" y="33"/>
                  </a:lnTo>
                  <a:lnTo>
                    <a:pt x="15" y="35"/>
                  </a:lnTo>
                  <a:lnTo>
                    <a:pt x="13" y="35"/>
                  </a:lnTo>
                  <a:lnTo>
                    <a:pt x="9" y="35"/>
                  </a:lnTo>
                  <a:lnTo>
                    <a:pt x="7" y="33"/>
                  </a:lnTo>
                  <a:lnTo>
                    <a:pt x="7" y="31"/>
                  </a:lnTo>
                  <a:lnTo>
                    <a:pt x="6" y="29"/>
                  </a:lnTo>
                  <a:lnTo>
                    <a:pt x="7" y="25"/>
                  </a:lnTo>
                  <a:lnTo>
                    <a:pt x="7" y="23"/>
                  </a:lnTo>
                  <a:lnTo>
                    <a:pt x="13" y="23"/>
                  </a:lnTo>
                  <a:lnTo>
                    <a:pt x="19" y="21"/>
                  </a:lnTo>
                  <a:lnTo>
                    <a:pt x="23" y="19"/>
                  </a:lnTo>
                  <a:lnTo>
                    <a:pt x="25" y="19"/>
                  </a:lnTo>
                  <a:lnTo>
                    <a:pt x="25" y="23"/>
                  </a:lnTo>
                  <a:close/>
                </a:path>
              </a:pathLst>
            </a:custGeom>
            <a:solidFill>
              <a:srgbClr val="000000"/>
            </a:solidFill>
            <a:ln w="9525">
              <a:noFill/>
              <a:round/>
              <a:headEnd/>
              <a:tailEnd/>
            </a:ln>
          </p:spPr>
          <p:txBody>
            <a:bodyPr/>
            <a:lstStyle/>
            <a:p>
              <a:endParaRPr lang="en-US"/>
            </a:p>
          </p:txBody>
        </p:sp>
        <p:sp>
          <p:nvSpPr>
            <p:cNvPr id="38064" name="Freeform 176"/>
            <p:cNvSpPr>
              <a:spLocks/>
            </p:cNvSpPr>
            <p:nvPr/>
          </p:nvSpPr>
          <p:spPr bwMode="auto">
            <a:xfrm>
              <a:off x="2311" y="3723"/>
              <a:ext cx="17" cy="39"/>
            </a:xfrm>
            <a:custGeom>
              <a:avLst/>
              <a:gdLst>
                <a:gd name="T0" fmla="*/ 17 w 17"/>
                <a:gd name="T1" fmla="*/ 0 h 39"/>
                <a:gd name="T2" fmla="*/ 15 w 17"/>
                <a:gd name="T3" fmla="*/ 0 h 39"/>
                <a:gd name="T4" fmla="*/ 13 w 17"/>
                <a:gd name="T5" fmla="*/ 2 h 39"/>
                <a:gd name="T6" fmla="*/ 10 w 17"/>
                <a:gd name="T7" fmla="*/ 2 h 39"/>
                <a:gd name="T8" fmla="*/ 6 w 17"/>
                <a:gd name="T9" fmla="*/ 8 h 39"/>
                <a:gd name="T10" fmla="*/ 6 w 17"/>
                <a:gd name="T11" fmla="*/ 2 h 39"/>
                <a:gd name="T12" fmla="*/ 0 w 17"/>
                <a:gd name="T13" fmla="*/ 2 h 39"/>
                <a:gd name="T14" fmla="*/ 0 w 17"/>
                <a:gd name="T15" fmla="*/ 39 h 39"/>
                <a:gd name="T16" fmla="*/ 6 w 17"/>
                <a:gd name="T17" fmla="*/ 39 h 39"/>
                <a:gd name="T18" fmla="*/ 6 w 17"/>
                <a:gd name="T19" fmla="*/ 17 h 39"/>
                <a:gd name="T20" fmla="*/ 6 w 17"/>
                <a:gd name="T21" fmla="*/ 14 h 39"/>
                <a:gd name="T22" fmla="*/ 10 w 17"/>
                <a:gd name="T23" fmla="*/ 10 h 39"/>
                <a:gd name="T24" fmla="*/ 12 w 17"/>
                <a:gd name="T25" fmla="*/ 8 h 39"/>
                <a:gd name="T26" fmla="*/ 15 w 17"/>
                <a:gd name="T27" fmla="*/ 8 h 39"/>
                <a:gd name="T28" fmla="*/ 17 w 17"/>
                <a:gd name="T29" fmla="*/ 8 h 39"/>
                <a:gd name="T30" fmla="*/ 17 w 17"/>
                <a:gd name="T31" fmla="*/ 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9"/>
                <a:gd name="T50" fmla="*/ 17 w 17"/>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9">
                  <a:moveTo>
                    <a:pt x="17" y="0"/>
                  </a:moveTo>
                  <a:lnTo>
                    <a:pt x="15" y="0"/>
                  </a:lnTo>
                  <a:lnTo>
                    <a:pt x="13" y="2"/>
                  </a:lnTo>
                  <a:lnTo>
                    <a:pt x="10" y="2"/>
                  </a:lnTo>
                  <a:lnTo>
                    <a:pt x="6" y="8"/>
                  </a:lnTo>
                  <a:lnTo>
                    <a:pt x="6" y="2"/>
                  </a:lnTo>
                  <a:lnTo>
                    <a:pt x="0" y="2"/>
                  </a:lnTo>
                  <a:lnTo>
                    <a:pt x="0" y="39"/>
                  </a:lnTo>
                  <a:lnTo>
                    <a:pt x="6" y="39"/>
                  </a:lnTo>
                  <a:lnTo>
                    <a:pt x="6" y="17"/>
                  </a:lnTo>
                  <a:lnTo>
                    <a:pt x="6" y="14"/>
                  </a:lnTo>
                  <a:lnTo>
                    <a:pt x="10" y="10"/>
                  </a:lnTo>
                  <a:lnTo>
                    <a:pt x="12" y="8"/>
                  </a:lnTo>
                  <a:lnTo>
                    <a:pt x="15" y="8"/>
                  </a:lnTo>
                  <a:lnTo>
                    <a:pt x="17" y="8"/>
                  </a:lnTo>
                  <a:lnTo>
                    <a:pt x="17" y="0"/>
                  </a:lnTo>
                  <a:close/>
                </a:path>
              </a:pathLst>
            </a:custGeom>
            <a:solidFill>
              <a:srgbClr val="000000"/>
            </a:solidFill>
            <a:ln w="9525">
              <a:noFill/>
              <a:round/>
              <a:headEnd/>
              <a:tailEnd/>
            </a:ln>
          </p:spPr>
          <p:txBody>
            <a:bodyPr/>
            <a:lstStyle/>
            <a:p>
              <a:endParaRPr lang="en-US"/>
            </a:p>
          </p:txBody>
        </p:sp>
        <p:sp>
          <p:nvSpPr>
            <p:cNvPr id="38065" name="Freeform 177"/>
            <p:cNvSpPr>
              <a:spLocks noEditPoints="1"/>
            </p:cNvSpPr>
            <p:nvPr/>
          </p:nvSpPr>
          <p:spPr bwMode="auto">
            <a:xfrm>
              <a:off x="2332" y="3723"/>
              <a:ext cx="33" cy="40"/>
            </a:xfrm>
            <a:custGeom>
              <a:avLst/>
              <a:gdLst>
                <a:gd name="T0" fmla="*/ 33 w 33"/>
                <a:gd name="T1" fmla="*/ 23 h 40"/>
                <a:gd name="T2" fmla="*/ 31 w 33"/>
                <a:gd name="T3" fmla="*/ 14 h 40"/>
                <a:gd name="T4" fmla="*/ 29 w 33"/>
                <a:gd name="T5" fmla="*/ 6 h 40"/>
                <a:gd name="T6" fmla="*/ 27 w 33"/>
                <a:gd name="T7" fmla="*/ 4 h 40"/>
                <a:gd name="T8" fmla="*/ 23 w 33"/>
                <a:gd name="T9" fmla="*/ 2 h 40"/>
                <a:gd name="T10" fmla="*/ 17 w 33"/>
                <a:gd name="T11" fmla="*/ 0 h 40"/>
                <a:gd name="T12" fmla="*/ 10 w 33"/>
                <a:gd name="T13" fmla="*/ 2 h 40"/>
                <a:gd name="T14" fmla="*/ 4 w 33"/>
                <a:gd name="T15" fmla="*/ 6 h 40"/>
                <a:gd name="T16" fmla="*/ 0 w 33"/>
                <a:gd name="T17" fmla="*/ 12 h 40"/>
                <a:gd name="T18" fmla="*/ 0 w 33"/>
                <a:gd name="T19" fmla="*/ 21 h 40"/>
                <a:gd name="T20" fmla="*/ 0 w 33"/>
                <a:gd name="T21" fmla="*/ 27 h 40"/>
                <a:gd name="T22" fmla="*/ 2 w 33"/>
                <a:gd name="T23" fmla="*/ 31 h 40"/>
                <a:gd name="T24" fmla="*/ 4 w 33"/>
                <a:gd name="T25" fmla="*/ 35 h 40"/>
                <a:gd name="T26" fmla="*/ 8 w 33"/>
                <a:gd name="T27" fmla="*/ 37 h 40"/>
                <a:gd name="T28" fmla="*/ 12 w 33"/>
                <a:gd name="T29" fmla="*/ 39 h 40"/>
                <a:gd name="T30" fmla="*/ 17 w 33"/>
                <a:gd name="T31" fmla="*/ 40 h 40"/>
                <a:gd name="T32" fmla="*/ 23 w 33"/>
                <a:gd name="T33" fmla="*/ 39 h 40"/>
                <a:gd name="T34" fmla="*/ 27 w 33"/>
                <a:gd name="T35" fmla="*/ 37 h 40"/>
                <a:gd name="T36" fmla="*/ 29 w 33"/>
                <a:gd name="T37" fmla="*/ 35 h 40"/>
                <a:gd name="T38" fmla="*/ 31 w 33"/>
                <a:gd name="T39" fmla="*/ 31 h 40"/>
                <a:gd name="T40" fmla="*/ 33 w 33"/>
                <a:gd name="T41" fmla="*/ 27 h 40"/>
                <a:gd name="T42" fmla="*/ 25 w 33"/>
                <a:gd name="T43" fmla="*/ 27 h 40"/>
                <a:gd name="T44" fmla="*/ 25 w 33"/>
                <a:gd name="T45" fmla="*/ 29 h 40"/>
                <a:gd name="T46" fmla="*/ 23 w 33"/>
                <a:gd name="T47" fmla="*/ 33 h 40"/>
                <a:gd name="T48" fmla="*/ 19 w 33"/>
                <a:gd name="T49" fmla="*/ 35 h 40"/>
                <a:gd name="T50" fmla="*/ 15 w 33"/>
                <a:gd name="T51" fmla="*/ 35 h 40"/>
                <a:gd name="T52" fmla="*/ 12 w 33"/>
                <a:gd name="T53" fmla="*/ 35 h 40"/>
                <a:gd name="T54" fmla="*/ 8 w 33"/>
                <a:gd name="T55" fmla="*/ 31 h 40"/>
                <a:gd name="T56" fmla="*/ 8 w 33"/>
                <a:gd name="T57" fmla="*/ 27 h 40"/>
                <a:gd name="T58" fmla="*/ 6 w 33"/>
                <a:gd name="T59" fmla="*/ 23 h 40"/>
                <a:gd name="T60" fmla="*/ 33 w 33"/>
                <a:gd name="T61" fmla="*/ 23 h 40"/>
                <a:gd name="T62" fmla="*/ 6 w 33"/>
                <a:gd name="T63" fmla="*/ 17 h 40"/>
                <a:gd name="T64" fmla="*/ 8 w 33"/>
                <a:gd name="T65" fmla="*/ 14 h 40"/>
                <a:gd name="T66" fmla="*/ 10 w 33"/>
                <a:gd name="T67" fmla="*/ 10 h 40"/>
                <a:gd name="T68" fmla="*/ 14 w 33"/>
                <a:gd name="T69" fmla="*/ 8 h 40"/>
                <a:gd name="T70" fmla="*/ 17 w 33"/>
                <a:gd name="T71" fmla="*/ 6 h 40"/>
                <a:gd name="T72" fmla="*/ 21 w 33"/>
                <a:gd name="T73" fmla="*/ 8 h 40"/>
                <a:gd name="T74" fmla="*/ 23 w 33"/>
                <a:gd name="T75" fmla="*/ 10 h 40"/>
                <a:gd name="T76" fmla="*/ 25 w 33"/>
                <a:gd name="T77" fmla="*/ 12 h 40"/>
                <a:gd name="T78" fmla="*/ 27 w 33"/>
                <a:gd name="T79" fmla="*/ 17 h 40"/>
                <a:gd name="T80" fmla="*/ 6 w 33"/>
                <a:gd name="T81" fmla="*/ 17 h 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40"/>
                <a:gd name="T125" fmla="*/ 33 w 33"/>
                <a:gd name="T126" fmla="*/ 40 h 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40">
                  <a:moveTo>
                    <a:pt x="33" y="23"/>
                  </a:moveTo>
                  <a:lnTo>
                    <a:pt x="31" y="14"/>
                  </a:lnTo>
                  <a:lnTo>
                    <a:pt x="29" y="6"/>
                  </a:lnTo>
                  <a:lnTo>
                    <a:pt x="27" y="4"/>
                  </a:lnTo>
                  <a:lnTo>
                    <a:pt x="23" y="2"/>
                  </a:lnTo>
                  <a:lnTo>
                    <a:pt x="17" y="0"/>
                  </a:lnTo>
                  <a:lnTo>
                    <a:pt x="10" y="2"/>
                  </a:lnTo>
                  <a:lnTo>
                    <a:pt x="4" y="6"/>
                  </a:lnTo>
                  <a:lnTo>
                    <a:pt x="0" y="12"/>
                  </a:lnTo>
                  <a:lnTo>
                    <a:pt x="0" y="21"/>
                  </a:lnTo>
                  <a:lnTo>
                    <a:pt x="0" y="27"/>
                  </a:lnTo>
                  <a:lnTo>
                    <a:pt x="2" y="31"/>
                  </a:lnTo>
                  <a:lnTo>
                    <a:pt x="4" y="35"/>
                  </a:lnTo>
                  <a:lnTo>
                    <a:pt x="8" y="37"/>
                  </a:lnTo>
                  <a:lnTo>
                    <a:pt x="12" y="39"/>
                  </a:lnTo>
                  <a:lnTo>
                    <a:pt x="17" y="40"/>
                  </a:lnTo>
                  <a:lnTo>
                    <a:pt x="23" y="39"/>
                  </a:lnTo>
                  <a:lnTo>
                    <a:pt x="27" y="37"/>
                  </a:lnTo>
                  <a:lnTo>
                    <a:pt x="29" y="35"/>
                  </a:lnTo>
                  <a:lnTo>
                    <a:pt x="31" y="31"/>
                  </a:lnTo>
                  <a:lnTo>
                    <a:pt x="33" y="27"/>
                  </a:lnTo>
                  <a:lnTo>
                    <a:pt x="25" y="27"/>
                  </a:lnTo>
                  <a:lnTo>
                    <a:pt x="25" y="29"/>
                  </a:lnTo>
                  <a:lnTo>
                    <a:pt x="23" y="33"/>
                  </a:lnTo>
                  <a:lnTo>
                    <a:pt x="19" y="35"/>
                  </a:lnTo>
                  <a:lnTo>
                    <a:pt x="15" y="35"/>
                  </a:lnTo>
                  <a:lnTo>
                    <a:pt x="12" y="35"/>
                  </a:lnTo>
                  <a:lnTo>
                    <a:pt x="8" y="31"/>
                  </a:lnTo>
                  <a:lnTo>
                    <a:pt x="8" y="27"/>
                  </a:lnTo>
                  <a:lnTo>
                    <a:pt x="6" y="23"/>
                  </a:lnTo>
                  <a:lnTo>
                    <a:pt x="33" y="23"/>
                  </a:lnTo>
                  <a:close/>
                  <a:moveTo>
                    <a:pt x="6" y="17"/>
                  </a:moveTo>
                  <a:lnTo>
                    <a:pt x="8" y="14"/>
                  </a:lnTo>
                  <a:lnTo>
                    <a:pt x="10" y="10"/>
                  </a:lnTo>
                  <a:lnTo>
                    <a:pt x="14" y="8"/>
                  </a:lnTo>
                  <a:lnTo>
                    <a:pt x="17" y="6"/>
                  </a:lnTo>
                  <a:lnTo>
                    <a:pt x="21" y="8"/>
                  </a:lnTo>
                  <a:lnTo>
                    <a:pt x="23" y="10"/>
                  </a:lnTo>
                  <a:lnTo>
                    <a:pt x="25" y="12"/>
                  </a:lnTo>
                  <a:lnTo>
                    <a:pt x="27" y="17"/>
                  </a:lnTo>
                  <a:lnTo>
                    <a:pt x="6" y="17"/>
                  </a:lnTo>
                  <a:close/>
                </a:path>
              </a:pathLst>
            </a:custGeom>
            <a:solidFill>
              <a:srgbClr val="000000"/>
            </a:solidFill>
            <a:ln w="9525">
              <a:noFill/>
              <a:round/>
              <a:headEnd/>
              <a:tailEnd/>
            </a:ln>
          </p:spPr>
          <p:txBody>
            <a:bodyPr/>
            <a:lstStyle/>
            <a:p>
              <a:endParaRPr lang="en-US"/>
            </a:p>
          </p:txBody>
        </p:sp>
        <p:sp>
          <p:nvSpPr>
            <p:cNvPr id="38066" name="Rectangle 178"/>
            <p:cNvSpPr>
              <a:spLocks noChangeArrowheads="1"/>
            </p:cNvSpPr>
            <p:nvPr/>
          </p:nvSpPr>
          <p:spPr bwMode="auto">
            <a:xfrm>
              <a:off x="2388" y="3740"/>
              <a:ext cx="38" cy="4"/>
            </a:xfrm>
            <a:prstGeom prst="rect">
              <a:avLst/>
            </a:prstGeom>
            <a:solidFill>
              <a:srgbClr val="000000"/>
            </a:solidFill>
            <a:ln w="9525">
              <a:noFill/>
              <a:miter lim="800000"/>
              <a:headEnd/>
              <a:tailEnd/>
            </a:ln>
          </p:spPr>
          <p:txBody>
            <a:bodyPr/>
            <a:lstStyle/>
            <a:p>
              <a:pPr eaLnBrk="0" hangingPunct="0"/>
              <a:endParaRPr lang="en-US"/>
            </a:p>
          </p:txBody>
        </p:sp>
        <p:sp>
          <p:nvSpPr>
            <p:cNvPr id="38067" name="Freeform 179"/>
            <p:cNvSpPr>
              <a:spLocks noEditPoints="1"/>
            </p:cNvSpPr>
            <p:nvPr/>
          </p:nvSpPr>
          <p:spPr bwMode="auto">
            <a:xfrm>
              <a:off x="2451" y="3712"/>
              <a:ext cx="39" cy="50"/>
            </a:xfrm>
            <a:custGeom>
              <a:avLst/>
              <a:gdLst>
                <a:gd name="T0" fmla="*/ 0 w 39"/>
                <a:gd name="T1" fmla="*/ 0 h 50"/>
                <a:gd name="T2" fmla="*/ 0 w 39"/>
                <a:gd name="T3" fmla="*/ 50 h 50"/>
                <a:gd name="T4" fmla="*/ 23 w 39"/>
                <a:gd name="T5" fmla="*/ 50 h 50"/>
                <a:gd name="T6" fmla="*/ 23 w 39"/>
                <a:gd name="T7" fmla="*/ 50 h 50"/>
                <a:gd name="T8" fmla="*/ 29 w 39"/>
                <a:gd name="T9" fmla="*/ 48 h 50"/>
                <a:gd name="T10" fmla="*/ 35 w 39"/>
                <a:gd name="T11" fmla="*/ 46 h 50"/>
                <a:gd name="T12" fmla="*/ 39 w 39"/>
                <a:gd name="T13" fmla="*/ 40 h 50"/>
                <a:gd name="T14" fmla="*/ 39 w 39"/>
                <a:gd name="T15" fmla="*/ 34 h 50"/>
                <a:gd name="T16" fmla="*/ 39 w 39"/>
                <a:gd name="T17" fmla="*/ 30 h 50"/>
                <a:gd name="T18" fmla="*/ 37 w 39"/>
                <a:gd name="T19" fmla="*/ 26 h 50"/>
                <a:gd name="T20" fmla="*/ 33 w 39"/>
                <a:gd name="T21" fmla="*/ 25 h 50"/>
                <a:gd name="T22" fmla="*/ 29 w 39"/>
                <a:gd name="T23" fmla="*/ 23 h 50"/>
                <a:gd name="T24" fmla="*/ 33 w 39"/>
                <a:gd name="T25" fmla="*/ 21 h 50"/>
                <a:gd name="T26" fmla="*/ 35 w 39"/>
                <a:gd name="T27" fmla="*/ 19 h 50"/>
                <a:gd name="T28" fmla="*/ 37 w 39"/>
                <a:gd name="T29" fmla="*/ 15 h 50"/>
                <a:gd name="T30" fmla="*/ 37 w 39"/>
                <a:gd name="T31" fmla="*/ 11 h 50"/>
                <a:gd name="T32" fmla="*/ 35 w 39"/>
                <a:gd name="T33" fmla="*/ 7 h 50"/>
                <a:gd name="T34" fmla="*/ 33 w 39"/>
                <a:gd name="T35" fmla="*/ 3 h 50"/>
                <a:gd name="T36" fmla="*/ 29 w 39"/>
                <a:gd name="T37" fmla="*/ 0 h 50"/>
                <a:gd name="T38" fmla="*/ 23 w 39"/>
                <a:gd name="T39" fmla="*/ 0 h 50"/>
                <a:gd name="T40" fmla="*/ 0 w 39"/>
                <a:gd name="T41" fmla="*/ 0 h 50"/>
                <a:gd name="T42" fmla="*/ 6 w 39"/>
                <a:gd name="T43" fmla="*/ 21 h 50"/>
                <a:gd name="T44" fmla="*/ 6 w 39"/>
                <a:gd name="T45" fmla="*/ 5 h 50"/>
                <a:gd name="T46" fmla="*/ 19 w 39"/>
                <a:gd name="T47" fmla="*/ 5 h 50"/>
                <a:gd name="T48" fmla="*/ 21 w 39"/>
                <a:gd name="T49" fmla="*/ 5 h 50"/>
                <a:gd name="T50" fmla="*/ 23 w 39"/>
                <a:gd name="T51" fmla="*/ 5 h 50"/>
                <a:gd name="T52" fmla="*/ 27 w 39"/>
                <a:gd name="T53" fmla="*/ 7 h 50"/>
                <a:gd name="T54" fmla="*/ 29 w 39"/>
                <a:gd name="T55" fmla="*/ 9 h 50"/>
                <a:gd name="T56" fmla="*/ 29 w 39"/>
                <a:gd name="T57" fmla="*/ 13 h 50"/>
                <a:gd name="T58" fmla="*/ 29 w 39"/>
                <a:gd name="T59" fmla="*/ 17 h 50"/>
                <a:gd name="T60" fmla="*/ 27 w 39"/>
                <a:gd name="T61" fmla="*/ 19 h 50"/>
                <a:gd name="T62" fmla="*/ 23 w 39"/>
                <a:gd name="T63" fmla="*/ 21 h 50"/>
                <a:gd name="T64" fmla="*/ 19 w 39"/>
                <a:gd name="T65" fmla="*/ 21 h 50"/>
                <a:gd name="T66" fmla="*/ 6 w 39"/>
                <a:gd name="T67" fmla="*/ 21 h 50"/>
                <a:gd name="T68" fmla="*/ 6 w 39"/>
                <a:gd name="T69" fmla="*/ 44 h 50"/>
                <a:gd name="T70" fmla="*/ 6 w 39"/>
                <a:gd name="T71" fmla="*/ 26 h 50"/>
                <a:gd name="T72" fmla="*/ 21 w 39"/>
                <a:gd name="T73" fmla="*/ 26 h 50"/>
                <a:gd name="T74" fmla="*/ 25 w 39"/>
                <a:gd name="T75" fmla="*/ 26 h 50"/>
                <a:gd name="T76" fmla="*/ 29 w 39"/>
                <a:gd name="T77" fmla="*/ 28 h 50"/>
                <a:gd name="T78" fmla="*/ 31 w 39"/>
                <a:gd name="T79" fmla="*/ 30 h 50"/>
                <a:gd name="T80" fmla="*/ 33 w 39"/>
                <a:gd name="T81" fmla="*/ 34 h 50"/>
                <a:gd name="T82" fmla="*/ 31 w 39"/>
                <a:gd name="T83" fmla="*/ 38 h 50"/>
                <a:gd name="T84" fmla="*/ 29 w 39"/>
                <a:gd name="T85" fmla="*/ 40 h 50"/>
                <a:gd name="T86" fmla="*/ 27 w 39"/>
                <a:gd name="T87" fmla="*/ 44 h 50"/>
                <a:gd name="T88" fmla="*/ 23 w 39"/>
                <a:gd name="T89" fmla="*/ 44 h 50"/>
                <a:gd name="T90" fmla="*/ 6 w 39"/>
                <a:gd name="T91" fmla="*/ 44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
                <a:gd name="T139" fmla="*/ 0 h 50"/>
                <a:gd name="T140" fmla="*/ 39 w 39"/>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 h="50">
                  <a:moveTo>
                    <a:pt x="0" y="0"/>
                  </a:moveTo>
                  <a:lnTo>
                    <a:pt x="0" y="50"/>
                  </a:lnTo>
                  <a:lnTo>
                    <a:pt x="23" y="50"/>
                  </a:lnTo>
                  <a:lnTo>
                    <a:pt x="29" y="48"/>
                  </a:lnTo>
                  <a:lnTo>
                    <a:pt x="35" y="46"/>
                  </a:lnTo>
                  <a:lnTo>
                    <a:pt x="39" y="40"/>
                  </a:lnTo>
                  <a:lnTo>
                    <a:pt x="39" y="34"/>
                  </a:lnTo>
                  <a:lnTo>
                    <a:pt x="39" y="30"/>
                  </a:lnTo>
                  <a:lnTo>
                    <a:pt x="37" y="26"/>
                  </a:lnTo>
                  <a:lnTo>
                    <a:pt x="33" y="25"/>
                  </a:lnTo>
                  <a:lnTo>
                    <a:pt x="29" y="23"/>
                  </a:lnTo>
                  <a:lnTo>
                    <a:pt x="33" y="21"/>
                  </a:lnTo>
                  <a:lnTo>
                    <a:pt x="35" y="19"/>
                  </a:lnTo>
                  <a:lnTo>
                    <a:pt x="37" y="15"/>
                  </a:lnTo>
                  <a:lnTo>
                    <a:pt x="37" y="11"/>
                  </a:lnTo>
                  <a:lnTo>
                    <a:pt x="35" y="7"/>
                  </a:lnTo>
                  <a:lnTo>
                    <a:pt x="33" y="3"/>
                  </a:lnTo>
                  <a:lnTo>
                    <a:pt x="29" y="0"/>
                  </a:lnTo>
                  <a:lnTo>
                    <a:pt x="23" y="0"/>
                  </a:lnTo>
                  <a:lnTo>
                    <a:pt x="0" y="0"/>
                  </a:lnTo>
                  <a:close/>
                  <a:moveTo>
                    <a:pt x="6" y="21"/>
                  </a:moveTo>
                  <a:lnTo>
                    <a:pt x="6" y="5"/>
                  </a:lnTo>
                  <a:lnTo>
                    <a:pt x="19" y="5"/>
                  </a:lnTo>
                  <a:lnTo>
                    <a:pt x="21" y="5"/>
                  </a:lnTo>
                  <a:lnTo>
                    <a:pt x="23" y="5"/>
                  </a:lnTo>
                  <a:lnTo>
                    <a:pt x="27" y="7"/>
                  </a:lnTo>
                  <a:lnTo>
                    <a:pt x="29" y="9"/>
                  </a:lnTo>
                  <a:lnTo>
                    <a:pt x="29" y="13"/>
                  </a:lnTo>
                  <a:lnTo>
                    <a:pt x="29" y="17"/>
                  </a:lnTo>
                  <a:lnTo>
                    <a:pt x="27" y="19"/>
                  </a:lnTo>
                  <a:lnTo>
                    <a:pt x="23" y="21"/>
                  </a:lnTo>
                  <a:lnTo>
                    <a:pt x="19" y="21"/>
                  </a:lnTo>
                  <a:lnTo>
                    <a:pt x="6" y="21"/>
                  </a:lnTo>
                  <a:close/>
                  <a:moveTo>
                    <a:pt x="6" y="44"/>
                  </a:moveTo>
                  <a:lnTo>
                    <a:pt x="6" y="26"/>
                  </a:lnTo>
                  <a:lnTo>
                    <a:pt x="21" y="26"/>
                  </a:lnTo>
                  <a:lnTo>
                    <a:pt x="25" y="26"/>
                  </a:lnTo>
                  <a:lnTo>
                    <a:pt x="29" y="28"/>
                  </a:lnTo>
                  <a:lnTo>
                    <a:pt x="31" y="30"/>
                  </a:lnTo>
                  <a:lnTo>
                    <a:pt x="33" y="34"/>
                  </a:lnTo>
                  <a:lnTo>
                    <a:pt x="31" y="38"/>
                  </a:lnTo>
                  <a:lnTo>
                    <a:pt x="29" y="40"/>
                  </a:lnTo>
                  <a:lnTo>
                    <a:pt x="27" y="44"/>
                  </a:lnTo>
                  <a:lnTo>
                    <a:pt x="23" y="44"/>
                  </a:lnTo>
                  <a:lnTo>
                    <a:pt x="6" y="44"/>
                  </a:lnTo>
                  <a:close/>
                </a:path>
              </a:pathLst>
            </a:custGeom>
            <a:solidFill>
              <a:srgbClr val="000000"/>
            </a:solidFill>
            <a:ln w="9525">
              <a:noFill/>
              <a:round/>
              <a:headEnd/>
              <a:tailEnd/>
            </a:ln>
          </p:spPr>
          <p:txBody>
            <a:bodyPr/>
            <a:lstStyle/>
            <a:p>
              <a:endParaRPr lang="en-US"/>
            </a:p>
          </p:txBody>
        </p:sp>
        <p:sp>
          <p:nvSpPr>
            <p:cNvPr id="38068" name="Freeform 180"/>
            <p:cNvSpPr>
              <a:spLocks noEditPoints="1"/>
            </p:cNvSpPr>
            <p:nvPr/>
          </p:nvSpPr>
          <p:spPr bwMode="auto">
            <a:xfrm>
              <a:off x="2495" y="3723"/>
              <a:ext cx="35" cy="40"/>
            </a:xfrm>
            <a:custGeom>
              <a:avLst/>
              <a:gdLst>
                <a:gd name="T0" fmla="*/ 35 w 35"/>
                <a:gd name="T1" fmla="*/ 35 h 40"/>
                <a:gd name="T2" fmla="*/ 33 w 35"/>
                <a:gd name="T3" fmla="*/ 35 h 40"/>
                <a:gd name="T4" fmla="*/ 31 w 35"/>
                <a:gd name="T5" fmla="*/ 35 h 40"/>
                <a:gd name="T6" fmla="*/ 31 w 35"/>
                <a:gd name="T7" fmla="*/ 33 h 40"/>
                <a:gd name="T8" fmla="*/ 31 w 35"/>
                <a:gd name="T9" fmla="*/ 12 h 40"/>
                <a:gd name="T10" fmla="*/ 29 w 35"/>
                <a:gd name="T11" fmla="*/ 6 h 40"/>
                <a:gd name="T12" fmla="*/ 27 w 35"/>
                <a:gd name="T13" fmla="*/ 4 h 40"/>
                <a:gd name="T14" fmla="*/ 23 w 35"/>
                <a:gd name="T15" fmla="*/ 2 h 40"/>
                <a:gd name="T16" fmla="*/ 18 w 35"/>
                <a:gd name="T17" fmla="*/ 0 h 40"/>
                <a:gd name="T18" fmla="*/ 10 w 35"/>
                <a:gd name="T19" fmla="*/ 2 h 40"/>
                <a:gd name="T20" fmla="*/ 6 w 35"/>
                <a:gd name="T21" fmla="*/ 4 h 40"/>
                <a:gd name="T22" fmla="*/ 2 w 35"/>
                <a:gd name="T23" fmla="*/ 8 h 40"/>
                <a:gd name="T24" fmla="*/ 2 w 35"/>
                <a:gd name="T25" fmla="*/ 14 h 40"/>
                <a:gd name="T26" fmla="*/ 8 w 35"/>
                <a:gd name="T27" fmla="*/ 14 h 40"/>
                <a:gd name="T28" fmla="*/ 8 w 35"/>
                <a:gd name="T29" fmla="*/ 10 h 40"/>
                <a:gd name="T30" fmla="*/ 10 w 35"/>
                <a:gd name="T31" fmla="*/ 8 h 40"/>
                <a:gd name="T32" fmla="*/ 12 w 35"/>
                <a:gd name="T33" fmla="*/ 6 h 40"/>
                <a:gd name="T34" fmla="*/ 16 w 35"/>
                <a:gd name="T35" fmla="*/ 6 h 40"/>
                <a:gd name="T36" fmla="*/ 19 w 35"/>
                <a:gd name="T37" fmla="*/ 6 h 40"/>
                <a:gd name="T38" fmla="*/ 23 w 35"/>
                <a:gd name="T39" fmla="*/ 8 h 40"/>
                <a:gd name="T40" fmla="*/ 23 w 35"/>
                <a:gd name="T41" fmla="*/ 10 h 40"/>
                <a:gd name="T42" fmla="*/ 25 w 35"/>
                <a:gd name="T43" fmla="*/ 12 h 40"/>
                <a:gd name="T44" fmla="*/ 23 w 35"/>
                <a:gd name="T45" fmla="*/ 14 h 40"/>
                <a:gd name="T46" fmla="*/ 23 w 35"/>
                <a:gd name="T47" fmla="*/ 15 h 40"/>
                <a:gd name="T48" fmla="*/ 14 w 35"/>
                <a:gd name="T49" fmla="*/ 17 h 40"/>
                <a:gd name="T50" fmla="*/ 8 w 35"/>
                <a:gd name="T51" fmla="*/ 17 h 40"/>
                <a:gd name="T52" fmla="*/ 4 w 35"/>
                <a:gd name="T53" fmla="*/ 19 h 40"/>
                <a:gd name="T54" fmla="*/ 2 w 35"/>
                <a:gd name="T55" fmla="*/ 23 h 40"/>
                <a:gd name="T56" fmla="*/ 0 w 35"/>
                <a:gd name="T57" fmla="*/ 25 h 40"/>
                <a:gd name="T58" fmla="*/ 0 w 35"/>
                <a:gd name="T59" fmla="*/ 29 h 40"/>
                <a:gd name="T60" fmla="*/ 0 w 35"/>
                <a:gd name="T61" fmla="*/ 33 h 40"/>
                <a:gd name="T62" fmla="*/ 4 w 35"/>
                <a:gd name="T63" fmla="*/ 37 h 40"/>
                <a:gd name="T64" fmla="*/ 6 w 35"/>
                <a:gd name="T65" fmla="*/ 39 h 40"/>
                <a:gd name="T66" fmla="*/ 12 w 35"/>
                <a:gd name="T67" fmla="*/ 40 h 40"/>
                <a:gd name="T68" fmla="*/ 18 w 35"/>
                <a:gd name="T69" fmla="*/ 39 h 40"/>
                <a:gd name="T70" fmla="*/ 25 w 35"/>
                <a:gd name="T71" fmla="*/ 35 h 40"/>
                <a:gd name="T72" fmla="*/ 25 w 35"/>
                <a:gd name="T73" fmla="*/ 37 h 40"/>
                <a:gd name="T74" fmla="*/ 27 w 35"/>
                <a:gd name="T75" fmla="*/ 39 h 40"/>
                <a:gd name="T76" fmla="*/ 29 w 35"/>
                <a:gd name="T77" fmla="*/ 39 h 40"/>
                <a:gd name="T78" fmla="*/ 31 w 35"/>
                <a:gd name="T79" fmla="*/ 39 h 40"/>
                <a:gd name="T80" fmla="*/ 35 w 35"/>
                <a:gd name="T81" fmla="*/ 39 h 40"/>
                <a:gd name="T82" fmla="*/ 35 w 35"/>
                <a:gd name="T83" fmla="*/ 35 h 40"/>
                <a:gd name="T84" fmla="*/ 23 w 35"/>
                <a:gd name="T85" fmla="*/ 23 h 40"/>
                <a:gd name="T86" fmla="*/ 23 w 35"/>
                <a:gd name="T87" fmla="*/ 25 h 40"/>
                <a:gd name="T88" fmla="*/ 23 w 35"/>
                <a:gd name="T89" fmla="*/ 25 h 40"/>
                <a:gd name="T90" fmla="*/ 23 w 35"/>
                <a:gd name="T91" fmla="*/ 29 h 40"/>
                <a:gd name="T92" fmla="*/ 21 w 35"/>
                <a:gd name="T93" fmla="*/ 31 h 40"/>
                <a:gd name="T94" fmla="*/ 19 w 35"/>
                <a:gd name="T95" fmla="*/ 33 h 40"/>
                <a:gd name="T96" fmla="*/ 16 w 35"/>
                <a:gd name="T97" fmla="*/ 35 h 40"/>
                <a:gd name="T98" fmla="*/ 12 w 35"/>
                <a:gd name="T99" fmla="*/ 35 h 40"/>
                <a:gd name="T100" fmla="*/ 10 w 35"/>
                <a:gd name="T101" fmla="*/ 35 h 40"/>
                <a:gd name="T102" fmla="*/ 8 w 35"/>
                <a:gd name="T103" fmla="*/ 33 h 40"/>
                <a:gd name="T104" fmla="*/ 6 w 35"/>
                <a:gd name="T105" fmla="*/ 31 h 40"/>
                <a:gd name="T106" fmla="*/ 6 w 35"/>
                <a:gd name="T107" fmla="*/ 29 h 40"/>
                <a:gd name="T108" fmla="*/ 6 w 35"/>
                <a:gd name="T109" fmla="*/ 25 h 40"/>
                <a:gd name="T110" fmla="*/ 8 w 35"/>
                <a:gd name="T111" fmla="*/ 23 h 40"/>
                <a:gd name="T112" fmla="*/ 14 w 35"/>
                <a:gd name="T113" fmla="*/ 23 h 40"/>
                <a:gd name="T114" fmla="*/ 19 w 35"/>
                <a:gd name="T115" fmla="*/ 21 h 40"/>
                <a:gd name="T116" fmla="*/ 23 w 35"/>
                <a:gd name="T117" fmla="*/ 19 h 40"/>
                <a:gd name="T118" fmla="*/ 23 w 35"/>
                <a:gd name="T119" fmla="*/ 19 h 40"/>
                <a:gd name="T120" fmla="*/ 23 w 35"/>
                <a:gd name="T121" fmla="*/ 23 h 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40"/>
                <a:gd name="T185" fmla="*/ 35 w 35"/>
                <a:gd name="T186" fmla="*/ 40 h 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40">
                  <a:moveTo>
                    <a:pt x="35" y="35"/>
                  </a:moveTo>
                  <a:lnTo>
                    <a:pt x="33" y="35"/>
                  </a:lnTo>
                  <a:lnTo>
                    <a:pt x="31" y="35"/>
                  </a:lnTo>
                  <a:lnTo>
                    <a:pt x="31" y="33"/>
                  </a:lnTo>
                  <a:lnTo>
                    <a:pt x="31" y="12"/>
                  </a:lnTo>
                  <a:lnTo>
                    <a:pt x="29" y="6"/>
                  </a:lnTo>
                  <a:lnTo>
                    <a:pt x="27" y="4"/>
                  </a:lnTo>
                  <a:lnTo>
                    <a:pt x="23" y="2"/>
                  </a:lnTo>
                  <a:lnTo>
                    <a:pt x="18" y="0"/>
                  </a:lnTo>
                  <a:lnTo>
                    <a:pt x="10" y="2"/>
                  </a:lnTo>
                  <a:lnTo>
                    <a:pt x="6" y="4"/>
                  </a:lnTo>
                  <a:lnTo>
                    <a:pt x="2" y="8"/>
                  </a:lnTo>
                  <a:lnTo>
                    <a:pt x="2" y="14"/>
                  </a:lnTo>
                  <a:lnTo>
                    <a:pt x="8" y="14"/>
                  </a:lnTo>
                  <a:lnTo>
                    <a:pt x="8" y="10"/>
                  </a:lnTo>
                  <a:lnTo>
                    <a:pt x="10" y="8"/>
                  </a:lnTo>
                  <a:lnTo>
                    <a:pt x="12" y="6"/>
                  </a:lnTo>
                  <a:lnTo>
                    <a:pt x="16" y="6"/>
                  </a:lnTo>
                  <a:lnTo>
                    <a:pt x="19" y="6"/>
                  </a:lnTo>
                  <a:lnTo>
                    <a:pt x="23" y="8"/>
                  </a:lnTo>
                  <a:lnTo>
                    <a:pt x="23" y="10"/>
                  </a:lnTo>
                  <a:lnTo>
                    <a:pt x="25" y="12"/>
                  </a:lnTo>
                  <a:lnTo>
                    <a:pt x="23" y="14"/>
                  </a:lnTo>
                  <a:lnTo>
                    <a:pt x="23" y="15"/>
                  </a:lnTo>
                  <a:lnTo>
                    <a:pt x="14" y="17"/>
                  </a:lnTo>
                  <a:lnTo>
                    <a:pt x="8" y="17"/>
                  </a:lnTo>
                  <a:lnTo>
                    <a:pt x="4" y="19"/>
                  </a:lnTo>
                  <a:lnTo>
                    <a:pt x="2" y="23"/>
                  </a:lnTo>
                  <a:lnTo>
                    <a:pt x="0" y="25"/>
                  </a:lnTo>
                  <a:lnTo>
                    <a:pt x="0" y="29"/>
                  </a:lnTo>
                  <a:lnTo>
                    <a:pt x="0" y="33"/>
                  </a:lnTo>
                  <a:lnTo>
                    <a:pt x="4" y="37"/>
                  </a:lnTo>
                  <a:lnTo>
                    <a:pt x="6" y="39"/>
                  </a:lnTo>
                  <a:lnTo>
                    <a:pt x="12" y="40"/>
                  </a:lnTo>
                  <a:lnTo>
                    <a:pt x="18" y="39"/>
                  </a:lnTo>
                  <a:lnTo>
                    <a:pt x="25" y="35"/>
                  </a:lnTo>
                  <a:lnTo>
                    <a:pt x="25" y="37"/>
                  </a:lnTo>
                  <a:lnTo>
                    <a:pt x="27" y="39"/>
                  </a:lnTo>
                  <a:lnTo>
                    <a:pt x="29" y="39"/>
                  </a:lnTo>
                  <a:lnTo>
                    <a:pt x="31" y="39"/>
                  </a:lnTo>
                  <a:lnTo>
                    <a:pt x="35" y="39"/>
                  </a:lnTo>
                  <a:lnTo>
                    <a:pt x="35" y="35"/>
                  </a:lnTo>
                  <a:close/>
                  <a:moveTo>
                    <a:pt x="23" y="23"/>
                  </a:moveTo>
                  <a:lnTo>
                    <a:pt x="23" y="25"/>
                  </a:lnTo>
                  <a:lnTo>
                    <a:pt x="23" y="29"/>
                  </a:lnTo>
                  <a:lnTo>
                    <a:pt x="21" y="31"/>
                  </a:lnTo>
                  <a:lnTo>
                    <a:pt x="19" y="33"/>
                  </a:lnTo>
                  <a:lnTo>
                    <a:pt x="16" y="35"/>
                  </a:lnTo>
                  <a:lnTo>
                    <a:pt x="12" y="35"/>
                  </a:lnTo>
                  <a:lnTo>
                    <a:pt x="10" y="35"/>
                  </a:lnTo>
                  <a:lnTo>
                    <a:pt x="8" y="33"/>
                  </a:lnTo>
                  <a:lnTo>
                    <a:pt x="6" y="31"/>
                  </a:lnTo>
                  <a:lnTo>
                    <a:pt x="6" y="29"/>
                  </a:lnTo>
                  <a:lnTo>
                    <a:pt x="6" y="25"/>
                  </a:lnTo>
                  <a:lnTo>
                    <a:pt x="8" y="23"/>
                  </a:lnTo>
                  <a:lnTo>
                    <a:pt x="14" y="23"/>
                  </a:lnTo>
                  <a:lnTo>
                    <a:pt x="19" y="21"/>
                  </a:lnTo>
                  <a:lnTo>
                    <a:pt x="23" y="19"/>
                  </a:lnTo>
                  <a:lnTo>
                    <a:pt x="23" y="23"/>
                  </a:lnTo>
                  <a:close/>
                </a:path>
              </a:pathLst>
            </a:custGeom>
            <a:solidFill>
              <a:srgbClr val="000000"/>
            </a:solidFill>
            <a:ln w="9525">
              <a:noFill/>
              <a:round/>
              <a:headEnd/>
              <a:tailEnd/>
            </a:ln>
          </p:spPr>
          <p:txBody>
            <a:bodyPr/>
            <a:lstStyle/>
            <a:p>
              <a:endParaRPr lang="en-US"/>
            </a:p>
          </p:txBody>
        </p:sp>
        <p:sp>
          <p:nvSpPr>
            <p:cNvPr id="38069" name="Freeform 181"/>
            <p:cNvSpPr>
              <a:spLocks/>
            </p:cNvSpPr>
            <p:nvPr/>
          </p:nvSpPr>
          <p:spPr bwMode="auto">
            <a:xfrm>
              <a:off x="2534" y="3723"/>
              <a:ext cx="30" cy="40"/>
            </a:xfrm>
            <a:custGeom>
              <a:avLst/>
              <a:gdLst>
                <a:gd name="T0" fmla="*/ 28 w 30"/>
                <a:gd name="T1" fmla="*/ 12 h 40"/>
                <a:gd name="T2" fmla="*/ 28 w 30"/>
                <a:gd name="T3" fmla="*/ 8 h 40"/>
                <a:gd name="T4" fmla="*/ 25 w 30"/>
                <a:gd name="T5" fmla="*/ 4 h 40"/>
                <a:gd name="T6" fmla="*/ 21 w 30"/>
                <a:gd name="T7" fmla="*/ 2 h 40"/>
                <a:gd name="T8" fmla="*/ 15 w 30"/>
                <a:gd name="T9" fmla="*/ 0 h 40"/>
                <a:gd name="T10" fmla="*/ 9 w 30"/>
                <a:gd name="T11" fmla="*/ 2 h 40"/>
                <a:gd name="T12" fmla="*/ 5 w 30"/>
                <a:gd name="T13" fmla="*/ 4 h 40"/>
                <a:gd name="T14" fmla="*/ 2 w 30"/>
                <a:gd name="T15" fmla="*/ 8 h 40"/>
                <a:gd name="T16" fmla="*/ 2 w 30"/>
                <a:gd name="T17" fmla="*/ 12 h 40"/>
                <a:gd name="T18" fmla="*/ 2 w 30"/>
                <a:gd name="T19" fmla="*/ 15 h 40"/>
                <a:gd name="T20" fmla="*/ 4 w 30"/>
                <a:gd name="T21" fmla="*/ 17 h 40"/>
                <a:gd name="T22" fmla="*/ 5 w 30"/>
                <a:gd name="T23" fmla="*/ 19 h 40"/>
                <a:gd name="T24" fmla="*/ 7 w 30"/>
                <a:gd name="T25" fmla="*/ 21 h 40"/>
                <a:gd name="T26" fmla="*/ 17 w 30"/>
                <a:gd name="T27" fmla="*/ 23 h 40"/>
                <a:gd name="T28" fmla="*/ 23 w 30"/>
                <a:gd name="T29" fmla="*/ 25 h 40"/>
                <a:gd name="T30" fmla="*/ 25 w 30"/>
                <a:gd name="T31" fmla="*/ 27 h 40"/>
                <a:gd name="T32" fmla="*/ 25 w 30"/>
                <a:gd name="T33" fmla="*/ 29 h 40"/>
                <a:gd name="T34" fmla="*/ 23 w 30"/>
                <a:gd name="T35" fmla="*/ 31 h 40"/>
                <a:gd name="T36" fmla="*/ 21 w 30"/>
                <a:gd name="T37" fmla="*/ 33 h 40"/>
                <a:gd name="T38" fmla="*/ 19 w 30"/>
                <a:gd name="T39" fmla="*/ 35 h 40"/>
                <a:gd name="T40" fmla="*/ 15 w 30"/>
                <a:gd name="T41" fmla="*/ 35 h 40"/>
                <a:gd name="T42" fmla="*/ 11 w 30"/>
                <a:gd name="T43" fmla="*/ 35 h 40"/>
                <a:gd name="T44" fmla="*/ 7 w 30"/>
                <a:gd name="T45" fmla="*/ 33 h 40"/>
                <a:gd name="T46" fmla="*/ 7 w 30"/>
                <a:gd name="T47" fmla="*/ 31 h 40"/>
                <a:gd name="T48" fmla="*/ 5 w 30"/>
                <a:gd name="T49" fmla="*/ 27 h 40"/>
                <a:gd name="T50" fmla="*/ 0 w 30"/>
                <a:gd name="T51" fmla="*/ 27 h 40"/>
                <a:gd name="T52" fmla="*/ 2 w 30"/>
                <a:gd name="T53" fmla="*/ 33 h 40"/>
                <a:gd name="T54" fmla="*/ 4 w 30"/>
                <a:gd name="T55" fmla="*/ 37 h 40"/>
                <a:gd name="T56" fmla="*/ 9 w 30"/>
                <a:gd name="T57" fmla="*/ 39 h 40"/>
                <a:gd name="T58" fmla="*/ 15 w 30"/>
                <a:gd name="T59" fmla="*/ 40 h 40"/>
                <a:gd name="T60" fmla="*/ 21 w 30"/>
                <a:gd name="T61" fmla="*/ 39 h 40"/>
                <a:gd name="T62" fmla="*/ 27 w 30"/>
                <a:gd name="T63" fmla="*/ 37 h 40"/>
                <a:gd name="T64" fmla="*/ 28 w 30"/>
                <a:gd name="T65" fmla="*/ 33 h 40"/>
                <a:gd name="T66" fmla="*/ 30 w 30"/>
                <a:gd name="T67" fmla="*/ 27 h 40"/>
                <a:gd name="T68" fmla="*/ 30 w 30"/>
                <a:gd name="T69" fmla="*/ 23 h 40"/>
                <a:gd name="T70" fmla="*/ 27 w 30"/>
                <a:gd name="T71" fmla="*/ 21 h 40"/>
                <a:gd name="T72" fmla="*/ 23 w 30"/>
                <a:gd name="T73" fmla="*/ 19 h 40"/>
                <a:gd name="T74" fmla="*/ 13 w 30"/>
                <a:gd name="T75" fmla="*/ 15 h 40"/>
                <a:gd name="T76" fmla="*/ 7 w 30"/>
                <a:gd name="T77" fmla="*/ 14 h 40"/>
                <a:gd name="T78" fmla="*/ 7 w 30"/>
                <a:gd name="T79" fmla="*/ 12 h 40"/>
                <a:gd name="T80" fmla="*/ 7 w 30"/>
                <a:gd name="T81" fmla="*/ 10 h 40"/>
                <a:gd name="T82" fmla="*/ 9 w 30"/>
                <a:gd name="T83" fmla="*/ 8 h 40"/>
                <a:gd name="T84" fmla="*/ 11 w 30"/>
                <a:gd name="T85" fmla="*/ 6 h 40"/>
                <a:gd name="T86" fmla="*/ 15 w 30"/>
                <a:gd name="T87" fmla="*/ 6 h 40"/>
                <a:gd name="T88" fmla="*/ 19 w 30"/>
                <a:gd name="T89" fmla="*/ 6 h 40"/>
                <a:gd name="T90" fmla="*/ 21 w 30"/>
                <a:gd name="T91" fmla="*/ 8 h 40"/>
                <a:gd name="T92" fmla="*/ 23 w 30"/>
                <a:gd name="T93" fmla="*/ 10 h 40"/>
                <a:gd name="T94" fmla="*/ 23 w 30"/>
                <a:gd name="T95" fmla="*/ 12 h 40"/>
                <a:gd name="T96" fmla="*/ 28 w 30"/>
                <a:gd name="T97" fmla="*/ 12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
                <a:gd name="T148" fmla="*/ 0 h 40"/>
                <a:gd name="T149" fmla="*/ 30 w 3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 h="40">
                  <a:moveTo>
                    <a:pt x="28" y="12"/>
                  </a:moveTo>
                  <a:lnTo>
                    <a:pt x="28" y="8"/>
                  </a:lnTo>
                  <a:lnTo>
                    <a:pt x="25" y="4"/>
                  </a:lnTo>
                  <a:lnTo>
                    <a:pt x="21" y="2"/>
                  </a:lnTo>
                  <a:lnTo>
                    <a:pt x="15" y="0"/>
                  </a:lnTo>
                  <a:lnTo>
                    <a:pt x="9" y="2"/>
                  </a:lnTo>
                  <a:lnTo>
                    <a:pt x="5" y="4"/>
                  </a:lnTo>
                  <a:lnTo>
                    <a:pt x="2" y="8"/>
                  </a:lnTo>
                  <a:lnTo>
                    <a:pt x="2" y="12"/>
                  </a:lnTo>
                  <a:lnTo>
                    <a:pt x="2" y="15"/>
                  </a:lnTo>
                  <a:lnTo>
                    <a:pt x="4" y="17"/>
                  </a:lnTo>
                  <a:lnTo>
                    <a:pt x="5" y="19"/>
                  </a:lnTo>
                  <a:lnTo>
                    <a:pt x="7" y="21"/>
                  </a:lnTo>
                  <a:lnTo>
                    <a:pt x="17" y="23"/>
                  </a:lnTo>
                  <a:lnTo>
                    <a:pt x="23" y="25"/>
                  </a:lnTo>
                  <a:lnTo>
                    <a:pt x="25" y="27"/>
                  </a:lnTo>
                  <a:lnTo>
                    <a:pt x="25" y="29"/>
                  </a:lnTo>
                  <a:lnTo>
                    <a:pt x="23" y="31"/>
                  </a:lnTo>
                  <a:lnTo>
                    <a:pt x="21" y="33"/>
                  </a:lnTo>
                  <a:lnTo>
                    <a:pt x="19" y="35"/>
                  </a:lnTo>
                  <a:lnTo>
                    <a:pt x="15" y="35"/>
                  </a:lnTo>
                  <a:lnTo>
                    <a:pt x="11" y="35"/>
                  </a:lnTo>
                  <a:lnTo>
                    <a:pt x="7" y="33"/>
                  </a:lnTo>
                  <a:lnTo>
                    <a:pt x="7" y="31"/>
                  </a:lnTo>
                  <a:lnTo>
                    <a:pt x="5" y="27"/>
                  </a:lnTo>
                  <a:lnTo>
                    <a:pt x="0" y="27"/>
                  </a:lnTo>
                  <a:lnTo>
                    <a:pt x="2" y="33"/>
                  </a:lnTo>
                  <a:lnTo>
                    <a:pt x="4" y="37"/>
                  </a:lnTo>
                  <a:lnTo>
                    <a:pt x="9" y="39"/>
                  </a:lnTo>
                  <a:lnTo>
                    <a:pt x="15" y="40"/>
                  </a:lnTo>
                  <a:lnTo>
                    <a:pt x="21" y="39"/>
                  </a:lnTo>
                  <a:lnTo>
                    <a:pt x="27" y="37"/>
                  </a:lnTo>
                  <a:lnTo>
                    <a:pt x="28" y="33"/>
                  </a:lnTo>
                  <a:lnTo>
                    <a:pt x="30" y="27"/>
                  </a:lnTo>
                  <a:lnTo>
                    <a:pt x="30" y="23"/>
                  </a:lnTo>
                  <a:lnTo>
                    <a:pt x="27" y="21"/>
                  </a:lnTo>
                  <a:lnTo>
                    <a:pt x="23" y="19"/>
                  </a:lnTo>
                  <a:lnTo>
                    <a:pt x="13" y="15"/>
                  </a:lnTo>
                  <a:lnTo>
                    <a:pt x="7" y="14"/>
                  </a:lnTo>
                  <a:lnTo>
                    <a:pt x="7" y="12"/>
                  </a:lnTo>
                  <a:lnTo>
                    <a:pt x="7" y="10"/>
                  </a:lnTo>
                  <a:lnTo>
                    <a:pt x="9" y="8"/>
                  </a:lnTo>
                  <a:lnTo>
                    <a:pt x="11" y="6"/>
                  </a:lnTo>
                  <a:lnTo>
                    <a:pt x="15" y="6"/>
                  </a:lnTo>
                  <a:lnTo>
                    <a:pt x="19" y="6"/>
                  </a:lnTo>
                  <a:lnTo>
                    <a:pt x="21" y="8"/>
                  </a:lnTo>
                  <a:lnTo>
                    <a:pt x="23" y="10"/>
                  </a:lnTo>
                  <a:lnTo>
                    <a:pt x="23" y="12"/>
                  </a:lnTo>
                  <a:lnTo>
                    <a:pt x="28" y="12"/>
                  </a:lnTo>
                  <a:close/>
                </a:path>
              </a:pathLst>
            </a:custGeom>
            <a:solidFill>
              <a:srgbClr val="000000"/>
            </a:solidFill>
            <a:ln w="9525">
              <a:noFill/>
              <a:round/>
              <a:headEnd/>
              <a:tailEnd/>
            </a:ln>
          </p:spPr>
          <p:txBody>
            <a:bodyPr/>
            <a:lstStyle/>
            <a:p>
              <a:endParaRPr lang="en-US"/>
            </a:p>
          </p:txBody>
        </p:sp>
        <p:sp>
          <p:nvSpPr>
            <p:cNvPr id="38070" name="Freeform 182"/>
            <p:cNvSpPr>
              <a:spLocks noEditPoints="1"/>
            </p:cNvSpPr>
            <p:nvPr/>
          </p:nvSpPr>
          <p:spPr bwMode="auto">
            <a:xfrm>
              <a:off x="2570" y="3712"/>
              <a:ext cx="8" cy="50"/>
            </a:xfrm>
            <a:custGeom>
              <a:avLst/>
              <a:gdLst>
                <a:gd name="T0" fmla="*/ 0 w 8"/>
                <a:gd name="T1" fmla="*/ 0 h 50"/>
                <a:gd name="T2" fmla="*/ 0 w 8"/>
                <a:gd name="T3" fmla="*/ 5 h 50"/>
                <a:gd name="T4" fmla="*/ 8 w 8"/>
                <a:gd name="T5" fmla="*/ 5 h 50"/>
                <a:gd name="T6" fmla="*/ 8 w 8"/>
                <a:gd name="T7" fmla="*/ 0 h 50"/>
                <a:gd name="T8" fmla="*/ 0 w 8"/>
                <a:gd name="T9" fmla="*/ 0 h 50"/>
                <a:gd name="T10" fmla="*/ 0 w 8"/>
                <a:gd name="T11" fmla="*/ 13 h 50"/>
                <a:gd name="T12" fmla="*/ 0 w 8"/>
                <a:gd name="T13" fmla="*/ 50 h 50"/>
                <a:gd name="T14" fmla="*/ 8 w 8"/>
                <a:gd name="T15" fmla="*/ 50 h 50"/>
                <a:gd name="T16" fmla="*/ 8 w 8"/>
                <a:gd name="T17" fmla="*/ 13 h 50"/>
                <a:gd name="T18" fmla="*/ 0 w 8"/>
                <a:gd name="T19" fmla="*/ 13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50"/>
                <a:gd name="T32" fmla="*/ 8 w 8"/>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50">
                  <a:moveTo>
                    <a:pt x="0" y="0"/>
                  </a:moveTo>
                  <a:lnTo>
                    <a:pt x="0" y="5"/>
                  </a:lnTo>
                  <a:lnTo>
                    <a:pt x="8" y="5"/>
                  </a:lnTo>
                  <a:lnTo>
                    <a:pt x="8" y="0"/>
                  </a:lnTo>
                  <a:lnTo>
                    <a:pt x="0" y="0"/>
                  </a:lnTo>
                  <a:close/>
                  <a:moveTo>
                    <a:pt x="0" y="13"/>
                  </a:moveTo>
                  <a:lnTo>
                    <a:pt x="0" y="50"/>
                  </a:lnTo>
                  <a:lnTo>
                    <a:pt x="8" y="50"/>
                  </a:lnTo>
                  <a:lnTo>
                    <a:pt x="8" y="13"/>
                  </a:lnTo>
                  <a:lnTo>
                    <a:pt x="0" y="13"/>
                  </a:lnTo>
                  <a:close/>
                </a:path>
              </a:pathLst>
            </a:custGeom>
            <a:solidFill>
              <a:srgbClr val="000000"/>
            </a:solidFill>
            <a:ln w="9525">
              <a:noFill/>
              <a:round/>
              <a:headEnd/>
              <a:tailEnd/>
            </a:ln>
          </p:spPr>
          <p:txBody>
            <a:bodyPr/>
            <a:lstStyle/>
            <a:p>
              <a:endParaRPr lang="en-US"/>
            </a:p>
          </p:txBody>
        </p:sp>
        <p:sp>
          <p:nvSpPr>
            <p:cNvPr id="38071" name="Freeform 183"/>
            <p:cNvSpPr>
              <a:spLocks/>
            </p:cNvSpPr>
            <p:nvPr/>
          </p:nvSpPr>
          <p:spPr bwMode="auto">
            <a:xfrm>
              <a:off x="2587" y="3723"/>
              <a:ext cx="29" cy="39"/>
            </a:xfrm>
            <a:custGeom>
              <a:avLst/>
              <a:gdLst>
                <a:gd name="T0" fmla="*/ 29 w 29"/>
                <a:gd name="T1" fmla="*/ 39 h 39"/>
                <a:gd name="T2" fmla="*/ 29 w 29"/>
                <a:gd name="T3" fmla="*/ 12 h 39"/>
                <a:gd name="T4" fmla="*/ 29 w 29"/>
                <a:gd name="T5" fmla="*/ 8 h 39"/>
                <a:gd name="T6" fmla="*/ 25 w 29"/>
                <a:gd name="T7" fmla="*/ 4 h 39"/>
                <a:gd name="T8" fmla="*/ 23 w 29"/>
                <a:gd name="T9" fmla="*/ 2 h 39"/>
                <a:gd name="T10" fmla="*/ 18 w 29"/>
                <a:gd name="T11" fmla="*/ 0 h 39"/>
                <a:gd name="T12" fmla="*/ 14 w 29"/>
                <a:gd name="T13" fmla="*/ 0 h 39"/>
                <a:gd name="T14" fmla="*/ 12 w 29"/>
                <a:gd name="T15" fmla="*/ 2 h 39"/>
                <a:gd name="T16" fmla="*/ 6 w 29"/>
                <a:gd name="T17" fmla="*/ 8 h 39"/>
                <a:gd name="T18" fmla="*/ 6 w 29"/>
                <a:gd name="T19" fmla="*/ 2 h 39"/>
                <a:gd name="T20" fmla="*/ 0 w 29"/>
                <a:gd name="T21" fmla="*/ 2 h 39"/>
                <a:gd name="T22" fmla="*/ 0 w 29"/>
                <a:gd name="T23" fmla="*/ 39 h 39"/>
                <a:gd name="T24" fmla="*/ 6 w 29"/>
                <a:gd name="T25" fmla="*/ 39 h 39"/>
                <a:gd name="T26" fmla="*/ 6 w 29"/>
                <a:gd name="T27" fmla="*/ 17 h 39"/>
                <a:gd name="T28" fmla="*/ 6 w 29"/>
                <a:gd name="T29" fmla="*/ 14 h 39"/>
                <a:gd name="T30" fmla="*/ 8 w 29"/>
                <a:gd name="T31" fmla="*/ 10 h 39"/>
                <a:gd name="T32" fmla="*/ 12 w 29"/>
                <a:gd name="T33" fmla="*/ 8 h 39"/>
                <a:gd name="T34" fmla="*/ 16 w 29"/>
                <a:gd name="T35" fmla="*/ 6 h 39"/>
                <a:gd name="T36" fmla="*/ 20 w 29"/>
                <a:gd name="T37" fmla="*/ 6 h 39"/>
                <a:gd name="T38" fmla="*/ 22 w 29"/>
                <a:gd name="T39" fmla="*/ 8 h 39"/>
                <a:gd name="T40" fmla="*/ 23 w 29"/>
                <a:gd name="T41" fmla="*/ 12 h 39"/>
                <a:gd name="T42" fmla="*/ 23 w 29"/>
                <a:gd name="T43" fmla="*/ 15 h 39"/>
                <a:gd name="T44" fmla="*/ 23 w 29"/>
                <a:gd name="T45" fmla="*/ 39 h 39"/>
                <a:gd name="T46" fmla="*/ 29 w 29"/>
                <a:gd name="T47" fmla="*/ 39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
                <a:gd name="T73" fmla="*/ 0 h 39"/>
                <a:gd name="T74" fmla="*/ 29 w 29"/>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 h="39">
                  <a:moveTo>
                    <a:pt x="29" y="39"/>
                  </a:moveTo>
                  <a:lnTo>
                    <a:pt x="29" y="12"/>
                  </a:lnTo>
                  <a:lnTo>
                    <a:pt x="29" y="8"/>
                  </a:lnTo>
                  <a:lnTo>
                    <a:pt x="25" y="4"/>
                  </a:lnTo>
                  <a:lnTo>
                    <a:pt x="23" y="2"/>
                  </a:lnTo>
                  <a:lnTo>
                    <a:pt x="18" y="0"/>
                  </a:lnTo>
                  <a:lnTo>
                    <a:pt x="14" y="0"/>
                  </a:lnTo>
                  <a:lnTo>
                    <a:pt x="12" y="2"/>
                  </a:lnTo>
                  <a:lnTo>
                    <a:pt x="6" y="8"/>
                  </a:lnTo>
                  <a:lnTo>
                    <a:pt x="6" y="2"/>
                  </a:lnTo>
                  <a:lnTo>
                    <a:pt x="0" y="2"/>
                  </a:lnTo>
                  <a:lnTo>
                    <a:pt x="0" y="39"/>
                  </a:lnTo>
                  <a:lnTo>
                    <a:pt x="6" y="39"/>
                  </a:lnTo>
                  <a:lnTo>
                    <a:pt x="6" y="17"/>
                  </a:lnTo>
                  <a:lnTo>
                    <a:pt x="6" y="14"/>
                  </a:lnTo>
                  <a:lnTo>
                    <a:pt x="8" y="10"/>
                  </a:lnTo>
                  <a:lnTo>
                    <a:pt x="12" y="8"/>
                  </a:lnTo>
                  <a:lnTo>
                    <a:pt x="16" y="6"/>
                  </a:lnTo>
                  <a:lnTo>
                    <a:pt x="20" y="6"/>
                  </a:lnTo>
                  <a:lnTo>
                    <a:pt x="22" y="8"/>
                  </a:lnTo>
                  <a:lnTo>
                    <a:pt x="23" y="12"/>
                  </a:lnTo>
                  <a:lnTo>
                    <a:pt x="23" y="15"/>
                  </a:lnTo>
                  <a:lnTo>
                    <a:pt x="23" y="39"/>
                  </a:lnTo>
                  <a:lnTo>
                    <a:pt x="29" y="39"/>
                  </a:lnTo>
                  <a:close/>
                </a:path>
              </a:pathLst>
            </a:custGeom>
            <a:solidFill>
              <a:srgbClr val="000000"/>
            </a:solidFill>
            <a:ln w="9525">
              <a:noFill/>
              <a:round/>
              <a:headEnd/>
              <a:tailEnd/>
            </a:ln>
          </p:spPr>
          <p:txBody>
            <a:bodyPr/>
            <a:lstStyle/>
            <a:p>
              <a:endParaRPr lang="en-US"/>
            </a:p>
          </p:txBody>
        </p:sp>
        <p:sp>
          <p:nvSpPr>
            <p:cNvPr id="38072" name="Freeform 184"/>
            <p:cNvSpPr>
              <a:spLocks/>
            </p:cNvSpPr>
            <p:nvPr/>
          </p:nvSpPr>
          <p:spPr bwMode="auto">
            <a:xfrm>
              <a:off x="2607" y="1979"/>
              <a:ext cx="53" cy="57"/>
            </a:xfrm>
            <a:custGeom>
              <a:avLst/>
              <a:gdLst>
                <a:gd name="T0" fmla="*/ 44 w 53"/>
                <a:gd name="T1" fmla="*/ 15 h 57"/>
                <a:gd name="T2" fmla="*/ 40 w 53"/>
                <a:gd name="T3" fmla="*/ 11 h 57"/>
                <a:gd name="T4" fmla="*/ 38 w 53"/>
                <a:gd name="T5" fmla="*/ 7 h 57"/>
                <a:gd name="T6" fmla="*/ 28 w 53"/>
                <a:gd name="T7" fmla="*/ 2 h 57"/>
                <a:gd name="T8" fmla="*/ 21 w 53"/>
                <a:gd name="T9" fmla="*/ 0 h 57"/>
                <a:gd name="T10" fmla="*/ 17 w 53"/>
                <a:gd name="T11" fmla="*/ 0 h 57"/>
                <a:gd name="T12" fmla="*/ 13 w 53"/>
                <a:gd name="T13" fmla="*/ 0 h 57"/>
                <a:gd name="T14" fmla="*/ 9 w 53"/>
                <a:gd name="T15" fmla="*/ 3 h 57"/>
                <a:gd name="T16" fmla="*/ 5 w 53"/>
                <a:gd name="T17" fmla="*/ 5 h 57"/>
                <a:gd name="T18" fmla="*/ 2 w 53"/>
                <a:gd name="T19" fmla="*/ 11 h 57"/>
                <a:gd name="T20" fmla="*/ 0 w 53"/>
                <a:gd name="T21" fmla="*/ 15 h 57"/>
                <a:gd name="T22" fmla="*/ 0 w 53"/>
                <a:gd name="T23" fmla="*/ 21 h 57"/>
                <a:gd name="T24" fmla="*/ 0 w 53"/>
                <a:gd name="T25" fmla="*/ 27 h 57"/>
                <a:gd name="T26" fmla="*/ 2 w 53"/>
                <a:gd name="T27" fmla="*/ 32 h 57"/>
                <a:gd name="T28" fmla="*/ 5 w 53"/>
                <a:gd name="T29" fmla="*/ 38 h 57"/>
                <a:gd name="T30" fmla="*/ 9 w 53"/>
                <a:gd name="T31" fmla="*/ 44 h 57"/>
                <a:gd name="T32" fmla="*/ 11 w 53"/>
                <a:gd name="T33" fmla="*/ 50 h 57"/>
                <a:gd name="T34" fmla="*/ 13 w 53"/>
                <a:gd name="T35" fmla="*/ 51 h 57"/>
                <a:gd name="T36" fmla="*/ 15 w 53"/>
                <a:gd name="T37" fmla="*/ 53 h 57"/>
                <a:gd name="T38" fmla="*/ 21 w 53"/>
                <a:gd name="T39" fmla="*/ 55 h 57"/>
                <a:gd name="T40" fmla="*/ 32 w 53"/>
                <a:gd name="T41" fmla="*/ 57 h 57"/>
                <a:gd name="T42" fmla="*/ 38 w 53"/>
                <a:gd name="T43" fmla="*/ 53 h 57"/>
                <a:gd name="T44" fmla="*/ 44 w 53"/>
                <a:gd name="T45" fmla="*/ 51 h 57"/>
                <a:gd name="T46" fmla="*/ 48 w 53"/>
                <a:gd name="T47" fmla="*/ 48 h 57"/>
                <a:gd name="T48" fmla="*/ 50 w 53"/>
                <a:gd name="T49" fmla="*/ 44 h 57"/>
                <a:gd name="T50" fmla="*/ 53 w 53"/>
                <a:gd name="T51" fmla="*/ 36 h 57"/>
                <a:gd name="T52" fmla="*/ 51 w 53"/>
                <a:gd name="T53" fmla="*/ 27 h 57"/>
                <a:gd name="T54" fmla="*/ 48 w 53"/>
                <a:gd name="T55" fmla="*/ 21 h 57"/>
                <a:gd name="T56" fmla="*/ 44 w 53"/>
                <a:gd name="T57" fmla="*/ 15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7"/>
                <a:gd name="T89" fmla="*/ 53 w 53"/>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7">
                  <a:moveTo>
                    <a:pt x="44" y="15"/>
                  </a:moveTo>
                  <a:lnTo>
                    <a:pt x="40" y="11"/>
                  </a:lnTo>
                  <a:lnTo>
                    <a:pt x="38" y="7"/>
                  </a:lnTo>
                  <a:lnTo>
                    <a:pt x="28" y="2"/>
                  </a:lnTo>
                  <a:lnTo>
                    <a:pt x="21" y="0"/>
                  </a:lnTo>
                  <a:lnTo>
                    <a:pt x="17" y="0"/>
                  </a:lnTo>
                  <a:lnTo>
                    <a:pt x="13" y="0"/>
                  </a:lnTo>
                  <a:lnTo>
                    <a:pt x="9" y="3"/>
                  </a:lnTo>
                  <a:lnTo>
                    <a:pt x="5" y="5"/>
                  </a:lnTo>
                  <a:lnTo>
                    <a:pt x="2" y="11"/>
                  </a:lnTo>
                  <a:lnTo>
                    <a:pt x="0" y="15"/>
                  </a:lnTo>
                  <a:lnTo>
                    <a:pt x="0" y="21"/>
                  </a:lnTo>
                  <a:lnTo>
                    <a:pt x="0" y="27"/>
                  </a:lnTo>
                  <a:lnTo>
                    <a:pt x="2" y="32"/>
                  </a:lnTo>
                  <a:lnTo>
                    <a:pt x="5" y="38"/>
                  </a:lnTo>
                  <a:lnTo>
                    <a:pt x="9" y="44"/>
                  </a:lnTo>
                  <a:lnTo>
                    <a:pt x="11" y="50"/>
                  </a:lnTo>
                  <a:lnTo>
                    <a:pt x="13" y="51"/>
                  </a:lnTo>
                  <a:lnTo>
                    <a:pt x="15" y="53"/>
                  </a:lnTo>
                  <a:lnTo>
                    <a:pt x="21" y="55"/>
                  </a:lnTo>
                  <a:lnTo>
                    <a:pt x="32" y="57"/>
                  </a:lnTo>
                  <a:lnTo>
                    <a:pt x="38" y="53"/>
                  </a:lnTo>
                  <a:lnTo>
                    <a:pt x="44" y="51"/>
                  </a:lnTo>
                  <a:lnTo>
                    <a:pt x="48" y="48"/>
                  </a:lnTo>
                  <a:lnTo>
                    <a:pt x="50" y="44"/>
                  </a:lnTo>
                  <a:lnTo>
                    <a:pt x="53" y="36"/>
                  </a:lnTo>
                  <a:lnTo>
                    <a:pt x="51" y="27"/>
                  </a:lnTo>
                  <a:lnTo>
                    <a:pt x="48" y="21"/>
                  </a:lnTo>
                  <a:lnTo>
                    <a:pt x="44" y="15"/>
                  </a:lnTo>
                  <a:close/>
                </a:path>
              </a:pathLst>
            </a:custGeom>
            <a:solidFill>
              <a:srgbClr val="BFFFBF"/>
            </a:solidFill>
            <a:ln w="9525">
              <a:noFill/>
              <a:round/>
              <a:headEnd/>
              <a:tailEnd/>
            </a:ln>
          </p:spPr>
          <p:txBody>
            <a:bodyPr/>
            <a:lstStyle/>
            <a:p>
              <a:endParaRPr lang="en-US"/>
            </a:p>
          </p:txBody>
        </p:sp>
        <p:sp>
          <p:nvSpPr>
            <p:cNvPr id="38073" name="Freeform 185"/>
            <p:cNvSpPr>
              <a:spLocks/>
            </p:cNvSpPr>
            <p:nvPr/>
          </p:nvSpPr>
          <p:spPr bwMode="auto">
            <a:xfrm>
              <a:off x="2607" y="1979"/>
              <a:ext cx="53" cy="57"/>
            </a:xfrm>
            <a:custGeom>
              <a:avLst/>
              <a:gdLst>
                <a:gd name="T0" fmla="*/ 42 w 53"/>
                <a:gd name="T1" fmla="*/ 13 h 57"/>
                <a:gd name="T2" fmla="*/ 38 w 53"/>
                <a:gd name="T3" fmla="*/ 9 h 57"/>
                <a:gd name="T4" fmla="*/ 34 w 53"/>
                <a:gd name="T5" fmla="*/ 7 h 57"/>
                <a:gd name="T6" fmla="*/ 30 w 53"/>
                <a:gd name="T7" fmla="*/ 3 h 57"/>
                <a:gd name="T8" fmla="*/ 27 w 53"/>
                <a:gd name="T9" fmla="*/ 2 h 57"/>
                <a:gd name="T10" fmla="*/ 23 w 53"/>
                <a:gd name="T11" fmla="*/ 0 h 57"/>
                <a:gd name="T12" fmla="*/ 19 w 53"/>
                <a:gd name="T13" fmla="*/ 0 h 57"/>
                <a:gd name="T14" fmla="*/ 15 w 53"/>
                <a:gd name="T15" fmla="*/ 0 h 57"/>
                <a:gd name="T16" fmla="*/ 11 w 53"/>
                <a:gd name="T17" fmla="*/ 2 h 57"/>
                <a:gd name="T18" fmla="*/ 7 w 53"/>
                <a:gd name="T19" fmla="*/ 5 h 57"/>
                <a:gd name="T20" fmla="*/ 3 w 53"/>
                <a:gd name="T21" fmla="*/ 7 h 57"/>
                <a:gd name="T22" fmla="*/ 2 w 53"/>
                <a:gd name="T23" fmla="*/ 13 h 57"/>
                <a:gd name="T24" fmla="*/ 0 w 53"/>
                <a:gd name="T25" fmla="*/ 17 h 57"/>
                <a:gd name="T26" fmla="*/ 0 w 53"/>
                <a:gd name="T27" fmla="*/ 21 h 57"/>
                <a:gd name="T28" fmla="*/ 0 w 53"/>
                <a:gd name="T29" fmla="*/ 25 h 57"/>
                <a:gd name="T30" fmla="*/ 0 w 53"/>
                <a:gd name="T31" fmla="*/ 30 h 57"/>
                <a:gd name="T32" fmla="*/ 3 w 53"/>
                <a:gd name="T33" fmla="*/ 36 h 57"/>
                <a:gd name="T34" fmla="*/ 7 w 53"/>
                <a:gd name="T35" fmla="*/ 40 h 57"/>
                <a:gd name="T36" fmla="*/ 11 w 53"/>
                <a:gd name="T37" fmla="*/ 46 h 57"/>
                <a:gd name="T38" fmla="*/ 13 w 53"/>
                <a:gd name="T39" fmla="*/ 51 h 57"/>
                <a:gd name="T40" fmla="*/ 17 w 53"/>
                <a:gd name="T41" fmla="*/ 55 h 57"/>
                <a:gd name="T42" fmla="*/ 21 w 53"/>
                <a:gd name="T43" fmla="*/ 55 h 57"/>
                <a:gd name="T44" fmla="*/ 25 w 53"/>
                <a:gd name="T45" fmla="*/ 55 h 57"/>
                <a:gd name="T46" fmla="*/ 27 w 53"/>
                <a:gd name="T47" fmla="*/ 57 h 57"/>
                <a:gd name="T48" fmla="*/ 30 w 53"/>
                <a:gd name="T49" fmla="*/ 57 h 57"/>
                <a:gd name="T50" fmla="*/ 34 w 53"/>
                <a:gd name="T51" fmla="*/ 55 h 57"/>
                <a:gd name="T52" fmla="*/ 38 w 53"/>
                <a:gd name="T53" fmla="*/ 53 h 57"/>
                <a:gd name="T54" fmla="*/ 42 w 53"/>
                <a:gd name="T55" fmla="*/ 51 h 57"/>
                <a:gd name="T56" fmla="*/ 46 w 53"/>
                <a:gd name="T57" fmla="*/ 50 h 57"/>
                <a:gd name="T58" fmla="*/ 48 w 53"/>
                <a:gd name="T59" fmla="*/ 46 h 57"/>
                <a:gd name="T60" fmla="*/ 51 w 53"/>
                <a:gd name="T61" fmla="*/ 42 h 57"/>
                <a:gd name="T62" fmla="*/ 53 w 53"/>
                <a:gd name="T63" fmla="*/ 38 h 57"/>
                <a:gd name="T64" fmla="*/ 53 w 53"/>
                <a:gd name="T65" fmla="*/ 34 h 57"/>
                <a:gd name="T66" fmla="*/ 53 w 53"/>
                <a:gd name="T67" fmla="*/ 30 h 57"/>
                <a:gd name="T68" fmla="*/ 51 w 53"/>
                <a:gd name="T69" fmla="*/ 28 h 57"/>
                <a:gd name="T70" fmla="*/ 50 w 53"/>
                <a:gd name="T71" fmla="*/ 25 h 57"/>
                <a:gd name="T72" fmla="*/ 48 w 53"/>
                <a:gd name="T73" fmla="*/ 21 h 57"/>
                <a:gd name="T74" fmla="*/ 46 w 53"/>
                <a:gd name="T75" fmla="*/ 19 h 57"/>
                <a:gd name="T76" fmla="*/ 44 w 53"/>
                <a:gd name="T77" fmla="*/ 15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57"/>
                <a:gd name="T119" fmla="*/ 53 w 53"/>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57">
                  <a:moveTo>
                    <a:pt x="44" y="15"/>
                  </a:moveTo>
                  <a:lnTo>
                    <a:pt x="42" y="13"/>
                  </a:lnTo>
                  <a:lnTo>
                    <a:pt x="40" y="11"/>
                  </a:lnTo>
                  <a:lnTo>
                    <a:pt x="38" y="9"/>
                  </a:lnTo>
                  <a:lnTo>
                    <a:pt x="36" y="7"/>
                  </a:lnTo>
                  <a:lnTo>
                    <a:pt x="34" y="7"/>
                  </a:lnTo>
                  <a:lnTo>
                    <a:pt x="32" y="5"/>
                  </a:lnTo>
                  <a:lnTo>
                    <a:pt x="30" y="3"/>
                  </a:lnTo>
                  <a:lnTo>
                    <a:pt x="28" y="2"/>
                  </a:lnTo>
                  <a:lnTo>
                    <a:pt x="27" y="2"/>
                  </a:lnTo>
                  <a:lnTo>
                    <a:pt x="25" y="2"/>
                  </a:lnTo>
                  <a:lnTo>
                    <a:pt x="23" y="0"/>
                  </a:lnTo>
                  <a:lnTo>
                    <a:pt x="21" y="0"/>
                  </a:lnTo>
                  <a:lnTo>
                    <a:pt x="19" y="0"/>
                  </a:lnTo>
                  <a:lnTo>
                    <a:pt x="17" y="0"/>
                  </a:lnTo>
                  <a:lnTo>
                    <a:pt x="15" y="0"/>
                  </a:lnTo>
                  <a:lnTo>
                    <a:pt x="13" y="0"/>
                  </a:lnTo>
                  <a:lnTo>
                    <a:pt x="11" y="2"/>
                  </a:lnTo>
                  <a:lnTo>
                    <a:pt x="9" y="3"/>
                  </a:lnTo>
                  <a:lnTo>
                    <a:pt x="7" y="5"/>
                  </a:lnTo>
                  <a:lnTo>
                    <a:pt x="5" y="5"/>
                  </a:lnTo>
                  <a:lnTo>
                    <a:pt x="3" y="7"/>
                  </a:lnTo>
                  <a:lnTo>
                    <a:pt x="2" y="11"/>
                  </a:lnTo>
                  <a:lnTo>
                    <a:pt x="2" y="13"/>
                  </a:lnTo>
                  <a:lnTo>
                    <a:pt x="0" y="15"/>
                  </a:lnTo>
                  <a:lnTo>
                    <a:pt x="0" y="17"/>
                  </a:lnTo>
                  <a:lnTo>
                    <a:pt x="0" y="19"/>
                  </a:lnTo>
                  <a:lnTo>
                    <a:pt x="0" y="21"/>
                  </a:lnTo>
                  <a:lnTo>
                    <a:pt x="0" y="23"/>
                  </a:lnTo>
                  <a:lnTo>
                    <a:pt x="0" y="25"/>
                  </a:lnTo>
                  <a:lnTo>
                    <a:pt x="0" y="27"/>
                  </a:lnTo>
                  <a:lnTo>
                    <a:pt x="0" y="30"/>
                  </a:lnTo>
                  <a:lnTo>
                    <a:pt x="2" y="32"/>
                  </a:lnTo>
                  <a:lnTo>
                    <a:pt x="3" y="36"/>
                  </a:lnTo>
                  <a:lnTo>
                    <a:pt x="5" y="38"/>
                  </a:lnTo>
                  <a:lnTo>
                    <a:pt x="7" y="40"/>
                  </a:lnTo>
                  <a:lnTo>
                    <a:pt x="9" y="44"/>
                  </a:lnTo>
                  <a:lnTo>
                    <a:pt x="11" y="46"/>
                  </a:lnTo>
                  <a:lnTo>
                    <a:pt x="11" y="50"/>
                  </a:lnTo>
                  <a:lnTo>
                    <a:pt x="13" y="51"/>
                  </a:lnTo>
                  <a:lnTo>
                    <a:pt x="15" y="53"/>
                  </a:lnTo>
                  <a:lnTo>
                    <a:pt x="17" y="55"/>
                  </a:lnTo>
                  <a:lnTo>
                    <a:pt x="19" y="55"/>
                  </a:lnTo>
                  <a:lnTo>
                    <a:pt x="21" y="55"/>
                  </a:lnTo>
                  <a:lnTo>
                    <a:pt x="23" y="55"/>
                  </a:lnTo>
                  <a:lnTo>
                    <a:pt x="25" y="55"/>
                  </a:lnTo>
                  <a:lnTo>
                    <a:pt x="25" y="57"/>
                  </a:lnTo>
                  <a:lnTo>
                    <a:pt x="27" y="57"/>
                  </a:lnTo>
                  <a:lnTo>
                    <a:pt x="28" y="57"/>
                  </a:lnTo>
                  <a:lnTo>
                    <a:pt x="30" y="57"/>
                  </a:lnTo>
                  <a:lnTo>
                    <a:pt x="32" y="57"/>
                  </a:lnTo>
                  <a:lnTo>
                    <a:pt x="34" y="55"/>
                  </a:lnTo>
                  <a:lnTo>
                    <a:pt x="36" y="55"/>
                  </a:lnTo>
                  <a:lnTo>
                    <a:pt x="38" y="53"/>
                  </a:lnTo>
                  <a:lnTo>
                    <a:pt x="40" y="53"/>
                  </a:lnTo>
                  <a:lnTo>
                    <a:pt x="42" y="51"/>
                  </a:lnTo>
                  <a:lnTo>
                    <a:pt x="44" y="51"/>
                  </a:lnTo>
                  <a:lnTo>
                    <a:pt x="46" y="50"/>
                  </a:lnTo>
                  <a:lnTo>
                    <a:pt x="48" y="48"/>
                  </a:lnTo>
                  <a:lnTo>
                    <a:pt x="48" y="46"/>
                  </a:lnTo>
                  <a:lnTo>
                    <a:pt x="50" y="44"/>
                  </a:lnTo>
                  <a:lnTo>
                    <a:pt x="51" y="42"/>
                  </a:lnTo>
                  <a:lnTo>
                    <a:pt x="51" y="40"/>
                  </a:lnTo>
                  <a:lnTo>
                    <a:pt x="53" y="38"/>
                  </a:lnTo>
                  <a:lnTo>
                    <a:pt x="53" y="36"/>
                  </a:lnTo>
                  <a:lnTo>
                    <a:pt x="53" y="34"/>
                  </a:lnTo>
                  <a:lnTo>
                    <a:pt x="53" y="32"/>
                  </a:lnTo>
                  <a:lnTo>
                    <a:pt x="53" y="30"/>
                  </a:lnTo>
                  <a:lnTo>
                    <a:pt x="53" y="28"/>
                  </a:lnTo>
                  <a:lnTo>
                    <a:pt x="51" y="28"/>
                  </a:lnTo>
                  <a:lnTo>
                    <a:pt x="51" y="27"/>
                  </a:lnTo>
                  <a:lnTo>
                    <a:pt x="50" y="25"/>
                  </a:lnTo>
                  <a:lnTo>
                    <a:pt x="48" y="23"/>
                  </a:lnTo>
                  <a:lnTo>
                    <a:pt x="48" y="21"/>
                  </a:lnTo>
                  <a:lnTo>
                    <a:pt x="48" y="19"/>
                  </a:lnTo>
                  <a:lnTo>
                    <a:pt x="46" y="19"/>
                  </a:lnTo>
                  <a:lnTo>
                    <a:pt x="46" y="17"/>
                  </a:lnTo>
                  <a:lnTo>
                    <a:pt x="44" y="15"/>
                  </a:lnTo>
                </a:path>
              </a:pathLst>
            </a:custGeom>
            <a:solidFill>
              <a:schemeClr val="accent1"/>
            </a:solidFill>
            <a:ln w="0">
              <a:solidFill>
                <a:srgbClr val="000000"/>
              </a:solidFill>
              <a:prstDash val="solid"/>
              <a:round/>
              <a:headEnd/>
              <a:tailEnd/>
            </a:ln>
          </p:spPr>
          <p:txBody>
            <a:bodyPr/>
            <a:lstStyle/>
            <a:p>
              <a:endParaRPr lang="en-US"/>
            </a:p>
          </p:txBody>
        </p:sp>
        <p:sp>
          <p:nvSpPr>
            <p:cNvPr id="38074" name="Freeform 186"/>
            <p:cNvSpPr>
              <a:spLocks/>
            </p:cNvSpPr>
            <p:nvPr/>
          </p:nvSpPr>
          <p:spPr bwMode="auto">
            <a:xfrm>
              <a:off x="2799" y="2205"/>
              <a:ext cx="67" cy="63"/>
            </a:xfrm>
            <a:custGeom>
              <a:avLst/>
              <a:gdLst>
                <a:gd name="T0" fmla="*/ 67 w 67"/>
                <a:gd name="T1" fmla="*/ 19 h 63"/>
                <a:gd name="T2" fmla="*/ 67 w 67"/>
                <a:gd name="T3" fmla="*/ 17 h 63"/>
                <a:gd name="T4" fmla="*/ 65 w 67"/>
                <a:gd name="T5" fmla="*/ 15 h 63"/>
                <a:gd name="T6" fmla="*/ 61 w 67"/>
                <a:gd name="T7" fmla="*/ 12 h 63"/>
                <a:gd name="T8" fmla="*/ 57 w 67"/>
                <a:gd name="T9" fmla="*/ 12 h 63"/>
                <a:gd name="T10" fmla="*/ 55 w 67"/>
                <a:gd name="T11" fmla="*/ 10 h 63"/>
                <a:gd name="T12" fmla="*/ 55 w 67"/>
                <a:gd name="T13" fmla="*/ 8 h 63"/>
                <a:gd name="T14" fmla="*/ 36 w 67"/>
                <a:gd name="T15" fmla="*/ 2 h 63"/>
                <a:gd name="T16" fmla="*/ 26 w 67"/>
                <a:gd name="T17" fmla="*/ 0 h 63"/>
                <a:gd name="T18" fmla="*/ 17 w 67"/>
                <a:gd name="T19" fmla="*/ 2 h 63"/>
                <a:gd name="T20" fmla="*/ 15 w 67"/>
                <a:gd name="T21" fmla="*/ 4 h 63"/>
                <a:gd name="T22" fmla="*/ 15 w 67"/>
                <a:gd name="T23" fmla="*/ 6 h 63"/>
                <a:gd name="T24" fmla="*/ 11 w 67"/>
                <a:gd name="T25" fmla="*/ 8 h 63"/>
                <a:gd name="T26" fmla="*/ 7 w 67"/>
                <a:gd name="T27" fmla="*/ 10 h 63"/>
                <a:gd name="T28" fmla="*/ 5 w 67"/>
                <a:gd name="T29" fmla="*/ 12 h 63"/>
                <a:gd name="T30" fmla="*/ 5 w 67"/>
                <a:gd name="T31" fmla="*/ 14 h 63"/>
                <a:gd name="T32" fmla="*/ 1 w 67"/>
                <a:gd name="T33" fmla="*/ 19 h 63"/>
                <a:gd name="T34" fmla="*/ 0 w 67"/>
                <a:gd name="T35" fmla="*/ 25 h 63"/>
                <a:gd name="T36" fmla="*/ 0 w 67"/>
                <a:gd name="T37" fmla="*/ 40 h 63"/>
                <a:gd name="T38" fmla="*/ 1 w 67"/>
                <a:gd name="T39" fmla="*/ 42 h 63"/>
                <a:gd name="T40" fmla="*/ 3 w 67"/>
                <a:gd name="T41" fmla="*/ 44 h 63"/>
                <a:gd name="T42" fmla="*/ 3 w 67"/>
                <a:gd name="T43" fmla="*/ 46 h 63"/>
                <a:gd name="T44" fmla="*/ 3 w 67"/>
                <a:gd name="T45" fmla="*/ 46 h 63"/>
                <a:gd name="T46" fmla="*/ 5 w 67"/>
                <a:gd name="T47" fmla="*/ 46 h 63"/>
                <a:gd name="T48" fmla="*/ 9 w 67"/>
                <a:gd name="T49" fmla="*/ 48 h 63"/>
                <a:gd name="T50" fmla="*/ 9 w 67"/>
                <a:gd name="T51" fmla="*/ 54 h 63"/>
                <a:gd name="T52" fmla="*/ 13 w 67"/>
                <a:gd name="T53" fmla="*/ 56 h 63"/>
                <a:gd name="T54" fmla="*/ 15 w 67"/>
                <a:gd name="T55" fmla="*/ 58 h 63"/>
                <a:gd name="T56" fmla="*/ 17 w 67"/>
                <a:gd name="T57" fmla="*/ 58 h 63"/>
                <a:gd name="T58" fmla="*/ 23 w 67"/>
                <a:gd name="T59" fmla="*/ 63 h 63"/>
                <a:gd name="T60" fmla="*/ 32 w 67"/>
                <a:gd name="T61" fmla="*/ 63 h 63"/>
                <a:gd name="T62" fmla="*/ 40 w 67"/>
                <a:gd name="T63" fmla="*/ 63 h 63"/>
                <a:gd name="T64" fmla="*/ 49 w 67"/>
                <a:gd name="T65" fmla="*/ 60 h 63"/>
                <a:gd name="T66" fmla="*/ 57 w 67"/>
                <a:gd name="T67" fmla="*/ 58 h 63"/>
                <a:gd name="T68" fmla="*/ 61 w 67"/>
                <a:gd name="T69" fmla="*/ 52 h 63"/>
                <a:gd name="T70" fmla="*/ 61 w 67"/>
                <a:gd name="T71" fmla="*/ 46 h 63"/>
                <a:gd name="T72" fmla="*/ 65 w 67"/>
                <a:gd name="T73" fmla="*/ 40 h 63"/>
                <a:gd name="T74" fmla="*/ 67 w 67"/>
                <a:gd name="T75" fmla="*/ 37 h 63"/>
                <a:gd name="T76" fmla="*/ 67 w 67"/>
                <a:gd name="T77" fmla="*/ 19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7"/>
                  </a:lnTo>
                  <a:lnTo>
                    <a:pt x="65" y="15"/>
                  </a:lnTo>
                  <a:lnTo>
                    <a:pt x="61" y="12"/>
                  </a:lnTo>
                  <a:lnTo>
                    <a:pt x="57" y="12"/>
                  </a:lnTo>
                  <a:lnTo>
                    <a:pt x="55" y="10"/>
                  </a:lnTo>
                  <a:lnTo>
                    <a:pt x="55" y="8"/>
                  </a:lnTo>
                  <a:lnTo>
                    <a:pt x="36" y="2"/>
                  </a:lnTo>
                  <a:lnTo>
                    <a:pt x="26" y="0"/>
                  </a:lnTo>
                  <a:lnTo>
                    <a:pt x="17" y="2"/>
                  </a:lnTo>
                  <a:lnTo>
                    <a:pt x="15" y="4"/>
                  </a:lnTo>
                  <a:lnTo>
                    <a:pt x="15" y="6"/>
                  </a:lnTo>
                  <a:lnTo>
                    <a:pt x="11" y="8"/>
                  </a:lnTo>
                  <a:lnTo>
                    <a:pt x="7" y="10"/>
                  </a:lnTo>
                  <a:lnTo>
                    <a:pt x="5" y="12"/>
                  </a:lnTo>
                  <a:lnTo>
                    <a:pt x="5" y="14"/>
                  </a:lnTo>
                  <a:lnTo>
                    <a:pt x="1" y="19"/>
                  </a:lnTo>
                  <a:lnTo>
                    <a:pt x="0" y="25"/>
                  </a:lnTo>
                  <a:lnTo>
                    <a:pt x="0" y="40"/>
                  </a:lnTo>
                  <a:lnTo>
                    <a:pt x="1" y="42"/>
                  </a:lnTo>
                  <a:lnTo>
                    <a:pt x="3" y="44"/>
                  </a:lnTo>
                  <a:lnTo>
                    <a:pt x="3" y="46"/>
                  </a:lnTo>
                  <a:lnTo>
                    <a:pt x="5" y="46"/>
                  </a:lnTo>
                  <a:lnTo>
                    <a:pt x="9" y="48"/>
                  </a:lnTo>
                  <a:lnTo>
                    <a:pt x="9" y="54"/>
                  </a:lnTo>
                  <a:lnTo>
                    <a:pt x="13" y="56"/>
                  </a:lnTo>
                  <a:lnTo>
                    <a:pt x="15" y="58"/>
                  </a:lnTo>
                  <a:lnTo>
                    <a:pt x="17" y="58"/>
                  </a:lnTo>
                  <a:lnTo>
                    <a:pt x="23" y="63"/>
                  </a:lnTo>
                  <a:lnTo>
                    <a:pt x="32" y="63"/>
                  </a:lnTo>
                  <a:lnTo>
                    <a:pt x="40" y="63"/>
                  </a:lnTo>
                  <a:lnTo>
                    <a:pt x="49" y="60"/>
                  </a:lnTo>
                  <a:lnTo>
                    <a:pt x="57" y="58"/>
                  </a:lnTo>
                  <a:lnTo>
                    <a:pt x="61" y="52"/>
                  </a:lnTo>
                  <a:lnTo>
                    <a:pt x="61" y="46"/>
                  </a:lnTo>
                  <a:lnTo>
                    <a:pt x="65" y="40"/>
                  </a:lnTo>
                  <a:lnTo>
                    <a:pt x="67" y="37"/>
                  </a:lnTo>
                  <a:lnTo>
                    <a:pt x="67" y="19"/>
                  </a:lnTo>
                  <a:close/>
                </a:path>
              </a:pathLst>
            </a:custGeom>
            <a:solidFill>
              <a:schemeClr val="accent1"/>
            </a:solidFill>
            <a:ln w="9525">
              <a:noFill/>
              <a:round/>
              <a:headEnd/>
              <a:tailEnd/>
            </a:ln>
          </p:spPr>
          <p:txBody>
            <a:bodyPr/>
            <a:lstStyle/>
            <a:p>
              <a:endParaRPr lang="en-US"/>
            </a:p>
          </p:txBody>
        </p:sp>
        <p:sp>
          <p:nvSpPr>
            <p:cNvPr id="38075" name="Freeform 187"/>
            <p:cNvSpPr>
              <a:spLocks/>
            </p:cNvSpPr>
            <p:nvPr/>
          </p:nvSpPr>
          <p:spPr bwMode="auto">
            <a:xfrm>
              <a:off x="2799" y="2205"/>
              <a:ext cx="67" cy="63"/>
            </a:xfrm>
            <a:custGeom>
              <a:avLst/>
              <a:gdLst>
                <a:gd name="T0" fmla="*/ 67 w 67"/>
                <a:gd name="T1" fmla="*/ 15 h 63"/>
                <a:gd name="T2" fmla="*/ 63 w 67"/>
                <a:gd name="T3" fmla="*/ 14 h 63"/>
                <a:gd name="T4" fmla="*/ 59 w 67"/>
                <a:gd name="T5" fmla="*/ 12 h 63"/>
                <a:gd name="T6" fmla="*/ 55 w 67"/>
                <a:gd name="T7" fmla="*/ 10 h 63"/>
                <a:gd name="T8" fmla="*/ 49 w 67"/>
                <a:gd name="T9" fmla="*/ 6 h 63"/>
                <a:gd name="T10" fmla="*/ 40 w 67"/>
                <a:gd name="T11" fmla="*/ 4 h 63"/>
                <a:gd name="T12" fmla="*/ 32 w 67"/>
                <a:gd name="T13" fmla="*/ 2 h 63"/>
                <a:gd name="T14" fmla="*/ 23 w 67"/>
                <a:gd name="T15" fmla="*/ 0 h 63"/>
                <a:gd name="T16" fmla="*/ 17 w 67"/>
                <a:gd name="T17" fmla="*/ 4 h 63"/>
                <a:gd name="T18" fmla="*/ 13 w 67"/>
                <a:gd name="T19" fmla="*/ 6 h 63"/>
                <a:gd name="T20" fmla="*/ 9 w 67"/>
                <a:gd name="T21" fmla="*/ 8 h 63"/>
                <a:gd name="T22" fmla="*/ 5 w 67"/>
                <a:gd name="T23" fmla="*/ 12 h 63"/>
                <a:gd name="T24" fmla="*/ 3 w 67"/>
                <a:gd name="T25" fmla="*/ 15 h 63"/>
                <a:gd name="T26" fmla="*/ 1 w 67"/>
                <a:gd name="T27" fmla="*/ 23 h 63"/>
                <a:gd name="T28" fmla="*/ 0 w 67"/>
                <a:gd name="T29" fmla="*/ 29 h 63"/>
                <a:gd name="T30" fmla="*/ 0 w 67"/>
                <a:gd name="T31" fmla="*/ 37 h 63"/>
                <a:gd name="T32" fmla="*/ 1 w 67"/>
                <a:gd name="T33" fmla="*/ 40 h 63"/>
                <a:gd name="T34" fmla="*/ 3 w 67"/>
                <a:gd name="T35" fmla="*/ 44 h 63"/>
                <a:gd name="T36" fmla="*/ 3 w 67"/>
                <a:gd name="T37" fmla="*/ 44 h 63"/>
                <a:gd name="T38" fmla="*/ 7 w 67"/>
                <a:gd name="T39" fmla="*/ 46 h 63"/>
                <a:gd name="T40" fmla="*/ 9 w 67"/>
                <a:gd name="T41" fmla="*/ 48 h 63"/>
                <a:gd name="T42" fmla="*/ 9 w 67"/>
                <a:gd name="T43" fmla="*/ 52 h 63"/>
                <a:gd name="T44" fmla="*/ 11 w 67"/>
                <a:gd name="T45" fmla="*/ 56 h 63"/>
                <a:gd name="T46" fmla="*/ 15 w 67"/>
                <a:gd name="T47" fmla="*/ 58 h 63"/>
                <a:gd name="T48" fmla="*/ 19 w 67"/>
                <a:gd name="T49" fmla="*/ 58 h 63"/>
                <a:gd name="T50" fmla="*/ 21 w 67"/>
                <a:gd name="T51" fmla="*/ 60 h 63"/>
                <a:gd name="T52" fmla="*/ 23 w 67"/>
                <a:gd name="T53" fmla="*/ 62 h 63"/>
                <a:gd name="T54" fmla="*/ 26 w 67"/>
                <a:gd name="T55" fmla="*/ 63 h 63"/>
                <a:gd name="T56" fmla="*/ 36 w 67"/>
                <a:gd name="T57" fmla="*/ 63 h 63"/>
                <a:gd name="T58" fmla="*/ 46 w 67"/>
                <a:gd name="T59" fmla="*/ 62 h 63"/>
                <a:gd name="T60" fmla="*/ 53 w 67"/>
                <a:gd name="T61" fmla="*/ 58 h 63"/>
                <a:gd name="T62" fmla="*/ 59 w 67"/>
                <a:gd name="T63" fmla="*/ 54 h 63"/>
                <a:gd name="T64" fmla="*/ 61 w 67"/>
                <a:gd name="T65" fmla="*/ 50 h 63"/>
                <a:gd name="T66" fmla="*/ 63 w 67"/>
                <a:gd name="T67" fmla="*/ 44 h 63"/>
                <a:gd name="T68" fmla="*/ 65 w 67"/>
                <a:gd name="T69" fmla="*/ 38 h 63"/>
                <a:gd name="T70" fmla="*/ 67 w 67"/>
                <a:gd name="T71" fmla="*/ 35 h 63"/>
                <a:gd name="T72" fmla="*/ 67 w 67"/>
                <a:gd name="T73" fmla="*/ 31 h 63"/>
                <a:gd name="T74" fmla="*/ 67 w 67"/>
                <a:gd name="T75" fmla="*/ 25 h 63"/>
                <a:gd name="T76" fmla="*/ 67 w 67"/>
                <a:gd name="T77" fmla="*/ 21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5"/>
                  </a:lnTo>
                  <a:lnTo>
                    <a:pt x="65" y="15"/>
                  </a:lnTo>
                  <a:lnTo>
                    <a:pt x="63" y="14"/>
                  </a:lnTo>
                  <a:lnTo>
                    <a:pt x="61" y="14"/>
                  </a:lnTo>
                  <a:lnTo>
                    <a:pt x="59" y="12"/>
                  </a:lnTo>
                  <a:lnTo>
                    <a:pt x="57" y="12"/>
                  </a:lnTo>
                  <a:lnTo>
                    <a:pt x="55" y="10"/>
                  </a:lnTo>
                  <a:lnTo>
                    <a:pt x="55" y="8"/>
                  </a:lnTo>
                  <a:lnTo>
                    <a:pt x="49" y="6"/>
                  </a:lnTo>
                  <a:lnTo>
                    <a:pt x="46" y="6"/>
                  </a:lnTo>
                  <a:lnTo>
                    <a:pt x="40" y="4"/>
                  </a:lnTo>
                  <a:lnTo>
                    <a:pt x="36" y="2"/>
                  </a:lnTo>
                  <a:lnTo>
                    <a:pt x="32" y="2"/>
                  </a:lnTo>
                  <a:lnTo>
                    <a:pt x="26" y="2"/>
                  </a:lnTo>
                  <a:lnTo>
                    <a:pt x="23" y="0"/>
                  </a:lnTo>
                  <a:lnTo>
                    <a:pt x="17" y="2"/>
                  </a:lnTo>
                  <a:lnTo>
                    <a:pt x="17" y="4"/>
                  </a:lnTo>
                  <a:lnTo>
                    <a:pt x="15" y="4"/>
                  </a:lnTo>
                  <a:lnTo>
                    <a:pt x="13" y="6"/>
                  </a:lnTo>
                  <a:lnTo>
                    <a:pt x="11" y="8"/>
                  </a:lnTo>
                  <a:lnTo>
                    <a:pt x="9" y="8"/>
                  </a:lnTo>
                  <a:lnTo>
                    <a:pt x="7" y="10"/>
                  </a:lnTo>
                  <a:lnTo>
                    <a:pt x="5" y="12"/>
                  </a:lnTo>
                  <a:lnTo>
                    <a:pt x="5" y="14"/>
                  </a:lnTo>
                  <a:lnTo>
                    <a:pt x="3" y="15"/>
                  </a:lnTo>
                  <a:lnTo>
                    <a:pt x="1" y="19"/>
                  </a:lnTo>
                  <a:lnTo>
                    <a:pt x="1" y="23"/>
                  </a:lnTo>
                  <a:lnTo>
                    <a:pt x="0" y="25"/>
                  </a:lnTo>
                  <a:lnTo>
                    <a:pt x="0" y="29"/>
                  </a:lnTo>
                  <a:lnTo>
                    <a:pt x="0" y="33"/>
                  </a:lnTo>
                  <a:lnTo>
                    <a:pt x="0" y="37"/>
                  </a:lnTo>
                  <a:lnTo>
                    <a:pt x="0" y="40"/>
                  </a:lnTo>
                  <a:lnTo>
                    <a:pt x="1" y="40"/>
                  </a:lnTo>
                  <a:lnTo>
                    <a:pt x="1" y="42"/>
                  </a:lnTo>
                  <a:lnTo>
                    <a:pt x="3" y="44"/>
                  </a:lnTo>
                  <a:lnTo>
                    <a:pt x="3" y="46"/>
                  </a:lnTo>
                  <a:lnTo>
                    <a:pt x="3" y="44"/>
                  </a:lnTo>
                  <a:lnTo>
                    <a:pt x="5" y="46"/>
                  </a:lnTo>
                  <a:lnTo>
                    <a:pt x="7" y="46"/>
                  </a:lnTo>
                  <a:lnTo>
                    <a:pt x="7" y="48"/>
                  </a:lnTo>
                  <a:lnTo>
                    <a:pt x="9" y="48"/>
                  </a:lnTo>
                  <a:lnTo>
                    <a:pt x="9" y="50"/>
                  </a:lnTo>
                  <a:lnTo>
                    <a:pt x="9" y="52"/>
                  </a:lnTo>
                  <a:lnTo>
                    <a:pt x="9" y="54"/>
                  </a:lnTo>
                  <a:lnTo>
                    <a:pt x="11" y="56"/>
                  </a:lnTo>
                  <a:lnTo>
                    <a:pt x="13" y="56"/>
                  </a:lnTo>
                  <a:lnTo>
                    <a:pt x="15" y="58"/>
                  </a:lnTo>
                  <a:lnTo>
                    <a:pt x="17" y="58"/>
                  </a:lnTo>
                  <a:lnTo>
                    <a:pt x="19" y="58"/>
                  </a:lnTo>
                  <a:lnTo>
                    <a:pt x="19" y="60"/>
                  </a:lnTo>
                  <a:lnTo>
                    <a:pt x="21" y="60"/>
                  </a:lnTo>
                  <a:lnTo>
                    <a:pt x="21" y="62"/>
                  </a:lnTo>
                  <a:lnTo>
                    <a:pt x="23" y="62"/>
                  </a:lnTo>
                  <a:lnTo>
                    <a:pt x="23" y="63"/>
                  </a:lnTo>
                  <a:lnTo>
                    <a:pt x="26" y="63"/>
                  </a:lnTo>
                  <a:lnTo>
                    <a:pt x="32" y="63"/>
                  </a:lnTo>
                  <a:lnTo>
                    <a:pt x="36" y="63"/>
                  </a:lnTo>
                  <a:lnTo>
                    <a:pt x="42" y="62"/>
                  </a:lnTo>
                  <a:lnTo>
                    <a:pt x="46" y="62"/>
                  </a:lnTo>
                  <a:lnTo>
                    <a:pt x="49" y="60"/>
                  </a:lnTo>
                  <a:lnTo>
                    <a:pt x="53" y="58"/>
                  </a:lnTo>
                  <a:lnTo>
                    <a:pt x="57" y="58"/>
                  </a:lnTo>
                  <a:lnTo>
                    <a:pt x="59" y="54"/>
                  </a:lnTo>
                  <a:lnTo>
                    <a:pt x="61" y="52"/>
                  </a:lnTo>
                  <a:lnTo>
                    <a:pt x="61" y="50"/>
                  </a:lnTo>
                  <a:lnTo>
                    <a:pt x="61" y="46"/>
                  </a:lnTo>
                  <a:lnTo>
                    <a:pt x="63" y="44"/>
                  </a:lnTo>
                  <a:lnTo>
                    <a:pt x="63" y="40"/>
                  </a:lnTo>
                  <a:lnTo>
                    <a:pt x="65" y="38"/>
                  </a:lnTo>
                  <a:lnTo>
                    <a:pt x="67" y="37"/>
                  </a:lnTo>
                  <a:lnTo>
                    <a:pt x="67" y="35"/>
                  </a:lnTo>
                  <a:lnTo>
                    <a:pt x="67" y="33"/>
                  </a:lnTo>
                  <a:lnTo>
                    <a:pt x="67" y="31"/>
                  </a:lnTo>
                  <a:lnTo>
                    <a:pt x="67" y="27"/>
                  </a:lnTo>
                  <a:lnTo>
                    <a:pt x="67" y="25"/>
                  </a:lnTo>
                  <a:lnTo>
                    <a:pt x="67" y="23"/>
                  </a:lnTo>
                  <a:lnTo>
                    <a:pt x="67" y="21"/>
                  </a:lnTo>
                  <a:lnTo>
                    <a:pt x="67" y="19"/>
                  </a:lnTo>
                </a:path>
              </a:pathLst>
            </a:custGeom>
            <a:noFill/>
            <a:ln w="0">
              <a:solidFill>
                <a:srgbClr val="000000"/>
              </a:solidFill>
              <a:prstDash val="solid"/>
              <a:round/>
              <a:headEnd/>
              <a:tailEnd/>
            </a:ln>
          </p:spPr>
          <p:txBody>
            <a:bodyPr/>
            <a:lstStyle/>
            <a:p>
              <a:endParaRPr lang="en-US"/>
            </a:p>
          </p:txBody>
        </p:sp>
        <p:sp>
          <p:nvSpPr>
            <p:cNvPr id="38076" name="Freeform 188"/>
            <p:cNvSpPr>
              <a:spLocks/>
            </p:cNvSpPr>
            <p:nvPr/>
          </p:nvSpPr>
          <p:spPr bwMode="auto">
            <a:xfrm>
              <a:off x="2691" y="2151"/>
              <a:ext cx="67" cy="44"/>
            </a:xfrm>
            <a:custGeom>
              <a:avLst/>
              <a:gdLst>
                <a:gd name="T0" fmla="*/ 58 w 67"/>
                <a:gd name="T1" fmla="*/ 6 h 44"/>
                <a:gd name="T2" fmla="*/ 54 w 67"/>
                <a:gd name="T3" fmla="*/ 6 h 44"/>
                <a:gd name="T4" fmla="*/ 52 w 67"/>
                <a:gd name="T5" fmla="*/ 2 h 44"/>
                <a:gd name="T6" fmla="*/ 50 w 67"/>
                <a:gd name="T7" fmla="*/ 0 h 44"/>
                <a:gd name="T8" fmla="*/ 46 w 67"/>
                <a:gd name="T9" fmla="*/ 0 h 44"/>
                <a:gd name="T10" fmla="*/ 25 w 67"/>
                <a:gd name="T11" fmla="*/ 0 h 44"/>
                <a:gd name="T12" fmla="*/ 15 w 67"/>
                <a:gd name="T13" fmla="*/ 0 h 44"/>
                <a:gd name="T14" fmla="*/ 6 w 67"/>
                <a:gd name="T15" fmla="*/ 2 h 44"/>
                <a:gd name="T16" fmla="*/ 2 w 67"/>
                <a:gd name="T17" fmla="*/ 4 h 44"/>
                <a:gd name="T18" fmla="*/ 2 w 67"/>
                <a:gd name="T19" fmla="*/ 8 h 44"/>
                <a:gd name="T20" fmla="*/ 2 w 67"/>
                <a:gd name="T21" fmla="*/ 10 h 44"/>
                <a:gd name="T22" fmla="*/ 0 w 67"/>
                <a:gd name="T23" fmla="*/ 12 h 44"/>
                <a:gd name="T24" fmla="*/ 0 w 67"/>
                <a:gd name="T25" fmla="*/ 25 h 44"/>
                <a:gd name="T26" fmla="*/ 2 w 67"/>
                <a:gd name="T27" fmla="*/ 29 h 44"/>
                <a:gd name="T28" fmla="*/ 4 w 67"/>
                <a:gd name="T29" fmla="*/ 31 h 44"/>
                <a:gd name="T30" fmla="*/ 6 w 67"/>
                <a:gd name="T31" fmla="*/ 35 h 44"/>
                <a:gd name="T32" fmla="*/ 8 w 67"/>
                <a:gd name="T33" fmla="*/ 37 h 44"/>
                <a:gd name="T34" fmla="*/ 8 w 67"/>
                <a:gd name="T35" fmla="*/ 41 h 44"/>
                <a:gd name="T36" fmla="*/ 10 w 67"/>
                <a:gd name="T37" fmla="*/ 41 h 44"/>
                <a:gd name="T38" fmla="*/ 14 w 67"/>
                <a:gd name="T39" fmla="*/ 41 h 44"/>
                <a:gd name="T40" fmla="*/ 17 w 67"/>
                <a:gd name="T41" fmla="*/ 41 h 44"/>
                <a:gd name="T42" fmla="*/ 19 w 67"/>
                <a:gd name="T43" fmla="*/ 41 h 44"/>
                <a:gd name="T44" fmla="*/ 19 w 67"/>
                <a:gd name="T45" fmla="*/ 44 h 44"/>
                <a:gd name="T46" fmla="*/ 37 w 67"/>
                <a:gd name="T47" fmla="*/ 43 h 44"/>
                <a:gd name="T48" fmla="*/ 46 w 67"/>
                <a:gd name="T49" fmla="*/ 43 h 44"/>
                <a:gd name="T50" fmla="*/ 54 w 67"/>
                <a:gd name="T51" fmla="*/ 41 h 44"/>
                <a:gd name="T52" fmla="*/ 56 w 67"/>
                <a:gd name="T53" fmla="*/ 39 h 44"/>
                <a:gd name="T54" fmla="*/ 56 w 67"/>
                <a:gd name="T55" fmla="*/ 37 h 44"/>
                <a:gd name="T56" fmla="*/ 60 w 67"/>
                <a:gd name="T57" fmla="*/ 33 h 44"/>
                <a:gd name="T58" fmla="*/ 63 w 67"/>
                <a:gd name="T59" fmla="*/ 31 h 44"/>
                <a:gd name="T60" fmla="*/ 63 w 67"/>
                <a:gd name="T61" fmla="*/ 29 h 44"/>
                <a:gd name="T62" fmla="*/ 63 w 67"/>
                <a:gd name="T63" fmla="*/ 25 h 44"/>
                <a:gd name="T64" fmla="*/ 65 w 67"/>
                <a:gd name="T65" fmla="*/ 23 h 44"/>
                <a:gd name="T66" fmla="*/ 67 w 67"/>
                <a:gd name="T67" fmla="*/ 21 h 44"/>
                <a:gd name="T68" fmla="*/ 67 w 67"/>
                <a:gd name="T69" fmla="*/ 14 h 44"/>
                <a:gd name="T70" fmla="*/ 63 w 67"/>
                <a:gd name="T71" fmla="*/ 12 h 44"/>
                <a:gd name="T72" fmla="*/ 63 w 67"/>
                <a:gd name="T73" fmla="*/ 12 h 44"/>
                <a:gd name="T74" fmla="*/ 60 w 67"/>
                <a:gd name="T75" fmla="*/ 12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4" y="6"/>
                  </a:lnTo>
                  <a:lnTo>
                    <a:pt x="52" y="2"/>
                  </a:lnTo>
                  <a:lnTo>
                    <a:pt x="50" y="0"/>
                  </a:lnTo>
                  <a:lnTo>
                    <a:pt x="46" y="0"/>
                  </a:lnTo>
                  <a:lnTo>
                    <a:pt x="25" y="0"/>
                  </a:lnTo>
                  <a:lnTo>
                    <a:pt x="15" y="0"/>
                  </a:lnTo>
                  <a:lnTo>
                    <a:pt x="6" y="2"/>
                  </a:lnTo>
                  <a:lnTo>
                    <a:pt x="2" y="4"/>
                  </a:lnTo>
                  <a:lnTo>
                    <a:pt x="2" y="8"/>
                  </a:lnTo>
                  <a:lnTo>
                    <a:pt x="2" y="10"/>
                  </a:lnTo>
                  <a:lnTo>
                    <a:pt x="0" y="12"/>
                  </a:lnTo>
                  <a:lnTo>
                    <a:pt x="0" y="25"/>
                  </a:lnTo>
                  <a:lnTo>
                    <a:pt x="2" y="29"/>
                  </a:lnTo>
                  <a:lnTo>
                    <a:pt x="4" y="31"/>
                  </a:lnTo>
                  <a:lnTo>
                    <a:pt x="6" y="35"/>
                  </a:lnTo>
                  <a:lnTo>
                    <a:pt x="8" y="37"/>
                  </a:lnTo>
                  <a:lnTo>
                    <a:pt x="8" y="41"/>
                  </a:lnTo>
                  <a:lnTo>
                    <a:pt x="10" y="41"/>
                  </a:lnTo>
                  <a:lnTo>
                    <a:pt x="14" y="41"/>
                  </a:lnTo>
                  <a:lnTo>
                    <a:pt x="17" y="41"/>
                  </a:lnTo>
                  <a:lnTo>
                    <a:pt x="19" y="41"/>
                  </a:lnTo>
                  <a:lnTo>
                    <a:pt x="19" y="44"/>
                  </a:lnTo>
                  <a:lnTo>
                    <a:pt x="37" y="43"/>
                  </a:lnTo>
                  <a:lnTo>
                    <a:pt x="46" y="43"/>
                  </a:lnTo>
                  <a:lnTo>
                    <a:pt x="54" y="41"/>
                  </a:lnTo>
                  <a:lnTo>
                    <a:pt x="56" y="39"/>
                  </a:lnTo>
                  <a:lnTo>
                    <a:pt x="56" y="37"/>
                  </a:lnTo>
                  <a:lnTo>
                    <a:pt x="60" y="33"/>
                  </a:lnTo>
                  <a:lnTo>
                    <a:pt x="63" y="31"/>
                  </a:lnTo>
                  <a:lnTo>
                    <a:pt x="63" y="29"/>
                  </a:lnTo>
                  <a:lnTo>
                    <a:pt x="63" y="25"/>
                  </a:lnTo>
                  <a:lnTo>
                    <a:pt x="65" y="23"/>
                  </a:lnTo>
                  <a:lnTo>
                    <a:pt x="67" y="21"/>
                  </a:lnTo>
                  <a:lnTo>
                    <a:pt x="67" y="14"/>
                  </a:lnTo>
                  <a:lnTo>
                    <a:pt x="63" y="12"/>
                  </a:lnTo>
                  <a:lnTo>
                    <a:pt x="60" y="12"/>
                  </a:lnTo>
                  <a:lnTo>
                    <a:pt x="58" y="6"/>
                  </a:lnTo>
                  <a:close/>
                </a:path>
              </a:pathLst>
            </a:custGeom>
            <a:solidFill>
              <a:srgbClr val="BFFFBF"/>
            </a:solidFill>
            <a:ln w="9525">
              <a:noFill/>
              <a:round/>
              <a:headEnd/>
              <a:tailEnd/>
            </a:ln>
          </p:spPr>
          <p:txBody>
            <a:bodyPr/>
            <a:lstStyle/>
            <a:p>
              <a:endParaRPr lang="en-US"/>
            </a:p>
          </p:txBody>
        </p:sp>
        <p:sp>
          <p:nvSpPr>
            <p:cNvPr id="38077" name="Freeform 189"/>
            <p:cNvSpPr>
              <a:spLocks/>
            </p:cNvSpPr>
            <p:nvPr/>
          </p:nvSpPr>
          <p:spPr bwMode="auto">
            <a:xfrm>
              <a:off x="2691" y="2151"/>
              <a:ext cx="67" cy="44"/>
            </a:xfrm>
            <a:custGeom>
              <a:avLst/>
              <a:gdLst>
                <a:gd name="T0" fmla="*/ 56 w 67"/>
                <a:gd name="T1" fmla="*/ 6 h 44"/>
                <a:gd name="T2" fmla="*/ 54 w 67"/>
                <a:gd name="T3" fmla="*/ 4 h 44"/>
                <a:gd name="T4" fmla="*/ 50 w 67"/>
                <a:gd name="T5" fmla="*/ 2 h 44"/>
                <a:gd name="T6" fmla="*/ 48 w 67"/>
                <a:gd name="T7" fmla="*/ 0 h 44"/>
                <a:gd name="T8" fmla="*/ 40 w 67"/>
                <a:gd name="T9" fmla="*/ 0 h 44"/>
                <a:gd name="T10" fmla="*/ 31 w 67"/>
                <a:gd name="T11" fmla="*/ 0 h 44"/>
                <a:gd name="T12" fmla="*/ 19 w 67"/>
                <a:gd name="T13" fmla="*/ 0 h 44"/>
                <a:gd name="T14" fmla="*/ 10 w 67"/>
                <a:gd name="T15" fmla="*/ 0 h 44"/>
                <a:gd name="T16" fmla="*/ 4 w 67"/>
                <a:gd name="T17" fmla="*/ 2 h 44"/>
                <a:gd name="T18" fmla="*/ 2 w 67"/>
                <a:gd name="T19" fmla="*/ 6 h 44"/>
                <a:gd name="T20" fmla="*/ 2 w 67"/>
                <a:gd name="T21" fmla="*/ 10 h 44"/>
                <a:gd name="T22" fmla="*/ 0 w 67"/>
                <a:gd name="T23" fmla="*/ 14 h 44"/>
                <a:gd name="T24" fmla="*/ 0 w 67"/>
                <a:gd name="T25" fmla="*/ 18 h 44"/>
                <a:gd name="T26" fmla="*/ 0 w 67"/>
                <a:gd name="T27" fmla="*/ 21 h 44"/>
                <a:gd name="T28" fmla="*/ 0 w 67"/>
                <a:gd name="T29" fmla="*/ 25 h 44"/>
                <a:gd name="T30" fmla="*/ 2 w 67"/>
                <a:gd name="T31" fmla="*/ 29 h 44"/>
                <a:gd name="T32" fmla="*/ 4 w 67"/>
                <a:gd name="T33" fmla="*/ 31 h 44"/>
                <a:gd name="T34" fmla="*/ 6 w 67"/>
                <a:gd name="T35" fmla="*/ 35 h 44"/>
                <a:gd name="T36" fmla="*/ 8 w 67"/>
                <a:gd name="T37" fmla="*/ 37 h 44"/>
                <a:gd name="T38" fmla="*/ 10 w 67"/>
                <a:gd name="T39" fmla="*/ 41 h 44"/>
                <a:gd name="T40" fmla="*/ 14 w 67"/>
                <a:gd name="T41" fmla="*/ 41 h 44"/>
                <a:gd name="T42" fmla="*/ 17 w 67"/>
                <a:gd name="T43" fmla="*/ 41 h 44"/>
                <a:gd name="T44" fmla="*/ 19 w 67"/>
                <a:gd name="T45" fmla="*/ 44 h 44"/>
                <a:gd name="T46" fmla="*/ 29 w 67"/>
                <a:gd name="T47" fmla="*/ 44 h 44"/>
                <a:gd name="T48" fmla="*/ 37 w 67"/>
                <a:gd name="T49" fmla="*/ 44 h 44"/>
                <a:gd name="T50" fmla="*/ 46 w 67"/>
                <a:gd name="T51" fmla="*/ 43 h 44"/>
                <a:gd name="T52" fmla="*/ 54 w 67"/>
                <a:gd name="T53" fmla="*/ 41 h 44"/>
                <a:gd name="T54" fmla="*/ 56 w 67"/>
                <a:gd name="T55" fmla="*/ 37 h 44"/>
                <a:gd name="T56" fmla="*/ 60 w 67"/>
                <a:gd name="T57" fmla="*/ 33 h 44"/>
                <a:gd name="T58" fmla="*/ 63 w 67"/>
                <a:gd name="T59" fmla="*/ 31 h 44"/>
                <a:gd name="T60" fmla="*/ 63 w 67"/>
                <a:gd name="T61" fmla="*/ 25 h 44"/>
                <a:gd name="T62" fmla="*/ 65 w 67"/>
                <a:gd name="T63" fmla="*/ 23 h 44"/>
                <a:gd name="T64" fmla="*/ 67 w 67"/>
                <a:gd name="T65" fmla="*/ 20 h 44"/>
                <a:gd name="T66" fmla="*/ 67 w 67"/>
                <a:gd name="T67" fmla="*/ 16 h 44"/>
                <a:gd name="T68" fmla="*/ 65 w 67"/>
                <a:gd name="T69" fmla="*/ 14 h 44"/>
                <a:gd name="T70" fmla="*/ 63 w 67"/>
                <a:gd name="T71" fmla="*/ 12 h 44"/>
                <a:gd name="T72" fmla="*/ 60 w 67"/>
                <a:gd name="T73" fmla="*/ 12 h 44"/>
                <a:gd name="T74" fmla="*/ 60 w 67"/>
                <a:gd name="T75" fmla="*/ 8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6" y="6"/>
                  </a:lnTo>
                  <a:lnTo>
                    <a:pt x="54" y="6"/>
                  </a:lnTo>
                  <a:lnTo>
                    <a:pt x="54" y="4"/>
                  </a:lnTo>
                  <a:lnTo>
                    <a:pt x="52" y="2"/>
                  </a:lnTo>
                  <a:lnTo>
                    <a:pt x="50" y="2"/>
                  </a:lnTo>
                  <a:lnTo>
                    <a:pt x="50" y="0"/>
                  </a:lnTo>
                  <a:lnTo>
                    <a:pt x="48" y="0"/>
                  </a:lnTo>
                  <a:lnTo>
                    <a:pt x="46" y="0"/>
                  </a:lnTo>
                  <a:lnTo>
                    <a:pt x="40" y="0"/>
                  </a:lnTo>
                  <a:lnTo>
                    <a:pt x="37" y="0"/>
                  </a:lnTo>
                  <a:lnTo>
                    <a:pt x="31" y="0"/>
                  </a:lnTo>
                  <a:lnTo>
                    <a:pt x="25" y="0"/>
                  </a:lnTo>
                  <a:lnTo>
                    <a:pt x="19" y="0"/>
                  </a:lnTo>
                  <a:lnTo>
                    <a:pt x="15" y="0"/>
                  </a:lnTo>
                  <a:lnTo>
                    <a:pt x="10" y="0"/>
                  </a:lnTo>
                  <a:lnTo>
                    <a:pt x="6" y="2"/>
                  </a:lnTo>
                  <a:lnTo>
                    <a:pt x="4" y="2"/>
                  </a:lnTo>
                  <a:lnTo>
                    <a:pt x="2" y="4"/>
                  </a:lnTo>
                  <a:lnTo>
                    <a:pt x="2" y="6"/>
                  </a:lnTo>
                  <a:lnTo>
                    <a:pt x="2" y="8"/>
                  </a:lnTo>
                  <a:lnTo>
                    <a:pt x="2" y="10"/>
                  </a:lnTo>
                  <a:lnTo>
                    <a:pt x="0" y="12"/>
                  </a:lnTo>
                  <a:lnTo>
                    <a:pt x="0" y="14"/>
                  </a:lnTo>
                  <a:lnTo>
                    <a:pt x="0" y="16"/>
                  </a:lnTo>
                  <a:lnTo>
                    <a:pt x="0" y="18"/>
                  </a:lnTo>
                  <a:lnTo>
                    <a:pt x="0" y="20"/>
                  </a:lnTo>
                  <a:lnTo>
                    <a:pt x="0" y="21"/>
                  </a:lnTo>
                  <a:lnTo>
                    <a:pt x="0" y="23"/>
                  </a:lnTo>
                  <a:lnTo>
                    <a:pt x="0" y="25"/>
                  </a:lnTo>
                  <a:lnTo>
                    <a:pt x="0" y="27"/>
                  </a:lnTo>
                  <a:lnTo>
                    <a:pt x="2" y="29"/>
                  </a:lnTo>
                  <a:lnTo>
                    <a:pt x="2" y="31"/>
                  </a:lnTo>
                  <a:lnTo>
                    <a:pt x="4" y="31"/>
                  </a:lnTo>
                  <a:lnTo>
                    <a:pt x="6" y="33"/>
                  </a:lnTo>
                  <a:lnTo>
                    <a:pt x="6" y="35"/>
                  </a:lnTo>
                  <a:lnTo>
                    <a:pt x="8" y="35"/>
                  </a:lnTo>
                  <a:lnTo>
                    <a:pt x="8" y="37"/>
                  </a:lnTo>
                  <a:lnTo>
                    <a:pt x="8" y="41"/>
                  </a:lnTo>
                  <a:lnTo>
                    <a:pt x="10" y="41"/>
                  </a:lnTo>
                  <a:lnTo>
                    <a:pt x="12" y="41"/>
                  </a:lnTo>
                  <a:lnTo>
                    <a:pt x="14" y="41"/>
                  </a:lnTo>
                  <a:lnTo>
                    <a:pt x="15" y="41"/>
                  </a:lnTo>
                  <a:lnTo>
                    <a:pt x="17" y="41"/>
                  </a:lnTo>
                  <a:lnTo>
                    <a:pt x="19" y="41"/>
                  </a:lnTo>
                  <a:lnTo>
                    <a:pt x="19" y="44"/>
                  </a:lnTo>
                  <a:lnTo>
                    <a:pt x="23" y="44"/>
                  </a:lnTo>
                  <a:lnTo>
                    <a:pt x="29" y="44"/>
                  </a:lnTo>
                  <a:lnTo>
                    <a:pt x="33" y="44"/>
                  </a:lnTo>
                  <a:lnTo>
                    <a:pt x="37" y="44"/>
                  </a:lnTo>
                  <a:lnTo>
                    <a:pt x="42" y="43"/>
                  </a:lnTo>
                  <a:lnTo>
                    <a:pt x="46" y="43"/>
                  </a:lnTo>
                  <a:lnTo>
                    <a:pt x="50" y="43"/>
                  </a:lnTo>
                  <a:lnTo>
                    <a:pt x="54" y="41"/>
                  </a:lnTo>
                  <a:lnTo>
                    <a:pt x="56" y="39"/>
                  </a:lnTo>
                  <a:lnTo>
                    <a:pt x="56" y="37"/>
                  </a:lnTo>
                  <a:lnTo>
                    <a:pt x="58" y="35"/>
                  </a:lnTo>
                  <a:lnTo>
                    <a:pt x="60" y="33"/>
                  </a:lnTo>
                  <a:lnTo>
                    <a:pt x="62" y="33"/>
                  </a:lnTo>
                  <a:lnTo>
                    <a:pt x="63" y="31"/>
                  </a:lnTo>
                  <a:lnTo>
                    <a:pt x="63" y="29"/>
                  </a:lnTo>
                  <a:lnTo>
                    <a:pt x="63" y="25"/>
                  </a:lnTo>
                  <a:lnTo>
                    <a:pt x="65" y="25"/>
                  </a:lnTo>
                  <a:lnTo>
                    <a:pt x="65" y="23"/>
                  </a:lnTo>
                  <a:lnTo>
                    <a:pt x="67" y="21"/>
                  </a:lnTo>
                  <a:lnTo>
                    <a:pt x="67" y="20"/>
                  </a:lnTo>
                  <a:lnTo>
                    <a:pt x="67" y="18"/>
                  </a:lnTo>
                  <a:lnTo>
                    <a:pt x="67" y="16"/>
                  </a:lnTo>
                  <a:lnTo>
                    <a:pt x="67" y="14"/>
                  </a:lnTo>
                  <a:lnTo>
                    <a:pt x="65" y="14"/>
                  </a:lnTo>
                  <a:lnTo>
                    <a:pt x="65" y="12"/>
                  </a:lnTo>
                  <a:lnTo>
                    <a:pt x="63" y="12"/>
                  </a:lnTo>
                  <a:lnTo>
                    <a:pt x="62" y="12"/>
                  </a:lnTo>
                  <a:lnTo>
                    <a:pt x="60" y="12"/>
                  </a:lnTo>
                  <a:lnTo>
                    <a:pt x="60" y="10"/>
                  </a:lnTo>
                  <a:lnTo>
                    <a:pt x="60" y="8"/>
                  </a:lnTo>
                  <a:lnTo>
                    <a:pt x="58" y="8"/>
                  </a:lnTo>
                  <a:lnTo>
                    <a:pt x="58" y="6"/>
                  </a:lnTo>
                </a:path>
              </a:pathLst>
            </a:custGeom>
            <a:solidFill>
              <a:schemeClr val="accent1"/>
            </a:solidFill>
            <a:ln w="0">
              <a:solidFill>
                <a:srgbClr val="000000"/>
              </a:solidFill>
              <a:prstDash val="solid"/>
              <a:round/>
              <a:headEnd/>
              <a:tailEnd/>
            </a:ln>
          </p:spPr>
          <p:txBody>
            <a:bodyPr/>
            <a:lstStyle/>
            <a:p>
              <a:endParaRPr lang="en-US"/>
            </a:p>
          </p:txBody>
        </p:sp>
        <p:sp>
          <p:nvSpPr>
            <p:cNvPr id="38078" name="Freeform 190"/>
            <p:cNvSpPr>
              <a:spLocks/>
            </p:cNvSpPr>
            <p:nvPr/>
          </p:nvSpPr>
          <p:spPr bwMode="auto">
            <a:xfrm>
              <a:off x="2896" y="2265"/>
              <a:ext cx="548" cy="798"/>
            </a:xfrm>
            <a:custGeom>
              <a:avLst/>
              <a:gdLst>
                <a:gd name="T0" fmla="*/ 0 w 548"/>
                <a:gd name="T1" fmla="*/ 598 h 798"/>
                <a:gd name="T2" fmla="*/ 16 w 548"/>
                <a:gd name="T3" fmla="*/ 608 h 798"/>
                <a:gd name="T4" fmla="*/ 27 w 548"/>
                <a:gd name="T5" fmla="*/ 629 h 798"/>
                <a:gd name="T6" fmla="*/ 33 w 548"/>
                <a:gd name="T7" fmla="*/ 641 h 798"/>
                <a:gd name="T8" fmla="*/ 54 w 548"/>
                <a:gd name="T9" fmla="*/ 700 h 798"/>
                <a:gd name="T10" fmla="*/ 81 w 548"/>
                <a:gd name="T11" fmla="*/ 765 h 798"/>
                <a:gd name="T12" fmla="*/ 96 w 548"/>
                <a:gd name="T13" fmla="*/ 783 h 798"/>
                <a:gd name="T14" fmla="*/ 135 w 548"/>
                <a:gd name="T15" fmla="*/ 788 h 798"/>
                <a:gd name="T16" fmla="*/ 160 w 548"/>
                <a:gd name="T17" fmla="*/ 781 h 798"/>
                <a:gd name="T18" fmla="*/ 171 w 548"/>
                <a:gd name="T19" fmla="*/ 771 h 798"/>
                <a:gd name="T20" fmla="*/ 189 w 548"/>
                <a:gd name="T21" fmla="*/ 752 h 798"/>
                <a:gd name="T22" fmla="*/ 235 w 548"/>
                <a:gd name="T23" fmla="*/ 761 h 798"/>
                <a:gd name="T24" fmla="*/ 260 w 548"/>
                <a:gd name="T25" fmla="*/ 785 h 798"/>
                <a:gd name="T26" fmla="*/ 279 w 548"/>
                <a:gd name="T27" fmla="*/ 798 h 798"/>
                <a:gd name="T28" fmla="*/ 306 w 548"/>
                <a:gd name="T29" fmla="*/ 792 h 798"/>
                <a:gd name="T30" fmla="*/ 329 w 548"/>
                <a:gd name="T31" fmla="*/ 781 h 798"/>
                <a:gd name="T32" fmla="*/ 344 w 548"/>
                <a:gd name="T33" fmla="*/ 765 h 798"/>
                <a:gd name="T34" fmla="*/ 359 w 548"/>
                <a:gd name="T35" fmla="*/ 685 h 798"/>
                <a:gd name="T36" fmla="*/ 359 w 548"/>
                <a:gd name="T37" fmla="*/ 556 h 798"/>
                <a:gd name="T38" fmla="*/ 377 w 548"/>
                <a:gd name="T39" fmla="*/ 493 h 798"/>
                <a:gd name="T40" fmla="*/ 398 w 548"/>
                <a:gd name="T41" fmla="*/ 449 h 798"/>
                <a:gd name="T42" fmla="*/ 404 w 548"/>
                <a:gd name="T43" fmla="*/ 439 h 798"/>
                <a:gd name="T44" fmla="*/ 411 w 548"/>
                <a:gd name="T45" fmla="*/ 428 h 798"/>
                <a:gd name="T46" fmla="*/ 436 w 548"/>
                <a:gd name="T47" fmla="*/ 397 h 798"/>
                <a:gd name="T48" fmla="*/ 448 w 548"/>
                <a:gd name="T49" fmla="*/ 383 h 798"/>
                <a:gd name="T50" fmla="*/ 461 w 548"/>
                <a:gd name="T51" fmla="*/ 368 h 798"/>
                <a:gd name="T52" fmla="*/ 517 w 548"/>
                <a:gd name="T53" fmla="*/ 312 h 798"/>
                <a:gd name="T54" fmla="*/ 523 w 548"/>
                <a:gd name="T55" fmla="*/ 299 h 798"/>
                <a:gd name="T56" fmla="*/ 530 w 548"/>
                <a:gd name="T57" fmla="*/ 286 h 798"/>
                <a:gd name="T58" fmla="*/ 540 w 548"/>
                <a:gd name="T59" fmla="*/ 263 h 798"/>
                <a:gd name="T60" fmla="*/ 546 w 548"/>
                <a:gd name="T61" fmla="*/ 226 h 798"/>
                <a:gd name="T62" fmla="*/ 542 w 548"/>
                <a:gd name="T63" fmla="*/ 174 h 798"/>
                <a:gd name="T64" fmla="*/ 530 w 548"/>
                <a:gd name="T65" fmla="*/ 138 h 798"/>
                <a:gd name="T66" fmla="*/ 523 w 548"/>
                <a:gd name="T67" fmla="*/ 120 h 798"/>
                <a:gd name="T68" fmla="*/ 501 w 548"/>
                <a:gd name="T69" fmla="*/ 97 h 798"/>
                <a:gd name="T70" fmla="*/ 480 w 548"/>
                <a:gd name="T71" fmla="*/ 71 h 798"/>
                <a:gd name="T72" fmla="*/ 461 w 548"/>
                <a:gd name="T73" fmla="*/ 51 h 798"/>
                <a:gd name="T74" fmla="*/ 455 w 548"/>
                <a:gd name="T75" fmla="*/ 44 h 798"/>
                <a:gd name="T76" fmla="*/ 446 w 548"/>
                <a:gd name="T77" fmla="*/ 32 h 798"/>
                <a:gd name="T78" fmla="*/ 432 w 548"/>
                <a:gd name="T79" fmla="*/ 21 h 798"/>
                <a:gd name="T80" fmla="*/ 417 w 548"/>
                <a:gd name="T81" fmla="*/ 17 h 798"/>
                <a:gd name="T82" fmla="*/ 405 w 548"/>
                <a:gd name="T83" fmla="*/ 15 h 798"/>
                <a:gd name="T84" fmla="*/ 382 w 548"/>
                <a:gd name="T85" fmla="*/ 9 h 798"/>
                <a:gd name="T86" fmla="*/ 296 w 548"/>
                <a:gd name="T87" fmla="*/ 0 h 798"/>
                <a:gd name="T88" fmla="*/ 221 w 548"/>
                <a:gd name="T89" fmla="*/ 32 h 798"/>
                <a:gd name="T90" fmla="*/ 171 w 548"/>
                <a:gd name="T91" fmla="*/ 76 h 798"/>
                <a:gd name="T92" fmla="*/ 158 w 548"/>
                <a:gd name="T93" fmla="*/ 90 h 798"/>
                <a:gd name="T94" fmla="*/ 150 w 548"/>
                <a:gd name="T95" fmla="*/ 99 h 798"/>
                <a:gd name="T96" fmla="*/ 137 w 548"/>
                <a:gd name="T97" fmla="*/ 128 h 798"/>
                <a:gd name="T98" fmla="*/ 131 w 548"/>
                <a:gd name="T99" fmla="*/ 270 h 798"/>
                <a:gd name="T100" fmla="*/ 102 w 548"/>
                <a:gd name="T101" fmla="*/ 307 h 798"/>
                <a:gd name="T102" fmla="*/ 77 w 548"/>
                <a:gd name="T103" fmla="*/ 337 h 798"/>
                <a:gd name="T104" fmla="*/ 60 w 548"/>
                <a:gd name="T105" fmla="*/ 357 h 798"/>
                <a:gd name="T106" fmla="*/ 50 w 548"/>
                <a:gd name="T107" fmla="*/ 368 h 798"/>
                <a:gd name="T108" fmla="*/ 45 w 548"/>
                <a:gd name="T109" fmla="*/ 380 h 798"/>
                <a:gd name="T110" fmla="*/ 29 w 548"/>
                <a:gd name="T111" fmla="*/ 399 h 798"/>
                <a:gd name="T112" fmla="*/ 8 w 548"/>
                <a:gd name="T113" fmla="*/ 547 h 7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8"/>
                <a:gd name="T172" fmla="*/ 0 h 798"/>
                <a:gd name="T173" fmla="*/ 548 w 548"/>
                <a:gd name="T174" fmla="*/ 798 h 7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8" h="798">
                  <a:moveTo>
                    <a:pt x="8" y="566"/>
                  </a:moveTo>
                  <a:lnTo>
                    <a:pt x="6" y="579"/>
                  </a:lnTo>
                  <a:lnTo>
                    <a:pt x="4" y="587"/>
                  </a:lnTo>
                  <a:lnTo>
                    <a:pt x="2" y="593"/>
                  </a:lnTo>
                  <a:lnTo>
                    <a:pt x="0" y="598"/>
                  </a:lnTo>
                  <a:lnTo>
                    <a:pt x="4" y="604"/>
                  </a:lnTo>
                  <a:lnTo>
                    <a:pt x="6" y="608"/>
                  </a:lnTo>
                  <a:lnTo>
                    <a:pt x="10" y="610"/>
                  </a:lnTo>
                  <a:lnTo>
                    <a:pt x="14" y="610"/>
                  </a:lnTo>
                  <a:lnTo>
                    <a:pt x="16" y="608"/>
                  </a:lnTo>
                  <a:lnTo>
                    <a:pt x="20" y="608"/>
                  </a:lnTo>
                  <a:lnTo>
                    <a:pt x="22" y="610"/>
                  </a:lnTo>
                  <a:lnTo>
                    <a:pt x="25" y="614"/>
                  </a:lnTo>
                  <a:lnTo>
                    <a:pt x="25" y="629"/>
                  </a:lnTo>
                  <a:lnTo>
                    <a:pt x="27" y="629"/>
                  </a:lnTo>
                  <a:lnTo>
                    <a:pt x="27" y="631"/>
                  </a:lnTo>
                  <a:lnTo>
                    <a:pt x="29" y="635"/>
                  </a:lnTo>
                  <a:lnTo>
                    <a:pt x="31" y="639"/>
                  </a:lnTo>
                  <a:lnTo>
                    <a:pt x="33" y="639"/>
                  </a:lnTo>
                  <a:lnTo>
                    <a:pt x="33" y="641"/>
                  </a:lnTo>
                  <a:lnTo>
                    <a:pt x="33" y="646"/>
                  </a:lnTo>
                  <a:lnTo>
                    <a:pt x="35" y="650"/>
                  </a:lnTo>
                  <a:lnTo>
                    <a:pt x="37" y="656"/>
                  </a:lnTo>
                  <a:lnTo>
                    <a:pt x="37" y="662"/>
                  </a:lnTo>
                  <a:lnTo>
                    <a:pt x="54" y="700"/>
                  </a:lnTo>
                  <a:lnTo>
                    <a:pt x="62" y="719"/>
                  </a:lnTo>
                  <a:lnTo>
                    <a:pt x="66" y="740"/>
                  </a:lnTo>
                  <a:lnTo>
                    <a:pt x="73" y="750"/>
                  </a:lnTo>
                  <a:lnTo>
                    <a:pt x="77" y="760"/>
                  </a:lnTo>
                  <a:lnTo>
                    <a:pt x="81" y="765"/>
                  </a:lnTo>
                  <a:lnTo>
                    <a:pt x="85" y="769"/>
                  </a:lnTo>
                  <a:lnTo>
                    <a:pt x="91" y="773"/>
                  </a:lnTo>
                  <a:lnTo>
                    <a:pt x="93" y="777"/>
                  </a:lnTo>
                  <a:lnTo>
                    <a:pt x="95" y="781"/>
                  </a:lnTo>
                  <a:lnTo>
                    <a:pt x="96" y="783"/>
                  </a:lnTo>
                  <a:lnTo>
                    <a:pt x="102" y="783"/>
                  </a:lnTo>
                  <a:lnTo>
                    <a:pt x="108" y="785"/>
                  </a:lnTo>
                  <a:lnTo>
                    <a:pt x="112" y="786"/>
                  </a:lnTo>
                  <a:lnTo>
                    <a:pt x="114" y="790"/>
                  </a:lnTo>
                  <a:lnTo>
                    <a:pt x="135" y="788"/>
                  </a:lnTo>
                  <a:lnTo>
                    <a:pt x="146" y="788"/>
                  </a:lnTo>
                  <a:lnTo>
                    <a:pt x="156" y="786"/>
                  </a:lnTo>
                  <a:lnTo>
                    <a:pt x="160" y="785"/>
                  </a:lnTo>
                  <a:lnTo>
                    <a:pt x="160" y="783"/>
                  </a:lnTo>
                  <a:lnTo>
                    <a:pt x="160" y="781"/>
                  </a:lnTo>
                  <a:lnTo>
                    <a:pt x="164" y="781"/>
                  </a:lnTo>
                  <a:lnTo>
                    <a:pt x="166" y="779"/>
                  </a:lnTo>
                  <a:lnTo>
                    <a:pt x="169" y="777"/>
                  </a:lnTo>
                  <a:lnTo>
                    <a:pt x="171" y="775"/>
                  </a:lnTo>
                  <a:lnTo>
                    <a:pt x="171" y="771"/>
                  </a:lnTo>
                  <a:lnTo>
                    <a:pt x="173" y="767"/>
                  </a:lnTo>
                  <a:lnTo>
                    <a:pt x="177" y="760"/>
                  </a:lnTo>
                  <a:lnTo>
                    <a:pt x="183" y="756"/>
                  </a:lnTo>
                  <a:lnTo>
                    <a:pt x="187" y="754"/>
                  </a:lnTo>
                  <a:lnTo>
                    <a:pt x="189" y="752"/>
                  </a:lnTo>
                  <a:lnTo>
                    <a:pt x="200" y="752"/>
                  </a:lnTo>
                  <a:lnTo>
                    <a:pt x="210" y="752"/>
                  </a:lnTo>
                  <a:lnTo>
                    <a:pt x="219" y="754"/>
                  </a:lnTo>
                  <a:lnTo>
                    <a:pt x="229" y="754"/>
                  </a:lnTo>
                  <a:lnTo>
                    <a:pt x="235" y="761"/>
                  </a:lnTo>
                  <a:lnTo>
                    <a:pt x="240" y="767"/>
                  </a:lnTo>
                  <a:lnTo>
                    <a:pt x="248" y="775"/>
                  </a:lnTo>
                  <a:lnTo>
                    <a:pt x="254" y="781"/>
                  </a:lnTo>
                  <a:lnTo>
                    <a:pt x="258" y="783"/>
                  </a:lnTo>
                  <a:lnTo>
                    <a:pt x="260" y="785"/>
                  </a:lnTo>
                  <a:lnTo>
                    <a:pt x="263" y="788"/>
                  </a:lnTo>
                  <a:lnTo>
                    <a:pt x="269" y="794"/>
                  </a:lnTo>
                  <a:lnTo>
                    <a:pt x="273" y="794"/>
                  </a:lnTo>
                  <a:lnTo>
                    <a:pt x="277" y="796"/>
                  </a:lnTo>
                  <a:lnTo>
                    <a:pt x="279" y="798"/>
                  </a:lnTo>
                  <a:lnTo>
                    <a:pt x="283" y="798"/>
                  </a:lnTo>
                  <a:lnTo>
                    <a:pt x="288" y="798"/>
                  </a:lnTo>
                  <a:lnTo>
                    <a:pt x="294" y="798"/>
                  </a:lnTo>
                  <a:lnTo>
                    <a:pt x="300" y="798"/>
                  </a:lnTo>
                  <a:lnTo>
                    <a:pt x="306" y="792"/>
                  </a:lnTo>
                  <a:lnTo>
                    <a:pt x="311" y="792"/>
                  </a:lnTo>
                  <a:lnTo>
                    <a:pt x="321" y="783"/>
                  </a:lnTo>
                  <a:lnTo>
                    <a:pt x="323" y="783"/>
                  </a:lnTo>
                  <a:lnTo>
                    <a:pt x="325" y="783"/>
                  </a:lnTo>
                  <a:lnTo>
                    <a:pt x="329" y="781"/>
                  </a:lnTo>
                  <a:lnTo>
                    <a:pt x="333" y="777"/>
                  </a:lnTo>
                  <a:lnTo>
                    <a:pt x="338" y="775"/>
                  </a:lnTo>
                  <a:lnTo>
                    <a:pt x="342" y="771"/>
                  </a:lnTo>
                  <a:lnTo>
                    <a:pt x="344" y="769"/>
                  </a:lnTo>
                  <a:lnTo>
                    <a:pt x="344" y="765"/>
                  </a:lnTo>
                  <a:lnTo>
                    <a:pt x="348" y="758"/>
                  </a:lnTo>
                  <a:lnTo>
                    <a:pt x="350" y="748"/>
                  </a:lnTo>
                  <a:lnTo>
                    <a:pt x="354" y="729"/>
                  </a:lnTo>
                  <a:lnTo>
                    <a:pt x="358" y="708"/>
                  </a:lnTo>
                  <a:lnTo>
                    <a:pt x="359" y="685"/>
                  </a:lnTo>
                  <a:lnTo>
                    <a:pt x="359" y="664"/>
                  </a:lnTo>
                  <a:lnTo>
                    <a:pt x="359" y="643"/>
                  </a:lnTo>
                  <a:lnTo>
                    <a:pt x="358" y="598"/>
                  </a:lnTo>
                  <a:lnTo>
                    <a:pt x="358" y="577"/>
                  </a:lnTo>
                  <a:lnTo>
                    <a:pt x="359" y="556"/>
                  </a:lnTo>
                  <a:lnTo>
                    <a:pt x="361" y="548"/>
                  </a:lnTo>
                  <a:lnTo>
                    <a:pt x="363" y="541"/>
                  </a:lnTo>
                  <a:lnTo>
                    <a:pt x="363" y="531"/>
                  </a:lnTo>
                  <a:lnTo>
                    <a:pt x="365" y="524"/>
                  </a:lnTo>
                  <a:lnTo>
                    <a:pt x="377" y="493"/>
                  </a:lnTo>
                  <a:lnTo>
                    <a:pt x="388" y="462"/>
                  </a:lnTo>
                  <a:lnTo>
                    <a:pt x="394" y="456"/>
                  </a:lnTo>
                  <a:lnTo>
                    <a:pt x="394" y="454"/>
                  </a:lnTo>
                  <a:lnTo>
                    <a:pt x="394" y="453"/>
                  </a:lnTo>
                  <a:lnTo>
                    <a:pt x="398" y="449"/>
                  </a:lnTo>
                  <a:lnTo>
                    <a:pt x="400" y="445"/>
                  </a:lnTo>
                  <a:lnTo>
                    <a:pt x="400" y="443"/>
                  </a:lnTo>
                  <a:lnTo>
                    <a:pt x="400" y="441"/>
                  </a:lnTo>
                  <a:lnTo>
                    <a:pt x="402" y="439"/>
                  </a:lnTo>
                  <a:lnTo>
                    <a:pt x="404" y="439"/>
                  </a:lnTo>
                  <a:lnTo>
                    <a:pt x="405" y="439"/>
                  </a:lnTo>
                  <a:lnTo>
                    <a:pt x="405" y="437"/>
                  </a:lnTo>
                  <a:lnTo>
                    <a:pt x="405" y="435"/>
                  </a:lnTo>
                  <a:lnTo>
                    <a:pt x="407" y="431"/>
                  </a:lnTo>
                  <a:lnTo>
                    <a:pt x="411" y="428"/>
                  </a:lnTo>
                  <a:lnTo>
                    <a:pt x="411" y="426"/>
                  </a:lnTo>
                  <a:lnTo>
                    <a:pt x="411" y="424"/>
                  </a:lnTo>
                  <a:lnTo>
                    <a:pt x="434" y="401"/>
                  </a:lnTo>
                  <a:lnTo>
                    <a:pt x="434" y="399"/>
                  </a:lnTo>
                  <a:lnTo>
                    <a:pt x="436" y="397"/>
                  </a:lnTo>
                  <a:lnTo>
                    <a:pt x="440" y="393"/>
                  </a:lnTo>
                  <a:lnTo>
                    <a:pt x="442" y="389"/>
                  </a:lnTo>
                  <a:lnTo>
                    <a:pt x="444" y="389"/>
                  </a:lnTo>
                  <a:lnTo>
                    <a:pt x="444" y="385"/>
                  </a:lnTo>
                  <a:lnTo>
                    <a:pt x="448" y="383"/>
                  </a:lnTo>
                  <a:lnTo>
                    <a:pt x="450" y="380"/>
                  </a:lnTo>
                  <a:lnTo>
                    <a:pt x="455" y="378"/>
                  </a:lnTo>
                  <a:lnTo>
                    <a:pt x="459" y="374"/>
                  </a:lnTo>
                  <a:lnTo>
                    <a:pt x="459" y="372"/>
                  </a:lnTo>
                  <a:lnTo>
                    <a:pt x="461" y="368"/>
                  </a:lnTo>
                  <a:lnTo>
                    <a:pt x="463" y="366"/>
                  </a:lnTo>
                  <a:lnTo>
                    <a:pt x="465" y="362"/>
                  </a:lnTo>
                  <a:lnTo>
                    <a:pt x="490" y="339"/>
                  </a:lnTo>
                  <a:lnTo>
                    <a:pt x="513" y="316"/>
                  </a:lnTo>
                  <a:lnTo>
                    <a:pt x="517" y="312"/>
                  </a:lnTo>
                  <a:lnTo>
                    <a:pt x="517" y="309"/>
                  </a:lnTo>
                  <a:lnTo>
                    <a:pt x="517" y="307"/>
                  </a:lnTo>
                  <a:lnTo>
                    <a:pt x="519" y="307"/>
                  </a:lnTo>
                  <a:lnTo>
                    <a:pt x="521" y="305"/>
                  </a:lnTo>
                  <a:lnTo>
                    <a:pt x="523" y="299"/>
                  </a:lnTo>
                  <a:lnTo>
                    <a:pt x="525" y="295"/>
                  </a:lnTo>
                  <a:lnTo>
                    <a:pt x="526" y="293"/>
                  </a:lnTo>
                  <a:lnTo>
                    <a:pt x="528" y="291"/>
                  </a:lnTo>
                  <a:lnTo>
                    <a:pt x="528" y="289"/>
                  </a:lnTo>
                  <a:lnTo>
                    <a:pt x="530" y="286"/>
                  </a:lnTo>
                  <a:lnTo>
                    <a:pt x="534" y="280"/>
                  </a:lnTo>
                  <a:lnTo>
                    <a:pt x="536" y="276"/>
                  </a:lnTo>
                  <a:lnTo>
                    <a:pt x="538" y="272"/>
                  </a:lnTo>
                  <a:lnTo>
                    <a:pt x="538" y="268"/>
                  </a:lnTo>
                  <a:lnTo>
                    <a:pt x="540" y="263"/>
                  </a:lnTo>
                  <a:lnTo>
                    <a:pt x="542" y="255"/>
                  </a:lnTo>
                  <a:lnTo>
                    <a:pt x="542" y="247"/>
                  </a:lnTo>
                  <a:lnTo>
                    <a:pt x="544" y="239"/>
                  </a:lnTo>
                  <a:lnTo>
                    <a:pt x="546" y="234"/>
                  </a:lnTo>
                  <a:lnTo>
                    <a:pt x="546" y="226"/>
                  </a:lnTo>
                  <a:lnTo>
                    <a:pt x="548" y="213"/>
                  </a:lnTo>
                  <a:lnTo>
                    <a:pt x="546" y="199"/>
                  </a:lnTo>
                  <a:lnTo>
                    <a:pt x="546" y="188"/>
                  </a:lnTo>
                  <a:lnTo>
                    <a:pt x="542" y="182"/>
                  </a:lnTo>
                  <a:lnTo>
                    <a:pt x="542" y="174"/>
                  </a:lnTo>
                  <a:lnTo>
                    <a:pt x="540" y="168"/>
                  </a:lnTo>
                  <a:lnTo>
                    <a:pt x="540" y="161"/>
                  </a:lnTo>
                  <a:lnTo>
                    <a:pt x="534" y="149"/>
                  </a:lnTo>
                  <a:lnTo>
                    <a:pt x="532" y="144"/>
                  </a:lnTo>
                  <a:lnTo>
                    <a:pt x="530" y="138"/>
                  </a:lnTo>
                  <a:lnTo>
                    <a:pt x="530" y="134"/>
                  </a:lnTo>
                  <a:lnTo>
                    <a:pt x="528" y="130"/>
                  </a:lnTo>
                  <a:lnTo>
                    <a:pt x="526" y="128"/>
                  </a:lnTo>
                  <a:lnTo>
                    <a:pt x="523" y="126"/>
                  </a:lnTo>
                  <a:lnTo>
                    <a:pt x="523" y="120"/>
                  </a:lnTo>
                  <a:lnTo>
                    <a:pt x="517" y="117"/>
                  </a:lnTo>
                  <a:lnTo>
                    <a:pt x="511" y="113"/>
                  </a:lnTo>
                  <a:lnTo>
                    <a:pt x="507" y="107"/>
                  </a:lnTo>
                  <a:lnTo>
                    <a:pt x="501" y="101"/>
                  </a:lnTo>
                  <a:lnTo>
                    <a:pt x="501" y="97"/>
                  </a:lnTo>
                  <a:lnTo>
                    <a:pt x="501" y="94"/>
                  </a:lnTo>
                  <a:lnTo>
                    <a:pt x="496" y="88"/>
                  </a:lnTo>
                  <a:lnTo>
                    <a:pt x="492" y="84"/>
                  </a:lnTo>
                  <a:lnTo>
                    <a:pt x="488" y="80"/>
                  </a:lnTo>
                  <a:lnTo>
                    <a:pt x="480" y="71"/>
                  </a:lnTo>
                  <a:lnTo>
                    <a:pt x="478" y="67"/>
                  </a:lnTo>
                  <a:lnTo>
                    <a:pt x="475" y="61"/>
                  </a:lnTo>
                  <a:lnTo>
                    <a:pt x="469" y="57"/>
                  </a:lnTo>
                  <a:lnTo>
                    <a:pt x="465" y="55"/>
                  </a:lnTo>
                  <a:lnTo>
                    <a:pt x="461" y="51"/>
                  </a:lnTo>
                  <a:lnTo>
                    <a:pt x="461" y="49"/>
                  </a:lnTo>
                  <a:lnTo>
                    <a:pt x="461" y="48"/>
                  </a:lnTo>
                  <a:lnTo>
                    <a:pt x="459" y="44"/>
                  </a:lnTo>
                  <a:lnTo>
                    <a:pt x="457" y="44"/>
                  </a:lnTo>
                  <a:lnTo>
                    <a:pt x="455" y="44"/>
                  </a:lnTo>
                  <a:lnTo>
                    <a:pt x="455" y="42"/>
                  </a:lnTo>
                  <a:lnTo>
                    <a:pt x="455" y="40"/>
                  </a:lnTo>
                  <a:lnTo>
                    <a:pt x="452" y="38"/>
                  </a:lnTo>
                  <a:lnTo>
                    <a:pt x="446" y="38"/>
                  </a:lnTo>
                  <a:lnTo>
                    <a:pt x="446" y="32"/>
                  </a:lnTo>
                  <a:lnTo>
                    <a:pt x="440" y="32"/>
                  </a:lnTo>
                  <a:lnTo>
                    <a:pt x="438" y="28"/>
                  </a:lnTo>
                  <a:lnTo>
                    <a:pt x="436" y="26"/>
                  </a:lnTo>
                  <a:lnTo>
                    <a:pt x="432" y="23"/>
                  </a:lnTo>
                  <a:lnTo>
                    <a:pt x="432" y="21"/>
                  </a:lnTo>
                  <a:lnTo>
                    <a:pt x="429" y="21"/>
                  </a:lnTo>
                  <a:lnTo>
                    <a:pt x="427" y="21"/>
                  </a:lnTo>
                  <a:lnTo>
                    <a:pt x="423" y="21"/>
                  </a:lnTo>
                  <a:lnTo>
                    <a:pt x="421" y="19"/>
                  </a:lnTo>
                  <a:lnTo>
                    <a:pt x="417" y="17"/>
                  </a:lnTo>
                  <a:lnTo>
                    <a:pt x="417" y="21"/>
                  </a:lnTo>
                  <a:lnTo>
                    <a:pt x="415" y="19"/>
                  </a:lnTo>
                  <a:lnTo>
                    <a:pt x="411" y="17"/>
                  </a:lnTo>
                  <a:lnTo>
                    <a:pt x="407" y="17"/>
                  </a:lnTo>
                  <a:lnTo>
                    <a:pt x="405" y="15"/>
                  </a:lnTo>
                  <a:lnTo>
                    <a:pt x="394" y="15"/>
                  </a:lnTo>
                  <a:lnTo>
                    <a:pt x="392" y="13"/>
                  </a:lnTo>
                  <a:lnTo>
                    <a:pt x="388" y="11"/>
                  </a:lnTo>
                  <a:lnTo>
                    <a:pt x="384" y="11"/>
                  </a:lnTo>
                  <a:lnTo>
                    <a:pt x="382" y="9"/>
                  </a:lnTo>
                  <a:lnTo>
                    <a:pt x="369" y="9"/>
                  </a:lnTo>
                  <a:lnTo>
                    <a:pt x="356" y="5"/>
                  </a:lnTo>
                  <a:lnTo>
                    <a:pt x="329" y="0"/>
                  </a:lnTo>
                  <a:lnTo>
                    <a:pt x="313" y="0"/>
                  </a:lnTo>
                  <a:lnTo>
                    <a:pt x="296" y="0"/>
                  </a:lnTo>
                  <a:lnTo>
                    <a:pt x="279" y="0"/>
                  </a:lnTo>
                  <a:lnTo>
                    <a:pt x="262" y="3"/>
                  </a:lnTo>
                  <a:lnTo>
                    <a:pt x="248" y="11"/>
                  </a:lnTo>
                  <a:lnTo>
                    <a:pt x="235" y="23"/>
                  </a:lnTo>
                  <a:lnTo>
                    <a:pt x="221" y="32"/>
                  </a:lnTo>
                  <a:lnTo>
                    <a:pt x="206" y="42"/>
                  </a:lnTo>
                  <a:lnTo>
                    <a:pt x="196" y="53"/>
                  </a:lnTo>
                  <a:lnTo>
                    <a:pt x="187" y="65"/>
                  </a:lnTo>
                  <a:lnTo>
                    <a:pt x="177" y="73"/>
                  </a:lnTo>
                  <a:lnTo>
                    <a:pt x="171" y="76"/>
                  </a:lnTo>
                  <a:lnTo>
                    <a:pt x="166" y="78"/>
                  </a:lnTo>
                  <a:lnTo>
                    <a:pt x="164" y="84"/>
                  </a:lnTo>
                  <a:lnTo>
                    <a:pt x="164" y="86"/>
                  </a:lnTo>
                  <a:lnTo>
                    <a:pt x="164" y="88"/>
                  </a:lnTo>
                  <a:lnTo>
                    <a:pt x="158" y="90"/>
                  </a:lnTo>
                  <a:lnTo>
                    <a:pt x="156" y="92"/>
                  </a:lnTo>
                  <a:lnTo>
                    <a:pt x="154" y="94"/>
                  </a:lnTo>
                  <a:lnTo>
                    <a:pt x="154" y="99"/>
                  </a:lnTo>
                  <a:lnTo>
                    <a:pt x="152" y="99"/>
                  </a:lnTo>
                  <a:lnTo>
                    <a:pt x="150" y="99"/>
                  </a:lnTo>
                  <a:lnTo>
                    <a:pt x="148" y="101"/>
                  </a:lnTo>
                  <a:lnTo>
                    <a:pt x="144" y="109"/>
                  </a:lnTo>
                  <a:lnTo>
                    <a:pt x="143" y="117"/>
                  </a:lnTo>
                  <a:lnTo>
                    <a:pt x="141" y="122"/>
                  </a:lnTo>
                  <a:lnTo>
                    <a:pt x="137" y="128"/>
                  </a:lnTo>
                  <a:lnTo>
                    <a:pt x="137" y="163"/>
                  </a:lnTo>
                  <a:lnTo>
                    <a:pt x="137" y="197"/>
                  </a:lnTo>
                  <a:lnTo>
                    <a:pt x="137" y="232"/>
                  </a:lnTo>
                  <a:lnTo>
                    <a:pt x="133" y="266"/>
                  </a:lnTo>
                  <a:lnTo>
                    <a:pt x="131" y="270"/>
                  </a:lnTo>
                  <a:lnTo>
                    <a:pt x="127" y="276"/>
                  </a:lnTo>
                  <a:lnTo>
                    <a:pt x="123" y="280"/>
                  </a:lnTo>
                  <a:lnTo>
                    <a:pt x="121" y="284"/>
                  </a:lnTo>
                  <a:lnTo>
                    <a:pt x="121" y="286"/>
                  </a:lnTo>
                  <a:lnTo>
                    <a:pt x="102" y="307"/>
                  </a:lnTo>
                  <a:lnTo>
                    <a:pt x="91" y="318"/>
                  </a:lnTo>
                  <a:lnTo>
                    <a:pt x="87" y="324"/>
                  </a:lnTo>
                  <a:lnTo>
                    <a:pt x="83" y="330"/>
                  </a:lnTo>
                  <a:lnTo>
                    <a:pt x="81" y="334"/>
                  </a:lnTo>
                  <a:lnTo>
                    <a:pt x="77" y="337"/>
                  </a:lnTo>
                  <a:lnTo>
                    <a:pt x="73" y="341"/>
                  </a:lnTo>
                  <a:lnTo>
                    <a:pt x="70" y="343"/>
                  </a:lnTo>
                  <a:lnTo>
                    <a:pt x="64" y="349"/>
                  </a:lnTo>
                  <a:lnTo>
                    <a:pt x="62" y="353"/>
                  </a:lnTo>
                  <a:lnTo>
                    <a:pt x="60" y="357"/>
                  </a:lnTo>
                  <a:lnTo>
                    <a:pt x="58" y="358"/>
                  </a:lnTo>
                  <a:lnTo>
                    <a:pt x="58" y="360"/>
                  </a:lnTo>
                  <a:lnTo>
                    <a:pt x="56" y="364"/>
                  </a:lnTo>
                  <a:lnTo>
                    <a:pt x="52" y="366"/>
                  </a:lnTo>
                  <a:lnTo>
                    <a:pt x="50" y="368"/>
                  </a:lnTo>
                  <a:lnTo>
                    <a:pt x="48" y="368"/>
                  </a:lnTo>
                  <a:lnTo>
                    <a:pt x="47" y="372"/>
                  </a:lnTo>
                  <a:lnTo>
                    <a:pt x="45" y="374"/>
                  </a:lnTo>
                  <a:lnTo>
                    <a:pt x="45" y="378"/>
                  </a:lnTo>
                  <a:lnTo>
                    <a:pt x="45" y="380"/>
                  </a:lnTo>
                  <a:lnTo>
                    <a:pt x="43" y="381"/>
                  </a:lnTo>
                  <a:lnTo>
                    <a:pt x="39" y="383"/>
                  </a:lnTo>
                  <a:lnTo>
                    <a:pt x="37" y="383"/>
                  </a:lnTo>
                  <a:lnTo>
                    <a:pt x="33" y="391"/>
                  </a:lnTo>
                  <a:lnTo>
                    <a:pt x="29" y="399"/>
                  </a:lnTo>
                  <a:lnTo>
                    <a:pt x="20" y="416"/>
                  </a:lnTo>
                  <a:lnTo>
                    <a:pt x="16" y="429"/>
                  </a:lnTo>
                  <a:lnTo>
                    <a:pt x="10" y="441"/>
                  </a:lnTo>
                  <a:lnTo>
                    <a:pt x="10" y="493"/>
                  </a:lnTo>
                  <a:lnTo>
                    <a:pt x="8" y="547"/>
                  </a:lnTo>
                  <a:lnTo>
                    <a:pt x="8" y="566"/>
                  </a:lnTo>
                  <a:close/>
                </a:path>
              </a:pathLst>
            </a:custGeom>
            <a:solidFill>
              <a:schemeClr val="accent1"/>
            </a:solidFill>
            <a:ln w="9525">
              <a:noFill/>
              <a:round/>
              <a:headEnd/>
              <a:tailEnd/>
            </a:ln>
          </p:spPr>
          <p:txBody>
            <a:bodyPr/>
            <a:lstStyle/>
            <a:p>
              <a:endParaRPr lang="en-US"/>
            </a:p>
          </p:txBody>
        </p:sp>
        <p:sp>
          <p:nvSpPr>
            <p:cNvPr id="38079" name="Freeform 191"/>
            <p:cNvSpPr>
              <a:spLocks/>
            </p:cNvSpPr>
            <p:nvPr/>
          </p:nvSpPr>
          <p:spPr bwMode="auto">
            <a:xfrm>
              <a:off x="2896" y="2265"/>
              <a:ext cx="546" cy="798"/>
            </a:xfrm>
            <a:custGeom>
              <a:avLst/>
              <a:gdLst>
                <a:gd name="T0" fmla="*/ 0 w 546"/>
                <a:gd name="T1" fmla="*/ 598 h 798"/>
                <a:gd name="T2" fmla="*/ 25 w 546"/>
                <a:gd name="T3" fmla="*/ 616 h 798"/>
                <a:gd name="T4" fmla="*/ 29 w 546"/>
                <a:gd name="T5" fmla="*/ 631 h 798"/>
                <a:gd name="T6" fmla="*/ 35 w 546"/>
                <a:gd name="T7" fmla="*/ 648 h 798"/>
                <a:gd name="T8" fmla="*/ 54 w 546"/>
                <a:gd name="T9" fmla="*/ 700 h 798"/>
                <a:gd name="T10" fmla="*/ 73 w 546"/>
                <a:gd name="T11" fmla="*/ 752 h 798"/>
                <a:gd name="T12" fmla="*/ 91 w 546"/>
                <a:gd name="T13" fmla="*/ 773 h 798"/>
                <a:gd name="T14" fmla="*/ 112 w 546"/>
                <a:gd name="T15" fmla="*/ 786 h 798"/>
                <a:gd name="T16" fmla="*/ 156 w 546"/>
                <a:gd name="T17" fmla="*/ 786 h 798"/>
                <a:gd name="T18" fmla="*/ 166 w 546"/>
                <a:gd name="T19" fmla="*/ 779 h 798"/>
                <a:gd name="T20" fmla="*/ 173 w 546"/>
                <a:gd name="T21" fmla="*/ 765 h 798"/>
                <a:gd name="T22" fmla="*/ 189 w 546"/>
                <a:gd name="T23" fmla="*/ 754 h 798"/>
                <a:gd name="T24" fmla="*/ 229 w 546"/>
                <a:gd name="T25" fmla="*/ 754 h 798"/>
                <a:gd name="T26" fmla="*/ 256 w 546"/>
                <a:gd name="T27" fmla="*/ 783 h 798"/>
                <a:gd name="T28" fmla="*/ 283 w 546"/>
                <a:gd name="T29" fmla="*/ 798 h 798"/>
                <a:gd name="T30" fmla="*/ 304 w 546"/>
                <a:gd name="T31" fmla="*/ 796 h 798"/>
                <a:gd name="T32" fmla="*/ 315 w 546"/>
                <a:gd name="T33" fmla="*/ 788 h 798"/>
                <a:gd name="T34" fmla="*/ 327 w 546"/>
                <a:gd name="T35" fmla="*/ 783 h 798"/>
                <a:gd name="T36" fmla="*/ 344 w 546"/>
                <a:gd name="T37" fmla="*/ 765 h 798"/>
                <a:gd name="T38" fmla="*/ 358 w 546"/>
                <a:gd name="T39" fmla="*/ 706 h 798"/>
                <a:gd name="T40" fmla="*/ 361 w 546"/>
                <a:gd name="T41" fmla="*/ 548 h 798"/>
                <a:gd name="T42" fmla="*/ 373 w 546"/>
                <a:gd name="T43" fmla="*/ 500 h 798"/>
                <a:gd name="T44" fmla="*/ 394 w 546"/>
                <a:gd name="T45" fmla="*/ 456 h 798"/>
                <a:gd name="T46" fmla="*/ 402 w 546"/>
                <a:gd name="T47" fmla="*/ 441 h 798"/>
                <a:gd name="T48" fmla="*/ 411 w 546"/>
                <a:gd name="T49" fmla="*/ 428 h 798"/>
                <a:gd name="T50" fmla="*/ 432 w 546"/>
                <a:gd name="T51" fmla="*/ 403 h 798"/>
                <a:gd name="T52" fmla="*/ 446 w 546"/>
                <a:gd name="T53" fmla="*/ 383 h 798"/>
                <a:gd name="T54" fmla="*/ 459 w 546"/>
                <a:gd name="T55" fmla="*/ 370 h 798"/>
                <a:gd name="T56" fmla="*/ 496 w 546"/>
                <a:gd name="T57" fmla="*/ 334 h 798"/>
                <a:gd name="T58" fmla="*/ 517 w 546"/>
                <a:gd name="T59" fmla="*/ 307 h 798"/>
                <a:gd name="T60" fmla="*/ 528 w 546"/>
                <a:gd name="T61" fmla="*/ 289 h 798"/>
                <a:gd name="T62" fmla="*/ 540 w 546"/>
                <a:gd name="T63" fmla="*/ 263 h 798"/>
                <a:gd name="T64" fmla="*/ 546 w 546"/>
                <a:gd name="T65" fmla="*/ 220 h 798"/>
                <a:gd name="T66" fmla="*/ 542 w 546"/>
                <a:gd name="T67" fmla="*/ 174 h 798"/>
                <a:gd name="T68" fmla="*/ 534 w 546"/>
                <a:gd name="T69" fmla="*/ 147 h 798"/>
                <a:gd name="T70" fmla="*/ 526 w 546"/>
                <a:gd name="T71" fmla="*/ 128 h 798"/>
                <a:gd name="T72" fmla="*/ 511 w 546"/>
                <a:gd name="T73" fmla="*/ 113 h 798"/>
                <a:gd name="T74" fmla="*/ 500 w 546"/>
                <a:gd name="T75" fmla="*/ 92 h 798"/>
                <a:gd name="T76" fmla="*/ 469 w 546"/>
                <a:gd name="T77" fmla="*/ 57 h 798"/>
                <a:gd name="T78" fmla="*/ 459 w 546"/>
                <a:gd name="T79" fmla="*/ 44 h 798"/>
                <a:gd name="T80" fmla="*/ 448 w 546"/>
                <a:gd name="T81" fmla="*/ 38 h 798"/>
                <a:gd name="T82" fmla="*/ 438 w 546"/>
                <a:gd name="T83" fmla="*/ 28 h 798"/>
                <a:gd name="T84" fmla="*/ 423 w 546"/>
                <a:gd name="T85" fmla="*/ 21 h 798"/>
                <a:gd name="T86" fmla="*/ 409 w 546"/>
                <a:gd name="T87" fmla="*/ 17 h 798"/>
                <a:gd name="T88" fmla="*/ 392 w 546"/>
                <a:gd name="T89" fmla="*/ 13 h 798"/>
                <a:gd name="T90" fmla="*/ 361 w 546"/>
                <a:gd name="T91" fmla="*/ 7 h 798"/>
                <a:gd name="T92" fmla="*/ 296 w 546"/>
                <a:gd name="T93" fmla="*/ 0 h 798"/>
                <a:gd name="T94" fmla="*/ 227 w 546"/>
                <a:gd name="T95" fmla="*/ 26 h 798"/>
                <a:gd name="T96" fmla="*/ 191 w 546"/>
                <a:gd name="T97" fmla="*/ 59 h 798"/>
                <a:gd name="T98" fmla="*/ 169 w 546"/>
                <a:gd name="T99" fmla="*/ 78 h 798"/>
                <a:gd name="T100" fmla="*/ 158 w 546"/>
                <a:gd name="T101" fmla="*/ 92 h 798"/>
                <a:gd name="T102" fmla="*/ 150 w 546"/>
                <a:gd name="T103" fmla="*/ 101 h 798"/>
                <a:gd name="T104" fmla="*/ 137 w 546"/>
                <a:gd name="T105" fmla="*/ 128 h 798"/>
                <a:gd name="T106" fmla="*/ 133 w 546"/>
                <a:gd name="T107" fmla="*/ 268 h 798"/>
                <a:gd name="T108" fmla="*/ 112 w 546"/>
                <a:gd name="T109" fmla="*/ 297 h 798"/>
                <a:gd name="T110" fmla="*/ 79 w 546"/>
                <a:gd name="T111" fmla="*/ 335 h 798"/>
                <a:gd name="T112" fmla="*/ 64 w 546"/>
                <a:gd name="T113" fmla="*/ 349 h 798"/>
                <a:gd name="T114" fmla="*/ 54 w 546"/>
                <a:gd name="T115" fmla="*/ 366 h 798"/>
                <a:gd name="T116" fmla="*/ 43 w 546"/>
                <a:gd name="T117" fmla="*/ 380 h 798"/>
                <a:gd name="T118" fmla="*/ 29 w 546"/>
                <a:gd name="T119" fmla="*/ 401 h 798"/>
                <a:gd name="T120" fmla="*/ 14 w 546"/>
                <a:gd name="T121" fmla="*/ 431 h 798"/>
                <a:gd name="T122" fmla="*/ 10 w 546"/>
                <a:gd name="T123" fmla="*/ 520 h 7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6"/>
                <a:gd name="T187" fmla="*/ 0 h 798"/>
                <a:gd name="T188" fmla="*/ 546 w 546"/>
                <a:gd name="T189" fmla="*/ 798 h 7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6" h="798">
                  <a:moveTo>
                    <a:pt x="8" y="566"/>
                  </a:moveTo>
                  <a:lnTo>
                    <a:pt x="6" y="573"/>
                  </a:lnTo>
                  <a:lnTo>
                    <a:pt x="6" y="579"/>
                  </a:lnTo>
                  <a:lnTo>
                    <a:pt x="6" y="583"/>
                  </a:lnTo>
                  <a:lnTo>
                    <a:pt x="4" y="587"/>
                  </a:lnTo>
                  <a:lnTo>
                    <a:pt x="2" y="589"/>
                  </a:lnTo>
                  <a:lnTo>
                    <a:pt x="2" y="593"/>
                  </a:lnTo>
                  <a:lnTo>
                    <a:pt x="2" y="595"/>
                  </a:lnTo>
                  <a:lnTo>
                    <a:pt x="0" y="598"/>
                  </a:lnTo>
                  <a:lnTo>
                    <a:pt x="4" y="604"/>
                  </a:lnTo>
                  <a:lnTo>
                    <a:pt x="6" y="608"/>
                  </a:lnTo>
                  <a:lnTo>
                    <a:pt x="10" y="610"/>
                  </a:lnTo>
                  <a:lnTo>
                    <a:pt x="14" y="608"/>
                  </a:lnTo>
                  <a:lnTo>
                    <a:pt x="16" y="608"/>
                  </a:lnTo>
                  <a:lnTo>
                    <a:pt x="20" y="608"/>
                  </a:lnTo>
                  <a:lnTo>
                    <a:pt x="24" y="610"/>
                  </a:lnTo>
                  <a:lnTo>
                    <a:pt x="25" y="614"/>
                  </a:lnTo>
                  <a:lnTo>
                    <a:pt x="25" y="616"/>
                  </a:lnTo>
                  <a:lnTo>
                    <a:pt x="25" y="618"/>
                  </a:lnTo>
                  <a:lnTo>
                    <a:pt x="25" y="619"/>
                  </a:lnTo>
                  <a:lnTo>
                    <a:pt x="25" y="621"/>
                  </a:lnTo>
                  <a:lnTo>
                    <a:pt x="25" y="623"/>
                  </a:lnTo>
                  <a:lnTo>
                    <a:pt x="25" y="625"/>
                  </a:lnTo>
                  <a:lnTo>
                    <a:pt x="25" y="627"/>
                  </a:lnTo>
                  <a:lnTo>
                    <a:pt x="25" y="629"/>
                  </a:lnTo>
                  <a:lnTo>
                    <a:pt x="27" y="629"/>
                  </a:lnTo>
                  <a:lnTo>
                    <a:pt x="29" y="631"/>
                  </a:lnTo>
                  <a:lnTo>
                    <a:pt x="29" y="633"/>
                  </a:lnTo>
                  <a:lnTo>
                    <a:pt x="29" y="635"/>
                  </a:lnTo>
                  <a:lnTo>
                    <a:pt x="31" y="637"/>
                  </a:lnTo>
                  <a:lnTo>
                    <a:pt x="31" y="639"/>
                  </a:lnTo>
                  <a:lnTo>
                    <a:pt x="33" y="639"/>
                  </a:lnTo>
                  <a:lnTo>
                    <a:pt x="33" y="641"/>
                  </a:lnTo>
                  <a:lnTo>
                    <a:pt x="33" y="643"/>
                  </a:lnTo>
                  <a:lnTo>
                    <a:pt x="33" y="646"/>
                  </a:lnTo>
                  <a:lnTo>
                    <a:pt x="35" y="648"/>
                  </a:lnTo>
                  <a:lnTo>
                    <a:pt x="35" y="650"/>
                  </a:lnTo>
                  <a:lnTo>
                    <a:pt x="37" y="654"/>
                  </a:lnTo>
                  <a:lnTo>
                    <a:pt x="37" y="656"/>
                  </a:lnTo>
                  <a:lnTo>
                    <a:pt x="37" y="658"/>
                  </a:lnTo>
                  <a:lnTo>
                    <a:pt x="37" y="662"/>
                  </a:lnTo>
                  <a:lnTo>
                    <a:pt x="41" y="671"/>
                  </a:lnTo>
                  <a:lnTo>
                    <a:pt x="45" y="681"/>
                  </a:lnTo>
                  <a:lnTo>
                    <a:pt x="50" y="690"/>
                  </a:lnTo>
                  <a:lnTo>
                    <a:pt x="54" y="700"/>
                  </a:lnTo>
                  <a:lnTo>
                    <a:pt x="58" y="710"/>
                  </a:lnTo>
                  <a:lnTo>
                    <a:pt x="60" y="719"/>
                  </a:lnTo>
                  <a:lnTo>
                    <a:pt x="64" y="729"/>
                  </a:lnTo>
                  <a:lnTo>
                    <a:pt x="66" y="740"/>
                  </a:lnTo>
                  <a:lnTo>
                    <a:pt x="68" y="742"/>
                  </a:lnTo>
                  <a:lnTo>
                    <a:pt x="70" y="744"/>
                  </a:lnTo>
                  <a:lnTo>
                    <a:pt x="71" y="746"/>
                  </a:lnTo>
                  <a:lnTo>
                    <a:pt x="71" y="750"/>
                  </a:lnTo>
                  <a:lnTo>
                    <a:pt x="73" y="752"/>
                  </a:lnTo>
                  <a:lnTo>
                    <a:pt x="75" y="756"/>
                  </a:lnTo>
                  <a:lnTo>
                    <a:pt x="77" y="758"/>
                  </a:lnTo>
                  <a:lnTo>
                    <a:pt x="77" y="760"/>
                  </a:lnTo>
                  <a:lnTo>
                    <a:pt x="79" y="763"/>
                  </a:lnTo>
                  <a:lnTo>
                    <a:pt x="81" y="765"/>
                  </a:lnTo>
                  <a:lnTo>
                    <a:pt x="83" y="767"/>
                  </a:lnTo>
                  <a:lnTo>
                    <a:pt x="87" y="769"/>
                  </a:lnTo>
                  <a:lnTo>
                    <a:pt x="89" y="771"/>
                  </a:lnTo>
                  <a:lnTo>
                    <a:pt x="91" y="773"/>
                  </a:lnTo>
                  <a:lnTo>
                    <a:pt x="91" y="775"/>
                  </a:lnTo>
                  <a:lnTo>
                    <a:pt x="93" y="777"/>
                  </a:lnTo>
                  <a:lnTo>
                    <a:pt x="95" y="781"/>
                  </a:lnTo>
                  <a:lnTo>
                    <a:pt x="96" y="783"/>
                  </a:lnTo>
                  <a:lnTo>
                    <a:pt x="100" y="783"/>
                  </a:lnTo>
                  <a:lnTo>
                    <a:pt x="102" y="783"/>
                  </a:lnTo>
                  <a:lnTo>
                    <a:pt x="106" y="785"/>
                  </a:lnTo>
                  <a:lnTo>
                    <a:pt x="108" y="785"/>
                  </a:lnTo>
                  <a:lnTo>
                    <a:pt x="112" y="786"/>
                  </a:lnTo>
                  <a:lnTo>
                    <a:pt x="114" y="790"/>
                  </a:lnTo>
                  <a:lnTo>
                    <a:pt x="118" y="790"/>
                  </a:lnTo>
                  <a:lnTo>
                    <a:pt x="123" y="790"/>
                  </a:lnTo>
                  <a:lnTo>
                    <a:pt x="129" y="790"/>
                  </a:lnTo>
                  <a:lnTo>
                    <a:pt x="135" y="790"/>
                  </a:lnTo>
                  <a:lnTo>
                    <a:pt x="141" y="788"/>
                  </a:lnTo>
                  <a:lnTo>
                    <a:pt x="146" y="788"/>
                  </a:lnTo>
                  <a:lnTo>
                    <a:pt x="152" y="788"/>
                  </a:lnTo>
                  <a:lnTo>
                    <a:pt x="156" y="786"/>
                  </a:lnTo>
                  <a:lnTo>
                    <a:pt x="158" y="786"/>
                  </a:lnTo>
                  <a:lnTo>
                    <a:pt x="158" y="785"/>
                  </a:lnTo>
                  <a:lnTo>
                    <a:pt x="160" y="785"/>
                  </a:lnTo>
                  <a:lnTo>
                    <a:pt x="160" y="783"/>
                  </a:lnTo>
                  <a:lnTo>
                    <a:pt x="160" y="781"/>
                  </a:lnTo>
                  <a:lnTo>
                    <a:pt x="162" y="781"/>
                  </a:lnTo>
                  <a:lnTo>
                    <a:pt x="164" y="781"/>
                  </a:lnTo>
                  <a:lnTo>
                    <a:pt x="164" y="779"/>
                  </a:lnTo>
                  <a:lnTo>
                    <a:pt x="166" y="779"/>
                  </a:lnTo>
                  <a:lnTo>
                    <a:pt x="167" y="777"/>
                  </a:lnTo>
                  <a:lnTo>
                    <a:pt x="169" y="777"/>
                  </a:lnTo>
                  <a:lnTo>
                    <a:pt x="169" y="775"/>
                  </a:lnTo>
                  <a:lnTo>
                    <a:pt x="171" y="775"/>
                  </a:lnTo>
                  <a:lnTo>
                    <a:pt x="171" y="773"/>
                  </a:lnTo>
                  <a:lnTo>
                    <a:pt x="171" y="771"/>
                  </a:lnTo>
                  <a:lnTo>
                    <a:pt x="173" y="769"/>
                  </a:lnTo>
                  <a:lnTo>
                    <a:pt x="173" y="767"/>
                  </a:lnTo>
                  <a:lnTo>
                    <a:pt x="173" y="765"/>
                  </a:lnTo>
                  <a:lnTo>
                    <a:pt x="175" y="763"/>
                  </a:lnTo>
                  <a:lnTo>
                    <a:pt x="177" y="761"/>
                  </a:lnTo>
                  <a:lnTo>
                    <a:pt x="177" y="760"/>
                  </a:lnTo>
                  <a:lnTo>
                    <a:pt x="179" y="760"/>
                  </a:lnTo>
                  <a:lnTo>
                    <a:pt x="181" y="758"/>
                  </a:lnTo>
                  <a:lnTo>
                    <a:pt x="183" y="756"/>
                  </a:lnTo>
                  <a:lnTo>
                    <a:pt x="185" y="756"/>
                  </a:lnTo>
                  <a:lnTo>
                    <a:pt x="187" y="754"/>
                  </a:lnTo>
                  <a:lnTo>
                    <a:pt x="189" y="754"/>
                  </a:lnTo>
                  <a:lnTo>
                    <a:pt x="189" y="752"/>
                  </a:lnTo>
                  <a:lnTo>
                    <a:pt x="194" y="752"/>
                  </a:lnTo>
                  <a:lnTo>
                    <a:pt x="200" y="752"/>
                  </a:lnTo>
                  <a:lnTo>
                    <a:pt x="204" y="752"/>
                  </a:lnTo>
                  <a:lnTo>
                    <a:pt x="210" y="752"/>
                  </a:lnTo>
                  <a:lnTo>
                    <a:pt x="214" y="754"/>
                  </a:lnTo>
                  <a:lnTo>
                    <a:pt x="219" y="754"/>
                  </a:lnTo>
                  <a:lnTo>
                    <a:pt x="225" y="754"/>
                  </a:lnTo>
                  <a:lnTo>
                    <a:pt x="229" y="754"/>
                  </a:lnTo>
                  <a:lnTo>
                    <a:pt x="233" y="758"/>
                  </a:lnTo>
                  <a:lnTo>
                    <a:pt x="235" y="761"/>
                  </a:lnTo>
                  <a:lnTo>
                    <a:pt x="238" y="765"/>
                  </a:lnTo>
                  <a:lnTo>
                    <a:pt x="242" y="767"/>
                  </a:lnTo>
                  <a:lnTo>
                    <a:pt x="244" y="771"/>
                  </a:lnTo>
                  <a:lnTo>
                    <a:pt x="248" y="775"/>
                  </a:lnTo>
                  <a:lnTo>
                    <a:pt x="250" y="777"/>
                  </a:lnTo>
                  <a:lnTo>
                    <a:pt x="254" y="781"/>
                  </a:lnTo>
                  <a:lnTo>
                    <a:pt x="256" y="783"/>
                  </a:lnTo>
                  <a:lnTo>
                    <a:pt x="260" y="785"/>
                  </a:lnTo>
                  <a:lnTo>
                    <a:pt x="262" y="786"/>
                  </a:lnTo>
                  <a:lnTo>
                    <a:pt x="265" y="788"/>
                  </a:lnTo>
                  <a:lnTo>
                    <a:pt x="267" y="792"/>
                  </a:lnTo>
                  <a:lnTo>
                    <a:pt x="269" y="794"/>
                  </a:lnTo>
                  <a:lnTo>
                    <a:pt x="273" y="794"/>
                  </a:lnTo>
                  <a:lnTo>
                    <a:pt x="277" y="796"/>
                  </a:lnTo>
                  <a:lnTo>
                    <a:pt x="279" y="798"/>
                  </a:lnTo>
                  <a:lnTo>
                    <a:pt x="283" y="798"/>
                  </a:lnTo>
                  <a:lnTo>
                    <a:pt x="285" y="798"/>
                  </a:lnTo>
                  <a:lnTo>
                    <a:pt x="288" y="798"/>
                  </a:lnTo>
                  <a:lnTo>
                    <a:pt x="292" y="798"/>
                  </a:lnTo>
                  <a:lnTo>
                    <a:pt x="294" y="798"/>
                  </a:lnTo>
                  <a:lnTo>
                    <a:pt x="298" y="798"/>
                  </a:lnTo>
                  <a:lnTo>
                    <a:pt x="300" y="798"/>
                  </a:lnTo>
                  <a:lnTo>
                    <a:pt x="302" y="798"/>
                  </a:lnTo>
                  <a:lnTo>
                    <a:pt x="302" y="796"/>
                  </a:lnTo>
                  <a:lnTo>
                    <a:pt x="304" y="796"/>
                  </a:lnTo>
                  <a:lnTo>
                    <a:pt x="304" y="794"/>
                  </a:lnTo>
                  <a:lnTo>
                    <a:pt x="306" y="794"/>
                  </a:lnTo>
                  <a:lnTo>
                    <a:pt x="306" y="792"/>
                  </a:lnTo>
                  <a:lnTo>
                    <a:pt x="308" y="792"/>
                  </a:lnTo>
                  <a:lnTo>
                    <a:pt x="310" y="792"/>
                  </a:lnTo>
                  <a:lnTo>
                    <a:pt x="311" y="792"/>
                  </a:lnTo>
                  <a:lnTo>
                    <a:pt x="313" y="792"/>
                  </a:lnTo>
                  <a:lnTo>
                    <a:pt x="315" y="790"/>
                  </a:lnTo>
                  <a:lnTo>
                    <a:pt x="315" y="788"/>
                  </a:lnTo>
                  <a:lnTo>
                    <a:pt x="317" y="788"/>
                  </a:lnTo>
                  <a:lnTo>
                    <a:pt x="317" y="786"/>
                  </a:lnTo>
                  <a:lnTo>
                    <a:pt x="319" y="786"/>
                  </a:lnTo>
                  <a:lnTo>
                    <a:pt x="319" y="785"/>
                  </a:lnTo>
                  <a:lnTo>
                    <a:pt x="321" y="783"/>
                  </a:lnTo>
                  <a:lnTo>
                    <a:pt x="323" y="785"/>
                  </a:lnTo>
                  <a:lnTo>
                    <a:pt x="323" y="783"/>
                  </a:lnTo>
                  <a:lnTo>
                    <a:pt x="325" y="783"/>
                  </a:lnTo>
                  <a:lnTo>
                    <a:pt x="327" y="783"/>
                  </a:lnTo>
                  <a:lnTo>
                    <a:pt x="329" y="781"/>
                  </a:lnTo>
                  <a:lnTo>
                    <a:pt x="331" y="779"/>
                  </a:lnTo>
                  <a:lnTo>
                    <a:pt x="333" y="777"/>
                  </a:lnTo>
                  <a:lnTo>
                    <a:pt x="334" y="775"/>
                  </a:lnTo>
                  <a:lnTo>
                    <a:pt x="338" y="775"/>
                  </a:lnTo>
                  <a:lnTo>
                    <a:pt x="340" y="773"/>
                  </a:lnTo>
                  <a:lnTo>
                    <a:pt x="342" y="771"/>
                  </a:lnTo>
                  <a:lnTo>
                    <a:pt x="342" y="769"/>
                  </a:lnTo>
                  <a:lnTo>
                    <a:pt x="344" y="765"/>
                  </a:lnTo>
                  <a:lnTo>
                    <a:pt x="346" y="761"/>
                  </a:lnTo>
                  <a:lnTo>
                    <a:pt x="348" y="758"/>
                  </a:lnTo>
                  <a:lnTo>
                    <a:pt x="348" y="752"/>
                  </a:lnTo>
                  <a:lnTo>
                    <a:pt x="350" y="748"/>
                  </a:lnTo>
                  <a:lnTo>
                    <a:pt x="350" y="742"/>
                  </a:lnTo>
                  <a:lnTo>
                    <a:pt x="352" y="738"/>
                  </a:lnTo>
                  <a:lnTo>
                    <a:pt x="352" y="733"/>
                  </a:lnTo>
                  <a:lnTo>
                    <a:pt x="354" y="729"/>
                  </a:lnTo>
                  <a:lnTo>
                    <a:pt x="358" y="706"/>
                  </a:lnTo>
                  <a:lnTo>
                    <a:pt x="359" y="685"/>
                  </a:lnTo>
                  <a:lnTo>
                    <a:pt x="359" y="664"/>
                  </a:lnTo>
                  <a:lnTo>
                    <a:pt x="359" y="643"/>
                  </a:lnTo>
                  <a:lnTo>
                    <a:pt x="359" y="619"/>
                  </a:lnTo>
                  <a:lnTo>
                    <a:pt x="358" y="598"/>
                  </a:lnTo>
                  <a:lnTo>
                    <a:pt x="358" y="577"/>
                  </a:lnTo>
                  <a:lnTo>
                    <a:pt x="359" y="556"/>
                  </a:lnTo>
                  <a:lnTo>
                    <a:pt x="361" y="552"/>
                  </a:lnTo>
                  <a:lnTo>
                    <a:pt x="361" y="548"/>
                  </a:lnTo>
                  <a:lnTo>
                    <a:pt x="361" y="545"/>
                  </a:lnTo>
                  <a:lnTo>
                    <a:pt x="363" y="539"/>
                  </a:lnTo>
                  <a:lnTo>
                    <a:pt x="363" y="535"/>
                  </a:lnTo>
                  <a:lnTo>
                    <a:pt x="363" y="531"/>
                  </a:lnTo>
                  <a:lnTo>
                    <a:pt x="363" y="527"/>
                  </a:lnTo>
                  <a:lnTo>
                    <a:pt x="365" y="524"/>
                  </a:lnTo>
                  <a:lnTo>
                    <a:pt x="367" y="516"/>
                  </a:lnTo>
                  <a:lnTo>
                    <a:pt x="371" y="508"/>
                  </a:lnTo>
                  <a:lnTo>
                    <a:pt x="373" y="500"/>
                  </a:lnTo>
                  <a:lnTo>
                    <a:pt x="377" y="493"/>
                  </a:lnTo>
                  <a:lnTo>
                    <a:pt x="381" y="485"/>
                  </a:lnTo>
                  <a:lnTo>
                    <a:pt x="382" y="477"/>
                  </a:lnTo>
                  <a:lnTo>
                    <a:pt x="386" y="470"/>
                  </a:lnTo>
                  <a:lnTo>
                    <a:pt x="388" y="462"/>
                  </a:lnTo>
                  <a:lnTo>
                    <a:pt x="390" y="460"/>
                  </a:lnTo>
                  <a:lnTo>
                    <a:pt x="390" y="458"/>
                  </a:lnTo>
                  <a:lnTo>
                    <a:pt x="392" y="458"/>
                  </a:lnTo>
                  <a:lnTo>
                    <a:pt x="394" y="456"/>
                  </a:lnTo>
                  <a:lnTo>
                    <a:pt x="394" y="454"/>
                  </a:lnTo>
                  <a:lnTo>
                    <a:pt x="394" y="453"/>
                  </a:lnTo>
                  <a:lnTo>
                    <a:pt x="396" y="451"/>
                  </a:lnTo>
                  <a:lnTo>
                    <a:pt x="398" y="449"/>
                  </a:lnTo>
                  <a:lnTo>
                    <a:pt x="398" y="447"/>
                  </a:lnTo>
                  <a:lnTo>
                    <a:pt x="400" y="445"/>
                  </a:lnTo>
                  <a:lnTo>
                    <a:pt x="400" y="443"/>
                  </a:lnTo>
                  <a:lnTo>
                    <a:pt x="400" y="441"/>
                  </a:lnTo>
                  <a:lnTo>
                    <a:pt x="402" y="441"/>
                  </a:lnTo>
                  <a:lnTo>
                    <a:pt x="402" y="439"/>
                  </a:lnTo>
                  <a:lnTo>
                    <a:pt x="404" y="439"/>
                  </a:lnTo>
                  <a:lnTo>
                    <a:pt x="405" y="439"/>
                  </a:lnTo>
                  <a:lnTo>
                    <a:pt x="405" y="437"/>
                  </a:lnTo>
                  <a:lnTo>
                    <a:pt x="405" y="435"/>
                  </a:lnTo>
                  <a:lnTo>
                    <a:pt x="407" y="433"/>
                  </a:lnTo>
                  <a:lnTo>
                    <a:pt x="407" y="431"/>
                  </a:lnTo>
                  <a:lnTo>
                    <a:pt x="409" y="429"/>
                  </a:lnTo>
                  <a:lnTo>
                    <a:pt x="411" y="428"/>
                  </a:lnTo>
                  <a:lnTo>
                    <a:pt x="411" y="426"/>
                  </a:lnTo>
                  <a:lnTo>
                    <a:pt x="411" y="424"/>
                  </a:lnTo>
                  <a:lnTo>
                    <a:pt x="415" y="422"/>
                  </a:lnTo>
                  <a:lnTo>
                    <a:pt x="417" y="418"/>
                  </a:lnTo>
                  <a:lnTo>
                    <a:pt x="421" y="416"/>
                  </a:lnTo>
                  <a:lnTo>
                    <a:pt x="423" y="412"/>
                  </a:lnTo>
                  <a:lnTo>
                    <a:pt x="427" y="410"/>
                  </a:lnTo>
                  <a:lnTo>
                    <a:pt x="429" y="406"/>
                  </a:lnTo>
                  <a:lnTo>
                    <a:pt x="432" y="403"/>
                  </a:lnTo>
                  <a:lnTo>
                    <a:pt x="434" y="401"/>
                  </a:lnTo>
                  <a:lnTo>
                    <a:pt x="436" y="399"/>
                  </a:lnTo>
                  <a:lnTo>
                    <a:pt x="436" y="397"/>
                  </a:lnTo>
                  <a:lnTo>
                    <a:pt x="438" y="395"/>
                  </a:lnTo>
                  <a:lnTo>
                    <a:pt x="440" y="393"/>
                  </a:lnTo>
                  <a:lnTo>
                    <a:pt x="442" y="391"/>
                  </a:lnTo>
                  <a:lnTo>
                    <a:pt x="444" y="389"/>
                  </a:lnTo>
                  <a:lnTo>
                    <a:pt x="444" y="385"/>
                  </a:lnTo>
                  <a:lnTo>
                    <a:pt x="446" y="383"/>
                  </a:lnTo>
                  <a:lnTo>
                    <a:pt x="446" y="381"/>
                  </a:lnTo>
                  <a:lnTo>
                    <a:pt x="448" y="381"/>
                  </a:lnTo>
                  <a:lnTo>
                    <a:pt x="452" y="380"/>
                  </a:lnTo>
                  <a:lnTo>
                    <a:pt x="453" y="378"/>
                  </a:lnTo>
                  <a:lnTo>
                    <a:pt x="455" y="378"/>
                  </a:lnTo>
                  <a:lnTo>
                    <a:pt x="457" y="376"/>
                  </a:lnTo>
                  <a:lnTo>
                    <a:pt x="459" y="374"/>
                  </a:lnTo>
                  <a:lnTo>
                    <a:pt x="459" y="372"/>
                  </a:lnTo>
                  <a:lnTo>
                    <a:pt x="459" y="370"/>
                  </a:lnTo>
                  <a:lnTo>
                    <a:pt x="461" y="368"/>
                  </a:lnTo>
                  <a:lnTo>
                    <a:pt x="463" y="366"/>
                  </a:lnTo>
                  <a:lnTo>
                    <a:pt x="465" y="364"/>
                  </a:lnTo>
                  <a:lnTo>
                    <a:pt x="465" y="362"/>
                  </a:lnTo>
                  <a:lnTo>
                    <a:pt x="471" y="357"/>
                  </a:lnTo>
                  <a:lnTo>
                    <a:pt x="477" y="351"/>
                  </a:lnTo>
                  <a:lnTo>
                    <a:pt x="482" y="345"/>
                  </a:lnTo>
                  <a:lnTo>
                    <a:pt x="490" y="339"/>
                  </a:lnTo>
                  <a:lnTo>
                    <a:pt x="496" y="334"/>
                  </a:lnTo>
                  <a:lnTo>
                    <a:pt x="501" y="328"/>
                  </a:lnTo>
                  <a:lnTo>
                    <a:pt x="507" y="322"/>
                  </a:lnTo>
                  <a:lnTo>
                    <a:pt x="513" y="316"/>
                  </a:lnTo>
                  <a:lnTo>
                    <a:pt x="515" y="314"/>
                  </a:lnTo>
                  <a:lnTo>
                    <a:pt x="515" y="312"/>
                  </a:lnTo>
                  <a:lnTo>
                    <a:pt x="517" y="312"/>
                  </a:lnTo>
                  <a:lnTo>
                    <a:pt x="517" y="310"/>
                  </a:lnTo>
                  <a:lnTo>
                    <a:pt x="517" y="309"/>
                  </a:lnTo>
                  <a:lnTo>
                    <a:pt x="517" y="307"/>
                  </a:lnTo>
                  <a:lnTo>
                    <a:pt x="519" y="307"/>
                  </a:lnTo>
                  <a:lnTo>
                    <a:pt x="521" y="305"/>
                  </a:lnTo>
                  <a:lnTo>
                    <a:pt x="523" y="303"/>
                  </a:lnTo>
                  <a:lnTo>
                    <a:pt x="523" y="299"/>
                  </a:lnTo>
                  <a:lnTo>
                    <a:pt x="525" y="297"/>
                  </a:lnTo>
                  <a:lnTo>
                    <a:pt x="525" y="295"/>
                  </a:lnTo>
                  <a:lnTo>
                    <a:pt x="526" y="293"/>
                  </a:lnTo>
                  <a:lnTo>
                    <a:pt x="528" y="291"/>
                  </a:lnTo>
                  <a:lnTo>
                    <a:pt x="528" y="289"/>
                  </a:lnTo>
                  <a:lnTo>
                    <a:pt x="530" y="286"/>
                  </a:lnTo>
                  <a:lnTo>
                    <a:pt x="532" y="284"/>
                  </a:lnTo>
                  <a:lnTo>
                    <a:pt x="534" y="282"/>
                  </a:lnTo>
                  <a:lnTo>
                    <a:pt x="536" y="278"/>
                  </a:lnTo>
                  <a:lnTo>
                    <a:pt x="536" y="276"/>
                  </a:lnTo>
                  <a:lnTo>
                    <a:pt x="538" y="272"/>
                  </a:lnTo>
                  <a:lnTo>
                    <a:pt x="538" y="268"/>
                  </a:lnTo>
                  <a:lnTo>
                    <a:pt x="540" y="266"/>
                  </a:lnTo>
                  <a:lnTo>
                    <a:pt x="540" y="263"/>
                  </a:lnTo>
                  <a:lnTo>
                    <a:pt x="542" y="259"/>
                  </a:lnTo>
                  <a:lnTo>
                    <a:pt x="542" y="255"/>
                  </a:lnTo>
                  <a:lnTo>
                    <a:pt x="542" y="251"/>
                  </a:lnTo>
                  <a:lnTo>
                    <a:pt x="544" y="247"/>
                  </a:lnTo>
                  <a:lnTo>
                    <a:pt x="544" y="243"/>
                  </a:lnTo>
                  <a:lnTo>
                    <a:pt x="544" y="239"/>
                  </a:lnTo>
                  <a:lnTo>
                    <a:pt x="546" y="234"/>
                  </a:lnTo>
                  <a:lnTo>
                    <a:pt x="546" y="226"/>
                  </a:lnTo>
                  <a:lnTo>
                    <a:pt x="546" y="220"/>
                  </a:lnTo>
                  <a:lnTo>
                    <a:pt x="546" y="213"/>
                  </a:lnTo>
                  <a:lnTo>
                    <a:pt x="546" y="207"/>
                  </a:lnTo>
                  <a:lnTo>
                    <a:pt x="546" y="201"/>
                  </a:lnTo>
                  <a:lnTo>
                    <a:pt x="546" y="193"/>
                  </a:lnTo>
                  <a:lnTo>
                    <a:pt x="546" y="188"/>
                  </a:lnTo>
                  <a:lnTo>
                    <a:pt x="544" y="184"/>
                  </a:lnTo>
                  <a:lnTo>
                    <a:pt x="542" y="180"/>
                  </a:lnTo>
                  <a:lnTo>
                    <a:pt x="542" y="178"/>
                  </a:lnTo>
                  <a:lnTo>
                    <a:pt x="542" y="174"/>
                  </a:lnTo>
                  <a:lnTo>
                    <a:pt x="540" y="170"/>
                  </a:lnTo>
                  <a:lnTo>
                    <a:pt x="540" y="168"/>
                  </a:lnTo>
                  <a:lnTo>
                    <a:pt x="540" y="165"/>
                  </a:lnTo>
                  <a:lnTo>
                    <a:pt x="540" y="161"/>
                  </a:lnTo>
                  <a:lnTo>
                    <a:pt x="540" y="159"/>
                  </a:lnTo>
                  <a:lnTo>
                    <a:pt x="538" y="155"/>
                  </a:lnTo>
                  <a:lnTo>
                    <a:pt x="536" y="153"/>
                  </a:lnTo>
                  <a:lnTo>
                    <a:pt x="534" y="149"/>
                  </a:lnTo>
                  <a:lnTo>
                    <a:pt x="534" y="147"/>
                  </a:lnTo>
                  <a:lnTo>
                    <a:pt x="532" y="144"/>
                  </a:lnTo>
                  <a:lnTo>
                    <a:pt x="532" y="140"/>
                  </a:lnTo>
                  <a:lnTo>
                    <a:pt x="530" y="138"/>
                  </a:lnTo>
                  <a:lnTo>
                    <a:pt x="530" y="136"/>
                  </a:lnTo>
                  <a:lnTo>
                    <a:pt x="528" y="134"/>
                  </a:lnTo>
                  <a:lnTo>
                    <a:pt x="528" y="132"/>
                  </a:lnTo>
                  <a:lnTo>
                    <a:pt x="528" y="130"/>
                  </a:lnTo>
                  <a:lnTo>
                    <a:pt x="526" y="130"/>
                  </a:lnTo>
                  <a:lnTo>
                    <a:pt x="526" y="128"/>
                  </a:lnTo>
                  <a:lnTo>
                    <a:pt x="525" y="126"/>
                  </a:lnTo>
                  <a:lnTo>
                    <a:pt x="523" y="126"/>
                  </a:lnTo>
                  <a:lnTo>
                    <a:pt x="523" y="124"/>
                  </a:lnTo>
                  <a:lnTo>
                    <a:pt x="523" y="122"/>
                  </a:lnTo>
                  <a:lnTo>
                    <a:pt x="523" y="120"/>
                  </a:lnTo>
                  <a:lnTo>
                    <a:pt x="519" y="119"/>
                  </a:lnTo>
                  <a:lnTo>
                    <a:pt x="517" y="117"/>
                  </a:lnTo>
                  <a:lnTo>
                    <a:pt x="515" y="115"/>
                  </a:lnTo>
                  <a:lnTo>
                    <a:pt x="511" y="113"/>
                  </a:lnTo>
                  <a:lnTo>
                    <a:pt x="509" y="109"/>
                  </a:lnTo>
                  <a:lnTo>
                    <a:pt x="507" y="107"/>
                  </a:lnTo>
                  <a:lnTo>
                    <a:pt x="505" y="105"/>
                  </a:lnTo>
                  <a:lnTo>
                    <a:pt x="501" y="101"/>
                  </a:lnTo>
                  <a:lnTo>
                    <a:pt x="501" y="99"/>
                  </a:lnTo>
                  <a:lnTo>
                    <a:pt x="501" y="97"/>
                  </a:lnTo>
                  <a:lnTo>
                    <a:pt x="501" y="96"/>
                  </a:lnTo>
                  <a:lnTo>
                    <a:pt x="501" y="94"/>
                  </a:lnTo>
                  <a:lnTo>
                    <a:pt x="500" y="92"/>
                  </a:lnTo>
                  <a:lnTo>
                    <a:pt x="498" y="90"/>
                  </a:lnTo>
                  <a:lnTo>
                    <a:pt x="496" y="88"/>
                  </a:lnTo>
                  <a:lnTo>
                    <a:pt x="492" y="84"/>
                  </a:lnTo>
                  <a:lnTo>
                    <a:pt x="488" y="80"/>
                  </a:lnTo>
                  <a:lnTo>
                    <a:pt x="484" y="76"/>
                  </a:lnTo>
                  <a:lnTo>
                    <a:pt x="480" y="71"/>
                  </a:lnTo>
                  <a:lnTo>
                    <a:pt x="478" y="67"/>
                  </a:lnTo>
                  <a:lnTo>
                    <a:pt x="475" y="61"/>
                  </a:lnTo>
                  <a:lnTo>
                    <a:pt x="469" y="57"/>
                  </a:lnTo>
                  <a:lnTo>
                    <a:pt x="465" y="55"/>
                  </a:lnTo>
                  <a:lnTo>
                    <a:pt x="463" y="55"/>
                  </a:lnTo>
                  <a:lnTo>
                    <a:pt x="463" y="53"/>
                  </a:lnTo>
                  <a:lnTo>
                    <a:pt x="461" y="51"/>
                  </a:lnTo>
                  <a:lnTo>
                    <a:pt x="461" y="49"/>
                  </a:lnTo>
                  <a:lnTo>
                    <a:pt x="461" y="48"/>
                  </a:lnTo>
                  <a:lnTo>
                    <a:pt x="461" y="46"/>
                  </a:lnTo>
                  <a:lnTo>
                    <a:pt x="459" y="46"/>
                  </a:lnTo>
                  <a:lnTo>
                    <a:pt x="459" y="44"/>
                  </a:lnTo>
                  <a:lnTo>
                    <a:pt x="457" y="44"/>
                  </a:lnTo>
                  <a:lnTo>
                    <a:pt x="455" y="44"/>
                  </a:lnTo>
                  <a:lnTo>
                    <a:pt x="455" y="42"/>
                  </a:lnTo>
                  <a:lnTo>
                    <a:pt x="455" y="40"/>
                  </a:lnTo>
                  <a:lnTo>
                    <a:pt x="453" y="40"/>
                  </a:lnTo>
                  <a:lnTo>
                    <a:pt x="453" y="38"/>
                  </a:lnTo>
                  <a:lnTo>
                    <a:pt x="452" y="38"/>
                  </a:lnTo>
                  <a:lnTo>
                    <a:pt x="450" y="38"/>
                  </a:lnTo>
                  <a:lnTo>
                    <a:pt x="448" y="38"/>
                  </a:lnTo>
                  <a:lnTo>
                    <a:pt x="446" y="38"/>
                  </a:lnTo>
                  <a:lnTo>
                    <a:pt x="446" y="36"/>
                  </a:lnTo>
                  <a:lnTo>
                    <a:pt x="446" y="34"/>
                  </a:lnTo>
                  <a:lnTo>
                    <a:pt x="446" y="32"/>
                  </a:lnTo>
                  <a:lnTo>
                    <a:pt x="444" y="32"/>
                  </a:lnTo>
                  <a:lnTo>
                    <a:pt x="442" y="32"/>
                  </a:lnTo>
                  <a:lnTo>
                    <a:pt x="440" y="32"/>
                  </a:lnTo>
                  <a:lnTo>
                    <a:pt x="438" y="30"/>
                  </a:lnTo>
                  <a:lnTo>
                    <a:pt x="438" y="28"/>
                  </a:lnTo>
                  <a:lnTo>
                    <a:pt x="436" y="26"/>
                  </a:lnTo>
                  <a:lnTo>
                    <a:pt x="436" y="25"/>
                  </a:lnTo>
                  <a:lnTo>
                    <a:pt x="434" y="25"/>
                  </a:lnTo>
                  <a:lnTo>
                    <a:pt x="432" y="23"/>
                  </a:lnTo>
                  <a:lnTo>
                    <a:pt x="432" y="21"/>
                  </a:lnTo>
                  <a:lnTo>
                    <a:pt x="429" y="21"/>
                  </a:lnTo>
                  <a:lnTo>
                    <a:pt x="427" y="21"/>
                  </a:lnTo>
                  <a:lnTo>
                    <a:pt x="425" y="21"/>
                  </a:lnTo>
                  <a:lnTo>
                    <a:pt x="423" y="21"/>
                  </a:lnTo>
                  <a:lnTo>
                    <a:pt x="421" y="19"/>
                  </a:lnTo>
                  <a:lnTo>
                    <a:pt x="419" y="19"/>
                  </a:lnTo>
                  <a:lnTo>
                    <a:pt x="417" y="17"/>
                  </a:lnTo>
                  <a:lnTo>
                    <a:pt x="417" y="19"/>
                  </a:lnTo>
                  <a:lnTo>
                    <a:pt x="417" y="21"/>
                  </a:lnTo>
                  <a:lnTo>
                    <a:pt x="415" y="19"/>
                  </a:lnTo>
                  <a:lnTo>
                    <a:pt x="413" y="19"/>
                  </a:lnTo>
                  <a:lnTo>
                    <a:pt x="411" y="17"/>
                  </a:lnTo>
                  <a:lnTo>
                    <a:pt x="409" y="17"/>
                  </a:lnTo>
                  <a:lnTo>
                    <a:pt x="407" y="17"/>
                  </a:lnTo>
                  <a:lnTo>
                    <a:pt x="405" y="15"/>
                  </a:lnTo>
                  <a:lnTo>
                    <a:pt x="404" y="15"/>
                  </a:lnTo>
                  <a:lnTo>
                    <a:pt x="402" y="15"/>
                  </a:lnTo>
                  <a:lnTo>
                    <a:pt x="400" y="15"/>
                  </a:lnTo>
                  <a:lnTo>
                    <a:pt x="398" y="15"/>
                  </a:lnTo>
                  <a:lnTo>
                    <a:pt x="396" y="15"/>
                  </a:lnTo>
                  <a:lnTo>
                    <a:pt x="394" y="15"/>
                  </a:lnTo>
                  <a:lnTo>
                    <a:pt x="392" y="13"/>
                  </a:lnTo>
                  <a:lnTo>
                    <a:pt x="390" y="13"/>
                  </a:lnTo>
                  <a:lnTo>
                    <a:pt x="388" y="11"/>
                  </a:lnTo>
                  <a:lnTo>
                    <a:pt x="386" y="11"/>
                  </a:lnTo>
                  <a:lnTo>
                    <a:pt x="384" y="11"/>
                  </a:lnTo>
                  <a:lnTo>
                    <a:pt x="382" y="11"/>
                  </a:lnTo>
                  <a:lnTo>
                    <a:pt x="382" y="9"/>
                  </a:lnTo>
                  <a:lnTo>
                    <a:pt x="375" y="9"/>
                  </a:lnTo>
                  <a:lnTo>
                    <a:pt x="369" y="9"/>
                  </a:lnTo>
                  <a:lnTo>
                    <a:pt x="361" y="7"/>
                  </a:lnTo>
                  <a:lnTo>
                    <a:pt x="356" y="5"/>
                  </a:lnTo>
                  <a:lnTo>
                    <a:pt x="350" y="5"/>
                  </a:lnTo>
                  <a:lnTo>
                    <a:pt x="342" y="3"/>
                  </a:lnTo>
                  <a:lnTo>
                    <a:pt x="336" y="2"/>
                  </a:lnTo>
                  <a:lnTo>
                    <a:pt x="329" y="0"/>
                  </a:lnTo>
                  <a:lnTo>
                    <a:pt x="321" y="0"/>
                  </a:lnTo>
                  <a:lnTo>
                    <a:pt x="313" y="0"/>
                  </a:lnTo>
                  <a:lnTo>
                    <a:pt x="304" y="0"/>
                  </a:lnTo>
                  <a:lnTo>
                    <a:pt x="296" y="0"/>
                  </a:lnTo>
                  <a:lnTo>
                    <a:pt x="286" y="0"/>
                  </a:lnTo>
                  <a:lnTo>
                    <a:pt x="279" y="0"/>
                  </a:lnTo>
                  <a:lnTo>
                    <a:pt x="271" y="2"/>
                  </a:lnTo>
                  <a:lnTo>
                    <a:pt x="262" y="3"/>
                  </a:lnTo>
                  <a:lnTo>
                    <a:pt x="254" y="7"/>
                  </a:lnTo>
                  <a:lnTo>
                    <a:pt x="248" y="11"/>
                  </a:lnTo>
                  <a:lnTo>
                    <a:pt x="240" y="17"/>
                  </a:lnTo>
                  <a:lnTo>
                    <a:pt x="235" y="23"/>
                  </a:lnTo>
                  <a:lnTo>
                    <a:pt x="227" y="26"/>
                  </a:lnTo>
                  <a:lnTo>
                    <a:pt x="221" y="32"/>
                  </a:lnTo>
                  <a:lnTo>
                    <a:pt x="214" y="36"/>
                  </a:lnTo>
                  <a:lnTo>
                    <a:pt x="206" y="42"/>
                  </a:lnTo>
                  <a:lnTo>
                    <a:pt x="204" y="44"/>
                  </a:lnTo>
                  <a:lnTo>
                    <a:pt x="202" y="48"/>
                  </a:lnTo>
                  <a:lnTo>
                    <a:pt x="198" y="49"/>
                  </a:lnTo>
                  <a:lnTo>
                    <a:pt x="196" y="53"/>
                  </a:lnTo>
                  <a:lnTo>
                    <a:pt x="194" y="55"/>
                  </a:lnTo>
                  <a:lnTo>
                    <a:pt x="191" y="59"/>
                  </a:lnTo>
                  <a:lnTo>
                    <a:pt x="189" y="61"/>
                  </a:lnTo>
                  <a:lnTo>
                    <a:pt x="187" y="65"/>
                  </a:lnTo>
                  <a:lnTo>
                    <a:pt x="183" y="67"/>
                  </a:lnTo>
                  <a:lnTo>
                    <a:pt x="181" y="69"/>
                  </a:lnTo>
                  <a:lnTo>
                    <a:pt x="179" y="71"/>
                  </a:lnTo>
                  <a:lnTo>
                    <a:pt x="177" y="73"/>
                  </a:lnTo>
                  <a:lnTo>
                    <a:pt x="173" y="74"/>
                  </a:lnTo>
                  <a:lnTo>
                    <a:pt x="171" y="76"/>
                  </a:lnTo>
                  <a:lnTo>
                    <a:pt x="169" y="78"/>
                  </a:lnTo>
                  <a:lnTo>
                    <a:pt x="166" y="78"/>
                  </a:lnTo>
                  <a:lnTo>
                    <a:pt x="166" y="80"/>
                  </a:lnTo>
                  <a:lnTo>
                    <a:pt x="164" y="82"/>
                  </a:lnTo>
                  <a:lnTo>
                    <a:pt x="164" y="84"/>
                  </a:lnTo>
                  <a:lnTo>
                    <a:pt x="164" y="86"/>
                  </a:lnTo>
                  <a:lnTo>
                    <a:pt x="164" y="88"/>
                  </a:lnTo>
                  <a:lnTo>
                    <a:pt x="162" y="88"/>
                  </a:lnTo>
                  <a:lnTo>
                    <a:pt x="160" y="90"/>
                  </a:lnTo>
                  <a:lnTo>
                    <a:pt x="158" y="92"/>
                  </a:lnTo>
                  <a:lnTo>
                    <a:pt x="156" y="92"/>
                  </a:lnTo>
                  <a:lnTo>
                    <a:pt x="156" y="94"/>
                  </a:lnTo>
                  <a:lnTo>
                    <a:pt x="154" y="94"/>
                  </a:lnTo>
                  <a:lnTo>
                    <a:pt x="154" y="96"/>
                  </a:lnTo>
                  <a:lnTo>
                    <a:pt x="154" y="97"/>
                  </a:lnTo>
                  <a:lnTo>
                    <a:pt x="154" y="99"/>
                  </a:lnTo>
                  <a:lnTo>
                    <a:pt x="152" y="99"/>
                  </a:lnTo>
                  <a:lnTo>
                    <a:pt x="150" y="99"/>
                  </a:lnTo>
                  <a:lnTo>
                    <a:pt x="150" y="101"/>
                  </a:lnTo>
                  <a:lnTo>
                    <a:pt x="148" y="101"/>
                  </a:lnTo>
                  <a:lnTo>
                    <a:pt x="146" y="105"/>
                  </a:lnTo>
                  <a:lnTo>
                    <a:pt x="144" y="109"/>
                  </a:lnTo>
                  <a:lnTo>
                    <a:pt x="144" y="113"/>
                  </a:lnTo>
                  <a:lnTo>
                    <a:pt x="143" y="115"/>
                  </a:lnTo>
                  <a:lnTo>
                    <a:pt x="143" y="119"/>
                  </a:lnTo>
                  <a:lnTo>
                    <a:pt x="141" y="122"/>
                  </a:lnTo>
                  <a:lnTo>
                    <a:pt x="139" y="126"/>
                  </a:lnTo>
                  <a:lnTo>
                    <a:pt x="137" y="128"/>
                  </a:lnTo>
                  <a:lnTo>
                    <a:pt x="137" y="145"/>
                  </a:lnTo>
                  <a:lnTo>
                    <a:pt x="137" y="163"/>
                  </a:lnTo>
                  <a:lnTo>
                    <a:pt x="137" y="180"/>
                  </a:lnTo>
                  <a:lnTo>
                    <a:pt x="137" y="197"/>
                  </a:lnTo>
                  <a:lnTo>
                    <a:pt x="137" y="215"/>
                  </a:lnTo>
                  <a:lnTo>
                    <a:pt x="137" y="232"/>
                  </a:lnTo>
                  <a:lnTo>
                    <a:pt x="135" y="249"/>
                  </a:lnTo>
                  <a:lnTo>
                    <a:pt x="133" y="266"/>
                  </a:lnTo>
                  <a:lnTo>
                    <a:pt x="133" y="268"/>
                  </a:lnTo>
                  <a:lnTo>
                    <a:pt x="131" y="270"/>
                  </a:lnTo>
                  <a:lnTo>
                    <a:pt x="129" y="274"/>
                  </a:lnTo>
                  <a:lnTo>
                    <a:pt x="127" y="276"/>
                  </a:lnTo>
                  <a:lnTo>
                    <a:pt x="125" y="278"/>
                  </a:lnTo>
                  <a:lnTo>
                    <a:pt x="123" y="280"/>
                  </a:lnTo>
                  <a:lnTo>
                    <a:pt x="123" y="284"/>
                  </a:lnTo>
                  <a:lnTo>
                    <a:pt x="121" y="286"/>
                  </a:lnTo>
                  <a:lnTo>
                    <a:pt x="118" y="291"/>
                  </a:lnTo>
                  <a:lnTo>
                    <a:pt x="112" y="297"/>
                  </a:lnTo>
                  <a:lnTo>
                    <a:pt x="106" y="301"/>
                  </a:lnTo>
                  <a:lnTo>
                    <a:pt x="100" y="307"/>
                  </a:lnTo>
                  <a:lnTo>
                    <a:pt x="96" y="312"/>
                  </a:lnTo>
                  <a:lnTo>
                    <a:pt x="93" y="318"/>
                  </a:lnTo>
                  <a:lnTo>
                    <a:pt x="87" y="324"/>
                  </a:lnTo>
                  <a:lnTo>
                    <a:pt x="85" y="330"/>
                  </a:lnTo>
                  <a:lnTo>
                    <a:pt x="83" y="332"/>
                  </a:lnTo>
                  <a:lnTo>
                    <a:pt x="81" y="334"/>
                  </a:lnTo>
                  <a:lnTo>
                    <a:pt x="79" y="335"/>
                  </a:lnTo>
                  <a:lnTo>
                    <a:pt x="77" y="337"/>
                  </a:lnTo>
                  <a:lnTo>
                    <a:pt x="75" y="339"/>
                  </a:lnTo>
                  <a:lnTo>
                    <a:pt x="73" y="341"/>
                  </a:lnTo>
                  <a:lnTo>
                    <a:pt x="71" y="341"/>
                  </a:lnTo>
                  <a:lnTo>
                    <a:pt x="70" y="343"/>
                  </a:lnTo>
                  <a:lnTo>
                    <a:pt x="68" y="343"/>
                  </a:lnTo>
                  <a:lnTo>
                    <a:pt x="66" y="345"/>
                  </a:lnTo>
                  <a:lnTo>
                    <a:pt x="66" y="347"/>
                  </a:lnTo>
                  <a:lnTo>
                    <a:pt x="64" y="349"/>
                  </a:lnTo>
                  <a:lnTo>
                    <a:pt x="62" y="351"/>
                  </a:lnTo>
                  <a:lnTo>
                    <a:pt x="62" y="353"/>
                  </a:lnTo>
                  <a:lnTo>
                    <a:pt x="62" y="355"/>
                  </a:lnTo>
                  <a:lnTo>
                    <a:pt x="60" y="357"/>
                  </a:lnTo>
                  <a:lnTo>
                    <a:pt x="58" y="358"/>
                  </a:lnTo>
                  <a:lnTo>
                    <a:pt x="58" y="360"/>
                  </a:lnTo>
                  <a:lnTo>
                    <a:pt x="56" y="362"/>
                  </a:lnTo>
                  <a:lnTo>
                    <a:pt x="56" y="364"/>
                  </a:lnTo>
                  <a:lnTo>
                    <a:pt x="54" y="366"/>
                  </a:lnTo>
                  <a:lnTo>
                    <a:pt x="52" y="368"/>
                  </a:lnTo>
                  <a:lnTo>
                    <a:pt x="48" y="368"/>
                  </a:lnTo>
                  <a:lnTo>
                    <a:pt x="48" y="370"/>
                  </a:lnTo>
                  <a:lnTo>
                    <a:pt x="47" y="372"/>
                  </a:lnTo>
                  <a:lnTo>
                    <a:pt x="47" y="374"/>
                  </a:lnTo>
                  <a:lnTo>
                    <a:pt x="45" y="376"/>
                  </a:lnTo>
                  <a:lnTo>
                    <a:pt x="45" y="378"/>
                  </a:lnTo>
                  <a:lnTo>
                    <a:pt x="45" y="380"/>
                  </a:lnTo>
                  <a:lnTo>
                    <a:pt x="43" y="380"/>
                  </a:lnTo>
                  <a:lnTo>
                    <a:pt x="43" y="381"/>
                  </a:lnTo>
                  <a:lnTo>
                    <a:pt x="41" y="381"/>
                  </a:lnTo>
                  <a:lnTo>
                    <a:pt x="41" y="383"/>
                  </a:lnTo>
                  <a:lnTo>
                    <a:pt x="39" y="383"/>
                  </a:lnTo>
                  <a:lnTo>
                    <a:pt x="37" y="383"/>
                  </a:lnTo>
                  <a:lnTo>
                    <a:pt x="35" y="387"/>
                  </a:lnTo>
                  <a:lnTo>
                    <a:pt x="33" y="391"/>
                  </a:lnTo>
                  <a:lnTo>
                    <a:pt x="31" y="395"/>
                  </a:lnTo>
                  <a:lnTo>
                    <a:pt x="29" y="401"/>
                  </a:lnTo>
                  <a:lnTo>
                    <a:pt x="27" y="405"/>
                  </a:lnTo>
                  <a:lnTo>
                    <a:pt x="24" y="408"/>
                  </a:lnTo>
                  <a:lnTo>
                    <a:pt x="22" y="412"/>
                  </a:lnTo>
                  <a:lnTo>
                    <a:pt x="20" y="416"/>
                  </a:lnTo>
                  <a:lnTo>
                    <a:pt x="18" y="418"/>
                  </a:lnTo>
                  <a:lnTo>
                    <a:pt x="18" y="422"/>
                  </a:lnTo>
                  <a:lnTo>
                    <a:pt x="16" y="426"/>
                  </a:lnTo>
                  <a:lnTo>
                    <a:pt x="16" y="429"/>
                  </a:lnTo>
                  <a:lnTo>
                    <a:pt x="14" y="431"/>
                  </a:lnTo>
                  <a:lnTo>
                    <a:pt x="14" y="435"/>
                  </a:lnTo>
                  <a:lnTo>
                    <a:pt x="12" y="439"/>
                  </a:lnTo>
                  <a:lnTo>
                    <a:pt x="10" y="441"/>
                  </a:lnTo>
                  <a:lnTo>
                    <a:pt x="10" y="454"/>
                  </a:lnTo>
                  <a:lnTo>
                    <a:pt x="10" y="468"/>
                  </a:lnTo>
                  <a:lnTo>
                    <a:pt x="10" y="479"/>
                  </a:lnTo>
                  <a:lnTo>
                    <a:pt x="10" y="493"/>
                  </a:lnTo>
                  <a:lnTo>
                    <a:pt x="10" y="506"/>
                  </a:lnTo>
                  <a:lnTo>
                    <a:pt x="10" y="520"/>
                  </a:lnTo>
                  <a:lnTo>
                    <a:pt x="8" y="533"/>
                  </a:lnTo>
                  <a:lnTo>
                    <a:pt x="8" y="547"/>
                  </a:lnTo>
                </a:path>
              </a:pathLst>
            </a:custGeom>
            <a:noFill/>
            <a:ln w="0">
              <a:solidFill>
                <a:srgbClr val="000000"/>
              </a:solidFill>
              <a:prstDash val="solid"/>
              <a:round/>
              <a:headEnd/>
              <a:tailEnd/>
            </a:ln>
          </p:spPr>
          <p:txBody>
            <a:bodyPr/>
            <a:lstStyle/>
            <a:p>
              <a:endParaRPr lang="en-US"/>
            </a:p>
          </p:txBody>
        </p:sp>
        <p:sp>
          <p:nvSpPr>
            <p:cNvPr id="38080" name="Freeform 192"/>
            <p:cNvSpPr>
              <a:spLocks/>
            </p:cNvSpPr>
            <p:nvPr/>
          </p:nvSpPr>
          <p:spPr bwMode="auto">
            <a:xfrm>
              <a:off x="3188" y="2783"/>
              <a:ext cx="1139" cy="710"/>
            </a:xfrm>
            <a:custGeom>
              <a:avLst/>
              <a:gdLst>
                <a:gd name="T0" fmla="*/ 977 w 1139"/>
                <a:gd name="T1" fmla="*/ 253 h 710"/>
                <a:gd name="T2" fmla="*/ 1010 w 1139"/>
                <a:gd name="T3" fmla="*/ 282 h 710"/>
                <a:gd name="T4" fmla="*/ 1041 w 1139"/>
                <a:gd name="T5" fmla="*/ 274 h 710"/>
                <a:gd name="T6" fmla="*/ 1062 w 1139"/>
                <a:gd name="T7" fmla="*/ 257 h 710"/>
                <a:gd name="T8" fmla="*/ 1075 w 1139"/>
                <a:gd name="T9" fmla="*/ 265 h 710"/>
                <a:gd name="T10" fmla="*/ 1127 w 1139"/>
                <a:gd name="T11" fmla="*/ 265 h 710"/>
                <a:gd name="T12" fmla="*/ 1119 w 1139"/>
                <a:gd name="T13" fmla="*/ 203 h 710"/>
                <a:gd name="T14" fmla="*/ 1100 w 1139"/>
                <a:gd name="T15" fmla="*/ 172 h 710"/>
                <a:gd name="T16" fmla="*/ 1069 w 1139"/>
                <a:gd name="T17" fmla="*/ 123 h 710"/>
                <a:gd name="T18" fmla="*/ 1064 w 1139"/>
                <a:gd name="T19" fmla="*/ 113 h 710"/>
                <a:gd name="T20" fmla="*/ 1039 w 1139"/>
                <a:gd name="T21" fmla="*/ 90 h 710"/>
                <a:gd name="T22" fmla="*/ 1016 w 1139"/>
                <a:gd name="T23" fmla="*/ 77 h 710"/>
                <a:gd name="T24" fmla="*/ 983 w 1139"/>
                <a:gd name="T25" fmla="*/ 63 h 710"/>
                <a:gd name="T26" fmla="*/ 922 w 1139"/>
                <a:gd name="T27" fmla="*/ 50 h 710"/>
                <a:gd name="T28" fmla="*/ 858 w 1139"/>
                <a:gd name="T29" fmla="*/ 44 h 710"/>
                <a:gd name="T30" fmla="*/ 816 w 1139"/>
                <a:gd name="T31" fmla="*/ 34 h 710"/>
                <a:gd name="T32" fmla="*/ 766 w 1139"/>
                <a:gd name="T33" fmla="*/ 23 h 710"/>
                <a:gd name="T34" fmla="*/ 628 w 1139"/>
                <a:gd name="T35" fmla="*/ 7 h 710"/>
                <a:gd name="T36" fmla="*/ 549 w 1139"/>
                <a:gd name="T37" fmla="*/ 2 h 710"/>
                <a:gd name="T38" fmla="*/ 438 w 1139"/>
                <a:gd name="T39" fmla="*/ 23 h 710"/>
                <a:gd name="T40" fmla="*/ 409 w 1139"/>
                <a:gd name="T41" fmla="*/ 40 h 710"/>
                <a:gd name="T42" fmla="*/ 394 w 1139"/>
                <a:gd name="T43" fmla="*/ 44 h 710"/>
                <a:gd name="T44" fmla="*/ 332 w 1139"/>
                <a:gd name="T45" fmla="*/ 86 h 710"/>
                <a:gd name="T46" fmla="*/ 280 w 1139"/>
                <a:gd name="T47" fmla="*/ 144 h 710"/>
                <a:gd name="T48" fmla="*/ 271 w 1139"/>
                <a:gd name="T49" fmla="*/ 163 h 710"/>
                <a:gd name="T50" fmla="*/ 256 w 1139"/>
                <a:gd name="T51" fmla="*/ 201 h 710"/>
                <a:gd name="T52" fmla="*/ 231 w 1139"/>
                <a:gd name="T53" fmla="*/ 263 h 710"/>
                <a:gd name="T54" fmla="*/ 202 w 1139"/>
                <a:gd name="T55" fmla="*/ 305 h 710"/>
                <a:gd name="T56" fmla="*/ 167 w 1139"/>
                <a:gd name="T57" fmla="*/ 343 h 710"/>
                <a:gd name="T58" fmla="*/ 85 w 1139"/>
                <a:gd name="T59" fmla="*/ 426 h 710"/>
                <a:gd name="T60" fmla="*/ 54 w 1139"/>
                <a:gd name="T61" fmla="*/ 443 h 710"/>
                <a:gd name="T62" fmla="*/ 2 w 1139"/>
                <a:gd name="T63" fmla="*/ 447 h 710"/>
                <a:gd name="T64" fmla="*/ 60 w 1139"/>
                <a:gd name="T65" fmla="*/ 541 h 710"/>
                <a:gd name="T66" fmla="*/ 81 w 1139"/>
                <a:gd name="T67" fmla="*/ 604 h 710"/>
                <a:gd name="T68" fmla="*/ 150 w 1139"/>
                <a:gd name="T69" fmla="*/ 673 h 710"/>
                <a:gd name="T70" fmla="*/ 254 w 1139"/>
                <a:gd name="T71" fmla="*/ 698 h 710"/>
                <a:gd name="T72" fmla="*/ 250 w 1139"/>
                <a:gd name="T73" fmla="*/ 679 h 710"/>
                <a:gd name="T74" fmla="*/ 236 w 1139"/>
                <a:gd name="T75" fmla="*/ 583 h 710"/>
                <a:gd name="T76" fmla="*/ 248 w 1139"/>
                <a:gd name="T77" fmla="*/ 545 h 710"/>
                <a:gd name="T78" fmla="*/ 269 w 1139"/>
                <a:gd name="T79" fmla="*/ 506 h 710"/>
                <a:gd name="T80" fmla="*/ 290 w 1139"/>
                <a:gd name="T81" fmla="*/ 501 h 710"/>
                <a:gd name="T82" fmla="*/ 302 w 1139"/>
                <a:gd name="T83" fmla="*/ 483 h 710"/>
                <a:gd name="T84" fmla="*/ 315 w 1139"/>
                <a:gd name="T85" fmla="*/ 468 h 710"/>
                <a:gd name="T86" fmla="*/ 340 w 1139"/>
                <a:gd name="T87" fmla="*/ 457 h 710"/>
                <a:gd name="T88" fmla="*/ 424 w 1139"/>
                <a:gd name="T89" fmla="*/ 410 h 710"/>
                <a:gd name="T90" fmla="*/ 457 w 1139"/>
                <a:gd name="T91" fmla="*/ 361 h 710"/>
                <a:gd name="T92" fmla="*/ 528 w 1139"/>
                <a:gd name="T93" fmla="*/ 359 h 710"/>
                <a:gd name="T94" fmla="*/ 664 w 1139"/>
                <a:gd name="T95" fmla="*/ 355 h 710"/>
                <a:gd name="T96" fmla="*/ 699 w 1139"/>
                <a:gd name="T97" fmla="*/ 349 h 710"/>
                <a:gd name="T98" fmla="*/ 712 w 1139"/>
                <a:gd name="T99" fmla="*/ 364 h 710"/>
                <a:gd name="T100" fmla="*/ 781 w 1139"/>
                <a:gd name="T101" fmla="*/ 401 h 710"/>
                <a:gd name="T102" fmla="*/ 816 w 1139"/>
                <a:gd name="T103" fmla="*/ 399 h 710"/>
                <a:gd name="T104" fmla="*/ 841 w 1139"/>
                <a:gd name="T105" fmla="*/ 366 h 710"/>
                <a:gd name="T106" fmla="*/ 906 w 1139"/>
                <a:gd name="T107" fmla="*/ 399 h 710"/>
                <a:gd name="T108" fmla="*/ 864 w 1139"/>
                <a:gd name="T109" fmla="*/ 361 h 710"/>
                <a:gd name="T110" fmla="*/ 895 w 1139"/>
                <a:gd name="T111" fmla="*/ 314 h 710"/>
                <a:gd name="T112" fmla="*/ 862 w 1139"/>
                <a:gd name="T113" fmla="*/ 324 h 710"/>
                <a:gd name="T114" fmla="*/ 854 w 1139"/>
                <a:gd name="T115" fmla="*/ 309 h 710"/>
                <a:gd name="T116" fmla="*/ 810 w 1139"/>
                <a:gd name="T117" fmla="*/ 316 h 710"/>
                <a:gd name="T118" fmla="*/ 822 w 1139"/>
                <a:gd name="T119" fmla="*/ 286 h 710"/>
                <a:gd name="T120" fmla="*/ 929 w 1139"/>
                <a:gd name="T121" fmla="*/ 280 h 7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9"/>
                <a:gd name="T184" fmla="*/ 0 h 710"/>
                <a:gd name="T185" fmla="*/ 1139 w 1139"/>
                <a:gd name="T186" fmla="*/ 710 h 7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28"/>
                  </a:lnTo>
                  <a:lnTo>
                    <a:pt x="1131" y="220"/>
                  </a:lnTo>
                  <a:lnTo>
                    <a:pt x="1125" y="213"/>
                  </a:lnTo>
                  <a:lnTo>
                    <a:pt x="1119" y="203"/>
                  </a:lnTo>
                  <a:lnTo>
                    <a:pt x="1114" y="196"/>
                  </a:lnTo>
                  <a:lnTo>
                    <a:pt x="1114" y="190"/>
                  </a:lnTo>
                  <a:lnTo>
                    <a:pt x="1112" y="190"/>
                  </a:lnTo>
                  <a:lnTo>
                    <a:pt x="1110" y="190"/>
                  </a:lnTo>
                  <a:lnTo>
                    <a:pt x="1108" y="186"/>
                  </a:lnTo>
                  <a:lnTo>
                    <a:pt x="1100" y="172"/>
                  </a:lnTo>
                  <a:lnTo>
                    <a:pt x="1092" y="157"/>
                  </a:lnTo>
                  <a:lnTo>
                    <a:pt x="1085" y="144"/>
                  </a:lnTo>
                  <a:lnTo>
                    <a:pt x="1079" y="128"/>
                  </a:lnTo>
                  <a:lnTo>
                    <a:pt x="1077" y="126"/>
                  </a:lnTo>
                  <a:lnTo>
                    <a:pt x="1075" y="126"/>
                  </a:lnTo>
                  <a:lnTo>
                    <a:pt x="1069" y="123"/>
                  </a:lnTo>
                  <a:lnTo>
                    <a:pt x="1067" y="121"/>
                  </a:lnTo>
                  <a:lnTo>
                    <a:pt x="1067" y="119"/>
                  </a:lnTo>
                  <a:lnTo>
                    <a:pt x="1067" y="115"/>
                  </a:lnTo>
                  <a:lnTo>
                    <a:pt x="1066" y="115"/>
                  </a:lnTo>
                  <a:lnTo>
                    <a:pt x="1064" y="113"/>
                  </a:lnTo>
                  <a:lnTo>
                    <a:pt x="1058" y="107"/>
                  </a:lnTo>
                  <a:lnTo>
                    <a:pt x="1054" y="103"/>
                  </a:lnTo>
                  <a:lnTo>
                    <a:pt x="1050" y="101"/>
                  </a:lnTo>
                  <a:lnTo>
                    <a:pt x="1046" y="98"/>
                  </a:lnTo>
                  <a:lnTo>
                    <a:pt x="1043" y="94"/>
                  </a:lnTo>
                  <a:lnTo>
                    <a:pt x="1039" y="90"/>
                  </a:lnTo>
                  <a:lnTo>
                    <a:pt x="1037" y="86"/>
                  </a:lnTo>
                  <a:lnTo>
                    <a:pt x="1035" y="84"/>
                  </a:lnTo>
                  <a:lnTo>
                    <a:pt x="1029" y="82"/>
                  </a:lnTo>
                  <a:lnTo>
                    <a:pt x="1023" y="80"/>
                  </a:lnTo>
                  <a:lnTo>
                    <a:pt x="1018" y="77"/>
                  </a:lnTo>
                  <a:lnTo>
                    <a:pt x="1016" y="77"/>
                  </a:lnTo>
                  <a:lnTo>
                    <a:pt x="1012" y="75"/>
                  </a:lnTo>
                  <a:lnTo>
                    <a:pt x="1010" y="73"/>
                  </a:lnTo>
                  <a:lnTo>
                    <a:pt x="1006" y="71"/>
                  </a:lnTo>
                  <a:lnTo>
                    <a:pt x="1002" y="69"/>
                  </a:lnTo>
                  <a:lnTo>
                    <a:pt x="1000" y="67"/>
                  </a:lnTo>
                  <a:lnTo>
                    <a:pt x="983" y="63"/>
                  </a:lnTo>
                  <a:lnTo>
                    <a:pt x="968" y="57"/>
                  </a:lnTo>
                  <a:lnTo>
                    <a:pt x="952" y="53"/>
                  </a:lnTo>
                  <a:lnTo>
                    <a:pt x="945" y="52"/>
                  </a:lnTo>
                  <a:lnTo>
                    <a:pt x="935" y="52"/>
                  </a:lnTo>
                  <a:lnTo>
                    <a:pt x="929" y="50"/>
                  </a:lnTo>
                  <a:lnTo>
                    <a:pt x="922" y="50"/>
                  </a:lnTo>
                  <a:lnTo>
                    <a:pt x="906" y="50"/>
                  </a:lnTo>
                  <a:lnTo>
                    <a:pt x="891" y="50"/>
                  </a:lnTo>
                  <a:lnTo>
                    <a:pt x="877" y="50"/>
                  </a:lnTo>
                  <a:lnTo>
                    <a:pt x="874" y="46"/>
                  </a:lnTo>
                  <a:lnTo>
                    <a:pt x="868" y="46"/>
                  </a:lnTo>
                  <a:lnTo>
                    <a:pt x="858" y="44"/>
                  </a:lnTo>
                  <a:lnTo>
                    <a:pt x="849" y="42"/>
                  </a:lnTo>
                  <a:lnTo>
                    <a:pt x="843" y="40"/>
                  </a:lnTo>
                  <a:lnTo>
                    <a:pt x="839" y="38"/>
                  </a:lnTo>
                  <a:lnTo>
                    <a:pt x="831" y="38"/>
                  </a:lnTo>
                  <a:lnTo>
                    <a:pt x="822" y="36"/>
                  </a:lnTo>
                  <a:lnTo>
                    <a:pt x="816" y="34"/>
                  </a:lnTo>
                  <a:lnTo>
                    <a:pt x="806" y="32"/>
                  </a:lnTo>
                  <a:lnTo>
                    <a:pt x="805" y="30"/>
                  </a:lnTo>
                  <a:lnTo>
                    <a:pt x="801" y="29"/>
                  </a:lnTo>
                  <a:lnTo>
                    <a:pt x="799" y="29"/>
                  </a:lnTo>
                  <a:lnTo>
                    <a:pt x="795" y="27"/>
                  </a:lnTo>
                  <a:lnTo>
                    <a:pt x="766" y="23"/>
                  </a:lnTo>
                  <a:lnTo>
                    <a:pt x="751" y="19"/>
                  </a:lnTo>
                  <a:lnTo>
                    <a:pt x="737" y="15"/>
                  </a:lnTo>
                  <a:lnTo>
                    <a:pt x="689" y="11"/>
                  </a:lnTo>
                  <a:lnTo>
                    <a:pt x="643" y="6"/>
                  </a:lnTo>
                  <a:lnTo>
                    <a:pt x="634" y="7"/>
                  </a:lnTo>
                  <a:lnTo>
                    <a:pt x="628" y="7"/>
                  </a:lnTo>
                  <a:lnTo>
                    <a:pt x="622" y="6"/>
                  </a:lnTo>
                  <a:lnTo>
                    <a:pt x="614" y="4"/>
                  </a:lnTo>
                  <a:lnTo>
                    <a:pt x="607" y="2"/>
                  </a:lnTo>
                  <a:lnTo>
                    <a:pt x="590" y="0"/>
                  </a:lnTo>
                  <a:lnTo>
                    <a:pt x="555" y="0"/>
                  </a:lnTo>
                  <a:lnTo>
                    <a:pt x="549" y="2"/>
                  </a:lnTo>
                  <a:lnTo>
                    <a:pt x="543" y="2"/>
                  </a:lnTo>
                  <a:lnTo>
                    <a:pt x="534" y="4"/>
                  </a:lnTo>
                  <a:lnTo>
                    <a:pt x="522" y="2"/>
                  </a:lnTo>
                  <a:lnTo>
                    <a:pt x="511" y="2"/>
                  </a:lnTo>
                  <a:lnTo>
                    <a:pt x="474" y="13"/>
                  </a:lnTo>
                  <a:lnTo>
                    <a:pt x="438" y="23"/>
                  </a:lnTo>
                  <a:lnTo>
                    <a:pt x="436" y="27"/>
                  </a:lnTo>
                  <a:lnTo>
                    <a:pt x="432" y="29"/>
                  </a:lnTo>
                  <a:lnTo>
                    <a:pt x="424" y="32"/>
                  </a:lnTo>
                  <a:lnTo>
                    <a:pt x="415" y="34"/>
                  </a:lnTo>
                  <a:lnTo>
                    <a:pt x="411" y="38"/>
                  </a:lnTo>
                  <a:lnTo>
                    <a:pt x="409" y="40"/>
                  </a:lnTo>
                  <a:lnTo>
                    <a:pt x="407" y="40"/>
                  </a:lnTo>
                  <a:lnTo>
                    <a:pt x="405" y="40"/>
                  </a:lnTo>
                  <a:lnTo>
                    <a:pt x="401" y="42"/>
                  </a:lnTo>
                  <a:lnTo>
                    <a:pt x="398" y="44"/>
                  </a:lnTo>
                  <a:lnTo>
                    <a:pt x="396" y="44"/>
                  </a:lnTo>
                  <a:lnTo>
                    <a:pt x="394" y="44"/>
                  </a:lnTo>
                  <a:lnTo>
                    <a:pt x="388" y="48"/>
                  </a:lnTo>
                  <a:lnTo>
                    <a:pt x="380" y="52"/>
                  </a:lnTo>
                  <a:lnTo>
                    <a:pt x="365" y="57"/>
                  </a:lnTo>
                  <a:lnTo>
                    <a:pt x="355" y="63"/>
                  </a:lnTo>
                  <a:lnTo>
                    <a:pt x="348" y="71"/>
                  </a:lnTo>
                  <a:lnTo>
                    <a:pt x="332" y="86"/>
                  </a:lnTo>
                  <a:lnTo>
                    <a:pt x="317" y="100"/>
                  </a:lnTo>
                  <a:lnTo>
                    <a:pt x="309" y="107"/>
                  </a:lnTo>
                  <a:lnTo>
                    <a:pt x="302" y="113"/>
                  </a:lnTo>
                  <a:lnTo>
                    <a:pt x="302" y="119"/>
                  </a:lnTo>
                  <a:lnTo>
                    <a:pt x="290" y="130"/>
                  </a:lnTo>
                  <a:lnTo>
                    <a:pt x="280" y="144"/>
                  </a:lnTo>
                  <a:lnTo>
                    <a:pt x="280" y="149"/>
                  </a:lnTo>
                  <a:lnTo>
                    <a:pt x="277" y="149"/>
                  </a:lnTo>
                  <a:lnTo>
                    <a:pt x="275" y="153"/>
                  </a:lnTo>
                  <a:lnTo>
                    <a:pt x="275" y="155"/>
                  </a:lnTo>
                  <a:lnTo>
                    <a:pt x="271" y="157"/>
                  </a:lnTo>
                  <a:lnTo>
                    <a:pt x="271" y="163"/>
                  </a:lnTo>
                  <a:lnTo>
                    <a:pt x="265" y="169"/>
                  </a:lnTo>
                  <a:lnTo>
                    <a:pt x="265" y="178"/>
                  </a:lnTo>
                  <a:lnTo>
                    <a:pt x="259" y="184"/>
                  </a:lnTo>
                  <a:lnTo>
                    <a:pt x="259" y="190"/>
                  </a:lnTo>
                  <a:lnTo>
                    <a:pt x="257" y="196"/>
                  </a:lnTo>
                  <a:lnTo>
                    <a:pt x="256" y="201"/>
                  </a:lnTo>
                  <a:lnTo>
                    <a:pt x="254" y="207"/>
                  </a:lnTo>
                  <a:lnTo>
                    <a:pt x="248" y="220"/>
                  </a:lnTo>
                  <a:lnTo>
                    <a:pt x="244" y="236"/>
                  </a:lnTo>
                  <a:lnTo>
                    <a:pt x="238" y="249"/>
                  </a:lnTo>
                  <a:lnTo>
                    <a:pt x="234" y="257"/>
                  </a:lnTo>
                  <a:lnTo>
                    <a:pt x="231" y="263"/>
                  </a:lnTo>
                  <a:lnTo>
                    <a:pt x="229" y="268"/>
                  </a:lnTo>
                  <a:lnTo>
                    <a:pt x="225" y="274"/>
                  </a:lnTo>
                  <a:lnTo>
                    <a:pt x="217" y="284"/>
                  </a:lnTo>
                  <a:lnTo>
                    <a:pt x="209" y="293"/>
                  </a:lnTo>
                  <a:lnTo>
                    <a:pt x="204" y="303"/>
                  </a:lnTo>
                  <a:lnTo>
                    <a:pt x="202" y="305"/>
                  </a:lnTo>
                  <a:lnTo>
                    <a:pt x="200" y="307"/>
                  </a:lnTo>
                  <a:lnTo>
                    <a:pt x="196" y="311"/>
                  </a:lnTo>
                  <a:lnTo>
                    <a:pt x="196" y="313"/>
                  </a:lnTo>
                  <a:lnTo>
                    <a:pt x="194" y="314"/>
                  </a:lnTo>
                  <a:lnTo>
                    <a:pt x="192" y="318"/>
                  </a:lnTo>
                  <a:lnTo>
                    <a:pt x="167" y="343"/>
                  </a:lnTo>
                  <a:lnTo>
                    <a:pt x="140" y="368"/>
                  </a:lnTo>
                  <a:lnTo>
                    <a:pt x="117" y="393"/>
                  </a:lnTo>
                  <a:lnTo>
                    <a:pt x="90" y="418"/>
                  </a:lnTo>
                  <a:lnTo>
                    <a:pt x="89" y="420"/>
                  </a:lnTo>
                  <a:lnTo>
                    <a:pt x="89" y="424"/>
                  </a:lnTo>
                  <a:lnTo>
                    <a:pt x="85" y="426"/>
                  </a:lnTo>
                  <a:lnTo>
                    <a:pt x="85" y="430"/>
                  </a:lnTo>
                  <a:lnTo>
                    <a:pt x="79" y="432"/>
                  </a:lnTo>
                  <a:lnTo>
                    <a:pt x="73" y="435"/>
                  </a:lnTo>
                  <a:lnTo>
                    <a:pt x="69" y="437"/>
                  </a:lnTo>
                  <a:lnTo>
                    <a:pt x="64" y="441"/>
                  </a:lnTo>
                  <a:lnTo>
                    <a:pt x="54" y="443"/>
                  </a:lnTo>
                  <a:lnTo>
                    <a:pt x="46" y="443"/>
                  </a:lnTo>
                  <a:lnTo>
                    <a:pt x="29" y="449"/>
                  </a:lnTo>
                  <a:lnTo>
                    <a:pt x="21" y="451"/>
                  </a:lnTo>
                  <a:lnTo>
                    <a:pt x="16" y="449"/>
                  </a:lnTo>
                  <a:lnTo>
                    <a:pt x="10"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close/>
                </a:path>
              </a:pathLst>
            </a:custGeom>
            <a:solidFill>
              <a:schemeClr val="accent1"/>
            </a:solidFill>
            <a:ln w="9525">
              <a:noFill/>
              <a:round/>
              <a:headEnd/>
              <a:tailEnd/>
            </a:ln>
          </p:spPr>
          <p:txBody>
            <a:bodyPr/>
            <a:lstStyle/>
            <a:p>
              <a:endParaRPr lang="en-US"/>
            </a:p>
          </p:txBody>
        </p:sp>
        <p:sp>
          <p:nvSpPr>
            <p:cNvPr id="38081" name="Freeform 193"/>
            <p:cNvSpPr>
              <a:spLocks/>
            </p:cNvSpPr>
            <p:nvPr/>
          </p:nvSpPr>
          <p:spPr bwMode="auto">
            <a:xfrm>
              <a:off x="3188" y="2783"/>
              <a:ext cx="1139" cy="710"/>
            </a:xfrm>
            <a:custGeom>
              <a:avLst/>
              <a:gdLst>
                <a:gd name="T0" fmla="*/ 991 w 1139"/>
                <a:gd name="T1" fmla="*/ 259 h 710"/>
                <a:gd name="T2" fmla="*/ 1044 w 1139"/>
                <a:gd name="T3" fmla="*/ 270 h 710"/>
                <a:gd name="T4" fmla="*/ 1058 w 1139"/>
                <a:gd name="T5" fmla="*/ 268 h 710"/>
                <a:gd name="T6" fmla="*/ 1139 w 1139"/>
                <a:gd name="T7" fmla="*/ 268 h 710"/>
                <a:gd name="T8" fmla="*/ 1137 w 1139"/>
                <a:gd name="T9" fmla="*/ 228 h 710"/>
                <a:gd name="T10" fmla="*/ 1114 w 1139"/>
                <a:gd name="T11" fmla="*/ 194 h 710"/>
                <a:gd name="T12" fmla="*/ 1096 w 1139"/>
                <a:gd name="T13" fmla="*/ 165 h 710"/>
                <a:gd name="T14" fmla="*/ 1071 w 1139"/>
                <a:gd name="T15" fmla="*/ 123 h 710"/>
                <a:gd name="T16" fmla="*/ 1062 w 1139"/>
                <a:gd name="T17" fmla="*/ 111 h 710"/>
                <a:gd name="T18" fmla="*/ 1044 w 1139"/>
                <a:gd name="T19" fmla="*/ 96 h 710"/>
                <a:gd name="T20" fmla="*/ 1023 w 1139"/>
                <a:gd name="T21" fmla="*/ 78 h 710"/>
                <a:gd name="T22" fmla="*/ 1004 w 1139"/>
                <a:gd name="T23" fmla="*/ 71 h 710"/>
                <a:gd name="T24" fmla="*/ 945 w 1139"/>
                <a:gd name="T25" fmla="*/ 53 h 710"/>
                <a:gd name="T26" fmla="*/ 877 w 1139"/>
                <a:gd name="T27" fmla="*/ 50 h 710"/>
                <a:gd name="T28" fmla="*/ 835 w 1139"/>
                <a:gd name="T29" fmla="*/ 38 h 710"/>
                <a:gd name="T30" fmla="*/ 805 w 1139"/>
                <a:gd name="T31" fmla="*/ 30 h 710"/>
                <a:gd name="T32" fmla="*/ 774 w 1139"/>
                <a:gd name="T33" fmla="*/ 23 h 710"/>
                <a:gd name="T34" fmla="*/ 689 w 1139"/>
                <a:gd name="T35" fmla="*/ 11 h 710"/>
                <a:gd name="T36" fmla="*/ 632 w 1139"/>
                <a:gd name="T37" fmla="*/ 7 h 710"/>
                <a:gd name="T38" fmla="*/ 572 w 1139"/>
                <a:gd name="T39" fmla="*/ 0 h 710"/>
                <a:gd name="T40" fmla="*/ 517 w 1139"/>
                <a:gd name="T41" fmla="*/ 2 h 710"/>
                <a:gd name="T42" fmla="*/ 438 w 1139"/>
                <a:gd name="T43" fmla="*/ 23 h 710"/>
                <a:gd name="T44" fmla="*/ 407 w 1139"/>
                <a:gd name="T45" fmla="*/ 40 h 710"/>
                <a:gd name="T46" fmla="*/ 384 w 1139"/>
                <a:gd name="T47" fmla="*/ 50 h 710"/>
                <a:gd name="T48" fmla="*/ 332 w 1139"/>
                <a:gd name="T49" fmla="*/ 86 h 710"/>
                <a:gd name="T50" fmla="*/ 296 w 1139"/>
                <a:gd name="T51" fmla="*/ 125 h 710"/>
                <a:gd name="T52" fmla="*/ 280 w 1139"/>
                <a:gd name="T53" fmla="*/ 149 h 710"/>
                <a:gd name="T54" fmla="*/ 271 w 1139"/>
                <a:gd name="T55" fmla="*/ 159 h 710"/>
                <a:gd name="T56" fmla="*/ 265 w 1139"/>
                <a:gd name="T57" fmla="*/ 171 h 710"/>
                <a:gd name="T58" fmla="*/ 259 w 1139"/>
                <a:gd name="T59" fmla="*/ 186 h 710"/>
                <a:gd name="T60" fmla="*/ 248 w 1139"/>
                <a:gd name="T61" fmla="*/ 220 h 710"/>
                <a:gd name="T62" fmla="*/ 221 w 1139"/>
                <a:gd name="T63" fmla="*/ 278 h 710"/>
                <a:gd name="T64" fmla="*/ 198 w 1139"/>
                <a:gd name="T65" fmla="*/ 307 h 710"/>
                <a:gd name="T66" fmla="*/ 165 w 1139"/>
                <a:gd name="T67" fmla="*/ 343 h 710"/>
                <a:gd name="T68" fmla="*/ 87 w 1139"/>
                <a:gd name="T69" fmla="*/ 424 h 710"/>
                <a:gd name="T70" fmla="*/ 71 w 1139"/>
                <a:gd name="T71" fmla="*/ 437 h 710"/>
                <a:gd name="T72" fmla="*/ 37 w 1139"/>
                <a:gd name="T73" fmla="*/ 447 h 710"/>
                <a:gd name="T74" fmla="*/ 6 w 1139"/>
                <a:gd name="T75" fmla="*/ 447 h 710"/>
                <a:gd name="T76" fmla="*/ 71 w 1139"/>
                <a:gd name="T77" fmla="*/ 552 h 710"/>
                <a:gd name="T78" fmla="*/ 133 w 1139"/>
                <a:gd name="T79" fmla="*/ 668 h 710"/>
                <a:gd name="T80" fmla="*/ 263 w 1139"/>
                <a:gd name="T81" fmla="*/ 698 h 710"/>
                <a:gd name="T82" fmla="*/ 238 w 1139"/>
                <a:gd name="T83" fmla="*/ 583 h 710"/>
                <a:gd name="T84" fmla="*/ 252 w 1139"/>
                <a:gd name="T85" fmla="*/ 526 h 710"/>
                <a:gd name="T86" fmla="*/ 286 w 1139"/>
                <a:gd name="T87" fmla="*/ 501 h 710"/>
                <a:gd name="T88" fmla="*/ 325 w 1139"/>
                <a:gd name="T89" fmla="*/ 480 h 710"/>
                <a:gd name="T90" fmla="*/ 340 w 1139"/>
                <a:gd name="T91" fmla="*/ 457 h 710"/>
                <a:gd name="T92" fmla="*/ 438 w 1139"/>
                <a:gd name="T93" fmla="*/ 376 h 710"/>
                <a:gd name="T94" fmla="*/ 528 w 1139"/>
                <a:gd name="T95" fmla="*/ 359 h 710"/>
                <a:gd name="T96" fmla="*/ 686 w 1139"/>
                <a:gd name="T97" fmla="*/ 347 h 710"/>
                <a:gd name="T98" fmla="*/ 712 w 1139"/>
                <a:gd name="T99" fmla="*/ 364 h 710"/>
                <a:gd name="T100" fmla="*/ 799 w 1139"/>
                <a:gd name="T101" fmla="*/ 391 h 710"/>
                <a:gd name="T102" fmla="*/ 841 w 1139"/>
                <a:gd name="T103" fmla="*/ 366 h 710"/>
                <a:gd name="T104" fmla="*/ 910 w 1139"/>
                <a:gd name="T105" fmla="*/ 386 h 710"/>
                <a:gd name="T106" fmla="*/ 895 w 1139"/>
                <a:gd name="T107" fmla="*/ 314 h 710"/>
                <a:gd name="T108" fmla="*/ 849 w 1139"/>
                <a:gd name="T109" fmla="*/ 322 h 710"/>
                <a:gd name="T110" fmla="*/ 810 w 1139"/>
                <a:gd name="T111" fmla="*/ 316 h 710"/>
                <a:gd name="T112" fmla="*/ 870 w 1139"/>
                <a:gd name="T113" fmla="*/ 299 h 7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9"/>
                <a:gd name="T172" fmla="*/ 0 h 710"/>
                <a:gd name="T173" fmla="*/ 1139 w 1139"/>
                <a:gd name="T174" fmla="*/ 710 h 7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61"/>
                  </a:lnTo>
                  <a:lnTo>
                    <a:pt x="1137" y="257"/>
                  </a:lnTo>
                  <a:lnTo>
                    <a:pt x="1137" y="251"/>
                  </a:lnTo>
                  <a:lnTo>
                    <a:pt x="1137" y="247"/>
                  </a:lnTo>
                  <a:lnTo>
                    <a:pt x="1137" y="242"/>
                  </a:lnTo>
                  <a:lnTo>
                    <a:pt x="1137" y="238"/>
                  </a:lnTo>
                  <a:lnTo>
                    <a:pt x="1137" y="232"/>
                  </a:lnTo>
                  <a:lnTo>
                    <a:pt x="1137" y="228"/>
                  </a:lnTo>
                  <a:lnTo>
                    <a:pt x="1135" y="224"/>
                  </a:lnTo>
                  <a:lnTo>
                    <a:pt x="1131" y="220"/>
                  </a:lnTo>
                  <a:lnTo>
                    <a:pt x="1129" y="217"/>
                  </a:lnTo>
                  <a:lnTo>
                    <a:pt x="1125" y="211"/>
                  </a:lnTo>
                  <a:lnTo>
                    <a:pt x="1123" y="207"/>
                  </a:lnTo>
                  <a:lnTo>
                    <a:pt x="1119" y="203"/>
                  </a:lnTo>
                  <a:lnTo>
                    <a:pt x="1117" y="199"/>
                  </a:lnTo>
                  <a:lnTo>
                    <a:pt x="1114" y="196"/>
                  </a:lnTo>
                  <a:lnTo>
                    <a:pt x="1114" y="194"/>
                  </a:lnTo>
                  <a:lnTo>
                    <a:pt x="1114" y="192"/>
                  </a:lnTo>
                  <a:lnTo>
                    <a:pt x="1114" y="190"/>
                  </a:lnTo>
                  <a:lnTo>
                    <a:pt x="1112" y="190"/>
                  </a:lnTo>
                  <a:lnTo>
                    <a:pt x="1110" y="190"/>
                  </a:lnTo>
                  <a:lnTo>
                    <a:pt x="1110" y="188"/>
                  </a:lnTo>
                  <a:lnTo>
                    <a:pt x="1108" y="186"/>
                  </a:lnTo>
                  <a:lnTo>
                    <a:pt x="1106" y="178"/>
                  </a:lnTo>
                  <a:lnTo>
                    <a:pt x="1102" y="172"/>
                  </a:lnTo>
                  <a:lnTo>
                    <a:pt x="1096" y="165"/>
                  </a:lnTo>
                  <a:lnTo>
                    <a:pt x="1092" y="157"/>
                  </a:lnTo>
                  <a:lnTo>
                    <a:pt x="1089" y="151"/>
                  </a:lnTo>
                  <a:lnTo>
                    <a:pt x="1085" y="144"/>
                  </a:lnTo>
                  <a:lnTo>
                    <a:pt x="1081" y="136"/>
                  </a:lnTo>
                  <a:lnTo>
                    <a:pt x="1079" y="128"/>
                  </a:lnTo>
                  <a:lnTo>
                    <a:pt x="1077" y="128"/>
                  </a:lnTo>
                  <a:lnTo>
                    <a:pt x="1075" y="126"/>
                  </a:lnTo>
                  <a:lnTo>
                    <a:pt x="1073" y="125"/>
                  </a:lnTo>
                  <a:lnTo>
                    <a:pt x="1071" y="123"/>
                  </a:lnTo>
                  <a:lnTo>
                    <a:pt x="1069" y="123"/>
                  </a:lnTo>
                  <a:lnTo>
                    <a:pt x="1067" y="121"/>
                  </a:lnTo>
                  <a:lnTo>
                    <a:pt x="1067" y="119"/>
                  </a:lnTo>
                  <a:lnTo>
                    <a:pt x="1067" y="117"/>
                  </a:lnTo>
                  <a:lnTo>
                    <a:pt x="1067" y="115"/>
                  </a:lnTo>
                  <a:lnTo>
                    <a:pt x="1067" y="113"/>
                  </a:lnTo>
                  <a:lnTo>
                    <a:pt x="1064" y="113"/>
                  </a:lnTo>
                  <a:lnTo>
                    <a:pt x="1064" y="111"/>
                  </a:lnTo>
                  <a:lnTo>
                    <a:pt x="1062" y="111"/>
                  </a:lnTo>
                  <a:lnTo>
                    <a:pt x="1060" y="109"/>
                  </a:lnTo>
                  <a:lnTo>
                    <a:pt x="1058" y="107"/>
                  </a:lnTo>
                  <a:lnTo>
                    <a:pt x="1056" y="105"/>
                  </a:lnTo>
                  <a:lnTo>
                    <a:pt x="1054" y="103"/>
                  </a:lnTo>
                  <a:lnTo>
                    <a:pt x="1052" y="103"/>
                  </a:lnTo>
                  <a:lnTo>
                    <a:pt x="1050" y="101"/>
                  </a:lnTo>
                  <a:lnTo>
                    <a:pt x="1048" y="100"/>
                  </a:lnTo>
                  <a:lnTo>
                    <a:pt x="1046" y="98"/>
                  </a:lnTo>
                  <a:lnTo>
                    <a:pt x="1044" y="96"/>
                  </a:lnTo>
                  <a:lnTo>
                    <a:pt x="1043" y="94"/>
                  </a:lnTo>
                  <a:lnTo>
                    <a:pt x="1041" y="92"/>
                  </a:lnTo>
                  <a:lnTo>
                    <a:pt x="1039" y="90"/>
                  </a:lnTo>
                  <a:lnTo>
                    <a:pt x="1037" y="88"/>
                  </a:lnTo>
                  <a:lnTo>
                    <a:pt x="1035" y="84"/>
                  </a:lnTo>
                  <a:lnTo>
                    <a:pt x="1033" y="84"/>
                  </a:lnTo>
                  <a:lnTo>
                    <a:pt x="1029" y="82"/>
                  </a:lnTo>
                  <a:lnTo>
                    <a:pt x="1027" y="80"/>
                  </a:lnTo>
                  <a:lnTo>
                    <a:pt x="1023" y="78"/>
                  </a:lnTo>
                  <a:lnTo>
                    <a:pt x="1021" y="78"/>
                  </a:lnTo>
                  <a:lnTo>
                    <a:pt x="1018" y="77"/>
                  </a:lnTo>
                  <a:lnTo>
                    <a:pt x="1016" y="77"/>
                  </a:lnTo>
                  <a:lnTo>
                    <a:pt x="1012" y="75"/>
                  </a:lnTo>
                  <a:lnTo>
                    <a:pt x="1010" y="75"/>
                  </a:lnTo>
                  <a:lnTo>
                    <a:pt x="1010" y="73"/>
                  </a:lnTo>
                  <a:lnTo>
                    <a:pt x="1008" y="71"/>
                  </a:lnTo>
                  <a:lnTo>
                    <a:pt x="1006" y="71"/>
                  </a:lnTo>
                  <a:lnTo>
                    <a:pt x="1004" y="71"/>
                  </a:lnTo>
                  <a:lnTo>
                    <a:pt x="1002" y="69"/>
                  </a:lnTo>
                  <a:lnTo>
                    <a:pt x="1000" y="67"/>
                  </a:lnTo>
                  <a:lnTo>
                    <a:pt x="993" y="65"/>
                  </a:lnTo>
                  <a:lnTo>
                    <a:pt x="983" y="63"/>
                  </a:lnTo>
                  <a:lnTo>
                    <a:pt x="975" y="61"/>
                  </a:lnTo>
                  <a:lnTo>
                    <a:pt x="968" y="57"/>
                  </a:lnTo>
                  <a:lnTo>
                    <a:pt x="960" y="55"/>
                  </a:lnTo>
                  <a:lnTo>
                    <a:pt x="952" y="53"/>
                  </a:lnTo>
                  <a:lnTo>
                    <a:pt x="945" y="53"/>
                  </a:lnTo>
                  <a:lnTo>
                    <a:pt x="935" y="52"/>
                  </a:lnTo>
                  <a:lnTo>
                    <a:pt x="929" y="50"/>
                  </a:lnTo>
                  <a:lnTo>
                    <a:pt x="922" y="50"/>
                  </a:lnTo>
                  <a:lnTo>
                    <a:pt x="914" y="50"/>
                  </a:lnTo>
                  <a:lnTo>
                    <a:pt x="906" y="50"/>
                  </a:lnTo>
                  <a:lnTo>
                    <a:pt x="899" y="50"/>
                  </a:lnTo>
                  <a:lnTo>
                    <a:pt x="891" y="50"/>
                  </a:lnTo>
                  <a:lnTo>
                    <a:pt x="885" y="50"/>
                  </a:lnTo>
                  <a:lnTo>
                    <a:pt x="877" y="50"/>
                  </a:lnTo>
                  <a:lnTo>
                    <a:pt x="874" y="48"/>
                  </a:lnTo>
                  <a:lnTo>
                    <a:pt x="868" y="46"/>
                  </a:lnTo>
                  <a:lnTo>
                    <a:pt x="864" y="44"/>
                  </a:lnTo>
                  <a:lnTo>
                    <a:pt x="858" y="44"/>
                  </a:lnTo>
                  <a:lnTo>
                    <a:pt x="853" y="42"/>
                  </a:lnTo>
                  <a:lnTo>
                    <a:pt x="849" y="42"/>
                  </a:lnTo>
                  <a:lnTo>
                    <a:pt x="843" y="40"/>
                  </a:lnTo>
                  <a:lnTo>
                    <a:pt x="839" y="38"/>
                  </a:lnTo>
                  <a:lnTo>
                    <a:pt x="835" y="38"/>
                  </a:lnTo>
                  <a:lnTo>
                    <a:pt x="831" y="38"/>
                  </a:lnTo>
                  <a:lnTo>
                    <a:pt x="828" y="36"/>
                  </a:lnTo>
                  <a:lnTo>
                    <a:pt x="824" y="36"/>
                  </a:lnTo>
                  <a:lnTo>
                    <a:pt x="818" y="34"/>
                  </a:lnTo>
                  <a:lnTo>
                    <a:pt x="814" y="32"/>
                  </a:lnTo>
                  <a:lnTo>
                    <a:pt x="810" y="32"/>
                  </a:lnTo>
                  <a:lnTo>
                    <a:pt x="806" y="32"/>
                  </a:lnTo>
                  <a:lnTo>
                    <a:pt x="806" y="30"/>
                  </a:lnTo>
                  <a:lnTo>
                    <a:pt x="805" y="30"/>
                  </a:lnTo>
                  <a:lnTo>
                    <a:pt x="803" y="29"/>
                  </a:lnTo>
                  <a:lnTo>
                    <a:pt x="801" y="29"/>
                  </a:lnTo>
                  <a:lnTo>
                    <a:pt x="799" y="29"/>
                  </a:lnTo>
                  <a:lnTo>
                    <a:pt x="797" y="29"/>
                  </a:lnTo>
                  <a:lnTo>
                    <a:pt x="797" y="27"/>
                  </a:lnTo>
                  <a:lnTo>
                    <a:pt x="795" y="27"/>
                  </a:lnTo>
                  <a:lnTo>
                    <a:pt x="787" y="25"/>
                  </a:lnTo>
                  <a:lnTo>
                    <a:pt x="780" y="25"/>
                  </a:lnTo>
                  <a:lnTo>
                    <a:pt x="774" y="23"/>
                  </a:lnTo>
                  <a:lnTo>
                    <a:pt x="766" y="23"/>
                  </a:lnTo>
                  <a:lnTo>
                    <a:pt x="758" y="21"/>
                  </a:lnTo>
                  <a:lnTo>
                    <a:pt x="751" y="19"/>
                  </a:lnTo>
                  <a:lnTo>
                    <a:pt x="743" y="17"/>
                  </a:lnTo>
                  <a:lnTo>
                    <a:pt x="737" y="15"/>
                  </a:lnTo>
                  <a:lnTo>
                    <a:pt x="726" y="13"/>
                  </a:lnTo>
                  <a:lnTo>
                    <a:pt x="712" y="13"/>
                  </a:lnTo>
                  <a:lnTo>
                    <a:pt x="701" y="11"/>
                  </a:lnTo>
                  <a:lnTo>
                    <a:pt x="689" y="11"/>
                  </a:lnTo>
                  <a:lnTo>
                    <a:pt x="678" y="9"/>
                  </a:lnTo>
                  <a:lnTo>
                    <a:pt x="666" y="7"/>
                  </a:lnTo>
                  <a:lnTo>
                    <a:pt x="655" y="7"/>
                  </a:lnTo>
                  <a:lnTo>
                    <a:pt x="643" y="6"/>
                  </a:lnTo>
                  <a:lnTo>
                    <a:pt x="641" y="6"/>
                  </a:lnTo>
                  <a:lnTo>
                    <a:pt x="638" y="6"/>
                  </a:lnTo>
                  <a:lnTo>
                    <a:pt x="636" y="7"/>
                  </a:lnTo>
                  <a:lnTo>
                    <a:pt x="634" y="7"/>
                  </a:lnTo>
                  <a:lnTo>
                    <a:pt x="632" y="7"/>
                  </a:lnTo>
                  <a:lnTo>
                    <a:pt x="628" y="7"/>
                  </a:lnTo>
                  <a:lnTo>
                    <a:pt x="626" y="6"/>
                  </a:lnTo>
                  <a:lnTo>
                    <a:pt x="622" y="6"/>
                  </a:lnTo>
                  <a:lnTo>
                    <a:pt x="614" y="2"/>
                  </a:lnTo>
                  <a:lnTo>
                    <a:pt x="607" y="2"/>
                  </a:lnTo>
                  <a:lnTo>
                    <a:pt x="597" y="0"/>
                  </a:lnTo>
                  <a:lnTo>
                    <a:pt x="590" y="0"/>
                  </a:lnTo>
                  <a:lnTo>
                    <a:pt x="580" y="0"/>
                  </a:lnTo>
                  <a:lnTo>
                    <a:pt x="572" y="0"/>
                  </a:lnTo>
                  <a:lnTo>
                    <a:pt x="565" y="0"/>
                  </a:lnTo>
                  <a:lnTo>
                    <a:pt x="555" y="0"/>
                  </a:lnTo>
                  <a:lnTo>
                    <a:pt x="549" y="2"/>
                  </a:lnTo>
                  <a:lnTo>
                    <a:pt x="545" y="2"/>
                  </a:lnTo>
                  <a:lnTo>
                    <a:pt x="540" y="4"/>
                  </a:lnTo>
                  <a:lnTo>
                    <a:pt x="534" y="4"/>
                  </a:lnTo>
                  <a:lnTo>
                    <a:pt x="528" y="2"/>
                  </a:lnTo>
                  <a:lnTo>
                    <a:pt x="522" y="2"/>
                  </a:lnTo>
                  <a:lnTo>
                    <a:pt x="517" y="2"/>
                  </a:lnTo>
                  <a:lnTo>
                    <a:pt x="511" y="2"/>
                  </a:lnTo>
                  <a:lnTo>
                    <a:pt x="503" y="6"/>
                  </a:lnTo>
                  <a:lnTo>
                    <a:pt x="494" y="7"/>
                  </a:lnTo>
                  <a:lnTo>
                    <a:pt x="484" y="11"/>
                  </a:lnTo>
                  <a:lnTo>
                    <a:pt x="474" y="13"/>
                  </a:lnTo>
                  <a:lnTo>
                    <a:pt x="467" y="15"/>
                  </a:lnTo>
                  <a:lnTo>
                    <a:pt x="457" y="19"/>
                  </a:lnTo>
                  <a:lnTo>
                    <a:pt x="447" y="21"/>
                  </a:lnTo>
                  <a:lnTo>
                    <a:pt x="438" y="23"/>
                  </a:lnTo>
                  <a:lnTo>
                    <a:pt x="436" y="27"/>
                  </a:lnTo>
                  <a:lnTo>
                    <a:pt x="432" y="29"/>
                  </a:lnTo>
                  <a:lnTo>
                    <a:pt x="428" y="30"/>
                  </a:lnTo>
                  <a:lnTo>
                    <a:pt x="424" y="32"/>
                  </a:lnTo>
                  <a:lnTo>
                    <a:pt x="419" y="32"/>
                  </a:lnTo>
                  <a:lnTo>
                    <a:pt x="415" y="34"/>
                  </a:lnTo>
                  <a:lnTo>
                    <a:pt x="413" y="36"/>
                  </a:lnTo>
                  <a:lnTo>
                    <a:pt x="409" y="40"/>
                  </a:lnTo>
                  <a:lnTo>
                    <a:pt x="407" y="40"/>
                  </a:lnTo>
                  <a:lnTo>
                    <a:pt x="405" y="40"/>
                  </a:lnTo>
                  <a:lnTo>
                    <a:pt x="403" y="40"/>
                  </a:lnTo>
                  <a:lnTo>
                    <a:pt x="401" y="42"/>
                  </a:lnTo>
                  <a:lnTo>
                    <a:pt x="399" y="42"/>
                  </a:lnTo>
                  <a:lnTo>
                    <a:pt x="398" y="44"/>
                  </a:lnTo>
                  <a:lnTo>
                    <a:pt x="394" y="44"/>
                  </a:lnTo>
                  <a:lnTo>
                    <a:pt x="392" y="46"/>
                  </a:lnTo>
                  <a:lnTo>
                    <a:pt x="388" y="48"/>
                  </a:lnTo>
                  <a:lnTo>
                    <a:pt x="384" y="50"/>
                  </a:lnTo>
                  <a:lnTo>
                    <a:pt x="380" y="52"/>
                  </a:lnTo>
                  <a:lnTo>
                    <a:pt x="376" y="53"/>
                  </a:lnTo>
                  <a:lnTo>
                    <a:pt x="373" y="55"/>
                  </a:lnTo>
                  <a:lnTo>
                    <a:pt x="369" y="55"/>
                  </a:lnTo>
                  <a:lnTo>
                    <a:pt x="365" y="57"/>
                  </a:lnTo>
                  <a:lnTo>
                    <a:pt x="355" y="63"/>
                  </a:lnTo>
                  <a:lnTo>
                    <a:pt x="348" y="71"/>
                  </a:lnTo>
                  <a:lnTo>
                    <a:pt x="340" y="78"/>
                  </a:lnTo>
                  <a:lnTo>
                    <a:pt x="332" y="86"/>
                  </a:lnTo>
                  <a:lnTo>
                    <a:pt x="325" y="94"/>
                  </a:lnTo>
                  <a:lnTo>
                    <a:pt x="317" y="100"/>
                  </a:lnTo>
                  <a:lnTo>
                    <a:pt x="309" y="107"/>
                  </a:lnTo>
                  <a:lnTo>
                    <a:pt x="302" y="113"/>
                  </a:lnTo>
                  <a:lnTo>
                    <a:pt x="302" y="115"/>
                  </a:lnTo>
                  <a:lnTo>
                    <a:pt x="302" y="117"/>
                  </a:lnTo>
                  <a:lnTo>
                    <a:pt x="302" y="119"/>
                  </a:lnTo>
                  <a:lnTo>
                    <a:pt x="298" y="123"/>
                  </a:lnTo>
                  <a:lnTo>
                    <a:pt x="296" y="125"/>
                  </a:lnTo>
                  <a:lnTo>
                    <a:pt x="292" y="128"/>
                  </a:lnTo>
                  <a:lnTo>
                    <a:pt x="290" y="130"/>
                  </a:lnTo>
                  <a:lnTo>
                    <a:pt x="288" y="134"/>
                  </a:lnTo>
                  <a:lnTo>
                    <a:pt x="284" y="136"/>
                  </a:lnTo>
                  <a:lnTo>
                    <a:pt x="282" y="140"/>
                  </a:lnTo>
                  <a:lnTo>
                    <a:pt x="280" y="144"/>
                  </a:lnTo>
                  <a:lnTo>
                    <a:pt x="280" y="146"/>
                  </a:lnTo>
                  <a:lnTo>
                    <a:pt x="280" y="148"/>
                  </a:lnTo>
                  <a:lnTo>
                    <a:pt x="280" y="149"/>
                  </a:lnTo>
                  <a:lnTo>
                    <a:pt x="279" y="149"/>
                  </a:lnTo>
                  <a:lnTo>
                    <a:pt x="277" y="149"/>
                  </a:lnTo>
                  <a:lnTo>
                    <a:pt x="277" y="151"/>
                  </a:lnTo>
                  <a:lnTo>
                    <a:pt x="277" y="153"/>
                  </a:lnTo>
                  <a:lnTo>
                    <a:pt x="275" y="153"/>
                  </a:lnTo>
                  <a:lnTo>
                    <a:pt x="275" y="155"/>
                  </a:lnTo>
                  <a:lnTo>
                    <a:pt x="273" y="157"/>
                  </a:lnTo>
                  <a:lnTo>
                    <a:pt x="271" y="157"/>
                  </a:lnTo>
                  <a:lnTo>
                    <a:pt x="271" y="159"/>
                  </a:lnTo>
                  <a:lnTo>
                    <a:pt x="271" y="161"/>
                  </a:lnTo>
                  <a:lnTo>
                    <a:pt x="271" y="163"/>
                  </a:lnTo>
                  <a:lnTo>
                    <a:pt x="271" y="165"/>
                  </a:lnTo>
                  <a:lnTo>
                    <a:pt x="269" y="165"/>
                  </a:lnTo>
                  <a:lnTo>
                    <a:pt x="269" y="167"/>
                  </a:lnTo>
                  <a:lnTo>
                    <a:pt x="267" y="167"/>
                  </a:lnTo>
                  <a:lnTo>
                    <a:pt x="267" y="169"/>
                  </a:lnTo>
                  <a:lnTo>
                    <a:pt x="265" y="169"/>
                  </a:lnTo>
                  <a:lnTo>
                    <a:pt x="265" y="171"/>
                  </a:lnTo>
                  <a:lnTo>
                    <a:pt x="265" y="172"/>
                  </a:lnTo>
                  <a:lnTo>
                    <a:pt x="265" y="174"/>
                  </a:lnTo>
                  <a:lnTo>
                    <a:pt x="265" y="176"/>
                  </a:lnTo>
                  <a:lnTo>
                    <a:pt x="265" y="178"/>
                  </a:lnTo>
                  <a:lnTo>
                    <a:pt x="265" y="180"/>
                  </a:lnTo>
                  <a:lnTo>
                    <a:pt x="263" y="180"/>
                  </a:lnTo>
                  <a:lnTo>
                    <a:pt x="261" y="182"/>
                  </a:lnTo>
                  <a:lnTo>
                    <a:pt x="259" y="184"/>
                  </a:lnTo>
                  <a:lnTo>
                    <a:pt x="259" y="186"/>
                  </a:lnTo>
                  <a:lnTo>
                    <a:pt x="259" y="190"/>
                  </a:lnTo>
                  <a:lnTo>
                    <a:pt x="257" y="194"/>
                  </a:lnTo>
                  <a:lnTo>
                    <a:pt x="257" y="196"/>
                  </a:lnTo>
                  <a:lnTo>
                    <a:pt x="256" y="197"/>
                  </a:lnTo>
                  <a:lnTo>
                    <a:pt x="256" y="201"/>
                  </a:lnTo>
                  <a:lnTo>
                    <a:pt x="254" y="205"/>
                  </a:lnTo>
                  <a:lnTo>
                    <a:pt x="254" y="207"/>
                  </a:lnTo>
                  <a:lnTo>
                    <a:pt x="252" y="215"/>
                  </a:lnTo>
                  <a:lnTo>
                    <a:pt x="248" y="220"/>
                  </a:lnTo>
                  <a:lnTo>
                    <a:pt x="246" y="228"/>
                  </a:lnTo>
                  <a:lnTo>
                    <a:pt x="244" y="236"/>
                  </a:lnTo>
                  <a:lnTo>
                    <a:pt x="242" y="243"/>
                  </a:lnTo>
                  <a:lnTo>
                    <a:pt x="238" y="249"/>
                  </a:lnTo>
                  <a:lnTo>
                    <a:pt x="234" y="257"/>
                  </a:lnTo>
                  <a:lnTo>
                    <a:pt x="231" y="263"/>
                  </a:lnTo>
                  <a:lnTo>
                    <a:pt x="229" y="268"/>
                  </a:lnTo>
                  <a:lnTo>
                    <a:pt x="225" y="274"/>
                  </a:lnTo>
                  <a:lnTo>
                    <a:pt x="221" y="278"/>
                  </a:lnTo>
                  <a:lnTo>
                    <a:pt x="217" y="284"/>
                  </a:lnTo>
                  <a:lnTo>
                    <a:pt x="213" y="288"/>
                  </a:lnTo>
                  <a:lnTo>
                    <a:pt x="211" y="293"/>
                  </a:lnTo>
                  <a:lnTo>
                    <a:pt x="208" y="297"/>
                  </a:lnTo>
                  <a:lnTo>
                    <a:pt x="204" y="303"/>
                  </a:lnTo>
                  <a:lnTo>
                    <a:pt x="202" y="305"/>
                  </a:lnTo>
                  <a:lnTo>
                    <a:pt x="200" y="305"/>
                  </a:lnTo>
                  <a:lnTo>
                    <a:pt x="200" y="307"/>
                  </a:lnTo>
                  <a:lnTo>
                    <a:pt x="198" y="307"/>
                  </a:lnTo>
                  <a:lnTo>
                    <a:pt x="198" y="309"/>
                  </a:lnTo>
                  <a:lnTo>
                    <a:pt x="196" y="309"/>
                  </a:lnTo>
                  <a:lnTo>
                    <a:pt x="196" y="311"/>
                  </a:lnTo>
                  <a:lnTo>
                    <a:pt x="196" y="313"/>
                  </a:lnTo>
                  <a:lnTo>
                    <a:pt x="194" y="314"/>
                  </a:lnTo>
                  <a:lnTo>
                    <a:pt x="194" y="316"/>
                  </a:lnTo>
                  <a:lnTo>
                    <a:pt x="192" y="318"/>
                  </a:lnTo>
                  <a:lnTo>
                    <a:pt x="179" y="330"/>
                  </a:lnTo>
                  <a:lnTo>
                    <a:pt x="165" y="343"/>
                  </a:lnTo>
                  <a:lnTo>
                    <a:pt x="154" y="355"/>
                  </a:lnTo>
                  <a:lnTo>
                    <a:pt x="140" y="368"/>
                  </a:lnTo>
                  <a:lnTo>
                    <a:pt x="129" y="380"/>
                  </a:lnTo>
                  <a:lnTo>
                    <a:pt x="115" y="393"/>
                  </a:lnTo>
                  <a:lnTo>
                    <a:pt x="104" y="405"/>
                  </a:lnTo>
                  <a:lnTo>
                    <a:pt x="90" y="418"/>
                  </a:lnTo>
                  <a:lnTo>
                    <a:pt x="90" y="420"/>
                  </a:lnTo>
                  <a:lnTo>
                    <a:pt x="89" y="422"/>
                  </a:lnTo>
                  <a:lnTo>
                    <a:pt x="87" y="424"/>
                  </a:lnTo>
                  <a:lnTo>
                    <a:pt x="87" y="426"/>
                  </a:lnTo>
                  <a:lnTo>
                    <a:pt x="85" y="426"/>
                  </a:lnTo>
                  <a:lnTo>
                    <a:pt x="85" y="428"/>
                  </a:lnTo>
                  <a:lnTo>
                    <a:pt x="85" y="430"/>
                  </a:lnTo>
                  <a:lnTo>
                    <a:pt x="81" y="430"/>
                  </a:lnTo>
                  <a:lnTo>
                    <a:pt x="79" y="432"/>
                  </a:lnTo>
                  <a:lnTo>
                    <a:pt x="77" y="433"/>
                  </a:lnTo>
                  <a:lnTo>
                    <a:pt x="73" y="435"/>
                  </a:lnTo>
                  <a:lnTo>
                    <a:pt x="71" y="437"/>
                  </a:lnTo>
                  <a:lnTo>
                    <a:pt x="69" y="439"/>
                  </a:lnTo>
                  <a:lnTo>
                    <a:pt x="67" y="439"/>
                  </a:lnTo>
                  <a:lnTo>
                    <a:pt x="64" y="441"/>
                  </a:lnTo>
                  <a:lnTo>
                    <a:pt x="60" y="441"/>
                  </a:lnTo>
                  <a:lnTo>
                    <a:pt x="54" y="443"/>
                  </a:lnTo>
                  <a:lnTo>
                    <a:pt x="50" y="443"/>
                  </a:lnTo>
                  <a:lnTo>
                    <a:pt x="46" y="445"/>
                  </a:lnTo>
                  <a:lnTo>
                    <a:pt x="42" y="445"/>
                  </a:lnTo>
                  <a:lnTo>
                    <a:pt x="37" y="447"/>
                  </a:lnTo>
                  <a:lnTo>
                    <a:pt x="33" y="449"/>
                  </a:lnTo>
                  <a:lnTo>
                    <a:pt x="29" y="449"/>
                  </a:lnTo>
                  <a:lnTo>
                    <a:pt x="25" y="451"/>
                  </a:lnTo>
                  <a:lnTo>
                    <a:pt x="21" y="451"/>
                  </a:lnTo>
                  <a:lnTo>
                    <a:pt x="19" y="449"/>
                  </a:lnTo>
                  <a:lnTo>
                    <a:pt x="16" y="449"/>
                  </a:lnTo>
                  <a:lnTo>
                    <a:pt x="12" y="449"/>
                  </a:lnTo>
                  <a:lnTo>
                    <a:pt x="10" y="447"/>
                  </a:lnTo>
                  <a:lnTo>
                    <a:pt x="6"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path>
              </a:pathLst>
            </a:custGeom>
            <a:noFill/>
            <a:ln w="0">
              <a:solidFill>
                <a:srgbClr val="000000"/>
              </a:solidFill>
              <a:prstDash val="solid"/>
              <a:round/>
              <a:headEnd/>
              <a:tailEnd/>
            </a:ln>
          </p:spPr>
          <p:txBody>
            <a:bodyPr/>
            <a:lstStyle/>
            <a:p>
              <a:endParaRPr lang="en-US"/>
            </a:p>
          </p:txBody>
        </p:sp>
        <p:sp>
          <p:nvSpPr>
            <p:cNvPr id="38082" name="Freeform 194"/>
            <p:cNvSpPr>
              <a:spLocks/>
            </p:cNvSpPr>
            <p:nvPr/>
          </p:nvSpPr>
          <p:spPr bwMode="auto">
            <a:xfrm>
              <a:off x="1860" y="3458"/>
              <a:ext cx="161" cy="89"/>
            </a:xfrm>
            <a:custGeom>
              <a:avLst/>
              <a:gdLst>
                <a:gd name="T0" fmla="*/ 148 w 161"/>
                <a:gd name="T1" fmla="*/ 83 h 89"/>
                <a:gd name="T2" fmla="*/ 161 w 161"/>
                <a:gd name="T3" fmla="*/ 71 h 89"/>
                <a:gd name="T4" fmla="*/ 157 w 161"/>
                <a:gd name="T5" fmla="*/ 44 h 89"/>
                <a:gd name="T6" fmla="*/ 153 w 161"/>
                <a:gd name="T7" fmla="*/ 39 h 89"/>
                <a:gd name="T8" fmla="*/ 146 w 161"/>
                <a:gd name="T9" fmla="*/ 35 h 89"/>
                <a:gd name="T10" fmla="*/ 142 w 161"/>
                <a:gd name="T11" fmla="*/ 29 h 89"/>
                <a:gd name="T12" fmla="*/ 136 w 161"/>
                <a:gd name="T13" fmla="*/ 29 h 89"/>
                <a:gd name="T14" fmla="*/ 125 w 161"/>
                <a:gd name="T15" fmla="*/ 25 h 89"/>
                <a:gd name="T16" fmla="*/ 119 w 161"/>
                <a:gd name="T17" fmla="*/ 23 h 89"/>
                <a:gd name="T18" fmla="*/ 115 w 161"/>
                <a:gd name="T19" fmla="*/ 19 h 89"/>
                <a:gd name="T20" fmla="*/ 109 w 161"/>
                <a:gd name="T21" fmla="*/ 12 h 89"/>
                <a:gd name="T22" fmla="*/ 102 w 161"/>
                <a:gd name="T23" fmla="*/ 10 h 89"/>
                <a:gd name="T24" fmla="*/ 96 w 161"/>
                <a:gd name="T25" fmla="*/ 6 h 89"/>
                <a:gd name="T26" fmla="*/ 61 w 161"/>
                <a:gd name="T27" fmla="*/ 2 h 89"/>
                <a:gd name="T28" fmla="*/ 29 w 161"/>
                <a:gd name="T29" fmla="*/ 0 h 89"/>
                <a:gd name="T30" fmla="*/ 23 w 161"/>
                <a:gd name="T31" fmla="*/ 6 h 89"/>
                <a:gd name="T32" fmla="*/ 17 w 161"/>
                <a:gd name="T33" fmla="*/ 6 h 89"/>
                <a:gd name="T34" fmla="*/ 15 w 161"/>
                <a:gd name="T35" fmla="*/ 12 h 89"/>
                <a:gd name="T36" fmla="*/ 8 w 161"/>
                <a:gd name="T37" fmla="*/ 18 h 89"/>
                <a:gd name="T38" fmla="*/ 6 w 161"/>
                <a:gd name="T39" fmla="*/ 21 h 89"/>
                <a:gd name="T40" fmla="*/ 2 w 161"/>
                <a:gd name="T41" fmla="*/ 33 h 89"/>
                <a:gd name="T42" fmla="*/ 0 w 161"/>
                <a:gd name="T43" fmla="*/ 62 h 89"/>
                <a:gd name="T44" fmla="*/ 4 w 161"/>
                <a:gd name="T45" fmla="*/ 64 h 89"/>
                <a:gd name="T46" fmla="*/ 4 w 161"/>
                <a:gd name="T47" fmla="*/ 71 h 89"/>
                <a:gd name="T48" fmla="*/ 10 w 161"/>
                <a:gd name="T49" fmla="*/ 77 h 89"/>
                <a:gd name="T50" fmla="*/ 13 w 161"/>
                <a:gd name="T51" fmla="*/ 77 h 89"/>
                <a:gd name="T52" fmla="*/ 17 w 161"/>
                <a:gd name="T53" fmla="*/ 81 h 89"/>
                <a:gd name="T54" fmla="*/ 34 w 161"/>
                <a:gd name="T55" fmla="*/ 87 h 89"/>
                <a:gd name="T56" fmla="*/ 56 w 161"/>
                <a:gd name="T57" fmla="*/ 89 h 89"/>
                <a:gd name="T58" fmla="*/ 69 w 161"/>
                <a:gd name="T59" fmla="*/ 85 h 89"/>
                <a:gd name="T60" fmla="*/ 88 w 161"/>
                <a:gd name="T61" fmla="*/ 81 h 89"/>
                <a:gd name="T62" fmla="*/ 102 w 161"/>
                <a:gd name="T63" fmla="*/ 79 h 89"/>
                <a:gd name="T64" fmla="*/ 119 w 161"/>
                <a:gd name="T65" fmla="*/ 81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89"/>
                <a:gd name="T101" fmla="*/ 161 w 161"/>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89">
                  <a:moveTo>
                    <a:pt x="107" y="83"/>
                  </a:moveTo>
                  <a:lnTo>
                    <a:pt x="148" y="83"/>
                  </a:lnTo>
                  <a:lnTo>
                    <a:pt x="155" y="77"/>
                  </a:lnTo>
                  <a:lnTo>
                    <a:pt x="161" y="71"/>
                  </a:lnTo>
                  <a:lnTo>
                    <a:pt x="161" y="48"/>
                  </a:lnTo>
                  <a:lnTo>
                    <a:pt x="157" y="44"/>
                  </a:lnTo>
                  <a:lnTo>
                    <a:pt x="157" y="41"/>
                  </a:lnTo>
                  <a:lnTo>
                    <a:pt x="153" y="39"/>
                  </a:lnTo>
                  <a:lnTo>
                    <a:pt x="152" y="37"/>
                  </a:lnTo>
                  <a:lnTo>
                    <a:pt x="146" y="35"/>
                  </a:lnTo>
                  <a:lnTo>
                    <a:pt x="144" y="33"/>
                  </a:lnTo>
                  <a:lnTo>
                    <a:pt x="142" y="29"/>
                  </a:lnTo>
                  <a:lnTo>
                    <a:pt x="140" y="31"/>
                  </a:lnTo>
                  <a:lnTo>
                    <a:pt x="136" y="29"/>
                  </a:lnTo>
                  <a:lnTo>
                    <a:pt x="130" y="27"/>
                  </a:lnTo>
                  <a:lnTo>
                    <a:pt x="125" y="25"/>
                  </a:lnTo>
                  <a:lnTo>
                    <a:pt x="123" y="23"/>
                  </a:lnTo>
                  <a:lnTo>
                    <a:pt x="119" y="23"/>
                  </a:lnTo>
                  <a:lnTo>
                    <a:pt x="117" y="21"/>
                  </a:lnTo>
                  <a:lnTo>
                    <a:pt x="115" y="19"/>
                  </a:lnTo>
                  <a:lnTo>
                    <a:pt x="113" y="16"/>
                  </a:lnTo>
                  <a:lnTo>
                    <a:pt x="109" y="12"/>
                  </a:lnTo>
                  <a:lnTo>
                    <a:pt x="104" y="12"/>
                  </a:lnTo>
                  <a:lnTo>
                    <a:pt x="102" y="10"/>
                  </a:lnTo>
                  <a:lnTo>
                    <a:pt x="100" y="8"/>
                  </a:lnTo>
                  <a:lnTo>
                    <a:pt x="96" y="6"/>
                  </a:lnTo>
                  <a:lnTo>
                    <a:pt x="92" y="4"/>
                  </a:lnTo>
                  <a:lnTo>
                    <a:pt x="61" y="2"/>
                  </a:lnTo>
                  <a:lnTo>
                    <a:pt x="44" y="0"/>
                  </a:lnTo>
                  <a:lnTo>
                    <a:pt x="29" y="0"/>
                  </a:lnTo>
                  <a:lnTo>
                    <a:pt x="27" y="4"/>
                  </a:lnTo>
                  <a:lnTo>
                    <a:pt x="23" y="6"/>
                  </a:lnTo>
                  <a:lnTo>
                    <a:pt x="19" y="6"/>
                  </a:lnTo>
                  <a:lnTo>
                    <a:pt x="17" y="6"/>
                  </a:lnTo>
                  <a:lnTo>
                    <a:pt x="17" y="10"/>
                  </a:lnTo>
                  <a:lnTo>
                    <a:pt x="15" y="12"/>
                  </a:lnTo>
                  <a:lnTo>
                    <a:pt x="11" y="14"/>
                  </a:lnTo>
                  <a:lnTo>
                    <a:pt x="8" y="18"/>
                  </a:lnTo>
                  <a:lnTo>
                    <a:pt x="6" y="19"/>
                  </a:lnTo>
                  <a:lnTo>
                    <a:pt x="6" y="21"/>
                  </a:lnTo>
                  <a:lnTo>
                    <a:pt x="4" y="29"/>
                  </a:lnTo>
                  <a:lnTo>
                    <a:pt x="2" y="33"/>
                  </a:lnTo>
                  <a:lnTo>
                    <a:pt x="0" y="37"/>
                  </a:lnTo>
                  <a:lnTo>
                    <a:pt x="0" y="62"/>
                  </a:lnTo>
                  <a:lnTo>
                    <a:pt x="2" y="64"/>
                  </a:lnTo>
                  <a:lnTo>
                    <a:pt x="4" y="64"/>
                  </a:lnTo>
                  <a:lnTo>
                    <a:pt x="4" y="67"/>
                  </a:lnTo>
                  <a:lnTo>
                    <a:pt x="4" y="71"/>
                  </a:lnTo>
                  <a:lnTo>
                    <a:pt x="6" y="75"/>
                  </a:lnTo>
                  <a:lnTo>
                    <a:pt x="10" y="77"/>
                  </a:lnTo>
                  <a:lnTo>
                    <a:pt x="11" y="77"/>
                  </a:lnTo>
                  <a:lnTo>
                    <a:pt x="13" y="77"/>
                  </a:lnTo>
                  <a:lnTo>
                    <a:pt x="17" y="79"/>
                  </a:lnTo>
                  <a:lnTo>
                    <a:pt x="17" y="81"/>
                  </a:lnTo>
                  <a:lnTo>
                    <a:pt x="17" y="83"/>
                  </a:lnTo>
                  <a:lnTo>
                    <a:pt x="34" y="87"/>
                  </a:lnTo>
                  <a:lnTo>
                    <a:pt x="46" y="89"/>
                  </a:lnTo>
                  <a:lnTo>
                    <a:pt x="56" y="89"/>
                  </a:lnTo>
                  <a:lnTo>
                    <a:pt x="61" y="87"/>
                  </a:lnTo>
                  <a:lnTo>
                    <a:pt x="69" y="85"/>
                  </a:lnTo>
                  <a:lnTo>
                    <a:pt x="84" y="83"/>
                  </a:lnTo>
                  <a:lnTo>
                    <a:pt x="88" y="81"/>
                  </a:lnTo>
                  <a:lnTo>
                    <a:pt x="92" y="79"/>
                  </a:lnTo>
                  <a:lnTo>
                    <a:pt x="102" y="79"/>
                  </a:lnTo>
                  <a:lnTo>
                    <a:pt x="109" y="81"/>
                  </a:lnTo>
                  <a:lnTo>
                    <a:pt x="119" y="81"/>
                  </a:lnTo>
                  <a:lnTo>
                    <a:pt x="107" y="83"/>
                  </a:lnTo>
                  <a:close/>
                </a:path>
              </a:pathLst>
            </a:custGeom>
            <a:solidFill>
              <a:schemeClr val="accent1"/>
            </a:solidFill>
            <a:ln w="9525">
              <a:noFill/>
              <a:round/>
              <a:headEnd/>
              <a:tailEnd/>
            </a:ln>
          </p:spPr>
          <p:txBody>
            <a:bodyPr/>
            <a:lstStyle/>
            <a:p>
              <a:endParaRPr lang="en-US"/>
            </a:p>
          </p:txBody>
        </p:sp>
        <p:sp>
          <p:nvSpPr>
            <p:cNvPr id="38083" name="Freeform 195"/>
            <p:cNvSpPr>
              <a:spLocks/>
            </p:cNvSpPr>
            <p:nvPr/>
          </p:nvSpPr>
          <p:spPr bwMode="auto">
            <a:xfrm>
              <a:off x="1860" y="3458"/>
              <a:ext cx="161" cy="89"/>
            </a:xfrm>
            <a:custGeom>
              <a:avLst/>
              <a:gdLst>
                <a:gd name="T0" fmla="*/ 117 w 161"/>
                <a:gd name="T1" fmla="*/ 83 h 89"/>
                <a:gd name="T2" fmla="*/ 132 w 161"/>
                <a:gd name="T3" fmla="*/ 83 h 89"/>
                <a:gd name="T4" fmla="*/ 148 w 161"/>
                <a:gd name="T5" fmla="*/ 83 h 89"/>
                <a:gd name="T6" fmla="*/ 153 w 161"/>
                <a:gd name="T7" fmla="*/ 79 h 89"/>
                <a:gd name="T8" fmla="*/ 159 w 161"/>
                <a:gd name="T9" fmla="*/ 73 h 89"/>
                <a:gd name="T10" fmla="*/ 161 w 161"/>
                <a:gd name="T11" fmla="*/ 66 h 89"/>
                <a:gd name="T12" fmla="*/ 161 w 161"/>
                <a:gd name="T13" fmla="*/ 56 h 89"/>
                <a:gd name="T14" fmla="*/ 161 w 161"/>
                <a:gd name="T15" fmla="*/ 48 h 89"/>
                <a:gd name="T16" fmla="*/ 157 w 161"/>
                <a:gd name="T17" fmla="*/ 43 h 89"/>
                <a:gd name="T18" fmla="*/ 153 w 161"/>
                <a:gd name="T19" fmla="*/ 37 h 89"/>
                <a:gd name="T20" fmla="*/ 148 w 161"/>
                <a:gd name="T21" fmla="*/ 35 h 89"/>
                <a:gd name="T22" fmla="*/ 144 w 161"/>
                <a:gd name="T23" fmla="*/ 31 h 89"/>
                <a:gd name="T24" fmla="*/ 136 w 161"/>
                <a:gd name="T25" fmla="*/ 29 h 89"/>
                <a:gd name="T26" fmla="*/ 129 w 161"/>
                <a:gd name="T27" fmla="*/ 27 h 89"/>
                <a:gd name="T28" fmla="*/ 119 w 161"/>
                <a:gd name="T29" fmla="*/ 23 h 89"/>
                <a:gd name="T30" fmla="*/ 115 w 161"/>
                <a:gd name="T31" fmla="*/ 19 h 89"/>
                <a:gd name="T32" fmla="*/ 111 w 161"/>
                <a:gd name="T33" fmla="*/ 14 h 89"/>
                <a:gd name="T34" fmla="*/ 106 w 161"/>
                <a:gd name="T35" fmla="*/ 12 h 89"/>
                <a:gd name="T36" fmla="*/ 102 w 161"/>
                <a:gd name="T37" fmla="*/ 8 h 89"/>
                <a:gd name="T38" fmla="*/ 96 w 161"/>
                <a:gd name="T39" fmla="*/ 6 h 89"/>
                <a:gd name="T40" fmla="*/ 84 w 161"/>
                <a:gd name="T41" fmla="*/ 4 h 89"/>
                <a:gd name="T42" fmla="*/ 61 w 161"/>
                <a:gd name="T43" fmla="*/ 2 h 89"/>
                <a:gd name="T44" fmla="*/ 36 w 161"/>
                <a:gd name="T45" fmla="*/ 0 h 89"/>
                <a:gd name="T46" fmla="*/ 27 w 161"/>
                <a:gd name="T47" fmla="*/ 4 h 89"/>
                <a:gd name="T48" fmla="*/ 21 w 161"/>
                <a:gd name="T49" fmla="*/ 6 h 89"/>
                <a:gd name="T50" fmla="*/ 17 w 161"/>
                <a:gd name="T51" fmla="*/ 10 h 89"/>
                <a:gd name="T52" fmla="*/ 11 w 161"/>
                <a:gd name="T53" fmla="*/ 14 h 89"/>
                <a:gd name="T54" fmla="*/ 6 w 161"/>
                <a:gd name="T55" fmla="*/ 19 h 89"/>
                <a:gd name="T56" fmla="*/ 4 w 161"/>
                <a:gd name="T57" fmla="*/ 25 h 89"/>
                <a:gd name="T58" fmla="*/ 4 w 161"/>
                <a:gd name="T59" fmla="*/ 31 h 89"/>
                <a:gd name="T60" fmla="*/ 0 w 161"/>
                <a:gd name="T61" fmla="*/ 37 h 89"/>
                <a:gd name="T62" fmla="*/ 0 w 161"/>
                <a:gd name="T63" fmla="*/ 46 h 89"/>
                <a:gd name="T64" fmla="*/ 0 w 161"/>
                <a:gd name="T65" fmla="*/ 56 h 89"/>
                <a:gd name="T66" fmla="*/ 2 w 161"/>
                <a:gd name="T67" fmla="*/ 64 h 89"/>
                <a:gd name="T68" fmla="*/ 4 w 161"/>
                <a:gd name="T69" fmla="*/ 67 h 89"/>
                <a:gd name="T70" fmla="*/ 4 w 161"/>
                <a:gd name="T71" fmla="*/ 73 h 89"/>
                <a:gd name="T72" fmla="*/ 10 w 161"/>
                <a:gd name="T73" fmla="*/ 77 h 89"/>
                <a:gd name="T74" fmla="*/ 15 w 161"/>
                <a:gd name="T75" fmla="*/ 77 h 89"/>
                <a:gd name="T76" fmla="*/ 17 w 161"/>
                <a:gd name="T77" fmla="*/ 81 h 89"/>
                <a:gd name="T78" fmla="*/ 27 w 161"/>
                <a:gd name="T79" fmla="*/ 85 h 89"/>
                <a:gd name="T80" fmla="*/ 40 w 161"/>
                <a:gd name="T81" fmla="*/ 89 h 89"/>
                <a:gd name="T82" fmla="*/ 56 w 161"/>
                <a:gd name="T83" fmla="*/ 89 h 89"/>
                <a:gd name="T84" fmla="*/ 65 w 161"/>
                <a:gd name="T85" fmla="*/ 85 h 89"/>
                <a:gd name="T86" fmla="*/ 77 w 161"/>
                <a:gd name="T87" fmla="*/ 83 h 89"/>
                <a:gd name="T88" fmla="*/ 88 w 161"/>
                <a:gd name="T89" fmla="*/ 81 h 89"/>
                <a:gd name="T90" fmla="*/ 102 w 161"/>
                <a:gd name="T91" fmla="*/ 79 h 89"/>
                <a:gd name="T92" fmla="*/ 115 w 161"/>
                <a:gd name="T93" fmla="*/ 81 h 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
                <a:gd name="T142" fmla="*/ 0 h 89"/>
                <a:gd name="T143" fmla="*/ 161 w 161"/>
                <a:gd name="T144" fmla="*/ 89 h 8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 h="89">
                  <a:moveTo>
                    <a:pt x="107" y="83"/>
                  </a:moveTo>
                  <a:lnTo>
                    <a:pt x="113" y="83"/>
                  </a:lnTo>
                  <a:lnTo>
                    <a:pt x="117" y="83"/>
                  </a:lnTo>
                  <a:lnTo>
                    <a:pt x="123" y="83"/>
                  </a:lnTo>
                  <a:lnTo>
                    <a:pt x="129" y="83"/>
                  </a:lnTo>
                  <a:lnTo>
                    <a:pt x="132" y="83"/>
                  </a:lnTo>
                  <a:lnTo>
                    <a:pt x="138" y="83"/>
                  </a:lnTo>
                  <a:lnTo>
                    <a:pt x="144" y="83"/>
                  </a:lnTo>
                  <a:lnTo>
                    <a:pt x="148" y="83"/>
                  </a:lnTo>
                  <a:lnTo>
                    <a:pt x="150" y="81"/>
                  </a:lnTo>
                  <a:lnTo>
                    <a:pt x="152" y="81"/>
                  </a:lnTo>
                  <a:lnTo>
                    <a:pt x="153" y="79"/>
                  </a:lnTo>
                  <a:lnTo>
                    <a:pt x="155" y="77"/>
                  </a:lnTo>
                  <a:lnTo>
                    <a:pt x="157" y="75"/>
                  </a:lnTo>
                  <a:lnTo>
                    <a:pt x="159" y="73"/>
                  </a:lnTo>
                  <a:lnTo>
                    <a:pt x="161" y="71"/>
                  </a:lnTo>
                  <a:lnTo>
                    <a:pt x="161" y="67"/>
                  </a:lnTo>
                  <a:lnTo>
                    <a:pt x="161" y="66"/>
                  </a:lnTo>
                  <a:lnTo>
                    <a:pt x="161" y="62"/>
                  </a:lnTo>
                  <a:lnTo>
                    <a:pt x="161" y="60"/>
                  </a:lnTo>
                  <a:lnTo>
                    <a:pt x="161" y="56"/>
                  </a:lnTo>
                  <a:lnTo>
                    <a:pt x="161" y="54"/>
                  </a:lnTo>
                  <a:lnTo>
                    <a:pt x="161" y="50"/>
                  </a:lnTo>
                  <a:lnTo>
                    <a:pt x="161" y="48"/>
                  </a:lnTo>
                  <a:lnTo>
                    <a:pt x="159" y="46"/>
                  </a:lnTo>
                  <a:lnTo>
                    <a:pt x="157" y="44"/>
                  </a:lnTo>
                  <a:lnTo>
                    <a:pt x="157" y="43"/>
                  </a:lnTo>
                  <a:lnTo>
                    <a:pt x="155" y="41"/>
                  </a:lnTo>
                  <a:lnTo>
                    <a:pt x="153" y="39"/>
                  </a:lnTo>
                  <a:lnTo>
                    <a:pt x="153" y="37"/>
                  </a:lnTo>
                  <a:lnTo>
                    <a:pt x="152" y="37"/>
                  </a:lnTo>
                  <a:lnTo>
                    <a:pt x="150" y="37"/>
                  </a:lnTo>
                  <a:lnTo>
                    <a:pt x="148" y="35"/>
                  </a:lnTo>
                  <a:lnTo>
                    <a:pt x="146" y="35"/>
                  </a:lnTo>
                  <a:lnTo>
                    <a:pt x="144" y="33"/>
                  </a:lnTo>
                  <a:lnTo>
                    <a:pt x="144" y="31"/>
                  </a:lnTo>
                  <a:lnTo>
                    <a:pt x="142" y="29"/>
                  </a:lnTo>
                  <a:lnTo>
                    <a:pt x="140" y="31"/>
                  </a:lnTo>
                  <a:lnTo>
                    <a:pt x="136" y="29"/>
                  </a:lnTo>
                  <a:lnTo>
                    <a:pt x="134" y="29"/>
                  </a:lnTo>
                  <a:lnTo>
                    <a:pt x="130" y="27"/>
                  </a:lnTo>
                  <a:lnTo>
                    <a:pt x="129" y="27"/>
                  </a:lnTo>
                  <a:lnTo>
                    <a:pt x="125" y="25"/>
                  </a:lnTo>
                  <a:lnTo>
                    <a:pt x="123" y="25"/>
                  </a:lnTo>
                  <a:lnTo>
                    <a:pt x="119" y="23"/>
                  </a:lnTo>
                  <a:lnTo>
                    <a:pt x="117" y="23"/>
                  </a:lnTo>
                  <a:lnTo>
                    <a:pt x="117" y="21"/>
                  </a:lnTo>
                  <a:lnTo>
                    <a:pt x="115" y="19"/>
                  </a:lnTo>
                  <a:lnTo>
                    <a:pt x="113" y="18"/>
                  </a:lnTo>
                  <a:lnTo>
                    <a:pt x="113" y="16"/>
                  </a:lnTo>
                  <a:lnTo>
                    <a:pt x="111" y="14"/>
                  </a:lnTo>
                  <a:lnTo>
                    <a:pt x="109" y="12"/>
                  </a:lnTo>
                  <a:lnTo>
                    <a:pt x="107" y="12"/>
                  </a:lnTo>
                  <a:lnTo>
                    <a:pt x="106" y="12"/>
                  </a:lnTo>
                  <a:lnTo>
                    <a:pt x="104" y="12"/>
                  </a:lnTo>
                  <a:lnTo>
                    <a:pt x="102" y="10"/>
                  </a:lnTo>
                  <a:lnTo>
                    <a:pt x="102" y="8"/>
                  </a:lnTo>
                  <a:lnTo>
                    <a:pt x="100" y="8"/>
                  </a:lnTo>
                  <a:lnTo>
                    <a:pt x="98" y="8"/>
                  </a:lnTo>
                  <a:lnTo>
                    <a:pt x="96" y="6"/>
                  </a:lnTo>
                  <a:lnTo>
                    <a:pt x="94" y="6"/>
                  </a:lnTo>
                  <a:lnTo>
                    <a:pt x="92" y="4"/>
                  </a:lnTo>
                  <a:lnTo>
                    <a:pt x="84" y="4"/>
                  </a:lnTo>
                  <a:lnTo>
                    <a:pt x="77" y="2"/>
                  </a:lnTo>
                  <a:lnTo>
                    <a:pt x="69" y="2"/>
                  </a:lnTo>
                  <a:lnTo>
                    <a:pt x="61" y="2"/>
                  </a:lnTo>
                  <a:lnTo>
                    <a:pt x="54" y="0"/>
                  </a:lnTo>
                  <a:lnTo>
                    <a:pt x="44" y="0"/>
                  </a:lnTo>
                  <a:lnTo>
                    <a:pt x="36" y="0"/>
                  </a:lnTo>
                  <a:lnTo>
                    <a:pt x="29" y="0"/>
                  </a:lnTo>
                  <a:lnTo>
                    <a:pt x="27" y="2"/>
                  </a:lnTo>
                  <a:lnTo>
                    <a:pt x="27" y="4"/>
                  </a:lnTo>
                  <a:lnTo>
                    <a:pt x="25" y="4"/>
                  </a:lnTo>
                  <a:lnTo>
                    <a:pt x="23" y="4"/>
                  </a:lnTo>
                  <a:lnTo>
                    <a:pt x="21" y="6"/>
                  </a:lnTo>
                  <a:lnTo>
                    <a:pt x="19" y="6"/>
                  </a:lnTo>
                  <a:lnTo>
                    <a:pt x="17" y="6"/>
                  </a:lnTo>
                  <a:lnTo>
                    <a:pt x="17" y="10"/>
                  </a:lnTo>
                  <a:lnTo>
                    <a:pt x="15" y="12"/>
                  </a:lnTo>
                  <a:lnTo>
                    <a:pt x="13" y="14"/>
                  </a:lnTo>
                  <a:lnTo>
                    <a:pt x="11" y="14"/>
                  </a:lnTo>
                  <a:lnTo>
                    <a:pt x="10" y="16"/>
                  </a:lnTo>
                  <a:lnTo>
                    <a:pt x="8" y="18"/>
                  </a:lnTo>
                  <a:lnTo>
                    <a:pt x="6" y="19"/>
                  </a:lnTo>
                  <a:lnTo>
                    <a:pt x="6" y="21"/>
                  </a:lnTo>
                  <a:lnTo>
                    <a:pt x="6" y="23"/>
                  </a:lnTo>
                  <a:lnTo>
                    <a:pt x="4" y="25"/>
                  </a:lnTo>
                  <a:lnTo>
                    <a:pt x="4" y="27"/>
                  </a:lnTo>
                  <a:lnTo>
                    <a:pt x="4" y="29"/>
                  </a:lnTo>
                  <a:lnTo>
                    <a:pt x="4" y="31"/>
                  </a:lnTo>
                  <a:lnTo>
                    <a:pt x="2" y="33"/>
                  </a:lnTo>
                  <a:lnTo>
                    <a:pt x="0" y="35"/>
                  </a:lnTo>
                  <a:lnTo>
                    <a:pt x="0" y="37"/>
                  </a:lnTo>
                  <a:lnTo>
                    <a:pt x="0" y="39"/>
                  </a:lnTo>
                  <a:lnTo>
                    <a:pt x="0" y="43"/>
                  </a:lnTo>
                  <a:lnTo>
                    <a:pt x="0" y="46"/>
                  </a:lnTo>
                  <a:lnTo>
                    <a:pt x="0" y="48"/>
                  </a:lnTo>
                  <a:lnTo>
                    <a:pt x="0" y="52"/>
                  </a:lnTo>
                  <a:lnTo>
                    <a:pt x="0" y="56"/>
                  </a:lnTo>
                  <a:lnTo>
                    <a:pt x="0" y="60"/>
                  </a:lnTo>
                  <a:lnTo>
                    <a:pt x="0" y="62"/>
                  </a:lnTo>
                  <a:lnTo>
                    <a:pt x="2" y="64"/>
                  </a:lnTo>
                  <a:lnTo>
                    <a:pt x="4" y="64"/>
                  </a:lnTo>
                  <a:lnTo>
                    <a:pt x="4" y="66"/>
                  </a:lnTo>
                  <a:lnTo>
                    <a:pt x="4" y="67"/>
                  </a:lnTo>
                  <a:lnTo>
                    <a:pt x="4" y="69"/>
                  </a:lnTo>
                  <a:lnTo>
                    <a:pt x="4" y="71"/>
                  </a:lnTo>
                  <a:lnTo>
                    <a:pt x="4" y="73"/>
                  </a:lnTo>
                  <a:lnTo>
                    <a:pt x="6" y="75"/>
                  </a:lnTo>
                  <a:lnTo>
                    <a:pt x="8" y="75"/>
                  </a:lnTo>
                  <a:lnTo>
                    <a:pt x="10" y="77"/>
                  </a:lnTo>
                  <a:lnTo>
                    <a:pt x="11" y="77"/>
                  </a:lnTo>
                  <a:lnTo>
                    <a:pt x="13" y="77"/>
                  </a:lnTo>
                  <a:lnTo>
                    <a:pt x="15" y="77"/>
                  </a:lnTo>
                  <a:lnTo>
                    <a:pt x="15" y="79"/>
                  </a:lnTo>
                  <a:lnTo>
                    <a:pt x="17" y="79"/>
                  </a:lnTo>
                  <a:lnTo>
                    <a:pt x="17" y="81"/>
                  </a:lnTo>
                  <a:lnTo>
                    <a:pt x="17" y="83"/>
                  </a:lnTo>
                  <a:lnTo>
                    <a:pt x="21" y="85"/>
                  </a:lnTo>
                  <a:lnTo>
                    <a:pt x="27" y="85"/>
                  </a:lnTo>
                  <a:lnTo>
                    <a:pt x="31" y="87"/>
                  </a:lnTo>
                  <a:lnTo>
                    <a:pt x="36" y="87"/>
                  </a:lnTo>
                  <a:lnTo>
                    <a:pt x="40" y="89"/>
                  </a:lnTo>
                  <a:lnTo>
                    <a:pt x="46" y="89"/>
                  </a:lnTo>
                  <a:lnTo>
                    <a:pt x="50" y="89"/>
                  </a:lnTo>
                  <a:lnTo>
                    <a:pt x="56" y="89"/>
                  </a:lnTo>
                  <a:lnTo>
                    <a:pt x="58" y="87"/>
                  </a:lnTo>
                  <a:lnTo>
                    <a:pt x="61" y="87"/>
                  </a:lnTo>
                  <a:lnTo>
                    <a:pt x="65" y="85"/>
                  </a:lnTo>
                  <a:lnTo>
                    <a:pt x="69" y="85"/>
                  </a:lnTo>
                  <a:lnTo>
                    <a:pt x="73" y="83"/>
                  </a:lnTo>
                  <a:lnTo>
                    <a:pt x="77" y="83"/>
                  </a:lnTo>
                  <a:lnTo>
                    <a:pt x="81" y="83"/>
                  </a:lnTo>
                  <a:lnTo>
                    <a:pt x="84" y="83"/>
                  </a:lnTo>
                  <a:lnTo>
                    <a:pt x="88" y="81"/>
                  </a:lnTo>
                  <a:lnTo>
                    <a:pt x="92" y="79"/>
                  </a:lnTo>
                  <a:lnTo>
                    <a:pt x="98" y="79"/>
                  </a:lnTo>
                  <a:lnTo>
                    <a:pt x="102" y="79"/>
                  </a:lnTo>
                  <a:lnTo>
                    <a:pt x="106" y="79"/>
                  </a:lnTo>
                  <a:lnTo>
                    <a:pt x="111" y="81"/>
                  </a:lnTo>
                  <a:lnTo>
                    <a:pt x="115" y="81"/>
                  </a:lnTo>
                  <a:lnTo>
                    <a:pt x="119" y="81"/>
                  </a:lnTo>
                </a:path>
              </a:pathLst>
            </a:custGeom>
            <a:noFill/>
            <a:ln w="0">
              <a:solidFill>
                <a:srgbClr val="000000"/>
              </a:solidFill>
              <a:prstDash val="solid"/>
              <a:round/>
              <a:headEnd/>
              <a:tailEnd/>
            </a:ln>
          </p:spPr>
          <p:txBody>
            <a:bodyPr/>
            <a:lstStyle/>
            <a:p>
              <a:endParaRPr lang="en-US"/>
            </a:p>
          </p:txBody>
        </p:sp>
        <p:sp>
          <p:nvSpPr>
            <p:cNvPr id="38084" name="Freeform 196"/>
            <p:cNvSpPr>
              <a:spLocks/>
            </p:cNvSpPr>
            <p:nvPr/>
          </p:nvSpPr>
          <p:spPr bwMode="auto">
            <a:xfrm>
              <a:off x="1860" y="3710"/>
              <a:ext cx="161" cy="88"/>
            </a:xfrm>
            <a:custGeom>
              <a:avLst/>
              <a:gdLst>
                <a:gd name="T0" fmla="*/ 148 w 161"/>
                <a:gd name="T1" fmla="*/ 82 h 88"/>
                <a:gd name="T2" fmla="*/ 161 w 161"/>
                <a:gd name="T3" fmla="*/ 71 h 88"/>
                <a:gd name="T4" fmla="*/ 157 w 161"/>
                <a:gd name="T5" fmla="*/ 44 h 88"/>
                <a:gd name="T6" fmla="*/ 153 w 161"/>
                <a:gd name="T7" fmla="*/ 36 h 88"/>
                <a:gd name="T8" fmla="*/ 146 w 161"/>
                <a:gd name="T9" fmla="*/ 32 h 88"/>
                <a:gd name="T10" fmla="*/ 142 w 161"/>
                <a:gd name="T11" fmla="*/ 28 h 88"/>
                <a:gd name="T12" fmla="*/ 136 w 161"/>
                <a:gd name="T13" fmla="*/ 28 h 88"/>
                <a:gd name="T14" fmla="*/ 125 w 161"/>
                <a:gd name="T15" fmla="*/ 25 h 88"/>
                <a:gd name="T16" fmla="*/ 119 w 161"/>
                <a:gd name="T17" fmla="*/ 23 h 88"/>
                <a:gd name="T18" fmla="*/ 115 w 161"/>
                <a:gd name="T19" fmla="*/ 17 h 88"/>
                <a:gd name="T20" fmla="*/ 109 w 161"/>
                <a:gd name="T21" fmla="*/ 11 h 88"/>
                <a:gd name="T22" fmla="*/ 102 w 161"/>
                <a:gd name="T23" fmla="*/ 7 h 88"/>
                <a:gd name="T24" fmla="*/ 96 w 161"/>
                <a:gd name="T25" fmla="*/ 5 h 88"/>
                <a:gd name="T26" fmla="*/ 61 w 161"/>
                <a:gd name="T27" fmla="*/ 0 h 88"/>
                <a:gd name="T28" fmla="*/ 29 w 161"/>
                <a:gd name="T29" fmla="*/ 0 h 88"/>
                <a:gd name="T30" fmla="*/ 23 w 161"/>
                <a:gd name="T31" fmla="*/ 4 h 88"/>
                <a:gd name="T32" fmla="*/ 17 w 161"/>
                <a:gd name="T33" fmla="*/ 5 h 88"/>
                <a:gd name="T34" fmla="*/ 15 w 161"/>
                <a:gd name="T35" fmla="*/ 9 h 88"/>
                <a:gd name="T36" fmla="*/ 8 w 161"/>
                <a:gd name="T37" fmla="*/ 15 h 88"/>
                <a:gd name="T38" fmla="*/ 6 w 161"/>
                <a:gd name="T39" fmla="*/ 19 h 88"/>
                <a:gd name="T40" fmla="*/ 2 w 161"/>
                <a:gd name="T41" fmla="*/ 30 h 88"/>
                <a:gd name="T42" fmla="*/ 0 w 161"/>
                <a:gd name="T43" fmla="*/ 61 h 88"/>
                <a:gd name="T44" fmla="*/ 4 w 161"/>
                <a:gd name="T45" fmla="*/ 63 h 88"/>
                <a:gd name="T46" fmla="*/ 4 w 161"/>
                <a:gd name="T47" fmla="*/ 69 h 88"/>
                <a:gd name="T48" fmla="*/ 10 w 161"/>
                <a:gd name="T49" fmla="*/ 75 h 88"/>
                <a:gd name="T50" fmla="*/ 13 w 161"/>
                <a:gd name="T51" fmla="*/ 76 h 88"/>
                <a:gd name="T52" fmla="*/ 17 w 161"/>
                <a:gd name="T53" fmla="*/ 80 h 88"/>
                <a:gd name="T54" fmla="*/ 34 w 161"/>
                <a:gd name="T55" fmla="*/ 86 h 88"/>
                <a:gd name="T56" fmla="*/ 56 w 161"/>
                <a:gd name="T57" fmla="*/ 88 h 88"/>
                <a:gd name="T58" fmla="*/ 69 w 161"/>
                <a:gd name="T59" fmla="*/ 82 h 88"/>
                <a:gd name="T60" fmla="*/ 88 w 161"/>
                <a:gd name="T61" fmla="*/ 78 h 88"/>
                <a:gd name="T62" fmla="*/ 102 w 161"/>
                <a:gd name="T63" fmla="*/ 78 h 88"/>
                <a:gd name="T64" fmla="*/ 119 w 161"/>
                <a:gd name="T65" fmla="*/ 78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88"/>
                <a:gd name="T101" fmla="*/ 161 w 161"/>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88">
                  <a:moveTo>
                    <a:pt x="107" y="82"/>
                  </a:moveTo>
                  <a:lnTo>
                    <a:pt x="148" y="82"/>
                  </a:lnTo>
                  <a:lnTo>
                    <a:pt x="155" y="76"/>
                  </a:lnTo>
                  <a:lnTo>
                    <a:pt x="161" y="71"/>
                  </a:lnTo>
                  <a:lnTo>
                    <a:pt x="161" y="46"/>
                  </a:lnTo>
                  <a:lnTo>
                    <a:pt x="157" y="44"/>
                  </a:lnTo>
                  <a:lnTo>
                    <a:pt x="157" y="40"/>
                  </a:lnTo>
                  <a:lnTo>
                    <a:pt x="153" y="36"/>
                  </a:lnTo>
                  <a:lnTo>
                    <a:pt x="152" y="34"/>
                  </a:lnTo>
                  <a:lnTo>
                    <a:pt x="146" y="32"/>
                  </a:lnTo>
                  <a:lnTo>
                    <a:pt x="144" y="30"/>
                  </a:lnTo>
                  <a:lnTo>
                    <a:pt x="142" y="28"/>
                  </a:lnTo>
                  <a:lnTo>
                    <a:pt x="140" y="28"/>
                  </a:lnTo>
                  <a:lnTo>
                    <a:pt x="136" y="28"/>
                  </a:lnTo>
                  <a:lnTo>
                    <a:pt x="130" y="27"/>
                  </a:lnTo>
                  <a:lnTo>
                    <a:pt x="125" y="25"/>
                  </a:lnTo>
                  <a:lnTo>
                    <a:pt x="123" y="23"/>
                  </a:lnTo>
                  <a:lnTo>
                    <a:pt x="119" y="23"/>
                  </a:lnTo>
                  <a:lnTo>
                    <a:pt x="117" y="21"/>
                  </a:lnTo>
                  <a:lnTo>
                    <a:pt x="115" y="17"/>
                  </a:lnTo>
                  <a:lnTo>
                    <a:pt x="113" y="13"/>
                  </a:lnTo>
                  <a:lnTo>
                    <a:pt x="109" y="11"/>
                  </a:lnTo>
                  <a:lnTo>
                    <a:pt x="104" y="11"/>
                  </a:lnTo>
                  <a:lnTo>
                    <a:pt x="102" y="7"/>
                  </a:lnTo>
                  <a:lnTo>
                    <a:pt x="100" y="7"/>
                  </a:lnTo>
                  <a:lnTo>
                    <a:pt x="96" y="5"/>
                  </a:lnTo>
                  <a:lnTo>
                    <a:pt x="92" y="2"/>
                  </a:lnTo>
                  <a:lnTo>
                    <a:pt x="61" y="0"/>
                  </a:lnTo>
                  <a:lnTo>
                    <a:pt x="44" y="0"/>
                  </a:lnTo>
                  <a:lnTo>
                    <a:pt x="29" y="0"/>
                  </a:lnTo>
                  <a:lnTo>
                    <a:pt x="27" y="2"/>
                  </a:lnTo>
                  <a:lnTo>
                    <a:pt x="23" y="4"/>
                  </a:lnTo>
                  <a:lnTo>
                    <a:pt x="19" y="4"/>
                  </a:lnTo>
                  <a:lnTo>
                    <a:pt x="17" y="5"/>
                  </a:lnTo>
                  <a:lnTo>
                    <a:pt x="17" y="7"/>
                  </a:lnTo>
                  <a:lnTo>
                    <a:pt x="15" y="9"/>
                  </a:lnTo>
                  <a:lnTo>
                    <a:pt x="11" y="13"/>
                  </a:lnTo>
                  <a:lnTo>
                    <a:pt x="8" y="15"/>
                  </a:lnTo>
                  <a:lnTo>
                    <a:pt x="6" y="17"/>
                  </a:lnTo>
                  <a:lnTo>
                    <a:pt x="6" y="19"/>
                  </a:lnTo>
                  <a:lnTo>
                    <a:pt x="4" y="28"/>
                  </a:lnTo>
                  <a:lnTo>
                    <a:pt x="2" y="30"/>
                  </a:lnTo>
                  <a:lnTo>
                    <a:pt x="0" y="34"/>
                  </a:lnTo>
                  <a:lnTo>
                    <a:pt x="0" y="61"/>
                  </a:lnTo>
                  <a:lnTo>
                    <a:pt x="2" y="61"/>
                  </a:lnTo>
                  <a:lnTo>
                    <a:pt x="4" y="63"/>
                  </a:lnTo>
                  <a:lnTo>
                    <a:pt x="4" y="65"/>
                  </a:lnTo>
                  <a:lnTo>
                    <a:pt x="4" y="69"/>
                  </a:lnTo>
                  <a:lnTo>
                    <a:pt x="6" y="73"/>
                  </a:lnTo>
                  <a:lnTo>
                    <a:pt x="10" y="75"/>
                  </a:lnTo>
                  <a:lnTo>
                    <a:pt x="11" y="76"/>
                  </a:lnTo>
                  <a:lnTo>
                    <a:pt x="13" y="76"/>
                  </a:lnTo>
                  <a:lnTo>
                    <a:pt x="17" y="78"/>
                  </a:lnTo>
                  <a:lnTo>
                    <a:pt x="17" y="80"/>
                  </a:lnTo>
                  <a:lnTo>
                    <a:pt x="17" y="82"/>
                  </a:lnTo>
                  <a:lnTo>
                    <a:pt x="34" y="86"/>
                  </a:lnTo>
                  <a:lnTo>
                    <a:pt x="46" y="88"/>
                  </a:lnTo>
                  <a:lnTo>
                    <a:pt x="56" y="88"/>
                  </a:lnTo>
                  <a:lnTo>
                    <a:pt x="61" y="84"/>
                  </a:lnTo>
                  <a:lnTo>
                    <a:pt x="69" y="82"/>
                  </a:lnTo>
                  <a:lnTo>
                    <a:pt x="84" y="82"/>
                  </a:lnTo>
                  <a:lnTo>
                    <a:pt x="88" y="78"/>
                  </a:lnTo>
                  <a:lnTo>
                    <a:pt x="92" y="78"/>
                  </a:lnTo>
                  <a:lnTo>
                    <a:pt x="102" y="78"/>
                  </a:lnTo>
                  <a:lnTo>
                    <a:pt x="109" y="78"/>
                  </a:lnTo>
                  <a:lnTo>
                    <a:pt x="119" y="78"/>
                  </a:lnTo>
                  <a:lnTo>
                    <a:pt x="107" y="82"/>
                  </a:lnTo>
                  <a:close/>
                </a:path>
              </a:pathLst>
            </a:custGeom>
            <a:solidFill>
              <a:srgbClr val="FFFF00"/>
            </a:solidFill>
            <a:ln w="9525">
              <a:noFill/>
              <a:round/>
              <a:headEnd/>
              <a:tailEnd/>
            </a:ln>
          </p:spPr>
          <p:txBody>
            <a:bodyPr/>
            <a:lstStyle/>
            <a:p>
              <a:endParaRPr lang="en-US"/>
            </a:p>
          </p:txBody>
        </p:sp>
        <p:sp>
          <p:nvSpPr>
            <p:cNvPr id="38085" name="Freeform 197"/>
            <p:cNvSpPr>
              <a:spLocks/>
            </p:cNvSpPr>
            <p:nvPr/>
          </p:nvSpPr>
          <p:spPr bwMode="auto">
            <a:xfrm>
              <a:off x="1860" y="3710"/>
              <a:ext cx="161" cy="88"/>
            </a:xfrm>
            <a:custGeom>
              <a:avLst/>
              <a:gdLst>
                <a:gd name="T0" fmla="*/ 117 w 161"/>
                <a:gd name="T1" fmla="*/ 82 h 88"/>
                <a:gd name="T2" fmla="*/ 132 w 161"/>
                <a:gd name="T3" fmla="*/ 82 h 88"/>
                <a:gd name="T4" fmla="*/ 148 w 161"/>
                <a:gd name="T5" fmla="*/ 82 h 88"/>
                <a:gd name="T6" fmla="*/ 153 w 161"/>
                <a:gd name="T7" fmla="*/ 78 h 88"/>
                <a:gd name="T8" fmla="*/ 157 w 161"/>
                <a:gd name="T9" fmla="*/ 73 h 88"/>
                <a:gd name="T10" fmla="*/ 161 w 161"/>
                <a:gd name="T11" fmla="*/ 67 h 88"/>
                <a:gd name="T12" fmla="*/ 161 w 161"/>
                <a:gd name="T13" fmla="*/ 57 h 88"/>
                <a:gd name="T14" fmla="*/ 161 w 161"/>
                <a:gd name="T15" fmla="*/ 50 h 88"/>
                <a:gd name="T16" fmla="*/ 157 w 161"/>
                <a:gd name="T17" fmla="*/ 44 h 88"/>
                <a:gd name="T18" fmla="*/ 155 w 161"/>
                <a:gd name="T19" fmla="*/ 38 h 88"/>
                <a:gd name="T20" fmla="*/ 150 w 161"/>
                <a:gd name="T21" fmla="*/ 34 h 88"/>
                <a:gd name="T22" fmla="*/ 146 w 161"/>
                <a:gd name="T23" fmla="*/ 32 h 88"/>
                <a:gd name="T24" fmla="*/ 142 w 161"/>
                <a:gd name="T25" fmla="*/ 28 h 88"/>
                <a:gd name="T26" fmla="*/ 134 w 161"/>
                <a:gd name="T27" fmla="*/ 28 h 88"/>
                <a:gd name="T28" fmla="*/ 125 w 161"/>
                <a:gd name="T29" fmla="*/ 23 h 88"/>
                <a:gd name="T30" fmla="*/ 117 w 161"/>
                <a:gd name="T31" fmla="*/ 21 h 88"/>
                <a:gd name="T32" fmla="*/ 113 w 161"/>
                <a:gd name="T33" fmla="*/ 15 h 88"/>
                <a:gd name="T34" fmla="*/ 109 w 161"/>
                <a:gd name="T35" fmla="*/ 11 h 88"/>
                <a:gd name="T36" fmla="*/ 104 w 161"/>
                <a:gd name="T37" fmla="*/ 11 h 88"/>
                <a:gd name="T38" fmla="*/ 102 w 161"/>
                <a:gd name="T39" fmla="*/ 7 h 88"/>
                <a:gd name="T40" fmla="*/ 96 w 161"/>
                <a:gd name="T41" fmla="*/ 5 h 88"/>
                <a:gd name="T42" fmla="*/ 84 w 161"/>
                <a:gd name="T43" fmla="*/ 2 h 88"/>
                <a:gd name="T44" fmla="*/ 61 w 161"/>
                <a:gd name="T45" fmla="*/ 0 h 88"/>
                <a:gd name="T46" fmla="*/ 36 w 161"/>
                <a:gd name="T47" fmla="*/ 0 h 88"/>
                <a:gd name="T48" fmla="*/ 25 w 161"/>
                <a:gd name="T49" fmla="*/ 4 h 88"/>
                <a:gd name="T50" fmla="*/ 19 w 161"/>
                <a:gd name="T51" fmla="*/ 4 h 88"/>
                <a:gd name="T52" fmla="*/ 17 w 161"/>
                <a:gd name="T53" fmla="*/ 7 h 88"/>
                <a:gd name="T54" fmla="*/ 11 w 161"/>
                <a:gd name="T55" fmla="*/ 13 h 88"/>
                <a:gd name="T56" fmla="*/ 6 w 161"/>
                <a:gd name="T57" fmla="*/ 17 h 88"/>
                <a:gd name="T58" fmla="*/ 4 w 161"/>
                <a:gd name="T59" fmla="*/ 25 h 88"/>
                <a:gd name="T60" fmla="*/ 4 w 161"/>
                <a:gd name="T61" fmla="*/ 30 h 88"/>
                <a:gd name="T62" fmla="*/ 0 w 161"/>
                <a:gd name="T63" fmla="*/ 34 h 88"/>
                <a:gd name="T64" fmla="*/ 0 w 161"/>
                <a:gd name="T65" fmla="*/ 44 h 88"/>
                <a:gd name="T66" fmla="*/ 0 w 161"/>
                <a:gd name="T67" fmla="*/ 53 h 88"/>
                <a:gd name="T68" fmla="*/ 2 w 161"/>
                <a:gd name="T69" fmla="*/ 61 h 88"/>
                <a:gd name="T70" fmla="*/ 4 w 161"/>
                <a:gd name="T71" fmla="*/ 67 h 88"/>
                <a:gd name="T72" fmla="*/ 6 w 161"/>
                <a:gd name="T73" fmla="*/ 73 h 88"/>
                <a:gd name="T74" fmla="*/ 11 w 161"/>
                <a:gd name="T75" fmla="*/ 76 h 88"/>
                <a:gd name="T76" fmla="*/ 17 w 161"/>
                <a:gd name="T77" fmla="*/ 78 h 88"/>
                <a:gd name="T78" fmla="*/ 21 w 161"/>
                <a:gd name="T79" fmla="*/ 82 h 88"/>
                <a:gd name="T80" fmla="*/ 36 w 161"/>
                <a:gd name="T81" fmla="*/ 86 h 88"/>
                <a:gd name="T82" fmla="*/ 50 w 161"/>
                <a:gd name="T83" fmla="*/ 88 h 88"/>
                <a:gd name="T84" fmla="*/ 61 w 161"/>
                <a:gd name="T85" fmla="*/ 84 h 88"/>
                <a:gd name="T86" fmla="*/ 73 w 161"/>
                <a:gd name="T87" fmla="*/ 82 h 88"/>
                <a:gd name="T88" fmla="*/ 84 w 161"/>
                <a:gd name="T89" fmla="*/ 82 h 88"/>
                <a:gd name="T90" fmla="*/ 98 w 161"/>
                <a:gd name="T91" fmla="*/ 78 h 88"/>
                <a:gd name="T92" fmla="*/ 111 w 161"/>
                <a:gd name="T93" fmla="*/ 78 h 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1"/>
                <a:gd name="T142" fmla="*/ 0 h 88"/>
                <a:gd name="T143" fmla="*/ 161 w 161"/>
                <a:gd name="T144" fmla="*/ 88 h 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1" h="88">
                  <a:moveTo>
                    <a:pt x="107" y="82"/>
                  </a:moveTo>
                  <a:lnTo>
                    <a:pt x="113" y="82"/>
                  </a:lnTo>
                  <a:lnTo>
                    <a:pt x="117" y="82"/>
                  </a:lnTo>
                  <a:lnTo>
                    <a:pt x="123" y="82"/>
                  </a:lnTo>
                  <a:lnTo>
                    <a:pt x="129" y="82"/>
                  </a:lnTo>
                  <a:lnTo>
                    <a:pt x="132" y="82"/>
                  </a:lnTo>
                  <a:lnTo>
                    <a:pt x="138" y="82"/>
                  </a:lnTo>
                  <a:lnTo>
                    <a:pt x="144" y="82"/>
                  </a:lnTo>
                  <a:lnTo>
                    <a:pt x="148" y="82"/>
                  </a:lnTo>
                  <a:lnTo>
                    <a:pt x="150" y="80"/>
                  </a:lnTo>
                  <a:lnTo>
                    <a:pt x="152" y="78"/>
                  </a:lnTo>
                  <a:lnTo>
                    <a:pt x="153" y="78"/>
                  </a:lnTo>
                  <a:lnTo>
                    <a:pt x="155" y="76"/>
                  </a:lnTo>
                  <a:lnTo>
                    <a:pt x="155" y="75"/>
                  </a:lnTo>
                  <a:lnTo>
                    <a:pt x="157" y="73"/>
                  </a:lnTo>
                  <a:lnTo>
                    <a:pt x="159" y="71"/>
                  </a:lnTo>
                  <a:lnTo>
                    <a:pt x="161" y="71"/>
                  </a:lnTo>
                  <a:lnTo>
                    <a:pt x="161" y="67"/>
                  </a:lnTo>
                  <a:lnTo>
                    <a:pt x="161" y="63"/>
                  </a:lnTo>
                  <a:lnTo>
                    <a:pt x="161" y="61"/>
                  </a:lnTo>
                  <a:lnTo>
                    <a:pt x="161" y="57"/>
                  </a:lnTo>
                  <a:lnTo>
                    <a:pt x="161" y="55"/>
                  </a:lnTo>
                  <a:lnTo>
                    <a:pt x="161" y="52"/>
                  </a:lnTo>
                  <a:lnTo>
                    <a:pt x="161" y="50"/>
                  </a:lnTo>
                  <a:lnTo>
                    <a:pt x="161" y="46"/>
                  </a:lnTo>
                  <a:lnTo>
                    <a:pt x="159" y="46"/>
                  </a:lnTo>
                  <a:lnTo>
                    <a:pt x="157" y="44"/>
                  </a:lnTo>
                  <a:lnTo>
                    <a:pt x="157" y="42"/>
                  </a:lnTo>
                  <a:lnTo>
                    <a:pt x="157" y="40"/>
                  </a:lnTo>
                  <a:lnTo>
                    <a:pt x="155" y="38"/>
                  </a:lnTo>
                  <a:lnTo>
                    <a:pt x="153" y="36"/>
                  </a:lnTo>
                  <a:lnTo>
                    <a:pt x="152" y="34"/>
                  </a:lnTo>
                  <a:lnTo>
                    <a:pt x="150" y="34"/>
                  </a:lnTo>
                  <a:lnTo>
                    <a:pt x="148" y="34"/>
                  </a:lnTo>
                  <a:lnTo>
                    <a:pt x="146" y="34"/>
                  </a:lnTo>
                  <a:lnTo>
                    <a:pt x="146" y="32"/>
                  </a:lnTo>
                  <a:lnTo>
                    <a:pt x="144" y="32"/>
                  </a:lnTo>
                  <a:lnTo>
                    <a:pt x="144" y="30"/>
                  </a:lnTo>
                  <a:lnTo>
                    <a:pt x="142" y="28"/>
                  </a:lnTo>
                  <a:lnTo>
                    <a:pt x="140" y="28"/>
                  </a:lnTo>
                  <a:lnTo>
                    <a:pt x="136" y="28"/>
                  </a:lnTo>
                  <a:lnTo>
                    <a:pt x="134" y="28"/>
                  </a:lnTo>
                  <a:lnTo>
                    <a:pt x="130" y="27"/>
                  </a:lnTo>
                  <a:lnTo>
                    <a:pt x="129" y="25"/>
                  </a:lnTo>
                  <a:lnTo>
                    <a:pt x="125" y="23"/>
                  </a:lnTo>
                  <a:lnTo>
                    <a:pt x="123" y="23"/>
                  </a:lnTo>
                  <a:lnTo>
                    <a:pt x="119" y="23"/>
                  </a:lnTo>
                  <a:lnTo>
                    <a:pt x="117" y="21"/>
                  </a:lnTo>
                  <a:lnTo>
                    <a:pt x="115" y="19"/>
                  </a:lnTo>
                  <a:lnTo>
                    <a:pt x="115" y="17"/>
                  </a:lnTo>
                  <a:lnTo>
                    <a:pt x="113" y="15"/>
                  </a:lnTo>
                  <a:lnTo>
                    <a:pt x="113" y="13"/>
                  </a:lnTo>
                  <a:lnTo>
                    <a:pt x="111" y="13"/>
                  </a:lnTo>
                  <a:lnTo>
                    <a:pt x="109" y="11"/>
                  </a:lnTo>
                  <a:lnTo>
                    <a:pt x="107" y="11"/>
                  </a:lnTo>
                  <a:lnTo>
                    <a:pt x="106" y="11"/>
                  </a:lnTo>
                  <a:lnTo>
                    <a:pt x="104" y="11"/>
                  </a:lnTo>
                  <a:lnTo>
                    <a:pt x="104" y="9"/>
                  </a:lnTo>
                  <a:lnTo>
                    <a:pt x="102" y="9"/>
                  </a:lnTo>
                  <a:lnTo>
                    <a:pt x="102" y="7"/>
                  </a:lnTo>
                  <a:lnTo>
                    <a:pt x="100" y="5"/>
                  </a:lnTo>
                  <a:lnTo>
                    <a:pt x="98" y="5"/>
                  </a:lnTo>
                  <a:lnTo>
                    <a:pt x="96" y="5"/>
                  </a:lnTo>
                  <a:lnTo>
                    <a:pt x="94" y="4"/>
                  </a:lnTo>
                  <a:lnTo>
                    <a:pt x="92" y="2"/>
                  </a:lnTo>
                  <a:lnTo>
                    <a:pt x="84" y="2"/>
                  </a:lnTo>
                  <a:lnTo>
                    <a:pt x="77" y="2"/>
                  </a:lnTo>
                  <a:lnTo>
                    <a:pt x="69" y="0"/>
                  </a:lnTo>
                  <a:lnTo>
                    <a:pt x="61" y="0"/>
                  </a:lnTo>
                  <a:lnTo>
                    <a:pt x="54" y="0"/>
                  </a:lnTo>
                  <a:lnTo>
                    <a:pt x="44" y="0"/>
                  </a:lnTo>
                  <a:lnTo>
                    <a:pt x="36" y="0"/>
                  </a:lnTo>
                  <a:lnTo>
                    <a:pt x="29" y="0"/>
                  </a:lnTo>
                  <a:lnTo>
                    <a:pt x="27" y="2"/>
                  </a:lnTo>
                  <a:lnTo>
                    <a:pt x="25" y="4"/>
                  </a:lnTo>
                  <a:lnTo>
                    <a:pt x="23" y="4"/>
                  </a:lnTo>
                  <a:lnTo>
                    <a:pt x="21" y="4"/>
                  </a:lnTo>
                  <a:lnTo>
                    <a:pt x="19" y="4"/>
                  </a:lnTo>
                  <a:lnTo>
                    <a:pt x="19" y="5"/>
                  </a:lnTo>
                  <a:lnTo>
                    <a:pt x="17" y="5"/>
                  </a:lnTo>
                  <a:lnTo>
                    <a:pt x="17" y="7"/>
                  </a:lnTo>
                  <a:lnTo>
                    <a:pt x="15" y="9"/>
                  </a:lnTo>
                  <a:lnTo>
                    <a:pt x="13" y="11"/>
                  </a:lnTo>
                  <a:lnTo>
                    <a:pt x="11" y="13"/>
                  </a:lnTo>
                  <a:lnTo>
                    <a:pt x="10" y="15"/>
                  </a:lnTo>
                  <a:lnTo>
                    <a:pt x="8" y="15"/>
                  </a:lnTo>
                  <a:lnTo>
                    <a:pt x="6" y="17"/>
                  </a:lnTo>
                  <a:lnTo>
                    <a:pt x="6" y="19"/>
                  </a:lnTo>
                  <a:lnTo>
                    <a:pt x="6" y="23"/>
                  </a:lnTo>
                  <a:lnTo>
                    <a:pt x="4" y="25"/>
                  </a:lnTo>
                  <a:lnTo>
                    <a:pt x="4" y="27"/>
                  </a:lnTo>
                  <a:lnTo>
                    <a:pt x="4" y="28"/>
                  </a:lnTo>
                  <a:lnTo>
                    <a:pt x="4" y="30"/>
                  </a:lnTo>
                  <a:lnTo>
                    <a:pt x="2" y="32"/>
                  </a:lnTo>
                  <a:lnTo>
                    <a:pt x="0" y="32"/>
                  </a:lnTo>
                  <a:lnTo>
                    <a:pt x="0" y="34"/>
                  </a:lnTo>
                  <a:lnTo>
                    <a:pt x="0" y="38"/>
                  </a:lnTo>
                  <a:lnTo>
                    <a:pt x="0" y="42"/>
                  </a:lnTo>
                  <a:lnTo>
                    <a:pt x="0" y="44"/>
                  </a:lnTo>
                  <a:lnTo>
                    <a:pt x="0" y="48"/>
                  </a:lnTo>
                  <a:lnTo>
                    <a:pt x="0" y="52"/>
                  </a:lnTo>
                  <a:lnTo>
                    <a:pt x="0" y="53"/>
                  </a:lnTo>
                  <a:lnTo>
                    <a:pt x="0" y="57"/>
                  </a:lnTo>
                  <a:lnTo>
                    <a:pt x="0" y="61"/>
                  </a:lnTo>
                  <a:lnTo>
                    <a:pt x="2" y="61"/>
                  </a:lnTo>
                  <a:lnTo>
                    <a:pt x="4" y="63"/>
                  </a:lnTo>
                  <a:lnTo>
                    <a:pt x="4" y="65"/>
                  </a:lnTo>
                  <a:lnTo>
                    <a:pt x="4" y="67"/>
                  </a:lnTo>
                  <a:lnTo>
                    <a:pt x="4" y="69"/>
                  </a:lnTo>
                  <a:lnTo>
                    <a:pt x="4" y="71"/>
                  </a:lnTo>
                  <a:lnTo>
                    <a:pt x="6" y="73"/>
                  </a:lnTo>
                  <a:lnTo>
                    <a:pt x="8" y="75"/>
                  </a:lnTo>
                  <a:lnTo>
                    <a:pt x="10" y="75"/>
                  </a:lnTo>
                  <a:lnTo>
                    <a:pt x="11" y="76"/>
                  </a:lnTo>
                  <a:lnTo>
                    <a:pt x="13" y="76"/>
                  </a:lnTo>
                  <a:lnTo>
                    <a:pt x="15" y="76"/>
                  </a:lnTo>
                  <a:lnTo>
                    <a:pt x="17" y="78"/>
                  </a:lnTo>
                  <a:lnTo>
                    <a:pt x="17" y="80"/>
                  </a:lnTo>
                  <a:lnTo>
                    <a:pt x="17" y="82"/>
                  </a:lnTo>
                  <a:lnTo>
                    <a:pt x="21" y="82"/>
                  </a:lnTo>
                  <a:lnTo>
                    <a:pt x="27" y="84"/>
                  </a:lnTo>
                  <a:lnTo>
                    <a:pt x="31" y="84"/>
                  </a:lnTo>
                  <a:lnTo>
                    <a:pt x="36" y="86"/>
                  </a:lnTo>
                  <a:lnTo>
                    <a:pt x="40" y="86"/>
                  </a:lnTo>
                  <a:lnTo>
                    <a:pt x="46" y="88"/>
                  </a:lnTo>
                  <a:lnTo>
                    <a:pt x="50" y="88"/>
                  </a:lnTo>
                  <a:lnTo>
                    <a:pt x="56" y="88"/>
                  </a:lnTo>
                  <a:lnTo>
                    <a:pt x="58" y="86"/>
                  </a:lnTo>
                  <a:lnTo>
                    <a:pt x="61" y="84"/>
                  </a:lnTo>
                  <a:lnTo>
                    <a:pt x="65" y="84"/>
                  </a:lnTo>
                  <a:lnTo>
                    <a:pt x="69" y="82"/>
                  </a:lnTo>
                  <a:lnTo>
                    <a:pt x="73" y="82"/>
                  </a:lnTo>
                  <a:lnTo>
                    <a:pt x="77" y="82"/>
                  </a:lnTo>
                  <a:lnTo>
                    <a:pt x="81" y="82"/>
                  </a:lnTo>
                  <a:lnTo>
                    <a:pt x="84" y="82"/>
                  </a:lnTo>
                  <a:lnTo>
                    <a:pt x="88" y="80"/>
                  </a:lnTo>
                  <a:lnTo>
                    <a:pt x="92" y="78"/>
                  </a:lnTo>
                  <a:lnTo>
                    <a:pt x="98" y="78"/>
                  </a:lnTo>
                  <a:lnTo>
                    <a:pt x="102" y="78"/>
                  </a:lnTo>
                  <a:lnTo>
                    <a:pt x="106" y="78"/>
                  </a:lnTo>
                  <a:lnTo>
                    <a:pt x="111" y="78"/>
                  </a:lnTo>
                  <a:lnTo>
                    <a:pt x="115" y="78"/>
                  </a:lnTo>
                  <a:lnTo>
                    <a:pt x="119" y="78"/>
                  </a:lnTo>
                </a:path>
              </a:pathLst>
            </a:custGeom>
            <a:noFill/>
            <a:ln w="0">
              <a:solidFill>
                <a:srgbClr val="009100"/>
              </a:solidFill>
              <a:prstDash val="solid"/>
              <a:round/>
              <a:headEnd/>
              <a:tailEnd/>
            </a:ln>
          </p:spPr>
          <p:txBody>
            <a:bodyPr/>
            <a:lstStyle/>
            <a:p>
              <a:endParaRPr lang="en-US"/>
            </a:p>
          </p:txBody>
        </p:sp>
        <p:sp>
          <p:nvSpPr>
            <p:cNvPr id="38086" name="Freeform 198"/>
            <p:cNvSpPr>
              <a:spLocks/>
            </p:cNvSpPr>
            <p:nvPr/>
          </p:nvSpPr>
          <p:spPr bwMode="auto">
            <a:xfrm>
              <a:off x="2898" y="1353"/>
              <a:ext cx="390" cy="409"/>
            </a:xfrm>
            <a:custGeom>
              <a:avLst/>
              <a:gdLst>
                <a:gd name="T0" fmla="*/ 0 w 390"/>
                <a:gd name="T1" fmla="*/ 12 h 409"/>
                <a:gd name="T2" fmla="*/ 6 w 390"/>
                <a:gd name="T3" fmla="*/ 35 h 409"/>
                <a:gd name="T4" fmla="*/ 12 w 390"/>
                <a:gd name="T5" fmla="*/ 52 h 409"/>
                <a:gd name="T6" fmla="*/ 18 w 390"/>
                <a:gd name="T7" fmla="*/ 69 h 409"/>
                <a:gd name="T8" fmla="*/ 20 w 390"/>
                <a:gd name="T9" fmla="*/ 73 h 409"/>
                <a:gd name="T10" fmla="*/ 23 w 390"/>
                <a:gd name="T11" fmla="*/ 81 h 409"/>
                <a:gd name="T12" fmla="*/ 31 w 390"/>
                <a:gd name="T13" fmla="*/ 90 h 409"/>
                <a:gd name="T14" fmla="*/ 31 w 390"/>
                <a:gd name="T15" fmla="*/ 96 h 409"/>
                <a:gd name="T16" fmla="*/ 33 w 390"/>
                <a:gd name="T17" fmla="*/ 104 h 409"/>
                <a:gd name="T18" fmla="*/ 35 w 390"/>
                <a:gd name="T19" fmla="*/ 113 h 409"/>
                <a:gd name="T20" fmla="*/ 37 w 390"/>
                <a:gd name="T21" fmla="*/ 129 h 409"/>
                <a:gd name="T22" fmla="*/ 46 w 390"/>
                <a:gd name="T23" fmla="*/ 163 h 409"/>
                <a:gd name="T24" fmla="*/ 64 w 390"/>
                <a:gd name="T25" fmla="*/ 240 h 409"/>
                <a:gd name="T26" fmla="*/ 69 w 390"/>
                <a:gd name="T27" fmla="*/ 248 h 409"/>
                <a:gd name="T28" fmla="*/ 73 w 390"/>
                <a:gd name="T29" fmla="*/ 259 h 409"/>
                <a:gd name="T30" fmla="*/ 75 w 390"/>
                <a:gd name="T31" fmla="*/ 271 h 409"/>
                <a:gd name="T32" fmla="*/ 91 w 390"/>
                <a:gd name="T33" fmla="*/ 294 h 409"/>
                <a:gd name="T34" fmla="*/ 104 w 390"/>
                <a:gd name="T35" fmla="*/ 324 h 409"/>
                <a:gd name="T36" fmla="*/ 110 w 390"/>
                <a:gd name="T37" fmla="*/ 338 h 409"/>
                <a:gd name="T38" fmla="*/ 112 w 390"/>
                <a:gd name="T39" fmla="*/ 344 h 409"/>
                <a:gd name="T40" fmla="*/ 133 w 390"/>
                <a:gd name="T41" fmla="*/ 372 h 409"/>
                <a:gd name="T42" fmla="*/ 148 w 390"/>
                <a:gd name="T43" fmla="*/ 384 h 409"/>
                <a:gd name="T44" fmla="*/ 169 w 390"/>
                <a:gd name="T45" fmla="*/ 401 h 409"/>
                <a:gd name="T46" fmla="*/ 183 w 390"/>
                <a:gd name="T47" fmla="*/ 405 h 409"/>
                <a:gd name="T48" fmla="*/ 196 w 390"/>
                <a:gd name="T49" fmla="*/ 409 h 409"/>
                <a:gd name="T50" fmla="*/ 225 w 390"/>
                <a:gd name="T51" fmla="*/ 407 h 409"/>
                <a:gd name="T52" fmla="*/ 236 w 390"/>
                <a:gd name="T53" fmla="*/ 403 h 409"/>
                <a:gd name="T54" fmla="*/ 242 w 390"/>
                <a:gd name="T55" fmla="*/ 395 h 409"/>
                <a:gd name="T56" fmla="*/ 248 w 390"/>
                <a:gd name="T57" fmla="*/ 388 h 409"/>
                <a:gd name="T58" fmla="*/ 250 w 390"/>
                <a:gd name="T59" fmla="*/ 372 h 409"/>
                <a:gd name="T60" fmla="*/ 250 w 390"/>
                <a:gd name="T61" fmla="*/ 355 h 409"/>
                <a:gd name="T62" fmla="*/ 252 w 390"/>
                <a:gd name="T63" fmla="*/ 330 h 409"/>
                <a:gd name="T64" fmla="*/ 248 w 390"/>
                <a:gd name="T65" fmla="*/ 319 h 409"/>
                <a:gd name="T66" fmla="*/ 246 w 390"/>
                <a:gd name="T67" fmla="*/ 301 h 409"/>
                <a:gd name="T68" fmla="*/ 242 w 390"/>
                <a:gd name="T69" fmla="*/ 284 h 409"/>
                <a:gd name="T70" fmla="*/ 244 w 390"/>
                <a:gd name="T71" fmla="*/ 269 h 409"/>
                <a:gd name="T72" fmla="*/ 246 w 390"/>
                <a:gd name="T73" fmla="*/ 253 h 409"/>
                <a:gd name="T74" fmla="*/ 250 w 390"/>
                <a:gd name="T75" fmla="*/ 248 h 409"/>
                <a:gd name="T76" fmla="*/ 261 w 390"/>
                <a:gd name="T77" fmla="*/ 228 h 409"/>
                <a:gd name="T78" fmla="*/ 281 w 390"/>
                <a:gd name="T79" fmla="*/ 207 h 409"/>
                <a:gd name="T80" fmla="*/ 298 w 390"/>
                <a:gd name="T81" fmla="*/ 198 h 409"/>
                <a:gd name="T82" fmla="*/ 323 w 390"/>
                <a:gd name="T83" fmla="*/ 178 h 409"/>
                <a:gd name="T84" fmla="*/ 348 w 390"/>
                <a:gd name="T85" fmla="*/ 157 h 409"/>
                <a:gd name="T86" fmla="*/ 354 w 390"/>
                <a:gd name="T87" fmla="*/ 150 h 409"/>
                <a:gd name="T88" fmla="*/ 357 w 390"/>
                <a:gd name="T89" fmla="*/ 142 h 409"/>
                <a:gd name="T90" fmla="*/ 361 w 390"/>
                <a:gd name="T91" fmla="*/ 136 h 409"/>
                <a:gd name="T92" fmla="*/ 365 w 390"/>
                <a:gd name="T93" fmla="*/ 132 h 409"/>
                <a:gd name="T94" fmla="*/ 369 w 390"/>
                <a:gd name="T95" fmla="*/ 127 h 409"/>
                <a:gd name="T96" fmla="*/ 375 w 390"/>
                <a:gd name="T97" fmla="*/ 119 h 409"/>
                <a:gd name="T98" fmla="*/ 380 w 390"/>
                <a:gd name="T99" fmla="*/ 107 h 409"/>
                <a:gd name="T100" fmla="*/ 384 w 390"/>
                <a:gd name="T101" fmla="*/ 90 h 409"/>
                <a:gd name="T102" fmla="*/ 390 w 390"/>
                <a:gd name="T103" fmla="*/ 73 h 409"/>
                <a:gd name="T104" fmla="*/ 386 w 390"/>
                <a:gd name="T105" fmla="*/ 52 h 409"/>
                <a:gd name="T106" fmla="*/ 386 w 390"/>
                <a:gd name="T107" fmla="*/ 31 h 409"/>
                <a:gd name="T108" fmla="*/ 327 w 390"/>
                <a:gd name="T109" fmla="*/ 29 h 409"/>
                <a:gd name="T110" fmla="*/ 229 w 390"/>
                <a:gd name="T111" fmla="*/ 21 h 409"/>
                <a:gd name="T112" fmla="*/ 0 w 390"/>
                <a:gd name="T113" fmla="*/ 0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0"/>
                <a:gd name="T172" fmla="*/ 0 h 409"/>
                <a:gd name="T173" fmla="*/ 390 w 390"/>
                <a:gd name="T174" fmla="*/ 409 h 4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0" h="409">
                  <a:moveTo>
                    <a:pt x="0" y="0"/>
                  </a:moveTo>
                  <a:lnTo>
                    <a:pt x="0" y="12"/>
                  </a:lnTo>
                  <a:lnTo>
                    <a:pt x="6" y="23"/>
                  </a:lnTo>
                  <a:lnTo>
                    <a:pt x="6" y="35"/>
                  </a:lnTo>
                  <a:lnTo>
                    <a:pt x="8" y="42"/>
                  </a:lnTo>
                  <a:lnTo>
                    <a:pt x="12" y="52"/>
                  </a:lnTo>
                  <a:lnTo>
                    <a:pt x="14" y="61"/>
                  </a:lnTo>
                  <a:lnTo>
                    <a:pt x="18" y="69"/>
                  </a:lnTo>
                  <a:lnTo>
                    <a:pt x="18" y="73"/>
                  </a:lnTo>
                  <a:lnTo>
                    <a:pt x="20" y="73"/>
                  </a:lnTo>
                  <a:lnTo>
                    <a:pt x="23" y="75"/>
                  </a:lnTo>
                  <a:lnTo>
                    <a:pt x="23" y="81"/>
                  </a:lnTo>
                  <a:lnTo>
                    <a:pt x="29" y="86"/>
                  </a:lnTo>
                  <a:lnTo>
                    <a:pt x="31" y="90"/>
                  </a:lnTo>
                  <a:lnTo>
                    <a:pt x="31" y="96"/>
                  </a:lnTo>
                  <a:lnTo>
                    <a:pt x="31" y="102"/>
                  </a:lnTo>
                  <a:lnTo>
                    <a:pt x="33" y="104"/>
                  </a:lnTo>
                  <a:lnTo>
                    <a:pt x="35" y="106"/>
                  </a:lnTo>
                  <a:lnTo>
                    <a:pt x="35" y="113"/>
                  </a:lnTo>
                  <a:lnTo>
                    <a:pt x="37" y="121"/>
                  </a:lnTo>
                  <a:lnTo>
                    <a:pt x="37" y="129"/>
                  </a:lnTo>
                  <a:lnTo>
                    <a:pt x="37" y="136"/>
                  </a:lnTo>
                  <a:lnTo>
                    <a:pt x="46" y="163"/>
                  </a:lnTo>
                  <a:lnTo>
                    <a:pt x="52" y="188"/>
                  </a:lnTo>
                  <a:lnTo>
                    <a:pt x="64" y="240"/>
                  </a:lnTo>
                  <a:lnTo>
                    <a:pt x="66" y="244"/>
                  </a:lnTo>
                  <a:lnTo>
                    <a:pt x="69" y="248"/>
                  </a:lnTo>
                  <a:lnTo>
                    <a:pt x="71" y="253"/>
                  </a:lnTo>
                  <a:lnTo>
                    <a:pt x="73" y="259"/>
                  </a:lnTo>
                  <a:lnTo>
                    <a:pt x="75" y="265"/>
                  </a:lnTo>
                  <a:lnTo>
                    <a:pt x="75" y="271"/>
                  </a:lnTo>
                  <a:lnTo>
                    <a:pt x="83" y="282"/>
                  </a:lnTo>
                  <a:lnTo>
                    <a:pt x="91" y="294"/>
                  </a:lnTo>
                  <a:lnTo>
                    <a:pt x="102" y="319"/>
                  </a:lnTo>
                  <a:lnTo>
                    <a:pt x="104" y="324"/>
                  </a:lnTo>
                  <a:lnTo>
                    <a:pt x="106" y="332"/>
                  </a:lnTo>
                  <a:lnTo>
                    <a:pt x="110" y="338"/>
                  </a:lnTo>
                  <a:lnTo>
                    <a:pt x="112" y="342"/>
                  </a:lnTo>
                  <a:lnTo>
                    <a:pt x="112" y="344"/>
                  </a:lnTo>
                  <a:lnTo>
                    <a:pt x="125" y="363"/>
                  </a:lnTo>
                  <a:lnTo>
                    <a:pt x="133" y="372"/>
                  </a:lnTo>
                  <a:lnTo>
                    <a:pt x="141" y="380"/>
                  </a:lnTo>
                  <a:lnTo>
                    <a:pt x="148" y="384"/>
                  </a:lnTo>
                  <a:lnTo>
                    <a:pt x="156" y="390"/>
                  </a:lnTo>
                  <a:lnTo>
                    <a:pt x="169" y="401"/>
                  </a:lnTo>
                  <a:lnTo>
                    <a:pt x="177" y="401"/>
                  </a:lnTo>
                  <a:lnTo>
                    <a:pt x="183" y="405"/>
                  </a:lnTo>
                  <a:lnTo>
                    <a:pt x="189" y="407"/>
                  </a:lnTo>
                  <a:lnTo>
                    <a:pt x="196" y="409"/>
                  </a:lnTo>
                  <a:lnTo>
                    <a:pt x="221" y="409"/>
                  </a:lnTo>
                  <a:lnTo>
                    <a:pt x="225" y="407"/>
                  </a:lnTo>
                  <a:lnTo>
                    <a:pt x="229" y="405"/>
                  </a:lnTo>
                  <a:lnTo>
                    <a:pt x="236" y="403"/>
                  </a:lnTo>
                  <a:lnTo>
                    <a:pt x="238" y="399"/>
                  </a:lnTo>
                  <a:lnTo>
                    <a:pt x="242" y="395"/>
                  </a:lnTo>
                  <a:lnTo>
                    <a:pt x="244" y="392"/>
                  </a:lnTo>
                  <a:lnTo>
                    <a:pt x="248" y="388"/>
                  </a:lnTo>
                  <a:lnTo>
                    <a:pt x="248" y="378"/>
                  </a:lnTo>
                  <a:lnTo>
                    <a:pt x="250" y="372"/>
                  </a:lnTo>
                  <a:lnTo>
                    <a:pt x="252" y="368"/>
                  </a:lnTo>
                  <a:lnTo>
                    <a:pt x="250" y="355"/>
                  </a:lnTo>
                  <a:lnTo>
                    <a:pt x="252" y="344"/>
                  </a:lnTo>
                  <a:lnTo>
                    <a:pt x="252" y="330"/>
                  </a:lnTo>
                  <a:lnTo>
                    <a:pt x="250" y="324"/>
                  </a:lnTo>
                  <a:lnTo>
                    <a:pt x="248" y="319"/>
                  </a:lnTo>
                  <a:lnTo>
                    <a:pt x="246" y="309"/>
                  </a:lnTo>
                  <a:lnTo>
                    <a:pt x="246" y="301"/>
                  </a:lnTo>
                  <a:lnTo>
                    <a:pt x="244" y="292"/>
                  </a:lnTo>
                  <a:lnTo>
                    <a:pt x="242" y="284"/>
                  </a:lnTo>
                  <a:lnTo>
                    <a:pt x="242" y="276"/>
                  </a:lnTo>
                  <a:lnTo>
                    <a:pt x="244" y="269"/>
                  </a:lnTo>
                  <a:lnTo>
                    <a:pt x="244" y="261"/>
                  </a:lnTo>
                  <a:lnTo>
                    <a:pt x="246" y="253"/>
                  </a:lnTo>
                  <a:lnTo>
                    <a:pt x="248" y="251"/>
                  </a:lnTo>
                  <a:lnTo>
                    <a:pt x="250" y="248"/>
                  </a:lnTo>
                  <a:lnTo>
                    <a:pt x="252" y="240"/>
                  </a:lnTo>
                  <a:lnTo>
                    <a:pt x="261" y="228"/>
                  </a:lnTo>
                  <a:lnTo>
                    <a:pt x="271" y="217"/>
                  </a:lnTo>
                  <a:lnTo>
                    <a:pt x="281" y="207"/>
                  </a:lnTo>
                  <a:lnTo>
                    <a:pt x="292" y="198"/>
                  </a:lnTo>
                  <a:lnTo>
                    <a:pt x="298" y="198"/>
                  </a:lnTo>
                  <a:lnTo>
                    <a:pt x="311" y="188"/>
                  </a:lnTo>
                  <a:lnTo>
                    <a:pt x="323" y="178"/>
                  </a:lnTo>
                  <a:lnTo>
                    <a:pt x="334" y="167"/>
                  </a:lnTo>
                  <a:lnTo>
                    <a:pt x="348" y="157"/>
                  </a:lnTo>
                  <a:lnTo>
                    <a:pt x="352" y="152"/>
                  </a:lnTo>
                  <a:lnTo>
                    <a:pt x="354" y="150"/>
                  </a:lnTo>
                  <a:lnTo>
                    <a:pt x="354" y="146"/>
                  </a:lnTo>
                  <a:lnTo>
                    <a:pt x="357" y="142"/>
                  </a:lnTo>
                  <a:lnTo>
                    <a:pt x="363" y="140"/>
                  </a:lnTo>
                  <a:lnTo>
                    <a:pt x="361" y="136"/>
                  </a:lnTo>
                  <a:lnTo>
                    <a:pt x="365" y="132"/>
                  </a:lnTo>
                  <a:lnTo>
                    <a:pt x="369" y="130"/>
                  </a:lnTo>
                  <a:lnTo>
                    <a:pt x="369" y="127"/>
                  </a:lnTo>
                  <a:lnTo>
                    <a:pt x="369" y="125"/>
                  </a:lnTo>
                  <a:lnTo>
                    <a:pt x="375" y="119"/>
                  </a:lnTo>
                  <a:lnTo>
                    <a:pt x="375" y="113"/>
                  </a:lnTo>
                  <a:lnTo>
                    <a:pt x="380" y="107"/>
                  </a:lnTo>
                  <a:lnTo>
                    <a:pt x="382" y="100"/>
                  </a:lnTo>
                  <a:lnTo>
                    <a:pt x="384" y="90"/>
                  </a:lnTo>
                  <a:lnTo>
                    <a:pt x="386" y="81"/>
                  </a:lnTo>
                  <a:lnTo>
                    <a:pt x="390" y="73"/>
                  </a:lnTo>
                  <a:lnTo>
                    <a:pt x="388" y="61"/>
                  </a:lnTo>
                  <a:lnTo>
                    <a:pt x="386" y="52"/>
                  </a:lnTo>
                  <a:lnTo>
                    <a:pt x="386" y="42"/>
                  </a:lnTo>
                  <a:lnTo>
                    <a:pt x="386" y="31"/>
                  </a:lnTo>
                  <a:lnTo>
                    <a:pt x="344" y="29"/>
                  </a:lnTo>
                  <a:lnTo>
                    <a:pt x="327" y="29"/>
                  </a:lnTo>
                  <a:lnTo>
                    <a:pt x="277" y="23"/>
                  </a:lnTo>
                  <a:lnTo>
                    <a:pt x="229" y="21"/>
                  </a:lnTo>
                  <a:lnTo>
                    <a:pt x="108" y="10"/>
                  </a:lnTo>
                  <a:lnTo>
                    <a:pt x="0" y="0"/>
                  </a:lnTo>
                  <a:close/>
                </a:path>
              </a:pathLst>
            </a:custGeom>
            <a:solidFill>
              <a:schemeClr val="accent1"/>
            </a:solidFill>
            <a:ln w="9525">
              <a:noFill/>
              <a:round/>
              <a:headEnd/>
              <a:tailEnd/>
            </a:ln>
          </p:spPr>
          <p:txBody>
            <a:bodyPr/>
            <a:lstStyle/>
            <a:p>
              <a:endParaRPr lang="en-US"/>
            </a:p>
          </p:txBody>
        </p:sp>
        <p:sp>
          <p:nvSpPr>
            <p:cNvPr id="38087" name="Freeform 199"/>
            <p:cNvSpPr>
              <a:spLocks/>
            </p:cNvSpPr>
            <p:nvPr/>
          </p:nvSpPr>
          <p:spPr bwMode="auto">
            <a:xfrm>
              <a:off x="2898" y="1353"/>
              <a:ext cx="390" cy="409"/>
            </a:xfrm>
            <a:custGeom>
              <a:avLst/>
              <a:gdLst>
                <a:gd name="T0" fmla="*/ 0 w 390"/>
                <a:gd name="T1" fmla="*/ 8 h 409"/>
                <a:gd name="T2" fmla="*/ 2 w 390"/>
                <a:gd name="T3" fmla="*/ 17 h 409"/>
                <a:gd name="T4" fmla="*/ 6 w 390"/>
                <a:gd name="T5" fmla="*/ 27 h 409"/>
                <a:gd name="T6" fmla="*/ 8 w 390"/>
                <a:gd name="T7" fmla="*/ 38 h 409"/>
                <a:gd name="T8" fmla="*/ 14 w 390"/>
                <a:gd name="T9" fmla="*/ 61 h 409"/>
                <a:gd name="T10" fmla="*/ 20 w 390"/>
                <a:gd name="T11" fmla="*/ 73 h 409"/>
                <a:gd name="T12" fmla="*/ 23 w 390"/>
                <a:gd name="T13" fmla="*/ 79 h 409"/>
                <a:gd name="T14" fmla="*/ 27 w 390"/>
                <a:gd name="T15" fmla="*/ 84 h 409"/>
                <a:gd name="T16" fmla="*/ 31 w 390"/>
                <a:gd name="T17" fmla="*/ 94 h 409"/>
                <a:gd name="T18" fmla="*/ 35 w 390"/>
                <a:gd name="T19" fmla="*/ 106 h 409"/>
                <a:gd name="T20" fmla="*/ 37 w 390"/>
                <a:gd name="T21" fmla="*/ 125 h 409"/>
                <a:gd name="T22" fmla="*/ 46 w 390"/>
                <a:gd name="T23" fmla="*/ 163 h 409"/>
                <a:gd name="T24" fmla="*/ 62 w 390"/>
                <a:gd name="T25" fmla="*/ 226 h 409"/>
                <a:gd name="T26" fmla="*/ 68 w 390"/>
                <a:gd name="T27" fmla="*/ 246 h 409"/>
                <a:gd name="T28" fmla="*/ 73 w 390"/>
                <a:gd name="T29" fmla="*/ 259 h 409"/>
                <a:gd name="T30" fmla="*/ 81 w 390"/>
                <a:gd name="T31" fmla="*/ 276 h 409"/>
                <a:gd name="T32" fmla="*/ 96 w 390"/>
                <a:gd name="T33" fmla="*/ 305 h 409"/>
                <a:gd name="T34" fmla="*/ 106 w 390"/>
                <a:gd name="T35" fmla="*/ 328 h 409"/>
                <a:gd name="T36" fmla="*/ 112 w 390"/>
                <a:gd name="T37" fmla="*/ 344 h 409"/>
                <a:gd name="T38" fmla="*/ 129 w 390"/>
                <a:gd name="T39" fmla="*/ 367 h 409"/>
                <a:gd name="T40" fmla="*/ 148 w 390"/>
                <a:gd name="T41" fmla="*/ 384 h 409"/>
                <a:gd name="T42" fmla="*/ 165 w 390"/>
                <a:gd name="T43" fmla="*/ 397 h 409"/>
                <a:gd name="T44" fmla="*/ 183 w 390"/>
                <a:gd name="T45" fmla="*/ 405 h 409"/>
                <a:gd name="T46" fmla="*/ 200 w 390"/>
                <a:gd name="T47" fmla="*/ 409 h 409"/>
                <a:gd name="T48" fmla="*/ 215 w 390"/>
                <a:gd name="T49" fmla="*/ 409 h 409"/>
                <a:gd name="T50" fmla="*/ 227 w 390"/>
                <a:gd name="T51" fmla="*/ 405 h 409"/>
                <a:gd name="T52" fmla="*/ 236 w 390"/>
                <a:gd name="T53" fmla="*/ 403 h 409"/>
                <a:gd name="T54" fmla="*/ 242 w 390"/>
                <a:gd name="T55" fmla="*/ 393 h 409"/>
                <a:gd name="T56" fmla="*/ 248 w 390"/>
                <a:gd name="T57" fmla="*/ 384 h 409"/>
                <a:gd name="T58" fmla="*/ 250 w 390"/>
                <a:gd name="T59" fmla="*/ 370 h 409"/>
                <a:gd name="T60" fmla="*/ 252 w 390"/>
                <a:gd name="T61" fmla="*/ 344 h 409"/>
                <a:gd name="T62" fmla="*/ 248 w 390"/>
                <a:gd name="T63" fmla="*/ 315 h 409"/>
                <a:gd name="T64" fmla="*/ 246 w 390"/>
                <a:gd name="T65" fmla="*/ 292 h 409"/>
                <a:gd name="T66" fmla="*/ 242 w 390"/>
                <a:gd name="T67" fmla="*/ 273 h 409"/>
                <a:gd name="T68" fmla="*/ 246 w 390"/>
                <a:gd name="T69" fmla="*/ 253 h 409"/>
                <a:gd name="T70" fmla="*/ 250 w 390"/>
                <a:gd name="T71" fmla="*/ 244 h 409"/>
                <a:gd name="T72" fmla="*/ 265 w 390"/>
                <a:gd name="T73" fmla="*/ 223 h 409"/>
                <a:gd name="T74" fmla="*/ 292 w 390"/>
                <a:gd name="T75" fmla="*/ 198 h 409"/>
                <a:gd name="T76" fmla="*/ 311 w 390"/>
                <a:gd name="T77" fmla="*/ 188 h 409"/>
                <a:gd name="T78" fmla="*/ 342 w 390"/>
                <a:gd name="T79" fmla="*/ 161 h 409"/>
                <a:gd name="T80" fmla="*/ 354 w 390"/>
                <a:gd name="T81" fmla="*/ 152 h 409"/>
                <a:gd name="T82" fmla="*/ 357 w 390"/>
                <a:gd name="T83" fmla="*/ 142 h 409"/>
                <a:gd name="T84" fmla="*/ 361 w 390"/>
                <a:gd name="T85" fmla="*/ 138 h 409"/>
                <a:gd name="T86" fmla="*/ 369 w 390"/>
                <a:gd name="T87" fmla="*/ 129 h 409"/>
                <a:gd name="T88" fmla="*/ 375 w 390"/>
                <a:gd name="T89" fmla="*/ 119 h 409"/>
                <a:gd name="T90" fmla="*/ 379 w 390"/>
                <a:gd name="T91" fmla="*/ 109 h 409"/>
                <a:gd name="T92" fmla="*/ 384 w 390"/>
                <a:gd name="T93" fmla="*/ 94 h 409"/>
                <a:gd name="T94" fmla="*/ 390 w 390"/>
                <a:gd name="T95" fmla="*/ 73 h 409"/>
                <a:gd name="T96" fmla="*/ 386 w 390"/>
                <a:gd name="T97" fmla="*/ 48 h 409"/>
                <a:gd name="T98" fmla="*/ 361 w 390"/>
                <a:gd name="T99" fmla="*/ 31 h 409"/>
                <a:gd name="T100" fmla="*/ 331 w 390"/>
                <a:gd name="T101" fmla="*/ 29 h 409"/>
                <a:gd name="T102" fmla="*/ 277 w 390"/>
                <a:gd name="T103" fmla="*/ 25 h 409"/>
                <a:gd name="T104" fmla="*/ 208 w 390"/>
                <a:gd name="T105" fmla="*/ 19 h 409"/>
                <a:gd name="T106" fmla="*/ 41 w 390"/>
                <a:gd name="T107" fmla="*/ 4 h 4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09"/>
                <a:gd name="T164" fmla="*/ 390 w 390"/>
                <a:gd name="T165" fmla="*/ 409 h 4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09">
                  <a:moveTo>
                    <a:pt x="0" y="0"/>
                  </a:moveTo>
                  <a:lnTo>
                    <a:pt x="0" y="2"/>
                  </a:lnTo>
                  <a:lnTo>
                    <a:pt x="0" y="4"/>
                  </a:lnTo>
                  <a:lnTo>
                    <a:pt x="0" y="6"/>
                  </a:lnTo>
                  <a:lnTo>
                    <a:pt x="0" y="8"/>
                  </a:lnTo>
                  <a:lnTo>
                    <a:pt x="0" y="10"/>
                  </a:lnTo>
                  <a:lnTo>
                    <a:pt x="0" y="12"/>
                  </a:lnTo>
                  <a:lnTo>
                    <a:pt x="0" y="13"/>
                  </a:lnTo>
                  <a:lnTo>
                    <a:pt x="2" y="15"/>
                  </a:lnTo>
                  <a:lnTo>
                    <a:pt x="2" y="17"/>
                  </a:lnTo>
                  <a:lnTo>
                    <a:pt x="4" y="19"/>
                  </a:lnTo>
                  <a:lnTo>
                    <a:pt x="4" y="21"/>
                  </a:lnTo>
                  <a:lnTo>
                    <a:pt x="6" y="23"/>
                  </a:lnTo>
                  <a:lnTo>
                    <a:pt x="6" y="25"/>
                  </a:lnTo>
                  <a:lnTo>
                    <a:pt x="6" y="27"/>
                  </a:lnTo>
                  <a:lnTo>
                    <a:pt x="6" y="29"/>
                  </a:lnTo>
                  <a:lnTo>
                    <a:pt x="6" y="31"/>
                  </a:lnTo>
                  <a:lnTo>
                    <a:pt x="6" y="33"/>
                  </a:lnTo>
                  <a:lnTo>
                    <a:pt x="6" y="35"/>
                  </a:lnTo>
                  <a:lnTo>
                    <a:pt x="8" y="38"/>
                  </a:lnTo>
                  <a:lnTo>
                    <a:pt x="10" y="42"/>
                  </a:lnTo>
                  <a:lnTo>
                    <a:pt x="10" y="48"/>
                  </a:lnTo>
                  <a:lnTo>
                    <a:pt x="12" y="52"/>
                  </a:lnTo>
                  <a:lnTo>
                    <a:pt x="12" y="58"/>
                  </a:lnTo>
                  <a:lnTo>
                    <a:pt x="14" y="61"/>
                  </a:lnTo>
                  <a:lnTo>
                    <a:pt x="16" y="65"/>
                  </a:lnTo>
                  <a:lnTo>
                    <a:pt x="18" y="69"/>
                  </a:lnTo>
                  <a:lnTo>
                    <a:pt x="18" y="71"/>
                  </a:lnTo>
                  <a:lnTo>
                    <a:pt x="18" y="73"/>
                  </a:lnTo>
                  <a:lnTo>
                    <a:pt x="20" y="73"/>
                  </a:lnTo>
                  <a:lnTo>
                    <a:pt x="20" y="75"/>
                  </a:lnTo>
                  <a:lnTo>
                    <a:pt x="22" y="75"/>
                  </a:lnTo>
                  <a:lnTo>
                    <a:pt x="23" y="75"/>
                  </a:lnTo>
                  <a:lnTo>
                    <a:pt x="23" y="77"/>
                  </a:lnTo>
                  <a:lnTo>
                    <a:pt x="23" y="79"/>
                  </a:lnTo>
                  <a:lnTo>
                    <a:pt x="23" y="81"/>
                  </a:lnTo>
                  <a:lnTo>
                    <a:pt x="23" y="83"/>
                  </a:lnTo>
                  <a:lnTo>
                    <a:pt x="25" y="83"/>
                  </a:lnTo>
                  <a:lnTo>
                    <a:pt x="25" y="84"/>
                  </a:lnTo>
                  <a:lnTo>
                    <a:pt x="27" y="84"/>
                  </a:lnTo>
                  <a:lnTo>
                    <a:pt x="27" y="86"/>
                  </a:lnTo>
                  <a:lnTo>
                    <a:pt x="29" y="86"/>
                  </a:lnTo>
                  <a:lnTo>
                    <a:pt x="31" y="88"/>
                  </a:lnTo>
                  <a:lnTo>
                    <a:pt x="31" y="90"/>
                  </a:lnTo>
                  <a:lnTo>
                    <a:pt x="31" y="94"/>
                  </a:lnTo>
                  <a:lnTo>
                    <a:pt x="31" y="96"/>
                  </a:lnTo>
                  <a:lnTo>
                    <a:pt x="31" y="98"/>
                  </a:lnTo>
                  <a:lnTo>
                    <a:pt x="33" y="100"/>
                  </a:lnTo>
                  <a:lnTo>
                    <a:pt x="33" y="104"/>
                  </a:lnTo>
                  <a:lnTo>
                    <a:pt x="35" y="106"/>
                  </a:lnTo>
                  <a:lnTo>
                    <a:pt x="35" y="109"/>
                  </a:lnTo>
                  <a:lnTo>
                    <a:pt x="35" y="113"/>
                  </a:lnTo>
                  <a:lnTo>
                    <a:pt x="35" y="117"/>
                  </a:lnTo>
                  <a:lnTo>
                    <a:pt x="37" y="121"/>
                  </a:lnTo>
                  <a:lnTo>
                    <a:pt x="37" y="125"/>
                  </a:lnTo>
                  <a:lnTo>
                    <a:pt x="39" y="129"/>
                  </a:lnTo>
                  <a:lnTo>
                    <a:pt x="39" y="132"/>
                  </a:lnTo>
                  <a:lnTo>
                    <a:pt x="37" y="136"/>
                  </a:lnTo>
                  <a:lnTo>
                    <a:pt x="43" y="150"/>
                  </a:lnTo>
                  <a:lnTo>
                    <a:pt x="46" y="163"/>
                  </a:lnTo>
                  <a:lnTo>
                    <a:pt x="48" y="175"/>
                  </a:lnTo>
                  <a:lnTo>
                    <a:pt x="52" y="188"/>
                  </a:lnTo>
                  <a:lnTo>
                    <a:pt x="56" y="202"/>
                  </a:lnTo>
                  <a:lnTo>
                    <a:pt x="58" y="213"/>
                  </a:lnTo>
                  <a:lnTo>
                    <a:pt x="62" y="226"/>
                  </a:lnTo>
                  <a:lnTo>
                    <a:pt x="64" y="240"/>
                  </a:lnTo>
                  <a:lnTo>
                    <a:pt x="66" y="240"/>
                  </a:lnTo>
                  <a:lnTo>
                    <a:pt x="66" y="242"/>
                  </a:lnTo>
                  <a:lnTo>
                    <a:pt x="66" y="244"/>
                  </a:lnTo>
                  <a:lnTo>
                    <a:pt x="68" y="246"/>
                  </a:lnTo>
                  <a:lnTo>
                    <a:pt x="69" y="248"/>
                  </a:lnTo>
                  <a:lnTo>
                    <a:pt x="69" y="251"/>
                  </a:lnTo>
                  <a:lnTo>
                    <a:pt x="71" y="253"/>
                  </a:lnTo>
                  <a:lnTo>
                    <a:pt x="71" y="257"/>
                  </a:lnTo>
                  <a:lnTo>
                    <a:pt x="73" y="259"/>
                  </a:lnTo>
                  <a:lnTo>
                    <a:pt x="73" y="263"/>
                  </a:lnTo>
                  <a:lnTo>
                    <a:pt x="75" y="265"/>
                  </a:lnTo>
                  <a:lnTo>
                    <a:pt x="75" y="269"/>
                  </a:lnTo>
                  <a:lnTo>
                    <a:pt x="75" y="271"/>
                  </a:lnTo>
                  <a:lnTo>
                    <a:pt x="81" y="276"/>
                  </a:lnTo>
                  <a:lnTo>
                    <a:pt x="85" y="282"/>
                  </a:lnTo>
                  <a:lnTo>
                    <a:pt x="87" y="288"/>
                  </a:lnTo>
                  <a:lnTo>
                    <a:pt x="91" y="294"/>
                  </a:lnTo>
                  <a:lnTo>
                    <a:pt x="94" y="299"/>
                  </a:lnTo>
                  <a:lnTo>
                    <a:pt x="96" y="305"/>
                  </a:lnTo>
                  <a:lnTo>
                    <a:pt x="100" y="313"/>
                  </a:lnTo>
                  <a:lnTo>
                    <a:pt x="102" y="319"/>
                  </a:lnTo>
                  <a:lnTo>
                    <a:pt x="102" y="322"/>
                  </a:lnTo>
                  <a:lnTo>
                    <a:pt x="104" y="324"/>
                  </a:lnTo>
                  <a:lnTo>
                    <a:pt x="106" y="328"/>
                  </a:lnTo>
                  <a:lnTo>
                    <a:pt x="108" y="332"/>
                  </a:lnTo>
                  <a:lnTo>
                    <a:pt x="108" y="334"/>
                  </a:lnTo>
                  <a:lnTo>
                    <a:pt x="110" y="338"/>
                  </a:lnTo>
                  <a:lnTo>
                    <a:pt x="110" y="342"/>
                  </a:lnTo>
                  <a:lnTo>
                    <a:pt x="112" y="344"/>
                  </a:lnTo>
                  <a:lnTo>
                    <a:pt x="116" y="349"/>
                  </a:lnTo>
                  <a:lnTo>
                    <a:pt x="117" y="353"/>
                  </a:lnTo>
                  <a:lnTo>
                    <a:pt x="121" y="357"/>
                  </a:lnTo>
                  <a:lnTo>
                    <a:pt x="125" y="363"/>
                  </a:lnTo>
                  <a:lnTo>
                    <a:pt x="129" y="367"/>
                  </a:lnTo>
                  <a:lnTo>
                    <a:pt x="133" y="370"/>
                  </a:lnTo>
                  <a:lnTo>
                    <a:pt x="137" y="376"/>
                  </a:lnTo>
                  <a:lnTo>
                    <a:pt x="141" y="380"/>
                  </a:lnTo>
                  <a:lnTo>
                    <a:pt x="144" y="382"/>
                  </a:lnTo>
                  <a:lnTo>
                    <a:pt x="148" y="384"/>
                  </a:lnTo>
                  <a:lnTo>
                    <a:pt x="152" y="386"/>
                  </a:lnTo>
                  <a:lnTo>
                    <a:pt x="156" y="390"/>
                  </a:lnTo>
                  <a:lnTo>
                    <a:pt x="160" y="392"/>
                  </a:lnTo>
                  <a:lnTo>
                    <a:pt x="162" y="395"/>
                  </a:lnTo>
                  <a:lnTo>
                    <a:pt x="165" y="397"/>
                  </a:lnTo>
                  <a:lnTo>
                    <a:pt x="169" y="401"/>
                  </a:lnTo>
                  <a:lnTo>
                    <a:pt x="173" y="401"/>
                  </a:lnTo>
                  <a:lnTo>
                    <a:pt x="177" y="401"/>
                  </a:lnTo>
                  <a:lnTo>
                    <a:pt x="179" y="403"/>
                  </a:lnTo>
                  <a:lnTo>
                    <a:pt x="183" y="405"/>
                  </a:lnTo>
                  <a:lnTo>
                    <a:pt x="187" y="405"/>
                  </a:lnTo>
                  <a:lnTo>
                    <a:pt x="189" y="407"/>
                  </a:lnTo>
                  <a:lnTo>
                    <a:pt x="192" y="409"/>
                  </a:lnTo>
                  <a:lnTo>
                    <a:pt x="196" y="409"/>
                  </a:lnTo>
                  <a:lnTo>
                    <a:pt x="200" y="409"/>
                  </a:lnTo>
                  <a:lnTo>
                    <a:pt x="202" y="409"/>
                  </a:lnTo>
                  <a:lnTo>
                    <a:pt x="206" y="409"/>
                  </a:lnTo>
                  <a:lnTo>
                    <a:pt x="210" y="409"/>
                  </a:lnTo>
                  <a:lnTo>
                    <a:pt x="212" y="409"/>
                  </a:lnTo>
                  <a:lnTo>
                    <a:pt x="215" y="409"/>
                  </a:lnTo>
                  <a:lnTo>
                    <a:pt x="219" y="409"/>
                  </a:lnTo>
                  <a:lnTo>
                    <a:pt x="221" y="409"/>
                  </a:lnTo>
                  <a:lnTo>
                    <a:pt x="223" y="407"/>
                  </a:lnTo>
                  <a:lnTo>
                    <a:pt x="225" y="407"/>
                  </a:lnTo>
                  <a:lnTo>
                    <a:pt x="227" y="405"/>
                  </a:lnTo>
                  <a:lnTo>
                    <a:pt x="229" y="405"/>
                  </a:lnTo>
                  <a:lnTo>
                    <a:pt x="231" y="405"/>
                  </a:lnTo>
                  <a:lnTo>
                    <a:pt x="233" y="405"/>
                  </a:lnTo>
                  <a:lnTo>
                    <a:pt x="235" y="403"/>
                  </a:lnTo>
                  <a:lnTo>
                    <a:pt x="236" y="403"/>
                  </a:lnTo>
                  <a:lnTo>
                    <a:pt x="238" y="401"/>
                  </a:lnTo>
                  <a:lnTo>
                    <a:pt x="240" y="399"/>
                  </a:lnTo>
                  <a:lnTo>
                    <a:pt x="240" y="397"/>
                  </a:lnTo>
                  <a:lnTo>
                    <a:pt x="242" y="395"/>
                  </a:lnTo>
                  <a:lnTo>
                    <a:pt x="242" y="393"/>
                  </a:lnTo>
                  <a:lnTo>
                    <a:pt x="244" y="392"/>
                  </a:lnTo>
                  <a:lnTo>
                    <a:pt x="246" y="390"/>
                  </a:lnTo>
                  <a:lnTo>
                    <a:pt x="248" y="388"/>
                  </a:lnTo>
                  <a:lnTo>
                    <a:pt x="248" y="386"/>
                  </a:lnTo>
                  <a:lnTo>
                    <a:pt x="248" y="384"/>
                  </a:lnTo>
                  <a:lnTo>
                    <a:pt x="248" y="380"/>
                  </a:lnTo>
                  <a:lnTo>
                    <a:pt x="248" y="378"/>
                  </a:lnTo>
                  <a:lnTo>
                    <a:pt x="248" y="376"/>
                  </a:lnTo>
                  <a:lnTo>
                    <a:pt x="248" y="372"/>
                  </a:lnTo>
                  <a:lnTo>
                    <a:pt x="250" y="370"/>
                  </a:lnTo>
                  <a:lnTo>
                    <a:pt x="252" y="368"/>
                  </a:lnTo>
                  <a:lnTo>
                    <a:pt x="252" y="361"/>
                  </a:lnTo>
                  <a:lnTo>
                    <a:pt x="252" y="355"/>
                  </a:lnTo>
                  <a:lnTo>
                    <a:pt x="252" y="349"/>
                  </a:lnTo>
                  <a:lnTo>
                    <a:pt x="252" y="344"/>
                  </a:lnTo>
                  <a:lnTo>
                    <a:pt x="252" y="338"/>
                  </a:lnTo>
                  <a:lnTo>
                    <a:pt x="252" y="330"/>
                  </a:lnTo>
                  <a:lnTo>
                    <a:pt x="250" y="324"/>
                  </a:lnTo>
                  <a:lnTo>
                    <a:pt x="248" y="319"/>
                  </a:lnTo>
                  <a:lnTo>
                    <a:pt x="248" y="315"/>
                  </a:lnTo>
                  <a:lnTo>
                    <a:pt x="246" y="309"/>
                  </a:lnTo>
                  <a:lnTo>
                    <a:pt x="246" y="305"/>
                  </a:lnTo>
                  <a:lnTo>
                    <a:pt x="246" y="301"/>
                  </a:lnTo>
                  <a:lnTo>
                    <a:pt x="246" y="296"/>
                  </a:lnTo>
                  <a:lnTo>
                    <a:pt x="246" y="292"/>
                  </a:lnTo>
                  <a:lnTo>
                    <a:pt x="244" y="288"/>
                  </a:lnTo>
                  <a:lnTo>
                    <a:pt x="242" y="284"/>
                  </a:lnTo>
                  <a:lnTo>
                    <a:pt x="242" y="280"/>
                  </a:lnTo>
                  <a:lnTo>
                    <a:pt x="242" y="276"/>
                  </a:lnTo>
                  <a:lnTo>
                    <a:pt x="242" y="273"/>
                  </a:lnTo>
                  <a:lnTo>
                    <a:pt x="244" y="269"/>
                  </a:lnTo>
                  <a:lnTo>
                    <a:pt x="244" y="265"/>
                  </a:lnTo>
                  <a:lnTo>
                    <a:pt x="246" y="261"/>
                  </a:lnTo>
                  <a:lnTo>
                    <a:pt x="246" y="257"/>
                  </a:lnTo>
                  <a:lnTo>
                    <a:pt x="246" y="253"/>
                  </a:lnTo>
                  <a:lnTo>
                    <a:pt x="248" y="251"/>
                  </a:lnTo>
                  <a:lnTo>
                    <a:pt x="248" y="249"/>
                  </a:lnTo>
                  <a:lnTo>
                    <a:pt x="250" y="248"/>
                  </a:lnTo>
                  <a:lnTo>
                    <a:pt x="250" y="246"/>
                  </a:lnTo>
                  <a:lnTo>
                    <a:pt x="250" y="244"/>
                  </a:lnTo>
                  <a:lnTo>
                    <a:pt x="250" y="242"/>
                  </a:lnTo>
                  <a:lnTo>
                    <a:pt x="252" y="240"/>
                  </a:lnTo>
                  <a:lnTo>
                    <a:pt x="256" y="234"/>
                  </a:lnTo>
                  <a:lnTo>
                    <a:pt x="261" y="228"/>
                  </a:lnTo>
                  <a:lnTo>
                    <a:pt x="265" y="223"/>
                  </a:lnTo>
                  <a:lnTo>
                    <a:pt x="271" y="217"/>
                  </a:lnTo>
                  <a:lnTo>
                    <a:pt x="275" y="213"/>
                  </a:lnTo>
                  <a:lnTo>
                    <a:pt x="281" y="207"/>
                  </a:lnTo>
                  <a:lnTo>
                    <a:pt x="286" y="203"/>
                  </a:lnTo>
                  <a:lnTo>
                    <a:pt x="292" y="198"/>
                  </a:lnTo>
                  <a:lnTo>
                    <a:pt x="294" y="198"/>
                  </a:lnTo>
                  <a:lnTo>
                    <a:pt x="296" y="198"/>
                  </a:lnTo>
                  <a:lnTo>
                    <a:pt x="298" y="198"/>
                  </a:lnTo>
                  <a:lnTo>
                    <a:pt x="306" y="194"/>
                  </a:lnTo>
                  <a:lnTo>
                    <a:pt x="311" y="188"/>
                  </a:lnTo>
                  <a:lnTo>
                    <a:pt x="317" y="184"/>
                  </a:lnTo>
                  <a:lnTo>
                    <a:pt x="323" y="178"/>
                  </a:lnTo>
                  <a:lnTo>
                    <a:pt x="329" y="173"/>
                  </a:lnTo>
                  <a:lnTo>
                    <a:pt x="334" y="167"/>
                  </a:lnTo>
                  <a:lnTo>
                    <a:pt x="342" y="161"/>
                  </a:lnTo>
                  <a:lnTo>
                    <a:pt x="348" y="157"/>
                  </a:lnTo>
                  <a:lnTo>
                    <a:pt x="350" y="155"/>
                  </a:lnTo>
                  <a:lnTo>
                    <a:pt x="352" y="154"/>
                  </a:lnTo>
                  <a:lnTo>
                    <a:pt x="352" y="152"/>
                  </a:lnTo>
                  <a:lnTo>
                    <a:pt x="354" y="152"/>
                  </a:lnTo>
                  <a:lnTo>
                    <a:pt x="354" y="150"/>
                  </a:lnTo>
                  <a:lnTo>
                    <a:pt x="354" y="148"/>
                  </a:lnTo>
                  <a:lnTo>
                    <a:pt x="354" y="146"/>
                  </a:lnTo>
                  <a:lnTo>
                    <a:pt x="356" y="144"/>
                  </a:lnTo>
                  <a:lnTo>
                    <a:pt x="357" y="142"/>
                  </a:lnTo>
                  <a:lnTo>
                    <a:pt x="359" y="142"/>
                  </a:lnTo>
                  <a:lnTo>
                    <a:pt x="359" y="140"/>
                  </a:lnTo>
                  <a:lnTo>
                    <a:pt x="361" y="140"/>
                  </a:lnTo>
                  <a:lnTo>
                    <a:pt x="363" y="140"/>
                  </a:lnTo>
                  <a:lnTo>
                    <a:pt x="361" y="138"/>
                  </a:lnTo>
                  <a:lnTo>
                    <a:pt x="361" y="136"/>
                  </a:lnTo>
                  <a:lnTo>
                    <a:pt x="363" y="134"/>
                  </a:lnTo>
                  <a:lnTo>
                    <a:pt x="365" y="132"/>
                  </a:lnTo>
                  <a:lnTo>
                    <a:pt x="367" y="130"/>
                  </a:lnTo>
                  <a:lnTo>
                    <a:pt x="369" y="129"/>
                  </a:lnTo>
                  <a:lnTo>
                    <a:pt x="369" y="127"/>
                  </a:lnTo>
                  <a:lnTo>
                    <a:pt x="369" y="125"/>
                  </a:lnTo>
                  <a:lnTo>
                    <a:pt x="371" y="123"/>
                  </a:lnTo>
                  <a:lnTo>
                    <a:pt x="373" y="121"/>
                  </a:lnTo>
                  <a:lnTo>
                    <a:pt x="375" y="119"/>
                  </a:lnTo>
                  <a:lnTo>
                    <a:pt x="375" y="117"/>
                  </a:lnTo>
                  <a:lnTo>
                    <a:pt x="375" y="115"/>
                  </a:lnTo>
                  <a:lnTo>
                    <a:pt x="375" y="113"/>
                  </a:lnTo>
                  <a:lnTo>
                    <a:pt x="377" y="111"/>
                  </a:lnTo>
                  <a:lnTo>
                    <a:pt x="379" y="109"/>
                  </a:lnTo>
                  <a:lnTo>
                    <a:pt x="379" y="107"/>
                  </a:lnTo>
                  <a:lnTo>
                    <a:pt x="380" y="107"/>
                  </a:lnTo>
                  <a:lnTo>
                    <a:pt x="382" y="104"/>
                  </a:lnTo>
                  <a:lnTo>
                    <a:pt x="382" y="100"/>
                  </a:lnTo>
                  <a:lnTo>
                    <a:pt x="384" y="94"/>
                  </a:lnTo>
                  <a:lnTo>
                    <a:pt x="384" y="90"/>
                  </a:lnTo>
                  <a:lnTo>
                    <a:pt x="386" y="86"/>
                  </a:lnTo>
                  <a:lnTo>
                    <a:pt x="386" y="81"/>
                  </a:lnTo>
                  <a:lnTo>
                    <a:pt x="388" y="77"/>
                  </a:lnTo>
                  <a:lnTo>
                    <a:pt x="390" y="73"/>
                  </a:lnTo>
                  <a:lnTo>
                    <a:pt x="388" y="67"/>
                  </a:lnTo>
                  <a:lnTo>
                    <a:pt x="388" y="61"/>
                  </a:lnTo>
                  <a:lnTo>
                    <a:pt x="388" y="58"/>
                  </a:lnTo>
                  <a:lnTo>
                    <a:pt x="386" y="52"/>
                  </a:lnTo>
                  <a:lnTo>
                    <a:pt x="386" y="48"/>
                  </a:lnTo>
                  <a:lnTo>
                    <a:pt x="386" y="42"/>
                  </a:lnTo>
                  <a:lnTo>
                    <a:pt x="386" y="36"/>
                  </a:lnTo>
                  <a:lnTo>
                    <a:pt x="386" y="31"/>
                  </a:lnTo>
                  <a:lnTo>
                    <a:pt x="373" y="31"/>
                  </a:lnTo>
                  <a:lnTo>
                    <a:pt x="361" y="31"/>
                  </a:lnTo>
                  <a:lnTo>
                    <a:pt x="354" y="31"/>
                  </a:lnTo>
                  <a:lnTo>
                    <a:pt x="346" y="29"/>
                  </a:lnTo>
                  <a:lnTo>
                    <a:pt x="338" y="29"/>
                  </a:lnTo>
                  <a:lnTo>
                    <a:pt x="334" y="29"/>
                  </a:lnTo>
                  <a:lnTo>
                    <a:pt x="331" y="29"/>
                  </a:lnTo>
                  <a:lnTo>
                    <a:pt x="327" y="29"/>
                  </a:lnTo>
                  <a:lnTo>
                    <a:pt x="315" y="27"/>
                  </a:lnTo>
                  <a:lnTo>
                    <a:pt x="302" y="27"/>
                  </a:lnTo>
                  <a:lnTo>
                    <a:pt x="288" y="25"/>
                  </a:lnTo>
                  <a:lnTo>
                    <a:pt x="277" y="25"/>
                  </a:lnTo>
                  <a:lnTo>
                    <a:pt x="263" y="23"/>
                  </a:lnTo>
                  <a:lnTo>
                    <a:pt x="252" y="21"/>
                  </a:lnTo>
                  <a:lnTo>
                    <a:pt x="240" y="21"/>
                  </a:lnTo>
                  <a:lnTo>
                    <a:pt x="229" y="21"/>
                  </a:lnTo>
                  <a:lnTo>
                    <a:pt x="208" y="19"/>
                  </a:lnTo>
                  <a:lnTo>
                    <a:pt x="179" y="15"/>
                  </a:lnTo>
                  <a:lnTo>
                    <a:pt x="144" y="13"/>
                  </a:lnTo>
                  <a:lnTo>
                    <a:pt x="108" y="10"/>
                  </a:lnTo>
                  <a:lnTo>
                    <a:pt x="73" y="6"/>
                  </a:lnTo>
                  <a:lnTo>
                    <a:pt x="41" y="4"/>
                  </a:lnTo>
                  <a:lnTo>
                    <a:pt x="16" y="0"/>
                  </a:lnTo>
                  <a:lnTo>
                    <a:pt x="0" y="0"/>
                  </a:lnTo>
                </a:path>
              </a:pathLst>
            </a:custGeom>
            <a:noFill/>
            <a:ln w="0">
              <a:solidFill>
                <a:srgbClr val="000000"/>
              </a:solidFill>
              <a:prstDash val="solid"/>
              <a:round/>
              <a:headEnd/>
              <a:tailEnd/>
            </a:ln>
          </p:spPr>
          <p:txBody>
            <a:bodyPr/>
            <a:lstStyle/>
            <a:p>
              <a:endParaRPr lang="en-US"/>
            </a:p>
          </p:txBody>
        </p:sp>
        <p:sp>
          <p:nvSpPr>
            <p:cNvPr id="38088" name="Freeform 200"/>
            <p:cNvSpPr>
              <a:spLocks/>
            </p:cNvSpPr>
            <p:nvPr/>
          </p:nvSpPr>
          <p:spPr bwMode="auto">
            <a:xfrm>
              <a:off x="2497" y="1873"/>
              <a:ext cx="89" cy="196"/>
            </a:xfrm>
            <a:custGeom>
              <a:avLst/>
              <a:gdLst>
                <a:gd name="T0" fmla="*/ 87 w 89"/>
                <a:gd name="T1" fmla="*/ 37 h 196"/>
                <a:gd name="T2" fmla="*/ 81 w 89"/>
                <a:gd name="T3" fmla="*/ 15 h 196"/>
                <a:gd name="T4" fmla="*/ 73 w 89"/>
                <a:gd name="T5" fmla="*/ 4 h 196"/>
                <a:gd name="T6" fmla="*/ 67 w 89"/>
                <a:gd name="T7" fmla="*/ 0 h 196"/>
                <a:gd name="T8" fmla="*/ 44 w 89"/>
                <a:gd name="T9" fmla="*/ 10 h 196"/>
                <a:gd name="T10" fmla="*/ 39 w 89"/>
                <a:gd name="T11" fmla="*/ 35 h 196"/>
                <a:gd name="T12" fmla="*/ 35 w 89"/>
                <a:gd name="T13" fmla="*/ 60 h 196"/>
                <a:gd name="T14" fmla="*/ 29 w 89"/>
                <a:gd name="T15" fmla="*/ 79 h 196"/>
                <a:gd name="T16" fmla="*/ 23 w 89"/>
                <a:gd name="T17" fmla="*/ 86 h 196"/>
                <a:gd name="T18" fmla="*/ 21 w 89"/>
                <a:gd name="T19" fmla="*/ 92 h 196"/>
                <a:gd name="T20" fmla="*/ 17 w 89"/>
                <a:gd name="T21" fmla="*/ 96 h 196"/>
                <a:gd name="T22" fmla="*/ 16 w 89"/>
                <a:gd name="T23" fmla="*/ 102 h 196"/>
                <a:gd name="T24" fmla="*/ 12 w 89"/>
                <a:gd name="T25" fmla="*/ 108 h 196"/>
                <a:gd name="T26" fmla="*/ 6 w 89"/>
                <a:gd name="T27" fmla="*/ 117 h 196"/>
                <a:gd name="T28" fmla="*/ 2 w 89"/>
                <a:gd name="T29" fmla="*/ 123 h 196"/>
                <a:gd name="T30" fmla="*/ 4 w 89"/>
                <a:gd name="T31" fmla="*/ 127 h 196"/>
                <a:gd name="T32" fmla="*/ 0 w 89"/>
                <a:gd name="T33" fmla="*/ 129 h 196"/>
                <a:gd name="T34" fmla="*/ 0 w 89"/>
                <a:gd name="T35" fmla="*/ 152 h 196"/>
                <a:gd name="T36" fmla="*/ 4 w 89"/>
                <a:gd name="T37" fmla="*/ 175 h 196"/>
                <a:gd name="T38" fmla="*/ 8 w 89"/>
                <a:gd name="T39" fmla="*/ 180 h 196"/>
                <a:gd name="T40" fmla="*/ 12 w 89"/>
                <a:gd name="T41" fmla="*/ 186 h 196"/>
                <a:gd name="T42" fmla="*/ 21 w 89"/>
                <a:gd name="T43" fmla="*/ 192 h 196"/>
                <a:gd name="T44" fmla="*/ 29 w 89"/>
                <a:gd name="T45" fmla="*/ 196 h 196"/>
                <a:gd name="T46" fmla="*/ 52 w 89"/>
                <a:gd name="T47" fmla="*/ 194 h 196"/>
                <a:gd name="T48" fmla="*/ 79 w 89"/>
                <a:gd name="T49" fmla="*/ 188 h 196"/>
                <a:gd name="T50" fmla="*/ 83 w 89"/>
                <a:gd name="T51" fmla="*/ 179 h 196"/>
                <a:gd name="T52" fmla="*/ 89 w 89"/>
                <a:gd name="T53" fmla="*/ 167 h 196"/>
                <a:gd name="T54" fmla="*/ 87 w 89"/>
                <a:gd name="T55" fmla="*/ 152 h 196"/>
                <a:gd name="T56" fmla="*/ 79 w 89"/>
                <a:gd name="T57" fmla="*/ 129 h 196"/>
                <a:gd name="T58" fmla="*/ 77 w 89"/>
                <a:gd name="T59" fmla="*/ 117 h 196"/>
                <a:gd name="T60" fmla="*/ 73 w 89"/>
                <a:gd name="T61" fmla="*/ 113 h 196"/>
                <a:gd name="T62" fmla="*/ 73 w 89"/>
                <a:gd name="T63" fmla="*/ 104 h 196"/>
                <a:gd name="T64" fmla="*/ 75 w 89"/>
                <a:gd name="T65" fmla="*/ 98 h 196"/>
                <a:gd name="T66" fmla="*/ 79 w 89"/>
                <a:gd name="T67" fmla="*/ 94 h 196"/>
                <a:gd name="T68" fmla="*/ 83 w 89"/>
                <a:gd name="T69" fmla="*/ 88 h 196"/>
                <a:gd name="T70" fmla="*/ 87 w 89"/>
                <a:gd name="T71" fmla="*/ 79 h 196"/>
                <a:gd name="T72" fmla="*/ 89 w 89"/>
                <a:gd name="T73" fmla="*/ 56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96"/>
                <a:gd name="T113" fmla="*/ 89 w 8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96">
                  <a:moveTo>
                    <a:pt x="87" y="48"/>
                  </a:moveTo>
                  <a:lnTo>
                    <a:pt x="87" y="37"/>
                  </a:lnTo>
                  <a:lnTo>
                    <a:pt x="85" y="27"/>
                  </a:lnTo>
                  <a:lnTo>
                    <a:pt x="81" y="15"/>
                  </a:lnTo>
                  <a:lnTo>
                    <a:pt x="77" y="6"/>
                  </a:lnTo>
                  <a:lnTo>
                    <a:pt x="73" y="4"/>
                  </a:lnTo>
                  <a:lnTo>
                    <a:pt x="71" y="4"/>
                  </a:lnTo>
                  <a:lnTo>
                    <a:pt x="67" y="0"/>
                  </a:lnTo>
                  <a:lnTo>
                    <a:pt x="52" y="0"/>
                  </a:lnTo>
                  <a:lnTo>
                    <a:pt x="44" y="10"/>
                  </a:lnTo>
                  <a:lnTo>
                    <a:pt x="39" y="19"/>
                  </a:lnTo>
                  <a:lnTo>
                    <a:pt x="39" y="35"/>
                  </a:lnTo>
                  <a:lnTo>
                    <a:pt x="39" y="48"/>
                  </a:lnTo>
                  <a:lnTo>
                    <a:pt x="35" y="60"/>
                  </a:lnTo>
                  <a:lnTo>
                    <a:pt x="33" y="73"/>
                  </a:lnTo>
                  <a:lnTo>
                    <a:pt x="29" y="79"/>
                  </a:lnTo>
                  <a:lnTo>
                    <a:pt x="27" y="85"/>
                  </a:lnTo>
                  <a:lnTo>
                    <a:pt x="23" y="86"/>
                  </a:lnTo>
                  <a:lnTo>
                    <a:pt x="21" y="88"/>
                  </a:lnTo>
                  <a:lnTo>
                    <a:pt x="21" y="92"/>
                  </a:lnTo>
                  <a:lnTo>
                    <a:pt x="17" y="94"/>
                  </a:lnTo>
                  <a:lnTo>
                    <a:pt x="17" y="96"/>
                  </a:lnTo>
                  <a:lnTo>
                    <a:pt x="16" y="100"/>
                  </a:lnTo>
                  <a:lnTo>
                    <a:pt x="16" y="102"/>
                  </a:lnTo>
                  <a:lnTo>
                    <a:pt x="16" y="106"/>
                  </a:lnTo>
                  <a:lnTo>
                    <a:pt x="12" y="108"/>
                  </a:lnTo>
                  <a:lnTo>
                    <a:pt x="8" y="111"/>
                  </a:lnTo>
                  <a:lnTo>
                    <a:pt x="6" y="117"/>
                  </a:lnTo>
                  <a:lnTo>
                    <a:pt x="4" y="119"/>
                  </a:lnTo>
                  <a:lnTo>
                    <a:pt x="2" y="123"/>
                  </a:lnTo>
                  <a:lnTo>
                    <a:pt x="4" y="125"/>
                  </a:lnTo>
                  <a:lnTo>
                    <a:pt x="4" y="127"/>
                  </a:lnTo>
                  <a:lnTo>
                    <a:pt x="2" y="129"/>
                  </a:lnTo>
                  <a:lnTo>
                    <a:pt x="0" y="129"/>
                  </a:lnTo>
                  <a:lnTo>
                    <a:pt x="0" y="140"/>
                  </a:lnTo>
                  <a:lnTo>
                    <a:pt x="0" y="152"/>
                  </a:lnTo>
                  <a:lnTo>
                    <a:pt x="0" y="163"/>
                  </a:lnTo>
                  <a:lnTo>
                    <a:pt x="4" y="175"/>
                  </a:lnTo>
                  <a:lnTo>
                    <a:pt x="6" y="179"/>
                  </a:lnTo>
                  <a:lnTo>
                    <a:pt x="8" y="180"/>
                  </a:lnTo>
                  <a:lnTo>
                    <a:pt x="12" y="182"/>
                  </a:lnTo>
                  <a:lnTo>
                    <a:pt x="12" y="186"/>
                  </a:lnTo>
                  <a:lnTo>
                    <a:pt x="16" y="190"/>
                  </a:lnTo>
                  <a:lnTo>
                    <a:pt x="21" y="192"/>
                  </a:lnTo>
                  <a:lnTo>
                    <a:pt x="25" y="194"/>
                  </a:lnTo>
                  <a:lnTo>
                    <a:pt x="29" y="196"/>
                  </a:lnTo>
                  <a:lnTo>
                    <a:pt x="41" y="196"/>
                  </a:lnTo>
                  <a:lnTo>
                    <a:pt x="52" y="194"/>
                  </a:lnTo>
                  <a:lnTo>
                    <a:pt x="77" y="190"/>
                  </a:lnTo>
                  <a:lnTo>
                    <a:pt x="79" y="188"/>
                  </a:lnTo>
                  <a:lnTo>
                    <a:pt x="81" y="184"/>
                  </a:lnTo>
                  <a:lnTo>
                    <a:pt x="83" y="179"/>
                  </a:lnTo>
                  <a:lnTo>
                    <a:pt x="85" y="173"/>
                  </a:lnTo>
                  <a:lnTo>
                    <a:pt x="89" y="167"/>
                  </a:lnTo>
                  <a:lnTo>
                    <a:pt x="89" y="159"/>
                  </a:lnTo>
                  <a:lnTo>
                    <a:pt x="87" y="152"/>
                  </a:lnTo>
                  <a:lnTo>
                    <a:pt x="85" y="138"/>
                  </a:lnTo>
                  <a:lnTo>
                    <a:pt x="79" y="129"/>
                  </a:lnTo>
                  <a:lnTo>
                    <a:pt x="77" y="123"/>
                  </a:lnTo>
                  <a:lnTo>
                    <a:pt x="77" y="117"/>
                  </a:lnTo>
                  <a:lnTo>
                    <a:pt x="75" y="115"/>
                  </a:lnTo>
                  <a:lnTo>
                    <a:pt x="73" y="113"/>
                  </a:lnTo>
                  <a:lnTo>
                    <a:pt x="73" y="108"/>
                  </a:lnTo>
                  <a:lnTo>
                    <a:pt x="73" y="104"/>
                  </a:lnTo>
                  <a:lnTo>
                    <a:pt x="73" y="100"/>
                  </a:lnTo>
                  <a:lnTo>
                    <a:pt x="75" y="98"/>
                  </a:lnTo>
                  <a:lnTo>
                    <a:pt x="77" y="98"/>
                  </a:lnTo>
                  <a:lnTo>
                    <a:pt x="79" y="94"/>
                  </a:lnTo>
                  <a:lnTo>
                    <a:pt x="81" y="88"/>
                  </a:lnTo>
                  <a:lnTo>
                    <a:pt x="83" y="88"/>
                  </a:lnTo>
                  <a:lnTo>
                    <a:pt x="85" y="88"/>
                  </a:lnTo>
                  <a:lnTo>
                    <a:pt x="87" y="79"/>
                  </a:lnTo>
                  <a:lnTo>
                    <a:pt x="89" y="71"/>
                  </a:lnTo>
                  <a:lnTo>
                    <a:pt x="89" y="56"/>
                  </a:lnTo>
                  <a:lnTo>
                    <a:pt x="87" y="48"/>
                  </a:lnTo>
                  <a:close/>
                </a:path>
              </a:pathLst>
            </a:custGeom>
            <a:solidFill>
              <a:srgbClr val="BFFFBF"/>
            </a:solidFill>
            <a:ln w="9525">
              <a:noFill/>
              <a:round/>
              <a:headEnd/>
              <a:tailEnd/>
            </a:ln>
          </p:spPr>
          <p:txBody>
            <a:bodyPr/>
            <a:lstStyle/>
            <a:p>
              <a:endParaRPr lang="en-US"/>
            </a:p>
          </p:txBody>
        </p:sp>
        <p:sp>
          <p:nvSpPr>
            <p:cNvPr id="38089" name="Freeform 201"/>
            <p:cNvSpPr>
              <a:spLocks/>
            </p:cNvSpPr>
            <p:nvPr/>
          </p:nvSpPr>
          <p:spPr bwMode="auto">
            <a:xfrm>
              <a:off x="2497" y="1873"/>
              <a:ext cx="89" cy="196"/>
            </a:xfrm>
            <a:custGeom>
              <a:avLst/>
              <a:gdLst>
                <a:gd name="T0" fmla="*/ 87 w 89"/>
                <a:gd name="T1" fmla="*/ 42 h 196"/>
                <a:gd name="T2" fmla="*/ 87 w 89"/>
                <a:gd name="T3" fmla="*/ 35 h 196"/>
                <a:gd name="T4" fmla="*/ 85 w 89"/>
                <a:gd name="T5" fmla="*/ 27 h 196"/>
                <a:gd name="T6" fmla="*/ 81 w 89"/>
                <a:gd name="T7" fmla="*/ 19 h 196"/>
                <a:gd name="T8" fmla="*/ 79 w 89"/>
                <a:gd name="T9" fmla="*/ 12 h 196"/>
                <a:gd name="T10" fmla="*/ 75 w 89"/>
                <a:gd name="T11" fmla="*/ 6 h 196"/>
                <a:gd name="T12" fmla="*/ 71 w 89"/>
                <a:gd name="T13" fmla="*/ 2 h 196"/>
                <a:gd name="T14" fmla="*/ 67 w 89"/>
                <a:gd name="T15" fmla="*/ 0 h 196"/>
                <a:gd name="T16" fmla="*/ 62 w 89"/>
                <a:gd name="T17" fmla="*/ 0 h 196"/>
                <a:gd name="T18" fmla="*/ 56 w 89"/>
                <a:gd name="T19" fmla="*/ 0 h 196"/>
                <a:gd name="T20" fmla="*/ 50 w 89"/>
                <a:gd name="T21" fmla="*/ 2 h 196"/>
                <a:gd name="T22" fmla="*/ 44 w 89"/>
                <a:gd name="T23" fmla="*/ 10 h 196"/>
                <a:gd name="T24" fmla="*/ 41 w 89"/>
                <a:gd name="T25" fmla="*/ 17 h 196"/>
                <a:gd name="T26" fmla="*/ 39 w 89"/>
                <a:gd name="T27" fmla="*/ 35 h 196"/>
                <a:gd name="T28" fmla="*/ 37 w 89"/>
                <a:gd name="T29" fmla="*/ 54 h 196"/>
                <a:gd name="T30" fmla="*/ 33 w 89"/>
                <a:gd name="T31" fmla="*/ 73 h 196"/>
                <a:gd name="T32" fmla="*/ 29 w 89"/>
                <a:gd name="T33" fmla="*/ 79 h 196"/>
                <a:gd name="T34" fmla="*/ 27 w 89"/>
                <a:gd name="T35" fmla="*/ 85 h 196"/>
                <a:gd name="T36" fmla="*/ 23 w 89"/>
                <a:gd name="T37" fmla="*/ 88 h 196"/>
                <a:gd name="T38" fmla="*/ 21 w 89"/>
                <a:gd name="T39" fmla="*/ 92 h 196"/>
                <a:gd name="T40" fmla="*/ 17 w 89"/>
                <a:gd name="T41" fmla="*/ 96 h 196"/>
                <a:gd name="T42" fmla="*/ 16 w 89"/>
                <a:gd name="T43" fmla="*/ 102 h 196"/>
                <a:gd name="T44" fmla="*/ 14 w 89"/>
                <a:gd name="T45" fmla="*/ 108 h 196"/>
                <a:gd name="T46" fmla="*/ 8 w 89"/>
                <a:gd name="T47" fmla="*/ 111 h 196"/>
                <a:gd name="T48" fmla="*/ 4 w 89"/>
                <a:gd name="T49" fmla="*/ 117 h 196"/>
                <a:gd name="T50" fmla="*/ 2 w 89"/>
                <a:gd name="T51" fmla="*/ 123 h 196"/>
                <a:gd name="T52" fmla="*/ 4 w 89"/>
                <a:gd name="T53" fmla="*/ 127 h 196"/>
                <a:gd name="T54" fmla="*/ 0 w 89"/>
                <a:gd name="T55" fmla="*/ 134 h 196"/>
                <a:gd name="T56" fmla="*/ 0 w 89"/>
                <a:gd name="T57" fmla="*/ 152 h 196"/>
                <a:gd name="T58" fmla="*/ 2 w 89"/>
                <a:gd name="T59" fmla="*/ 169 h 196"/>
                <a:gd name="T60" fmla="*/ 6 w 89"/>
                <a:gd name="T61" fmla="*/ 179 h 196"/>
                <a:gd name="T62" fmla="*/ 10 w 89"/>
                <a:gd name="T63" fmla="*/ 182 h 196"/>
                <a:gd name="T64" fmla="*/ 12 w 89"/>
                <a:gd name="T65" fmla="*/ 186 h 196"/>
                <a:gd name="T66" fmla="*/ 17 w 89"/>
                <a:gd name="T67" fmla="*/ 190 h 196"/>
                <a:gd name="T68" fmla="*/ 25 w 89"/>
                <a:gd name="T69" fmla="*/ 194 h 196"/>
                <a:gd name="T70" fmla="*/ 35 w 89"/>
                <a:gd name="T71" fmla="*/ 196 h 196"/>
                <a:gd name="T72" fmla="*/ 54 w 89"/>
                <a:gd name="T73" fmla="*/ 194 h 196"/>
                <a:gd name="T74" fmla="*/ 71 w 89"/>
                <a:gd name="T75" fmla="*/ 192 h 196"/>
                <a:gd name="T76" fmla="*/ 81 w 89"/>
                <a:gd name="T77" fmla="*/ 184 h 196"/>
                <a:gd name="T78" fmla="*/ 83 w 89"/>
                <a:gd name="T79" fmla="*/ 175 h 196"/>
                <a:gd name="T80" fmla="*/ 89 w 89"/>
                <a:gd name="T81" fmla="*/ 167 h 196"/>
                <a:gd name="T82" fmla="*/ 89 w 89"/>
                <a:gd name="T83" fmla="*/ 156 h 196"/>
                <a:gd name="T84" fmla="*/ 87 w 89"/>
                <a:gd name="T85" fmla="*/ 144 h 196"/>
                <a:gd name="T86" fmla="*/ 83 w 89"/>
                <a:gd name="T87" fmla="*/ 134 h 196"/>
                <a:gd name="T88" fmla="*/ 79 w 89"/>
                <a:gd name="T89" fmla="*/ 129 h 196"/>
                <a:gd name="T90" fmla="*/ 77 w 89"/>
                <a:gd name="T91" fmla="*/ 119 h 196"/>
                <a:gd name="T92" fmla="*/ 73 w 89"/>
                <a:gd name="T93" fmla="*/ 113 h 196"/>
                <a:gd name="T94" fmla="*/ 73 w 89"/>
                <a:gd name="T95" fmla="*/ 106 h 196"/>
                <a:gd name="T96" fmla="*/ 73 w 89"/>
                <a:gd name="T97" fmla="*/ 100 h 196"/>
                <a:gd name="T98" fmla="*/ 77 w 89"/>
                <a:gd name="T99" fmla="*/ 96 h 196"/>
                <a:gd name="T100" fmla="*/ 81 w 89"/>
                <a:gd name="T101" fmla="*/ 88 h 196"/>
                <a:gd name="T102" fmla="*/ 87 w 89"/>
                <a:gd name="T103" fmla="*/ 85 h 196"/>
                <a:gd name="T104" fmla="*/ 89 w 89"/>
                <a:gd name="T105" fmla="*/ 71 h 196"/>
                <a:gd name="T106" fmla="*/ 89 w 89"/>
                <a:gd name="T107" fmla="*/ 60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96"/>
                <a:gd name="T164" fmla="*/ 89 w 89"/>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96">
                  <a:moveTo>
                    <a:pt x="87" y="48"/>
                  </a:moveTo>
                  <a:lnTo>
                    <a:pt x="87" y="44"/>
                  </a:lnTo>
                  <a:lnTo>
                    <a:pt x="87" y="42"/>
                  </a:lnTo>
                  <a:lnTo>
                    <a:pt x="87" y="38"/>
                  </a:lnTo>
                  <a:lnTo>
                    <a:pt x="87" y="37"/>
                  </a:lnTo>
                  <a:lnTo>
                    <a:pt x="87" y="35"/>
                  </a:lnTo>
                  <a:lnTo>
                    <a:pt x="87" y="31"/>
                  </a:lnTo>
                  <a:lnTo>
                    <a:pt x="85" y="29"/>
                  </a:lnTo>
                  <a:lnTo>
                    <a:pt x="85" y="27"/>
                  </a:lnTo>
                  <a:lnTo>
                    <a:pt x="85" y="23"/>
                  </a:lnTo>
                  <a:lnTo>
                    <a:pt x="83" y="21"/>
                  </a:lnTo>
                  <a:lnTo>
                    <a:pt x="81" y="19"/>
                  </a:lnTo>
                  <a:lnTo>
                    <a:pt x="81" y="15"/>
                  </a:lnTo>
                  <a:lnTo>
                    <a:pt x="79" y="14"/>
                  </a:lnTo>
                  <a:lnTo>
                    <a:pt x="79" y="12"/>
                  </a:lnTo>
                  <a:lnTo>
                    <a:pt x="77" y="8"/>
                  </a:lnTo>
                  <a:lnTo>
                    <a:pt x="77" y="6"/>
                  </a:lnTo>
                  <a:lnTo>
                    <a:pt x="75" y="6"/>
                  </a:lnTo>
                  <a:lnTo>
                    <a:pt x="73" y="4"/>
                  </a:lnTo>
                  <a:lnTo>
                    <a:pt x="71" y="4"/>
                  </a:lnTo>
                  <a:lnTo>
                    <a:pt x="71" y="2"/>
                  </a:lnTo>
                  <a:lnTo>
                    <a:pt x="69" y="2"/>
                  </a:lnTo>
                  <a:lnTo>
                    <a:pt x="69" y="0"/>
                  </a:lnTo>
                  <a:lnTo>
                    <a:pt x="67" y="0"/>
                  </a:lnTo>
                  <a:lnTo>
                    <a:pt x="65" y="0"/>
                  </a:lnTo>
                  <a:lnTo>
                    <a:pt x="64" y="0"/>
                  </a:lnTo>
                  <a:lnTo>
                    <a:pt x="62" y="0"/>
                  </a:lnTo>
                  <a:lnTo>
                    <a:pt x="60" y="0"/>
                  </a:lnTo>
                  <a:lnTo>
                    <a:pt x="58" y="0"/>
                  </a:lnTo>
                  <a:lnTo>
                    <a:pt x="56" y="0"/>
                  </a:lnTo>
                  <a:lnTo>
                    <a:pt x="54" y="0"/>
                  </a:lnTo>
                  <a:lnTo>
                    <a:pt x="52" y="0"/>
                  </a:lnTo>
                  <a:lnTo>
                    <a:pt x="50" y="2"/>
                  </a:lnTo>
                  <a:lnTo>
                    <a:pt x="48" y="4"/>
                  </a:lnTo>
                  <a:lnTo>
                    <a:pt x="46" y="8"/>
                  </a:lnTo>
                  <a:lnTo>
                    <a:pt x="44" y="10"/>
                  </a:lnTo>
                  <a:lnTo>
                    <a:pt x="42" y="12"/>
                  </a:lnTo>
                  <a:lnTo>
                    <a:pt x="42" y="15"/>
                  </a:lnTo>
                  <a:lnTo>
                    <a:pt x="41" y="17"/>
                  </a:lnTo>
                  <a:lnTo>
                    <a:pt x="39" y="19"/>
                  </a:lnTo>
                  <a:lnTo>
                    <a:pt x="39" y="27"/>
                  </a:lnTo>
                  <a:lnTo>
                    <a:pt x="39" y="35"/>
                  </a:lnTo>
                  <a:lnTo>
                    <a:pt x="39" y="40"/>
                  </a:lnTo>
                  <a:lnTo>
                    <a:pt x="37" y="48"/>
                  </a:lnTo>
                  <a:lnTo>
                    <a:pt x="37" y="54"/>
                  </a:lnTo>
                  <a:lnTo>
                    <a:pt x="35" y="60"/>
                  </a:lnTo>
                  <a:lnTo>
                    <a:pt x="35" y="67"/>
                  </a:lnTo>
                  <a:lnTo>
                    <a:pt x="33" y="73"/>
                  </a:lnTo>
                  <a:lnTo>
                    <a:pt x="31" y="75"/>
                  </a:lnTo>
                  <a:lnTo>
                    <a:pt x="29" y="77"/>
                  </a:lnTo>
                  <a:lnTo>
                    <a:pt x="29" y="79"/>
                  </a:lnTo>
                  <a:lnTo>
                    <a:pt x="27" y="81"/>
                  </a:lnTo>
                  <a:lnTo>
                    <a:pt x="27" y="83"/>
                  </a:lnTo>
                  <a:lnTo>
                    <a:pt x="27" y="85"/>
                  </a:lnTo>
                  <a:lnTo>
                    <a:pt x="25" y="86"/>
                  </a:lnTo>
                  <a:lnTo>
                    <a:pt x="23" y="86"/>
                  </a:lnTo>
                  <a:lnTo>
                    <a:pt x="23" y="88"/>
                  </a:lnTo>
                  <a:lnTo>
                    <a:pt x="23" y="90"/>
                  </a:lnTo>
                  <a:lnTo>
                    <a:pt x="21" y="90"/>
                  </a:lnTo>
                  <a:lnTo>
                    <a:pt x="21" y="92"/>
                  </a:lnTo>
                  <a:lnTo>
                    <a:pt x="19" y="92"/>
                  </a:lnTo>
                  <a:lnTo>
                    <a:pt x="17" y="94"/>
                  </a:lnTo>
                  <a:lnTo>
                    <a:pt x="17" y="96"/>
                  </a:lnTo>
                  <a:lnTo>
                    <a:pt x="17" y="98"/>
                  </a:lnTo>
                  <a:lnTo>
                    <a:pt x="16" y="100"/>
                  </a:lnTo>
                  <a:lnTo>
                    <a:pt x="16" y="102"/>
                  </a:lnTo>
                  <a:lnTo>
                    <a:pt x="14" y="104"/>
                  </a:lnTo>
                  <a:lnTo>
                    <a:pt x="16" y="106"/>
                  </a:lnTo>
                  <a:lnTo>
                    <a:pt x="14" y="108"/>
                  </a:lnTo>
                  <a:lnTo>
                    <a:pt x="12" y="108"/>
                  </a:lnTo>
                  <a:lnTo>
                    <a:pt x="10" y="109"/>
                  </a:lnTo>
                  <a:lnTo>
                    <a:pt x="8" y="111"/>
                  </a:lnTo>
                  <a:lnTo>
                    <a:pt x="8" y="113"/>
                  </a:lnTo>
                  <a:lnTo>
                    <a:pt x="6" y="115"/>
                  </a:lnTo>
                  <a:lnTo>
                    <a:pt x="4" y="117"/>
                  </a:lnTo>
                  <a:lnTo>
                    <a:pt x="4" y="119"/>
                  </a:lnTo>
                  <a:lnTo>
                    <a:pt x="2" y="121"/>
                  </a:lnTo>
                  <a:lnTo>
                    <a:pt x="2" y="123"/>
                  </a:lnTo>
                  <a:lnTo>
                    <a:pt x="4" y="123"/>
                  </a:lnTo>
                  <a:lnTo>
                    <a:pt x="4" y="125"/>
                  </a:lnTo>
                  <a:lnTo>
                    <a:pt x="4" y="127"/>
                  </a:lnTo>
                  <a:lnTo>
                    <a:pt x="2" y="129"/>
                  </a:lnTo>
                  <a:lnTo>
                    <a:pt x="0" y="129"/>
                  </a:lnTo>
                  <a:lnTo>
                    <a:pt x="0" y="134"/>
                  </a:lnTo>
                  <a:lnTo>
                    <a:pt x="0" y="140"/>
                  </a:lnTo>
                  <a:lnTo>
                    <a:pt x="0" y="146"/>
                  </a:lnTo>
                  <a:lnTo>
                    <a:pt x="0" y="152"/>
                  </a:lnTo>
                  <a:lnTo>
                    <a:pt x="0" y="157"/>
                  </a:lnTo>
                  <a:lnTo>
                    <a:pt x="0" y="163"/>
                  </a:lnTo>
                  <a:lnTo>
                    <a:pt x="2" y="169"/>
                  </a:lnTo>
                  <a:lnTo>
                    <a:pt x="4" y="175"/>
                  </a:lnTo>
                  <a:lnTo>
                    <a:pt x="4" y="177"/>
                  </a:lnTo>
                  <a:lnTo>
                    <a:pt x="6" y="179"/>
                  </a:lnTo>
                  <a:lnTo>
                    <a:pt x="8" y="179"/>
                  </a:lnTo>
                  <a:lnTo>
                    <a:pt x="8" y="180"/>
                  </a:lnTo>
                  <a:lnTo>
                    <a:pt x="10" y="182"/>
                  </a:lnTo>
                  <a:lnTo>
                    <a:pt x="12" y="182"/>
                  </a:lnTo>
                  <a:lnTo>
                    <a:pt x="12" y="184"/>
                  </a:lnTo>
                  <a:lnTo>
                    <a:pt x="12" y="186"/>
                  </a:lnTo>
                  <a:lnTo>
                    <a:pt x="14" y="188"/>
                  </a:lnTo>
                  <a:lnTo>
                    <a:pt x="16" y="190"/>
                  </a:lnTo>
                  <a:lnTo>
                    <a:pt x="17" y="190"/>
                  </a:lnTo>
                  <a:lnTo>
                    <a:pt x="21" y="192"/>
                  </a:lnTo>
                  <a:lnTo>
                    <a:pt x="23" y="192"/>
                  </a:lnTo>
                  <a:lnTo>
                    <a:pt x="25" y="194"/>
                  </a:lnTo>
                  <a:lnTo>
                    <a:pt x="27" y="194"/>
                  </a:lnTo>
                  <a:lnTo>
                    <a:pt x="29" y="196"/>
                  </a:lnTo>
                  <a:lnTo>
                    <a:pt x="35" y="196"/>
                  </a:lnTo>
                  <a:lnTo>
                    <a:pt x="41" y="196"/>
                  </a:lnTo>
                  <a:lnTo>
                    <a:pt x="46" y="196"/>
                  </a:lnTo>
                  <a:lnTo>
                    <a:pt x="54" y="194"/>
                  </a:lnTo>
                  <a:lnTo>
                    <a:pt x="60" y="194"/>
                  </a:lnTo>
                  <a:lnTo>
                    <a:pt x="65" y="192"/>
                  </a:lnTo>
                  <a:lnTo>
                    <a:pt x="71" y="192"/>
                  </a:lnTo>
                  <a:lnTo>
                    <a:pt x="77" y="190"/>
                  </a:lnTo>
                  <a:lnTo>
                    <a:pt x="79" y="188"/>
                  </a:lnTo>
                  <a:lnTo>
                    <a:pt x="81" y="184"/>
                  </a:lnTo>
                  <a:lnTo>
                    <a:pt x="81" y="182"/>
                  </a:lnTo>
                  <a:lnTo>
                    <a:pt x="83" y="179"/>
                  </a:lnTo>
                  <a:lnTo>
                    <a:pt x="83" y="175"/>
                  </a:lnTo>
                  <a:lnTo>
                    <a:pt x="85" y="173"/>
                  </a:lnTo>
                  <a:lnTo>
                    <a:pt x="87" y="169"/>
                  </a:lnTo>
                  <a:lnTo>
                    <a:pt x="89" y="167"/>
                  </a:lnTo>
                  <a:lnTo>
                    <a:pt x="89" y="163"/>
                  </a:lnTo>
                  <a:lnTo>
                    <a:pt x="89" y="159"/>
                  </a:lnTo>
                  <a:lnTo>
                    <a:pt x="89" y="156"/>
                  </a:lnTo>
                  <a:lnTo>
                    <a:pt x="89" y="152"/>
                  </a:lnTo>
                  <a:lnTo>
                    <a:pt x="87" y="148"/>
                  </a:lnTo>
                  <a:lnTo>
                    <a:pt x="87" y="144"/>
                  </a:lnTo>
                  <a:lnTo>
                    <a:pt x="87" y="142"/>
                  </a:lnTo>
                  <a:lnTo>
                    <a:pt x="85" y="138"/>
                  </a:lnTo>
                  <a:lnTo>
                    <a:pt x="83" y="134"/>
                  </a:lnTo>
                  <a:lnTo>
                    <a:pt x="83" y="133"/>
                  </a:lnTo>
                  <a:lnTo>
                    <a:pt x="81" y="131"/>
                  </a:lnTo>
                  <a:lnTo>
                    <a:pt x="79" y="129"/>
                  </a:lnTo>
                  <a:lnTo>
                    <a:pt x="79" y="125"/>
                  </a:lnTo>
                  <a:lnTo>
                    <a:pt x="77" y="123"/>
                  </a:lnTo>
                  <a:lnTo>
                    <a:pt x="77" y="119"/>
                  </a:lnTo>
                  <a:lnTo>
                    <a:pt x="77" y="117"/>
                  </a:lnTo>
                  <a:lnTo>
                    <a:pt x="75" y="115"/>
                  </a:lnTo>
                  <a:lnTo>
                    <a:pt x="73" y="113"/>
                  </a:lnTo>
                  <a:lnTo>
                    <a:pt x="73" y="111"/>
                  </a:lnTo>
                  <a:lnTo>
                    <a:pt x="73" y="109"/>
                  </a:lnTo>
                  <a:lnTo>
                    <a:pt x="73" y="106"/>
                  </a:lnTo>
                  <a:lnTo>
                    <a:pt x="73" y="104"/>
                  </a:lnTo>
                  <a:lnTo>
                    <a:pt x="73" y="102"/>
                  </a:lnTo>
                  <a:lnTo>
                    <a:pt x="73" y="100"/>
                  </a:lnTo>
                  <a:lnTo>
                    <a:pt x="75" y="98"/>
                  </a:lnTo>
                  <a:lnTo>
                    <a:pt x="77" y="98"/>
                  </a:lnTo>
                  <a:lnTo>
                    <a:pt x="77" y="96"/>
                  </a:lnTo>
                  <a:lnTo>
                    <a:pt x="79" y="94"/>
                  </a:lnTo>
                  <a:lnTo>
                    <a:pt x="79" y="90"/>
                  </a:lnTo>
                  <a:lnTo>
                    <a:pt x="81" y="88"/>
                  </a:lnTo>
                  <a:lnTo>
                    <a:pt x="83" y="88"/>
                  </a:lnTo>
                  <a:lnTo>
                    <a:pt x="85" y="88"/>
                  </a:lnTo>
                  <a:lnTo>
                    <a:pt x="87" y="85"/>
                  </a:lnTo>
                  <a:lnTo>
                    <a:pt x="87" y="79"/>
                  </a:lnTo>
                  <a:lnTo>
                    <a:pt x="87" y="75"/>
                  </a:lnTo>
                  <a:lnTo>
                    <a:pt x="89" y="71"/>
                  </a:lnTo>
                  <a:lnTo>
                    <a:pt x="89" y="67"/>
                  </a:lnTo>
                  <a:lnTo>
                    <a:pt x="89" y="63"/>
                  </a:lnTo>
                  <a:lnTo>
                    <a:pt x="89" y="60"/>
                  </a:lnTo>
                  <a:lnTo>
                    <a:pt x="89" y="56"/>
                  </a:lnTo>
                  <a:lnTo>
                    <a:pt x="87" y="48"/>
                  </a:lnTo>
                </a:path>
              </a:pathLst>
            </a:custGeom>
            <a:solidFill>
              <a:schemeClr val="accent1"/>
            </a:solidFill>
            <a:ln w="0">
              <a:solidFill>
                <a:srgbClr val="000000"/>
              </a:solidFill>
              <a:prstDash val="solid"/>
              <a:round/>
              <a:headEnd/>
              <a:tailEnd/>
            </a:ln>
          </p:spPr>
          <p:txBody>
            <a:bodyPr/>
            <a:lstStyle/>
            <a:p>
              <a:endParaRPr lang="en-US"/>
            </a:p>
          </p:txBody>
        </p:sp>
        <p:sp>
          <p:nvSpPr>
            <p:cNvPr id="38090" name="Freeform 202"/>
            <p:cNvSpPr>
              <a:spLocks/>
            </p:cNvSpPr>
            <p:nvPr/>
          </p:nvSpPr>
          <p:spPr bwMode="auto">
            <a:xfrm>
              <a:off x="2827" y="1725"/>
              <a:ext cx="167" cy="188"/>
            </a:xfrm>
            <a:custGeom>
              <a:avLst/>
              <a:gdLst>
                <a:gd name="T0" fmla="*/ 114 w 167"/>
                <a:gd name="T1" fmla="*/ 46 h 188"/>
                <a:gd name="T2" fmla="*/ 100 w 167"/>
                <a:gd name="T3" fmla="*/ 27 h 188"/>
                <a:gd name="T4" fmla="*/ 87 w 167"/>
                <a:gd name="T5" fmla="*/ 21 h 188"/>
                <a:gd name="T6" fmla="*/ 75 w 167"/>
                <a:gd name="T7" fmla="*/ 18 h 188"/>
                <a:gd name="T8" fmla="*/ 66 w 167"/>
                <a:gd name="T9" fmla="*/ 14 h 188"/>
                <a:gd name="T10" fmla="*/ 56 w 167"/>
                <a:gd name="T11" fmla="*/ 8 h 188"/>
                <a:gd name="T12" fmla="*/ 46 w 167"/>
                <a:gd name="T13" fmla="*/ 4 h 188"/>
                <a:gd name="T14" fmla="*/ 37 w 167"/>
                <a:gd name="T15" fmla="*/ 0 h 188"/>
                <a:gd name="T16" fmla="*/ 12 w 167"/>
                <a:gd name="T17" fmla="*/ 4 h 188"/>
                <a:gd name="T18" fmla="*/ 6 w 167"/>
                <a:gd name="T19" fmla="*/ 14 h 188"/>
                <a:gd name="T20" fmla="*/ 0 w 167"/>
                <a:gd name="T21" fmla="*/ 25 h 188"/>
                <a:gd name="T22" fmla="*/ 2 w 167"/>
                <a:gd name="T23" fmla="*/ 37 h 188"/>
                <a:gd name="T24" fmla="*/ 4 w 167"/>
                <a:gd name="T25" fmla="*/ 48 h 188"/>
                <a:gd name="T26" fmla="*/ 16 w 167"/>
                <a:gd name="T27" fmla="*/ 58 h 188"/>
                <a:gd name="T28" fmla="*/ 27 w 167"/>
                <a:gd name="T29" fmla="*/ 69 h 188"/>
                <a:gd name="T30" fmla="*/ 33 w 167"/>
                <a:gd name="T31" fmla="*/ 81 h 188"/>
                <a:gd name="T32" fmla="*/ 37 w 167"/>
                <a:gd name="T33" fmla="*/ 94 h 188"/>
                <a:gd name="T34" fmla="*/ 39 w 167"/>
                <a:gd name="T35" fmla="*/ 165 h 188"/>
                <a:gd name="T36" fmla="*/ 54 w 167"/>
                <a:gd name="T37" fmla="*/ 183 h 188"/>
                <a:gd name="T38" fmla="*/ 79 w 167"/>
                <a:gd name="T39" fmla="*/ 188 h 188"/>
                <a:gd name="T40" fmla="*/ 87 w 167"/>
                <a:gd name="T41" fmla="*/ 185 h 188"/>
                <a:gd name="T42" fmla="*/ 96 w 167"/>
                <a:gd name="T43" fmla="*/ 183 h 188"/>
                <a:gd name="T44" fmla="*/ 108 w 167"/>
                <a:gd name="T45" fmla="*/ 177 h 188"/>
                <a:gd name="T46" fmla="*/ 133 w 167"/>
                <a:gd name="T47" fmla="*/ 177 h 188"/>
                <a:gd name="T48" fmla="*/ 156 w 167"/>
                <a:gd name="T49" fmla="*/ 177 h 188"/>
                <a:gd name="T50" fmla="*/ 162 w 167"/>
                <a:gd name="T51" fmla="*/ 173 h 188"/>
                <a:gd name="T52" fmla="*/ 165 w 167"/>
                <a:gd name="T53" fmla="*/ 167 h 188"/>
                <a:gd name="T54" fmla="*/ 167 w 167"/>
                <a:gd name="T55" fmla="*/ 158 h 188"/>
                <a:gd name="T56" fmla="*/ 164 w 167"/>
                <a:gd name="T57" fmla="*/ 150 h 188"/>
                <a:gd name="T58" fmla="*/ 158 w 167"/>
                <a:gd name="T59" fmla="*/ 138 h 188"/>
                <a:gd name="T60" fmla="*/ 154 w 167"/>
                <a:gd name="T61" fmla="*/ 133 h 188"/>
                <a:gd name="T62" fmla="*/ 148 w 167"/>
                <a:gd name="T63" fmla="*/ 127 h 188"/>
                <a:gd name="T64" fmla="*/ 146 w 167"/>
                <a:gd name="T65" fmla="*/ 123 h 188"/>
                <a:gd name="T66" fmla="*/ 140 w 167"/>
                <a:gd name="T67" fmla="*/ 121 h 188"/>
                <a:gd name="T68" fmla="*/ 129 w 167"/>
                <a:gd name="T69" fmla="*/ 114 h 188"/>
                <a:gd name="T70" fmla="*/ 116 w 167"/>
                <a:gd name="T71" fmla="*/ 110 h 188"/>
                <a:gd name="T72" fmla="*/ 110 w 167"/>
                <a:gd name="T73" fmla="*/ 108 h 188"/>
                <a:gd name="T74" fmla="*/ 108 w 167"/>
                <a:gd name="T75" fmla="*/ 104 h 188"/>
                <a:gd name="T76" fmla="*/ 106 w 167"/>
                <a:gd name="T77" fmla="*/ 98 h 188"/>
                <a:gd name="T78" fmla="*/ 104 w 167"/>
                <a:gd name="T79" fmla="*/ 92 h 188"/>
                <a:gd name="T80" fmla="*/ 102 w 167"/>
                <a:gd name="T81" fmla="*/ 81 h 188"/>
                <a:gd name="T82" fmla="*/ 108 w 167"/>
                <a:gd name="T83" fmla="*/ 75 h 188"/>
                <a:gd name="T84" fmla="*/ 108 w 167"/>
                <a:gd name="T85" fmla="*/ 66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7"/>
                <a:gd name="T130" fmla="*/ 0 h 188"/>
                <a:gd name="T131" fmla="*/ 167 w 167"/>
                <a:gd name="T132" fmla="*/ 188 h 1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7" h="188">
                  <a:moveTo>
                    <a:pt x="114" y="64"/>
                  </a:moveTo>
                  <a:lnTo>
                    <a:pt x="114" y="46"/>
                  </a:lnTo>
                  <a:lnTo>
                    <a:pt x="106" y="33"/>
                  </a:lnTo>
                  <a:lnTo>
                    <a:pt x="100" y="27"/>
                  </a:lnTo>
                  <a:lnTo>
                    <a:pt x="94" y="23"/>
                  </a:lnTo>
                  <a:lnTo>
                    <a:pt x="87" y="21"/>
                  </a:lnTo>
                  <a:lnTo>
                    <a:pt x="81" y="20"/>
                  </a:lnTo>
                  <a:lnTo>
                    <a:pt x="75" y="18"/>
                  </a:lnTo>
                  <a:lnTo>
                    <a:pt x="68" y="16"/>
                  </a:lnTo>
                  <a:lnTo>
                    <a:pt x="66" y="14"/>
                  </a:lnTo>
                  <a:lnTo>
                    <a:pt x="64" y="12"/>
                  </a:lnTo>
                  <a:lnTo>
                    <a:pt x="56" y="8"/>
                  </a:lnTo>
                  <a:lnTo>
                    <a:pt x="50" y="6"/>
                  </a:lnTo>
                  <a:lnTo>
                    <a:pt x="46" y="4"/>
                  </a:lnTo>
                  <a:lnTo>
                    <a:pt x="45" y="2"/>
                  </a:lnTo>
                  <a:lnTo>
                    <a:pt x="37" y="0"/>
                  </a:lnTo>
                  <a:lnTo>
                    <a:pt x="29" y="2"/>
                  </a:lnTo>
                  <a:lnTo>
                    <a:pt x="12" y="4"/>
                  </a:lnTo>
                  <a:lnTo>
                    <a:pt x="8" y="10"/>
                  </a:lnTo>
                  <a:lnTo>
                    <a:pt x="6" y="14"/>
                  </a:lnTo>
                  <a:lnTo>
                    <a:pt x="4" y="20"/>
                  </a:lnTo>
                  <a:lnTo>
                    <a:pt x="0" y="25"/>
                  </a:lnTo>
                  <a:lnTo>
                    <a:pt x="0" y="31"/>
                  </a:lnTo>
                  <a:lnTo>
                    <a:pt x="2" y="37"/>
                  </a:lnTo>
                  <a:lnTo>
                    <a:pt x="4" y="43"/>
                  </a:lnTo>
                  <a:lnTo>
                    <a:pt x="4" y="48"/>
                  </a:lnTo>
                  <a:lnTo>
                    <a:pt x="10" y="54"/>
                  </a:lnTo>
                  <a:lnTo>
                    <a:pt x="16" y="58"/>
                  </a:lnTo>
                  <a:lnTo>
                    <a:pt x="21" y="64"/>
                  </a:lnTo>
                  <a:lnTo>
                    <a:pt x="27" y="69"/>
                  </a:lnTo>
                  <a:lnTo>
                    <a:pt x="27" y="75"/>
                  </a:lnTo>
                  <a:lnTo>
                    <a:pt x="33" y="81"/>
                  </a:lnTo>
                  <a:lnTo>
                    <a:pt x="35" y="91"/>
                  </a:lnTo>
                  <a:lnTo>
                    <a:pt x="37" y="94"/>
                  </a:lnTo>
                  <a:lnTo>
                    <a:pt x="39" y="98"/>
                  </a:lnTo>
                  <a:lnTo>
                    <a:pt x="39" y="165"/>
                  </a:lnTo>
                  <a:lnTo>
                    <a:pt x="46" y="173"/>
                  </a:lnTo>
                  <a:lnTo>
                    <a:pt x="54" y="183"/>
                  </a:lnTo>
                  <a:lnTo>
                    <a:pt x="68" y="186"/>
                  </a:lnTo>
                  <a:lnTo>
                    <a:pt x="79" y="188"/>
                  </a:lnTo>
                  <a:lnTo>
                    <a:pt x="83" y="185"/>
                  </a:lnTo>
                  <a:lnTo>
                    <a:pt x="87" y="185"/>
                  </a:lnTo>
                  <a:lnTo>
                    <a:pt x="93" y="183"/>
                  </a:lnTo>
                  <a:lnTo>
                    <a:pt x="96" y="183"/>
                  </a:lnTo>
                  <a:lnTo>
                    <a:pt x="104" y="179"/>
                  </a:lnTo>
                  <a:lnTo>
                    <a:pt x="108" y="177"/>
                  </a:lnTo>
                  <a:lnTo>
                    <a:pt x="112" y="175"/>
                  </a:lnTo>
                  <a:lnTo>
                    <a:pt x="133" y="177"/>
                  </a:lnTo>
                  <a:lnTo>
                    <a:pt x="144" y="177"/>
                  </a:lnTo>
                  <a:lnTo>
                    <a:pt x="156" y="177"/>
                  </a:lnTo>
                  <a:lnTo>
                    <a:pt x="160" y="173"/>
                  </a:lnTo>
                  <a:lnTo>
                    <a:pt x="162" y="173"/>
                  </a:lnTo>
                  <a:lnTo>
                    <a:pt x="165" y="171"/>
                  </a:lnTo>
                  <a:lnTo>
                    <a:pt x="165" y="167"/>
                  </a:lnTo>
                  <a:lnTo>
                    <a:pt x="165" y="162"/>
                  </a:lnTo>
                  <a:lnTo>
                    <a:pt x="167" y="158"/>
                  </a:lnTo>
                  <a:lnTo>
                    <a:pt x="167" y="154"/>
                  </a:lnTo>
                  <a:lnTo>
                    <a:pt x="164" y="150"/>
                  </a:lnTo>
                  <a:lnTo>
                    <a:pt x="160" y="144"/>
                  </a:lnTo>
                  <a:lnTo>
                    <a:pt x="158" y="138"/>
                  </a:lnTo>
                  <a:lnTo>
                    <a:pt x="156" y="133"/>
                  </a:lnTo>
                  <a:lnTo>
                    <a:pt x="154" y="133"/>
                  </a:lnTo>
                  <a:lnTo>
                    <a:pt x="152" y="131"/>
                  </a:lnTo>
                  <a:lnTo>
                    <a:pt x="148" y="127"/>
                  </a:lnTo>
                  <a:lnTo>
                    <a:pt x="148" y="125"/>
                  </a:lnTo>
                  <a:lnTo>
                    <a:pt x="146" y="123"/>
                  </a:lnTo>
                  <a:lnTo>
                    <a:pt x="144" y="121"/>
                  </a:lnTo>
                  <a:lnTo>
                    <a:pt x="140" y="121"/>
                  </a:lnTo>
                  <a:lnTo>
                    <a:pt x="137" y="119"/>
                  </a:lnTo>
                  <a:lnTo>
                    <a:pt x="129" y="114"/>
                  </a:lnTo>
                  <a:lnTo>
                    <a:pt x="117" y="114"/>
                  </a:lnTo>
                  <a:lnTo>
                    <a:pt x="116" y="110"/>
                  </a:lnTo>
                  <a:lnTo>
                    <a:pt x="114" y="110"/>
                  </a:lnTo>
                  <a:lnTo>
                    <a:pt x="110" y="108"/>
                  </a:lnTo>
                  <a:lnTo>
                    <a:pt x="108" y="104"/>
                  </a:lnTo>
                  <a:lnTo>
                    <a:pt x="106" y="102"/>
                  </a:lnTo>
                  <a:lnTo>
                    <a:pt x="106" y="98"/>
                  </a:lnTo>
                  <a:lnTo>
                    <a:pt x="106" y="94"/>
                  </a:lnTo>
                  <a:lnTo>
                    <a:pt x="104" y="92"/>
                  </a:lnTo>
                  <a:lnTo>
                    <a:pt x="102" y="92"/>
                  </a:lnTo>
                  <a:lnTo>
                    <a:pt x="102" y="81"/>
                  </a:lnTo>
                  <a:lnTo>
                    <a:pt x="106" y="77"/>
                  </a:lnTo>
                  <a:lnTo>
                    <a:pt x="108" y="75"/>
                  </a:lnTo>
                  <a:lnTo>
                    <a:pt x="108" y="69"/>
                  </a:lnTo>
                  <a:lnTo>
                    <a:pt x="108" y="66"/>
                  </a:lnTo>
                  <a:lnTo>
                    <a:pt x="114" y="64"/>
                  </a:lnTo>
                  <a:close/>
                </a:path>
              </a:pathLst>
            </a:custGeom>
            <a:solidFill>
              <a:srgbClr val="BFFFBF"/>
            </a:solidFill>
            <a:ln w="9525">
              <a:noFill/>
              <a:round/>
              <a:headEnd/>
              <a:tailEnd/>
            </a:ln>
          </p:spPr>
          <p:txBody>
            <a:bodyPr/>
            <a:lstStyle/>
            <a:p>
              <a:endParaRPr lang="en-US"/>
            </a:p>
          </p:txBody>
        </p:sp>
        <p:sp>
          <p:nvSpPr>
            <p:cNvPr id="38091" name="Freeform 203"/>
            <p:cNvSpPr>
              <a:spLocks/>
            </p:cNvSpPr>
            <p:nvPr/>
          </p:nvSpPr>
          <p:spPr bwMode="auto">
            <a:xfrm>
              <a:off x="2827" y="1727"/>
              <a:ext cx="167" cy="186"/>
            </a:xfrm>
            <a:custGeom>
              <a:avLst/>
              <a:gdLst>
                <a:gd name="T0" fmla="*/ 114 w 167"/>
                <a:gd name="T1" fmla="*/ 54 h 186"/>
                <a:gd name="T2" fmla="*/ 114 w 167"/>
                <a:gd name="T3" fmla="*/ 46 h 186"/>
                <a:gd name="T4" fmla="*/ 108 w 167"/>
                <a:gd name="T5" fmla="*/ 35 h 186"/>
                <a:gd name="T6" fmla="*/ 96 w 167"/>
                <a:gd name="T7" fmla="*/ 23 h 186"/>
                <a:gd name="T8" fmla="*/ 85 w 167"/>
                <a:gd name="T9" fmla="*/ 19 h 186"/>
                <a:gd name="T10" fmla="*/ 71 w 167"/>
                <a:gd name="T11" fmla="*/ 14 h 186"/>
                <a:gd name="T12" fmla="*/ 60 w 167"/>
                <a:gd name="T13" fmla="*/ 8 h 186"/>
                <a:gd name="T14" fmla="*/ 46 w 167"/>
                <a:gd name="T15" fmla="*/ 2 h 186"/>
                <a:gd name="T16" fmla="*/ 33 w 167"/>
                <a:gd name="T17" fmla="*/ 0 h 186"/>
                <a:gd name="T18" fmla="*/ 16 w 167"/>
                <a:gd name="T19" fmla="*/ 2 h 186"/>
                <a:gd name="T20" fmla="*/ 8 w 167"/>
                <a:gd name="T21" fmla="*/ 10 h 186"/>
                <a:gd name="T22" fmla="*/ 2 w 167"/>
                <a:gd name="T23" fmla="*/ 21 h 186"/>
                <a:gd name="T24" fmla="*/ 0 w 167"/>
                <a:gd name="T25" fmla="*/ 33 h 186"/>
                <a:gd name="T26" fmla="*/ 4 w 167"/>
                <a:gd name="T27" fmla="*/ 44 h 186"/>
                <a:gd name="T28" fmla="*/ 12 w 167"/>
                <a:gd name="T29" fmla="*/ 54 h 186"/>
                <a:gd name="T30" fmla="*/ 23 w 167"/>
                <a:gd name="T31" fmla="*/ 65 h 186"/>
                <a:gd name="T32" fmla="*/ 27 w 167"/>
                <a:gd name="T33" fmla="*/ 73 h 186"/>
                <a:gd name="T34" fmla="*/ 33 w 167"/>
                <a:gd name="T35" fmla="*/ 81 h 186"/>
                <a:gd name="T36" fmla="*/ 35 w 167"/>
                <a:gd name="T37" fmla="*/ 90 h 186"/>
                <a:gd name="T38" fmla="*/ 39 w 167"/>
                <a:gd name="T39" fmla="*/ 106 h 186"/>
                <a:gd name="T40" fmla="*/ 39 w 167"/>
                <a:gd name="T41" fmla="*/ 138 h 186"/>
                <a:gd name="T42" fmla="*/ 41 w 167"/>
                <a:gd name="T43" fmla="*/ 165 h 186"/>
                <a:gd name="T44" fmla="*/ 48 w 167"/>
                <a:gd name="T45" fmla="*/ 175 h 186"/>
                <a:gd name="T46" fmla="*/ 56 w 167"/>
                <a:gd name="T47" fmla="*/ 183 h 186"/>
                <a:gd name="T48" fmla="*/ 69 w 167"/>
                <a:gd name="T49" fmla="*/ 184 h 186"/>
                <a:gd name="T50" fmla="*/ 81 w 167"/>
                <a:gd name="T51" fmla="*/ 184 h 186"/>
                <a:gd name="T52" fmla="*/ 91 w 167"/>
                <a:gd name="T53" fmla="*/ 181 h 186"/>
                <a:gd name="T54" fmla="*/ 98 w 167"/>
                <a:gd name="T55" fmla="*/ 181 h 186"/>
                <a:gd name="T56" fmla="*/ 106 w 167"/>
                <a:gd name="T57" fmla="*/ 177 h 186"/>
                <a:gd name="T58" fmla="*/ 117 w 167"/>
                <a:gd name="T59" fmla="*/ 173 h 186"/>
                <a:gd name="T60" fmla="*/ 139 w 167"/>
                <a:gd name="T61" fmla="*/ 175 h 186"/>
                <a:gd name="T62" fmla="*/ 158 w 167"/>
                <a:gd name="T63" fmla="*/ 175 h 186"/>
                <a:gd name="T64" fmla="*/ 164 w 167"/>
                <a:gd name="T65" fmla="*/ 169 h 186"/>
                <a:gd name="T66" fmla="*/ 165 w 167"/>
                <a:gd name="T67" fmla="*/ 163 h 186"/>
                <a:gd name="T68" fmla="*/ 167 w 167"/>
                <a:gd name="T69" fmla="*/ 154 h 186"/>
                <a:gd name="T70" fmla="*/ 162 w 167"/>
                <a:gd name="T71" fmla="*/ 144 h 186"/>
                <a:gd name="T72" fmla="*/ 156 w 167"/>
                <a:gd name="T73" fmla="*/ 135 h 186"/>
                <a:gd name="T74" fmla="*/ 150 w 167"/>
                <a:gd name="T75" fmla="*/ 129 h 186"/>
                <a:gd name="T76" fmla="*/ 146 w 167"/>
                <a:gd name="T77" fmla="*/ 121 h 186"/>
                <a:gd name="T78" fmla="*/ 137 w 167"/>
                <a:gd name="T79" fmla="*/ 117 h 186"/>
                <a:gd name="T80" fmla="*/ 129 w 167"/>
                <a:gd name="T81" fmla="*/ 112 h 186"/>
                <a:gd name="T82" fmla="*/ 121 w 167"/>
                <a:gd name="T83" fmla="*/ 112 h 186"/>
                <a:gd name="T84" fmla="*/ 116 w 167"/>
                <a:gd name="T85" fmla="*/ 108 h 186"/>
                <a:gd name="T86" fmla="*/ 110 w 167"/>
                <a:gd name="T87" fmla="*/ 104 h 186"/>
                <a:gd name="T88" fmla="*/ 106 w 167"/>
                <a:gd name="T89" fmla="*/ 96 h 186"/>
                <a:gd name="T90" fmla="*/ 102 w 167"/>
                <a:gd name="T91" fmla="*/ 90 h 186"/>
                <a:gd name="T92" fmla="*/ 102 w 167"/>
                <a:gd name="T93" fmla="*/ 83 h 186"/>
                <a:gd name="T94" fmla="*/ 106 w 167"/>
                <a:gd name="T95" fmla="*/ 75 h 186"/>
                <a:gd name="T96" fmla="*/ 110 w 167"/>
                <a:gd name="T97" fmla="*/ 65 h 186"/>
                <a:gd name="T98" fmla="*/ 112 w 167"/>
                <a:gd name="T99" fmla="*/ 62 h 1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7"/>
                <a:gd name="T151" fmla="*/ 0 h 186"/>
                <a:gd name="T152" fmla="*/ 167 w 167"/>
                <a:gd name="T153" fmla="*/ 186 h 1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7" h="186">
                  <a:moveTo>
                    <a:pt x="114" y="62"/>
                  </a:moveTo>
                  <a:lnTo>
                    <a:pt x="114" y="60"/>
                  </a:lnTo>
                  <a:lnTo>
                    <a:pt x="114" y="58"/>
                  </a:lnTo>
                  <a:lnTo>
                    <a:pt x="114" y="54"/>
                  </a:lnTo>
                  <a:lnTo>
                    <a:pt x="114" y="52"/>
                  </a:lnTo>
                  <a:lnTo>
                    <a:pt x="114" y="50"/>
                  </a:lnTo>
                  <a:lnTo>
                    <a:pt x="114" y="48"/>
                  </a:lnTo>
                  <a:lnTo>
                    <a:pt x="114" y="46"/>
                  </a:lnTo>
                  <a:lnTo>
                    <a:pt x="114" y="44"/>
                  </a:lnTo>
                  <a:lnTo>
                    <a:pt x="112" y="41"/>
                  </a:lnTo>
                  <a:lnTo>
                    <a:pt x="110" y="37"/>
                  </a:lnTo>
                  <a:lnTo>
                    <a:pt x="108" y="35"/>
                  </a:lnTo>
                  <a:lnTo>
                    <a:pt x="106" y="31"/>
                  </a:lnTo>
                  <a:lnTo>
                    <a:pt x="102" y="29"/>
                  </a:lnTo>
                  <a:lnTo>
                    <a:pt x="100" y="25"/>
                  </a:lnTo>
                  <a:lnTo>
                    <a:pt x="96" y="23"/>
                  </a:lnTo>
                  <a:lnTo>
                    <a:pt x="94" y="21"/>
                  </a:lnTo>
                  <a:lnTo>
                    <a:pt x="91" y="19"/>
                  </a:lnTo>
                  <a:lnTo>
                    <a:pt x="87" y="19"/>
                  </a:lnTo>
                  <a:lnTo>
                    <a:pt x="85" y="19"/>
                  </a:lnTo>
                  <a:lnTo>
                    <a:pt x="81" y="18"/>
                  </a:lnTo>
                  <a:lnTo>
                    <a:pt x="77" y="16"/>
                  </a:lnTo>
                  <a:lnTo>
                    <a:pt x="75" y="16"/>
                  </a:lnTo>
                  <a:lnTo>
                    <a:pt x="71" y="14"/>
                  </a:lnTo>
                  <a:lnTo>
                    <a:pt x="68" y="14"/>
                  </a:lnTo>
                  <a:lnTo>
                    <a:pt x="66" y="10"/>
                  </a:lnTo>
                  <a:lnTo>
                    <a:pt x="64" y="8"/>
                  </a:lnTo>
                  <a:lnTo>
                    <a:pt x="60" y="8"/>
                  </a:lnTo>
                  <a:lnTo>
                    <a:pt x="56" y="6"/>
                  </a:lnTo>
                  <a:lnTo>
                    <a:pt x="52" y="6"/>
                  </a:lnTo>
                  <a:lnTo>
                    <a:pt x="50" y="4"/>
                  </a:lnTo>
                  <a:lnTo>
                    <a:pt x="46" y="2"/>
                  </a:lnTo>
                  <a:lnTo>
                    <a:pt x="45" y="0"/>
                  </a:lnTo>
                  <a:lnTo>
                    <a:pt x="41" y="0"/>
                  </a:lnTo>
                  <a:lnTo>
                    <a:pt x="37" y="0"/>
                  </a:lnTo>
                  <a:lnTo>
                    <a:pt x="33" y="0"/>
                  </a:lnTo>
                  <a:lnTo>
                    <a:pt x="29" y="0"/>
                  </a:lnTo>
                  <a:lnTo>
                    <a:pt x="25" y="0"/>
                  </a:lnTo>
                  <a:lnTo>
                    <a:pt x="20" y="2"/>
                  </a:lnTo>
                  <a:lnTo>
                    <a:pt x="16" y="2"/>
                  </a:lnTo>
                  <a:lnTo>
                    <a:pt x="12" y="2"/>
                  </a:lnTo>
                  <a:lnTo>
                    <a:pt x="10" y="4"/>
                  </a:lnTo>
                  <a:lnTo>
                    <a:pt x="8" y="8"/>
                  </a:lnTo>
                  <a:lnTo>
                    <a:pt x="8" y="10"/>
                  </a:lnTo>
                  <a:lnTo>
                    <a:pt x="6" y="14"/>
                  </a:lnTo>
                  <a:lnTo>
                    <a:pt x="4" y="16"/>
                  </a:lnTo>
                  <a:lnTo>
                    <a:pt x="4" y="18"/>
                  </a:lnTo>
                  <a:lnTo>
                    <a:pt x="2" y="21"/>
                  </a:lnTo>
                  <a:lnTo>
                    <a:pt x="0" y="23"/>
                  </a:lnTo>
                  <a:lnTo>
                    <a:pt x="0" y="27"/>
                  </a:lnTo>
                  <a:lnTo>
                    <a:pt x="0" y="29"/>
                  </a:lnTo>
                  <a:lnTo>
                    <a:pt x="0" y="33"/>
                  </a:lnTo>
                  <a:lnTo>
                    <a:pt x="2" y="35"/>
                  </a:lnTo>
                  <a:lnTo>
                    <a:pt x="2" y="39"/>
                  </a:lnTo>
                  <a:lnTo>
                    <a:pt x="4" y="41"/>
                  </a:lnTo>
                  <a:lnTo>
                    <a:pt x="4" y="44"/>
                  </a:lnTo>
                  <a:lnTo>
                    <a:pt x="4" y="46"/>
                  </a:lnTo>
                  <a:lnTo>
                    <a:pt x="6" y="48"/>
                  </a:lnTo>
                  <a:lnTo>
                    <a:pt x="10" y="52"/>
                  </a:lnTo>
                  <a:lnTo>
                    <a:pt x="12" y="54"/>
                  </a:lnTo>
                  <a:lnTo>
                    <a:pt x="16" y="56"/>
                  </a:lnTo>
                  <a:lnTo>
                    <a:pt x="18" y="60"/>
                  </a:lnTo>
                  <a:lnTo>
                    <a:pt x="21" y="62"/>
                  </a:lnTo>
                  <a:lnTo>
                    <a:pt x="23" y="65"/>
                  </a:lnTo>
                  <a:lnTo>
                    <a:pt x="27" y="67"/>
                  </a:lnTo>
                  <a:lnTo>
                    <a:pt x="27" y="69"/>
                  </a:lnTo>
                  <a:lnTo>
                    <a:pt x="27" y="71"/>
                  </a:lnTo>
                  <a:lnTo>
                    <a:pt x="27" y="73"/>
                  </a:lnTo>
                  <a:lnTo>
                    <a:pt x="29" y="75"/>
                  </a:lnTo>
                  <a:lnTo>
                    <a:pt x="31" y="77"/>
                  </a:lnTo>
                  <a:lnTo>
                    <a:pt x="33" y="79"/>
                  </a:lnTo>
                  <a:lnTo>
                    <a:pt x="33" y="81"/>
                  </a:lnTo>
                  <a:lnTo>
                    <a:pt x="35" y="83"/>
                  </a:lnTo>
                  <a:lnTo>
                    <a:pt x="35" y="85"/>
                  </a:lnTo>
                  <a:lnTo>
                    <a:pt x="35" y="89"/>
                  </a:lnTo>
                  <a:lnTo>
                    <a:pt x="35" y="90"/>
                  </a:lnTo>
                  <a:lnTo>
                    <a:pt x="37" y="92"/>
                  </a:lnTo>
                  <a:lnTo>
                    <a:pt x="37" y="94"/>
                  </a:lnTo>
                  <a:lnTo>
                    <a:pt x="39" y="96"/>
                  </a:lnTo>
                  <a:lnTo>
                    <a:pt x="39" y="106"/>
                  </a:lnTo>
                  <a:lnTo>
                    <a:pt x="39" y="113"/>
                  </a:lnTo>
                  <a:lnTo>
                    <a:pt x="39" y="121"/>
                  </a:lnTo>
                  <a:lnTo>
                    <a:pt x="39" y="131"/>
                  </a:lnTo>
                  <a:lnTo>
                    <a:pt x="39" y="138"/>
                  </a:lnTo>
                  <a:lnTo>
                    <a:pt x="39" y="146"/>
                  </a:lnTo>
                  <a:lnTo>
                    <a:pt x="39" y="156"/>
                  </a:lnTo>
                  <a:lnTo>
                    <a:pt x="39" y="163"/>
                  </a:lnTo>
                  <a:lnTo>
                    <a:pt x="41" y="165"/>
                  </a:lnTo>
                  <a:lnTo>
                    <a:pt x="43" y="167"/>
                  </a:lnTo>
                  <a:lnTo>
                    <a:pt x="45" y="169"/>
                  </a:lnTo>
                  <a:lnTo>
                    <a:pt x="46" y="171"/>
                  </a:lnTo>
                  <a:lnTo>
                    <a:pt x="48" y="175"/>
                  </a:lnTo>
                  <a:lnTo>
                    <a:pt x="50" y="177"/>
                  </a:lnTo>
                  <a:lnTo>
                    <a:pt x="52" y="179"/>
                  </a:lnTo>
                  <a:lnTo>
                    <a:pt x="54" y="181"/>
                  </a:lnTo>
                  <a:lnTo>
                    <a:pt x="56" y="183"/>
                  </a:lnTo>
                  <a:lnTo>
                    <a:pt x="60" y="183"/>
                  </a:lnTo>
                  <a:lnTo>
                    <a:pt x="64" y="184"/>
                  </a:lnTo>
                  <a:lnTo>
                    <a:pt x="66" y="184"/>
                  </a:lnTo>
                  <a:lnTo>
                    <a:pt x="69" y="184"/>
                  </a:lnTo>
                  <a:lnTo>
                    <a:pt x="73" y="186"/>
                  </a:lnTo>
                  <a:lnTo>
                    <a:pt x="77" y="186"/>
                  </a:lnTo>
                  <a:lnTo>
                    <a:pt x="79" y="186"/>
                  </a:lnTo>
                  <a:lnTo>
                    <a:pt x="81" y="184"/>
                  </a:lnTo>
                  <a:lnTo>
                    <a:pt x="83" y="183"/>
                  </a:lnTo>
                  <a:lnTo>
                    <a:pt x="85" y="183"/>
                  </a:lnTo>
                  <a:lnTo>
                    <a:pt x="89" y="183"/>
                  </a:lnTo>
                  <a:lnTo>
                    <a:pt x="91" y="181"/>
                  </a:lnTo>
                  <a:lnTo>
                    <a:pt x="93" y="181"/>
                  </a:lnTo>
                  <a:lnTo>
                    <a:pt x="94" y="181"/>
                  </a:lnTo>
                  <a:lnTo>
                    <a:pt x="96" y="181"/>
                  </a:lnTo>
                  <a:lnTo>
                    <a:pt x="98" y="181"/>
                  </a:lnTo>
                  <a:lnTo>
                    <a:pt x="100" y="179"/>
                  </a:lnTo>
                  <a:lnTo>
                    <a:pt x="102" y="179"/>
                  </a:lnTo>
                  <a:lnTo>
                    <a:pt x="104" y="177"/>
                  </a:lnTo>
                  <a:lnTo>
                    <a:pt x="106" y="177"/>
                  </a:lnTo>
                  <a:lnTo>
                    <a:pt x="108" y="175"/>
                  </a:lnTo>
                  <a:lnTo>
                    <a:pt x="110" y="175"/>
                  </a:lnTo>
                  <a:lnTo>
                    <a:pt x="112" y="173"/>
                  </a:lnTo>
                  <a:lnTo>
                    <a:pt x="117" y="173"/>
                  </a:lnTo>
                  <a:lnTo>
                    <a:pt x="123" y="173"/>
                  </a:lnTo>
                  <a:lnTo>
                    <a:pt x="129" y="175"/>
                  </a:lnTo>
                  <a:lnTo>
                    <a:pt x="135" y="175"/>
                  </a:lnTo>
                  <a:lnTo>
                    <a:pt x="139" y="175"/>
                  </a:lnTo>
                  <a:lnTo>
                    <a:pt x="144" y="175"/>
                  </a:lnTo>
                  <a:lnTo>
                    <a:pt x="150" y="175"/>
                  </a:lnTo>
                  <a:lnTo>
                    <a:pt x="156" y="175"/>
                  </a:lnTo>
                  <a:lnTo>
                    <a:pt x="158" y="175"/>
                  </a:lnTo>
                  <a:lnTo>
                    <a:pt x="158" y="173"/>
                  </a:lnTo>
                  <a:lnTo>
                    <a:pt x="160" y="173"/>
                  </a:lnTo>
                  <a:lnTo>
                    <a:pt x="162" y="171"/>
                  </a:lnTo>
                  <a:lnTo>
                    <a:pt x="164" y="169"/>
                  </a:lnTo>
                  <a:lnTo>
                    <a:pt x="165" y="169"/>
                  </a:lnTo>
                  <a:lnTo>
                    <a:pt x="164" y="167"/>
                  </a:lnTo>
                  <a:lnTo>
                    <a:pt x="165" y="165"/>
                  </a:lnTo>
                  <a:lnTo>
                    <a:pt x="165" y="163"/>
                  </a:lnTo>
                  <a:lnTo>
                    <a:pt x="165" y="161"/>
                  </a:lnTo>
                  <a:lnTo>
                    <a:pt x="167" y="158"/>
                  </a:lnTo>
                  <a:lnTo>
                    <a:pt x="167" y="156"/>
                  </a:lnTo>
                  <a:lnTo>
                    <a:pt x="167" y="154"/>
                  </a:lnTo>
                  <a:lnTo>
                    <a:pt x="167" y="152"/>
                  </a:lnTo>
                  <a:lnTo>
                    <a:pt x="165" y="150"/>
                  </a:lnTo>
                  <a:lnTo>
                    <a:pt x="164" y="146"/>
                  </a:lnTo>
                  <a:lnTo>
                    <a:pt x="162" y="144"/>
                  </a:lnTo>
                  <a:lnTo>
                    <a:pt x="160" y="142"/>
                  </a:lnTo>
                  <a:lnTo>
                    <a:pt x="158" y="140"/>
                  </a:lnTo>
                  <a:lnTo>
                    <a:pt x="158" y="138"/>
                  </a:lnTo>
                  <a:lnTo>
                    <a:pt x="156" y="135"/>
                  </a:lnTo>
                  <a:lnTo>
                    <a:pt x="156" y="131"/>
                  </a:lnTo>
                  <a:lnTo>
                    <a:pt x="154" y="131"/>
                  </a:lnTo>
                  <a:lnTo>
                    <a:pt x="152" y="131"/>
                  </a:lnTo>
                  <a:lnTo>
                    <a:pt x="150" y="129"/>
                  </a:lnTo>
                  <a:lnTo>
                    <a:pt x="150" y="127"/>
                  </a:lnTo>
                  <a:lnTo>
                    <a:pt x="148" y="125"/>
                  </a:lnTo>
                  <a:lnTo>
                    <a:pt x="146" y="123"/>
                  </a:lnTo>
                  <a:lnTo>
                    <a:pt x="146" y="121"/>
                  </a:lnTo>
                  <a:lnTo>
                    <a:pt x="144" y="119"/>
                  </a:lnTo>
                  <a:lnTo>
                    <a:pt x="142" y="119"/>
                  </a:lnTo>
                  <a:lnTo>
                    <a:pt x="139" y="119"/>
                  </a:lnTo>
                  <a:lnTo>
                    <a:pt x="137" y="117"/>
                  </a:lnTo>
                  <a:lnTo>
                    <a:pt x="135" y="115"/>
                  </a:lnTo>
                  <a:lnTo>
                    <a:pt x="133" y="113"/>
                  </a:lnTo>
                  <a:lnTo>
                    <a:pt x="131" y="112"/>
                  </a:lnTo>
                  <a:lnTo>
                    <a:pt x="129" y="112"/>
                  </a:lnTo>
                  <a:lnTo>
                    <a:pt x="127" y="112"/>
                  </a:lnTo>
                  <a:lnTo>
                    <a:pt x="125" y="112"/>
                  </a:lnTo>
                  <a:lnTo>
                    <a:pt x="123" y="112"/>
                  </a:lnTo>
                  <a:lnTo>
                    <a:pt x="121" y="112"/>
                  </a:lnTo>
                  <a:lnTo>
                    <a:pt x="119" y="112"/>
                  </a:lnTo>
                  <a:lnTo>
                    <a:pt x="117" y="112"/>
                  </a:lnTo>
                  <a:lnTo>
                    <a:pt x="117" y="110"/>
                  </a:lnTo>
                  <a:lnTo>
                    <a:pt x="116" y="108"/>
                  </a:lnTo>
                  <a:lnTo>
                    <a:pt x="114" y="108"/>
                  </a:lnTo>
                  <a:lnTo>
                    <a:pt x="112" y="106"/>
                  </a:lnTo>
                  <a:lnTo>
                    <a:pt x="110" y="106"/>
                  </a:lnTo>
                  <a:lnTo>
                    <a:pt x="110" y="104"/>
                  </a:lnTo>
                  <a:lnTo>
                    <a:pt x="108" y="102"/>
                  </a:lnTo>
                  <a:lnTo>
                    <a:pt x="106" y="100"/>
                  </a:lnTo>
                  <a:lnTo>
                    <a:pt x="106" y="98"/>
                  </a:lnTo>
                  <a:lnTo>
                    <a:pt x="106" y="96"/>
                  </a:lnTo>
                  <a:lnTo>
                    <a:pt x="106" y="94"/>
                  </a:lnTo>
                  <a:lnTo>
                    <a:pt x="106" y="92"/>
                  </a:lnTo>
                  <a:lnTo>
                    <a:pt x="104" y="90"/>
                  </a:lnTo>
                  <a:lnTo>
                    <a:pt x="102" y="90"/>
                  </a:lnTo>
                  <a:lnTo>
                    <a:pt x="102" y="89"/>
                  </a:lnTo>
                  <a:lnTo>
                    <a:pt x="102" y="87"/>
                  </a:lnTo>
                  <a:lnTo>
                    <a:pt x="102" y="85"/>
                  </a:lnTo>
                  <a:lnTo>
                    <a:pt x="102" y="83"/>
                  </a:lnTo>
                  <a:lnTo>
                    <a:pt x="102" y="81"/>
                  </a:lnTo>
                  <a:lnTo>
                    <a:pt x="102" y="79"/>
                  </a:lnTo>
                  <a:lnTo>
                    <a:pt x="104" y="77"/>
                  </a:lnTo>
                  <a:lnTo>
                    <a:pt x="106" y="75"/>
                  </a:lnTo>
                  <a:lnTo>
                    <a:pt x="108" y="73"/>
                  </a:lnTo>
                  <a:lnTo>
                    <a:pt x="108" y="71"/>
                  </a:lnTo>
                  <a:lnTo>
                    <a:pt x="108" y="69"/>
                  </a:lnTo>
                  <a:lnTo>
                    <a:pt x="110" y="65"/>
                  </a:lnTo>
                  <a:lnTo>
                    <a:pt x="108" y="64"/>
                  </a:lnTo>
                  <a:lnTo>
                    <a:pt x="110" y="64"/>
                  </a:lnTo>
                  <a:lnTo>
                    <a:pt x="112" y="64"/>
                  </a:lnTo>
                  <a:lnTo>
                    <a:pt x="112" y="62"/>
                  </a:lnTo>
                  <a:lnTo>
                    <a:pt x="114" y="62"/>
                  </a:lnTo>
                </a:path>
              </a:pathLst>
            </a:custGeom>
            <a:solidFill>
              <a:schemeClr val="accent1"/>
            </a:solidFill>
            <a:ln w="0">
              <a:solidFill>
                <a:srgbClr val="000000"/>
              </a:solidFill>
              <a:prstDash val="solid"/>
              <a:round/>
              <a:headEnd/>
              <a:tailEnd/>
            </a:ln>
          </p:spPr>
          <p:txBody>
            <a:bodyPr/>
            <a:lstStyle/>
            <a:p>
              <a:endParaRPr lang="en-US"/>
            </a:p>
          </p:txBody>
        </p:sp>
        <p:sp>
          <p:nvSpPr>
            <p:cNvPr id="38092" name="Freeform 204"/>
            <p:cNvSpPr>
              <a:spLocks/>
            </p:cNvSpPr>
            <p:nvPr/>
          </p:nvSpPr>
          <p:spPr bwMode="auto">
            <a:xfrm>
              <a:off x="2967" y="1940"/>
              <a:ext cx="198" cy="325"/>
            </a:xfrm>
            <a:custGeom>
              <a:avLst/>
              <a:gdLst>
                <a:gd name="T0" fmla="*/ 162 w 198"/>
                <a:gd name="T1" fmla="*/ 108 h 325"/>
                <a:gd name="T2" fmla="*/ 146 w 198"/>
                <a:gd name="T3" fmla="*/ 85 h 325"/>
                <a:gd name="T4" fmla="*/ 129 w 198"/>
                <a:gd name="T5" fmla="*/ 67 h 325"/>
                <a:gd name="T6" fmla="*/ 131 w 198"/>
                <a:gd name="T7" fmla="*/ 58 h 325"/>
                <a:gd name="T8" fmla="*/ 139 w 198"/>
                <a:gd name="T9" fmla="*/ 52 h 325"/>
                <a:gd name="T10" fmla="*/ 148 w 198"/>
                <a:gd name="T11" fmla="*/ 48 h 325"/>
                <a:gd name="T12" fmla="*/ 162 w 198"/>
                <a:gd name="T13" fmla="*/ 44 h 325"/>
                <a:gd name="T14" fmla="*/ 167 w 198"/>
                <a:gd name="T15" fmla="*/ 35 h 325"/>
                <a:gd name="T16" fmla="*/ 173 w 198"/>
                <a:gd name="T17" fmla="*/ 16 h 325"/>
                <a:gd name="T18" fmla="*/ 156 w 198"/>
                <a:gd name="T19" fmla="*/ 6 h 325"/>
                <a:gd name="T20" fmla="*/ 79 w 198"/>
                <a:gd name="T21" fmla="*/ 0 h 325"/>
                <a:gd name="T22" fmla="*/ 54 w 198"/>
                <a:gd name="T23" fmla="*/ 4 h 325"/>
                <a:gd name="T24" fmla="*/ 29 w 198"/>
                <a:gd name="T25" fmla="*/ 4 h 325"/>
                <a:gd name="T26" fmla="*/ 16 w 198"/>
                <a:gd name="T27" fmla="*/ 10 h 325"/>
                <a:gd name="T28" fmla="*/ 8 w 198"/>
                <a:gd name="T29" fmla="*/ 16 h 325"/>
                <a:gd name="T30" fmla="*/ 4 w 198"/>
                <a:gd name="T31" fmla="*/ 27 h 325"/>
                <a:gd name="T32" fmla="*/ 0 w 198"/>
                <a:gd name="T33" fmla="*/ 50 h 325"/>
                <a:gd name="T34" fmla="*/ 4 w 198"/>
                <a:gd name="T35" fmla="*/ 54 h 325"/>
                <a:gd name="T36" fmla="*/ 6 w 198"/>
                <a:gd name="T37" fmla="*/ 56 h 325"/>
                <a:gd name="T38" fmla="*/ 10 w 198"/>
                <a:gd name="T39" fmla="*/ 66 h 325"/>
                <a:gd name="T40" fmla="*/ 12 w 198"/>
                <a:gd name="T41" fmla="*/ 73 h 325"/>
                <a:gd name="T42" fmla="*/ 20 w 198"/>
                <a:gd name="T43" fmla="*/ 83 h 325"/>
                <a:gd name="T44" fmla="*/ 25 w 198"/>
                <a:gd name="T45" fmla="*/ 94 h 325"/>
                <a:gd name="T46" fmla="*/ 33 w 198"/>
                <a:gd name="T47" fmla="*/ 100 h 325"/>
                <a:gd name="T48" fmla="*/ 48 w 198"/>
                <a:gd name="T49" fmla="*/ 127 h 325"/>
                <a:gd name="T50" fmla="*/ 60 w 198"/>
                <a:gd name="T51" fmla="*/ 169 h 325"/>
                <a:gd name="T52" fmla="*/ 58 w 198"/>
                <a:gd name="T53" fmla="*/ 223 h 325"/>
                <a:gd name="T54" fmla="*/ 54 w 198"/>
                <a:gd name="T55" fmla="*/ 231 h 325"/>
                <a:gd name="T56" fmla="*/ 45 w 198"/>
                <a:gd name="T57" fmla="*/ 234 h 325"/>
                <a:gd name="T58" fmla="*/ 37 w 198"/>
                <a:gd name="T59" fmla="*/ 242 h 325"/>
                <a:gd name="T60" fmla="*/ 31 w 198"/>
                <a:gd name="T61" fmla="*/ 255 h 325"/>
                <a:gd name="T62" fmla="*/ 25 w 198"/>
                <a:gd name="T63" fmla="*/ 265 h 325"/>
                <a:gd name="T64" fmla="*/ 25 w 198"/>
                <a:gd name="T65" fmla="*/ 294 h 325"/>
                <a:gd name="T66" fmla="*/ 33 w 198"/>
                <a:gd name="T67" fmla="*/ 315 h 325"/>
                <a:gd name="T68" fmla="*/ 68 w 198"/>
                <a:gd name="T69" fmla="*/ 325 h 325"/>
                <a:gd name="T70" fmla="*/ 93 w 198"/>
                <a:gd name="T71" fmla="*/ 323 h 325"/>
                <a:gd name="T72" fmla="*/ 102 w 198"/>
                <a:gd name="T73" fmla="*/ 317 h 325"/>
                <a:gd name="T74" fmla="*/ 133 w 198"/>
                <a:gd name="T75" fmla="*/ 294 h 325"/>
                <a:gd name="T76" fmla="*/ 162 w 198"/>
                <a:gd name="T77" fmla="*/ 265 h 325"/>
                <a:gd name="T78" fmla="*/ 169 w 198"/>
                <a:gd name="T79" fmla="*/ 261 h 325"/>
                <a:gd name="T80" fmla="*/ 175 w 198"/>
                <a:gd name="T81" fmla="*/ 254 h 325"/>
                <a:gd name="T82" fmla="*/ 181 w 198"/>
                <a:gd name="T83" fmla="*/ 250 h 325"/>
                <a:gd name="T84" fmla="*/ 185 w 198"/>
                <a:gd name="T85" fmla="*/ 240 h 325"/>
                <a:gd name="T86" fmla="*/ 192 w 198"/>
                <a:gd name="T87" fmla="*/ 227 h 325"/>
                <a:gd name="T88" fmla="*/ 196 w 198"/>
                <a:gd name="T89" fmla="*/ 183 h 325"/>
                <a:gd name="T90" fmla="*/ 177 w 198"/>
                <a:gd name="T91" fmla="*/ 127 h 325"/>
                <a:gd name="T92" fmla="*/ 171 w 198"/>
                <a:gd name="T93" fmla="*/ 123 h 3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8"/>
                <a:gd name="T142" fmla="*/ 0 h 325"/>
                <a:gd name="T143" fmla="*/ 198 w 198"/>
                <a:gd name="T144" fmla="*/ 325 h 3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8" h="325">
                  <a:moveTo>
                    <a:pt x="171" y="123"/>
                  </a:moveTo>
                  <a:lnTo>
                    <a:pt x="166" y="115"/>
                  </a:lnTo>
                  <a:lnTo>
                    <a:pt x="162" y="108"/>
                  </a:lnTo>
                  <a:lnTo>
                    <a:pt x="156" y="100"/>
                  </a:lnTo>
                  <a:lnTo>
                    <a:pt x="152" y="90"/>
                  </a:lnTo>
                  <a:lnTo>
                    <a:pt x="146" y="85"/>
                  </a:lnTo>
                  <a:lnTo>
                    <a:pt x="141" y="79"/>
                  </a:lnTo>
                  <a:lnTo>
                    <a:pt x="135" y="73"/>
                  </a:lnTo>
                  <a:lnTo>
                    <a:pt x="129" y="67"/>
                  </a:lnTo>
                  <a:lnTo>
                    <a:pt x="129" y="62"/>
                  </a:lnTo>
                  <a:lnTo>
                    <a:pt x="129" y="60"/>
                  </a:lnTo>
                  <a:lnTo>
                    <a:pt x="131" y="58"/>
                  </a:lnTo>
                  <a:lnTo>
                    <a:pt x="133" y="56"/>
                  </a:lnTo>
                  <a:lnTo>
                    <a:pt x="137" y="54"/>
                  </a:lnTo>
                  <a:lnTo>
                    <a:pt x="139" y="52"/>
                  </a:lnTo>
                  <a:lnTo>
                    <a:pt x="139" y="50"/>
                  </a:lnTo>
                  <a:lnTo>
                    <a:pt x="144" y="50"/>
                  </a:lnTo>
                  <a:lnTo>
                    <a:pt x="148" y="48"/>
                  </a:lnTo>
                  <a:lnTo>
                    <a:pt x="154" y="46"/>
                  </a:lnTo>
                  <a:lnTo>
                    <a:pt x="158" y="46"/>
                  </a:lnTo>
                  <a:lnTo>
                    <a:pt x="162" y="44"/>
                  </a:lnTo>
                  <a:lnTo>
                    <a:pt x="164" y="41"/>
                  </a:lnTo>
                  <a:lnTo>
                    <a:pt x="166" y="39"/>
                  </a:lnTo>
                  <a:lnTo>
                    <a:pt x="167" y="35"/>
                  </a:lnTo>
                  <a:lnTo>
                    <a:pt x="171" y="31"/>
                  </a:lnTo>
                  <a:lnTo>
                    <a:pt x="173" y="25"/>
                  </a:lnTo>
                  <a:lnTo>
                    <a:pt x="173" y="16"/>
                  </a:lnTo>
                  <a:lnTo>
                    <a:pt x="166" y="10"/>
                  </a:lnTo>
                  <a:lnTo>
                    <a:pt x="162" y="6"/>
                  </a:lnTo>
                  <a:lnTo>
                    <a:pt x="156" y="6"/>
                  </a:lnTo>
                  <a:lnTo>
                    <a:pt x="137" y="4"/>
                  </a:lnTo>
                  <a:lnTo>
                    <a:pt x="118" y="2"/>
                  </a:lnTo>
                  <a:lnTo>
                    <a:pt x="79" y="0"/>
                  </a:lnTo>
                  <a:lnTo>
                    <a:pt x="73" y="2"/>
                  </a:lnTo>
                  <a:lnTo>
                    <a:pt x="68" y="4"/>
                  </a:lnTo>
                  <a:lnTo>
                    <a:pt x="54" y="4"/>
                  </a:lnTo>
                  <a:lnTo>
                    <a:pt x="43" y="2"/>
                  </a:lnTo>
                  <a:lnTo>
                    <a:pt x="31" y="4"/>
                  </a:lnTo>
                  <a:lnTo>
                    <a:pt x="29" y="4"/>
                  </a:lnTo>
                  <a:lnTo>
                    <a:pt x="25" y="6"/>
                  </a:lnTo>
                  <a:lnTo>
                    <a:pt x="22" y="8"/>
                  </a:lnTo>
                  <a:lnTo>
                    <a:pt x="16" y="10"/>
                  </a:lnTo>
                  <a:lnTo>
                    <a:pt x="14" y="12"/>
                  </a:lnTo>
                  <a:lnTo>
                    <a:pt x="12" y="16"/>
                  </a:lnTo>
                  <a:lnTo>
                    <a:pt x="8" y="16"/>
                  </a:lnTo>
                  <a:lnTo>
                    <a:pt x="8" y="18"/>
                  </a:lnTo>
                  <a:lnTo>
                    <a:pt x="6" y="23"/>
                  </a:lnTo>
                  <a:lnTo>
                    <a:pt x="4" y="27"/>
                  </a:lnTo>
                  <a:lnTo>
                    <a:pt x="2" y="29"/>
                  </a:lnTo>
                  <a:lnTo>
                    <a:pt x="2" y="37"/>
                  </a:lnTo>
                  <a:lnTo>
                    <a:pt x="0" y="50"/>
                  </a:lnTo>
                  <a:lnTo>
                    <a:pt x="2" y="50"/>
                  </a:lnTo>
                  <a:lnTo>
                    <a:pt x="4" y="54"/>
                  </a:lnTo>
                  <a:lnTo>
                    <a:pt x="4" y="56"/>
                  </a:lnTo>
                  <a:lnTo>
                    <a:pt x="6" y="56"/>
                  </a:lnTo>
                  <a:lnTo>
                    <a:pt x="6" y="58"/>
                  </a:lnTo>
                  <a:lnTo>
                    <a:pt x="6" y="62"/>
                  </a:lnTo>
                  <a:lnTo>
                    <a:pt x="10" y="66"/>
                  </a:lnTo>
                  <a:lnTo>
                    <a:pt x="12" y="69"/>
                  </a:lnTo>
                  <a:lnTo>
                    <a:pt x="12" y="71"/>
                  </a:lnTo>
                  <a:lnTo>
                    <a:pt x="12" y="73"/>
                  </a:lnTo>
                  <a:lnTo>
                    <a:pt x="20" y="79"/>
                  </a:lnTo>
                  <a:lnTo>
                    <a:pt x="18" y="81"/>
                  </a:lnTo>
                  <a:lnTo>
                    <a:pt x="20" y="83"/>
                  </a:lnTo>
                  <a:lnTo>
                    <a:pt x="22" y="87"/>
                  </a:lnTo>
                  <a:lnTo>
                    <a:pt x="24" y="90"/>
                  </a:lnTo>
                  <a:lnTo>
                    <a:pt x="25" y="94"/>
                  </a:lnTo>
                  <a:lnTo>
                    <a:pt x="27" y="96"/>
                  </a:lnTo>
                  <a:lnTo>
                    <a:pt x="29" y="98"/>
                  </a:lnTo>
                  <a:lnTo>
                    <a:pt x="33" y="100"/>
                  </a:lnTo>
                  <a:lnTo>
                    <a:pt x="37" y="102"/>
                  </a:lnTo>
                  <a:lnTo>
                    <a:pt x="43" y="113"/>
                  </a:lnTo>
                  <a:lnTo>
                    <a:pt x="48" y="127"/>
                  </a:lnTo>
                  <a:lnTo>
                    <a:pt x="54" y="138"/>
                  </a:lnTo>
                  <a:lnTo>
                    <a:pt x="56" y="152"/>
                  </a:lnTo>
                  <a:lnTo>
                    <a:pt x="60" y="169"/>
                  </a:lnTo>
                  <a:lnTo>
                    <a:pt x="60" y="184"/>
                  </a:lnTo>
                  <a:lnTo>
                    <a:pt x="62" y="217"/>
                  </a:lnTo>
                  <a:lnTo>
                    <a:pt x="58" y="223"/>
                  </a:lnTo>
                  <a:lnTo>
                    <a:pt x="56" y="225"/>
                  </a:lnTo>
                  <a:lnTo>
                    <a:pt x="56" y="229"/>
                  </a:lnTo>
                  <a:lnTo>
                    <a:pt x="54" y="231"/>
                  </a:lnTo>
                  <a:lnTo>
                    <a:pt x="52" y="231"/>
                  </a:lnTo>
                  <a:lnTo>
                    <a:pt x="48" y="231"/>
                  </a:lnTo>
                  <a:lnTo>
                    <a:pt x="45" y="234"/>
                  </a:lnTo>
                  <a:lnTo>
                    <a:pt x="43" y="238"/>
                  </a:lnTo>
                  <a:lnTo>
                    <a:pt x="41" y="242"/>
                  </a:lnTo>
                  <a:lnTo>
                    <a:pt x="37" y="242"/>
                  </a:lnTo>
                  <a:lnTo>
                    <a:pt x="37" y="248"/>
                  </a:lnTo>
                  <a:lnTo>
                    <a:pt x="33" y="252"/>
                  </a:lnTo>
                  <a:lnTo>
                    <a:pt x="31" y="255"/>
                  </a:lnTo>
                  <a:lnTo>
                    <a:pt x="31" y="259"/>
                  </a:lnTo>
                  <a:lnTo>
                    <a:pt x="27" y="261"/>
                  </a:lnTo>
                  <a:lnTo>
                    <a:pt x="25" y="265"/>
                  </a:lnTo>
                  <a:lnTo>
                    <a:pt x="25" y="271"/>
                  </a:lnTo>
                  <a:lnTo>
                    <a:pt x="24" y="282"/>
                  </a:lnTo>
                  <a:lnTo>
                    <a:pt x="25" y="294"/>
                  </a:lnTo>
                  <a:lnTo>
                    <a:pt x="25" y="305"/>
                  </a:lnTo>
                  <a:lnTo>
                    <a:pt x="29" y="311"/>
                  </a:lnTo>
                  <a:lnTo>
                    <a:pt x="33" y="315"/>
                  </a:lnTo>
                  <a:lnTo>
                    <a:pt x="45" y="325"/>
                  </a:lnTo>
                  <a:lnTo>
                    <a:pt x="56" y="325"/>
                  </a:lnTo>
                  <a:lnTo>
                    <a:pt x="68" y="325"/>
                  </a:lnTo>
                  <a:lnTo>
                    <a:pt x="81" y="325"/>
                  </a:lnTo>
                  <a:lnTo>
                    <a:pt x="87" y="325"/>
                  </a:lnTo>
                  <a:lnTo>
                    <a:pt x="93" y="323"/>
                  </a:lnTo>
                  <a:lnTo>
                    <a:pt x="96" y="323"/>
                  </a:lnTo>
                  <a:lnTo>
                    <a:pt x="100" y="321"/>
                  </a:lnTo>
                  <a:lnTo>
                    <a:pt x="102" y="317"/>
                  </a:lnTo>
                  <a:lnTo>
                    <a:pt x="106" y="317"/>
                  </a:lnTo>
                  <a:lnTo>
                    <a:pt x="120" y="305"/>
                  </a:lnTo>
                  <a:lnTo>
                    <a:pt x="133" y="294"/>
                  </a:lnTo>
                  <a:lnTo>
                    <a:pt x="158" y="273"/>
                  </a:lnTo>
                  <a:lnTo>
                    <a:pt x="160" y="269"/>
                  </a:lnTo>
                  <a:lnTo>
                    <a:pt x="162" y="265"/>
                  </a:lnTo>
                  <a:lnTo>
                    <a:pt x="166" y="263"/>
                  </a:lnTo>
                  <a:lnTo>
                    <a:pt x="167" y="261"/>
                  </a:lnTo>
                  <a:lnTo>
                    <a:pt x="169" y="261"/>
                  </a:lnTo>
                  <a:lnTo>
                    <a:pt x="171" y="259"/>
                  </a:lnTo>
                  <a:lnTo>
                    <a:pt x="173" y="257"/>
                  </a:lnTo>
                  <a:lnTo>
                    <a:pt x="175" y="254"/>
                  </a:lnTo>
                  <a:lnTo>
                    <a:pt x="177" y="252"/>
                  </a:lnTo>
                  <a:lnTo>
                    <a:pt x="179" y="252"/>
                  </a:lnTo>
                  <a:lnTo>
                    <a:pt x="181" y="250"/>
                  </a:lnTo>
                  <a:lnTo>
                    <a:pt x="183" y="248"/>
                  </a:lnTo>
                  <a:lnTo>
                    <a:pt x="183" y="242"/>
                  </a:lnTo>
                  <a:lnTo>
                    <a:pt x="185" y="240"/>
                  </a:lnTo>
                  <a:lnTo>
                    <a:pt x="187" y="240"/>
                  </a:lnTo>
                  <a:lnTo>
                    <a:pt x="189" y="240"/>
                  </a:lnTo>
                  <a:lnTo>
                    <a:pt x="192" y="227"/>
                  </a:lnTo>
                  <a:lnTo>
                    <a:pt x="196" y="213"/>
                  </a:lnTo>
                  <a:lnTo>
                    <a:pt x="198" y="198"/>
                  </a:lnTo>
                  <a:lnTo>
                    <a:pt x="196" y="183"/>
                  </a:lnTo>
                  <a:lnTo>
                    <a:pt x="191" y="152"/>
                  </a:lnTo>
                  <a:lnTo>
                    <a:pt x="179" y="129"/>
                  </a:lnTo>
                  <a:lnTo>
                    <a:pt x="177" y="127"/>
                  </a:lnTo>
                  <a:lnTo>
                    <a:pt x="175" y="127"/>
                  </a:lnTo>
                  <a:lnTo>
                    <a:pt x="173" y="127"/>
                  </a:lnTo>
                  <a:lnTo>
                    <a:pt x="171" y="123"/>
                  </a:lnTo>
                  <a:close/>
                </a:path>
              </a:pathLst>
            </a:custGeom>
            <a:solidFill>
              <a:schemeClr val="accent1"/>
            </a:solidFill>
            <a:ln w="9525">
              <a:noFill/>
              <a:round/>
              <a:headEnd/>
              <a:tailEnd/>
            </a:ln>
          </p:spPr>
          <p:txBody>
            <a:bodyPr/>
            <a:lstStyle/>
            <a:p>
              <a:endParaRPr lang="en-US"/>
            </a:p>
          </p:txBody>
        </p:sp>
        <p:sp>
          <p:nvSpPr>
            <p:cNvPr id="38093" name="Freeform 205"/>
            <p:cNvSpPr>
              <a:spLocks/>
            </p:cNvSpPr>
            <p:nvPr/>
          </p:nvSpPr>
          <p:spPr bwMode="auto">
            <a:xfrm>
              <a:off x="2967" y="1940"/>
              <a:ext cx="198" cy="325"/>
            </a:xfrm>
            <a:custGeom>
              <a:avLst/>
              <a:gdLst>
                <a:gd name="T0" fmla="*/ 162 w 198"/>
                <a:gd name="T1" fmla="*/ 108 h 325"/>
                <a:gd name="T2" fmla="*/ 150 w 198"/>
                <a:gd name="T3" fmla="*/ 89 h 325"/>
                <a:gd name="T4" fmla="*/ 137 w 198"/>
                <a:gd name="T5" fmla="*/ 73 h 325"/>
                <a:gd name="T6" fmla="*/ 129 w 198"/>
                <a:gd name="T7" fmla="*/ 62 h 325"/>
                <a:gd name="T8" fmla="*/ 135 w 198"/>
                <a:gd name="T9" fmla="*/ 54 h 325"/>
                <a:gd name="T10" fmla="*/ 144 w 198"/>
                <a:gd name="T11" fmla="*/ 50 h 325"/>
                <a:gd name="T12" fmla="*/ 156 w 198"/>
                <a:gd name="T13" fmla="*/ 46 h 325"/>
                <a:gd name="T14" fmla="*/ 164 w 198"/>
                <a:gd name="T15" fmla="*/ 41 h 325"/>
                <a:gd name="T16" fmla="*/ 169 w 198"/>
                <a:gd name="T17" fmla="*/ 33 h 325"/>
                <a:gd name="T18" fmla="*/ 173 w 198"/>
                <a:gd name="T19" fmla="*/ 19 h 325"/>
                <a:gd name="T20" fmla="*/ 167 w 198"/>
                <a:gd name="T21" fmla="*/ 10 h 325"/>
                <a:gd name="T22" fmla="*/ 156 w 198"/>
                <a:gd name="T23" fmla="*/ 6 h 325"/>
                <a:gd name="T24" fmla="*/ 108 w 198"/>
                <a:gd name="T25" fmla="*/ 0 h 325"/>
                <a:gd name="T26" fmla="*/ 68 w 198"/>
                <a:gd name="T27" fmla="*/ 4 h 325"/>
                <a:gd name="T28" fmla="*/ 37 w 198"/>
                <a:gd name="T29" fmla="*/ 2 h 325"/>
                <a:gd name="T30" fmla="*/ 22 w 198"/>
                <a:gd name="T31" fmla="*/ 8 h 325"/>
                <a:gd name="T32" fmla="*/ 10 w 198"/>
                <a:gd name="T33" fmla="*/ 16 h 325"/>
                <a:gd name="T34" fmla="*/ 6 w 198"/>
                <a:gd name="T35" fmla="*/ 23 h 325"/>
                <a:gd name="T36" fmla="*/ 0 w 198"/>
                <a:gd name="T37" fmla="*/ 39 h 325"/>
                <a:gd name="T38" fmla="*/ 4 w 198"/>
                <a:gd name="T39" fmla="*/ 52 h 325"/>
                <a:gd name="T40" fmla="*/ 6 w 198"/>
                <a:gd name="T41" fmla="*/ 60 h 325"/>
                <a:gd name="T42" fmla="*/ 14 w 198"/>
                <a:gd name="T43" fmla="*/ 71 h 325"/>
                <a:gd name="T44" fmla="*/ 18 w 198"/>
                <a:gd name="T45" fmla="*/ 77 h 325"/>
                <a:gd name="T46" fmla="*/ 20 w 198"/>
                <a:gd name="T47" fmla="*/ 85 h 325"/>
                <a:gd name="T48" fmla="*/ 25 w 198"/>
                <a:gd name="T49" fmla="*/ 94 h 325"/>
                <a:gd name="T50" fmla="*/ 33 w 198"/>
                <a:gd name="T51" fmla="*/ 100 h 325"/>
                <a:gd name="T52" fmla="*/ 47 w 198"/>
                <a:gd name="T53" fmla="*/ 121 h 325"/>
                <a:gd name="T54" fmla="*/ 56 w 198"/>
                <a:gd name="T55" fmla="*/ 152 h 325"/>
                <a:gd name="T56" fmla="*/ 62 w 198"/>
                <a:gd name="T57" fmla="*/ 192 h 325"/>
                <a:gd name="T58" fmla="*/ 60 w 198"/>
                <a:gd name="T59" fmla="*/ 219 h 325"/>
                <a:gd name="T60" fmla="*/ 56 w 198"/>
                <a:gd name="T61" fmla="*/ 229 h 325"/>
                <a:gd name="T62" fmla="*/ 50 w 198"/>
                <a:gd name="T63" fmla="*/ 232 h 325"/>
                <a:gd name="T64" fmla="*/ 43 w 198"/>
                <a:gd name="T65" fmla="*/ 236 h 325"/>
                <a:gd name="T66" fmla="*/ 37 w 198"/>
                <a:gd name="T67" fmla="*/ 244 h 325"/>
                <a:gd name="T68" fmla="*/ 33 w 198"/>
                <a:gd name="T69" fmla="*/ 254 h 325"/>
                <a:gd name="T70" fmla="*/ 25 w 198"/>
                <a:gd name="T71" fmla="*/ 267 h 325"/>
                <a:gd name="T72" fmla="*/ 25 w 198"/>
                <a:gd name="T73" fmla="*/ 294 h 325"/>
                <a:gd name="T74" fmla="*/ 31 w 198"/>
                <a:gd name="T75" fmla="*/ 313 h 325"/>
                <a:gd name="T76" fmla="*/ 45 w 198"/>
                <a:gd name="T77" fmla="*/ 325 h 325"/>
                <a:gd name="T78" fmla="*/ 73 w 198"/>
                <a:gd name="T79" fmla="*/ 325 h 325"/>
                <a:gd name="T80" fmla="*/ 96 w 198"/>
                <a:gd name="T81" fmla="*/ 321 h 325"/>
                <a:gd name="T82" fmla="*/ 106 w 198"/>
                <a:gd name="T83" fmla="*/ 317 h 325"/>
                <a:gd name="T84" fmla="*/ 139 w 198"/>
                <a:gd name="T85" fmla="*/ 288 h 325"/>
                <a:gd name="T86" fmla="*/ 160 w 198"/>
                <a:gd name="T87" fmla="*/ 269 h 325"/>
                <a:gd name="T88" fmla="*/ 167 w 198"/>
                <a:gd name="T89" fmla="*/ 261 h 325"/>
                <a:gd name="T90" fmla="*/ 175 w 198"/>
                <a:gd name="T91" fmla="*/ 254 h 325"/>
                <a:gd name="T92" fmla="*/ 183 w 198"/>
                <a:gd name="T93" fmla="*/ 250 h 325"/>
                <a:gd name="T94" fmla="*/ 185 w 198"/>
                <a:gd name="T95" fmla="*/ 240 h 325"/>
                <a:gd name="T96" fmla="*/ 191 w 198"/>
                <a:gd name="T97" fmla="*/ 231 h 325"/>
                <a:gd name="T98" fmla="*/ 196 w 198"/>
                <a:gd name="T99" fmla="*/ 213 h 325"/>
                <a:gd name="T100" fmla="*/ 194 w 198"/>
                <a:gd name="T101" fmla="*/ 175 h 325"/>
                <a:gd name="T102" fmla="*/ 189 w 198"/>
                <a:gd name="T103" fmla="*/ 146 h 325"/>
                <a:gd name="T104" fmla="*/ 181 w 198"/>
                <a:gd name="T105" fmla="*/ 133 h 325"/>
                <a:gd name="T106" fmla="*/ 173 w 198"/>
                <a:gd name="T107" fmla="*/ 127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8"/>
                <a:gd name="T163" fmla="*/ 0 h 325"/>
                <a:gd name="T164" fmla="*/ 198 w 198"/>
                <a:gd name="T165" fmla="*/ 325 h 3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8" h="325">
                  <a:moveTo>
                    <a:pt x="171" y="123"/>
                  </a:moveTo>
                  <a:lnTo>
                    <a:pt x="169" y="119"/>
                  </a:lnTo>
                  <a:lnTo>
                    <a:pt x="167" y="115"/>
                  </a:lnTo>
                  <a:lnTo>
                    <a:pt x="164" y="112"/>
                  </a:lnTo>
                  <a:lnTo>
                    <a:pt x="162" y="108"/>
                  </a:lnTo>
                  <a:lnTo>
                    <a:pt x="160" y="104"/>
                  </a:lnTo>
                  <a:lnTo>
                    <a:pt x="156" y="100"/>
                  </a:lnTo>
                  <a:lnTo>
                    <a:pt x="154" y="94"/>
                  </a:lnTo>
                  <a:lnTo>
                    <a:pt x="152" y="90"/>
                  </a:lnTo>
                  <a:lnTo>
                    <a:pt x="150" y="89"/>
                  </a:lnTo>
                  <a:lnTo>
                    <a:pt x="146" y="87"/>
                  </a:lnTo>
                  <a:lnTo>
                    <a:pt x="144" y="83"/>
                  </a:lnTo>
                  <a:lnTo>
                    <a:pt x="141" y="81"/>
                  </a:lnTo>
                  <a:lnTo>
                    <a:pt x="139" y="77"/>
                  </a:lnTo>
                  <a:lnTo>
                    <a:pt x="137" y="73"/>
                  </a:lnTo>
                  <a:lnTo>
                    <a:pt x="133" y="71"/>
                  </a:lnTo>
                  <a:lnTo>
                    <a:pt x="129" y="67"/>
                  </a:lnTo>
                  <a:lnTo>
                    <a:pt x="129" y="66"/>
                  </a:lnTo>
                  <a:lnTo>
                    <a:pt x="129" y="64"/>
                  </a:lnTo>
                  <a:lnTo>
                    <a:pt x="129" y="62"/>
                  </a:lnTo>
                  <a:lnTo>
                    <a:pt x="129" y="60"/>
                  </a:lnTo>
                  <a:lnTo>
                    <a:pt x="131" y="58"/>
                  </a:lnTo>
                  <a:lnTo>
                    <a:pt x="131" y="56"/>
                  </a:lnTo>
                  <a:lnTo>
                    <a:pt x="133" y="56"/>
                  </a:lnTo>
                  <a:lnTo>
                    <a:pt x="135" y="54"/>
                  </a:lnTo>
                  <a:lnTo>
                    <a:pt x="137" y="54"/>
                  </a:lnTo>
                  <a:lnTo>
                    <a:pt x="139" y="52"/>
                  </a:lnTo>
                  <a:lnTo>
                    <a:pt x="139" y="50"/>
                  </a:lnTo>
                  <a:lnTo>
                    <a:pt x="141" y="50"/>
                  </a:lnTo>
                  <a:lnTo>
                    <a:pt x="144" y="50"/>
                  </a:lnTo>
                  <a:lnTo>
                    <a:pt x="146" y="50"/>
                  </a:lnTo>
                  <a:lnTo>
                    <a:pt x="148" y="48"/>
                  </a:lnTo>
                  <a:lnTo>
                    <a:pt x="152" y="48"/>
                  </a:lnTo>
                  <a:lnTo>
                    <a:pt x="154" y="46"/>
                  </a:lnTo>
                  <a:lnTo>
                    <a:pt x="156" y="46"/>
                  </a:lnTo>
                  <a:lnTo>
                    <a:pt x="158" y="46"/>
                  </a:lnTo>
                  <a:lnTo>
                    <a:pt x="160" y="46"/>
                  </a:lnTo>
                  <a:lnTo>
                    <a:pt x="162" y="44"/>
                  </a:lnTo>
                  <a:lnTo>
                    <a:pt x="162" y="42"/>
                  </a:lnTo>
                  <a:lnTo>
                    <a:pt x="164" y="41"/>
                  </a:lnTo>
                  <a:lnTo>
                    <a:pt x="164" y="39"/>
                  </a:lnTo>
                  <a:lnTo>
                    <a:pt x="166" y="39"/>
                  </a:lnTo>
                  <a:lnTo>
                    <a:pt x="166" y="37"/>
                  </a:lnTo>
                  <a:lnTo>
                    <a:pt x="167" y="35"/>
                  </a:lnTo>
                  <a:lnTo>
                    <a:pt x="169" y="33"/>
                  </a:lnTo>
                  <a:lnTo>
                    <a:pt x="171" y="31"/>
                  </a:lnTo>
                  <a:lnTo>
                    <a:pt x="171" y="29"/>
                  </a:lnTo>
                  <a:lnTo>
                    <a:pt x="173" y="25"/>
                  </a:lnTo>
                  <a:lnTo>
                    <a:pt x="173" y="23"/>
                  </a:lnTo>
                  <a:lnTo>
                    <a:pt x="173" y="19"/>
                  </a:lnTo>
                  <a:lnTo>
                    <a:pt x="173" y="18"/>
                  </a:lnTo>
                  <a:lnTo>
                    <a:pt x="173" y="16"/>
                  </a:lnTo>
                  <a:lnTo>
                    <a:pt x="171" y="14"/>
                  </a:lnTo>
                  <a:lnTo>
                    <a:pt x="169" y="12"/>
                  </a:lnTo>
                  <a:lnTo>
                    <a:pt x="167" y="10"/>
                  </a:lnTo>
                  <a:lnTo>
                    <a:pt x="166" y="10"/>
                  </a:lnTo>
                  <a:lnTo>
                    <a:pt x="164" y="8"/>
                  </a:lnTo>
                  <a:lnTo>
                    <a:pt x="162" y="6"/>
                  </a:lnTo>
                  <a:lnTo>
                    <a:pt x="158" y="6"/>
                  </a:lnTo>
                  <a:lnTo>
                    <a:pt x="156" y="6"/>
                  </a:lnTo>
                  <a:lnTo>
                    <a:pt x="146" y="4"/>
                  </a:lnTo>
                  <a:lnTo>
                    <a:pt x="137" y="4"/>
                  </a:lnTo>
                  <a:lnTo>
                    <a:pt x="127" y="2"/>
                  </a:lnTo>
                  <a:lnTo>
                    <a:pt x="118" y="2"/>
                  </a:lnTo>
                  <a:lnTo>
                    <a:pt x="108" y="0"/>
                  </a:lnTo>
                  <a:lnTo>
                    <a:pt x="98" y="0"/>
                  </a:lnTo>
                  <a:lnTo>
                    <a:pt x="89" y="0"/>
                  </a:lnTo>
                  <a:lnTo>
                    <a:pt x="79" y="0"/>
                  </a:lnTo>
                  <a:lnTo>
                    <a:pt x="73" y="2"/>
                  </a:lnTo>
                  <a:lnTo>
                    <a:pt x="68" y="4"/>
                  </a:lnTo>
                  <a:lnTo>
                    <a:pt x="62" y="4"/>
                  </a:lnTo>
                  <a:lnTo>
                    <a:pt x="56" y="4"/>
                  </a:lnTo>
                  <a:lnTo>
                    <a:pt x="48" y="4"/>
                  </a:lnTo>
                  <a:lnTo>
                    <a:pt x="43" y="2"/>
                  </a:lnTo>
                  <a:lnTo>
                    <a:pt x="37" y="2"/>
                  </a:lnTo>
                  <a:lnTo>
                    <a:pt x="31" y="4"/>
                  </a:lnTo>
                  <a:lnTo>
                    <a:pt x="29" y="6"/>
                  </a:lnTo>
                  <a:lnTo>
                    <a:pt x="25" y="6"/>
                  </a:lnTo>
                  <a:lnTo>
                    <a:pt x="24" y="8"/>
                  </a:lnTo>
                  <a:lnTo>
                    <a:pt x="22" y="8"/>
                  </a:lnTo>
                  <a:lnTo>
                    <a:pt x="20" y="10"/>
                  </a:lnTo>
                  <a:lnTo>
                    <a:pt x="16" y="10"/>
                  </a:lnTo>
                  <a:lnTo>
                    <a:pt x="14" y="12"/>
                  </a:lnTo>
                  <a:lnTo>
                    <a:pt x="14" y="16"/>
                  </a:lnTo>
                  <a:lnTo>
                    <a:pt x="10" y="16"/>
                  </a:lnTo>
                  <a:lnTo>
                    <a:pt x="8" y="16"/>
                  </a:lnTo>
                  <a:lnTo>
                    <a:pt x="8" y="18"/>
                  </a:lnTo>
                  <a:lnTo>
                    <a:pt x="6" y="19"/>
                  </a:lnTo>
                  <a:lnTo>
                    <a:pt x="6" y="21"/>
                  </a:lnTo>
                  <a:lnTo>
                    <a:pt x="6" y="23"/>
                  </a:lnTo>
                  <a:lnTo>
                    <a:pt x="4" y="27"/>
                  </a:lnTo>
                  <a:lnTo>
                    <a:pt x="2" y="29"/>
                  </a:lnTo>
                  <a:lnTo>
                    <a:pt x="2" y="33"/>
                  </a:lnTo>
                  <a:lnTo>
                    <a:pt x="0" y="37"/>
                  </a:lnTo>
                  <a:lnTo>
                    <a:pt x="0" y="39"/>
                  </a:lnTo>
                  <a:lnTo>
                    <a:pt x="0" y="42"/>
                  </a:lnTo>
                  <a:lnTo>
                    <a:pt x="0" y="46"/>
                  </a:lnTo>
                  <a:lnTo>
                    <a:pt x="0" y="50"/>
                  </a:lnTo>
                  <a:lnTo>
                    <a:pt x="2" y="50"/>
                  </a:lnTo>
                  <a:lnTo>
                    <a:pt x="4" y="52"/>
                  </a:lnTo>
                  <a:lnTo>
                    <a:pt x="4" y="54"/>
                  </a:lnTo>
                  <a:lnTo>
                    <a:pt x="4" y="56"/>
                  </a:lnTo>
                  <a:lnTo>
                    <a:pt x="6" y="56"/>
                  </a:lnTo>
                  <a:lnTo>
                    <a:pt x="6" y="58"/>
                  </a:lnTo>
                  <a:lnTo>
                    <a:pt x="6" y="60"/>
                  </a:lnTo>
                  <a:lnTo>
                    <a:pt x="8" y="64"/>
                  </a:lnTo>
                  <a:lnTo>
                    <a:pt x="10" y="66"/>
                  </a:lnTo>
                  <a:lnTo>
                    <a:pt x="10" y="67"/>
                  </a:lnTo>
                  <a:lnTo>
                    <a:pt x="12" y="69"/>
                  </a:lnTo>
                  <a:lnTo>
                    <a:pt x="14" y="71"/>
                  </a:lnTo>
                  <a:lnTo>
                    <a:pt x="14" y="73"/>
                  </a:lnTo>
                  <a:lnTo>
                    <a:pt x="14" y="75"/>
                  </a:lnTo>
                  <a:lnTo>
                    <a:pt x="16" y="75"/>
                  </a:lnTo>
                  <a:lnTo>
                    <a:pt x="16" y="77"/>
                  </a:lnTo>
                  <a:lnTo>
                    <a:pt x="18" y="77"/>
                  </a:lnTo>
                  <a:lnTo>
                    <a:pt x="18" y="79"/>
                  </a:lnTo>
                  <a:lnTo>
                    <a:pt x="20" y="79"/>
                  </a:lnTo>
                  <a:lnTo>
                    <a:pt x="18" y="81"/>
                  </a:lnTo>
                  <a:lnTo>
                    <a:pt x="20" y="83"/>
                  </a:lnTo>
                  <a:lnTo>
                    <a:pt x="20" y="85"/>
                  </a:lnTo>
                  <a:lnTo>
                    <a:pt x="22" y="87"/>
                  </a:lnTo>
                  <a:lnTo>
                    <a:pt x="22" y="89"/>
                  </a:lnTo>
                  <a:lnTo>
                    <a:pt x="24" y="90"/>
                  </a:lnTo>
                  <a:lnTo>
                    <a:pt x="24" y="92"/>
                  </a:lnTo>
                  <a:lnTo>
                    <a:pt x="25" y="94"/>
                  </a:lnTo>
                  <a:lnTo>
                    <a:pt x="25" y="96"/>
                  </a:lnTo>
                  <a:lnTo>
                    <a:pt x="27" y="96"/>
                  </a:lnTo>
                  <a:lnTo>
                    <a:pt x="29" y="98"/>
                  </a:lnTo>
                  <a:lnTo>
                    <a:pt x="31" y="100"/>
                  </a:lnTo>
                  <a:lnTo>
                    <a:pt x="33" y="100"/>
                  </a:lnTo>
                  <a:lnTo>
                    <a:pt x="35" y="102"/>
                  </a:lnTo>
                  <a:lnTo>
                    <a:pt x="37" y="102"/>
                  </a:lnTo>
                  <a:lnTo>
                    <a:pt x="39" y="108"/>
                  </a:lnTo>
                  <a:lnTo>
                    <a:pt x="43" y="113"/>
                  </a:lnTo>
                  <a:lnTo>
                    <a:pt x="47" y="121"/>
                  </a:lnTo>
                  <a:lnTo>
                    <a:pt x="48" y="127"/>
                  </a:lnTo>
                  <a:lnTo>
                    <a:pt x="52" y="133"/>
                  </a:lnTo>
                  <a:lnTo>
                    <a:pt x="54" y="138"/>
                  </a:lnTo>
                  <a:lnTo>
                    <a:pt x="56" y="146"/>
                  </a:lnTo>
                  <a:lnTo>
                    <a:pt x="56" y="152"/>
                  </a:lnTo>
                  <a:lnTo>
                    <a:pt x="58" y="160"/>
                  </a:lnTo>
                  <a:lnTo>
                    <a:pt x="60" y="169"/>
                  </a:lnTo>
                  <a:lnTo>
                    <a:pt x="60" y="177"/>
                  </a:lnTo>
                  <a:lnTo>
                    <a:pt x="62" y="184"/>
                  </a:lnTo>
                  <a:lnTo>
                    <a:pt x="62" y="192"/>
                  </a:lnTo>
                  <a:lnTo>
                    <a:pt x="62" y="200"/>
                  </a:lnTo>
                  <a:lnTo>
                    <a:pt x="62" y="209"/>
                  </a:lnTo>
                  <a:lnTo>
                    <a:pt x="62" y="217"/>
                  </a:lnTo>
                  <a:lnTo>
                    <a:pt x="62" y="219"/>
                  </a:lnTo>
                  <a:lnTo>
                    <a:pt x="60" y="219"/>
                  </a:lnTo>
                  <a:lnTo>
                    <a:pt x="60" y="221"/>
                  </a:lnTo>
                  <a:lnTo>
                    <a:pt x="58" y="223"/>
                  </a:lnTo>
                  <a:lnTo>
                    <a:pt x="56" y="225"/>
                  </a:lnTo>
                  <a:lnTo>
                    <a:pt x="56" y="227"/>
                  </a:lnTo>
                  <a:lnTo>
                    <a:pt x="56" y="229"/>
                  </a:lnTo>
                  <a:lnTo>
                    <a:pt x="56" y="231"/>
                  </a:lnTo>
                  <a:lnTo>
                    <a:pt x="54" y="231"/>
                  </a:lnTo>
                  <a:lnTo>
                    <a:pt x="52" y="231"/>
                  </a:lnTo>
                  <a:lnTo>
                    <a:pt x="52" y="232"/>
                  </a:lnTo>
                  <a:lnTo>
                    <a:pt x="50" y="232"/>
                  </a:lnTo>
                  <a:lnTo>
                    <a:pt x="48" y="232"/>
                  </a:lnTo>
                  <a:lnTo>
                    <a:pt x="48" y="231"/>
                  </a:lnTo>
                  <a:lnTo>
                    <a:pt x="47" y="232"/>
                  </a:lnTo>
                  <a:lnTo>
                    <a:pt x="45" y="234"/>
                  </a:lnTo>
                  <a:lnTo>
                    <a:pt x="43" y="236"/>
                  </a:lnTo>
                  <a:lnTo>
                    <a:pt x="43" y="238"/>
                  </a:lnTo>
                  <a:lnTo>
                    <a:pt x="41" y="240"/>
                  </a:lnTo>
                  <a:lnTo>
                    <a:pt x="39" y="242"/>
                  </a:lnTo>
                  <a:lnTo>
                    <a:pt x="37" y="242"/>
                  </a:lnTo>
                  <a:lnTo>
                    <a:pt x="37" y="244"/>
                  </a:lnTo>
                  <a:lnTo>
                    <a:pt x="37" y="246"/>
                  </a:lnTo>
                  <a:lnTo>
                    <a:pt x="37" y="248"/>
                  </a:lnTo>
                  <a:lnTo>
                    <a:pt x="35" y="250"/>
                  </a:lnTo>
                  <a:lnTo>
                    <a:pt x="33" y="252"/>
                  </a:lnTo>
                  <a:lnTo>
                    <a:pt x="33" y="254"/>
                  </a:lnTo>
                  <a:lnTo>
                    <a:pt x="33" y="255"/>
                  </a:lnTo>
                  <a:lnTo>
                    <a:pt x="31" y="257"/>
                  </a:lnTo>
                  <a:lnTo>
                    <a:pt x="29" y="259"/>
                  </a:lnTo>
                  <a:lnTo>
                    <a:pt x="27" y="261"/>
                  </a:lnTo>
                  <a:lnTo>
                    <a:pt x="25" y="267"/>
                  </a:lnTo>
                  <a:lnTo>
                    <a:pt x="25" y="271"/>
                  </a:lnTo>
                  <a:lnTo>
                    <a:pt x="24" y="277"/>
                  </a:lnTo>
                  <a:lnTo>
                    <a:pt x="24" y="282"/>
                  </a:lnTo>
                  <a:lnTo>
                    <a:pt x="25" y="288"/>
                  </a:lnTo>
                  <a:lnTo>
                    <a:pt x="25" y="294"/>
                  </a:lnTo>
                  <a:lnTo>
                    <a:pt x="25" y="300"/>
                  </a:lnTo>
                  <a:lnTo>
                    <a:pt x="25" y="305"/>
                  </a:lnTo>
                  <a:lnTo>
                    <a:pt x="27" y="307"/>
                  </a:lnTo>
                  <a:lnTo>
                    <a:pt x="29" y="311"/>
                  </a:lnTo>
                  <a:lnTo>
                    <a:pt x="31" y="313"/>
                  </a:lnTo>
                  <a:lnTo>
                    <a:pt x="33" y="315"/>
                  </a:lnTo>
                  <a:lnTo>
                    <a:pt x="37" y="317"/>
                  </a:lnTo>
                  <a:lnTo>
                    <a:pt x="39" y="321"/>
                  </a:lnTo>
                  <a:lnTo>
                    <a:pt x="43" y="323"/>
                  </a:lnTo>
                  <a:lnTo>
                    <a:pt x="45" y="325"/>
                  </a:lnTo>
                  <a:lnTo>
                    <a:pt x="50" y="325"/>
                  </a:lnTo>
                  <a:lnTo>
                    <a:pt x="56" y="325"/>
                  </a:lnTo>
                  <a:lnTo>
                    <a:pt x="62" y="325"/>
                  </a:lnTo>
                  <a:lnTo>
                    <a:pt x="68" y="325"/>
                  </a:lnTo>
                  <a:lnTo>
                    <a:pt x="73" y="325"/>
                  </a:lnTo>
                  <a:lnTo>
                    <a:pt x="81" y="325"/>
                  </a:lnTo>
                  <a:lnTo>
                    <a:pt x="87" y="325"/>
                  </a:lnTo>
                  <a:lnTo>
                    <a:pt x="93" y="323"/>
                  </a:lnTo>
                  <a:lnTo>
                    <a:pt x="95" y="323"/>
                  </a:lnTo>
                  <a:lnTo>
                    <a:pt x="96" y="321"/>
                  </a:lnTo>
                  <a:lnTo>
                    <a:pt x="98" y="321"/>
                  </a:lnTo>
                  <a:lnTo>
                    <a:pt x="100" y="319"/>
                  </a:lnTo>
                  <a:lnTo>
                    <a:pt x="102" y="317"/>
                  </a:lnTo>
                  <a:lnTo>
                    <a:pt x="104" y="317"/>
                  </a:lnTo>
                  <a:lnTo>
                    <a:pt x="106" y="317"/>
                  </a:lnTo>
                  <a:lnTo>
                    <a:pt x="112" y="309"/>
                  </a:lnTo>
                  <a:lnTo>
                    <a:pt x="120" y="303"/>
                  </a:lnTo>
                  <a:lnTo>
                    <a:pt x="125" y="300"/>
                  </a:lnTo>
                  <a:lnTo>
                    <a:pt x="133" y="294"/>
                  </a:lnTo>
                  <a:lnTo>
                    <a:pt x="139" y="288"/>
                  </a:lnTo>
                  <a:lnTo>
                    <a:pt x="146" y="282"/>
                  </a:lnTo>
                  <a:lnTo>
                    <a:pt x="152" y="279"/>
                  </a:lnTo>
                  <a:lnTo>
                    <a:pt x="158" y="273"/>
                  </a:lnTo>
                  <a:lnTo>
                    <a:pt x="160" y="271"/>
                  </a:lnTo>
                  <a:lnTo>
                    <a:pt x="160" y="269"/>
                  </a:lnTo>
                  <a:lnTo>
                    <a:pt x="162" y="267"/>
                  </a:lnTo>
                  <a:lnTo>
                    <a:pt x="162" y="265"/>
                  </a:lnTo>
                  <a:lnTo>
                    <a:pt x="164" y="265"/>
                  </a:lnTo>
                  <a:lnTo>
                    <a:pt x="166" y="263"/>
                  </a:lnTo>
                  <a:lnTo>
                    <a:pt x="167" y="261"/>
                  </a:lnTo>
                  <a:lnTo>
                    <a:pt x="169" y="261"/>
                  </a:lnTo>
                  <a:lnTo>
                    <a:pt x="171" y="259"/>
                  </a:lnTo>
                  <a:lnTo>
                    <a:pt x="173" y="257"/>
                  </a:lnTo>
                  <a:lnTo>
                    <a:pt x="175" y="255"/>
                  </a:lnTo>
                  <a:lnTo>
                    <a:pt x="175" y="254"/>
                  </a:lnTo>
                  <a:lnTo>
                    <a:pt x="177" y="252"/>
                  </a:lnTo>
                  <a:lnTo>
                    <a:pt x="179" y="252"/>
                  </a:lnTo>
                  <a:lnTo>
                    <a:pt x="181" y="252"/>
                  </a:lnTo>
                  <a:lnTo>
                    <a:pt x="181" y="250"/>
                  </a:lnTo>
                  <a:lnTo>
                    <a:pt x="183" y="250"/>
                  </a:lnTo>
                  <a:lnTo>
                    <a:pt x="183" y="248"/>
                  </a:lnTo>
                  <a:lnTo>
                    <a:pt x="183" y="246"/>
                  </a:lnTo>
                  <a:lnTo>
                    <a:pt x="183" y="244"/>
                  </a:lnTo>
                  <a:lnTo>
                    <a:pt x="183" y="242"/>
                  </a:lnTo>
                  <a:lnTo>
                    <a:pt x="185" y="240"/>
                  </a:lnTo>
                  <a:lnTo>
                    <a:pt x="187" y="240"/>
                  </a:lnTo>
                  <a:lnTo>
                    <a:pt x="189" y="240"/>
                  </a:lnTo>
                  <a:lnTo>
                    <a:pt x="189" y="236"/>
                  </a:lnTo>
                  <a:lnTo>
                    <a:pt x="191" y="232"/>
                  </a:lnTo>
                  <a:lnTo>
                    <a:pt x="191" y="231"/>
                  </a:lnTo>
                  <a:lnTo>
                    <a:pt x="192" y="227"/>
                  </a:lnTo>
                  <a:lnTo>
                    <a:pt x="192" y="223"/>
                  </a:lnTo>
                  <a:lnTo>
                    <a:pt x="194" y="219"/>
                  </a:lnTo>
                  <a:lnTo>
                    <a:pt x="196" y="217"/>
                  </a:lnTo>
                  <a:lnTo>
                    <a:pt x="196" y="213"/>
                  </a:lnTo>
                  <a:lnTo>
                    <a:pt x="198" y="206"/>
                  </a:lnTo>
                  <a:lnTo>
                    <a:pt x="198" y="198"/>
                  </a:lnTo>
                  <a:lnTo>
                    <a:pt x="196" y="190"/>
                  </a:lnTo>
                  <a:lnTo>
                    <a:pt x="196" y="183"/>
                  </a:lnTo>
                  <a:lnTo>
                    <a:pt x="194" y="175"/>
                  </a:lnTo>
                  <a:lnTo>
                    <a:pt x="194" y="167"/>
                  </a:lnTo>
                  <a:lnTo>
                    <a:pt x="192" y="160"/>
                  </a:lnTo>
                  <a:lnTo>
                    <a:pt x="191" y="152"/>
                  </a:lnTo>
                  <a:lnTo>
                    <a:pt x="191" y="150"/>
                  </a:lnTo>
                  <a:lnTo>
                    <a:pt x="189" y="146"/>
                  </a:lnTo>
                  <a:lnTo>
                    <a:pt x="187" y="144"/>
                  </a:lnTo>
                  <a:lnTo>
                    <a:pt x="185" y="140"/>
                  </a:lnTo>
                  <a:lnTo>
                    <a:pt x="183" y="138"/>
                  </a:lnTo>
                  <a:lnTo>
                    <a:pt x="183" y="135"/>
                  </a:lnTo>
                  <a:lnTo>
                    <a:pt x="181" y="133"/>
                  </a:lnTo>
                  <a:lnTo>
                    <a:pt x="179" y="129"/>
                  </a:lnTo>
                  <a:lnTo>
                    <a:pt x="179" y="127"/>
                  </a:lnTo>
                  <a:lnTo>
                    <a:pt x="177" y="127"/>
                  </a:lnTo>
                  <a:lnTo>
                    <a:pt x="175" y="125"/>
                  </a:lnTo>
                  <a:lnTo>
                    <a:pt x="173" y="127"/>
                  </a:lnTo>
                  <a:lnTo>
                    <a:pt x="171" y="123"/>
                  </a:lnTo>
                </a:path>
              </a:pathLst>
            </a:custGeom>
            <a:noFill/>
            <a:ln w="0">
              <a:solidFill>
                <a:srgbClr val="000000"/>
              </a:solidFill>
              <a:prstDash val="solid"/>
              <a:round/>
              <a:headEnd/>
              <a:tailEnd/>
            </a:ln>
          </p:spPr>
          <p:txBody>
            <a:bodyPr/>
            <a:lstStyle/>
            <a:p>
              <a:endParaRPr lang="en-US"/>
            </a:p>
          </p:txBody>
        </p:sp>
        <p:sp>
          <p:nvSpPr>
            <p:cNvPr id="38094" name="Freeform 206"/>
            <p:cNvSpPr>
              <a:spLocks/>
            </p:cNvSpPr>
            <p:nvPr/>
          </p:nvSpPr>
          <p:spPr bwMode="auto">
            <a:xfrm>
              <a:off x="2342" y="2098"/>
              <a:ext cx="128" cy="203"/>
            </a:xfrm>
            <a:custGeom>
              <a:avLst/>
              <a:gdLst>
                <a:gd name="T0" fmla="*/ 100 w 128"/>
                <a:gd name="T1" fmla="*/ 122 h 203"/>
                <a:gd name="T2" fmla="*/ 103 w 128"/>
                <a:gd name="T3" fmla="*/ 103 h 203"/>
                <a:gd name="T4" fmla="*/ 109 w 128"/>
                <a:gd name="T5" fmla="*/ 92 h 203"/>
                <a:gd name="T6" fmla="*/ 117 w 128"/>
                <a:gd name="T7" fmla="*/ 82 h 203"/>
                <a:gd name="T8" fmla="*/ 123 w 128"/>
                <a:gd name="T9" fmla="*/ 69 h 203"/>
                <a:gd name="T10" fmla="*/ 126 w 128"/>
                <a:gd name="T11" fmla="*/ 50 h 203"/>
                <a:gd name="T12" fmla="*/ 128 w 128"/>
                <a:gd name="T13" fmla="*/ 9 h 203"/>
                <a:gd name="T14" fmla="*/ 126 w 128"/>
                <a:gd name="T15" fmla="*/ 5 h 203"/>
                <a:gd name="T16" fmla="*/ 119 w 128"/>
                <a:gd name="T17" fmla="*/ 2 h 203"/>
                <a:gd name="T18" fmla="*/ 100 w 128"/>
                <a:gd name="T19" fmla="*/ 0 h 203"/>
                <a:gd name="T20" fmla="*/ 96 w 128"/>
                <a:gd name="T21" fmla="*/ 7 h 203"/>
                <a:gd name="T22" fmla="*/ 84 w 128"/>
                <a:gd name="T23" fmla="*/ 17 h 203"/>
                <a:gd name="T24" fmla="*/ 82 w 128"/>
                <a:gd name="T25" fmla="*/ 25 h 203"/>
                <a:gd name="T26" fmla="*/ 71 w 128"/>
                <a:gd name="T27" fmla="*/ 32 h 203"/>
                <a:gd name="T28" fmla="*/ 65 w 128"/>
                <a:gd name="T29" fmla="*/ 40 h 203"/>
                <a:gd name="T30" fmla="*/ 65 w 128"/>
                <a:gd name="T31" fmla="*/ 44 h 203"/>
                <a:gd name="T32" fmla="*/ 61 w 128"/>
                <a:gd name="T33" fmla="*/ 48 h 203"/>
                <a:gd name="T34" fmla="*/ 52 w 128"/>
                <a:gd name="T35" fmla="*/ 55 h 203"/>
                <a:gd name="T36" fmla="*/ 50 w 128"/>
                <a:gd name="T37" fmla="*/ 61 h 203"/>
                <a:gd name="T38" fmla="*/ 19 w 128"/>
                <a:gd name="T39" fmla="*/ 92 h 203"/>
                <a:gd name="T40" fmla="*/ 4 w 128"/>
                <a:gd name="T41" fmla="*/ 126 h 203"/>
                <a:gd name="T42" fmla="*/ 2 w 128"/>
                <a:gd name="T43" fmla="*/ 153 h 203"/>
                <a:gd name="T44" fmla="*/ 0 w 128"/>
                <a:gd name="T45" fmla="*/ 178 h 203"/>
                <a:gd name="T46" fmla="*/ 7 w 128"/>
                <a:gd name="T47" fmla="*/ 188 h 203"/>
                <a:gd name="T48" fmla="*/ 15 w 128"/>
                <a:gd name="T49" fmla="*/ 195 h 203"/>
                <a:gd name="T50" fmla="*/ 30 w 128"/>
                <a:gd name="T51" fmla="*/ 201 h 203"/>
                <a:gd name="T52" fmla="*/ 78 w 128"/>
                <a:gd name="T53" fmla="*/ 201 h 203"/>
                <a:gd name="T54" fmla="*/ 84 w 128"/>
                <a:gd name="T55" fmla="*/ 199 h 203"/>
                <a:gd name="T56" fmla="*/ 90 w 128"/>
                <a:gd name="T57" fmla="*/ 195 h 203"/>
                <a:gd name="T58" fmla="*/ 92 w 128"/>
                <a:gd name="T59" fmla="*/ 188 h 203"/>
                <a:gd name="T60" fmla="*/ 96 w 128"/>
                <a:gd name="T61" fmla="*/ 176 h 203"/>
                <a:gd name="T62" fmla="*/ 96 w 128"/>
                <a:gd name="T63" fmla="*/ 169 h 203"/>
                <a:gd name="T64" fmla="*/ 100 w 128"/>
                <a:gd name="T65" fmla="*/ 165 h 203"/>
                <a:gd name="T66" fmla="*/ 100 w 128"/>
                <a:gd name="T67" fmla="*/ 153 h 203"/>
                <a:gd name="T68" fmla="*/ 100 w 128"/>
                <a:gd name="T69" fmla="*/ 142 h 2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203"/>
                <a:gd name="T107" fmla="*/ 128 w 128"/>
                <a:gd name="T108" fmla="*/ 203 h 2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203">
                  <a:moveTo>
                    <a:pt x="100" y="136"/>
                  </a:moveTo>
                  <a:lnTo>
                    <a:pt x="100" y="122"/>
                  </a:lnTo>
                  <a:lnTo>
                    <a:pt x="100" y="109"/>
                  </a:lnTo>
                  <a:lnTo>
                    <a:pt x="103" y="103"/>
                  </a:lnTo>
                  <a:lnTo>
                    <a:pt x="107" y="97"/>
                  </a:lnTo>
                  <a:lnTo>
                    <a:pt x="109" y="92"/>
                  </a:lnTo>
                  <a:lnTo>
                    <a:pt x="113" y="88"/>
                  </a:lnTo>
                  <a:lnTo>
                    <a:pt x="117" y="82"/>
                  </a:lnTo>
                  <a:lnTo>
                    <a:pt x="119" y="74"/>
                  </a:lnTo>
                  <a:lnTo>
                    <a:pt x="123" y="69"/>
                  </a:lnTo>
                  <a:lnTo>
                    <a:pt x="123" y="61"/>
                  </a:lnTo>
                  <a:lnTo>
                    <a:pt x="126" y="50"/>
                  </a:lnTo>
                  <a:lnTo>
                    <a:pt x="128" y="36"/>
                  </a:lnTo>
                  <a:lnTo>
                    <a:pt x="128" y="9"/>
                  </a:lnTo>
                  <a:lnTo>
                    <a:pt x="126" y="7"/>
                  </a:lnTo>
                  <a:lnTo>
                    <a:pt x="126" y="5"/>
                  </a:lnTo>
                  <a:lnTo>
                    <a:pt x="126" y="3"/>
                  </a:lnTo>
                  <a:lnTo>
                    <a:pt x="119" y="2"/>
                  </a:lnTo>
                  <a:lnTo>
                    <a:pt x="113" y="0"/>
                  </a:lnTo>
                  <a:lnTo>
                    <a:pt x="100" y="0"/>
                  </a:lnTo>
                  <a:lnTo>
                    <a:pt x="98" y="3"/>
                  </a:lnTo>
                  <a:lnTo>
                    <a:pt x="96" y="7"/>
                  </a:lnTo>
                  <a:lnTo>
                    <a:pt x="90" y="11"/>
                  </a:lnTo>
                  <a:lnTo>
                    <a:pt x="84" y="17"/>
                  </a:lnTo>
                  <a:lnTo>
                    <a:pt x="82" y="21"/>
                  </a:lnTo>
                  <a:lnTo>
                    <a:pt x="82" y="25"/>
                  </a:lnTo>
                  <a:lnTo>
                    <a:pt x="75" y="28"/>
                  </a:lnTo>
                  <a:lnTo>
                    <a:pt x="71" y="32"/>
                  </a:lnTo>
                  <a:lnTo>
                    <a:pt x="67" y="36"/>
                  </a:lnTo>
                  <a:lnTo>
                    <a:pt x="65" y="40"/>
                  </a:lnTo>
                  <a:lnTo>
                    <a:pt x="65" y="42"/>
                  </a:lnTo>
                  <a:lnTo>
                    <a:pt x="65" y="44"/>
                  </a:lnTo>
                  <a:lnTo>
                    <a:pt x="63" y="46"/>
                  </a:lnTo>
                  <a:lnTo>
                    <a:pt x="61" y="48"/>
                  </a:lnTo>
                  <a:lnTo>
                    <a:pt x="55" y="51"/>
                  </a:lnTo>
                  <a:lnTo>
                    <a:pt x="52" y="55"/>
                  </a:lnTo>
                  <a:lnTo>
                    <a:pt x="50" y="59"/>
                  </a:lnTo>
                  <a:lnTo>
                    <a:pt x="50" y="61"/>
                  </a:lnTo>
                  <a:lnTo>
                    <a:pt x="27" y="82"/>
                  </a:lnTo>
                  <a:lnTo>
                    <a:pt x="19" y="92"/>
                  </a:lnTo>
                  <a:lnTo>
                    <a:pt x="13" y="103"/>
                  </a:lnTo>
                  <a:lnTo>
                    <a:pt x="4" y="126"/>
                  </a:lnTo>
                  <a:lnTo>
                    <a:pt x="4" y="140"/>
                  </a:lnTo>
                  <a:lnTo>
                    <a:pt x="2" y="153"/>
                  </a:lnTo>
                  <a:lnTo>
                    <a:pt x="0" y="165"/>
                  </a:lnTo>
                  <a:lnTo>
                    <a:pt x="0" y="178"/>
                  </a:lnTo>
                  <a:lnTo>
                    <a:pt x="4" y="184"/>
                  </a:lnTo>
                  <a:lnTo>
                    <a:pt x="7" y="188"/>
                  </a:lnTo>
                  <a:lnTo>
                    <a:pt x="11" y="192"/>
                  </a:lnTo>
                  <a:lnTo>
                    <a:pt x="15" y="195"/>
                  </a:lnTo>
                  <a:lnTo>
                    <a:pt x="23" y="199"/>
                  </a:lnTo>
                  <a:lnTo>
                    <a:pt x="30" y="201"/>
                  </a:lnTo>
                  <a:lnTo>
                    <a:pt x="46" y="203"/>
                  </a:lnTo>
                  <a:lnTo>
                    <a:pt x="78" y="201"/>
                  </a:lnTo>
                  <a:lnTo>
                    <a:pt x="84" y="201"/>
                  </a:lnTo>
                  <a:lnTo>
                    <a:pt x="84" y="199"/>
                  </a:lnTo>
                  <a:lnTo>
                    <a:pt x="84" y="195"/>
                  </a:lnTo>
                  <a:lnTo>
                    <a:pt x="90" y="195"/>
                  </a:lnTo>
                  <a:lnTo>
                    <a:pt x="90" y="192"/>
                  </a:lnTo>
                  <a:lnTo>
                    <a:pt x="92" y="188"/>
                  </a:lnTo>
                  <a:lnTo>
                    <a:pt x="96" y="182"/>
                  </a:lnTo>
                  <a:lnTo>
                    <a:pt x="96" y="176"/>
                  </a:lnTo>
                  <a:lnTo>
                    <a:pt x="96" y="172"/>
                  </a:lnTo>
                  <a:lnTo>
                    <a:pt x="96" y="169"/>
                  </a:lnTo>
                  <a:lnTo>
                    <a:pt x="98" y="167"/>
                  </a:lnTo>
                  <a:lnTo>
                    <a:pt x="100" y="165"/>
                  </a:lnTo>
                  <a:lnTo>
                    <a:pt x="100" y="159"/>
                  </a:lnTo>
                  <a:lnTo>
                    <a:pt x="100" y="153"/>
                  </a:lnTo>
                  <a:lnTo>
                    <a:pt x="100" y="147"/>
                  </a:lnTo>
                  <a:lnTo>
                    <a:pt x="100" y="142"/>
                  </a:lnTo>
                  <a:lnTo>
                    <a:pt x="100" y="136"/>
                  </a:lnTo>
                  <a:close/>
                </a:path>
              </a:pathLst>
            </a:custGeom>
            <a:solidFill>
              <a:schemeClr val="accent1"/>
            </a:solidFill>
            <a:ln w="9525">
              <a:noFill/>
              <a:round/>
              <a:headEnd/>
              <a:tailEnd/>
            </a:ln>
          </p:spPr>
          <p:txBody>
            <a:bodyPr/>
            <a:lstStyle/>
            <a:p>
              <a:endParaRPr lang="en-US"/>
            </a:p>
          </p:txBody>
        </p:sp>
        <p:sp>
          <p:nvSpPr>
            <p:cNvPr id="38095" name="Freeform 207"/>
            <p:cNvSpPr>
              <a:spLocks/>
            </p:cNvSpPr>
            <p:nvPr/>
          </p:nvSpPr>
          <p:spPr bwMode="auto">
            <a:xfrm>
              <a:off x="2342" y="2098"/>
              <a:ext cx="128" cy="203"/>
            </a:xfrm>
            <a:custGeom>
              <a:avLst/>
              <a:gdLst>
                <a:gd name="T0" fmla="*/ 100 w 128"/>
                <a:gd name="T1" fmla="*/ 126 h 203"/>
                <a:gd name="T2" fmla="*/ 100 w 128"/>
                <a:gd name="T3" fmla="*/ 119 h 203"/>
                <a:gd name="T4" fmla="*/ 100 w 128"/>
                <a:gd name="T5" fmla="*/ 109 h 203"/>
                <a:gd name="T6" fmla="*/ 105 w 128"/>
                <a:gd name="T7" fmla="*/ 101 h 203"/>
                <a:gd name="T8" fmla="*/ 109 w 128"/>
                <a:gd name="T9" fmla="*/ 92 h 203"/>
                <a:gd name="T10" fmla="*/ 115 w 128"/>
                <a:gd name="T11" fmla="*/ 84 h 203"/>
                <a:gd name="T12" fmla="*/ 119 w 128"/>
                <a:gd name="T13" fmla="*/ 74 h 203"/>
                <a:gd name="T14" fmla="*/ 123 w 128"/>
                <a:gd name="T15" fmla="*/ 65 h 203"/>
                <a:gd name="T16" fmla="*/ 126 w 128"/>
                <a:gd name="T17" fmla="*/ 50 h 203"/>
                <a:gd name="T18" fmla="*/ 128 w 128"/>
                <a:gd name="T19" fmla="*/ 28 h 203"/>
                <a:gd name="T20" fmla="*/ 128 w 128"/>
                <a:gd name="T21" fmla="*/ 9 h 203"/>
                <a:gd name="T22" fmla="*/ 126 w 128"/>
                <a:gd name="T23" fmla="*/ 3 h 203"/>
                <a:gd name="T24" fmla="*/ 117 w 128"/>
                <a:gd name="T25" fmla="*/ 0 h 203"/>
                <a:gd name="T26" fmla="*/ 107 w 128"/>
                <a:gd name="T27" fmla="*/ 0 h 203"/>
                <a:gd name="T28" fmla="*/ 98 w 128"/>
                <a:gd name="T29" fmla="*/ 3 h 203"/>
                <a:gd name="T30" fmla="*/ 90 w 128"/>
                <a:gd name="T31" fmla="*/ 11 h 203"/>
                <a:gd name="T32" fmla="*/ 82 w 128"/>
                <a:gd name="T33" fmla="*/ 21 h 203"/>
                <a:gd name="T34" fmla="*/ 78 w 128"/>
                <a:gd name="T35" fmla="*/ 26 h 203"/>
                <a:gd name="T36" fmla="*/ 73 w 128"/>
                <a:gd name="T37" fmla="*/ 30 h 203"/>
                <a:gd name="T38" fmla="*/ 67 w 128"/>
                <a:gd name="T39" fmla="*/ 36 h 203"/>
                <a:gd name="T40" fmla="*/ 65 w 128"/>
                <a:gd name="T41" fmla="*/ 40 h 203"/>
                <a:gd name="T42" fmla="*/ 63 w 128"/>
                <a:gd name="T43" fmla="*/ 46 h 203"/>
                <a:gd name="T44" fmla="*/ 55 w 128"/>
                <a:gd name="T45" fmla="*/ 51 h 203"/>
                <a:gd name="T46" fmla="*/ 50 w 128"/>
                <a:gd name="T47" fmla="*/ 59 h 203"/>
                <a:gd name="T48" fmla="*/ 44 w 128"/>
                <a:gd name="T49" fmla="*/ 67 h 203"/>
                <a:gd name="T50" fmla="*/ 34 w 128"/>
                <a:gd name="T51" fmla="*/ 74 h 203"/>
                <a:gd name="T52" fmla="*/ 27 w 128"/>
                <a:gd name="T53" fmla="*/ 82 h 203"/>
                <a:gd name="T54" fmla="*/ 17 w 128"/>
                <a:gd name="T55" fmla="*/ 97 h 203"/>
                <a:gd name="T56" fmla="*/ 9 w 128"/>
                <a:gd name="T57" fmla="*/ 115 h 203"/>
                <a:gd name="T58" fmla="*/ 4 w 128"/>
                <a:gd name="T59" fmla="*/ 132 h 203"/>
                <a:gd name="T60" fmla="*/ 2 w 128"/>
                <a:gd name="T61" fmla="*/ 153 h 203"/>
                <a:gd name="T62" fmla="*/ 0 w 128"/>
                <a:gd name="T63" fmla="*/ 172 h 203"/>
                <a:gd name="T64" fmla="*/ 4 w 128"/>
                <a:gd name="T65" fmla="*/ 184 h 203"/>
                <a:gd name="T66" fmla="*/ 9 w 128"/>
                <a:gd name="T67" fmla="*/ 190 h 203"/>
                <a:gd name="T68" fmla="*/ 15 w 128"/>
                <a:gd name="T69" fmla="*/ 195 h 203"/>
                <a:gd name="T70" fmla="*/ 38 w 128"/>
                <a:gd name="T71" fmla="*/ 201 h 203"/>
                <a:gd name="T72" fmla="*/ 63 w 128"/>
                <a:gd name="T73" fmla="*/ 201 h 203"/>
                <a:gd name="T74" fmla="*/ 80 w 128"/>
                <a:gd name="T75" fmla="*/ 201 h 203"/>
                <a:gd name="T76" fmla="*/ 84 w 128"/>
                <a:gd name="T77" fmla="*/ 199 h 203"/>
                <a:gd name="T78" fmla="*/ 86 w 128"/>
                <a:gd name="T79" fmla="*/ 195 h 203"/>
                <a:gd name="T80" fmla="*/ 90 w 128"/>
                <a:gd name="T81" fmla="*/ 193 h 203"/>
                <a:gd name="T82" fmla="*/ 92 w 128"/>
                <a:gd name="T83" fmla="*/ 188 h 203"/>
                <a:gd name="T84" fmla="*/ 96 w 128"/>
                <a:gd name="T85" fmla="*/ 184 h 203"/>
                <a:gd name="T86" fmla="*/ 98 w 128"/>
                <a:gd name="T87" fmla="*/ 176 h 203"/>
                <a:gd name="T88" fmla="*/ 96 w 128"/>
                <a:gd name="T89" fmla="*/ 170 h 203"/>
                <a:gd name="T90" fmla="*/ 100 w 128"/>
                <a:gd name="T91" fmla="*/ 165 h 203"/>
                <a:gd name="T92" fmla="*/ 100 w 128"/>
                <a:gd name="T93" fmla="*/ 155 h 203"/>
                <a:gd name="T94" fmla="*/ 100 w 128"/>
                <a:gd name="T95" fmla="*/ 147 h 203"/>
                <a:gd name="T96" fmla="*/ 100 w 128"/>
                <a:gd name="T97" fmla="*/ 13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03"/>
                <a:gd name="T149" fmla="*/ 128 w 128"/>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03">
                  <a:moveTo>
                    <a:pt x="100" y="136"/>
                  </a:moveTo>
                  <a:lnTo>
                    <a:pt x="100" y="130"/>
                  </a:lnTo>
                  <a:lnTo>
                    <a:pt x="100" y="126"/>
                  </a:lnTo>
                  <a:lnTo>
                    <a:pt x="100" y="124"/>
                  </a:lnTo>
                  <a:lnTo>
                    <a:pt x="100" y="122"/>
                  </a:lnTo>
                  <a:lnTo>
                    <a:pt x="100" y="119"/>
                  </a:lnTo>
                  <a:lnTo>
                    <a:pt x="100" y="117"/>
                  </a:lnTo>
                  <a:lnTo>
                    <a:pt x="100" y="113"/>
                  </a:lnTo>
                  <a:lnTo>
                    <a:pt x="100" y="109"/>
                  </a:lnTo>
                  <a:lnTo>
                    <a:pt x="101" y="107"/>
                  </a:lnTo>
                  <a:lnTo>
                    <a:pt x="103" y="103"/>
                  </a:lnTo>
                  <a:lnTo>
                    <a:pt x="105" y="101"/>
                  </a:lnTo>
                  <a:lnTo>
                    <a:pt x="107" y="97"/>
                  </a:lnTo>
                  <a:lnTo>
                    <a:pt x="107" y="96"/>
                  </a:lnTo>
                  <a:lnTo>
                    <a:pt x="109" y="92"/>
                  </a:lnTo>
                  <a:lnTo>
                    <a:pt x="111" y="90"/>
                  </a:lnTo>
                  <a:lnTo>
                    <a:pt x="115" y="88"/>
                  </a:lnTo>
                  <a:lnTo>
                    <a:pt x="115" y="84"/>
                  </a:lnTo>
                  <a:lnTo>
                    <a:pt x="117" y="82"/>
                  </a:lnTo>
                  <a:lnTo>
                    <a:pt x="119" y="78"/>
                  </a:lnTo>
                  <a:lnTo>
                    <a:pt x="119" y="74"/>
                  </a:lnTo>
                  <a:lnTo>
                    <a:pt x="121" y="73"/>
                  </a:lnTo>
                  <a:lnTo>
                    <a:pt x="123" y="69"/>
                  </a:lnTo>
                  <a:lnTo>
                    <a:pt x="123" y="65"/>
                  </a:lnTo>
                  <a:lnTo>
                    <a:pt x="123" y="61"/>
                  </a:lnTo>
                  <a:lnTo>
                    <a:pt x="125" y="55"/>
                  </a:lnTo>
                  <a:lnTo>
                    <a:pt x="126" y="50"/>
                  </a:lnTo>
                  <a:lnTo>
                    <a:pt x="126" y="42"/>
                  </a:lnTo>
                  <a:lnTo>
                    <a:pt x="128" y="36"/>
                  </a:lnTo>
                  <a:lnTo>
                    <a:pt x="128" y="28"/>
                  </a:lnTo>
                  <a:lnTo>
                    <a:pt x="128" y="23"/>
                  </a:lnTo>
                  <a:lnTo>
                    <a:pt x="128" y="15"/>
                  </a:lnTo>
                  <a:lnTo>
                    <a:pt x="128" y="9"/>
                  </a:lnTo>
                  <a:lnTo>
                    <a:pt x="126" y="7"/>
                  </a:lnTo>
                  <a:lnTo>
                    <a:pt x="126" y="5"/>
                  </a:lnTo>
                  <a:lnTo>
                    <a:pt x="126" y="3"/>
                  </a:lnTo>
                  <a:lnTo>
                    <a:pt x="123" y="2"/>
                  </a:lnTo>
                  <a:lnTo>
                    <a:pt x="119" y="2"/>
                  </a:lnTo>
                  <a:lnTo>
                    <a:pt x="117" y="0"/>
                  </a:lnTo>
                  <a:lnTo>
                    <a:pt x="113" y="0"/>
                  </a:lnTo>
                  <a:lnTo>
                    <a:pt x="109" y="0"/>
                  </a:lnTo>
                  <a:lnTo>
                    <a:pt x="107" y="0"/>
                  </a:lnTo>
                  <a:lnTo>
                    <a:pt x="103" y="0"/>
                  </a:lnTo>
                  <a:lnTo>
                    <a:pt x="100" y="0"/>
                  </a:lnTo>
                  <a:lnTo>
                    <a:pt x="98" y="3"/>
                  </a:lnTo>
                  <a:lnTo>
                    <a:pt x="96" y="7"/>
                  </a:lnTo>
                  <a:lnTo>
                    <a:pt x="94" y="9"/>
                  </a:lnTo>
                  <a:lnTo>
                    <a:pt x="90" y="11"/>
                  </a:lnTo>
                  <a:lnTo>
                    <a:pt x="88" y="13"/>
                  </a:lnTo>
                  <a:lnTo>
                    <a:pt x="84" y="17"/>
                  </a:lnTo>
                  <a:lnTo>
                    <a:pt x="82" y="21"/>
                  </a:lnTo>
                  <a:lnTo>
                    <a:pt x="82" y="25"/>
                  </a:lnTo>
                  <a:lnTo>
                    <a:pt x="80" y="25"/>
                  </a:lnTo>
                  <a:lnTo>
                    <a:pt x="78" y="26"/>
                  </a:lnTo>
                  <a:lnTo>
                    <a:pt x="77" y="28"/>
                  </a:lnTo>
                  <a:lnTo>
                    <a:pt x="75" y="28"/>
                  </a:lnTo>
                  <a:lnTo>
                    <a:pt x="73" y="30"/>
                  </a:lnTo>
                  <a:lnTo>
                    <a:pt x="71" y="32"/>
                  </a:lnTo>
                  <a:lnTo>
                    <a:pt x="69" y="34"/>
                  </a:lnTo>
                  <a:lnTo>
                    <a:pt x="67" y="36"/>
                  </a:lnTo>
                  <a:lnTo>
                    <a:pt x="67" y="38"/>
                  </a:lnTo>
                  <a:lnTo>
                    <a:pt x="65" y="38"/>
                  </a:lnTo>
                  <a:lnTo>
                    <a:pt x="65" y="40"/>
                  </a:lnTo>
                  <a:lnTo>
                    <a:pt x="65" y="42"/>
                  </a:lnTo>
                  <a:lnTo>
                    <a:pt x="65" y="44"/>
                  </a:lnTo>
                  <a:lnTo>
                    <a:pt x="63" y="46"/>
                  </a:lnTo>
                  <a:lnTo>
                    <a:pt x="61" y="48"/>
                  </a:lnTo>
                  <a:lnTo>
                    <a:pt x="57" y="50"/>
                  </a:lnTo>
                  <a:lnTo>
                    <a:pt x="55" y="51"/>
                  </a:lnTo>
                  <a:lnTo>
                    <a:pt x="53" y="53"/>
                  </a:lnTo>
                  <a:lnTo>
                    <a:pt x="52" y="55"/>
                  </a:lnTo>
                  <a:lnTo>
                    <a:pt x="50" y="59"/>
                  </a:lnTo>
                  <a:lnTo>
                    <a:pt x="50" y="61"/>
                  </a:lnTo>
                  <a:lnTo>
                    <a:pt x="48" y="65"/>
                  </a:lnTo>
                  <a:lnTo>
                    <a:pt x="44" y="67"/>
                  </a:lnTo>
                  <a:lnTo>
                    <a:pt x="42" y="69"/>
                  </a:lnTo>
                  <a:lnTo>
                    <a:pt x="38" y="73"/>
                  </a:lnTo>
                  <a:lnTo>
                    <a:pt x="34" y="74"/>
                  </a:lnTo>
                  <a:lnTo>
                    <a:pt x="32" y="76"/>
                  </a:lnTo>
                  <a:lnTo>
                    <a:pt x="29" y="80"/>
                  </a:lnTo>
                  <a:lnTo>
                    <a:pt x="27" y="82"/>
                  </a:lnTo>
                  <a:lnTo>
                    <a:pt x="23" y="88"/>
                  </a:lnTo>
                  <a:lnTo>
                    <a:pt x="19" y="92"/>
                  </a:lnTo>
                  <a:lnTo>
                    <a:pt x="17" y="97"/>
                  </a:lnTo>
                  <a:lnTo>
                    <a:pt x="13" y="103"/>
                  </a:lnTo>
                  <a:lnTo>
                    <a:pt x="11" y="109"/>
                  </a:lnTo>
                  <a:lnTo>
                    <a:pt x="9" y="115"/>
                  </a:lnTo>
                  <a:lnTo>
                    <a:pt x="5" y="121"/>
                  </a:lnTo>
                  <a:lnTo>
                    <a:pt x="4" y="126"/>
                  </a:lnTo>
                  <a:lnTo>
                    <a:pt x="4" y="132"/>
                  </a:lnTo>
                  <a:lnTo>
                    <a:pt x="4" y="140"/>
                  </a:lnTo>
                  <a:lnTo>
                    <a:pt x="2" y="145"/>
                  </a:lnTo>
                  <a:lnTo>
                    <a:pt x="2" y="153"/>
                  </a:lnTo>
                  <a:lnTo>
                    <a:pt x="0" y="159"/>
                  </a:lnTo>
                  <a:lnTo>
                    <a:pt x="0" y="165"/>
                  </a:lnTo>
                  <a:lnTo>
                    <a:pt x="0" y="172"/>
                  </a:lnTo>
                  <a:lnTo>
                    <a:pt x="0" y="178"/>
                  </a:lnTo>
                  <a:lnTo>
                    <a:pt x="2" y="182"/>
                  </a:lnTo>
                  <a:lnTo>
                    <a:pt x="4" y="184"/>
                  </a:lnTo>
                  <a:lnTo>
                    <a:pt x="5" y="186"/>
                  </a:lnTo>
                  <a:lnTo>
                    <a:pt x="7" y="188"/>
                  </a:lnTo>
                  <a:lnTo>
                    <a:pt x="9" y="190"/>
                  </a:lnTo>
                  <a:lnTo>
                    <a:pt x="11" y="192"/>
                  </a:lnTo>
                  <a:lnTo>
                    <a:pt x="13" y="193"/>
                  </a:lnTo>
                  <a:lnTo>
                    <a:pt x="15" y="195"/>
                  </a:lnTo>
                  <a:lnTo>
                    <a:pt x="23" y="199"/>
                  </a:lnTo>
                  <a:lnTo>
                    <a:pt x="30" y="201"/>
                  </a:lnTo>
                  <a:lnTo>
                    <a:pt x="38" y="201"/>
                  </a:lnTo>
                  <a:lnTo>
                    <a:pt x="46" y="203"/>
                  </a:lnTo>
                  <a:lnTo>
                    <a:pt x="55" y="203"/>
                  </a:lnTo>
                  <a:lnTo>
                    <a:pt x="63" y="201"/>
                  </a:lnTo>
                  <a:lnTo>
                    <a:pt x="71" y="201"/>
                  </a:lnTo>
                  <a:lnTo>
                    <a:pt x="78" y="201"/>
                  </a:lnTo>
                  <a:lnTo>
                    <a:pt x="80" y="201"/>
                  </a:lnTo>
                  <a:lnTo>
                    <a:pt x="82" y="201"/>
                  </a:lnTo>
                  <a:lnTo>
                    <a:pt x="84" y="201"/>
                  </a:lnTo>
                  <a:lnTo>
                    <a:pt x="84" y="199"/>
                  </a:lnTo>
                  <a:lnTo>
                    <a:pt x="84" y="197"/>
                  </a:lnTo>
                  <a:lnTo>
                    <a:pt x="84" y="195"/>
                  </a:lnTo>
                  <a:lnTo>
                    <a:pt x="86" y="195"/>
                  </a:lnTo>
                  <a:lnTo>
                    <a:pt x="88" y="195"/>
                  </a:lnTo>
                  <a:lnTo>
                    <a:pt x="90" y="195"/>
                  </a:lnTo>
                  <a:lnTo>
                    <a:pt x="90" y="193"/>
                  </a:lnTo>
                  <a:lnTo>
                    <a:pt x="92" y="192"/>
                  </a:lnTo>
                  <a:lnTo>
                    <a:pt x="92" y="190"/>
                  </a:lnTo>
                  <a:lnTo>
                    <a:pt x="92" y="188"/>
                  </a:lnTo>
                  <a:lnTo>
                    <a:pt x="94" y="186"/>
                  </a:lnTo>
                  <a:lnTo>
                    <a:pt x="94" y="184"/>
                  </a:lnTo>
                  <a:lnTo>
                    <a:pt x="96" y="184"/>
                  </a:lnTo>
                  <a:lnTo>
                    <a:pt x="96" y="182"/>
                  </a:lnTo>
                  <a:lnTo>
                    <a:pt x="98" y="180"/>
                  </a:lnTo>
                  <a:lnTo>
                    <a:pt x="98" y="176"/>
                  </a:lnTo>
                  <a:lnTo>
                    <a:pt x="96" y="174"/>
                  </a:lnTo>
                  <a:lnTo>
                    <a:pt x="96" y="172"/>
                  </a:lnTo>
                  <a:lnTo>
                    <a:pt x="96" y="170"/>
                  </a:lnTo>
                  <a:lnTo>
                    <a:pt x="98" y="169"/>
                  </a:lnTo>
                  <a:lnTo>
                    <a:pt x="98" y="167"/>
                  </a:lnTo>
                  <a:lnTo>
                    <a:pt x="100" y="165"/>
                  </a:lnTo>
                  <a:lnTo>
                    <a:pt x="100" y="161"/>
                  </a:lnTo>
                  <a:lnTo>
                    <a:pt x="100" y="157"/>
                  </a:lnTo>
                  <a:lnTo>
                    <a:pt x="100" y="155"/>
                  </a:lnTo>
                  <a:lnTo>
                    <a:pt x="100" y="153"/>
                  </a:lnTo>
                  <a:lnTo>
                    <a:pt x="100" y="149"/>
                  </a:lnTo>
                  <a:lnTo>
                    <a:pt x="100" y="147"/>
                  </a:lnTo>
                  <a:lnTo>
                    <a:pt x="100" y="144"/>
                  </a:lnTo>
                  <a:lnTo>
                    <a:pt x="100" y="142"/>
                  </a:lnTo>
                  <a:lnTo>
                    <a:pt x="100" y="136"/>
                  </a:lnTo>
                </a:path>
              </a:pathLst>
            </a:custGeom>
            <a:noFill/>
            <a:ln w="0">
              <a:solidFill>
                <a:srgbClr val="000000"/>
              </a:solidFill>
              <a:prstDash val="solid"/>
              <a:round/>
              <a:headEnd/>
              <a:tailEnd/>
            </a:ln>
          </p:spPr>
          <p:txBody>
            <a:bodyPr/>
            <a:lstStyle/>
            <a:p>
              <a:endParaRPr lang="en-US"/>
            </a:p>
          </p:txBody>
        </p:sp>
        <p:sp>
          <p:nvSpPr>
            <p:cNvPr id="38096" name="Freeform 208"/>
            <p:cNvSpPr>
              <a:spLocks/>
            </p:cNvSpPr>
            <p:nvPr/>
          </p:nvSpPr>
          <p:spPr bwMode="auto">
            <a:xfrm>
              <a:off x="2503" y="2188"/>
              <a:ext cx="240" cy="261"/>
            </a:xfrm>
            <a:custGeom>
              <a:avLst/>
              <a:gdLst>
                <a:gd name="T0" fmla="*/ 121 w 240"/>
                <a:gd name="T1" fmla="*/ 42 h 261"/>
                <a:gd name="T2" fmla="*/ 115 w 240"/>
                <a:gd name="T3" fmla="*/ 34 h 261"/>
                <a:gd name="T4" fmla="*/ 111 w 240"/>
                <a:gd name="T5" fmla="*/ 25 h 261"/>
                <a:gd name="T6" fmla="*/ 106 w 240"/>
                <a:gd name="T7" fmla="*/ 19 h 261"/>
                <a:gd name="T8" fmla="*/ 100 w 240"/>
                <a:gd name="T9" fmla="*/ 13 h 261"/>
                <a:gd name="T10" fmla="*/ 88 w 240"/>
                <a:gd name="T11" fmla="*/ 7 h 261"/>
                <a:gd name="T12" fmla="*/ 59 w 240"/>
                <a:gd name="T13" fmla="*/ 2 h 261"/>
                <a:gd name="T14" fmla="*/ 33 w 240"/>
                <a:gd name="T15" fmla="*/ 0 h 261"/>
                <a:gd name="T16" fmla="*/ 11 w 240"/>
                <a:gd name="T17" fmla="*/ 21 h 261"/>
                <a:gd name="T18" fmla="*/ 2 w 240"/>
                <a:gd name="T19" fmla="*/ 59 h 261"/>
                <a:gd name="T20" fmla="*/ 0 w 240"/>
                <a:gd name="T21" fmla="*/ 98 h 261"/>
                <a:gd name="T22" fmla="*/ 4 w 240"/>
                <a:gd name="T23" fmla="*/ 103 h 261"/>
                <a:gd name="T24" fmla="*/ 15 w 240"/>
                <a:gd name="T25" fmla="*/ 126 h 261"/>
                <a:gd name="T26" fmla="*/ 40 w 240"/>
                <a:gd name="T27" fmla="*/ 163 h 261"/>
                <a:gd name="T28" fmla="*/ 52 w 240"/>
                <a:gd name="T29" fmla="*/ 182 h 261"/>
                <a:gd name="T30" fmla="*/ 65 w 240"/>
                <a:gd name="T31" fmla="*/ 192 h 261"/>
                <a:gd name="T32" fmla="*/ 77 w 240"/>
                <a:gd name="T33" fmla="*/ 203 h 261"/>
                <a:gd name="T34" fmla="*/ 88 w 240"/>
                <a:gd name="T35" fmla="*/ 221 h 261"/>
                <a:gd name="T36" fmla="*/ 100 w 240"/>
                <a:gd name="T37" fmla="*/ 236 h 261"/>
                <a:gd name="T38" fmla="*/ 109 w 240"/>
                <a:gd name="T39" fmla="*/ 242 h 261"/>
                <a:gd name="T40" fmla="*/ 117 w 240"/>
                <a:gd name="T41" fmla="*/ 249 h 261"/>
                <a:gd name="T42" fmla="*/ 131 w 240"/>
                <a:gd name="T43" fmla="*/ 253 h 261"/>
                <a:gd name="T44" fmla="*/ 157 w 240"/>
                <a:gd name="T45" fmla="*/ 261 h 261"/>
                <a:gd name="T46" fmla="*/ 196 w 240"/>
                <a:gd name="T47" fmla="*/ 255 h 261"/>
                <a:gd name="T48" fmla="*/ 217 w 240"/>
                <a:gd name="T49" fmla="*/ 247 h 261"/>
                <a:gd name="T50" fmla="*/ 223 w 240"/>
                <a:gd name="T51" fmla="*/ 242 h 261"/>
                <a:gd name="T52" fmla="*/ 228 w 240"/>
                <a:gd name="T53" fmla="*/ 238 h 261"/>
                <a:gd name="T54" fmla="*/ 236 w 240"/>
                <a:gd name="T55" fmla="*/ 222 h 261"/>
                <a:gd name="T56" fmla="*/ 240 w 240"/>
                <a:gd name="T57" fmla="*/ 190 h 261"/>
                <a:gd name="T58" fmla="*/ 232 w 240"/>
                <a:gd name="T59" fmla="*/ 144 h 261"/>
                <a:gd name="T60" fmla="*/ 228 w 240"/>
                <a:gd name="T61" fmla="*/ 130 h 261"/>
                <a:gd name="T62" fmla="*/ 225 w 240"/>
                <a:gd name="T63" fmla="*/ 126 h 261"/>
                <a:gd name="T64" fmla="*/ 223 w 240"/>
                <a:gd name="T65" fmla="*/ 121 h 261"/>
                <a:gd name="T66" fmla="*/ 196 w 240"/>
                <a:gd name="T67" fmla="*/ 98 h 261"/>
                <a:gd name="T68" fmla="*/ 186 w 240"/>
                <a:gd name="T69" fmla="*/ 92 h 261"/>
                <a:gd name="T70" fmla="*/ 175 w 240"/>
                <a:gd name="T71" fmla="*/ 88 h 261"/>
                <a:gd name="T72" fmla="*/ 173 w 240"/>
                <a:gd name="T73" fmla="*/ 84 h 261"/>
                <a:gd name="T74" fmla="*/ 169 w 240"/>
                <a:gd name="T75" fmla="*/ 82 h 261"/>
                <a:gd name="T76" fmla="*/ 159 w 240"/>
                <a:gd name="T77" fmla="*/ 75 h 261"/>
                <a:gd name="T78" fmla="*/ 150 w 240"/>
                <a:gd name="T79" fmla="*/ 69 h 261"/>
                <a:gd name="T80" fmla="*/ 140 w 240"/>
                <a:gd name="T81" fmla="*/ 59 h 261"/>
                <a:gd name="T82" fmla="*/ 134 w 240"/>
                <a:gd name="T83" fmla="*/ 55 h 261"/>
                <a:gd name="T84" fmla="*/ 125 w 240"/>
                <a:gd name="T85" fmla="*/ 46 h 2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61"/>
                <a:gd name="T131" fmla="*/ 240 w 240"/>
                <a:gd name="T132" fmla="*/ 261 h 2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61">
                  <a:moveTo>
                    <a:pt x="125" y="46"/>
                  </a:moveTo>
                  <a:lnTo>
                    <a:pt x="121" y="42"/>
                  </a:lnTo>
                  <a:lnTo>
                    <a:pt x="117" y="38"/>
                  </a:lnTo>
                  <a:lnTo>
                    <a:pt x="115" y="34"/>
                  </a:lnTo>
                  <a:lnTo>
                    <a:pt x="111" y="31"/>
                  </a:lnTo>
                  <a:lnTo>
                    <a:pt x="111" y="25"/>
                  </a:lnTo>
                  <a:lnTo>
                    <a:pt x="109" y="21"/>
                  </a:lnTo>
                  <a:lnTo>
                    <a:pt x="106" y="19"/>
                  </a:lnTo>
                  <a:lnTo>
                    <a:pt x="102" y="17"/>
                  </a:lnTo>
                  <a:lnTo>
                    <a:pt x="100" y="13"/>
                  </a:lnTo>
                  <a:lnTo>
                    <a:pt x="94" y="13"/>
                  </a:lnTo>
                  <a:lnTo>
                    <a:pt x="88" y="7"/>
                  </a:lnTo>
                  <a:lnTo>
                    <a:pt x="73" y="4"/>
                  </a:lnTo>
                  <a:lnTo>
                    <a:pt x="59" y="2"/>
                  </a:lnTo>
                  <a:lnTo>
                    <a:pt x="46" y="0"/>
                  </a:lnTo>
                  <a:lnTo>
                    <a:pt x="33" y="0"/>
                  </a:lnTo>
                  <a:lnTo>
                    <a:pt x="21" y="11"/>
                  </a:lnTo>
                  <a:lnTo>
                    <a:pt x="11" y="21"/>
                  </a:lnTo>
                  <a:lnTo>
                    <a:pt x="6" y="40"/>
                  </a:lnTo>
                  <a:lnTo>
                    <a:pt x="2" y="59"/>
                  </a:lnTo>
                  <a:lnTo>
                    <a:pt x="0" y="79"/>
                  </a:lnTo>
                  <a:lnTo>
                    <a:pt x="0" y="98"/>
                  </a:lnTo>
                  <a:lnTo>
                    <a:pt x="2" y="100"/>
                  </a:lnTo>
                  <a:lnTo>
                    <a:pt x="4" y="103"/>
                  </a:lnTo>
                  <a:lnTo>
                    <a:pt x="4" y="109"/>
                  </a:lnTo>
                  <a:lnTo>
                    <a:pt x="15" y="126"/>
                  </a:lnTo>
                  <a:lnTo>
                    <a:pt x="29" y="146"/>
                  </a:lnTo>
                  <a:lnTo>
                    <a:pt x="40" y="163"/>
                  </a:lnTo>
                  <a:lnTo>
                    <a:pt x="48" y="173"/>
                  </a:lnTo>
                  <a:lnTo>
                    <a:pt x="52" y="182"/>
                  </a:lnTo>
                  <a:lnTo>
                    <a:pt x="59" y="186"/>
                  </a:lnTo>
                  <a:lnTo>
                    <a:pt x="65" y="192"/>
                  </a:lnTo>
                  <a:lnTo>
                    <a:pt x="69" y="197"/>
                  </a:lnTo>
                  <a:lnTo>
                    <a:pt x="77" y="203"/>
                  </a:lnTo>
                  <a:lnTo>
                    <a:pt x="77" y="209"/>
                  </a:lnTo>
                  <a:lnTo>
                    <a:pt x="88" y="221"/>
                  </a:lnTo>
                  <a:lnTo>
                    <a:pt x="94" y="226"/>
                  </a:lnTo>
                  <a:lnTo>
                    <a:pt x="100" y="236"/>
                  </a:lnTo>
                  <a:lnTo>
                    <a:pt x="104" y="240"/>
                  </a:lnTo>
                  <a:lnTo>
                    <a:pt x="109" y="242"/>
                  </a:lnTo>
                  <a:lnTo>
                    <a:pt x="113" y="245"/>
                  </a:lnTo>
                  <a:lnTo>
                    <a:pt x="117" y="249"/>
                  </a:lnTo>
                  <a:lnTo>
                    <a:pt x="125" y="251"/>
                  </a:lnTo>
                  <a:lnTo>
                    <a:pt x="131" y="253"/>
                  </a:lnTo>
                  <a:lnTo>
                    <a:pt x="144" y="261"/>
                  </a:lnTo>
                  <a:lnTo>
                    <a:pt x="157" y="261"/>
                  </a:lnTo>
                  <a:lnTo>
                    <a:pt x="171" y="259"/>
                  </a:lnTo>
                  <a:lnTo>
                    <a:pt x="196" y="255"/>
                  </a:lnTo>
                  <a:lnTo>
                    <a:pt x="205" y="251"/>
                  </a:lnTo>
                  <a:lnTo>
                    <a:pt x="217" y="247"/>
                  </a:lnTo>
                  <a:lnTo>
                    <a:pt x="219" y="244"/>
                  </a:lnTo>
                  <a:lnTo>
                    <a:pt x="223" y="242"/>
                  </a:lnTo>
                  <a:lnTo>
                    <a:pt x="225" y="240"/>
                  </a:lnTo>
                  <a:lnTo>
                    <a:pt x="228" y="238"/>
                  </a:lnTo>
                  <a:lnTo>
                    <a:pt x="232" y="230"/>
                  </a:lnTo>
                  <a:lnTo>
                    <a:pt x="236" y="222"/>
                  </a:lnTo>
                  <a:lnTo>
                    <a:pt x="240" y="207"/>
                  </a:lnTo>
                  <a:lnTo>
                    <a:pt x="240" y="190"/>
                  </a:lnTo>
                  <a:lnTo>
                    <a:pt x="240" y="155"/>
                  </a:lnTo>
                  <a:lnTo>
                    <a:pt x="232" y="144"/>
                  </a:lnTo>
                  <a:lnTo>
                    <a:pt x="230" y="138"/>
                  </a:lnTo>
                  <a:lnTo>
                    <a:pt x="228" y="130"/>
                  </a:lnTo>
                  <a:lnTo>
                    <a:pt x="226" y="126"/>
                  </a:lnTo>
                  <a:lnTo>
                    <a:pt x="225" y="126"/>
                  </a:lnTo>
                  <a:lnTo>
                    <a:pt x="223" y="126"/>
                  </a:lnTo>
                  <a:lnTo>
                    <a:pt x="223" y="121"/>
                  </a:lnTo>
                  <a:lnTo>
                    <a:pt x="209" y="109"/>
                  </a:lnTo>
                  <a:lnTo>
                    <a:pt x="196" y="98"/>
                  </a:lnTo>
                  <a:lnTo>
                    <a:pt x="190" y="96"/>
                  </a:lnTo>
                  <a:lnTo>
                    <a:pt x="186" y="92"/>
                  </a:lnTo>
                  <a:lnTo>
                    <a:pt x="180" y="90"/>
                  </a:lnTo>
                  <a:lnTo>
                    <a:pt x="175" y="88"/>
                  </a:lnTo>
                  <a:lnTo>
                    <a:pt x="173" y="86"/>
                  </a:lnTo>
                  <a:lnTo>
                    <a:pt x="173" y="84"/>
                  </a:lnTo>
                  <a:lnTo>
                    <a:pt x="173" y="82"/>
                  </a:lnTo>
                  <a:lnTo>
                    <a:pt x="169" y="82"/>
                  </a:lnTo>
                  <a:lnTo>
                    <a:pt x="165" y="80"/>
                  </a:lnTo>
                  <a:lnTo>
                    <a:pt x="159" y="75"/>
                  </a:lnTo>
                  <a:lnTo>
                    <a:pt x="154" y="71"/>
                  </a:lnTo>
                  <a:lnTo>
                    <a:pt x="150" y="69"/>
                  </a:lnTo>
                  <a:lnTo>
                    <a:pt x="146" y="69"/>
                  </a:lnTo>
                  <a:lnTo>
                    <a:pt x="140" y="59"/>
                  </a:lnTo>
                  <a:lnTo>
                    <a:pt x="138" y="57"/>
                  </a:lnTo>
                  <a:lnTo>
                    <a:pt x="134" y="55"/>
                  </a:lnTo>
                  <a:lnTo>
                    <a:pt x="129" y="48"/>
                  </a:lnTo>
                  <a:lnTo>
                    <a:pt x="125" y="46"/>
                  </a:lnTo>
                  <a:close/>
                </a:path>
              </a:pathLst>
            </a:custGeom>
            <a:solidFill>
              <a:srgbClr val="BFFFBF"/>
            </a:solidFill>
            <a:ln w="9525">
              <a:noFill/>
              <a:round/>
              <a:headEnd/>
              <a:tailEnd/>
            </a:ln>
          </p:spPr>
          <p:txBody>
            <a:bodyPr/>
            <a:lstStyle/>
            <a:p>
              <a:endParaRPr lang="en-US"/>
            </a:p>
          </p:txBody>
        </p:sp>
        <p:sp>
          <p:nvSpPr>
            <p:cNvPr id="38097" name="Freeform 209"/>
            <p:cNvSpPr>
              <a:spLocks/>
            </p:cNvSpPr>
            <p:nvPr/>
          </p:nvSpPr>
          <p:spPr bwMode="auto">
            <a:xfrm>
              <a:off x="2503" y="2188"/>
              <a:ext cx="240" cy="261"/>
            </a:xfrm>
            <a:custGeom>
              <a:avLst/>
              <a:gdLst>
                <a:gd name="T0" fmla="*/ 119 w 240"/>
                <a:gd name="T1" fmla="*/ 40 h 261"/>
                <a:gd name="T2" fmla="*/ 113 w 240"/>
                <a:gd name="T3" fmla="*/ 32 h 261"/>
                <a:gd name="T4" fmla="*/ 111 w 240"/>
                <a:gd name="T5" fmla="*/ 25 h 261"/>
                <a:gd name="T6" fmla="*/ 106 w 240"/>
                <a:gd name="T7" fmla="*/ 19 h 261"/>
                <a:gd name="T8" fmla="*/ 100 w 240"/>
                <a:gd name="T9" fmla="*/ 13 h 261"/>
                <a:gd name="T10" fmla="*/ 92 w 240"/>
                <a:gd name="T11" fmla="*/ 11 h 261"/>
                <a:gd name="T12" fmla="*/ 81 w 240"/>
                <a:gd name="T13" fmla="*/ 6 h 261"/>
                <a:gd name="T14" fmla="*/ 54 w 240"/>
                <a:gd name="T15" fmla="*/ 0 h 261"/>
                <a:gd name="T16" fmla="*/ 29 w 240"/>
                <a:gd name="T17" fmla="*/ 4 h 261"/>
                <a:gd name="T18" fmla="*/ 19 w 240"/>
                <a:gd name="T19" fmla="*/ 13 h 261"/>
                <a:gd name="T20" fmla="*/ 8 w 240"/>
                <a:gd name="T21" fmla="*/ 31 h 261"/>
                <a:gd name="T22" fmla="*/ 0 w 240"/>
                <a:gd name="T23" fmla="*/ 69 h 261"/>
                <a:gd name="T24" fmla="*/ 2 w 240"/>
                <a:gd name="T25" fmla="*/ 98 h 261"/>
                <a:gd name="T26" fmla="*/ 4 w 240"/>
                <a:gd name="T27" fmla="*/ 105 h 261"/>
                <a:gd name="T28" fmla="*/ 15 w 240"/>
                <a:gd name="T29" fmla="*/ 128 h 261"/>
                <a:gd name="T30" fmla="*/ 40 w 240"/>
                <a:gd name="T31" fmla="*/ 163 h 261"/>
                <a:gd name="T32" fmla="*/ 59 w 240"/>
                <a:gd name="T33" fmla="*/ 186 h 261"/>
                <a:gd name="T34" fmla="*/ 69 w 240"/>
                <a:gd name="T35" fmla="*/ 197 h 261"/>
                <a:gd name="T36" fmla="*/ 77 w 240"/>
                <a:gd name="T37" fmla="*/ 207 h 261"/>
                <a:gd name="T38" fmla="*/ 86 w 240"/>
                <a:gd name="T39" fmla="*/ 217 h 261"/>
                <a:gd name="T40" fmla="*/ 98 w 240"/>
                <a:gd name="T41" fmla="*/ 230 h 261"/>
                <a:gd name="T42" fmla="*/ 106 w 240"/>
                <a:gd name="T43" fmla="*/ 240 h 261"/>
                <a:gd name="T44" fmla="*/ 115 w 240"/>
                <a:gd name="T45" fmla="*/ 247 h 261"/>
                <a:gd name="T46" fmla="*/ 127 w 240"/>
                <a:gd name="T47" fmla="*/ 251 h 261"/>
                <a:gd name="T48" fmla="*/ 140 w 240"/>
                <a:gd name="T49" fmla="*/ 259 h 261"/>
                <a:gd name="T50" fmla="*/ 163 w 240"/>
                <a:gd name="T51" fmla="*/ 261 h 261"/>
                <a:gd name="T52" fmla="*/ 190 w 240"/>
                <a:gd name="T53" fmla="*/ 257 h 261"/>
                <a:gd name="T54" fmla="*/ 203 w 240"/>
                <a:gd name="T55" fmla="*/ 251 h 261"/>
                <a:gd name="T56" fmla="*/ 213 w 240"/>
                <a:gd name="T57" fmla="*/ 247 h 261"/>
                <a:gd name="T58" fmla="*/ 221 w 240"/>
                <a:gd name="T59" fmla="*/ 244 h 261"/>
                <a:gd name="T60" fmla="*/ 226 w 240"/>
                <a:gd name="T61" fmla="*/ 240 h 261"/>
                <a:gd name="T62" fmla="*/ 230 w 240"/>
                <a:gd name="T63" fmla="*/ 232 h 261"/>
                <a:gd name="T64" fmla="*/ 236 w 240"/>
                <a:gd name="T65" fmla="*/ 224 h 261"/>
                <a:gd name="T66" fmla="*/ 240 w 240"/>
                <a:gd name="T67" fmla="*/ 197 h 261"/>
                <a:gd name="T68" fmla="*/ 240 w 240"/>
                <a:gd name="T69" fmla="*/ 165 h 261"/>
                <a:gd name="T70" fmla="*/ 234 w 240"/>
                <a:gd name="T71" fmla="*/ 148 h 261"/>
                <a:gd name="T72" fmla="*/ 228 w 240"/>
                <a:gd name="T73" fmla="*/ 134 h 261"/>
                <a:gd name="T74" fmla="*/ 226 w 240"/>
                <a:gd name="T75" fmla="*/ 126 h 261"/>
                <a:gd name="T76" fmla="*/ 223 w 240"/>
                <a:gd name="T77" fmla="*/ 123 h 261"/>
                <a:gd name="T78" fmla="*/ 213 w 240"/>
                <a:gd name="T79" fmla="*/ 113 h 261"/>
                <a:gd name="T80" fmla="*/ 200 w 240"/>
                <a:gd name="T81" fmla="*/ 100 h 261"/>
                <a:gd name="T82" fmla="*/ 188 w 240"/>
                <a:gd name="T83" fmla="*/ 94 h 261"/>
                <a:gd name="T84" fmla="*/ 178 w 240"/>
                <a:gd name="T85" fmla="*/ 90 h 261"/>
                <a:gd name="T86" fmla="*/ 173 w 240"/>
                <a:gd name="T87" fmla="*/ 82 h 261"/>
                <a:gd name="T88" fmla="*/ 159 w 240"/>
                <a:gd name="T89" fmla="*/ 75 h 261"/>
                <a:gd name="T90" fmla="*/ 146 w 240"/>
                <a:gd name="T91" fmla="*/ 69 h 261"/>
                <a:gd name="T92" fmla="*/ 138 w 240"/>
                <a:gd name="T93" fmla="*/ 57 h 261"/>
                <a:gd name="T94" fmla="*/ 129 w 240"/>
                <a:gd name="T95" fmla="*/ 48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61"/>
                <a:gd name="T146" fmla="*/ 240 w 240"/>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61">
                  <a:moveTo>
                    <a:pt x="125" y="46"/>
                  </a:moveTo>
                  <a:lnTo>
                    <a:pt x="123" y="44"/>
                  </a:lnTo>
                  <a:lnTo>
                    <a:pt x="121" y="42"/>
                  </a:lnTo>
                  <a:lnTo>
                    <a:pt x="119" y="40"/>
                  </a:lnTo>
                  <a:lnTo>
                    <a:pt x="117" y="38"/>
                  </a:lnTo>
                  <a:lnTo>
                    <a:pt x="117" y="36"/>
                  </a:lnTo>
                  <a:lnTo>
                    <a:pt x="115" y="34"/>
                  </a:lnTo>
                  <a:lnTo>
                    <a:pt x="113" y="32"/>
                  </a:lnTo>
                  <a:lnTo>
                    <a:pt x="111" y="31"/>
                  </a:lnTo>
                  <a:lnTo>
                    <a:pt x="111" y="29"/>
                  </a:lnTo>
                  <a:lnTo>
                    <a:pt x="111" y="27"/>
                  </a:lnTo>
                  <a:lnTo>
                    <a:pt x="111" y="25"/>
                  </a:lnTo>
                  <a:lnTo>
                    <a:pt x="109" y="23"/>
                  </a:lnTo>
                  <a:lnTo>
                    <a:pt x="109" y="21"/>
                  </a:lnTo>
                  <a:lnTo>
                    <a:pt x="107" y="21"/>
                  </a:lnTo>
                  <a:lnTo>
                    <a:pt x="106" y="19"/>
                  </a:lnTo>
                  <a:lnTo>
                    <a:pt x="104" y="17"/>
                  </a:lnTo>
                  <a:lnTo>
                    <a:pt x="102" y="17"/>
                  </a:lnTo>
                  <a:lnTo>
                    <a:pt x="100" y="15"/>
                  </a:lnTo>
                  <a:lnTo>
                    <a:pt x="100" y="13"/>
                  </a:lnTo>
                  <a:lnTo>
                    <a:pt x="98" y="13"/>
                  </a:lnTo>
                  <a:lnTo>
                    <a:pt x="96" y="13"/>
                  </a:lnTo>
                  <a:lnTo>
                    <a:pt x="94" y="13"/>
                  </a:lnTo>
                  <a:lnTo>
                    <a:pt x="92" y="11"/>
                  </a:lnTo>
                  <a:lnTo>
                    <a:pt x="92" y="9"/>
                  </a:lnTo>
                  <a:lnTo>
                    <a:pt x="90" y="9"/>
                  </a:lnTo>
                  <a:lnTo>
                    <a:pt x="88" y="7"/>
                  </a:lnTo>
                  <a:lnTo>
                    <a:pt x="81" y="6"/>
                  </a:lnTo>
                  <a:lnTo>
                    <a:pt x="73" y="4"/>
                  </a:lnTo>
                  <a:lnTo>
                    <a:pt x="67" y="2"/>
                  </a:lnTo>
                  <a:lnTo>
                    <a:pt x="59" y="2"/>
                  </a:lnTo>
                  <a:lnTo>
                    <a:pt x="54" y="0"/>
                  </a:lnTo>
                  <a:lnTo>
                    <a:pt x="46" y="0"/>
                  </a:lnTo>
                  <a:lnTo>
                    <a:pt x="38" y="0"/>
                  </a:lnTo>
                  <a:lnTo>
                    <a:pt x="33" y="0"/>
                  </a:lnTo>
                  <a:lnTo>
                    <a:pt x="29" y="4"/>
                  </a:lnTo>
                  <a:lnTo>
                    <a:pt x="27" y="6"/>
                  </a:lnTo>
                  <a:lnTo>
                    <a:pt x="25" y="7"/>
                  </a:lnTo>
                  <a:lnTo>
                    <a:pt x="21" y="11"/>
                  </a:lnTo>
                  <a:lnTo>
                    <a:pt x="19" y="13"/>
                  </a:lnTo>
                  <a:lnTo>
                    <a:pt x="17" y="17"/>
                  </a:lnTo>
                  <a:lnTo>
                    <a:pt x="13" y="19"/>
                  </a:lnTo>
                  <a:lnTo>
                    <a:pt x="11" y="21"/>
                  </a:lnTo>
                  <a:lnTo>
                    <a:pt x="8" y="31"/>
                  </a:lnTo>
                  <a:lnTo>
                    <a:pt x="6" y="40"/>
                  </a:lnTo>
                  <a:lnTo>
                    <a:pt x="4" y="50"/>
                  </a:lnTo>
                  <a:lnTo>
                    <a:pt x="2" y="59"/>
                  </a:lnTo>
                  <a:lnTo>
                    <a:pt x="0" y="69"/>
                  </a:lnTo>
                  <a:lnTo>
                    <a:pt x="0" y="79"/>
                  </a:lnTo>
                  <a:lnTo>
                    <a:pt x="0" y="88"/>
                  </a:lnTo>
                  <a:lnTo>
                    <a:pt x="0" y="98"/>
                  </a:lnTo>
                  <a:lnTo>
                    <a:pt x="2" y="98"/>
                  </a:lnTo>
                  <a:lnTo>
                    <a:pt x="2" y="100"/>
                  </a:lnTo>
                  <a:lnTo>
                    <a:pt x="4" y="102"/>
                  </a:lnTo>
                  <a:lnTo>
                    <a:pt x="4" y="103"/>
                  </a:lnTo>
                  <a:lnTo>
                    <a:pt x="4" y="105"/>
                  </a:lnTo>
                  <a:lnTo>
                    <a:pt x="4" y="107"/>
                  </a:lnTo>
                  <a:lnTo>
                    <a:pt x="4" y="109"/>
                  </a:lnTo>
                  <a:lnTo>
                    <a:pt x="10" y="119"/>
                  </a:lnTo>
                  <a:lnTo>
                    <a:pt x="15" y="128"/>
                  </a:lnTo>
                  <a:lnTo>
                    <a:pt x="21" y="136"/>
                  </a:lnTo>
                  <a:lnTo>
                    <a:pt x="29" y="146"/>
                  </a:lnTo>
                  <a:lnTo>
                    <a:pt x="35" y="153"/>
                  </a:lnTo>
                  <a:lnTo>
                    <a:pt x="40" y="163"/>
                  </a:lnTo>
                  <a:lnTo>
                    <a:pt x="48" y="173"/>
                  </a:lnTo>
                  <a:lnTo>
                    <a:pt x="52" y="182"/>
                  </a:lnTo>
                  <a:lnTo>
                    <a:pt x="56" y="184"/>
                  </a:lnTo>
                  <a:lnTo>
                    <a:pt x="59" y="186"/>
                  </a:lnTo>
                  <a:lnTo>
                    <a:pt x="61" y="190"/>
                  </a:lnTo>
                  <a:lnTo>
                    <a:pt x="65" y="192"/>
                  </a:lnTo>
                  <a:lnTo>
                    <a:pt x="67" y="196"/>
                  </a:lnTo>
                  <a:lnTo>
                    <a:pt x="69" y="197"/>
                  </a:lnTo>
                  <a:lnTo>
                    <a:pt x="73" y="201"/>
                  </a:lnTo>
                  <a:lnTo>
                    <a:pt x="77" y="203"/>
                  </a:lnTo>
                  <a:lnTo>
                    <a:pt x="77" y="205"/>
                  </a:lnTo>
                  <a:lnTo>
                    <a:pt x="77" y="207"/>
                  </a:lnTo>
                  <a:lnTo>
                    <a:pt x="77" y="209"/>
                  </a:lnTo>
                  <a:lnTo>
                    <a:pt x="79" y="211"/>
                  </a:lnTo>
                  <a:lnTo>
                    <a:pt x="83" y="215"/>
                  </a:lnTo>
                  <a:lnTo>
                    <a:pt x="86" y="217"/>
                  </a:lnTo>
                  <a:lnTo>
                    <a:pt x="88" y="221"/>
                  </a:lnTo>
                  <a:lnTo>
                    <a:pt x="92" y="224"/>
                  </a:lnTo>
                  <a:lnTo>
                    <a:pt x="94" y="226"/>
                  </a:lnTo>
                  <a:lnTo>
                    <a:pt x="98" y="230"/>
                  </a:lnTo>
                  <a:lnTo>
                    <a:pt x="100" y="236"/>
                  </a:lnTo>
                  <a:lnTo>
                    <a:pt x="102" y="238"/>
                  </a:lnTo>
                  <a:lnTo>
                    <a:pt x="104" y="240"/>
                  </a:lnTo>
                  <a:lnTo>
                    <a:pt x="106" y="240"/>
                  </a:lnTo>
                  <a:lnTo>
                    <a:pt x="107" y="242"/>
                  </a:lnTo>
                  <a:lnTo>
                    <a:pt x="111" y="244"/>
                  </a:lnTo>
                  <a:lnTo>
                    <a:pt x="113" y="245"/>
                  </a:lnTo>
                  <a:lnTo>
                    <a:pt x="115" y="247"/>
                  </a:lnTo>
                  <a:lnTo>
                    <a:pt x="117" y="249"/>
                  </a:lnTo>
                  <a:lnTo>
                    <a:pt x="121" y="249"/>
                  </a:lnTo>
                  <a:lnTo>
                    <a:pt x="125" y="251"/>
                  </a:lnTo>
                  <a:lnTo>
                    <a:pt x="127" y="251"/>
                  </a:lnTo>
                  <a:lnTo>
                    <a:pt x="131" y="253"/>
                  </a:lnTo>
                  <a:lnTo>
                    <a:pt x="134" y="255"/>
                  </a:lnTo>
                  <a:lnTo>
                    <a:pt x="136" y="257"/>
                  </a:lnTo>
                  <a:lnTo>
                    <a:pt x="140" y="259"/>
                  </a:lnTo>
                  <a:lnTo>
                    <a:pt x="144" y="261"/>
                  </a:lnTo>
                  <a:lnTo>
                    <a:pt x="150" y="261"/>
                  </a:lnTo>
                  <a:lnTo>
                    <a:pt x="157" y="261"/>
                  </a:lnTo>
                  <a:lnTo>
                    <a:pt x="163" y="261"/>
                  </a:lnTo>
                  <a:lnTo>
                    <a:pt x="171" y="259"/>
                  </a:lnTo>
                  <a:lnTo>
                    <a:pt x="177" y="259"/>
                  </a:lnTo>
                  <a:lnTo>
                    <a:pt x="182" y="257"/>
                  </a:lnTo>
                  <a:lnTo>
                    <a:pt x="190" y="257"/>
                  </a:lnTo>
                  <a:lnTo>
                    <a:pt x="196" y="255"/>
                  </a:lnTo>
                  <a:lnTo>
                    <a:pt x="198" y="253"/>
                  </a:lnTo>
                  <a:lnTo>
                    <a:pt x="202" y="253"/>
                  </a:lnTo>
                  <a:lnTo>
                    <a:pt x="203" y="251"/>
                  </a:lnTo>
                  <a:lnTo>
                    <a:pt x="205" y="251"/>
                  </a:lnTo>
                  <a:lnTo>
                    <a:pt x="209" y="249"/>
                  </a:lnTo>
                  <a:lnTo>
                    <a:pt x="211" y="247"/>
                  </a:lnTo>
                  <a:lnTo>
                    <a:pt x="213" y="247"/>
                  </a:lnTo>
                  <a:lnTo>
                    <a:pt x="217" y="247"/>
                  </a:lnTo>
                  <a:lnTo>
                    <a:pt x="217" y="245"/>
                  </a:lnTo>
                  <a:lnTo>
                    <a:pt x="219" y="244"/>
                  </a:lnTo>
                  <a:lnTo>
                    <a:pt x="221" y="244"/>
                  </a:lnTo>
                  <a:lnTo>
                    <a:pt x="223" y="242"/>
                  </a:lnTo>
                  <a:lnTo>
                    <a:pt x="225" y="242"/>
                  </a:lnTo>
                  <a:lnTo>
                    <a:pt x="225" y="240"/>
                  </a:lnTo>
                  <a:lnTo>
                    <a:pt x="226" y="240"/>
                  </a:lnTo>
                  <a:lnTo>
                    <a:pt x="228" y="238"/>
                  </a:lnTo>
                  <a:lnTo>
                    <a:pt x="228" y="236"/>
                  </a:lnTo>
                  <a:lnTo>
                    <a:pt x="230" y="234"/>
                  </a:lnTo>
                  <a:lnTo>
                    <a:pt x="230" y="232"/>
                  </a:lnTo>
                  <a:lnTo>
                    <a:pt x="232" y="230"/>
                  </a:lnTo>
                  <a:lnTo>
                    <a:pt x="232" y="228"/>
                  </a:lnTo>
                  <a:lnTo>
                    <a:pt x="234" y="226"/>
                  </a:lnTo>
                  <a:lnTo>
                    <a:pt x="236" y="224"/>
                  </a:lnTo>
                  <a:lnTo>
                    <a:pt x="236" y="222"/>
                  </a:lnTo>
                  <a:lnTo>
                    <a:pt x="238" y="215"/>
                  </a:lnTo>
                  <a:lnTo>
                    <a:pt x="240" y="207"/>
                  </a:lnTo>
                  <a:lnTo>
                    <a:pt x="240" y="197"/>
                  </a:lnTo>
                  <a:lnTo>
                    <a:pt x="240" y="190"/>
                  </a:lnTo>
                  <a:lnTo>
                    <a:pt x="240" y="182"/>
                  </a:lnTo>
                  <a:lnTo>
                    <a:pt x="240" y="173"/>
                  </a:lnTo>
                  <a:lnTo>
                    <a:pt x="240" y="165"/>
                  </a:lnTo>
                  <a:lnTo>
                    <a:pt x="240" y="155"/>
                  </a:lnTo>
                  <a:lnTo>
                    <a:pt x="238" y="153"/>
                  </a:lnTo>
                  <a:lnTo>
                    <a:pt x="236" y="150"/>
                  </a:lnTo>
                  <a:lnTo>
                    <a:pt x="234" y="148"/>
                  </a:lnTo>
                  <a:lnTo>
                    <a:pt x="232" y="144"/>
                  </a:lnTo>
                  <a:lnTo>
                    <a:pt x="230" y="140"/>
                  </a:lnTo>
                  <a:lnTo>
                    <a:pt x="230" y="136"/>
                  </a:lnTo>
                  <a:lnTo>
                    <a:pt x="228" y="134"/>
                  </a:lnTo>
                  <a:lnTo>
                    <a:pt x="228" y="130"/>
                  </a:lnTo>
                  <a:lnTo>
                    <a:pt x="228" y="128"/>
                  </a:lnTo>
                  <a:lnTo>
                    <a:pt x="226" y="128"/>
                  </a:lnTo>
                  <a:lnTo>
                    <a:pt x="226" y="126"/>
                  </a:lnTo>
                  <a:lnTo>
                    <a:pt x="225" y="126"/>
                  </a:lnTo>
                  <a:lnTo>
                    <a:pt x="223" y="126"/>
                  </a:lnTo>
                  <a:lnTo>
                    <a:pt x="223" y="125"/>
                  </a:lnTo>
                  <a:lnTo>
                    <a:pt x="223" y="123"/>
                  </a:lnTo>
                  <a:lnTo>
                    <a:pt x="223" y="121"/>
                  </a:lnTo>
                  <a:lnTo>
                    <a:pt x="219" y="119"/>
                  </a:lnTo>
                  <a:lnTo>
                    <a:pt x="215" y="115"/>
                  </a:lnTo>
                  <a:lnTo>
                    <a:pt x="213" y="113"/>
                  </a:lnTo>
                  <a:lnTo>
                    <a:pt x="209" y="109"/>
                  </a:lnTo>
                  <a:lnTo>
                    <a:pt x="205" y="107"/>
                  </a:lnTo>
                  <a:lnTo>
                    <a:pt x="202" y="103"/>
                  </a:lnTo>
                  <a:lnTo>
                    <a:pt x="200" y="100"/>
                  </a:lnTo>
                  <a:lnTo>
                    <a:pt x="196" y="98"/>
                  </a:lnTo>
                  <a:lnTo>
                    <a:pt x="194" y="96"/>
                  </a:lnTo>
                  <a:lnTo>
                    <a:pt x="190" y="96"/>
                  </a:lnTo>
                  <a:lnTo>
                    <a:pt x="188" y="94"/>
                  </a:lnTo>
                  <a:lnTo>
                    <a:pt x="186" y="92"/>
                  </a:lnTo>
                  <a:lnTo>
                    <a:pt x="184" y="92"/>
                  </a:lnTo>
                  <a:lnTo>
                    <a:pt x="180" y="90"/>
                  </a:lnTo>
                  <a:lnTo>
                    <a:pt x="178" y="90"/>
                  </a:lnTo>
                  <a:lnTo>
                    <a:pt x="175" y="88"/>
                  </a:lnTo>
                  <a:lnTo>
                    <a:pt x="173" y="86"/>
                  </a:lnTo>
                  <a:lnTo>
                    <a:pt x="173" y="84"/>
                  </a:lnTo>
                  <a:lnTo>
                    <a:pt x="173" y="82"/>
                  </a:lnTo>
                  <a:lnTo>
                    <a:pt x="169" y="82"/>
                  </a:lnTo>
                  <a:lnTo>
                    <a:pt x="165" y="80"/>
                  </a:lnTo>
                  <a:lnTo>
                    <a:pt x="163" y="79"/>
                  </a:lnTo>
                  <a:lnTo>
                    <a:pt x="159" y="75"/>
                  </a:lnTo>
                  <a:lnTo>
                    <a:pt x="157" y="73"/>
                  </a:lnTo>
                  <a:lnTo>
                    <a:pt x="154" y="71"/>
                  </a:lnTo>
                  <a:lnTo>
                    <a:pt x="150" y="69"/>
                  </a:lnTo>
                  <a:lnTo>
                    <a:pt x="146" y="69"/>
                  </a:lnTo>
                  <a:lnTo>
                    <a:pt x="144" y="63"/>
                  </a:lnTo>
                  <a:lnTo>
                    <a:pt x="140" y="59"/>
                  </a:lnTo>
                  <a:lnTo>
                    <a:pt x="138" y="59"/>
                  </a:lnTo>
                  <a:lnTo>
                    <a:pt x="138" y="57"/>
                  </a:lnTo>
                  <a:lnTo>
                    <a:pt x="136" y="57"/>
                  </a:lnTo>
                  <a:lnTo>
                    <a:pt x="134" y="55"/>
                  </a:lnTo>
                  <a:lnTo>
                    <a:pt x="132" y="54"/>
                  </a:lnTo>
                  <a:lnTo>
                    <a:pt x="129" y="48"/>
                  </a:lnTo>
                  <a:lnTo>
                    <a:pt x="125" y="46"/>
                  </a:lnTo>
                </a:path>
              </a:pathLst>
            </a:custGeom>
            <a:solidFill>
              <a:schemeClr val="accent1"/>
            </a:solidFill>
            <a:ln w="0">
              <a:solidFill>
                <a:srgbClr val="000000"/>
              </a:solidFill>
              <a:prstDash val="solid"/>
              <a:round/>
              <a:headEnd/>
              <a:tailEnd/>
            </a:ln>
          </p:spPr>
          <p:txBody>
            <a:bodyPr/>
            <a:lstStyle/>
            <a:p>
              <a:endParaRPr lang="en-US"/>
            </a:p>
          </p:txBody>
        </p:sp>
        <p:sp>
          <p:nvSpPr>
            <p:cNvPr id="38098" name="Freeform 210"/>
            <p:cNvSpPr>
              <a:spLocks/>
            </p:cNvSpPr>
            <p:nvPr/>
          </p:nvSpPr>
          <p:spPr bwMode="auto">
            <a:xfrm>
              <a:off x="2407" y="2520"/>
              <a:ext cx="146" cy="100"/>
            </a:xfrm>
            <a:custGeom>
              <a:avLst/>
              <a:gdLst>
                <a:gd name="T0" fmla="*/ 84 w 146"/>
                <a:gd name="T1" fmla="*/ 2 h 100"/>
                <a:gd name="T2" fmla="*/ 79 w 146"/>
                <a:gd name="T3" fmla="*/ 4 h 100"/>
                <a:gd name="T4" fmla="*/ 77 w 146"/>
                <a:gd name="T5" fmla="*/ 6 h 100"/>
                <a:gd name="T6" fmla="*/ 69 w 146"/>
                <a:gd name="T7" fmla="*/ 13 h 100"/>
                <a:gd name="T8" fmla="*/ 60 w 146"/>
                <a:gd name="T9" fmla="*/ 13 h 100"/>
                <a:gd name="T10" fmla="*/ 50 w 146"/>
                <a:gd name="T11" fmla="*/ 15 h 100"/>
                <a:gd name="T12" fmla="*/ 42 w 146"/>
                <a:gd name="T13" fmla="*/ 17 h 100"/>
                <a:gd name="T14" fmla="*/ 31 w 146"/>
                <a:gd name="T15" fmla="*/ 17 h 100"/>
                <a:gd name="T16" fmla="*/ 27 w 146"/>
                <a:gd name="T17" fmla="*/ 19 h 100"/>
                <a:gd name="T18" fmla="*/ 21 w 146"/>
                <a:gd name="T19" fmla="*/ 21 h 100"/>
                <a:gd name="T20" fmla="*/ 17 w 146"/>
                <a:gd name="T21" fmla="*/ 25 h 100"/>
                <a:gd name="T22" fmla="*/ 12 w 146"/>
                <a:gd name="T23" fmla="*/ 25 h 100"/>
                <a:gd name="T24" fmla="*/ 8 w 146"/>
                <a:gd name="T25" fmla="*/ 29 h 100"/>
                <a:gd name="T26" fmla="*/ 6 w 146"/>
                <a:gd name="T27" fmla="*/ 32 h 100"/>
                <a:gd name="T28" fmla="*/ 4 w 146"/>
                <a:gd name="T29" fmla="*/ 36 h 100"/>
                <a:gd name="T30" fmla="*/ 0 w 146"/>
                <a:gd name="T31" fmla="*/ 40 h 100"/>
                <a:gd name="T32" fmla="*/ 0 w 146"/>
                <a:gd name="T33" fmla="*/ 73 h 100"/>
                <a:gd name="T34" fmla="*/ 2 w 146"/>
                <a:gd name="T35" fmla="*/ 77 h 100"/>
                <a:gd name="T36" fmla="*/ 6 w 146"/>
                <a:gd name="T37" fmla="*/ 79 h 100"/>
                <a:gd name="T38" fmla="*/ 8 w 146"/>
                <a:gd name="T39" fmla="*/ 80 h 100"/>
                <a:gd name="T40" fmla="*/ 12 w 146"/>
                <a:gd name="T41" fmla="*/ 84 h 100"/>
                <a:gd name="T42" fmla="*/ 21 w 146"/>
                <a:gd name="T43" fmla="*/ 88 h 100"/>
                <a:gd name="T44" fmla="*/ 31 w 146"/>
                <a:gd name="T45" fmla="*/ 96 h 100"/>
                <a:gd name="T46" fmla="*/ 36 w 146"/>
                <a:gd name="T47" fmla="*/ 96 h 100"/>
                <a:gd name="T48" fmla="*/ 40 w 146"/>
                <a:gd name="T49" fmla="*/ 96 h 100"/>
                <a:gd name="T50" fmla="*/ 44 w 146"/>
                <a:gd name="T51" fmla="*/ 96 h 100"/>
                <a:gd name="T52" fmla="*/ 48 w 146"/>
                <a:gd name="T53" fmla="*/ 98 h 100"/>
                <a:gd name="T54" fmla="*/ 48 w 146"/>
                <a:gd name="T55" fmla="*/ 100 h 100"/>
                <a:gd name="T56" fmla="*/ 77 w 146"/>
                <a:gd name="T57" fmla="*/ 94 h 100"/>
                <a:gd name="T58" fmla="*/ 90 w 146"/>
                <a:gd name="T59" fmla="*/ 92 h 100"/>
                <a:gd name="T60" fmla="*/ 106 w 146"/>
                <a:gd name="T61" fmla="*/ 90 h 100"/>
                <a:gd name="T62" fmla="*/ 109 w 146"/>
                <a:gd name="T63" fmla="*/ 86 h 100"/>
                <a:gd name="T64" fmla="*/ 117 w 146"/>
                <a:gd name="T65" fmla="*/ 84 h 100"/>
                <a:gd name="T66" fmla="*/ 129 w 146"/>
                <a:gd name="T67" fmla="*/ 71 h 100"/>
                <a:gd name="T68" fmla="*/ 140 w 146"/>
                <a:gd name="T69" fmla="*/ 57 h 100"/>
                <a:gd name="T70" fmla="*/ 144 w 146"/>
                <a:gd name="T71" fmla="*/ 34 h 100"/>
                <a:gd name="T72" fmla="*/ 146 w 146"/>
                <a:gd name="T73" fmla="*/ 23 h 100"/>
                <a:gd name="T74" fmla="*/ 146 w 146"/>
                <a:gd name="T75" fmla="*/ 11 h 100"/>
                <a:gd name="T76" fmla="*/ 136 w 146"/>
                <a:gd name="T77" fmla="*/ 6 h 100"/>
                <a:gd name="T78" fmla="*/ 129 w 146"/>
                <a:gd name="T79" fmla="*/ 0 h 100"/>
                <a:gd name="T80" fmla="*/ 117 w 146"/>
                <a:gd name="T81" fmla="*/ 0 h 100"/>
                <a:gd name="T82" fmla="*/ 106 w 146"/>
                <a:gd name="T83" fmla="*/ 0 h 100"/>
                <a:gd name="T84" fmla="*/ 94 w 146"/>
                <a:gd name="T85" fmla="*/ 0 h 100"/>
                <a:gd name="T86" fmla="*/ 84 w 146"/>
                <a:gd name="T87" fmla="*/ 2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00"/>
                <a:gd name="T134" fmla="*/ 146 w 146"/>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00">
                  <a:moveTo>
                    <a:pt x="84" y="2"/>
                  </a:moveTo>
                  <a:lnTo>
                    <a:pt x="79" y="4"/>
                  </a:lnTo>
                  <a:lnTo>
                    <a:pt x="77" y="6"/>
                  </a:lnTo>
                  <a:lnTo>
                    <a:pt x="69" y="13"/>
                  </a:lnTo>
                  <a:lnTo>
                    <a:pt x="60" y="13"/>
                  </a:lnTo>
                  <a:lnTo>
                    <a:pt x="50" y="15"/>
                  </a:lnTo>
                  <a:lnTo>
                    <a:pt x="42" y="17"/>
                  </a:lnTo>
                  <a:lnTo>
                    <a:pt x="31" y="17"/>
                  </a:lnTo>
                  <a:lnTo>
                    <a:pt x="27" y="19"/>
                  </a:lnTo>
                  <a:lnTo>
                    <a:pt x="21" y="21"/>
                  </a:lnTo>
                  <a:lnTo>
                    <a:pt x="17" y="25"/>
                  </a:lnTo>
                  <a:lnTo>
                    <a:pt x="12" y="25"/>
                  </a:lnTo>
                  <a:lnTo>
                    <a:pt x="8" y="29"/>
                  </a:lnTo>
                  <a:lnTo>
                    <a:pt x="6" y="32"/>
                  </a:lnTo>
                  <a:lnTo>
                    <a:pt x="4" y="36"/>
                  </a:lnTo>
                  <a:lnTo>
                    <a:pt x="0" y="40"/>
                  </a:lnTo>
                  <a:lnTo>
                    <a:pt x="0" y="73"/>
                  </a:lnTo>
                  <a:lnTo>
                    <a:pt x="2" y="77"/>
                  </a:lnTo>
                  <a:lnTo>
                    <a:pt x="6" y="79"/>
                  </a:lnTo>
                  <a:lnTo>
                    <a:pt x="8" y="80"/>
                  </a:lnTo>
                  <a:lnTo>
                    <a:pt x="12" y="84"/>
                  </a:lnTo>
                  <a:lnTo>
                    <a:pt x="21" y="88"/>
                  </a:lnTo>
                  <a:lnTo>
                    <a:pt x="31" y="96"/>
                  </a:lnTo>
                  <a:lnTo>
                    <a:pt x="36" y="96"/>
                  </a:lnTo>
                  <a:lnTo>
                    <a:pt x="40" y="96"/>
                  </a:lnTo>
                  <a:lnTo>
                    <a:pt x="44" y="96"/>
                  </a:lnTo>
                  <a:lnTo>
                    <a:pt x="48" y="98"/>
                  </a:lnTo>
                  <a:lnTo>
                    <a:pt x="48" y="100"/>
                  </a:lnTo>
                  <a:lnTo>
                    <a:pt x="77" y="94"/>
                  </a:lnTo>
                  <a:lnTo>
                    <a:pt x="90" y="92"/>
                  </a:lnTo>
                  <a:lnTo>
                    <a:pt x="106" y="90"/>
                  </a:lnTo>
                  <a:lnTo>
                    <a:pt x="109" y="86"/>
                  </a:lnTo>
                  <a:lnTo>
                    <a:pt x="117" y="84"/>
                  </a:lnTo>
                  <a:lnTo>
                    <a:pt x="129" y="71"/>
                  </a:lnTo>
                  <a:lnTo>
                    <a:pt x="140" y="57"/>
                  </a:lnTo>
                  <a:lnTo>
                    <a:pt x="144" y="34"/>
                  </a:lnTo>
                  <a:lnTo>
                    <a:pt x="146" y="23"/>
                  </a:lnTo>
                  <a:lnTo>
                    <a:pt x="146" y="11"/>
                  </a:lnTo>
                  <a:lnTo>
                    <a:pt x="136" y="6"/>
                  </a:lnTo>
                  <a:lnTo>
                    <a:pt x="129" y="0"/>
                  </a:lnTo>
                  <a:lnTo>
                    <a:pt x="117" y="0"/>
                  </a:lnTo>
                  <a:lnTo>
                    <a:pt x="106" y="0"/>
                  </a:lnTo>
                  <a:lnTo>
                    <a:pt x="94" y="0"/>
                  </a:lnTo>
                  <a:lnTo>
                    <a:pt x="84" y="2"/>
                  </a:lnTo>
                  <a:close/>
                </a:path>
              </a:pathLst>
            </a:custGeom>
            <a:solidFill>
              <a:schemeClr val="accent1"/>
            </a:solidFill>
            <a:ln w="9525">
              <a:noFill/>
              <a:round/>
              <a:headEnd/>
              <a:tailEnd/>
            </a:ln>
          </p:spPr>
          <p:txBody>
            <a:bodyPr/>
            <a:lstStyle/>
            <a:p>
              <a:endParaRPr lang="en-US"/>
            </a:p>
          </p:txBody>
        </p:sp>
        <p:sp>
          <p:nvSpPr>
            <p:cNvPr id="38099" name="Freeform 211"/>
            <p:cNvSpPr>
              <a:spLocks/>
            </p:cNvSpPr>
            <p:nvPr/>
          </p:nvSpPr>
          <p:spPr bwMode="auto">
            <a:xfrm>
              <a:off x="2407" y="2520"/>
              <a:ext cx="146" cy="100"/>
            </a:xfrm>
            <a:custGeom>
              <a:avLst/>
              <a:gdLst>
                <a:gd name="T0" fmla="*/ 81 w 146"/>
                <a:gd name="T1" fmla="*/ 2 h 100"/>
                <a:gd name="T2" fmla="*/ 77 w 146"/>
                <a:gd name="T3" fmla="*/ 4 h 100"/>
                <a:gd name="T4" fmla="*/ 75 w 146"/>
                <a:gd name="T5" fmla="*/ 8 h 100"/>
                <a:gd name="T6" fmla="*/ 71 w 146"/>
                <a:gd name="T7" fmla="*/ 11 h 100"/>
                <a:gd name="T8" fmla="*/ 65 w 146"/>
                <a:gd name="T9" fmla="*/ 13 h 100"/>
                <a:gd name="T10" fmla="*/ 56 w 146"/>
                <a:gd name="T11" fmla="*/ 15 h 100"/>
                <a:gd name="T12" fmla="*/ 46 w 146"/>
                <a:gd name="T13" fmla="*/ 17 h 100"/>
                <a:gd name="T14" fmla="*/ 36 w 146"/>
                <a:gd name="T15" fmla="*/ 17 h 100"/>
                <a:gd name="T16" fmla="*/ 29 w 146"/>
                <a:gd name="T17" fmla="*/ 17 h 100"/>
                <a:gd name="T18" fmla="*/ 23 w 146"/>
                <a:gd name="T19" fmla="*/ 21 h 100"/>
                <a:gd name="T20" fmla="*/ 19 w 146"/>
                <a:gd name="T21" fmla="*/ 23 h 100"/>
                <a:gd name="T22" fmla="*/ 13 w 146"/>
                <a:gd name="T23" fmla="*/ 25 h 100"/>
                <a:gd name="T24" fmla="*/ 10 w 146"/>
                <a:gd name="T25" fmla="*/ 27 h 100"/>
                <a:gd name="T26" fmla="*/ 8 w 146"/>
                <a:gd name="T27" fmla="*/ 31 h 100"/>
                <a:gd name="T28" fmla="*/ 4 w 146"/>
                <a:gd name="T29" fmla="*/ 36 h 100"/>
                <a:gd name="T30" fmla="*/ 2 w 146"/>
                <a:gd name="T31" fmla="*/ 38 h 100"/>
                <a:gd name="T32" fmla="*/ 0 w 146"/>
                <a:gd name="T33" fmla="*/ 44 h 100"/>
                <a:gd name="T34" fmla="*/ 0 w 146"/>
                <a:gd name="T35" fmla="*/ 52 h 100"/>
                <a:gd name="T36" fmla="*/ 0 w 146"/>
                <a:gd name="T37" fmla="*/ 61 h 100"/>
                <a:gd name="T38" fmla="*/ 0 w 146"/>
                <a:gd name="T39" fmla="*/ 69 h 100"/>
                <a:gd name="T40" fmla="*/ 0 w 146"/>
                <a:gd name="T41" fmla="*/ 75 h 100"/>
                <a:gd name="T42" fmla="*/ 4 w 146"/>
                <a:gd name="T43" fmla="*/ 77 h 100"/>
                <a:gd name="T44" fmla="*/ 8 w 146"/>
                <a:gd name="T45" fmla="*/ 79 h 100"/>
                <a:gd name="T46" fmla="*/ 10 w 146"/>
                <a:gd name="T47" fmla="*/ 82 h 100"/>
                <a:gd name="T48" fmla="*/ 13 w 146"/>
                <a:gd name="T49" fmla="*/ 84 h 100"/>
                <a:gd name="T50" fmla="*/ 19 w 146"/>
                <a:gd name="T51" fmla="*/ 88 h 100"/>
                <a:gd name="T52" fmla="*/ 25 w 146"/>
                <a:gd name="T53" fmla="*/ 90 h 100"/>
                <a:gd name="T54" fmla="*/ 29 w 146"/>
                <a:gd name="T55" fmla="*/ 94 h 100"/>
                <a:gd name="T56" fmla="*/ 35 w 146"/>
                <a:gd name="T57" fmla="*/ 96 h 100"/>
                <a:gd name="T58" fmla="*/ 38 w 146"/>
                <a:gd name="T59" fmla="*/ 96 h 100"/>
                <a:gd name="T60" fmla="*/ 42 w 146"/>
                <a:gd name="T61" fmla="*/ 96 h 100"/>
                <a:gd name="T62" fmla="*/ 48 w 146"/>
                <a:gd name="T63" fmla="*/ 98 h 100"/>
                <a:gd name="T64" fmla="*/ 56 w 146"/>
                <a:gd name="T65" fmla="*/ 98 h 100"/>
                <a:gd name="T66" fmla="*/ 71 w 146"/>
                <a:gd name="T67" fmla="*/ 96 h 100"/>
                <a:gd name="T68" fmla="*/ 84 w 146"/>
                <a:gd name="T69" fmla="*/ 94 h 100"/>
                <a:gd name="T70" fmla="*/ 98 w 146"/>
                <a:gd name="T71" fmla="*/ 90 h 100"/>
                <a:gd name="T72" fmla="*/ 107 w 146"/>
                <a:gd name="T73" fmla="*/ 88 h 100"/>
                <a:gd name="T74" fmla="*/ 109 w 146"/>
                <a:gd name="T75" fmla="*/ 86 h 100"/>
                <a:gd name="T76" fmla="*/ 113 w 146"/>
                <a:gd name="T77" fmla="*/ 84 h 100"/>
                <a:gd name="T78" fmla="*/ 117 w 146"/>
                <a:gd name="T79" fmla="*/ 84 h 100"/>
                <a:gd name="T80" fmla="*/ 123 w 146"/>
                <a:gd name="T81" fmla="*/ 77 h 100"/>
                <a:gd name="T82" fmla="*/ 129 w 146"/>
                <a:gd name="T83" fmla="*/ 71 h 100"/>
                <a:gd name="T84" fmla="*/ 134 w 146"/>
                <a:gd name="T85" fmla="*/ 63 h 100"/>
                <a:gd name="T86" fmla="*/ 140 w 146"/>
                <a:gd name="T87" fmla="*/ 57 h 100"/>
                <a:gd name="T88" fmla="*/ 142 w 146"/>
                <a:gd name="T89" fmla="*/ 46 h 100"/>
                <a:gd name="T90" fmla="*/ 144 w 146"/>
                <a:gd name="T91" fmla="*/ 34 h 100"/>
                <a:gd name="T92" fmla="*/ 146 w 146"/>
                <a:gd name="T93" fmla="*/ 23 h 100"/>
                <a:gd name="T94" fmla="*/ 146 w 146"/>
                <a:gd name="T95" fmla="*/ 11 h 100"/>
                <a:gd name="T96" fmla="*/ 142 w 146"/>
                <a:gd name="T97" fmla="*/ 8 h 100"/>
                <a:gd name="T98" fmla="*/ 136 w 146"/>
                <a:gd name="T99" fmla="*/ 6 h 100"/>
                <a:gd name="T100" fmla="*/ 132 w 146"/>
                <a:gd name="T101" fmla="*/ 2 h 100"/>
                <a:gd name="T102" fmla="*/ 129 w 146"/>
                <a:gd name="T103" fmla="*/ 0 h 100"/>
                <a:gd name="T104" fmla="*/ 117 w 146"/>
                <a:gd name="T105" fmla="*/ 0 h 100"/>
                <a:gd name="T106" fmla="*/ 106 w 146"/>
                <a:gd name="T107" fmla="*/ 0 h 100"/>
                <a:gd name="T108" fmla="*/ 94 w 146"/>
                <a:gd name="T109" fmla="*/ 0 h 100"/>
                <a:gd name="T110" fmla="*/ 84 w 146"/>
                <a:gd name="T111" fmla="*/ 2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100"/>
                <a:gd name="T170" fmla="*/ 146 w 146"/>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100">
                  <a:moveTo>
                    <a:pt x="84" y="2"/>
                  </a:moveTo>
                  <a:lnTo>
                    <a:pt x="81" y="2"/>
                  </a:lnTo>
                  <a:lnTo>
                    <a:pt x="79" y="4"/>
                  </a:lnTo>
                  <a:lnTo>
                    <a:pt x="77" y="4"/>
                  </a:lnTo>
                  <a:lnTo>
                    <a:pt x="77" y="6"/>
                  </a:lnTo>
                  <a:lnTo>
                    <a:pt x="75" y="8"/>
                  </a:lnTo>
                  <a:lnTo>
                    <a:pt x="73" y="9"/>
                  </a:lnTo>
                  <a:lnTo>
                    <a:pt x="71" y="11"/>
                  </a:lnTo>
                  <a:lnTo>
                    <a:pt x="69" y="13"/>
                  </a:lnTo>
                  <a:lnTo>
                    <a:pt x="65" y="13"/>
                  </a:lnTo>
                  <a:lnTo>
                    <a:pt x="60" y="13"/>
                  </a:lnTo>
                  <a:lnTo>
                    <a:pt x="56" y="15"/>
                  </a:lnTo>
                  <a:lnTo>
                    <a:pt x="50" y="15"/>
                  </a:lnTo>
                  <a:lnTo>
                    <a:pt x="46" y="17"/>
                  </a:lnTo>
                  <a:lnTo>
                    <a:pt x="40" y="17"/>
                  </a:lnTo>
                  <a:lnTo>
                    <a:pt x="36" y="17"/>
                  </a:lnTo>
                  <a:lnTo>
                    <a:pt x="31" y="17"/>
                  </a:lnTo>
                  <a:lnTo>
                    <a:pt x="29" y="17"/>
                  </a:lnTo>
                  <a:lnTo>
                    <a:pt x="27" y="19"/>
                  </a:lnTo>
                  <a:lnTo>
                    <a:pt x="23" y="21"/>
                  </a:lnTo>
                  <a:lnTo>
                    <a:pt x="21" y="23"/>
                  </a:lnTo>
                  <a:lnTo>
                    <a:pt x="19" y="23"/>
                  </a:lnTo>
                  <a:lnTo>
                    <a:pt x="17" y="25"/>
                  </a:lnTo>
                  <a:lnTo>
                    <a:pt x="13" y="25"/>
                  </a:lnTo>
                  <a:lnTo>
                    <a:pt x="12" y="25"/>
                  </a:lnTo>
                  <a:lnTo>
                    <a:pt x="10" y="27"/>
                  </a:lnTo>
                  <a:lnTo>
                    <a:pt x="8" y="29"/>
                  </a:lnTo>
                  <a:lnTo>
                    <a:pt x="8" y="31"/>
                  </a:lnTo>
                  <a:lnTo>
                    <a:pt x="6" y="32"/>
                  </a:lnTo>
                  <a:lnTo>
                    <a:pt x="4" y="36"/>
                  </a:lnTo>
                  <a:lnTo>
                    <a:pt x="4" y="38"/>
                  </a:lnTo>
                  <a:lnTo>
                    <a:pt x="2" y="38"/>
                  </a:lnTo>
                  <a:lnTo>
                    <a:pt x="0" y="40"/>
                  </a:lnTo>
                  <a:lnTo>
                    <a:pt x="0" y="44"/>
                  </a:lnTo>
                  <a:lnTo>
                    <a:pt x="0" y="48"/>
                  </a:lnTo>
                  <a:lnTo>
                    <a:pt x="0" y="52"/>
                  </a:lnTo>
                  <a:lnTo>
                    <a:pt x="0" y="55"/>
                  </a:lnTo>
                  <a:lnTo>
                    <a:pt x="0" y="61"/>
                  </a:lnTo>
                  <a:lnTo>
                    <a:pt x="0" y="65"/>
                  </a:lnTo>
                  <a:lnTo>
                    <a:pt x="0" y="69"/>
                  </a:lnTo>
                  <a:lnTo>
                    <a:pt x="0" y="73"/>
                  </a:lnTo>
                  <a:lnTo>
                    <a:pt x="0" y="75"/>
                  </a:lnTo>
                  <a:lnTo>
                    <a:pt x="2" y="75"/>
                  </a:lnTo>
                  <a:lnTo>
                    <a:pt x="4" y="77"/>
                  </a:lnTo>
                  <a:lnTo>
                    <a:pt x="6" y="79"/>
                  </a:lnTo>
                  <a:lnTo>
                    <a:pt x="8" y="79"/>
                  </a:lnTo>
                  <a:lnTo>
                    <a:pt x="10" y="80"/>
                  </a:lnTo>
                  <a:lnTo>
                    <a:pt x="10" y="82"/>
                  </a:lnTo>
                  <a:lnTo>
                    <a:pt x="12" y="84"/>
                  </a:lnTo>
                  <a:lnTo>
                    <a:pt x="13" y="84"/>
                  </a:lnTo>
                  <a:lnTo>
                    <a:pt x="17" y="86"/>
                  </a:lnTo>
                  <a:lnTo>
                    <a:pt x="19" y="88"/>
                  </a:lnTo>
                  <a:lnTo>
                    <a:pt x="21" y="88"/>
                  </a:lnTo>
                  <a:lnTo>
                    <a:pt x="25" y="90"/>
                  </a:lnTo>
                  <a:lnTo>
                    <a:pt x="27" y="92"/>
                  </a:lnTo>
                  <a:lnTo>
                    <a:pt x="29" y="94"/>
                  </a:lnTo>
                  <a:lnTo>
                    <a:pt x="31" y="96"/>
                  </a:lnTo>
                  <a:lnTo>
                    <a:pt x="35" y="96"/>
                  </a:lnTo>
                  <a:lnTo>
                    <a:pt x="36" y="96"/>
                  </a:lnTo>
                  <a:lnTo>
                    <a:pt x="38" y="96"/>
                  </a:lnTo>
                  <a:lnTo>
                    <a:pt x="40" y="96"/>
                  </a:lnTo>
                  <a:lnTo>
                    <a:pt x="42" y="96"/>
                  </a:lnTo>
                  <a:lnTo>
                    <a:pt x="46" y="96"/>
                  </a:lnTo>
                  <a:lnTo>
                    <a:pt x="48" y="98"/>
                  </a:lnTo>
                  <a:lnTo>
                    <a:pt x="50" y="100"/>
                  </a:lnTo>
                  <a:lnTo>
                    <a:pt x="56" y="98"/>
                  </a:lnTo>
                  <a:lnTo>
                    <a:pt x="63" y="98"/>
                  </a:lnTo>
                  <a:lnTo>
                    <a:pt x="71" y="96"/>
                  </a:lnTo>
                  <a:lnTo>
                    <a:pt x="77" y="94"/>
                  </a:lnTo>
                  <a:lnTo>
                    <a:pt x="84" y="94"/>
                  </a:lnTo>
                  <a:lnTo>
                    <a:pt x="90" y="92"/>
                  </a:lnTo>
                  <a:lnTo>
                    <a:pt x="98" y="90"/>
                  </a:lnTo>
                  <a:lnTo>
                    <a:pt x="106" y="90"/>
                  </a:lnTo>
                  <a:lnTo>
                    <a:pt x="107" y="88"/>
                  </a:lnTo>
                  <a:lnTo>
                    <a:pt x="109" y="88"/>
                  </a:lnTo>
                  <a:lnTo>
                    <a:pt x="109" y="86"/>
                  </a:lnTo>
                  <a:lnTo>
                    <a:pt x="111" y="86"/>
                  </a:lnTo>
                  <a:lnTo>
                    <a:pt x="113" y="84"/>
                  </a:lnTo>
                  <a:lnTo>
                    <a:pt x="115" y="84"/>
                  </a:lnTo>
                  <a:lnTo>
                    <a:pt x="117" y="84"/>
                  </a:lnTo>
                  <a:lnTo>
                    <a:pt x="119" y="80"/>
                  </a:lnTo>
                  <a:lnTo>
                    <a:pt x="123" y="77"/>
                  </a:lnTo>
                  <a:lnTo>
                    <a:pt x="125" y="75"/>
                  </a:lnTo>
                  <a:lnTo>
                    <a:pt x="129" y="71"/>
                  </a:lnTo>
                  <a:lnTo>
                    <a:pt x="131" y="67"/>
                  </a:lnTo>
                  <a:lnTo>
                    <a:pt x="134" y="63"/>
                  </a:lnTo>
                  <a:lnTo>
                    <a:pt x="136" y="61"/>
                  </a:lnTo>
                  <a:lnTo>
                    <a:pt x="140" y="57"/>
                  </a:lnTo>
                  <a:lnTo>
                    <a:pt x="142" y="52"/>
                  </a:lnTo>
                  <a:lnTo>
                    <a:pt x="142" y="46"/>
                  </a:lnTo>
                  <a:lnTo>
                    <a:pt x="144" y="40"/>
                  </a:lnTo>
                  <a:lnTo>
                    <a:pt x="144" y="34"/>
                  </a:lnTo>
                  <a:lnTo>
                    <a:pt x="144" y="29"/>
                  </a:lnTo>
                  <a:lnTo>
                    <a:pt x="146" y="23"/>
                  </a:lnTo>
                  <a:lnTo>
                    <a:pt x="146" y="17"/>
                  </a:lnTo>
                  <a:lnTo>
                    <a:pt x="146" y="11"/>
                  </a:lnTo>
                  <a:lnTo>
                    <a:pt x="144" y="9"/>
                  </a:lnTo>
                  <a:lnTo>
                    <a:pt x="142" y="8"/>
                  </a:lnTo>
                  <a:lnTo>
                    <a:pt x="140" y="8"/>
                  </a:lnTo>
                  <a:lnTo>
                    <a:pt x="136" y="6"/>
                  </a:lnTo>
                  <a:lnTo>
                    <a:pt x="134" y="4"/>
                  </a:lnTo>
                  <a:lnTo>
                    <a:pt x="132" y="2"/>
                  </a:lnTo>
                  <a:lnTo>
                    <a:pt x="131" y="0"/>
                  </a:lnTo>
                  <a:lnTo>
                    <a:pt x="129" y="0"/>
                  </a:lnTo>
                  <a:lnTo>
                    <a:pt x="123" y="0"/>
                  </a:lnTo>
                  <a:lnTo>
                    <a:pt x="117" y="0"/>
                  </a:lnTo>
                  <a:lnTo>
                    <a:pt x="111" y="0"/>
                  </a:lnTo>
                  <a:lnTo>
                    <a:pt x="106" y="0"/>
                  </a:lnTo>
                  <a:lnTo>
                    <a:pt x="100" y="0"/>
                  </a:lnTo>
                  <a:lnTo>
                    <a:pt x="94" y="0"/>
                  </a:lnTo>
                  <a:lnTo>
                    <a:pt x="90" y="0"/>
                  </a:lnTo>
                  <a:lnTo>
                    <a:pt x="84" y="2"/>
                  </a:lnTo>
                </a:path>
              </a:pathLst>
            </a:custGeom>
            <a:noFill/>
            <a:ln w="0">
              <a:solidFill>
                <a:srgbClr val="000000"/>
              </a:solidFill>
              <a:prstDash val="solid"/>
              <a:round/>
              <a:headEnd/>
              <a:tailEnd/>
            </a:ln>
          </p:spPr>
          <p:txBody>
            <a:bodyPr/>
            <a:lstStyle/>
            <a:p>
              <a:endParaRPr lang="en-US"/>
            </a:p>
          </p:txBody>
        </p:sp>
        <p:sp>
          <p:nvSpPr>
            <p:cNvPr id="38100" name="Freeform 212"/>
            <p:cNvSpPr>
              <a:spLocks/>
            </p:cNvSpPr>
            <p:nvPr/>
          </p:nvSpPr>
          <p:spPr bwMode="auto">
            <a:xfrm>
              <a:off x="2255" y="2491"/>
              <a:ext cx="52" cy="54"/>
            </a:xfrm>
            <a:custGeom>
              <a:avLst/>
              <a:gdLst>
                <a:gd name="T0" fmla="*/ 52 w 52"/>
                <a:gd name="T1" fmla="*/ 4 h 54"/>
                <a:gd name="T2" fmla="*/ 46 w 52"/>
                <a:gd name="T3" fmla="*/ 4 h 54"/>
                <a:gd name="T4" fmla="*/ 45 w 52"/>
                <a:gd name="T5" fmla="*/ 2 h 54"/>
                <a:gd name="T6" fmla="*/ 43 w 52"/>
                <a:gd name="T7" fmla="*/ 2 h 54"/>
                <a:gd name="T8" fmla="*/ 35 w 52"/>
                <a:gd name="T9" fmla="*/ 0 h 54"/>
                <a:gd name="T10" fmla="*/ 29 w 52"/>
                <a:gd name="T11" fmla="*/ 2 h 54"/>
                <a:gd name="T12" fmla="*/ 21 w 52"/>
                <a:gd name="T13" fmla="*/ 2 h 54"/>
                <a:gd name="T14" fmla="*/ 16 w 52"/>
                <a:gd name="T15" fmla="*/ 4 h 54"/>
                <a:gd name="T16" fmla="*/ 12 w 52"/>
                <a:gd name="T17" fmla="*/ 6 h 54"/>
                <a:gd name="T18" fmla="*/ 10 w 52"/>
                <a:gd name="T19" fmla="*/ 8 h 54"/>
                <a:gd name="T20" fmla="*/ 8 w 52"/>
                <a:gd name="T21" fmla="*/ 8 h 54"/>
                <a:gd name="T22" fmla="*/ 4 w 52"/>
                <a:gd name="T23" fmla="*/ 17 h 54"/>
                <a:gd name="T24" fmla="*/ 0 w 52"/>
                <a:gd name="T25" fmla="*/ 25 h 54"/>
                <a:gd name="T26" fmla="*/ 0 w 52"/>
                <a:gd name="T27" fmla="*/ 46 h 54"/>
                <a:gd name="T28" fmla="*/ 4 w 52"/>
                <a:gd name="T29" fmla="*/ 50 h 54"/>
                <a:gd name="T30" fmla="*/ 10 w 52"/>
                <a:gd name="T31" fmla="*/ 52 h 54"/>
                <a:gd name="T32" fmla="*/ 14 w 52"/>
                <a:gd name="T33" fmla="*/ 54 h 54"/>
                <a:gd name="T34" fmla="*/ 16 w 52"/>
                <a:gd name="T35" fmla="*/ 54 h 54"/>
                <a:gd name="T36" fmla="*/ 18 w 52"/>
                <a:gd name="T37" fmla="*/ 52 h 54"/>
                <a:gd name="T38" fmla="*/ 21 w 52"/>
                <a:gd name="T39" fmla="*/ 50 h 54"/>
                <a:gd name="T40" fmla="*/ 23 w 52"/>
                <a:gd name="T41" fmla="*/ 50 h 54"/>
                <a:gd name="T42" fmla="*/ 27 w 52"/>
                <a:gd name="T43" fmla="*/ 44 h 54"/>
                <a:gd name="T44" fmla="*/ 35 w 52"/>
                <a:gd name="T45" fmla="*/ 40 h 54"/>
                <a:gd name="T46" fmla="*/ 35 w 52"/>
                <a:gd name="T47" fmla="*/ 37 h 54"/>
                <a:gd name="T48" fmla="*/ 39 w 52"/>
                <a:gd name="T49" fmla="*/ 33 h 54"/>
                <a:gd name="T50" fmla="*/ 41 w 52"/>
                <a:gd name="T51" fmla="*/ 31 h 54"/>
                <a:gd name="T52" fmla="*/ 43 w 52"/>
                <a:gd name="T53" fmla="*/ 27 h 54"/>
                <a:gd name="T54" fmla="*/ 46 w 52"/>
                <a:gd name="T55" fmla="*/ 25 h 54"/>
                <a:gd name="T56" fmla="*/ 48 w 52"/>
                <a:gd name="T57" fmla="*/ 23 h 54"/>
                <a:gd name="T58" fmla="*/ 50 w 52"/>
                <a:gd name="T59" fmla="*/ 21 h 54"/>
                <a:gd name="T60" fmla="*/ 52 w 52"/>
                <a:gd name="T61" fmla="*/ 19 h 54"/>
                <a:gd name="T62" fmla="*/ 52 w 52"/>
                <a:gd name="T63" fmla="*/ 15 h 54"/>
                <a:gd name="T64" fmla="*/ 52 w 52"/>
                <a:gd name="T65" fmla="*/ 8 h 54"/>
                <a:gd name="T66" fmla="*/ 50 w 52"/>
                <a:gd name="T67" fmla="*/ 8 h 54"/>
                <a:gd name="T68" fmla="*/ 52 w 52"/>
                <a:gd name="T69" fmla="*/ 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54"/>
                <a:gd name="T107" fmla="*/ 52 w 52"/>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54">
                  <a:moveTo>
                    <a:pt x="52" y="4"/>
                  </a:moveTo>
                  <a:lnTo>
                    <a:pt x="46" y="4"/>
                  </a:lnTo>
                  <a:lnTo>
                    <a:pt x="45" y="2"/>
                  </a:lnTo>
                  <a:lnTo>
                    <a:pt x="43" y="2"/>
                  </a:lnTo>
                  <a:lnTo>
                    <a:pt x="35" y="0"/>
                  </a:lnTo>
                  <a:lnTo>
                    <a:pt x="29" y="2"/>
                  </a:lnTo>
                  <a:lnTo>
                    <a:pt x="21" y="2"/>
                  </a:lnTo>
                  <a:lnTo>
                    <a:pt x="16" y="4"/>
                  </a:lnTo>
                  <a:lnTo>
                    <a:pt x="12" y="6"/>
                  </a:lnTo>
                  <a:lnTo>
                    <a:pt x="10" y="8"/>
                  </a:lnTo>
                  <a:lnTo>
                    <a:pt x="8" y="8"/>
                  </a:lnTo>
                  <a:lnTo>
                    <a:pt x="4" y="17"/>
                  </a:lnTo>
                  <a:lnTo>
                    <a:pt x="0" y="25"/>
                  </a:lnTo>
                  <a:lnTo>
                    <a:pt x="0" y="46"/>
                  </a:lnTo>
                  <a:lnTo>
                    <a:pt x="4" y="50"/>
                  </a:lnTo>
                  <a:lnTo>
                    <a:pt x="10" y="52"/>
                  </a:lnTo>
                  <a:lnTo>
                    <a:pt x="14" y="54"/>
                  </a:lnTo>
                  <a:lnTo>
                    <a:pt x="16" y="54"/>
                  </a:lnTo>
                  <a:lnTo>
                    <a:pt x="18" y="52"/>
                  </a:lnTo>
                  <a:lnTo>
                    <a:pt x="21" y="50"/>
                  </a:lnTo>
                  <a:lnTo>
                    <a:pt x="23" y="50"/>
                  </a:lnTo>
                  <a:lnTo>
                    <a:pt x="27" y="44"/>
                  </a:lnTo>
                  <a:lnTo>
                    <a:pt x="35" y="40"/>
                  </a:lnTo>
                  <a:lnTo>
                    <a:pt x="35" y="37"/>
                  </a:lnTo>
                  <a:lnTo>
                    <a:pt x="39" y="33"/>
                  </a:lnTo>
                  <a:lnTo>
                    <a:pt x="41" y="31"/>
                  </a:lnTo>
                  <a:lnTo>
                    <a:pt x="43" y="27"/>
                  </a:lnTo>
                  <a:lnTo>
                    <a:pt x="46" y="25"/>
                  </a:lnTo>
                  <a:lnTo>
                    <a:pt x="48" y="23"/>
                  </a:lnTo>
                  <a:lnTo>
                    <a:pt x="50" y="21"/>
                  </a:lnTo>
                  <a:lnTo>
                    <a:pt x="52" y="19"/>
                  </a:lnTo>
                  <a:lnTo>
                    <a:pt x="52" y="15"/>
                  </a:lnTo>
                  <a:lnTo>
                    <a:pt x="52" y="8"/>
                  </a:lnTo>
                  <a:lnTo>
                    <a:pt x="50" y="8"/>
                  </a:lnTo>
                  <a:lnTo>
                    <a:pt x="52" y="4"/>
                  </a:lnTo>
                  <a:close/>
                </a:path>
              </a:pathLst>
            </a:custGeom>
            <a:solidFill>
              <a:srgbClr val="BFFFBF"/>
            </a:solidFill>
            <a:ln w="9525">
              <a:noFill/>
              <a:round/>
              <a:headEnd/>
              <a:tailEnd/>
            </a:ln>
          </p:spPr>
          <p:txBody>
            <a:bodyPr/>
            <a:lstStyle/>
            <a:p>
              <a:endParaRPr lang="en-US"/>
            </a:p>
          </p:txBody>
        </p:sp>
        <p:sp>
          <p:nvSpPr>
            <p:cNvPr id="38101" name="Freeform 213"/>
            <p:cNvSpPr>
              <a:spLocks/>
            </p:cNvSpPr>
            <p:nvPr/>
          </p:nvSpPr>
          <p:spPr bwMode="auto">
            <a:xfrm>
              <a:off x="2255" y="2491"/>
              <a:ext cx="52" cy="54"/>
            </a:xfrm>
            <a:custGeom>
              <a:avLst/>
              <a:gdLst>
                <a:gd name="T0" fmla="*/ 50 w 52"/>
                <a:gd name="T1" fmla="*/ 4 h 54"/>
                <a:gd name="T2" fmla="*/ 46 w 52"/>
                <a:gd name="T3" fmla="*/ 4 h 54"/>
                <a:gd name="T4" fmla="*/ 45 w 52"/>
                <a:gd name="T5" fmla="*/ 2 h 54"/>
                <a:gd name="T6" fmla="*/ 39 w 52"/>
                <a:gd name="T7" fmla="*/ 0 h 54"/>
                <a:gd name="T8" fmla="*/ 33 w 52"/>
                <a:gd name="T9" fmla="*/ 2 h 54"/>
                <a:gd name="T10" fmla="*/ 25 w 52"/>
                <a:gd name="T11" fmla="*/ 2 h 54"/>
                <a:gd name="T12" fmla="*/ 20 w 52"/>
                <a:gd name="T13" fmla="*/ 4 h 54"/>
                <a:gd name="T14" fmla="*/ 14 w 52"/>
                <a:gd name="T15" fmla="*/ 4 h 54"/>
                <a:gd name="T16" fmla="*/ 12 w 52"/>
                <a:gd name="T17" fmla="*/ 8 h 54"/>
                <a:gd name="T18" fmla="*/ 8 w 52"/>
                <a:gd name="T19" fmla="*/ 8 h 54"/>
                <a:gd name="T20" fmla="*/ 6 w 52"/>
                <a:gd name="T21" fmla="*/ 13 h 54"/>
                <a:gd name="T22" fmla="*/ 4 w 52"/>
                <a:gd name="T23" fmla="*/ 17 h 54"/>
                <a:gd name="T24" fmla="*/ 2 w 52"/>
                <a:gd name="T25" fmla="*/ 21 h 54"/>
                <a:gd name="T26" fmla="*/ 0 w 52"/>
                <a:gd name="T27" fmla="*/ 25 h 54"/>
                <a:gd name="T28" fmla="*/ 0 w 52"/>
                <a:gd name="T29" fmla="*/ 31 h 54"/>
                <a:gd name="T30" fmla="*/ 0 w 52"/>
                <a:gd name="T31" fmla="*/ 35 h 54"/>
                <a:gd name="T32" fmla="*/ 0 w 52"/>
                <a:gd name="T33" fmla="*/ 40 h 54"/>
                <a:gd name="T34" fmla="*/ 0 w 52"/>
                <a:gd name="T35" fmla="*/ 46 h 54"/>
                <a:gd name="T36" fmla="*/ 4 w 52"/>
                <a:gd name="T37" fmla="*/ 50 h 54"/>
                <a:gd name="T38" fmla="*/ 8 w 52"/>
                <a:gd name="T39" fmla="*/ 50 h 54"/>
                <a:gd name="T40" fmla="*/ 12 w 52"/>
                <a:gd name="T41" fmla="*/ 52 h 54"/>
                <a:gd name="T42" fmla="*/ 14 w 52"/>
                <a:gd name="T43" fmla="*/ 54 h 54"/>
                <a:gd name="T44" fmla="*/ 18 w 52"/>
                <a:gd name="T45" fmla="*/ 52 h 54"/>
                <a:gd name="T46" fmla="*/ 21 w 52"/>
                <a:gd name="T47" fmla="*/ 50 h 54"/>
                <a:gd name="T48" fmla="*/ 25 w 52"/>
                <a:gd name="T49" fmla="*/ 50 h 54"/>
                <a:gd name="T50" fmla="*/ 27 w 52"/>
                <a:gd name="T51" fmla="*/ 46 h 54"/>
                <a:gd name="T52" fmla="*/ 31 w 52"/>
                <a:gd name="T53" fmla="*/ 42 h 54"/>
                <a:gd name="T54" fmla="*/ 35 w 52"/>
                <a:gd name="T55" fmla="*/ 40 h 54"/>
                <a:gd name="T56" fmla="*/ 35 w 52"/>
                <a:gd name="T57" fmla="*/ 37 h 54"/>
                <a:gd name="T58" fmla="*/ 37 w 52"/>
                <a:gd name="T59" fmla="*/ 33 h 54"/>
                <a:gd name="T60" fmla="*/ 41 w 52"/>
                <a:gd name="T61" fmla="*/ 31 h 54"/>
                <a:gd name="T62" fmla="*/ 43 w 52"/>
                <a:gd name="T63" fmla="*/ 27 h 54"/>
                <a:gd name="T64" fmla="*/ 46 w 52"/>
                <a:gd name="T65" fmla="*/ 25 h 54"/>
                <a:gd name="T66" fmla="*/ 48 w 52"/>
                <a:gd name="T67" fmla="*/ 23 h 54"/>
                <a:gd name="T68" fmla="*/ 52 w 52"/>
                <a:gd name="T69" fmla="*/ 19 h 54"/>
                <a:gd name="T70" fmla="*/ 52 w 52"/>
                <a:gd name="T71" fmla="*/ 15 h 54"/>
                <a:gd name="T72" fmla="*/ 52 w 52"/>
                <a:gd name="T73" fmla="*/ 12 h 54"/>
                <a:gd name="T74" fmla="*/ 52 w 52"/>
                <a:gd name="T75" fmla="*/ 8 h 54"/>
                <a:gd name="T76" fmla="*/ 50 w 52"/>
                <a:gd name="T77" fmla="*/ 6 h 54"/>
                <a:gd name="T78" fmla="*/ 52 w 52"/>
                <a:gd name="T79" fmla="*/ 4 h 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
                <a:gd name="T121" fmla="*/ 0 h 54"/>
                <a:gd name="T122" fmla="*/ 52 w 52"/>
                <a:gd name="T123" fmla="*/ 54 h 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 h="54">
                  <a:moveTo>
                    <a:pt x="52" y="4"/>
                  </a:moveTo>
                  <a:lnTo>
                    <a:pt x="50" y="4"/>
                  </a:lnTo>
                  <a:lnTo>
                    <a:pt x="48" y="4"/>
                  </a:lnTo>
                  <a:lnTo>
                    <a:pt x="46" y="4"/>
                  </a:lnTo>
                  <a:lnTo>
                    <a:pt x="46" y="2"/>
                  </a:lnTo>
                  <a:lnTo>
                    <a:pt x="45" y="2"/>
                  </a:lnTo>
                  <a:lnTo>
                    <a:pt x="43" y="2"/>
                  </a:lnTo>
                  <a:lnTo>
                    <a:pt x="39" y="0"/>
                  </a:lnTo>
                  <a:lnTo>
                    <a:pt x="35" y="0"/>
                  </a:lnTo>
                  <a:lnTo>
                    <a:pt x="33" y="2"/>
                  </a:lnTo>
                  <a:lnTo>
                    <a:pt x="29" y="2"/>
                  </a:lnTo>
                  <a:lnTo>
                    <a:pt x="25" y="2"/>
                  </a:lnTo>
                  <a:lnTo>
                    <a:pt x="23" y="4"/>
                  </a:lnTo>
                  <a:lnTo>
                    <a:pt x="20" y="4"/>
                  </a:lnTo>
                  <a:lnTo>
                    <a:pt x="16" y="4"/>
                  </a:lnTo>
                  <a:lnTo>
                    <a:pt x="14" y="4"/>
                  </a:lnTo>
                  <a:lnTo>
                    <a:pt x="12" y="6"/>
                  </a:lnTo>
                  <a:lnTo>
                    <a:pt x="12" y="8"/>
                  </a:lnTo>
                  <a:lnTo>
                    <a:pt x="10" y="8"/>
                  </a:lnTo>
                  <a:lnTo>
                    <a:pt x="8" y="8"/>
                  </a:lnTo>
                  <a:lnTo>
                    <a:pt x="8" y="12"/>
                  </a:lnTo>
                  <a:lnTo>
                    <a:pt x="6" y="13"/>
                  </a:lnTo>
                  <a:lnTo>
                    <a:pt x="6" y="15"/>
                  </a:lnTo>
                  <a:lnTo>
                    <a:pt x="4" y="17"/>
                  </a:lnTo>
                  <a:lnTo>
                    <a:pt x="2" y="19"/>
                  </a:lnTo>
                  <a:lnTo>
                    <a:pt x="2" y="21"/>
                  </a:lnTo>
                  <a:lnTo>
                    <a:pt x="0" y="23"/>
                  </a:lnTo>
                  <a:lnTo>
                    <a:pt x="0" y="25"/>
                  </a:lnTo>
                  <a:lnTo>
                    <a:pt x="0" y="27"/>
                  </a:lnTo>
                  <a:lnTo>
                    <a:pt x="0" y="31"/>
                  </a:lnTo>
                  <a:lnTo>
                    <a:pt x="0" y="33"/>
                  </a:lnTo>
                  <a:lnTo>
                    <a:pt x="0" y="35"/>
                  </a:lnTo>
                  <a:lnTo>
                    <a:pt x="0" y="38"/>
                  </a:lnTo>
                  <a:lnTo>
                    <a:pt x="0" y="40"/>
                  </a:lnTo>
                  <a:lnTo>
                    <a:pt x="0" y="42"/>
                  </a:lnTo>
                  <a:lnTo>
                    <a:pt x="0" y="46"/>
                  </a:lnTo>
                  <a:lnTo>
                    <a:pt x="2" y="48"/>
                  </a:lnTo>
                  <a:lnTo>
                    <a:pt x="4" y="50"/>
                  </a:lnTo>
                  <a:lnTo>
                    <a:pt x="6" y="50"/>
                  </a:lnTo>
                  <a:lnTo>
                    <a:pt x="8" y="50"/>
                  </a:lnTo>
                  <a:lnTo>
                    <a:pt x="10" y="52"/>
                  </a:lnTo>
                  <a:lnTo>
                    <a:pt x="12" y="52"/>
                  </a:lnTo>
                  <a:lnTo>
                    <a:pt x="12" y="54"/>
                  </a:lnTo>
                  <a:lnTo>
                    <a:pt x="14" y="54"/>
                  </a:lnTo>
                  <a:lnTo>
                    <a:pt x="16" y="54"/>
                  </a:lnTo>
                  <a:lnTo>
                    <a:pt x="18" y="52"/>
                  </a:lnTo>
                  <a:lnTo>
                    <a:pt x="20" y="50"/>
                  </a:lnTo>
                  <a:lnTo>
                    <a:pt x="21" y="50"/>
                  </a:lnTo>
                  <a:lnTo>
                    <a:pt x="23" y="50"/>
                  </a:lnTo>
                  <a:lnTo>
                    <a:pt x="25" y="50"/>
                  </a:lnTo>
                  <a:lnTo>
                    <a:pt x="25" y="48"/>
                  </a:lnTo>
                  <a:lnTo>
                    <a:pt x="27" y="46"/>
                  </a:lnTo>
                  <a:lnTo>
                    <a:pt x="29" y="44"/>
                  </a:lnTo>
                  <a:lnTo>
                    <a:pt x="31" y="42"/>
                  </a:lnTo>
                  <a:lnTo>
                    <a:pt x="33" y="40"/>
                  </a:lnTo>
                  <a:lnTo>
                    <a:pt x="35" y="40"/>
                  </a:lnTo>
                  <a:lnTo>
                    <a:pt x="35" y="38"/>
                  </a:lnTo>
                  <a:lnTo>
                    <a:pt x="35" y="37"/>
                  </a:lnTo>
                  <a:lnTo>
                    <a:pt x="37" y="35"/>
                  </a:lnTo>
                  <a:lnTo>
                    <a:pt x="37" y="33"/>
                  </a:lnTo>
                  <a:lnTo>
                    <a:pt x="39" y="33"/>
                  </a:lnTo>
                  <a:lnTo>
                    <a:pt x="41" y="31"/>
                  </a:lnTo>
                  <a:lnTo>
                    <a:pt x="41" y="29"/>
                  </a:lnTo>
                  <a:lnTo>
                    <a:pt x="43" y="27"/>
                  </a:lnTo>
                  <a:lnTo>
                    <a:pt x="45" y="25"/>
                  </a:lnTo>
                  <a:lnTo>
                    <a:pt x="46" y="25"/>
                  </a:lnTo>
                  <a:lnTo>
                    <a:pt x="46" y="23"/>
                  </a:lnTo>
                  <a:lnTo>
                    <a:pt x="48" y="23"/>
                  </a:lnTo>
                  <a:lnTo>
                    <a:pt x="50" y="21"/>
                  </a:lnTo>
                  <a:lnTo>
                    <a:pt x="52" y="19"/>
                  </a:lnTo>
                  <a:lnTo>
                    <a:pt x="52" y="17"/>
                  </a:lnTo>
                  <a:lnTo>
                    <a:pt x="52" y="15"/>
                  </a:lnTo>
                  <a:lnTo>
                    <a:pt x="52" y="13"/>
                  </a:lnTo>
                  <a:lnTo>
                    <a:pt x="52" y="12"/>
                  </a:lnTo>
                  <a:lnTo>
                    <a:pt x="52" y="10"/>
                  </a:lnTo>
                  <a:lnTo>
                    <a:pt x="52" y="8"/>
                  </a:lnTo>
                  <a:lnTo>
                    <a:pt x="50" y="8"/>
                  </a:lnTo>
                  <a:lnTo>
                    <a:pt x="50" y="6"/>
                  </a:lnTo>
                  <a:lnTo>
                    <a:pt x="52" y="6"/>
                  </a:lnTo>
                  <a:lnTo>
                    <a:pt x="52" y="4"/>
                  </a:lnTo>
                </a:path>
              </a:pathLst>
            </a:custGeom>
            <a:solidFill>
              <a:schemeClr val="accent1"/>
            </a:solidFill>
            <a:ln w="0">
              <a:solidFill>
                <a:srgbClr val="000000"/>
              </a:solidFill>
              <a:prstDash val="solid"/>
              <a:round/>
              <a:headEnd/>
              <a:tailEnd/>
            </a:ln>
          </p:spPr>
          <p:txBody>
            <a:bodyPr/>
            <a:lstStyle/>
            <a:p>
              <a:endParaRPr lang="en-US"/>
            </a:p>
          </p:txBody>
        </p:sp>
        <p:sp>
          <p:nvSpPr>
            <p:cNvPr id="38102" name="Freeform 214"/>
            <p:cNvSpPr>
              <a:spLocks/>
            </p:cNvSpPr>
            <p:nvPr/>
          </p:nvSpPr>
          <p:spPr bwMode="auto">
            <a:xfrm>
              <a:off x="2179" y="2303"/>
              <a:ext cx="61" cy="211"/>
            </a:xfrm>
            <a:custGeom>
              <a:avLst/>
              <a:gdLst>
                <a:gd name="T0" fmla="*/ 61 w 61"/>
                <a:gd name="T1" fmla="*/ 4 h 211"/>
                <a:gd name="T2" fmla="*/ 55 w 61"/>
                <a:gd name="T3" fmla="*/ 0 h 211"/>
                <a:gd name="T4" fmla="*/ 49 w 61"/>
                <a:gd name="T5" fmla="*/ 0 h 211"/>
                <a:gd name="T6" fmla="*/ 38 w 61"/>
                <a:gd name="T7" fmla="*/ 0 h 211"/>
                <a:gd name="T8" fmla="*/ 28 w 61"/>
                <a:gd name="T9" fmla="*/ 4 h 211"/>
                <a:gd name="T10" fmla="*/ 21 w 61"/>
                <a:gd name="T11" fmla="*/ 10 h 211"/>
                <a:gd name="T12" fmla="*/ 13 w 61"/>
                <a:gd name="T13" fmla="*/ 17 h 211"/>
                <a:gd name="T14" fmla="*/ 9 w 61"/>
                <a:gd name="T15" fmla="*/ 23 h 211"/>
                <a:gd name="T16" fmla="*/ 7 w 61"/>
                <a:gd name="T17" fmla="*/ 29 h 211"/>
                <a:gd name="T18" fmla="*/ 5 w 61"/>
                <a:gd name="T19" fmla="*/ 33 h 211"/>
                <a:gd name="T20" fmla="*/ 3 w 61"/>
                <a:gd name="T21" fmla="*/ 38 h 211"/>
                <a:gd name="T22" fmla="*/ 1 w 61"/>
                <a:gd name="T23" fmla="*/ 46 h 211"/>
                <a:gd name="T24" fmla="*/ 0 w 61"/>
                <a:gd name="T25" fmla="*/ 54 h 211"/>
                <a:gd name="T26" fmla="*/ 0 w 61"/>
                <a:gd name="T27" fmla="*/ 61 h 211"/>
                <a:gd name="T28" fmla="*/ 0 w 61"/>
                <a:gd name="T29" fmla="*/ 77 h 211"/>
                <a:gd name="T30" fmla="*/ 0 w 61"/>
                <a:gd name="T31" fmla="*/ 92 h 211"/>
                <a:gd name="T32" fmla="*/ 0 w 61"/>
                <a:gd name="T33" fmla="*/ 107 h 211"/>
                <a:gd name="T34" fmla="*/ 3 w 61"/>
                <a:gd name="T35" fmla="*/ 117 h 211"/>
                <a:gd name="T36" fmla="*/ 7 w 61"/>
                <a:gd name="T37" fmla="*/ 127 h 211"/>
                <a:gd name="T38" fmla="*/ 9 w 61"/>
                <a:gd name="T39" fmla="*/ 134 h 211"/>
                <a:gd name="T40" fmla="*/ 13 w 61"/>
                <a:gd name="T41" fmla="*/ 144 h 211"/>
                <a:gd name="T42" fmla="*/ 17 w 61"/>
                <a:gd name="T43" fmla="*/ 159 h 211"/>
                <a:gd name="T44" fmla="*/ 17 w 61"/>
                <a:gd name="T45" fmla="*/ 167 h 211"/>
                <a:gd name="T46" fmla="*/ 17 w 61"/>
                <a:gd name="T47" fmla="*/ 175 h 211"/>
                <a:gd name="T48" fmla="*/ 15 w 61"/>
                <a:gd name="T49" fmla="*/ 180 h 211"/>
                <a:gd name="T50" fmla="*/ 11 w 61"/>
                <a:gd name="T51" fmla="*/ 184 h 211"/>
                <a:gd name="T52" fmla="*/ 11 w 61"/>
                <a:gd name="T53" fmla="*/ 201 h 211"/>
                <a:gd name="T54" fmla="*/ 15 w 61"/>
                <a:gd name="T55" fmla="*/ 203 h 211"/>
                <a:gd name="T56" fmla="*/ 21 w 61"/>
                <a:gd name="T57" fmla="*/ 207 h 211"/>
                <a:gd name="T58" fmla="*/ 25 w 61"/>
                <a:gd name="T59" fmla="*/ 207 h 211"/>
                <a:gd name="T60" fmla="*/ 28 w 61"/>
                <a:gd name="T61" fmla="*/ 211 h 211"/>
                <a:gd name="T62" fmla="*/ 34 w 61"/>
                <a:gd name="T63" fmla="*/ 211 h 211"/>
                <a:gd name="T64" fmla="*/ 38 w 61"/>
                <a:gd name="T65" fmla="*/ 211 h 211"/>
                <a:gd name="T66" fmla="*/ 46 w 61"/>
                <a:gd name="T67" fmla="*/ 207 h 211"/>
                <a:gd name="T68" fmla="*/ 48 w 61"/>
                <a:gd name="T69" fmla="*/ 207 h 211"/>
                <a:gd name="T70" fmla="*/ 48 w 61"/>
                <a:gd name="T71" fmla="*/ 207 h 211"/>
                <a:gd name="T72" fmla="*/ 49 w 61"/>
                <a:gd name="T73" fmla="*/ 205 h 211"/>
                <a:gd name="T74" fmla="*/ 49 w 61"/>
                <a:gd name="T75" fmla="*/ 201 h 211"/>
                <a:gd name="T76" fmla="*/ 51 w 61"/>
                <a:gd name="T77" fmla="*/ 201 h 211"/>
                <a:gd name="T78" fmla="*/ 51 w 61"/>
                <a:gd name="T79" fmla="*/ 201 h 211"/>
                <a:gd name="T80" fmla="*/ 53 w 61"/>
                <a:gd name="T81" fmla="*/ 192 h 211"/>
                <a:gd name="T82" fmla="*/ 57 w 61"/>
                <a:gd name="T83" fmla="*/ 184 h 211"/>
                <a:gd name="T84" fmla="*/ 57 w 61"/>
                <a:gd name="T85" fmla="*/ 167 h 211"/>
                <a:gd name="T86" fmla="*/ 57 w 61"/>
                <a:gd name="T87" fmla="*/ 150 h 211"/>
                <a:gd name="T88" fmla="*/ 57 w 61"/>
                <a:gd name="T89" fmla="*/ 132 h 211"/>
                <a:gd name="T90" fmla="*/ 57 w 61"/>
                <a:gd name="T91" fmla="*/ 123 h 211"/>
                <a:gd name="T92" fmla="*/ 55 w 61"/>
                <a:gd name="T93" fmla="*/ 113 h 211"/>
                <a:gd name="T94" fmla="*/ 53 w 61"/>
                <a:gd name="T95" fmla="*/ 104 h 211"/>
                <a:gd name="T96" fmla="*/ 51 w 61"/>
                <a:gd name="T97" fmla="*/ 100 h 211"/>
                <a:gd name="T98" fmla="*/ 49 w 61"/>
                <a:gd name="T99" fmla="*/ 96 h 211"/>
                <a:gd name="T100" fmla="*/ 49 w 61"/>
                <a:gd name="T101" fmla="*/ 82 h 211"/>
                <a:gd name="T102" fmla="*/ 49 w 61"/>
                <a:gd name="T103" fmla="*/ 67 h 211"/>
                <a:gd name="T104" fmla="*/ 49 w 61"/>
                <a:gd name="T105" fmla="*/ 52 h 211"/>
                <a:gd name="T106" fmla="*/ 49 w 61"/>
                <a:gd name="T107" fmla="*/ 46 h 211"/>
                <a:gd name="T108" fmla="*/ 51 w 61"/>
                <a:gd name="T109" fmla="*/ 38 h 211"/>
                <a:gd name="T110" fmla="*/ 53 w 61"/>
                <a:gd name="T111" fmla="*/ 29 h 211"/>
                <a:gd name="T112" fmla="*/ 57 w 61"/>
                <a:gd name="T113" fmla="*/ 21 h 211"/>
                <a:gd name="T114" fmla="*/ 59 w 61"/>
                <a:gd name="T115" fmla="*/ 11 h 211"/>
                <a:gd name="T116" fmla="*/ 61 w 61"/>
                <a:gd name="T117" fmla="*/ 4 h 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
                <a:gd name="T178" fmla="*/ 0 h 211"/>
                <a:gd name="T179" fmla="*/ 61 w 61"/>
                <a:gd name="T180" fmla="*/ 211 h 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 h="211">
                  <a:moveTo>
                    <a:pt x="61" y="4"/>
                  </a:moveTo>
                  <a:lnTo>
                    <a:pt x="55" y="0"/>
                  </a:lnTo>
                  <a:lnTo>
                    <a:pt x="49" y="0"/>
                  </a:lnTo>
                  <a:lnTo>
                    <a:pt x="38" y="0"/>
                  </a:lnTo>
                  <a:lnTo>
                    <a:pt x="28" y="4"/>
                  </a:lnTo>
                  <a:lnTo>
                    <a:pt x="21" y="10"/>
                  </a:lnTo>
                  <a:lnTo>
                    <a:pt x="13" y="17"/>
                  </a:lnTo>
                  <a:lnTo>
                    <a:pt x="9" y="23"/>
                  </a:lnTo>
                  <a:lnTo>
                    <a:pt x="7" y="29"/>
                  </a:lnTo>
                  <a:lnTo>
                    <a:pt x="5" y="33"/>
                  </a:lnTo>
                  <a:lnTo>
                    <a:pt x="3" y="38"/>
                  </a:lnTo>
                  <a:lnTo>
                    <a:pt x="1" y="46"/>
                  </a:lnTo>
                  <a:lnTo>
                    <a:pt x="0" y="54"/>
                  </a:lnTo>
                  <a:lnTo>
                    <a:pt x="0" y="61"/>
                  </a:lnTo>
                  <a:lnTo>
                    <a:pt x="0" y="77"/>
                  </a:lnTo>
                  <a:lnTo>
                    <a:pt x="0" y="92"/>
                  </a:lnTo>
                  <a:lnTo>
                    <a:pt x="0" y="107"/>
                  </a:lnTo>
                  <a:lnTo>
                    <a:pt x="3" y="117"/>
                  </a:lnTo>
                  <a:lnTo>
                    <a:pt x="7" y="127"/>
                  </a:lnTo>
                  <a:lnTo>
                    <a:pt x="9" y="134"/>
                  </a:lnTo>
                  <a:lnTo>
                    <a:pt x="13" y="144"/>
                  </a:lnTo>
                  <a:lnTo>
                    <a:pt x="17" y="159"/>
                  </a:lnTo>
                  <a:lnTo>
                    <a:pt x="17" y="167"/>
                  </a:lnTo>
                  <a:lnTo>
                    <a:pt x="17" y="175"/>
                  </a:lnTo>
                  <a:lnTo>
                    <a:pt x="15" y="180"/>
                  </a:lnTo>
                  <a:lnTo>
                    <a:pt x="11" y="184"/>
                  </a:lnTo>
                  <a:lnTo>
                    <a:pt x="11" y="201"/>
                  </a:lnTo>
                  <a:lnTo>
                    <a:pt x="15" y="203"/>
                  </a:lnTo>
                  <a:lnTo>
                    <a:pt x="21" y="207"/>
                  </a:lnTo>
                  <a:lnTo>
                    <a:pt x="25" y="207"/>
                  </a:lnTo>
                  <a:lnTo>
                    <a:pt x="28" y="211"/>
                  </a:lnTo>
                  <a:lnTo>
                    <a:pt x="34" y="211"/>
                  </a:lnTo>
                  <a:lnTo>
                    <a:pt x="38" y="211"/>
                  </a:lnTo>
                  <a:lnTo>
                    <a:pt x="46" y="207"/>
                  </a:lnTo>
                  <a:lnTo>
                    <a:pt x="48" y="207"/>
                  </a:lnTo>
                  <a:lnTo>
                    <a:pt x="49" y="205"/>
                  </a:lnTo>
                  <a:lnTo>
                    <a:pt x="49" y="201"/>
                  </a:lnTo>
                  <a:lnTo>
                    <a:pt x="51" y="201"/>
                  </a:lnTo>
                  <a:lnTo>
                    <a:pt x="53" y="192"/>
                  </a:lnTo>
                  <a:lnTo>
                    <a:pt x="57" y="184"/>
                  </a:lnTo>
                  <a:lnTo>
                    <a:pt x="57" y="167"/>
                  </a:lnTo>
                  <a:lnTo>
                    <a:pt x="57" y="150"/>
                  </a:lnTo>
                  <a:lnTo>
                    <a:pt x="57" y="132"/>
                  </a:lnTo>
                  <a:lnTo>
                    <a:pt x="57" y="123"/>
                  </a:lnTo>
                  <a:lnTo>
                    <a:pt x="55" y="113"/>
                  </a:lnTo>
                  <a:lnTo>
                    <a:pt x="53" y="104"/>
                  </a:lnTo>
                  <a:lnTo>
                    <a:pt x="51" y="100"/>
                  </a:lnTo>
                  <a:lnTo>
                    <a:pt x="49" y="96"/>
                  </a:lnTo>
                  <a:lnTo>
                    <a:pt x="49" y="82"/>
                  </a:lnTo>
                  <a:lnTo>
                    <a:pt x="49" y="67"/>
                  </a:lnTo>
                  <a:lnTo>
                    <a:pt x="49" y="52"/>
                  </a:lnTo>
                  <a:lnTo>
                    <a:pt x="49" y="46"/>
                  </a:lnTo>
                  <a:lnTo>
                    <a:pt x="51" y="38"/>
                  </a:lnTo>
                  <a:lnTo>
                    <a:pt x="53" y="29"/>
                  </a:lnTo>
                  <a:lnTo>
                    <a:pt x="57" y="21"/>
                  </a:lnTo>
                  <a:lnTo>
                    <a:pt x="59" y="11"/>
                  </a:lnTo>
                  <a:lnTo>
                    <a:pt x="61" y="4"/>
                  </a:lnTo>
                  <a:close/>
                </a:path>
              </a:pathLst>
            </a:custGeom>
            <a:solidFill>
              <a:srgbClr val="BFFFBF"/>
            </a:solidFill>
            <a:ln w="9525">
              <a:noFill/>
              <a:round/>
              <a:headEnd/>
              <a:tailEnd/>
            </a:ln>
          </p:spPr>
          <p:txBody>
            <a:bodyPr/>
            <a:lstStyle/>
            <a:p>
              <a:endParaRPr lang="en-US"/>
            </a:p>
          </p:txBody>
        </p:sp>
        <p:sp>
          <p:nvSpPr>
            <p:cNvPr id="38103" name="Freeform 215"/>
            <p:cNvSpPr>
              <a:spLocks/>
            </p:cNvSpPr>
            <p:nvPr/>
          </p:nvSpPr>
          <p:spPr bwMode="auto">
            <a:xfrm>
              <a:off x="2177" y="2303"/>
              <a:ext cx="63" cy="211"/>
            </a:xfrm>
            <a:custGeom>
              <a:avLst/>
              <a:gdLst>
                <a:gd name="T0" fmla="*/ 57 w 63"/>
                <a:gd name="T1" fmla="*/ 0 h 211"/>
                <a:gd name="T2" fmla="*/ 48 w 63"/>
                <a:gd name="T3" fmla="*/ 0 h 211"/>
                <a:gd name="T4" fmla="*/ 40 w 63"/>
                <a:gd name="T5" fmla="*/ 0 h 211"/>
                <a:gd name="T6" fmla="*/ 32 w 63"/>
                <a:gd name="T7" fmla="*/ 4 h 211"/>
                <a:gd name="T8" fmla="*/ 27 w 63"/>
                <a:gd name="T9" fmla="*/ 6 h 211"/>
                <a:gd name="T10" fmla="*/ 21 w 63"/>
                <a:gd name="T11" fmla="*/ 11 h 211"/>
                <a:gd name="T12" fmla="*/ 15 w 63"/>
                <a:gd name="T13" fmla="*/ 19 h 211"/>
                <a:gd name="T14" fmla="*/ 11 w 63"/>
                <a:gd name="T15" fmla="*/ 27 h 211"/>
                <a:gd name="T16" fmla="*/ 7 w 63"/>
                <a:gd name="T17" fmla="*/ 33 h 211"/>
                <a:gd name="T18" fmla="*/ 5 w 63"/>
                <a:gd name="T19" fmla="*/ 40 h 211"/>
                <a:gd name="T20" fmla="*/ 3 w 63"/>
                <a:gd name="T21" fmla="*/ 46 h 211"/>
                <a:gd name="T22" fmla="*/ 0 w 63"/>
                <a:gd name="T23" fmla="*/ 69 h 211"/>
                <a:gd name="T24" fmla="*/ 2 w 63"/>
                <a:gd name="T25" fmla="*/ 92 h 211"/>
                <a:gd name="T26" fmla="*/ 3 w 63"/>
                <a:gd name="T27" fmla="*/ 111 h 211"/>
                <a:gd name="T28" fmla="*/ 9 w 63"/>
                <a:gd name="T29" fmla="*/ 125 h 211"/>
                <a:gd name="T30" fmla="*/ 13 w 63"/>
                <a:gd name="T31" fmla="*/ 138 h 211"/>
                <a:gd name="T32" fmla="*/ 17 w 63"/>
                <a:gd name="T33" fmla="*/ 152 h 211"/>
                <a:gd name="T34" fmla="*/ 19 w 63"/>
                <a:gd name="T35" fmla="*/ 163 h 211"/>
                <a:gd name="T36" fmla="*/ 19 w 63"/>
                <a:gd name="T37" fmla="*/ 175 h 211"/>
                <a:gd name="T38" fmla="*/ 17 w 63"/>
                <a:gd name="T39" fmla="*/ 180 h 211"/>
                <a:gd name="T40" fmla="*/ 13 w 63"/>
                <a:gd name="T41" fmla="*/ 184 h 211"/>
                <a:gd name="T42" fmla="*/ 13 w 63"/>
                <a:gd name="T43" fmla="*/ 190 h 211"/>
                <a:gd name="T44" fmla="*/ 13 w 63"/>
                <a:gd name="T45" fmla="*/ 198 h 211"/>
                <a:gd name="T46" fmla="*/ 15 w 63"/>
                <a:gd name="T47" fmla="*/ 203 h 211"/>
                <a:gd name="T48" fmla="*/ 21 w 63"/>
                <a:gd name="T49" fmla="*/ 205 h 211"/>
                <a:gd name="T50" fmla="*/ 28 w 63"/>
                <a:gd name="T51" fmla="*/ 209 h 211"/>
                <a:gd name="T52" fmla="*/ 36 w 63"/>
                <a:gd name="T53" fmla="*/ 211 h 211"/>
                <a:gd name="T54" fmla="*/ 42 w 63"/>
                <a:gd name="T55" fmla="*/ 209 h 211"/>
                <a:gd name="T56" fmla="*/ 48 w 63"/>
                <a:gd name="T57" fmla="*/ 207 h 211"/>
                <a:gd name="T58" fmla="*/ 51 w 63"/>
                <a:gd name="T59" fmla="*/ 203 h 211"/>
                <a:gd name="T60" fmla="*/ 53 w 63"/>
                <a:gd name="T61" fmla="*/ 200 h 211"/>
                <a:gd name="T62" fmla="*/ 55 w 63"/>
                <a:gd name="T63" fmla="*/ 192 h 211"/>
                <a:gd name="T64" fmla="*/ 59 w 63"/>
                <a:gd name="T65" fmla="*/ 186 h 211"/>
                <a:gd name="T66" fmla="*/ 59 w 63"/>
                <a:gd name="T67" fmla="*/ 167 h 211"/>
                <a:gd name="T68" fmla="*/ 61 w 63"/>
                <a:gd name="T69" fmla="*/ 140 h 211"/>
                <a:gd name="T70" fmla="*/ 57 w 63"/>
                <a:gd name="T71" fmla="*/ 113 h 211"/>
                <a:gd name="T72" fmla="*/ 55 w 63"/>
                <a:gd name="T73" fmla="*/ 107 h 211"/>
                <a:gd name="T74" fmla="*/ 53 w 63"/>
                <a:gd name="T75" fmla="*/ 100 h 211"/>
                <a:gd name="T76" fmla="*/ 51 w 63"/>
                <a:gd name="T77" fmla="*/ 88 h 211"/>
                <a:gd name="T78" fmla="*/ 50 w 63"/>
                <a:gd name="T79" fmla="*/ 67 h 211"/>
                <a:gd name="T80" fmla="*/ 51 w 63"/>
                <a:gd name="T81" fmla="*/ 44 h 211"/>
                <a:gd name="T82" fmla="*/ 55 w 63"/>
                <a:gd name="T83" fmla="*/ 29 h 211"/>
                <a:gd name="T84" fmla="*/ 59 w 63"/>
                <a:gd name="T85" fmla="*/ 15 h 211"/>
                <a:gd name="T86" fmla="*/ 63 w 63"/>
                <a:gd name="T87" fmla="*/ 4 h 2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
                <a:gd name="T133" fmla="*/ 0 h 211"/>
                <a:gd name="T134" fmla="*/ 63 w 63"/>
                <a:gd name="T135" fmla="*/ 211 h 2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 h="211">
                  <a:moveTo>
                    <a:pt x="63" y="4"/>
                  </a:moveTo>
                  <a:lnTo>
                    <a:pt x="59" y="2"/>
                  </a:lnTo>
                  <a:lnTo>
                    <a:pt x="57" y="0"/>
                  </a:lnTo>
                  <a:lnTo>
                    <a:pt x="53" y="0"/>
                  </a:lnTo>
                  <a:lnTo>
                    <a:pt x="51" y="0"/>
                  </a:lnTo>
                  <a:lnTo>
                    <a:pt x="48" y="0"/>
                  </a:lnTo>
                  <a:lnTo>
                    <a:pt x="46" y="0"/>
                  </a:lnTo>
                  <a:lnTo>
                    <a:pt x="42" y="0"/>
                  </a:lnTo>
                  <a:lnTo>
                    <a:pt x="40" y="0"/>
                  </a:lnTo>
                  <a:lnTo>
                    <a:pt x="38" y="2"/>
                  </a:lnTo>
                  <a:lnTo>
                    <a:pt x="36" y="2"/>
                  </a:lnTo>
                  <a:lnTo>
                    <a:pt x="32" y="4"/>
                  </a:lnTo>
                  <a:lnTo>
                    <a:pt x="30" y="4"/>
                  </a:lnTo>
                  <a:lnTo>
                    <a:pt x="28" y="6"/>
                  </a:lnTo>
                  <a:lnTo>
                    <a:pt x="27" y="6"/>
                  </a:lnTo>
                  <a:lnTo>
                    <a:pt x="25" y="8"/>
                  </a:lnTo>
                  <a:lnTo>
                    <a:pt x="23" y="10"/>
                  </a:lnTo>
                  <a:lnTo>
                    <a:pt x="21" y="11"/>
                  </a:lnTo>
                  <a:lnTo>
                    <a:pt x="19" y="13"/>
                  </a:lnTo>
                  <a:lnTo>
                    <a:pt x="17" y="15"/>
                  </a:lnTo>
                  <a:lnTo>
                    <a:pt x="15" y="19"/>
                  </a:lnTo>
                  <a:lnTo>
                    <a:pt x="13" y="21"/>
                  </a:lnTo>
                  <a:lnTo>
                    <a:pt x="11" y="23"/>
                  </a:lnTo>
                  <a:lnTo>
                    <a:pt x="11" y="27"/>
                  </a:lnTo>
                  <a:lnTo>
                    <a:pt x="9" y="29"/>
                  </a:lnTo>
                  <a:lnTo>
                    <a:pt x="9" y="31"/>
                  </a:lnTo>
                  <a:lnTo>
                    <a:pt x="7" y="33"/>
                  </a:lnTo>
                  <a:lnTo>
                    <a:pt x="7" y="35"/>
                  </a:lnTo>
                  <a:lnTo>
                    <a:pt x="5" y="38"/>
                  </a:lnTo>
                  <a:lnTo>
                    <a:pt x="5" y="40"/>
                  </a:lnTo>
                  <a:lnTo>
                    <a:pt x="5" y="42"/>
                  </a:lnTo>
                  <a:lnTo>
                    <a:pt x="5" y="44"/>
                  </a:lnTo>
                  <a:lnTo>
                    <a:pt x="3" y="46"/>
                  </a:lnTo>
                  <a:lnTo>
                    <a:pt x="2" y="54"/>
                  </a:lnTo>
                  <a:lnTo>
                    <a:pt x="2" y="61"/>
                  </a:lnTo>
                  <a:lnTo>
                    <a:pt x="0" y="69"/>
                  </a:lnTo>
                  <a:lnTo>
                    <a:pt x="2" y="77"/>
                  </a:lnTo>
                  <a:lnTo>
                    <a:pt x="2" y="84"/>
                  </a:lnTo>
                  <a:lnTo>
                    <a:pt x="2" y="92"/>
                  </a:lnTo>
                  <a:lnTo>
                    <a:pt x="2" y="100"/>
                  </a:lnTo>
                  <a:lnTo>
                    <a:pt x="2" y="107"/>
                  </a:lnTo>
                  <a:lnTo>
                    <a:pt x="3" y="111"/>
                  </a:lnTo>
                  <a:lnTo>
                    <a:pt x="5" y="117"/>
                  </a:lnTo>
                  <a:lnTo>
                    <a:pt x="7" y="121"/>
                  </a:lnTo>
                  <a:lnTo>
                    <a:pt x="9" y="125"/>
                  </a:lnTo>
                  <a:lnTo>
                    <a:pt x="11" y="130"/>
                  </a:lnTo>
                  <a:lnTo>
                    <a:pt x="11" y="134"/>
                  </a:lnTo>
                  <a:lnTo>
                    <a:pt x="13" y="138"/>
                  </a:lnTo>
                  <a:lnTo>
                    <a:pt x="15" y="144"/>
                  </a:lnTo>
                  <a:lnTo>
                    <a:pt x="17" y="148"/>
                  </a:lnTo>
                  <a:lnTo>
                    <a:pt x="17" y="152"/>
                  </a:lnTo>
                  <a:lnTo>
                    <a:pt x="17" y="155"/>
                  </a:lnTo>
                  <a:lnTo>
                    <a:pt x="19" y="159"/>
                  </a:lnTo>
                  <a:lnTo>
                    <a:pt x="19" y="163"/>
                  </a:lnTo>
                  <a:lnTo>
                    <a:pt x="19" y="167"/>
                  </a:lnTo>
                  <a:lnTo>
                    <a:pt x="19" y="171"/>
                  </a:lnTo>
                  <a:lnTo>
                    <a:pt x="19" y="175"/>
                  </a:lnTo>
                  <a:lnTo>
                    <a:pt x="19" y="177"/>
                  </a:lnTo>
                  <a:lnTo>
                    <a:pt x="17" y="178"/>
                  </a:lnTo>
                  <a:lnTo>
                    <a:pt x="17" y="180"/>
                  </a:lnTo>
                  <a:lnTo>
                    <a:pt x="15" y="182"/>
                  </a:lnTo>
                  <a:lnTo>
                    <a:pt x="13" y="182"/>
                  </a:lnTo>
                  <a:lnTo>
                    <a:pt x="13" y="184"/>
                  </a:lnTo>
                  <a:lnTo>
                    <a:pt x="13" y="186"/>
                  </a:lnTo>
                  <a:lnTo>
                    <a:pt x="13" y="188"/>
                  </a:lnTo>
                  <a:lnTo>
                    <a:pt x="13" y="190"/>
                  </a:lnTo>
                  <a:lnTo>
                    <a:pt x="13" y="194"/>
                  </a:lnTo>
                  <a:lnTo>
                    <a:pt x="13" y="196"/>
                  </a:lnTo>
                  <a:lnTo>
                    <a:pt x="13" y="198"/>
                  </a:lnTo>
                  <a:lnTo>
                    <a:pt x="13" y="200"/>
                  </a:lnTo>
                  <a:lnTo>
                    <a:pt x="13" y="201"/>
                  </a:lnTo>
                  <a:lnTo>
                    <a:pt x="15" y="203"/>
                  </a:lnTo>
                  <a:lnTo>
                    <a:pt x="17" y="203"/>
                  </a:lnTo>
                  <a:lnTo>
                    <a:pt x="19" y="205"/>
                  </a:lnTo>
                  <a:lnTo>
                    <a:pt x="21" y="205"/>
                  </a:lnTo>
                  <a:lnTo>
                    <a:pt x="25" y="207"/>
                  </a:lnTo>
                  <a:lnTo>
                    <a:pt x="27" y="207"/>
                  </a:lnTo>
                  <a:lnTo>
                    <a:pt x="28" y="209"/>
                  </a:lnTo>
                  <a:lnTo>
                    <a:pt x="30" y="211"/>
                  </a:lnTo>
                  <a:lnTo>
                    <a:pt x="32" y="211"/>
                  </a:lnTo>
                  <a:lnTo>
                    <a:pt x="36" y="211"/>
                  </a:lnTo>
                  <a:lnTo>
                    <a:pt x="38" y="211"/>
                  </a:lnTo>
                  <a:lnTo>
                    <a:pt x="40" y="211"/>
                  </a:lnTo>
                  <a:lnTo>
                    <a:pt x="42" y="209"/>
                  </a:lnTo>
                  <a:lnTo>
                    <a:pt x="44" y="209"/>
                  </a:lnTo>
                  <a:lnTo>
                    <a:pt x="46" y="209"/>
                  </a:lnTo>
                  <a:lnTo>
                    <a:pt x="48" y="207"/>
                  </a:lnTo>
                  <a:lnTo>
                    <a:pt x="50" y="207"/>
                  </a:lnTo>
                  <a:lnTo>
                    <a:pt x="51" y="205"/>
                  </a:lnTo>
                  <a:lnTo>
                    <a:pt x="51" y="203"/>
                  </a:lnTo>
                  <a:lnTo>
                    <a:pt x="51" y="201"/>
                  </a:lnTo>
                  <a:lnTo>
                    <a:pt x="53" y="201"/>
                  </a:lnTo>
                  <a:lnTo>
                    <a:pt x="53" y="200"/>
                  </a:lnTo>
                  <a:lnTo>
                    <a:pt x="53" y="198"/>
                  </a:lnTo>
                  <a:lnTo>
                    <a:pt x="55" y="194"/>
                  </a:lnTo>
                  <a:lnTo>
                    <a:pt x="55" y="192"/>
                  </a:lnTo>
                  <a:lnTo>
                    <a:pt x="57" y="190"/>
                  </a:lnTo>
                  <a:lnTo>
                    <a:pt x="57" y="188"/>
                  </a:lnTo>
                  <a:lnTo>
                    <a:pt x="59" y="186"/>
                  </a:lnTo>
                  <a:lnTo>
                    <a:pt x="59" y="184"/>
                  </a:lnTo>
                  <a:lnTo>
                    <a:pt x="59" y="175"/>
                  </a:lnTo>
                  <a:lnTo>
                    <a:pt x="59" y="167"/>
                  </a:lnTo>
                  <a:lnTo>
                    <a:pt x="59" y="157"/>
                  </a:lnTo>
                  <a:lnTo>
                    <a:pt x="61" y="150"/>
                  </a:lnTo>
                  <a:lnTo>
                    <a:pt x="61" y="140"/>
                  </a:lnTo>
                  <a:lnTo>
                    <a:pt x="61" y="130"/>
                  </a:lnTo>
                  <a:lnTo>
                    <a:pt x="59" y="123"/>
                  </a:lnTo>
                  <a:lnTo>
                    <a:pt x="57" y="113"/>
                  </a:lnTo>
                  <a:lnTo>
                    <a:pt x="57" y="111"/>
                  </a:lnTo>
                  <a:lnTo>
                    <a:pt x="57" y="109"/>
                  </a:lnTo>
                  <a:lnTo>
                    <a:pt x="55" y="107"/>
                  </a:lnTo>
                  <a:lnTo>
                    <a:pt x="55" y="106"/>
                  </a:lnTo>
                  <a:lnTo>
                    <a:pt x="55" y="102"/>
                  </a:lnTo>
                  <a:lnTo>
                    <a:pt x="53" y="100"/>
                  </a:lnTo>
                  <a:lnTo>
                    <a:pt x="53" y="98"/>
                  </a:lnTo>
                  <a:lnTo>
                    <a:pt x="51" y="96"/>
                  </a:lnTo>
                  <a:lnTo>
                    <a:pt x="51" y="88"/>
                  </a:lnTo>
                  <a:lnTo>
                    <a:pt x="51" y="82"/>
                  </a:lnTo>
                  <a:lnTo>
                    <a:pt x="51" y="75"/>
                  </a:lnTo>
                  <a:lnTo>
                    <a:pt x="50" y="67"/>
                  </a:lnTo>
                  <a:lnTo>
                    <a:pt x="50" y="59"/>
                  </a:lnTo>
                  <a:lnTo>
                    <a:pt x="51" y="52"/>
                  </a:lnTo>
                  <a:lnTo>
                    <a:pt x="51" y="44"/>
                  </a:lnTo>
                  <a:lnTo>
                    <a:pt x="53" y="38"/>
                  </a:lnTo>
                  <a:lnTo>
                    <a:pt x="53" y="33"/>
                  </a:lnTo>
                  <a:lnTo>
                    <a:pt x="55" y="29"/>
                  </a:lnTo>
                  <a:lnTo>
                    <a:pt x="57" y="25"/>
                  </a:lnTo>
                  <a:lnTo>
                    <a:pt x="57" y="21"/>
                  </a:lnTo>
                  <a:lnTo>
                    <a:pt x="59" y="15"/>
                  </a:lnTo>
                  <a:lnTo>
                    <a:pt x="61" y="11"/>
                  </a:lnTo>
                  <a:lnTo>
                    <a:pt x="63" y="8"/>
                  </a:lnTo>
                  <a:lnTo>
                    <a:pt x="63" y="4"/>
                  </a:lnTo>
                </a:path>
              </a:pathLst>
            </a:custGeom>
            <a:solidFill>
              <a:schemeClr val="accent1"/>
            </a:solidFill>
            <a:ln w="0">
              <a:solidFill>
                <a:srgbClr val="000000"/>
              </a:solidFill>
              <a:prstDash val="solid"/>
              <a:round/>
              <a:headEnd/>
              <a:tailEnd/>
            </a:ln>
          </p:spPr>
          <p:txBody>
            <a:bodyPr/>
            <a:lstStyle/>
            <a:p>
              <a:endParaRPr lang="en-US"/>
            </a:p>
          </p:txBody>
        </p:sp>
        <p:sp>
          <p:nvSpPr>
            <p:cNvPr id="38104" name="Freeform 216"/>
            <p:cNvSpPr>
              <a:spLocks/>
            </p:cNvSpPr>
            <p:nvPr/>
          </p:nvSpPr>
          <p:spPr bwMode="auto">
            <a:xfrm>
              <a:off x="2301" y="2643"/>
              <a:ext cx="58" cy="80"/>
            </a:xfrm>
            <a:custGeom>
              <a:avLst/>
              <a:gdLst>
                <a:gd name="T0" fmla="*/ 52 w 58"/>
                <a:gd name="T1" fmla="*/ 46 h 80"/>
                <a:gd name="T2" fmla="*/ 52 w 58"/>
                <a:gd name="T3" fmla="*/ 40 h 80"/>
                <a:gd name="T4" fmla="*/ 54 w 58"/>
                <a:gd name="T5" fmla="*/ 34 h 80"/>
                <a:gd name="T6" fmla="*/ 54 w 58"/>
                <a:gd name="T7" fmla="*/ 30 h 80"/>
                <a:gd name="T8" fmla="*/ 52 w 58"/>
                <a:gd name="T9" fmla="*/ 28 h 80"/>
                <a:gd name="T10" fmla="*/ 50 w 58"/>
                <a:gd name="T11" fmla="*/ 25 h 80"/>
                <a:gd name="T12" fmla="*/ 50 w 58"/>
                <a:gd name="T13" fmla="*/ 23 h 80"/>
                <a:gd name="T14" fmla="*/ 50 w 58"/>
                <a:gd name="T15" fmla="*/ 21 h 80"/>
                <a:gd name="T16" fmla="*/ 46 w 58"/>
                <a:gd name="T17" fmla="*/ 17 h 80"/>
                <a:gd name="T18" fmla="*/ 45 w 58"/>
                <a:gd name="T19" fmla="*/ 15 h 80"/>
                <a:gd name="T20" fmla="*/ 45 w 58"/>
                <a:gd name="T21" fmla="*/ 13 h 80"/>
                <a:gd name="T22" fmla="*/ 45 w 58"/>
                <a:gd name="T23" fmla="*/ 11 h 80"/>
                <a:gd name="T24" fmla="*/ 41 w 58"/>
                <a:gd name="T25" fmla="*/ 9 h 80"/>
                <a:gd name="T26" fmla="*/ 39 w 58"/>
                <a:gd name="T27" fmla="*/ 7 h 80"/>
                <a:gd name="T28" fmla="*/ 39 w 58"/>
                <a:gd name="T29" fmla="*/ 5 h 80"/>
                <a:gd name="T30" fmla="*/ 33 w 58"/>
                <a:gd name="T31" fmla="*/ 5 h 80"/>
                <a:gd name="T32" fmla="*/ 31 w 58"/>
                <a:gd name="T33" fmla="*/ 3 h 80"/>
                <a:gd name="T34" fmla="*/ 23 w 58"/>
                <a:gd name="T35" fmla="*/ 0 h 80"/>
                <a:gd name="T36" fmla="*/ 20 w 58"/>
                <a:gd name="T37" fmla="*/ 0 h 80"/>
                <a:gd name="T38" fmla="*/ 16 w 58"/>
                <a:gd name="T39" fmla="*/ 0 h 80"/>
                <a:gd name="T40" fmla="*/ 10 w 58"/>
                <a:gd name="T41" fmla="*/ 2 h 80"/>
                <a:gd name="T42" fmla="*/ 4 w 58"/>
                <a:gd name="T43" fmla="*/ 7 h 80"/>
                <a:gd name="T44" fmla="*/ 2 w 58"/>
                <a:gd name="T45" fmla="*/ 11 h 80"/>
                <a:gd name="T46" fmla="*/ 0 w 58"/>
                <a:gd name="T47" fmla="*/ 21 h 80"/>
                <a:gd name="T48" fmla="*/ 0 w 58"/>
                <a:gd name="T49" fmla="*/ 30 h 80"/>
                <a:gd name="T50" fmla="*/ 0 w 58"/>
                <a:gd name="T51" fmla="*/ 50 h 80"/>
                <a:gd name="T52" fmla="*/ 2 w 58"/>
                <a:gd name="T53" fmla="*/ 51 h 80"/>
                <a:gd name="T54" fmla="*/ 4 w 58"/>
                <a:gd name="T55" fmla="*/ 53 h 80"/>
                <a:gd name="T56" fmla="*/ 2 w 58"/>
                <a:gd name="T57" fmla="*/ 61 h 80"/>
                <a:gd name="T58" fmla="*/ 4 w 58"/>
                <a:gd name="T59" fmla="*/ 65 h 80"/>
                <a:gd name="T60" fmla="*/ 4 w 58"/>
                <a:gd name="T61" fmla="*/ 65 h 80"/>
                <a:gd name="T62" fmla="*/ 6 w 58"/>
                <a:gd name="T63" fmla="*/ 65 h 80"/>
                <a:gd name="T64" fmla="*/ 6 w 58"/>
                <a:gd name="T65" fmla="*/ 67 h 80"/>
                <a:gd name="T66" fmla="*/ 8 w 58"/>
                <a:gd name="T67" fmla="*/ 67 h 80"/>
                <a:gd name="T68" fmla="*/ 8 w 58"/>
                <a:gd name="T69" fmla="*/ 69 h 80"/>
                <a:gd name="T70" fmla="*/ 10 w 58"/>
                <a:gd name="T71" fmla="*/ 69 h 80"/>
                <a:gd name="T72" fmla="*/ 12 w 58"/>
                <a:gd name="T73" fmla="*/ 71 h 80"/>
                <a:gd name="T74" fmla="*/ 14 w 58"/>
                <a:gd name="T75" fmla="*/ 73 h 80"/>
                <a:gd name="T76" fmla="*/ 16 w 58"/>
                <a:gd name="T77" fmla="*/ 76 h 80"/>
                <a:gd name="T78" fmla="*/ 16 w 58"/>
                <a:gd name="T79" fmla="*/ 78 h 80"/>
                <a:gd name="T80" fmla="*/ 18 w 58"/>
                <a:gd name="T81" fmla="*/ 80 h 80"/>
                <a:gd name="T82" fmla="*/ 27 w 58"/>
                <a:gd name="T83" fmla="*/ 78 h 80"/>
                <a:gd name="T84" fmla="*/ 33 w 58"/>
                <a:gd name="T85" fmla="*/ 78 h 80"/>
                <a:gd name="T86" fmla="*/ 37 w 58"/>
                <a:gd name="T87" fmla="*/ 76 h 80"/>
                <a:gd name="T88" fmla="*/ 46 w 58"/>
                <a:gd name="T89" fmla="*/ 73 h 80"/>
                <a:gd name="T90" fmla="*/ 50 w 58"/>
                <a:gd name="T91" fmla="*/ 73 h 80"/>
                <a:gd name="T92" fmla="*/ 52 w 58"/>
                <a:gd name="T93" fmla="*/ 71 h 80"/>
                <a:gd name="T94" fmla="*/ 56 w 58"/>
                <a:gd name="T95" fmla="*/ 67 h 80"/>
                <a:gd name="T96" fmla="*/ 58 w 58"/>
                <a:gd name="T97" fmla="*/ 61 h 80"/>
                <a:gd name="T98" fmla="*/ 58 w 58"/>
                <a:gd name="T99" fmla="*/ 55 h 80"/>
                <a:gd name="T100" fmla="*/ 56 w 58"/>
                <a:gd name="T101" fmla="*/ 51 h 80"/>
                <a:gd name="T102" fmla="*/ 52 w 58"/>
                <a:gd name="T103" fmla="*/ 48 h 80"/>
                <a:gd name="T104" fmla="*/ 52 w 58"/>
                <a:gd name="T105" fmla="*/ 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
                <a:gd name="T160" fmla="*/ 0 h 80"/>
                <a:gd name="T161" fmla="*/ 58 w 58"/>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 h="80">
                  <a:moveTo>
                    <a:pt x="52" y="46"/>
                  </a:moveTo>
                  <a:lnTo>
                    <a:pt x="52" y="40"/>
                  </a:lnTo>
                  <a:lnTo>
                    <a:pt x="54" y="34"/>
                  </a:lnTo>
                  <a:lnTo>
                    <a:pt x="54" y="30"/>
                  </a:lnTo>
                  <a:lnTo>
                    <a:pt x="52" y="28"/>
                  </a:lnTo>
                  <a:lnTo>
                    <a:pt x="50" y="25"/>
                  </a:lnTo>
                  <a:lnTo>
                    <a:pt x="50" y="23"/>
                  </a:lnTo>
                  <a:lnTo>
                    <a:pt x="50" y="21"/>
                  </a:lnTo>
                  <a:lnTo>
                    <a:pt x="46" y="17"/>
                  </a:lnTo>
                  <a:lnTo>
                    <a:pt x="45" y="15"/>
                  </a:lnTo>
                  <a:lnTo>
                    <a:pt x="45" y="13"/>
                  </a:lnTo>
                  <a:lnTo>
                    <a:pt x="45" y="11"/>
                  </a:lnTo>
                  <a:lnTo>
                    <a:pt x="41" y="9"/>
                  </a:lnTo>
                  <a:lnTo>
                    <a:pt x="39" y="7"/>
                  </a:lnTo>
                  <a:lnTo>
                    <a:pt x="39" y="5"/>
                  </a:lnTo>
                  <a:lnTo>
                    <a:pt x="33" y="5"/>
                  </a:lnTo>
                  <a:lnTo>
                    <a:pt x="31" y="3"/>
                  </a:lnTo>
                  <a:lnTo>
                    <a:pt x="23" y="0"/>
                  </a:lnTo>
                  <a:lnTo>
                    <a:pt x="20" y="0"/>
                  </a:lnTo>
                  <a:lnTo>
                    <a:pt x="16" y="0"/>
                  </a:lnTo>
                  <a:lnTo>
                    <a:pt x="10" y="2"/>
                  </a:lnTo>
                  <a:lnTo>
                    <a:pt x="4" y="7"/>
                  </a:lnTo>
                  <a:lnTo>
                    <a:pt x="2" y="11"/>
                  </a:lnTo>
                  <a:lnTo>
                    <a:pt x="0" y="21"/>
                  </a:lnTo>
                  <a:lnTo>
                    <a:pt x="0" y="30"/>
                  </a:lnTo>
                  <a:lnTo>
                    <a:pt x="0" y="50"/>
                  </a:lnTo>
                  <a:lnTo>
                    <a:pt x="2" y="51"/>
                  </a:lnTo>
                  <a:lnTo>
                    <a:pt x="4" y="53"/>
                  </a:lnTo>
                  <a:lnTo>
                    <a:pt x="2" y="61"/>
                  </a:lnTo>
                  <a:lnTo>
                    <a:pt x="4" y="65"/>
                  </a:lnTo>
                  <a:lnTo>
                    <a:pt x="6" y="65"/>
                  </a:lnTo>
                  <a:lnTo>
                    <a:pt x="6" y="67"/>
                  </a:lnTo>
                  <a:lnTo>
                    <a:pt x="8" y="67"/>
                  </a:lnTo>
                  <a:lnTo>
                    <a:pt x="8" y="69"/>
                  </a:lnTo>
                  <a:lnTo>
                    <a:pt x="10" y="69"/>
                  </a:lnTo>
                  <a:lnTo>
                    <a:pt x="12" y="71"/>
                  </a:lnTo>
                  <a:lnTo>
                    <a:pt x="14" y="73"/>
                  </a:lnTo>
                  <a:lnTo>
                    <a:pt x="16" y="76"/>
                  </a:lnTo>
                  <a:lnTo>
                    <a:pt x="16" y="78"/>
                  </a:lnTo>
                  <a:lnTo>
                    <a:pt x="18" y="80"/>
                  </a:lnTo>
                  <a:lnTo>
                    <a:pt x="27" y="78"/>
                  </a:lnTo>
                  <a:lnTo>
                    <a:pt x="33" y="78"/>
                  </a:lnTo>
                  <a:lnTo>
                    <a:pt x="37" y="76"/>
                  </a:lnTo>
                  <a:lnTo>
                    <a:pt x="46" y="73"/>
                  </a:lnTo>
                  <a:lnTo>
                    <a:pt x="50" y="73"/>
                  </a:lnTo>
                  <a:lnTo>
                    <a:pt x="52" y="71"/>
                  </a:lnTo>
                  <a:lnTo>
                    <a:pt x="56" y="67"/>
                  </a:lnTo>
                  <a:lnTo>
                    <a:pt x="58" y="61"/>
                  </a:lnTo>
                  <a:lnTo>
                    <a:pt x="58" y="55"/>
                  </a:lnTo>
                  <a:lnTo>
                    <a:pt x="56" y="51"/>
                  </a:lnTo>
                  <a:lnTo>
                    <a:pt x="52" y="48"/>
                  </a:lnTo>
                  <a:lnTo>
                    <a:pt x="52" y="46"/>
                  </a:lnTo>
                  <a:close/>
                </a:path>
              </a:pathLst>
            </a:custGeom>
            <a:solidFill>
              <a:schemeClr val="accent1"/>
            </a:solidFill>
            <a:ln w="9525">
              <a:noFill/>
              <a:round/>
              <a:headEnd/>
              <a:tailEnd/>
            </a:ln>
          </p:spPr>
          <p:txBody>
            <a:bodyPr/>
            <a:lstStyle/>
            <a:p>
              <a:endParaRPr lang="en-US"/>
            </a:p>
          </p:txBody>
        </p:sp>
        <p:sp>
          <p:nvSpPr>
            <p:cNvPr id="38105" name="Freeform 217"/>
            <p:cNvSpPr>
              <a:spLocks/>
            </p:cNvSpPr>
            <p:nvPr/>
          </p:nvSpPr>
          <p:spPr bwMode="auto">
            <a:xfrm>
              <a:off x="2301" y="2643"/>
              <a:ext cx="60" cy="80"/>
            </a:xfrm>
            <a:custGeom>
              <a:avLst/>
              <a:gdLst>
                <a:gd name="T0" fmla="*/ 52 w 60"/>
                <a:gd name="T1" fmla="*/ 44 h 80"/>
                <a:gd name="T2" fmla="*/ 52 w 60"/>
                <a:gd name="T3" fmla="*/ 38 h 80"/>
                <a:gd name="T4" fmla="*/ 54 w 60"/>
                <a:gd name="T5" fmla="*/ 32 h 80"/>
                <a:gd name="T6" fmla="*/ 52 w 60"/>
                <a:gd name="T7" fmla="*/ 28 h 80"/>
                <a:gd name="T8" fmla="*/ 50 w 60"/>
                <a:gd name="T9" fmla="*/ 23 h 80"/>
                <a:gd name="T10" fmla="*/ 48 w 60"/>
                <a:gd name="T11" fmla="*/ 19 h 80"/>
                <a:gd name="T12" fmla="*/ 46 w 60"/>
                <a:gd name="T13" fmla="*/ 17 h 80"/>
                <a:gd name="T14" fmla="*/ 45 w 60"/>
                <a:gd name="T15" fmla="*/ 13 h 80"/>
                <a:gd name="T16" fmla="*/ 43 w 60"/>
                <a:gd name="T17" fmla="*/ 11 h 80"/>
                <a:gd name="T18" fmla="*/ 39 w 60"/>
                <a:gd name="T19" fmla="*/ 7 h 80"/>
                <a:gd name="T20" fmla="*/ 35 w 60"/>
                <a:gd name="T21" fmla="*/ 5 h 80"/>
                <a:gd name="T22" fmla="*/ 31 w 60"/>
                <a:gd name="T23" fmla="*/ 3 h 80"/>
                <a:gd name="T24" fmla="*/ 27 w 60"/>
                <a:gd name="T25" fmla="*/ 2 h 80"/>
                <a:gd name="T26" fmla="*/ 23 w 60"/>
                <a:gd name="T27" fmla="*/ 0 h 80"/>
                <a:gd name="T28" fmla="*/ 20 w 60"/>
                <a:gd name="T29" fmla="*/ 0 h 80"/>
                <a:gd name="T30" fmla="*/ 16 w 60"/>
                <a:gd name="T31" fmla="*/ 0 h 80"/>
                <a:gd name="T32" fmla="*/ 12 w 60"/>
                <a:gd name="T33" fmla="*/ 2 h 80"/>
                <a:gd name="T34" fmla="*/ 8 w 60"/>
                <a:gd name="T35" fmla="*/ 3 h 80"/>
                <a:gd name="T36" fmla="*/ 4 w 60"/>
                <a:gd name="T37" fmla="*/ 7 h 80"/>
                <a:gd name="T38" fmla="*/ 2 w 60"/>
                <a:gd name="T39" fmla="*/ 11 h 80"/>
                <a:gd name="T40" fmla="*/ 0 w 60"/>
                <a:gd name="T41" fmla="*/ 21 h 80"/>
                <a:gd name="T42" fmla="*/ 0 w 60"/>
                <a:gd name="T43" fmla="*/ 30 h 80"/>
                <a:gd name="T44" fmla="*/ 0 w 60"/>
                <a:gd name="T45" fmla="*/ 40 h 80"/>
                <a:gd name="T46" fmla="*/ 0 w 60"/>
                <a:gd name="T47" fmla="*/ 50 h 80"/>
                <a:gd name="T48" fmla="*/ 2 w 60"/>
                <a:gd name="T49" fmla="*/ 51 h 80"/>
                <a:gd name="T50" fmla="*/ 2 w 60"/>
                <a:gd name="T51" fmla="*/ 55 h 80"/>
                <a:gd name="T52" fmla="*/ 2 w 60"/>
                <a:gd name="T53" fmla="*/ 59 h 80"/>
                <a:gd name="T54" fmla="*/ 4 w 60"/>
                <a:gd name="T55" fmla="*/ 61 h 80"/>
                <a:gd name="T56" fmla="*/ 4 w 60"/>
                <a:gd name="T57" fmla="*/ 65 h 80"/>
                <a:gd name="T58" fmla="*/ 6 w 60"/>
                <a:gd name="T59" fmla="*/ 67 h 80"/>
                <a:gd name="T60" fmla="*/ 8 w 60"/>
                <a:gd name="T61" fmla="*/ 69 h 80"/>
                <a:gd name="T62" fmla="*/ 12 w 60"/>
                <a:gd name="T63" fmla="*/ 71 h 80"/>
                <a:gd name="T64" fmla="*/ 14 w 60"/>
                <a:gd name="T65" fmla="*/ 73 h 80"/>
                <a:gd name="T66" fmla="*/ 16 w 60"/>
                <a:gd name="T67" fmla="*/ 76 h 80"/>
                <a:gd name="T68" fmla="*/ 18 w 60"/>
                <a:gd name="T69" fmla="*/ 80 h 80"/>
                <a:gd name="T70" fmla="*/ 22 w 60"/>
                <a:gd name="T71" fmla="*/ 80 h 80"/>
                <a:gd name="T72" fmla="*/ 27 w 60"/>
                <a:gd name="T73" fmla="*/ 78 h 80"/>
                <a:gd name="T74" fmla="*/ 33 w 60"/>
                <a:gd name="T75" fmla="*/ 78 h 80"/>
                <a:gd name="T76" fmla="*/ 37 w 60"/>
                <a:gd name="T77" fmla="*/ 76 h 80"/>
                <a:gd name="T78" fmla="*/ 43 w 60"/>
                <a:gd name="T79" fmla="*/ 75 h 80"/>
                <a:gd name="T80" fmla="*/ 46 w 60"/>
                <a:gd name="T81" fmla="*/ 73 h 80"/>
                <a:gd name="T82" fmla="*/ 50 w 60"/>
                <a:gd name="T83" fmla="*/ 73 h 80"/>
                <a:gd name="T84" fmla="*/ 52 w 60"/>
                <a:gd name="T85" fmla="*/ 71 h 80"/>
                <a:gd name="T86" fmla="*/ 56 w 60"/>
                <a:gd name="T87" fmla="*/ 67 h 80"/>
                <a:gd name="T88" fmla="*/ 58 w 60"/>
                <a:gd name="T89" fmla="*/ 61 h 80"/>
                <a:gd name="T90" fmla="*/ 58 w 60"/>
                <a:gd name="T91" fmla="*/ 55 h 80"/>
                <a:gd name="T92" fmla="*/ 56 w 60"/>
                <a:gd name="T93" fmla="*/ 51 h 80"/>
                <a:gd name="T94" fmla="*/ 52 w 60"/>
                <a:gd name="T95" fmla="*/ 48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80"/>
                <a:gd name="T146" fmla="*/ 60 w 60"/>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80">
                  <a:moveTo>
                    <a:pt x="52" y="46"/>
                  </a:moveTo>
                  <a:lnTo>
                    <a:pt x="52" y="44"/>
                  </a:lnTo>
                  <a:lnTo>
                    <a:pt x="52" y="40"/>
                  </a:lnTo>
                  <a:lnTo>
                    <a:pt x="52" y="38"/>
                  </a:lnTo>
                  <a:lnTo>
                    <a:pt x="54" y="36"/>
                  </a:lnTo>
                  <a:lnTo>
                    <a:pt x="54" y="32"/>
                  </a:lnTo>
                  <a:lnTo>
                    <a:pt x="54" y="30"/>
                  </a:lnTo>
                  <a:lnTo>
                    <a:pt x="52" y="28"/>
                  </a:lnTo>
                  <a:lnTo>
                    <a:pt x="50" y="25"/>
                  </a:lnTo>
                  <a:lnTo>
                    <a:pt x="50" y="23"/>
                  </a:lnTo>
                  <a:lnTo>
                    <a:pt x="50" y="21"/>
                  </a:lnTo>
                  <a:lnTo>
                    <a:pt x="48" y="19"/>
                  </a:lnTo>
                  <a:lnTo>
                    <a:pt x="46" y="19"/>
                  </a:lnTo>
                  <a:lnTo>
                    <a:pt x="46" y="17"/>
                  </a:lnTo>
                  <a:lnTo>
                    <a:pt x="45" y="15"/>
                  </a:lnTo>
                  <a:lnTo>
                    <a:pt x="45" y="13"/>
                  </a:lnTo>
                  <a:lnTo>
                    <a:pt x="45" y="11"/>
                  </a:lnTo>
                  <a:lnTo>
                    <a:pt x="43" y="11"/>
                  </a:lnTo>
                  <a:lnTo>
                    <a:pt x="41" y="9"/>
                  </a:lnTo>
                  <a:lnTo>
                    <a:pt x="39" y="7"/>
                  </a:lnTo>
                  <a:lnTo>
                    <a:pt x="39" y="5"/>
                  </a:lnTo>
                  <a:lnTo>
                    <a:pt x="35" y="5"/>
                  </a:lnTo>
                  <a:lnTo>
                    <a:pt x="33" y="5"/>
                  </a:lnTo>
                  <a:lnTo>
                    <a:pt x="31" y="3"/>
                  </a:lnTo>
                  <a:lnTo>
                    <a:pt x="29" y="3"/>
                  </a:lnTo>
                  <a:lnTo>
                    <a:pt x="27" y="2"/>
                  </a:lnTo>
                  <a:lnTo>
                    <a:pt x="25" y="0"/>
                  </a:lnTo>
                  <a:lnTo>
                    <a:pt x="23" y="0"/>
                  </a:lnTo>
                  <a:lnTo>
                    <a:pt x="22" y="0"/>
                  </a:lnTo>
                  <a:lnTo>
                    <a:pt x="20" y="0"/>
                  </a:lnTo>
                  <a:lnTo>
                    <a:pt x="18" y="0"/>
                  </a:lnTo>
                  <a:lnTo>
                    <a:pt x="16" y="0"/>
                  </a:lnTo>
                  <a:lnTo>
                    <a:pt x="14" y="2"/>
                  </a:lnTo>
                  <a:lnTo>
                    <a:pt x="12" y="2"/>
                  </a:lnTo>
                  <a:lnTo>
                    <a:pt x="10" y="2"/>
                  </a:lnTo>
                  <a:lnTo>
                    <a:pt x="8" y="3"/>
                  </a:lnTo>
                  <a:lnTo>
                    <a:pt x="6" y="5"/>
                  </a:lnTo>
                  <a:lnTo>
                    <a:pt x="4" y="7"/>
                  </a:lnTo>
                  <a:lnTo>
                    <a:pt x="4" y="9"/>
                  </a:lnTo>
                  <a:lnTo>
                    <a:pt x="2" y="11"/>
                  </a:lnTo>
                  <a:lnTo>
                    <a:pt x="2" y="15"/>
                  </a:lnTo>
                  <a:lnTo>
                    <a:pt x="0" y="21"/>
                  </a:lnTo>
                  <a:lnTo>
                    <a:pt x="0" y="25"/>
                  </a:lnTo>
                  <a:lnTo>
                    <a:pt x="0" y="30"/>
                  </a:lnTo>
                  <a:lnTo>
                    <a:pt x="0" y="34"/>
                  </a:lnTo>
                  <a:lnTo>
                    <a:pt x="0" y="40"/>
                  </a:lnTo>
                  <a:lnTo>
                    <a:pt x="0" y="44"/>
                  </a:lnTo>
                  <a:lnTo>
                    <a:pt x="0" y="50"/>
                  </a:lnTo>
                  <a:lnTo>
                    <a:pt x="2" y="50"/>
                  </a:lnTo>
                  <a:lnTo>
                    <a:pt x="2" y="51"/>
                  </a:lnTo>
                  <a:lnTo>
                    <a:pt x="2" y="53"/>
                  </a:lnTo>
                  <a:lnTo>
                    <a:pt x="2" y="55"/>
                  </a:lnTo>
                  <a:lnTo>
                    <a:pt x="2" y="57"/>
                  </a:lnTo>
                  <a:lnTo>
                    <a:pt x="2" y="59"/>
                  </a:lnTo>
                  <a:lnTo>
                    <a:pt x="2" y="61"/>
                  </a:lnTo>
                  <a:lnTo>
                    <a:pt x="4" y="61"/>
                  </a:lnTo>
                  <a:lnTo>
                    <a:pt x="4" y="63"/>
                  </a:lnTo>
                  <a:lnTo>
                    <a:pt x="4" y="65"/>
                  </a:lnTo>
                  <a:lnTo>
                    <a:pt x="6" y="65"/>
                  </a:lnTo>
                  <a:lnTo>
                    <a:pt x="6" y="67"/>
                  </a:lnTo>
                  <a:lnTo>
                    <a:pt x="8" y="67"/>
                  </a:lnTo>
                  <a:lnTo>
                    <a:pt x="8" y="69"/>
                  </a:lnTo>
                  <a:lnTo>
                    <a:pt x="10" y="69"/>
                  </a:lnTo>
                  <a:lnTo>
                    <a:pt x="12" y="71"/>
                  </a:lnTo>
                  <a:lnTo>
                    <a:pt x="14" y="71"/>
                  </a:lnTo>
                  <a:lnTo>
                    <a:pt x="14" y="73"/>
                  </a:lnTo>
                  <a:lnTo>
                    <a:pt x="14" y="75"/>
                  </a:lnTo>
                  <a:lnTo>
                    <a:pt x="16" y="76"/>
                  </a:lnTo>
                  <a:lnTo>
                    <a:pt x="16" y="78"/>
                  </a:lnTo>
                  <a:lnTo>
                    <a:pt x="18" y="80"/>
                  </a:lnTo>
                  <a:lnTo>
                    <a:pt x="20" y="80"/>
                  </a:lnTo>
                  <a:lnTo>
                    <a:pt x="22" y="80"/>
                  </a:lnTo>
                  <a:lnTo>
                    <a:pt x="23" y="78"/>
                  </a:lnTo>
                  <a:lnTo>
                    <a:pt x="27" y="78"/>
                  </a:lnTo>
                  <a:lnTo>
                    <a:pt x="29" y="78"/>
                  </a:lnTo>
                  <a:lnTo>
                    <a:pt x="33" y="78"/>
                  </a:lnTo>
                  <a:lnTo>
                    <a:pt x="35" y="78"/>
                  </a:lnTo>
                  <a:lnTo>
                    <a:pt x="37" y="76"/>
                  </a:lnTo>
                  <a:lnTo>
                    <a:pt x="39" y="76"/>
                  </a:lnTo>
                  <a:lnTo>
                    <a:pt x="43" y="75"/>
                  </a:lnTo>
                  <a:lnTo>
                    <a:pt x="45" y="73"/>
                  </a:lnTo>
                  <a:lnTo>
                    <a:pt x="46" y="73"/>
                  </a:lnTo>
                  <a:lnTo>
                    <a:pt x="48" y="73"/>
                  </a:lnTo>
                  <a:lnTo>
                    <a:pt x="50" y="73"/>
                  </a:lnTo>
                  <a:lnTo>
                    <a:pt x="52" y="73"/>
                  </a:lnTo>
                  <a:lnTo>
                    <a:pt x="52" y="71"/>
                  </a:lnTo>
                  <a:lnTo>
                    <a:pt x="54" y="69"/>
                  </a:lnTo>
                  <a:lnTo>
                    <a:pt x="56" y="67"/>
                  </a:lnTo>
                  <a:lnTo>
                    <a:pt x="58" y="63"/>
                  </a:lnTo>
                  <a:lnTo>
                    <a:pt x="58" y="61"/>
                  </a:lnTo>
                  <a:lnTo>
                    <a:pt x="60" y="57"/>
                  </a:lnTo>
                  <a:lnTo>
                    <a:pt x="58" y="55"/>
                  </a:lnTo>
                  <a:lnTo>
                    <a:pt x="58" y="53"/>
                  </a:lnTo>
                  <a:lnTo>
                    <a:pt x="56" y="51"/>
                  </a:lnTo>
                  <a:lnTo>
                    <a:pt x="54" y="50"/>
                  </a:lnTo>
                  <a:lnTo>
                    <a:pt x="52" y="48"/>
                  </a:lnTo>
                  <a:lnTo>
                    <a:pt x="52" y="46"/>
                  </a:lnTo>
                </a:path>
              </a:pathLst>
            </a:custGeom>
            <a:noFill/>
            <a:ln w="0">
              <a:solidFill>
                <a:srgbClr val="000000"/>
              </a:solidFill>
              <a:prstDash val="solid"/>
              <a:round/>
              <a:headEnd/>
              <a:tailEnd/>
            </a:ln>
          </p:spPr>
          <p:txBody>
            <a:bodyPr/>
            <a:lstStyle/>
            <a:p>
              <a:endParaRPr lang="en-US"/>
            </a:p>
          </p:txBody>
        </p:sp>
        <p:sp>
          <p:nvSpPr>
            <p:cNvPr id="38106" name="Freeform 218"/>
            <p:cNvSpPr>
              <a:spLocks/>
            </p:cNvSpPr>
            <p:nvPr/>
          </p:nvSpPr>
          <p:spPr bwMode="auto">
            <a:xfrm>
              <a:off x="4626" y="3226"/>
              <a:ext cx="203" cy="215"/>
            </a:xfrm>
            <a:custGeom>
              <a:avLst/>
              <a:gdLst>
                <a:gd name="T0" fmla="*/ 165 w 203"/>
                <a:gd name="T1" fmla="*/ 213 h 215"/>
                <a:gd name="T2" fmla="*/ 175 w 203"/>
                <a:gd name="T3" fmla="*/ 211 h 215"/>
                <a:gd name="T4" fmla="*/ 180 w 203"/>
                <a:gd name="T5" fmla="*/ 207 h 215"/>
                <a:gd name="T6" fmla="*/ 186 w 203"/>
                <a:gd name="T7" fmla="*/ 204 h 215"/>
                <a:gd name="T8" fmla="*/ 188 w 203"/>
                <a:gd name="T9" fmla="*/ 198 h 215"/>
                <a:gd name="T10" fmla="*/ 192 w 203"/>
                <a:gd name="T11" fmla="*/ 188 h 215"/>
                <a:gd name="T12" fmla="*/ 196 w 203"/>
                <a:gd name="T13" fmla="*/ 186 h 215"/>
                <a:gd name="T14" fmla="*/ 200 w 203"/>
                <a:gd name="T15" fmla="*/ 171 h 215"/>
                <a:gd name="T16" fmla="*/ 203 w 203"/>
                <a:gd name="T17" fmla="*/ 150 h 215"/>
                <a:gd name="T18" fmla="*/ 203 w 203"/>
                <a:gd name="T19" fmla="*/ 117 h 215"/>
                <a:gd name="T20" fmla="*/ 188 w 203"/>
                <a:gd name="T21" fmla="*/ 50 h 215"/>
                <a:gd name="T22" fmla="*/ 180 w 203"/>
                <a:gd name="T23" fmla="*/ 42 h 215"/>
                <a:gd name="T24" fmla="*/ 169 w 203"/>
                <a:gd name="T25" fmla="*/ 23 h 215"/>
                <a:gd name="T26" fmla="*/ 146 w 203"/>
                <a:gd name="T27" fmla="*/ 12 h 215"/>
                <a:gd name="T28" fmla="*/ 132 w 203"/>
                <a:gd name="T29" fmla="*/ 4 h 215"/>
                <a:gd name="T30" fmla="*/ 92 w 203"/>
                <a:gd name="T31" fmla="*/ 2 h 215"/>
                <a:gd name="T32" fmla="*/ 50 w 203"/>
                <a:gd name="T33" fmla="*/ 0 h 215"/>
                <a:gd name="T34" fmla="*/ 42 w 203"/>
                <a:gd name="T35" fmla="*/ 4 h 215"/>
                <a:gd name="T36" fmla="*/ 29 w 203"/>
                <a:gd name="T37" fmla="*/ 4 h 215"/>
                <a:gd name="T38" fmla="*/ 17 w 203"/>
                <a:gd name="T39" fmla="*/ 10 h 215"/>
                <a:gd name="T40" fmla="*/ 10 w 203"/>
                <a:gd name="T41" fmla="*/ 21 h 215"/>
                <a:gd name="T42" fmla="*/ 0 w 203"/>
                <a:gd name="T43" fmla="*/ 38 h 215"/>
                <a:gd name="T44" fmla="*/ 6 w 203"/>
                <a:gd name="T45" fmla="*/ 50 h 215"/>
                <a:gd name="T46" fmla="*/ 25 w 203"/>
                <a:gd name="T47" fmla="*/ 85 h 215"/>
                <a:gd name="T48" fmla="*/ 46 w 203"/>
                <a:gd name="T49" fmla="*/ 96 h 215"/>
                <a:gd name="T50" fmla="*/ 54 w 203"/>
                <a:gd name="T51" fmla="*/ 90 h 215"/>
                <a:gd name="T52" fmla="*/ 58 w 203"/>
                <a:gd name="T53" fmla="*/ 108 h 215"/>
                <a:gd name="T54" fmla="*/ 73 w 203"/>
                <a:gd name="T55" fmla="*/ 127 h 215"/>
                <a:gd name="T56" fmla="*/ 94 w 203"/>
                <a:gd name="T57" fmla="*/ 169 h 215"/>
                <a:gd name="T58" fmla="*/ 117 w 203"/>
                <a:gd name="T59" fmla="*/ 175 h 215"/>
                <a:gd name="T60" fmla="*/ 146 w 203"/>
                <a:gd name="T61" fmla="*/ 205 h 215"/>
                <a:gd name="T62" fmla="*/ 159 w 203"/>
                <a:gd name="T63" fmla="*/ 21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3"/>
                <a:gd name="T97" fmla="*/ 0 h 215"/>
                <a:gd name="T98" fmla="*/ 203 w 203"/>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3" h="215">
                  <a:moveTo>
                    <a:pt x="161" y="215"/>
                  </a:moveTo>
                  <a:lnTo>
                    <a:pt x="165" y="213"/>
                  </a:lnTo>
                  <a:lnTo>
                    <a:pt x="171" y="213"/>
                  </a:lnTo>
                  <a:lnTo>
                    <a:pt x="175" y="211"/>
                  </a:lnTo>
                  <a:lnTo>
                    <a:pt x="178" y="209"/>
                  </a:lnTo>
                  <a:lnTo>
                    <a:pt x="180" y="207"/>
                  </a:lnTo>
                  <a:lnTo>
                    <a:pt x="182" y="207"/>
                  </a:lnTo>
                  <a:lnTo>
                    <a:pt x="186" y="204"/>
                  </a:lnTo>
                  <a:lnTo>
                    <a:pt x="186" y="200"/>
                  </a:lnTo>
                  <a:lnTo>
                    <a:pt x="188" y="198"/>
                  </a:lnTo>
                  <a:lnTo>
                    <a:pt x="192" y="198"/>
                  </a:lnTo>
                  <a:lnTo>
                    <a:pt x="192" y="188"/>
                  </a:lnTo>
                  <a:lnTo>
                    <a:pt x="194" y="188"/>
                  </a:lnTo>
                  <a:lnTo>
                    <a:pt x="196" y="186"/>
                  </a:lnTo>
                  <a:lnTo>
                    <a:pt x="198" y="182"/>
                  </a:lnTo>
                  <a:lnTo>
                    <a:pt x="200" y="171"/>
                  </a:lnTo>
                  <a:lnTo>
                    <a:pt x="202" y="161"/>
                  </a:lnTo>
                  <a:lnTo>
                    <a:pt x="203" y="150"/>
                  </a:lnTo>
                  <a:lnTo>
                    <a:pt x="203" y="138"/>
                  </a:lnTo>
                  <a:lnTo>
                    <a:pt x="203" y="117"/>
                  </a:lnTo>
                  <a:lnTo>
                    <a:pt x="203" y="94"/>
                  </a:lnTo>
                  <a:lnTo>
                    <a:pt x="188" y="50"/>
                  </a:lnTo>
                  <a:lnTo>
                    <a:pt x="184" y="46"/>
                  </a:lnTo>
                  <a:lnTo>
                    <a:pt x="180" y="42"/>
                  </a:lnTo>
                  <a:lnTo>
                    <a:pt x="175" y="33"/>
                  </a:lnTo>
                  <a:lnTo>
                    <a:pt x="169" y="23"/>
                  </a:lnTo>
                  <a:lnTo>
                    <a:pt x="161" y="15"/>
                  </a:lnTo>
                  <a:lnTo>
                    <a:pt x="146" y="12"/>
                  </a:lnTo>
                  <a:lnTo>
                    <a:pt x="140" y="8"/>
                  </a:lnTo>
                  <a:lnTo>
                    <a:pt x="132" y="4"/>
                  </a:lnTo>
                  <a:lnTo>
                    <a:pt x="111" y="4"/>
                  </a:lnTo>
                  <a:lnTo>
                    <a:pt x="92" y="2"/>
                  </a:lnTo>
                  <a:lnTo>
                    <a:pt x="71" y="0"/>
                  </a:lnTo>
                  <a:lnTo>
                    <a:pt x="50" y="0"/>
                  </a:lnTo>
                  <a:lnTo>
                    <a:pt x="48" y="2"/>
                  </a:lnTo>
                  <a:lnTo>
                    <a:pt x="42" y="4"/>
                  </a:lnTo>
                  <a:lnTo>
                    <a:pt x="36" y="4"/>
                  </a:lnTo>
                  <a:lnTo>
                    <a:pt x="29"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close/>
                </a:path>
              </a:pathLst>
            </a:custGeom>
            <a:solidFill>
              <a:schemeClr val="accent1"/>
            </a:solidFill>
            <a:ln w="9525">
              <a:noFill/>
              <a:round/>
              <a:headEnd/>
              <a:tailEnd/>
            </a:ln>
          </p:spPr>
          <p:txBody>
            <a:bodyPr/>
            <a:lstStyle/>
            <a:p>
              <a:endParaRPr lang="en-US"/>
            </a:p>
          </p:txBody>
        </p:sp>
        <p:sp>
          <p:nvSpPr>
            <p:cNvPr id="38107" name="Freeform 219"/>
            <p:cNvSpPr>
              <a:spLocks/>
            </p:cNvSpPr>
            <p:nvPr/>
          </p:nvSpPr>
          <p:spPr bwMode="auto">
            <a:xfrm>
              <a:off x="4626" y="3226"/>
              <a:ext cx="203" cy="215"/>
            </a:xfrm>
            <a:custGeom>
              <a:avLst/>
              <a:gdLst>
                <a:gd name="T0" fmla="*/ 163 w 203"/>
                <a:gd name="T1" fmla="*/ 213 h 215"/>
                <a:gd name="T2" fmla="*/ 169 w 203"/>
                <a:gd name="T3" fmla="*/ 213 h 215"/>
                <a:gd name="T4" fmla="*/ 173 w 203"/>
                <a:gd name="T5" fmla="*/ 211 h 215"/>
                <a:gd name="T6" fmla="*/ 177 w 203"/>
                <a:gd name="T7" fmla="*/ 211 h 215"/>
                <a:gd name="T8" fmla="*/ 180 w 203"/>
                <a:gd name="T9" fmla="*/ 207 h 215"/>
                <a:gd name="T10" fmla="*/ 184 w 203"/>
                <a:gd name="T11" fmla="*/ 205 h 215"/>
                <a:gd name="T12" fmla="*/ 186 w 203"/>
                <a:gd name="T13" fmla="*/ 202 h 215"/>
                <a:gd name="T14" fmla="*/ 188 w 203"/>
                <a:gd name="T15" fmla="*/ 198 h 215"/>
                <a:gd name="T16" fmla="*/ 192 w 203"/>
                <a:gd name="T17" fmla="*/ 196 h 215"/>
                <a:gd name="T18" fmla="*/ 192 w 203"/>
                <a:gd name="T19" fmla="*/ 192 h 215"/>
                <a:gd name="T20" fmla="*/ 192 w 203"/>
                <a:gd name="T21" fmla="*/ 188 h 215"/>
                <a:gd name="T22" fmla="*/ 196 w 203"/>
                <a:gd name="T23" fmla="*/ 186 h 215"/>
                <a:gd name="T24" fmla="*/ 198 w 203"/>
                <a:gd name="T25" fmla="*/ 182 h 215"/>
                <a:gd name="T26" fmla="*/ 202 w 203"/>
                <a:gd name="T27" fmla="*/ 161 h 215"/>
                <a:gd name="T28" fmla="*/ 203 w 203"/>
                <a:gd name="T29" fmla="*/ 138 h 215"/>
                <a:gd name="T30" fmla="*/ 203 w 203"/>
                <a:gd name="T31" fmla="*/ 117 h 215"/>
                <a:gd name="T32" fmla="*/ 203 w 203"/>
                <a:gd name="T33" fmla="*/ 94 h 215"/>
                <a:gd name="T34" fmla="*/ 200 w 203"/>
                <a:gd name="T35" fmla="*/ 85 h 215"/>
                <a:gd name="T36" fmla="*/ 196 w 203"/>
                <a:gd name="T37" fmla="*/ 73 h 215"/>
                <a:gd name="T38" fmla="*/ 192 w 203"/>
                <a:gd name="T39" fmla="*/ 61 h 215"/>
                <a:gd name="T40" fmla="*/ 188 w 203"/>
                <a:gd name="T41" fmla="*/ 50 h 215"/>
                <a:gd name="T42" fmla="*/ 180 w 203"/>
                <a:gd name="T43" fmla="*/ 42 h 215"/>
                <a:gd name="T44" fmla="*/ 175 w 203"/>
                <a:gd name="T45" fmla="*/ 33 h 215"/>
                <a:gd name="T46" fmla="*/ 169 w 203"/>
                <a:gd name="T47" fmla="*/ 25 h 215"/>
                <a:gd name="T48" fmla="*/ 161 w 203"/>
                <a:gd name="T49" fmla="*/ 15 h 215"/>
                <a:gd name="T50" fmla="*/ 154 w 203"/>
                <a:gd name="T51" fmla="*/ 14 h 215"/>
                <a:gd name="T52" fmla="*/ 146 w 203"/>
                <a:gd name="T53" fmla="*/ 12 h 215"/>
                <a:gd name="T54" fmla="*/ 140 w 203"/>
                <a:gd name="T55" fmla="*/ 8 h 215"/>
                <a:gd name="T56" fmla="*/ 132 w 203"/>
                <a:gd name="T57" fmla="*/ 4 h 215"/>
                <a:gd name="T58" fmla="*/ 111 w 203"/>
                <a:gd name="T59" fmla="*/ 4 h 215"/>
                <a:gd name="T60" fmla="*/ 92 w 203"/>
                <a:gd name="T61" fmla="*/ 2 h 215"/>
                <a:gd name="T62" fmla="*/ 71 w 203"/>
                <a:gd name="T63" fmla="*/ 0 h 215"/>
                <a:gd name="T64" fmla="*/ 50 w 203"/>
                <a:gd name="T65" fmla="*/ 0 h 215"/>
                <a:gd name="T66" fmla="*/ 44 w 203"/>
                <a:gd name="T67" fmla="*/ 4 h 215"/>
                <a:gd name="T68" fmla="*/ 36 w 203"/>
                <a:gd name="T69" fmla="*/ 4 h 215"/>
                <a:gd name="T70" fmla="*/ 29 w 203"/>
                <a:gd name="T71" fmla="*/ 4 h 215"/>
                <a:gd name="T72" fmla="*/ 21 w 203"/>
                <a:gd name="T73" fmla="*/ 4 h 215"/>
                <a:gd name="T74" fmla="*/ 13 w 203"/>
                <a:gd name="T75" fmla="*/ 15 h 215"/>
                <a:gd name="T76" fmla="*/ 6 w 203"/>
                <a:gd name="T77" fmla="*/ 35 h 215"/>
                <a:gd name="T78" fmla="*/ 0 w 203"/>
                <a:gd name="T79" fmla="*/ 44 h 215"/>
                <a:gd name="T80" fmla="*/ 13 w 203"/>
                <a:gd name="T81" fmla="*/ 58 h 215"/>
                <a:gd name="T82" fmla="*/ 44 w 203"/>
                <a:gd name="T83" fmla="*/ 96 h 215"/>
                <a:gd name="T84" fmla="*/ 48 w 203"/>
                <a:gd name="T85" fmla="*/ 90 h 215"/>
                <a:gd name="T86" fmla="*/ 58 w 203"/>
                <a:gd name="T87" fmla="*/ 102 h 215"/>
                <a:gd name="T88" fmla="*/ 65 w 203"/>
                <a:gd name="T89" fmla="*/ 123 h 215"/>
                <a:gd name="T90" fmla="*/ 81 w 203"/>
                <a:gd name="T91" fmla="*/ 129 h 215"/>
                <a:gd name="T92" fmla="*/ 98 w 203"/>
                <a:gd name="T93" fmla="*/ 169 h 215"/>
                <a:gd name="T94" fmla="*/ 125 w 203"/>
                <a:gd name="T95" fmla="*/ 179 h 215"/>
                <a:gd name="T96" fmla="*/ 155 w 203"/>
                <a:gd name="T97" fmla="*/ 211 h 215"/>
                <a:gd name="T98" fmla="*/ 161 w 203"/>
                <a:gd name="T99" fmla="*/ 215 h 2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215"/>
                <a:gd name="T152" fmla="*/ 203 w 203"/>
                <a:gd name="T153" fmla="*/ 215 h 2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215">
                  <a:moveTo>
                    <a:pt x="161" y="215"/>
                  </a:moveTo>
                  <a:lnTo>
                    <a:pt x="163" y="213"/>
                  </a:lnTo>
                  <a:lnTo>
                    <a:pt x="165" y="213"/>
                  </a:lnTo>
                  <a:lnTo>
                    <a:pt x="169" y="213"/>
                  </a:lnTo>
                  <a:lnTo>
                    <a:pt x="171" y="213"/>
                  </a:lnTo>
                  <a:lnTo>
                    <a:pt x="173" y="211"/>
                  </a:lnTo>
                  <a:lnTo>
                    <a:pt x="175" y="211"/>
                  </a:lnTo>
                  <a:lnTo>
                    <a:pt x="177" y="211"/>
                  </a:lnTo>
                  <a:lnTo>
                    <a:pt x="178" y="209"/>
                  </a:lnTo>
                  <a:lnTo>
                    <a:pt x="180" y="207"/>
                  </a:lnTo>
                  <a:lnTo>
                    <a:pt x="182" y="207"/>
                  </a:lnTo>
                  <a:lnTo>
                    <a:pt x="184" y="205"/>
                  </a:lnTo>
                  <a:lnTo>
                    <a:pt x="184" y="204"/>
                  </a:lnTo>
                  <a:lnTo>
                    <a:pt x="186" y="202"/>
                  </a:lnTo>
                  <a:lnTo>
                    <a:pt x="188" y="200"/>
                  </a:lnTo>
                  <a:lnTo>
                    <a:pt x="188" y="198"/>
                  </a:lnTo>
                  <a:lnTo>
                    <a:pt x="192" y="198"/>
                  </a:lnTo>
                  <a:lnTo>
                    <a:pt x="192" y="196"/>
                  </a:lnTo>
                  <a:lnTo>
                    <a:pt x="192" y="194"/>
                  </a:lnTo>
                  <a:lnTo>
                    <a:pt x="192" y="192"/>
                  </a:lnTo>
                  <a:lnTo>
                    <a:pt x="192" y="190"/>
                  </a:lnTo>
                  <a:lnTo>
                    <a:pt x="192" y="188"/>
                  </a:lnTo>
                  <a:lnTo>
                    <a:pt x="194" y="188"/>
                  </a:lnTo>
                  <a:lnTo>
                    <a:pt x="196" y="186"/>
                  </a:lnTo>
                  <a:lnTo>
                    <a:pt x="196" y="184"/>
                  </a:lnTo>
                  <a:lnTo>
                    <a:pt x="198" y="182"/>
                  </a:lnTo>
                  <a:lnTo>
                    <a:pt x="200" y="171"/>
                  </a:lnTo>
                  <a:lnTo>
                    <a:pt x="202" y="161"/>
                  </a:lnTo>
                  <a:lnTo>
                    <a:pt x="203" y="150"/>
                  </a:lnTo>
                  <a:lnTo>
                    <a:pt x="203" y="138"/>
                  </a:lnTo>
                  <a:lnTo>
                    <a:pt x="203" y="129"/>
                  </a:lnTo>
                  <a:lnTo>
                    <a:pt x="203" y="117"/>
                  </a:lnTo>
                  <a:lnTo>
                    <a:pt x="202" y="106"/>
                  </a:lnTo>
                  <a:lnTo>
                    <a:pt x="203" y="94"/>
                  </a:lnTo>
                  <a:lnTo>
                    <a:pt x="202" y="88"/>
                  </a:lnTo>
                  <a:lnTo>
                    <a:pt x="200" y="85"/>
                  </a:lnTo>
                  <a:lnTo>
                    <a:pt x="198" y="79"/>
                  </a:lnTo>
                  <a:lnTo>
                    <a:pt x="196" y="73"/>
                  </a:lnTo>
                  <a:lnTo>
                    <a:pt x="194" y="67"/>
                  </a:lnTo>
                  <a:lnTo>
                    <a:pt x="192" y="61"/>
                  </a:lnTo>
                  <a:lnTo>
                    <a:pt x="190" y="56"/>
                  </a:lnTo>
                  <a:lnTo>
                    <a:pt x="188" y="50"/>
                  </a:lnTo>
                  <a:lnTo>
                    <a:pt x="184" y="46"/>
                  </a:lnTo>
                  <a:lnTo>
                    <a:pt x="180" y="42"/>
                  </a:lnTo>
                  <a:lnTo>
                    <a:pt x="178" y="38"/>
                  </a:lnTo>
                  <a:lnTo>
                    <a:pt x="175" y="33"/>
                  </a:lnTo>
                  <a:lnTo>
                    <a:pt x="173" y="29"/>
                  </a:lnTo>
                  <a:lnTo>
                    <a:pt x="169" y="25"/>
                  </a:lnTo>
                  <a:lnTo>
                    <a:pt x="165" y="19"/>
                  </a:lnTo>
                  <a:lnTo>
                    <a:pt x="161" y="15"/>
                  </a:lnTo>
                  <a:lnTo>
                    <a:pt x="157" y="15"/>
                  </a:lnTo>
                  <a:lnTo>
                    <a:pt x="154" y="14"/>
                  </a:lnTo>
                  <a:lnTo>
                    <a:pt x="150" y="12"/>
                  </a:lnTo>
                  <a:lnTo>
                    <a:pt x="146" y="12"/>
                  </a:lnTo>
                  <a:lnTo>
                    <a:pt x="142" y="10"/>
                  </a:lnTo>
                  <a:lnTo>
                    <a:pt x="140" y="8"/>
                  </a:lnTo>
                  <a:lnTo>
                    <a:pt x="136" y="6"/>
                  </a:lnTo>
                  <a:lnTo>
                    <a:pt x="132" y="4"/>
                  </a:lnTo>
                  <a:lnTo>
                    <a:pt x="123" y="4"/>
                  </a:lnTo>
                  <a:lnTo>
                    <a:pt x="111" y="4"/>
                  </a:lnTo>
                  <a:lnTo>
                    <a:pt x="102" y="2"/>
                  </a:lnTo>
                  <a:lnTo>
                    <a:pt x="92" y="2"/>
                  </a:lnTo>
                  <a:lnTo>
                    <a:pt x="81" y="2"/>
                  </a:lnTo>
                  <a:lnTo>
                    <a:pt x="71" y="0"/>
                  </a:lnTo>
                  <a:lnTo>
                    <a:pt x="61" y="0"/>
                  </a:lnTo>
                  <a:lnTo>
                    <a:pt x="50" y="0"/>
                  </a:lnTo>
                  <a:lnTo>
                    <a:pt x="48" y="2"/>
                  </a:lnTo>
                  <a:lnTo>
                    <a:pt x="44" y="4"/>
                  </a:lnTo>
                  <a:lnTo>
                    <a:pt x="40" y="4"/>
                  </a:lnTo>
                  <a:lnTo>
                    <a:pt x="36" y="4"/>
                  </a:lnTo>
                  <a:lnTo>
                    <a:pt x="33" y="4"/>
                  </a:lnTo>
                  <a:lnTo>
                    <a:pt x="29" y="4"/>
                  </a:lnTo>
                  <a:lnTo>
                    <a:pt x="25"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path>
              </a:pathLst>
            </a:custGeom>
            <a:noFill/>
            <a:ln w="0">
              <a:solidFill>
                <a:srgbClr val="000000"/>
              </a:solidFill>
              <a:prstDash val="solid"/>
              <a:round/>
              <a:headEnd/>
              <a:tailEnd/>
            </a:ln>
          </p:spPr>
          <p:txBody>
            <a:bodyPr/>
            <a:lstStyle/>
            <a:p>
              <a:endParaRPr lang="en-US"/>
            </a:p>
          </p:txBody>
        </p:sp>
        <p:sp>
          <p:nvSpPr>
            <p:cNvPr id="38108" name="Freeform 220"/>
            <p:cNvSpPr>
              <a:spLocks/>
            </p:cNvSpPr>
            <p:nvPr/>
          </p:nvSpPr>
          <p:spPr bwMode="auto">
            <a:xfrm>
              <a:off x="4129" y="1641"/>
              <a:ext cx="758" cy="639"/>
            </a:xfrm>
            <a:custGeom>
              <a:avLst/>
              <a:gdLst>
                <a:gd name="T0" fmla="*/ 313 w 758"/>
                <a:gd name="T1" fmla="*/ 98 h 639"/>
                <a:gd name="T2" fmla="*/ 297 w 758"/>
                <a:gd name="T3" fmla="*/ 82 h 639"/>
                <a:gd name="T4" fmla="*/ 263 w 758"/>
                <a:gd name="T5" fmla="*/ 42 h 639"/>
                <a:gd name="T6" fmla="*/ 244 w 758"/>
                <a:gd name="T7" fmla="*/ 31 h 639"/>
                <a:gd name="T8" fmla="*/ 196 w 758"/>
                <a:gd name="T9" fmla="*/ 8 h 639"/>
                <a:gd name="T10" fmla="*/ 155 w 758"/>
                <a:gd name="T11" fmla="*/ 0 h 639"/>
                <a:gd name="T12" fmla="*/ 100 w 758"/>
                <a:gd name="T13" fmla="*/ 13 h 639"/>
                <a:gd name="T14" fmla="*/ 88 w 758"/>
                <a:gd name="T15" fmla="*/ 23 h 639"/>
                <a:gd name="T16" fmla="*/ 79 w 758"/>
                <a:gd name="T17" fmla="*/ 31 h 639"/>
                <a:gd name="T18" fmla="*/ 55 w 758"/>
                <a:gd name="T19" fmla="*/ 44 h 639"/>
                <a:gd name="T20" fmla="*/ 44 w 758"/>
                <a:gd name="T21" fmla="*/ 48 h 639"/>
                <a:gd name="T22" fmla="*/ 25 w 758"/>
                <a:gd name="T23" fmla="*/ 82 h 639"/>
                <a:gd name="T24" fmla="*/ 13 w 758"/>
                <a:gd name="T25" fmla="*/ 102 h 639"/>
                <a:gd name="T26" fmla="*/ 0 w 758"/>
                <a:gd name="T27" fmla="*/ 136 h 639"/>
                <a:gd name="T28" fmla="*/ 0 w 758"/>
                <a:gd name="T29" fmla="*/ 211 h 639"/>
                <a:gd name="T30" fmla="*/ 13 w 758"/>
                <a:gd name="T31" fmla="*/ 240 h 639"/>
                <a:gd name="T32" fmla="*/ 21 w 758"/>
                <a:gd name="T33" fmla="*/ 251 h 639"/>
                <a:gd name="T34" fmla="*/ 25 w 758"/>
                <a:gd name="T35" fmla="*/ 259 h 639"/>
                <a:gd name="T36" fmla="*/ 42 w 758"/>
                <a:gd name="T37" fmla="*/ 290 h 639"/>
                <a:gd name="T38" fmla="*/ 100 w 758"/>
                <a:gd name="T39" fmla="*/ 322 h 639"/>
                <a:gd name="T40" fmla="*/ 272 w 758"/>
                <a:gd name="T41" fmla="*/ 320 h 639"/>
                <a:gd name="T42" fmla="*/ 320 w 758"/>
                <a:gd name="T43" fmla="*/ 351 h 639"/>
                <a:gd name="T44" fmla="*/ 332 w 758"/>
                <a:gd name="T45" fmla="*/ 412 h 639"/>
                <a:gd name="T46" fmla="*/ 340 w 758"/>
                <a:gd name="T47" fmla="*/ 426 h 639"/>
                <a:gd name="T48" fmla="*/ 361 w 758"/>
                <a:gd name="T49" fmla="*/ 445 h 639"/>
                <a:gd name="T50" fmla="*/ 399 w 758"/>
                <a:gd name="T51" fmla="*/ 489 h 639"/>
                <a:gd name="T52" fmla="*/ 391 w 758"/>
                <a:gd name="T53" fmla="*/ 516 h 639"/>
                <a:gd name="T54" fmla="*/ 380 w 758"/>
                <a:gd name="T55" fmla="*/ 535 h 639"/>
                <a:gd name="T56" fmla="*/ 389 w 758"/>
                <a:gd name="T57" fmla="*/ 556 h 639"/>
                <a:gd name="T58" fmla="*/ 414 w 758"/>
                <a:gd name="T59" fmla="*/ 583 h 639"/>
                <a:gd name="T60" fmla="*/ 428 w 758"/>
                <a:gd name="T61" fmla="*/ 629 h 639"/>
                <a:gd name="T62" fmla="*/ 484 w 758"/>
                <a:gd name="T63" fmla="*/ 639 h 639"/>
                <a:gd name="T64" fmla="*/ 503 w 758"/>
                <a:gd name="T65" fmla="*/ 622 h 639"/>
                <a:gd name="T66" fmla="*/ 510 w 758"/>
                <a:gd name="T67" fmla="*/ 591 h 639"/>
                <a:gd name="T68" fmla="*/ 547 w 758"/>
                <a:gd name="T69" fmla="*/ 468 h 639"/>
                <a:gd name="T70" fmla="*/ 562 w 758"/>
                <a:gd name="T71" fmla="*/ 443 h 639"/>
                <a:gd name="T72" fmla="*/ 568 w 758"/>
                <a:gd name="T73" fmla="*/ 432 h 639"/>
                <a:gd name="T74" fmla="*/ 597 w 758"/>
                <a:gd name="T75" fmla="*/ 391 h 639"/>
                <a:gd name="T76" fmla="*/ 697 w 758"/>
                <a:gd name="T77" fmla="*/ 301 h 639"/>
                <a:gd name="T78" fmla="*/ 745 w 758"/>
                <a:gd name="T79" fmla="*/ 259 h 639"/>
                <a:gd name="T80" fmla="*/ 758 w 758"/>
                <a:gd name="T81" fmla="*/ 240 h 639"/>
                <a:gd name="T82" fmla="*/ 743 w 758"/>
                <a:gd name="T83" fmla="*/ 215 h 639"/>
                <a:gd name="T84" fmla="*/ 737 w 758"/>
                <a:gd name="T85" fmla="*/ 205 h 639"/>
                <a:gd name="T86" fmla="*/ 723 w 758"/>
                <a:gd name="T87" fmla="*/ 194 h 639"/>
                <a:gd name="T88" fmla="*/ 683 w 758"/>
                <a:gd name="T89" fmla="*/ 190 h 639"/>
                <a:gd name="T90" fmla="*/ 626 w 758"/>
                <a:gd name="T91" fmla="*/ 198 h 639"/>
                <a:gd name="T92" fmla="*/ 549 w 758"/>
                <a:gd name="T93" fmla="*/ 222 h 639"/>
                <a:gd name="T94" fmla="*/ 495 w 758"/>
                <a:gd name="T95" fmla="*/ 257 h 639"/>
                <a:gd name="T96" fmla="*/ 484 w 758"/>
                <a:gd name="T97" fmla="*/ 267 h 639"/>
                <a:gd name="T98" fmla="*/ 453 w 758"/>
                <a:gd name="T99" fmla="*/ 286 h 639"/>
                <a:gd name="T100" fmla="*/ 393 w 758"/>
                <a:gd name="T101" fmla="*/ 276 h 639"/>
                <a:gd name="T102" fmla="*/ 372 w 758"/>
                <a:gd name="T103" fmla="*/ 242 h 639"/>
                <a:gd name="T104" fmla="*/ 355 w 758"/>
                <a:gd name="T105" fmla="*/ 178 h 639"/>
                <a:gd name="T106" fmla="*/ 343 w 758"/>
                <a:gd name="T107" fmla="*/ 155 h 639"/>
                <a:gd name="T108" fmla="*/ 313 w 758"/>
                <a:gd name="T109" fmla="*/ 111 h 6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8"/>
                <a:gd name="T166" fmla="*/ 0 h 639"/>
                <a:gd name="T167" fmla="*/ 758 w 758"/>
                <a:gd name="T168" fmla="*/ 639 h 6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8" h="639">
                  <a:moveTo>
                    <a:pt x="322" y="107"/>
                  </a:moveTo>
                  <a:lnTo>
                    <a:pt x="320" y="105"/>
                  </a:lnTo>
                  <a:lnTo>
                    <a:pt x="318" y="105"/>
                  </a:lnTo>
                  <a:lnTo>
                    <a:pt x="315" y="102"/>
                  </a:lnTo>
                  <a:lnTo>
                    <a:pt x="313" y="98"/>
                  </a:lnTo>
                  <a:lnTo>
                    <a:pt x="311" y="98"/>
                  </a:lnTo>
                  <a:lnTo>
                    <a:pt x="307" y="98"/>
                  </a:lnTo>
                  <a:lnTo>
                    <a:pt x="303" y="92"/>
                  </a:lnTo>
                  <a:lnTo>
                    <a:pt x="301" y="86"/>
                  </a:lnTo>
                  <a:lnTo>
                    <a:pt x="297" y="82"/>
                  </a:lnTo>
                  <a:lnTo>
                    <a:pt x="293" y="77"/>
                  </a:lnTo>
                  <a:lnTo>
                    <a:pt x="293" y="71"/>
                  </a:lnTo>
                  <a:lnTo>
                    <a:pt x="286" y="65"/>
                  </a:lnTo>
                  <a:lnTo>
                    <a:pt x="278" y="57"/>
                  </a:lnTo>
                  <a:lnTo>
                    <a:pt x="263" y="42"/>
                  </a:lnTo>
                  <a:lnTo>
                    <a:pt x="259" y="40"/>
                  </a:lnTo>
                  <a:lnTo>
                    <a:pt x="257" y="38"/>
                  </a:lnTo>
                  <a:lnTo>
                    <a:pt x="255" y="38"/>
                  </a:lnTo>
                  <a:lnTo>
                    <a:pt x="249" y="34"/>
                  </a:lnTo>
                  <a:lnTo>
                    <a:pt x="244" y="31"/>
                  </a:lnTo>
                  <a:lnTo>
                    <a:pt x="238" y="27"/>
                  </a:lnTo>
                  <a:lnTo>
                    <a:pt x="234" y="21"/>
                  </a:lnTo>
                  <a:lnTo>
                    <a:pt x="224" y="19"/>
                  </a:lnTo>
                  <a:lnTo>
                    <a:pt x="215" y="15"/>
                  </a:lnTo>
                  <a:lnTo>
                    <a:pt x="196" y="8"/>
                  </a:lnTo>
                  <a:lnTo>
                    <a:pt x="190" y="8"/>
                  </a:lnTo>
                  <a:lnTo>
                    <a:pt x="182" y="6"/>
                  </a:lnTo>
                  <a:lnTo>
                    <a:pt x="176" y="4"/>
                  </a:lnTo>
                  <a:lnTo>
                    <a:pt x="171" y="2"/>
                  </a:lnTo>
                  <a:lnTo>
                    <a:pt x="155" y="0"/>
                  </a:lnTo>
                  <a:lnTo>
                    <a:pt x="140" y="2"/>
                  </a:lnTo>
                  <a:lnTo>
                    <a:pt x="123" y="4"/>
                  </a:lnTo>
                  <a:lnTo>
                    <a:pt x="109" y="8"/>
                  </a:lnTo>
                  <a:lnTo>
                    <a:pt x="103" y="11"/>
                  </a:lnTo>
                  <a:lnTo>
                    <a:pt x="100" y="13"/>
                  </a:lnTo>
                  <a:lnTo>
                    <a:pt x="98" y="13"/>
                  </a:lnTo>
                  <a:lnTo>
                    <a:pt x="94" y="17"/>
                  </a:lnTo>
                  <a:lnTo>
                    <a:pt x="92" y="19"/>
                  </a:lnTo>
                  <a:lnTo>
                    <a:pt x="92" y="21"/>
                  </a:lnTo>
                  <a:lnTo>
                    <a:pt x="88" y="23"/>
                  </a:lnTo>
                  <a:lnTo>
                    <a:pt x="84" y="25"/>
                  </a:lnTo>
                  <a:lnTo>
                    <a:pt x="82" y="25"/>
                  </a:lnTo>
                  <a:lnTo>
                    <a:pt x="80" y="27"/>
                  </a:lnTo>
                  <a:lnTo>
                    <a:pt x="79" y="29"/>
                  </a:lnTo>
                  <a:lnTo>
                    <a:pt x="79" y="31"/>
                  </a:lnTo>
                  <a:lnTo>
                    <a:pt x="73" y="31"/>
                  </a:lnTo>
                  <a:lnTo>
                    <a:pt x="69" y="34"/>
                  </a:lnTo>
                  <a:lnTo>
                    <a:pt x="65" y="38"/>
                  </a:lnTo>
                  <a:lnTo>
                    <a:pt x="59" y="40"/>
                  </a:lnTo>
                  <a:lnTo>
                    <a:pt x="55" y="44"/>
                  </a:lnTo>
                  <a:lnTo>
                    <a:pt x="54" y="44"/>
                  </a:lnTo>
                  <a:lnTo>
                    <a:pt x="50" y="46"/>
                  </a:lnTo>
                  <a:lnTo>
                    <a:pt x="48" y="48"/>
                  </a:lnTo>
                  <a:lnTo>
                    <a:pt x="44" y="48"/>
                  </a:lnTo>
                  <a:lnTo>
                    <a:pt x="36" y="56"/>
                  </a:lnTo>
                  <a:lnTo>
                    <a:pt x="31" y="67"/>
                  </a:lnTo>
                  <a:lnTo>
                    <a:pt x="25" y="77"/>
                  </a:lnTo>
                  <a:lnTo>
                    <a:pt x="25" y="80"/>
                  </a:lnTo>
                  <a:lnTo>
                    <a:pt x="25" y="82"/>
                  </a:lnTo>
                  <a:lnTo>
                    <a:pt x="23" y="88"/>
                  </a:lnTo>
                  <a:lnTo>
                    <a:pt x="19" y="92"/>
                  </a:lnTo>
                  <a:lnTo>
                    <a:pt x="19" y="98"/>
                  </a:lnTo>
                  <a:lnTo>
                    <a:pt x="15" y="100"/>
                  </a:lnTo>
                  <a:lnTo>
                    <a:pt x="13" y="102"/>
                  </a:lnTo>
                  <a:lnTo>
                    <a:pt x="13" y="100"/>
                  </a:lnTo>
                  <a:lnTo>
                    <a:pt x="7" y="109"/>
                  </a:lnTo>
                  <a:lnTo>
                    <a:pt x="6" y="119"/>
                  </a:lnTo>
                  <a:lnTo>
                    <a:pt x="4" y="127"/>
                  </a:lnTo>
                  <a:lnTo>
                    <a:pt x="0" y="136"/>
                  </a:lnTo>
                  <a:lnTo>
                    <a:pt x="2" y="148"/>
                  </a:lnTo>
                  <a:lnTo>
                    <a:pt x="2" y="161"/>
                  </a:lnTo>
                  <a:lnTo>
                    <a:pt x="0" y="186"/>
                  </a:lnTo>
                  <a:lnTo>
                    <a:pt x="0" y="198"/>
                  </a:lnTo>
                  <a:lnTo>
                    <a:pt x="0" y="211"/>
                  </a:lnTo>
                  <a:lnTo>
                    <a:pt x="2" y="222"/>
                  </a:lnTo>
                  <a:lnTo>
                    <a:pt x="6" y="234"/>
                  </a:lnTo>
                  <a:lnTo>
                    <a:pt x="9" y="234"/>
                  </a:lnTo>
                  <a:lnTo>
                    <a:pt x="11" y="236"/>
                  </a:lnTo>
                  <a:lnTo>
                    <a:pt x="13" y="240"/>
                  </a:lnTo>
                  <a:lnTo>
                    <a:pt x="15" y="240"/>
                  </a:lnTo>
                  <a:lnTo>
                    <a:pt x="17" y="246"/>
                  </a:lnTo>
                  <a:lnTo>
                    <a:pt x="19" y="247"/>
                  </a:lnTo>
                  <a:lnTo>
                    <a:pt x="19" y="249"/>
                  </a:lnTo>
                  <a:lnTo>
                    <a:pt x="21" y="251"/>
                  </a:lnTo>
                  <a:lnTo>
                    <a:pt x="23" y="253"/>
                  </a:lnTo>
                  <a:lnTo>
                    <a:pt x="25" y="251"/>
                  </a:lnTo>
                  <a:lnTo>
                    <a:pt x="23" y="255"/>
                  </a:lnTo>
                  <a:lnTo>
                    <a:pt x="23" y="257"/>
                  </a:lnTo>
                  <a:lnTo>
                    <a:pt x="25" y="259"/>
                  </a:lnTo>
                  <a:lnTo>
                    <a:pt x="27" y="263"/>
                  </a:lnTo>
                  <a:lnTo>
                    <a:pt x="27" y="265"/>
                  </a:lnTo>
                  <a:lnTo>
                    <a:pt x="27" y="267"/>
                  </a:lnTo>
                  <a:lnTo>
                    <a:pt x="34" y="278"/>
                  </a:lnTo>
                  <a:lnTo>
                    <a:pt x="42" y="290"/>
                  </a:lnTo>
                  <a:lnTo>
                    <a:pt x="50" y="299"/>
                  </a:lnTo>
                  <a:lnTo>
                    <a:pt x="55" y="311"/>
                  </a:lnTo>
                  <a:lnTo>
                    <a:pt x="63" y="315"/>
                  </a:lnTo>
                  <a:lnTo>
                    <a:pt x="71" y="320"/>
                  </a:lnTo>
                  <a:lnTo>
                    <a:pt x="100" y="322"/>
                  </a:lnTo>
                  <a:lnTo>
                    <a:pt x="128" y="322"/>
                  </a:lnTo>
                  <a:lnTo>
                    <a:pt x="186" y="320"/>
                  </a:lnTo>
                  <a:lnTo>
                    <a:pt x="215" y="318"/>
                  </a:lnTo>
                  <a:lnTo>
                    <a:pt x="244" y="318"/>
                  </a:lnTo>
                  <a:lnTo>
                    <a:pt x="272" y="320"/>
                  </a:lnTo>
                  <a:lnTo>
                    <a:pt x="301" y="322"/>
                  </a:lnTo>
                  <a:lnTo>
                    <a:pt x="307" y="326"/>
                  </a:lnTo>
                  <a:lnTo>
                    <a:pt x="311" y="330"/>
                  </a:lnTo>
                  <a:lnTo>
                    <a:pt x="320" y="338"/>
                  </a:lnTo>
                  <a:lnTo>
                    <a:pt x="320" y="351"/>
                  </a:lnTo>
                  <a:lnTo>
                    <a:pt x="322" y="366"/>
                  </a:lnTo>
                  <a:lnTo>
                    <a:pt x="322" y="395"/>
                  </a:lnTo>
                  <a:lnTo>
                    <a:pt x="326" y="399"/>
                  </a:lnTo>
                  <a:lnTo>
                    <a:pt x="328" y="403"/>
                  </a:lnTo>
                  <a:lnTo>
                    <a:pt x="332" y="412"/>
                  </a:lnTo>
                  <a:lnTo>
                    <a:pt x="334" y="416"/>
                  </a:lnTo>
                  <a:lnTo>
                    <a:pt x="336" y="416"/>
                  </a:lnTo>
                  <a:lnTo>
                    <a:pt x="338" y="416"/>
                  </a:lnTo>
                  <a:lnTo>
                    <a:pt x="338" y="422"/>
                  </a:lnTo>
                  <a:lnTo>
                    <a:pt x="340" y="426"/>
                  </a:lnTo>
                  <a:lnTo>
                    <a:pt x="343" y="428"/>
                  </a:lnTo>
                  <a:lnTo>
                    <a:pt x="349" y="432"/>
                  </a:lnTo>
                  <a:lnTo>
                    <a:pt x="357" y="437"/>
                  </a:lnTo>
                  <a:lnTo>
                    <a:pt x="359" y="441"/>
                  </a:lnTo>
                  <a:lnTo>
                    <a:pt x="361" y="445"/>
                  </a:lnTo>
                  <a:lnTo>
                    <a:pt x="370" y="453"/>
                  </a:lnTo>
                  <a:lnTo>
                    <a:pt x="380" y="457"/>
                  </a:lnTo>
                  <a:lnTo>
                    <a:pt x="389" y="468"/>
                  </a:lnTo>
                  <a:lnTo>
                    <a:pt x="399" y="482"/>
                  </a:lnTo>
                  <a:lnTo>
                    <a:pt x="399" y="489"/>
                  </a:lnTo>
                  <a:lnTo>
                    <a:pt x="399" y="499"/>
                  </a:lnTo>
                  <a:lnTo>
                    <a:pt x="399" y="507"/>
                  </a:lnTo>
                  <a:lnTo>
                    <a:pt x="397" y="512"/>
                  </a:lnTo>
                  <a:lnTo>
                    <a:pt x="395" y="516"/>
                  </a:lnTo>
                  <a:lnTo>
                    <a:pt x="391" y="516"/>
                  </a:lnTo>
                  <a:lnTo>
                    <a:pt x="389" y="518"/>
                  </a:lnTo>
                  <a:lnTo>
                    <a:pt x="386" y="522"/>
                  </a:lnTo>
                  <a:lnTo>
                    <a:pt x="384" y="524"/>
                  </a:lnTo>
                  <a:lnTo>
                    <a:pt x="382" y="530"/>
                  </a:lnTo>
                  <a:lnTo>
                    <a:pt x="380" y="535"/>
                  </a:lnTo>
                  <a:lnTo>
                    <a:pt x="380" y="547"/>
                  </a:lnTo>
                  <a:lnTo>
                    <a:pt x="384" y="553"/>
                  </a:lnTo>
                  <a:lnTo>
                    <a:pt x="384" y="554"/>
                  </a:lnTo>
                  <a:lnTo>
                    <a:pt x="384" y="556"/>
                  </a:lnTo>
                  <a:lnTo>
                    <a:pt x="389" y="556"/>
                  </a:lnTo>
                  <a:lnTo>
                    <a:pt x="391" y="558"/>
                  </a:lnTo>
                  <a:lnTo>
                    <a:pt x="393" y="560"/>
                  </a:lnTo>
                  <a:lnTo>
                    <a:pt x="399" y="568"/>
                  </a:lnTo>
                  <a:lnTo>
                    <a:pt x="407" y="576"/>
                  </a:lnTo>
                  <a:lnTo>
                    <a:pt x="414" y="583"/>
                  </a:lnTo>
                  <a:lnTo>
                    <a:pt x="422" y="593"/>
                  </a:lnTo>
                  <a:lnTo>
                    <a:pt x="424" y="601"/>
                  </a:lnTo>
                  <a:lnTo>
                    <a:pt x="424" y="610"/>
                  </a:lnTo>
                  <a:lnTo>
                    <a:pt x="426" y="620"/>
                  </a:lnTo>
                  <a:lnTo>
                    <a:pt x="428" y="629"/>
                  </a:lnTo>
                  <a:lnTo>
                    <a:pt x="432" y="633"/>
                  </a:lnTo>
                  <a:lnTo>
                    <a:pt x="437" y="633"/>
                  </a:lnTo>
                  <a:lnTo>
                    <a:pt x="443" y="635"/>
                  </a:lnTo>
                  <a:lnTo>
                    <a:pt x="447" y="639"/>
                  </a:lnTo>
                  <a:lnTo>
                    <a:pt x="484" y="639"/>
                  </a:lnTo>
                  <a:lnTo>
                    <a:pt x="487" y="635"/>
                  </a:lnTo>
                  <a:lnTo>
                    <a:pt x="491" y="631"/>
                  </a:lnTo>
                  <a:lnTo>
                    <a:pt x="495" y="627"/>
                  </a:lnTo>
                  <a:lnTo>
                    <a:pt x="501" y="624"/>
                  </a:lnTo>
                  <a:lnTo>
                    <a:pt x="503" y="622"/>
                  </a:lnTo>
                  <a:lnTo>
                    <a:pt x="505" y="616"/>
                  </a:lnTo>
                  <a:lnTo>
                    <a:pt x="507" y="610"/>
                  </a:lnTo>
                  <a:lnTo>
                    <a:pt x="508" y="604"/>
                  </a:lnTo>
                  <a:lnTo>
                    <a:pt x="510" y="601"/>
                  </a:lnTo>
                  <a:lnTo>
                    <a:pt x="510" y="591"/>
                  </a:lnTo>
                  <a:lnTo>
                    <a:pt x="508" y="581"/>
                  </a:lnTo>
                  <a:lnTo>
                    <a:pt x="510" y="572"/>
                  </a:lnTo>
                  <a:lnTo>
                    <a:pt x="522" y="530"/>
                  </a:lnTo>
                  <a:lnTo>
                    <a:pt x="535" y="487"/>
                  </a:lnTo>
                  <a:lnTo>
                    <a:pt x="547" y="468"/>
                  </a:lnTo>
                  <a:lnTo>
                    <a:pt x="556" y="449"/>
                  </a:lnTo>
                  <a:lnTo>
                    <a:pt x="558" y="445"/>
                  </a:lnTo>
                  <a:lnTo>
                    <a:pt x="560" y="445"/>
                  </a:lnTo>
                  <a:lnTo>
                    <a:pt x="562" y="445"/>
                  </a:lnTo>
                  <a:lnTo>
                    <a:pt x="562" y="443"/>
                  </a:lnTo>
                  <a:lnTo>
                    <a:pt x="564" y="439"/>
                  </a:lnTo>
                  <a:lnTo>
                    <a:pt x="564" y="437"/>
                  </a:lnTo>
                  <a:lnTo>
                    <a:pt x="564" y="434"/>
                  </a:lnTo>
                  <a:lnTo>
                    <a:pt x="568" y="432"/>
                  </a:lnTo>
                  <a:lnTo>
                    <a:pt x="570" y="432"/>
                  </a:lnTo>
                  <a:lnTo>
                    <a:pt x="574" y="424"/>
                  </a:lnTo>
                  <a:lnTo>
                    <a:pt x="579" y="416"/>
                  </a:lnTo>
                  <a:lnTo>
                    <a:pt x="587" y="405"/>
                  </a:lnTo>
                  <a:lnTo>
                    <a:pt x="597" y="391"/>
                  </a:lnTo>
                  <a:lnTo>
                    <a:pt x="606" y="378"/>
                  </a:lnTo>
                  <a:lnTo>
                    <a:pt x="633" y="355"/>
                  </a:lnTo>
                  <a:lnTo>
                    <a:pt x="658" y="332"/>
                  </a:lnTo>
                  <a:lnTo>
                    <a:pt x="679" y="317"/>
                  </a:lnTo>
                  <a:lnTo>
                    <a:pt x="697" y="301"/>
                  </a:lnTo>
                  <a:lnTo>
                    <a:pt x="716" y="286"/>
                  </a:lnTo>
                  <a:lnTo>
                    <a:pt x="735" y="270"/>
                  </a:lnTo>
                  <a:lnTo>
                    <a:pt x="737" y="269"/>
                  </a:lnTo>
                  <a:lnTo>
                    <a:pt x="739" y="265"/>
                  </a:lnTo>
                  <a:lnTo>
                    <a:pt x="745" y="259"/>
                  </a:lnTo>
                  <a:lnTo>
                    <a:pt x="752" y="255"/>
                  </a:lnTo>
                  <a:lnTo>
                    <a:pt x="754" y="251"/>
                  </a:lnTo>
                  <a:lnTo>
                    <a:pt x="754" y="249"/>
                  </a:lnTo>
                  <a:lnTo>
                    <a:pt x="756" y="246"/>
                  </a:lnTo>
                  <a:lnTo>
                    <a:pt x="758" y="240"/>
                  </a:lnTo>
                  <a:lnTo>
                    <a:pt x="758" y="236"/>
                  </a:lnTo>
                  <a:lnTo>
                    <a:pt x="758" y="232"/>
                  </a:lnTo>
                  <a:lnTo>
                    <a:pt x="754" y="226"/>
                  </a:lnTo>
                  <a:lnTo>
                    <a:pt x="752" y="222"/>
                  </a:lnTo>
                  <a:lnTo>
                    <a:pt x="743" y="215"/>
                  </a:lnTo>
                  <a:lnTo>
                    <a:pt x="741" y="211"/>
                  </a:lnTo>
                  <a:lnTo>
                    <a:pt x="741" y="207"/>
                  </a:lnTo>
                  <a:lnTo>
                    <a:pt x="741" y="205"/>
                  </a:lnTo>
                  <a:lnTo>
                    <a:pt x="739" y="205"/>
                  </a:lnTo>
                  <a:lnTo>
                    <a:pt x="737" y="205"/>
                  </a:lnTo>
                  <a:lnTo>
                    <a:pt x="735" y="201"/>
                  </a:lnTo>
                  <a:lnTo>
                    <a:pt x="733" y="198"/>
                  </a:lnTo>
                  <a:lnTo>
                    <a:pt x="731" y="198"/>
                  </a:lnTo>
                  <a:lnTo>
                    <a:pt x="729" y="198"/>
                  </a:lnTo>
                  <a:lnTo>
                    <a:pt x="723" y="194"/>
                  </a:lnTo>
                  <a:lnTo>
                    <a:pt x="716" y="192"/>
                  </a:lnTo>
                  <a:lnTo>
                    <a:pt x="710" y="192"/>
                  </a:lnTo>
                  <a:lnTo>
                    <a:pt x="702" y="192"/>
                  </a:lnTo>
                  <a:lnTo>
                    <a:pt x="693" y="190"/>
                  </a:lnTo>
                  <a:lnTo>
                    <a:pt x="683" y="190"/>
                  </a:lnTo>
                  <a:lnTo>
                    <a:pt x="674" y="190"/>
                  </a:lnTo>
                  <a:lnTo>
                    <a:pt x="664" y="192"/>
                  </a:lnTo>
                  <a:lnTo>
                    <a:pt x="647" y="196"/>
                  </a:lnTo>
                  <a:lnTo>
                    <a:pt x="637" y="198"/>
                  </a:lnTo>
                  <a:lnTo>
                    <a:pt x="626" y="198"/>
                  </a:lnTo>
                  <a:lnTo>
                    <a:pt x="610" y="199"/>
                  </a:lnTo>
                  <a:lnTo>
                    <a:pt x="597" y="205"/>
                  </a:lnTo>
                  <a:lnTo>
                    <a:pt x="579" y="211"/>
                  </a:lnTo>
                  <a:lnTo>
                    <a:pt x="564" y="215"/>
                  </a:lnTo>
                  <a:lnTo>
                    <a:pt x="549" y="222"/>
                  </a:lnTo>
                  <a:lnTo>
                    <a:pt x="532" y="234"/>
                  </a:lnTo>
                  <a:lnTo>
                    <a:pt x="514" y="244"/>
                  </a:lnTo>
                  <a:lnTo>
                    <a:pt x="499" y="251"/>
                  </a:lnTo>
                  <a:lnTo>
                    <a:pt x="495" y="255"/>
                  </a:lnTo>
                  <a:lnTo>
                    <a:pt x="495" y="257"/>
                  </a:lnTo>
                  <a:lnTo>
                    <a:pt x="495" y="259"/>
                  </a:lnTo>
                  <a:lnTo>
                    <a:pt x="491" y="261"/>
                  </a:lnTo>
                  <a:lnTo>
                    <a:pt x="487" y="261"/>
                  </a:lnTo>
                  <a:lnTo>
                    <a:pt x="485" y="261"/>
                  </a:lnTo>
                  <a:lnTo>
                    <a:pt x="484" y="267"/>
                  </a:lnTo>
                  <a:lnTo>
                    <a:pt x="480" y="269"/>
                  </a:lnTo>
                  <a:lnTo>
                    <a:pt x="476" y="270"/>
                  </a:lnTo>
                  <a:lnTo>
                    <a:pt x="474" y="270"/>
                  </a:lnTo>
                  <a:lnTo>
                    <a:pt x="466" y="278"/>
                  </a:lnTo>
                  <a:lnTo>
                    <a:pt x="453" y="286"/>
                  </a:lnTo>
                  <a:lnTo>
                    <a:pt x="441" y="290"/>
                  </a:lnTo>
                  <a:lnTo>
                    <a:pt x="436" y="290"/>
                  </a:lnTo>
                  <a:lnTo>
                    <a:pt x="430" y="290"/>
                  </a:lnTo>
                  <a:lnTo>
                    <a:pt x="416" y="286"/>
                  </a:lnTo>
                  <a:lnTo>
                    <a:pt x="393" y="276"/>
                  </a:lnTo>
                  <a:lnTo>
                    <a:pt x="384" y="267"/>
                  </a:lnTo>
                  <a:lnTo>
                    <a:pt x="374" y="255"/>
                  </a:lnTo>
                  <a:lnTo>
                    <a:pt x="374" y="246"/>
                  </a:lnTo>
                  <a:lnTo>
                    <a:pt x="372" y="246"/>
                  </a:lnTo>
                  <a:lnTo>
                    <a:pt x="372" y="242"/>
                  </a:lnTo>
                  <a:lnTo>
                    <a:pt x="372" y="240"/>
                  </a:lnTo>
                  <a:lnTo>
                    <a:pt x="368" y="238"/>
                  </a:lnTo>
                  <a:lnTo>
                    <a:pt x="363" y="211"/>
                  </a:lnTo>
                  <a:lnTo>
                    <a:pt x="357" y="182"/>
                  </a:lnTo>
                  <a:lnTo>
                    <a:pt x="355" y="178"/>
                  </a:lnTo>
                  <a:lnTo>
                    <a:pt x="351" y="175"/>
                  </a:lnTo>
                  <a:lnTo>
                    <a:pt x="349" y="171"/>
                  </a:lnTo>
                  <a:lnTo>
                    <a:pt x="345" y="167"/>
                  </a:lnTo>
                  <a:lnTo>
                    <a:pt x="343" y="159"/>
                  </a:lnTo>
                  <a:lnTo>
                    <a:pt x="343" y="155"/>
                  </a:lnTo>
                  <a:lnTo>
                    <a:pt x="343" y="150"/>
                  </a:lnTo>
                  <a:lnTo>
                    <a:pt x="334" y="136"/>
                  </a:lnTo>
                  <a:lnTo>
                    <a:pt x="326" y="121"/>
                  </a:lnTo>
                  <a:lnTo>
                    <a:pt x="317" y="115"/>
                  </a:lnTo>
                  <a:lnTo>
                    <a:pt x="313" y="111"/>
                  </a:lnTo>
                  <a:lnTo>
                    <a:pt x="311" y="107"/>
                  </a:lnTo>
                  <a:lnTo>
                    <a:pt x="322" y="107"/>
                  </a:lnTo>
                  <a:close/>
                </a:path>
              </a:pathLst>
            </a:custGeom>
            <a:solidFill>
              <a:schemeClr val="accent1"/>
            </a:solidFill>
            <a:ln w="9525">
              <a:noFill/>
              <a:round/>
              <a:headEnd/>
              <a:tailEnd/>
            </a:ln>
          </p:spPr>
          <p:txBody>
            <a:bodyPr/>
            <a:lstStyle/>
            <a:p>
              <a:endParaRPr lang="en-US"/>
            </a:p>
          </p:txBody>
        </p:sp>
        <p:sp>
          <p:nvSpPr>
            <p:cNvPr id="38109" name="Freeform 221"/>
            <p:cNvSpPr>
              <a:spLocks/>
            </p:cNvSpPr>
            <p:nvPr/>
          </p:nvSpPr>
          <p:spPr bwMode="auto">
            <a:xfrm>
              <a:off x="4129" y="1641"/>
              <a:ext cx="758" cy="639"/>
            </a:xfrm>
            <a:custGeom>
              <a:avLst/>
              <a:gdLst>
                <a:gd name="T0" fmla="*/ 307 w 758"/>
                <a:gd name="T1" fmla="*/ 98 h 639"/>
                <a:gd name="T2" fmla="*/ 293 w 758"/>
                <a:gd name="T3" fmla="*/ 75 h 639"/>
                <a:gd name="T4" fmla="*/ 267 w 758"/>
                <a:gd name="T5" fmla="*/ 46 h 639"/>
                <a:gd name="T6" fmla="*/ 244 w 758"/>
                <a:gd name="T7" fmla="*/ 31 h 639"/>
                <a:gd name="T8" fmla="*/ 211 w 758"/>
                <a:gd name="T9" fmla="*/ 13 h 639"/>
                <a:gd name="T10" fmla="*/ 176 w 758"/>
                <a:gd name="T11" fmla="*/ 4 h 639"/>
                <a:gd name="T12" fmla="*/ 117 w 758"/>
                <a:gd name="T13" fmla="*/ 6 h 639"/>
                <a:gd name="T14" fmla="*/ 96 w 758"/>
                <a:gd name="T15" fmla="*/ 15 h 639"/>
                <a:gd name="T16" fmla="*/ 86 w 758"/>
                <a:gd name="T17" fmla="*/ 25 h 639"/>
                <a:gd name="T18" fmla="*/ 75 w 758"/>
                <a:gd name="T19" fmla="*/ 31 h 639"/>
                <a:gd name="T20" fmla="*/ 55 w 758"/>
                <a:gd name="T21" fmla="*/ 44 h 639"/>
                <a:gd name="T22" fmla="*/ 42 w 758"/>
                <a:gd name="T23" fmla="*/ 50 h 639"/>
                <a:gd name="T24" fmla="*/ 27 w 758"/>
                <a:gd name="T25" fmla="*/ 73 h 639"/>
                <a:gd name="T26" fmla="*/ 19 w 758"/>
                <a:gd name="T27" fmla="*/ 94 h 639"/>
                <a:gd name="T28" fmla="*/ 6 w 758"/>
                <a:gd name="T29" fmla="*/ 117 h 639"/>
                <a:gd name="T30" fmla="*/ 0 w 758"/>
                <a:gd name="T31" fmla="*/ 198 h 639"/>
                <a:gd name="T32" fmla="*/ 15 w 758"/>
                <a:gd name="T33" fmla="*/ 240 h 639"/>
                <a:gd name="T34" fmla="*/ 23 w 758"/>
                <a:gd name="T35" fmla="*/ 253 h 639"/>
                <a:gd name="T36" fmla="*/ 27 w 758"/>
                <a:gd name="T37" fmla="*/ 267 h 639"/>
                <a:gd name="T38" fmla="*/ 57 w 758"/>
                <a:gd name="T39" fmla="*/ 313 h 639"/>
                <a:gd name="T40" fmla="*/ 128 w 758"/>
                <a:gd name="T41" fmla="*/ 322 h 639"/>
                <a:gd name="T42" fmla="*/ 309 w 758"/>
                <a:gd name="T43" fmla="*/ 328 h 639"/>
                <a:gd name="T44" fmla="*/ 322 w 758"/>
                <a:gd name="T45" fmla="*/ 366 h 639"/>
                <a:gd name="T46" fmla="*/ 328 w 758"/>
                <a:gd name="T47" fmla="*/ 407 h 639"/>
                <a:gd name="T48" fmla="*/ 338 w 758"/>
                <a:gd name="T49" fmla="*/ 420 h 639"/>
                <a:gd name="T50" fmla="*/ 361 w 758"/>
                <a:gd name="T51" fmla="*/ 445 h 639"/>
                <a:gd name="T52" fmla="*/ 384 w 758"/>
                <a:gd name="T53" fmla="*/ 460 h 639"/>
                <a:gd name="T54" fmla="*/ 399 w 758"/>
                <a:gd name="T55" fmla="*/ 489 h 639"/>
                <a:gd name="T56" fmla="*/ 389 w 758"/>
                <a:gd name="T57" fmla="*/ 518 h 639"/>
                <a:gd name="T58" fmla="*/ 380 w 758"/>
                <a:gd name="T59" fmla="*/ 539 h 639"/>
                <a:gd name="T60" fmla="*/ 386 w 758"/>
                <a:gd name="T61" fmla="*/ 556 h 639"/>
                <a:gd name="T62" fmla="*/ 411 w 758"/>
                <a:gd name="T63" fmla="*/ 579 h 639"/>
                <a:gd name="T64" fmla="*/ 426 w 758"/>
                <a:gd name="T65" fmla="*/ 620 h 639"/>
                <a:gd name="T66" fmla="*/ 445 w 758"/>
                <a:gd name="T67" fmla="*/ 637 h 639"/>
                <a:gd name="T68" fmla="*/ 484 w 758"/>
                <a:gd name="T69" fmla="*/ 639 h 639"/>
                <a:gd name="T70" fmla="*/ 503 w 758"/>
                <a:gd name="T71" fmla="*/ 622 h 639"/>
                <a:gd name="T72" fmla="*/ 510 w 758"/>
                <a:gd name="T73" fmla="*/ 595 h 639"/>
                <a:gd name="T74" fmla="*/ 522 w 758"/>
                <a:gd name="T75" fmla="*/ 530 h 639"/>
                <a:gd name="T76" fmla="*/ 549 w 758"/>
                <a:gd name="T77" fmla="*/ 462 h 639"/>
                <a:gd name="T78" fmla="*/ 562 w 758"/>
                <a:gd name="T79" fmla="*/ 443 h 639"/>
                <a:gd name="T80" fmla="*/ 570 w 758"/>
                <a:gd name="T81" fmla="*/ 430 h 639"/>
                <a:gd name="T82" fmla="*/ 606 w 758"/>
                <a:gd name="T83" fmla="*/ 378 h 639"/>
                <a:gd name="T84" fmla="*/ 670 w 758"/>
                <a:gd name="T85" fmla="*/ 324 h 639"/>
                <a:gd name="T86" fmla="*/ 739 w 758"/>
                <a:gd name="T87" fmla="*/ 265 h 639"/>
                <a:gd name="T88" fmla="*/ 756 w 758"/>
                <a:gd name="T89" fmla="*/ 244 h 639"/>
                <a:gd name="T90" fmla="*/ 752 w 758"/>
                <a:gd name="T91" fmla="*/ 222 h 639"/>
                <a:gd name="T92" fmla="*/ 741 w 758"/>
                <a:gd name="T93" fmla="*/ 205 h 639"/>
                <a:gd name="T94" fmla="*/ 725 w 758"/>
                <a:gd name="T95" fmla="*/ 196 h 639"/>
                <a:gd name="T96" fmla="*/ 683 w 758"/>
                <a:gd name="T97" fmla="*/ 190 h 639"/>
                <a:gd name="T98" fmla="*/ 603 w 758"/>
                <a:gd name="T99" fmla="*/ 203 h 639"/>
                <a:gd name="T100" fmla="*/ 532 w 758"/>
                <a:gd name="T101" fmla="*/ 234 h 639"/>
                <a:gd name="T102" fmla="*/ 493 w 758"/>
                <a:gd name="T103" fmla="*/ 259 h 639"/>
                <a:gd name="T104" fmla="*/ 482 w 758"/>
                <a:gd name="T105" fmla="*/ 269 h 639"/>
                <a:gd name="T106" fmla="*/ 462 w 758"/>
                <a:gd name="T107" fmla="*/ 280 h 639"/>
                <a:gd name="T108" fmla="*/ 430 w 758"/>
                <a:gd name="T109" fmla="*/ 290 h 639"/>
                <a:gd name="T110" fmla="*/ 386 w 758"/>
                <a:gd name="T111" fmla="*/ 269 h 639"/>
                <a:gd name="T112" fmla="*/ 374 w 758"/>
                <a:gd name="T113" fmla="*/ 247 h 639"/>
                <a:gd name="T114" fmla="*/ 366 w 758"/>
                <a:gd name="T115" fmla="*/ 224 h 639"/>
                <a:gd name="T116" fmla="*/ 353 w 758"/>
                <a:gd name="T117" fmla="*/ 176 h 639"/>
                <a:gd name="T118" fmla="*/ 343 w 758"/>
                <a:gd name="T119" fmla="*/ 159 h 639"/>
                <a:gd name="T120" fmla="*/ 332 w 758"/>
                <a:gd name="T121" fmla="*/ 132 h 639"/>
                <a:gd name="T122" fmla="*/ 313 w 758"/>
                <a:gd name="T123" fmla="*/ 111 h 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8"/>
                <a:gd name="T187" fmla="*/ 0 h 639"/>
                <a:gd name="T188" fmla="*/ 758 w 758"/>
                <a:gd name="T189" fmla="*/ 639 h 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8" h="639">
                  <a:moveTo>
                    <a:pt x="322" y="107"/>
                  </a:moveTo>
                  <a:lnTo>
                    <a:pt x="320" y="105"/>
                  </a:lnTo>
                  <a:lnTo>
                    <a:pt x="318" y="105"/>
                  </a:lnTo>
                  <a:lnTo>
                    <a:pt x="317" y="104"/>
                  </a:lnTo>
                  <a:lnTo>
                    <a:pt x="315" y="102"/>
                  </a:lnTo>
                  <a:lnTo>
                    <a:pt x="313" y="100"/>
                  </a:lnTo>
                  <a:lnTo>
                    <a:pt x="313" y="98"/>
                  </a:lnTo>
                  <a:lnTo>
                    <a:pt x="311" y="98"/>
                  </a:lnTo>
                  <a:lnTo>
                    <a:pt x="307" y="98"/>
                  </a:lnTo>
                  <a:lnTo>
                    <a:pt x="305" y="96"/>
                  </a:lnTo>
                  <a:lnTo>
                    <a:pt x="303" y="92"/>
                  </a:lnTo>
                  <a:lnTo>
                    <a:pt x="301" y="90"/>
                  </a:lnTo>
                  <a:lnTo>
                    <a:pt x="301" y="86"/>
                  </a:lnTo>
                  <a:lnTo>
                    <a:pt x="299" y="84"/>
                  </a:lnTo>
                  <a:lnTo>
                    <a:pt x="297" y="82"/>
                  </a:lnTo>
                  <a:lnTo>
                    <a:pt x="295" y="79"/>
                  </a:lnTo>
                  <a:lnTo>
                    <a:pt x="293" y="77"/>
                  </a:lnTo>
                  <a:lnTo>
                    <a:pt x="293" y="75"/>
                  </a:lnTo>
                  <a:lnTo>
                    <a:pt x="293" y="73"/>
                  </a:lnTo>
                  <a:lnTo>
                    <a:pt x="293" y="71"/>
                  </a:lnTo>
                  <a:lnTo>
                    <a:pt x="290" y="69"/>
                  </a:lnTo>
                  <a:lnTo>
                    <a:pt x="286" y="65"/>
                  </a:lnTo>
                  <a:lnTo>
                    <a:pt x="282" y="61"/>
                  </a:lnTo>
                  <a:lnTo>
                    <a:pt x="278" y="57"/>
                  </a:lnTo>
                  <a:lnTo>
                    <a:pt x="274" y="54"/>
                  </a:lnTo>
                  <a:lnTo>
                    <a:pt x="270" y="50"/>
                  </a:lnTo>
                  <a:lnTo>
                    <a:pt x="267" y="46"/>
                  </a:lnTo>
                  <a:lnTo>
                    <a:pt x="263" y="42"/>
                  </a:lnTo>
                  <a:lnTo>
                    <a:pt x="261" y="40"/>
                  </a:lnTo>
                  <a:lnTo>
                    <a:pt x="259" y="40"/>
                  </a:lnTo>
                  <a:lnTo>
                    <a:pt x="257" y="38"/>
                  </a:lnTo>
                  <a:lnTo>
                    <a:pt x="255" y="38"/>
                  </a:lnTo>
                  <a:lnTo>
                    <a:pt x="253" y="36"/>
                  </a:lnTo>
                  <a:lnTo>
                    <a:pt x="249" y="34"/>
                  </a:lnTo>
                  <a:lnTo>
                    <a:pt x="247" y="32"/>
                  </a:lnTo>
                  <a:lnTo>
                    <a:pt x="244" y="31"/>
                  </a:lnTo>
                  <a:lnTo>
                    <a:pt x="242" y="29"/>
                  </a:lnTo>
                  <a:lnTo>
                    <a:pt x="240" y="27"/>
                  </a:lnTo>
                  <a:lnTo>
                    <a:pt x="236" y="25"/>
                  </a:lnTo>
                  <a:lnTo>
                    <a:pt x="234" y="21"/>
                  </a:lnTo>
                  <a:lnTo>
                    <a:pt x="228" y="21"/>
                  </a:lnTo>
                  <a:lnTo>
                    <a:pt x="224" y="19"/>
                  </a:lnTo>
                  <a:lnTo>
                    <a:pt x="219" y="17"/>
                  </a:lnTo>
                  <a:lnTo>
                    <a:pt x="215" y="15"/>
                  </a:lnTo>
                  <a:lnTo>
                    <a:pt x="211" y="13"/>
                  </a:lnTo>
                  <a:lnTo>
                    <a:pt x="205" y="11"/>
                  </a:lnTo>
                  <a:lnTo>
                    <a:pt x="201" y="9"/>
                  </a:lnTo>
                  <a:lnTo>
                    <a:pt x="196" y="8"/>
                  </a:lnTo>
                  <a:lnTo>
                    <a:pt x="194" y="8"/>
                  </a:lnTo>
                  <a:lnTo>
                    <a:pt x="190" y="8"/>
                  </a:lnTo>
                  <a:lnTo>
                    <a:pt x="186" y="6"/>
                  </a:lnTo>
                  <a:lnTo>
                    <a:pt x="182" y="6"/>
                  </a:lnTo>
                  <a:lnTo>
                    <a:pt x="180" y="6"/>
                  </a:lnTo>
                  <a:lnTo>
                    <a:pt x="176" y="4"/>
                  </a:lnTo>
                  <a:lnTo>
                    <a:pt x="173" y="4"/>
                  </a:lnTo>
                  <a:lnTo>
                    <a:pt x="171" y="2"/>
                  </a:lnTo>
                  <a:lnTo>
                    <a:pt x="163" y="0"/>
                  </a:lnTo>
                  <a:lnTo>
                    <a:pt x="155" y="0"/>
                  </a:lnTo>
                  <a:lnTo>
                    <a:pt x="148" y="0"/>
                  </a:lnTo>
                  <a:lnTo>
                    <a:pt x="140" y="2"/>
                  </a:lnTo>
                  <a:lnTo>
                    <a:pt x="132" y="2"/>
                  </a:lnTo>
                  <a:lnTo>
                    <a:pt x="125" y="4"/>
                  </a:lnTo>
                  <a:lnTo>
                    <a:pt x="117" y="6"/>
                  </a:lnTo>
                  <a:lnTo>
                    <a:pt x="109" y="8"/>
                  </a:lnTo>
                  <a:lnTo>
                    <a:pt x="107" y="8"/>
                  </a:lnTo>
                  <a:lnTo>
                    <a:pt x="105" y="9"/>
                  </a:lnTo>
                  <a:lnTo>
                    <a:pt x="103" y="11"/>
                  </a:lnTo>
                  <a:lnTo>
                    <a:pt x="102" y="11"/>
                  </a:lnTo>
                  <a:lnTo>
                    <a:pt x="100" y="13"/>
                  </a:lnTo>
                  <a:lnTo>
                    <a:pt x="98" y="13"/>
                  </a:lnTo>
                  <a:lnTo>
                    <a:pt x="96" y="13"/>
                  </a:lnTo>
                  <a:lnTo>
                    <a:pt x="96" y="15"/>
                  </a:lnTo>
                  <a:lnTo>
                    <a:pt x="94" y="15"/>
                  </a:lnTo>
                  <a:lnTo>
                    <a:pt x="94" y="17"/>
                  </a:lnTo>
                  <a:lnTo>
                    <a:pt x="92" y="19"/>
                  </a:lnTo>
                  <a:lnTo>
                    <a:pt x="92" y="21"/>
                  </a:lnTo>
                  <a:lnTo>
                    <a:pt x="90" y="21"/>
                  </a:lnTo>
                  <a:lnTo>
                    <a:pt x="90" y="23"/>
                  </a:lnTo>
                  <a:lnTo>
                    <a:pt x="88" y="23"/>
                  </a:lnTo>
                  <a:lnTo>
                    <a:pt x="86" y="23"/>
                  </a:lnTo>
                  <a:lnTo>
                    <a:pt x="86" y="25"/>
                  </a:lnTo>
                  <a:lnTo>
                    <a:pt x="84" y="25"/>
                  </a:lnTo>
                  <a:lnTo>
                    <a:pt x="82" y="25"/>
                  </a:lnTo>
                  <a:lnTo>
                    <a:pt x="80" y="25"/>
                  </a:lnTo>
                  <a:lnTo>
                    <a:pt x="80" y="27"/>
                  </a:lnTo>
                  <a:lnTo>
                    <a:pt x="79" y="27"/>
                  </a:lnTo>
                  <a:lnTo>
                    <a:pt x="79" y="29"/>
                  </a:lnTo>
                  <a:lnTo>
                    <a:pt x="79" y="31"/>
                  </a:lnTo>
                  <a:lnTo>
                    <a:pt x="77" y="31"/>
                  </a:lnTo>
                  <a:lnTo>
                    <a:pt x="75" y="31"/>
                  </a:lnTo>
                  <a:lnTo>
                    <a:pt x="73" y="31"/>
                  </a:lnTo>
                  <a:lnTo>
                    <a:pt x="71" y="32"/>
                  </a:lnTo>
                  <a:lnTo>
                    <a:pt x="69" y="34"/>
                  </a:lnTo>
                  <a:lnTo>
                    <a:pt x="67" y="36"/>
                  </a:lnTo>
                  <a:lnTo>
                    <a:pt x="65" y="38"/>
                  </a:lnTo>
                  <a:lnTo>
                    <a:pt x="63" y="38"/>
                  </a:lnTo>
                  <a:lnTo>
                    <a:pt x="59" y="40"/>
                  </a:lnTo>
                  <a:lnTo>
                    <a:pt x="57" y="42"/>
                  </a:lnTo>
                  <a:lnTo>
                    <a:pt x="55" y="44"/>
                  </a:lnTo>
                  <a:lnTo>
                    <a:pt x="54" y="44"/>
                  </a:lnTo>
                  <a:lnTo>
                    <a:pt x="52" y="44"/>
                  </a:lnTo>
                  <a:lnTo>
                    <a:pt x="50" y="46"/>
                  </a:lnTo>
                  <a:lnTo>
                    <a:pt x="48" y="46"/>
                  </a:lnTo>
                  <a:lnTo>
                    <a:pt x="48" y="48"/>
                  </a:lnTo>
                  <a:lnTo>
                    <a:pt x="46" y="48"/>
                  </a:lnTo>
                  <a:lnTo>
                    <a:pt x="44" y="48"/>
                  </a:lnTo>
                  <a:lnTo>
                    <a:pt x="44" y="50"/>
                  </a:lnTo>
                  <a:lnTo>
                    <a:pt x="42" y="50"/>
                  </a:lnTo>
                  <a:lnTo>
                    <a:pt x="40" y="52"/>
                  </a:lnTo>
                  <a:lnTo>
                    <a:pt x="38" y="54"/>
                  </a:lnTo>
                  <a:lnTo>
                    <a:pt x="36" y="56"/>
                  </a:lnTo>
                  <a:lnTo>
                    <a:pt x="34" y="59"/>
                  </a:lnTo>
                  <a:lnTo>
                    <a:pt x="32" y="61"/>
                  </a:lnTo>
                  <a:lnTo>
                    <a:pt x="31" y="65"/>
                  </a:lnTo>
                  <a:lnTo>
                    <a:pt x="31" y="67"/>
                  </a:lnTo>
                  <a:lnTo>
                    <a:pt x="29" y="69"/>
                  </a:lnTo>
                  <a:lnTo>
                    <a:pt x="27" y="73"/>
                  </a:lnTo>
                  <a:lnTo>
                    <a:pt x="25" y="75"/>
                  </a:lnTo>
                  <a:lnTo>
                    <a:pt x="25" y="77"/>
                  </a:lnTo>
                  <a:lnTo>
                    <a:pt x="25" y="80"/>
                  </a:lnTo>
                  <a:lnTo>
                    <a:pt x="25" y="82"/>
                  </a:lnTo>
                  <a:lnTo>
                    <a:pt x="23" y="84"/>
                  </a:lnTo>
                  <a:lnTo>
                    <a:pt x="23" y="88"/>
                  </a:lnTo>
                  <a:lnTo>
                    <a:pt x="21" y="90"/>
                  </a:lnTo>
                  <a:lnTo>
                    <a:pt x="19" y="92"/>
                  </a:lnTo>
                  <a:lnTo>
                    <a:pt x="19" y="94"/>
                  </a:lnTo>
                  <a:lnTo>
                    <a:pt x="19" y="98"/>
                  </a:lnTo>
                  <a:lnTo>
                    <a:pt x="17" y="98"/>
                  </a:lnTo>
                  <a:lnTo>
                    <a:pt x="17" y="100"/>
                  </a:lnTo>
                  <a:lnTo>
                    <a:pt x="15" y="100"/>
                  </a:lnTo>
                  <a:lnTo>
                    <a:pt x="13" y="100"/>
                  </a:lnTo>
                  <a:lnTo>
                    <a:pt x="9" y="104"/>
                  </a:lnTo>
                  <a:lnTo>
                    <a:pt x="9" y="109"/>
                  </a:lnTo>
                  <a:lnTo>
                    <a:pt x="7" y="113"/>
                  </a:lnTo>
                  <a:lnTo>
                    <a:pt x="6" y="117"/>
                  </a:lnTo>
                  <a:lnTo>
                    <a:pt x="6" y="123"/>
                  </a:lnTo>
                  <a:lnTo>
                    <a:pt x="4" y="127"/>
                  </a:lnTo>
                  <a:lnTo>
                    <a:pt x="2" y="130"/>
                  </a:lnTo>
                  <a:lnTo>
                    <a:pt x="0" y="136"/>
                  </a:lnTo>
                  <a:lnTo>
                    <a:pt x="2" y="148"/>
                  </a:lnTo>
                  <a:lnTo>
                    <a:pt x="2" y="161"/>
                  </a:lnTo>
                  <a:lnTo>
                    <a:pt x="0" y="173"/>
                  </a:lnTo>
                  <a:lnTo>
                    <a:pt x="0" y="186"/>
                  </a:lnTo>
                  <a:lnTo>
                    <a:pt x="0" y="198"/>
                  </a:lnTo>
                  <a:lnTo>
                    <a:pt x="0" y="211"/>
                  </a:lnTo>
                  <a:lnTo>
                    <a:pt x="2" y="222"/>
                  </a:lnTo>
                  <a:lnTo>
                    <a:pt x="6" y="234"/>
                  </a:lnTo>
                  <a:lnTo>
                    <a:pt x="7" y="234"/>
                  </a:lnTo>
                  <a:lnTo>
                    <a:pt x="9" y="236"/>
                  </a:lnTo>
                  <a:lnTo>
                    <a:pt x="11" y="236"/>
                  </a:lnTo>
                  <a:lnTo>
                    <a:pt x="11" y="238"/>
                  </a:lnTo>
                  <a:lnTo>
                    <a:pt x="13" y="240"/>
                  </a:lnTo>
                  <a:lnTo>
                    <a:pt x="15" y="240"/>
                  </a:lnTo>
                  <a:lnTo>
                    <a:pt x="15" y="242"/>
                  </a:lnTo>
                  <a:lnTo>
                    <a:pt x="17" y="244"/>
                  </a:lnTo>
                  <a:lnTo>
                    <a:pt x="17" y="246"/>
                  </a:lnTo>
                  <a:lnTo>
                    <a:pt x="19" y="247"/>
                  </a:lnTo>
                  <a:lnTo>
                    <a:pt x="19" y="249"/>
                  </a:lnTo>
                  <a:lnTo>
                    <a:pt x="19" y="251"/>
                  </a:lnTo>
                  <a:lnTo>
                    <a:pt x="21" y="251"/>
                  </a:lnTo>
                  <a:lnTo>
                    <a:pt x="21" y="253"/>
                  </a:lnTo>
                  <a:lnTo>
                    <a:pt x="23" y="253"/>
                  </a:lnTo>
                  <a:lnTo>
                    <a:pt x="25" y="251"/>
                  </a:lnTo>
                  <a:lnTo>
                    <a:pt x="23" y="255"/>
                  </a:lnTo>
                  <a:lnTo>
                    <a:pt x="23" y="257"/>
                  </a:lnTo>
                  <a:lnTo>
                    <a:pt x="25" y="257"/>
                  </a:lnTo>
                  <a:lnTo>
                    <a:pt x="25" y="259"/>
                  </a:lnTo>
                  <a:lnTo>
                    <a:pt x="27" y="261"/>
                  </a:lnTo>
                  <a:lnTo>
                    <a:pt x="27" y="263"/>
                  </a:lnTo>
                  <a:lnTo>
                    <a:pt x="27" y="265"/>
                  </a:lnTo>
                  <a:lnTo>
                    <a:pt x="27" y="267"/>
                  </a:lnTo>
                  <a:lnTo>
                    <a:pt x="31" y="272"/>
                  </a:lnTo>
                  <a:lnTo>
                    <a:pt x="34" y="278"/>
                  </a:lnTo>
                  <a:lnTo>
                    <a:pt x="38" y="284"/>
                  </a:lnTo>
                  <a:lnTo>
                    <a:pt x="42" y="290"/>
                  </a:lnTo>
                  <a:lnTo>
                    <a:pt x="46" y="293"/>
                  </a:lnTo>
                  <a:lnTo>
                    <a:pt x="50" y="299"/>
                  </a:lnTo>
                  <a:lnTo>
                    <a:pt x="54" y="305"/>
                  </a:lnTo>
                  <a:lnTo>
                    <a:pt x="55" y="311"/>
                  </a:lnTo>
                  <a:lnTo>
                    <a:pt x="57" y="313"/>
                  </a:lnTo>
                  <a:lnTo>
                    <a:pt x="59" y="313"/>
                  </a:lnTo>
                  <a:lnTo>
                    <a:pt x="61" y="315"/>
                  </a:lnTo>
                  <a:lnTo>
                    <a:pt x="63" y="315"/>
                  </a:lnTo>
                  <a:lnTo>
                    <a:pt x="65" y="317"/>
                  </a:lnTo>
                  <a:lnTo>
                    <a:pt x="67" y="317"/>
                  </a:lnTo>
                  <a:lnTo>
                    <a:pt x="69" y="318"/>
                  </a:lnTo>
                  <a:lnTo>
                    <a:pt x="71" y="320"/>
                  </a:lnTo>
                  <a:lnTo>
                    <a:pt x="100" y="322"/>
                  </a:lnTo>
                  <a:lnTo>
                    <a:pt x="128" y="322"/>
                  </a:lnTo>
                  <a:lnTo>
                    <a:pt x="157" y="322"/>
                  </a:lnTo>
                  <a:lnTo>
                    <a:pt x="186" y="320"/>
                  </a:lnTo>
                  <a:lnTo>
                    <a:pt x="215" y="318"/>
                  </a:lnTo>
                  <a:lnTo>
                    <a:pt x="244" y="318"/>
                  </a:lnTo>
                  <a:lnTo>
                    <a:pt x="272" y="320"/>
                  </a:lnTo>
                  <a:lnTo>
                    <a:pt x="301" y="322"/>
                  </a:lnTo>
                  <a:lnTo>
                    <a:pt x="305" y="324"/>
                  </a:lnTo>
                  <a:lnTo>
                    <a:pt x="307" y="326"/>
                  </a:lnTo>
                  <a:lnTo>
                    <a:pt x="309" y="328"/>
                  </a:lnTo>
                  <a:lnTo>
                    <a:pt x="311" y="330"/>
                  </a:lnTo>
                  <a:lnTo>
                    <a:pt x="313" y="332"/>
                  </a:lnTo>
                  <a:lnTo>
                    <a:pt x="315" y="334"/>
                  </a:lnTo>
                  <a:lnTo>
                    <a:pt x="317" y="336"/>
                  </a:lnTo>
                  <a:lnTo>
                    <a:pt x="320" y="338"/>
                  </a:lnTo>
                  <a:lnTo>
                    <a:pt x="320" y="345"/>
                  </a:lnTo>
                  <a:lnTo>
                    <a:pt x="322" y="351"/>
                  </a:lnTo>
                  <a:lnTo>
                    <a:pt x="322" y="359"/>
                  </a:lnTo>
                  <a:lnTo>
                    <a:pt x="322" y="366"/>
                  </a:lnTo>
                  <a:lnTo>
                    <a:pt x="322" y="374"/>
                  </a:lnTo>
                  <a:lnTo>
                    <a:pt x="322" y="382"/>
                  </a:lnTo>
                  <a:lnTo>
                    <a:pt x="322" y="388"/>
                  </a:lnTo>
                  <a:lnTo>
                    <a:pt x="322" y="395"/>
                  </a:lnTo>
                  <a:lnTo>
                    <a:pt x="324" y="397"/>
                  </a:lnTo>
                  <a:lnTo>
                    <a:pt x="326" y="399"/>
                  </a:lnTo>
                  <a:lnTo>
                    <a:pt x="328" y="401"/>
                  </a:lnTo>
                  <a:lnTo>
                    <a:pt x="328" y="405"/>
                  </a:lnTo>
                  <a:lnTo>
                    <a:pt x="328" y="407"/>
                  </a:lnTo>
                  <a:lnTo>
                    <a:pt x="330" y="409"/>
                  </a:lnTo>
                  <a:lnTo>
                    <a:pt x="330" y="411"/>
                  </a:lnTo>
                  <a:lnTo>
                    <a:pt x="332" y="412"/>
                  </a:lnTo>
                  <a:lnTo>
                    <a:pt x="332" y="414"/>
                  </a:lnTo>
                  <a:lnTo>
                    <a:pt x="334" y="416"/>
                  </a:lnTo>
                  <a:lnTo>
                    <a:pt x="336" y="416"/>
                  </a:lnTo>
                  <a:lnTo>
                    <a:pt x="338" y="416"/>
                  </a:lnTo>
                  <a:lnTo>
                    <a:pt x="338" y="418"/>
                  </a:lnTo>
                  <a:lnTo>
                    <a:pt x="338" y="420"/>
                  </a:lnTo>
                  <a:lnTo>
                    <a:pt x="338" y="422"/>
                  </a:lnTo>
                  <a:lnTo>
                    <a:pt x="340" y="426"/>
                  </a:lnTo>
                  <a:lnTo>
                    <a:pt x="343" y="428"/>
                  </a:lnTo>
                  <a:lnTo>
                    <a:pt x="345" y="430"/>
                  </a:lnTo>
                  <a:lnTo>
                    <a:pt x="349" y="434"/>
                  </a:lnTo>
                  <a:lnTo>
                    <a:pt x="353" y="436"/>
                  </a:lnTo>
                  <a:lnTo>
                    <a:pt x="357" y="437"/>
                  </a:lnTo>
                  <a:lnTo>
                    <a:pt x="359" y="441"/>
                  </a:lnTo>
                  <a:lnTo>
                    <a:pt x="361" y="445"/>
                  </a:lnTo>
                  <a:lnTo>
                    <a:pt x="363" y="447"/>
                  </a:lnTo>
                  <a:lnTo>
                    <a:pt x="365" y="449"/>
                  </a:lnTo>
                  <a:lnTo>
                    <a:pt x="368" y="451"/>
                  </a:lnTo>
                  <a:lnTo>
                    <a:pt x="370" y="453"/>
                  </a:lnTo>
                  <a:lnTo>
                    <a:pt x="372" y="453"/>
                  </a:lnTo>
                  <a:lnTo>
                    <a:pt x="374" y="455"/>
                  </a:lnTo>
                  <a:lnTo>
                    <a:pt x="378" y="457"/>
                  </a:lnTo>
                  <a:lnTo>
                    <a:pt x="380" y="457"/>
                  </a:lnTo>
                  <a:lnTo>
                    <a:pt x="384" y="460"/>
                  </a:lnTo>
                  <a:lnTo>
                    <a:pt x="386" y="462"/>
                  </a:lnTo>
                  <a:lnTo>
                    <a:pt x="388" y="466"/>
                  </a:lnTo>
                  <a:lnTo>
                    <a:pt x="389" y="468"/>
                  </a:lnTo>
                  <a:lnTo>
                    <a:pt x="391" y="472"/>
                  </a:lnTo>
                  <a:lnTo>
                    <a:pt x="393" y="474"/>
                  </a:lnTo>
                  <a:lnTo>
                    <a:pt x="395" y="478"/>
                  </a:lnTo>
                  <a:lnTo>
                    <a:pt x="399" y="482"/>
                  </a:lnTo>
                  <a:lnTo>
                    <a:pt x="399" y="485"/>
                  </a:lnTo>
                  <a:lnTo>
                    <a:pt x="399" y="489"/>
                  </a:lnTo>
                  <a:lnTo>
                    <a:pt x="399" y="493"/>
                  </a:lnTo>
                  <a:lnTo>
                    <a:pt x="399" y="499"/>
                  </a:lnTo>
                  <a:lnTo>
                    <a:pt x="399" y="503"/>
                  </a:lnTo>
                  <a:lnTo>
                    <a:pt x="399" y="507"/>
                  </a:lnTo>
                  <a:lnTo>
                    <a:pt x="397" y="512"/>
                  </a:lnTo>
                  <a:lnTo>
                    <a:pt x="395" y="516"/>
                  </a:lnTo>
                  <a:lnTo>
                    <a:pt x="393" y="516"/>
                  </a:lnTo>
                  <a:lnTo>
                    <a:pt x="391" y="516"/>
                  </a:lnTo>
                  <a:lnTo>
                    <a:pt x="389" y="518"/>
                  </a:lnTo>
                  <a:lnTo>
                    <a:pt x="388" y="520"/>
                  </a:lnTo>
                  <a:lnTo>
                    <a:pt x="386" y="522"/>
                  </a:lnTo>
                  <a:lnTo>
                    <a:pt x="386" y="524"/>
                  </a:lnTo>
                  <a:lnTo>
                    <a:pt x="384" y="524"/>
                  </a:lnTo>
                  <a:lnTo>
                    <a:pt x="382" y="528"/>
                  </a:lnTo>
                  <a:lnTo>
                    <a:pt x="382" y="530"/>
                  </a:lnTo>
                  <a:lnTo>
                    <a:pt x="382" y="533"/>
                  </a:lnTo>
                  <a:lnTo>
                    <a:pt x="380" y="535"/>
                  </a:lnTo>
                  <a:lnTo>
                    <a:pt x="380" y="539"/>
                  </a:lnTo>
                  <a:lnTo>
                    <a:pt x="380" y="541"/>
                  </a:lnTo>
                  <a:lnTo>
                    <a:pt x="380" y="545"/>
                  </a:lnTo>
                  <a:lnTo>
                    <a:pt x="380" y="547"/>
                  </a:lnTo>
                  <a:lnTo>
                    <a:pt x="382" y="549"/>
                  </a:lnTo>
                  <a:lnTo>
                    <a:pt x="382" y="551"/>
                  </a:lnTo>
                  <a:lnTo>
                    <a:pt x="384" y="553"/>
                  </a:lnTo>
                  <a:lnTo>
                    <a:pt x="384" y="554"/>
                  </a:lnTo>
                  <a:lnTo>
                    <a:pt x="384" y="556"/>
                  </a:lnTo>
                  <a:lnTo>
                    <a:pt x="386" y="556"/>
                  </a:lnTo>
                  <a:lnTo>
                    <a:pt x="388" y="556"/>
                  </a:lnTo>
                  <a:lnTo>
                    <a:pt x="389" y="556"/>
                  </a:lnTo>
                  <a:lnTo>
                    <a:pt x="391" y="558"/>
                  </a:lnTo>
                  <a:lnTo>
                    <a:pt x="393" y="560"/>
                  </a:lnTo>
                  <a:lnTo>
                    <a:pt x="395" y="564"/>
                  </a:lnTo>
                  <a:lnTo>
                    <a:pt x="399" y="568"/>
                  </a:lnTo>
                  <a:lnTo>
                    <a:pt x="403" y="572"/>
                  </a:lnTo>
                  <a:lnTo>
                    <a:pt x="407" y="576"/>
                  </a:lnTo>
                  <a:lnTo>
                    <a:pt x="411" y="579"/>
                  </a:lnTo>
                  <a:lnTo>
                    <a:pt x="414" y="583"/>
                  </a:lnTo>
                  <a:lnTo>
                    <a:pt x="418" y="587"/>
                  </a:lnTo>
                  <a:lnTo>
                    <a:pt x="422" y="593"/>
                  </a:lnTo>
                  <a:lnTo>
                    <a:pt x="424" y="597"/>
                  </a:lnTo>
                  <a:lnTo>
                    <a:pt x="424" y="601"/>
                  </a:lnTo>
                  <a:lnTo>
                    <a:pt x="424" y="606"/>
                  </a:lnTo>
                  <a:lnTo>
                    <a:pt x="424" y="610"/>
                  </a:lnTo>
                  <a:lnTo>
                    <a:pt x="424" y="616"/>
                  </a:lnTo>
                  <a:lnTo>
                    <a:pt x="426" y="620"/>
                  </a:lnTo>
                  <a:lnTo>
                    <a:pt x="426" y="626"/>
                  </a:lnTo>
                  <a:lnTo>
                    <a:pt x="428" y="629"/>
                  </a:lnTo>
                  <a:lnTo>
                    <a:pt x="430" y="631"/>
                  </a:lnTo>
                  <a:lnTo>
                    <a:pt x="434" y="633"/>
                  </a:lnTo>
                  <a:lnTo>
                    <a:pt x="436" y="633"/>
                  </a:lnTo>
                  <a:lnTo>
                    <a:pt x="437" y="633"/>
                  </a:lnTo>
                  <a:lnTo>
                    <a:pt x="441" y="635"/>
                  </a:lnTo>
                  <a:lnTo>
                    <a:pt x="443" y="635"/>
                  </a:lnTo>
                  <a:lnTo>
                    <a:pt x="445" y="637"/>
                  </a:lnTo>
                  <a:lnTo>
                    <a:pt x="447" y="639"/>
                  </a:lnTo>
                  <a:lnTo>
                    <a:pt x="453" y="639"/>
                  </a:lnTo>
                  <a:lnTo>
                    <a:pt x="457" y="639"/>
                  </a:lnTo>
                  <a:lnTo>
                    <a:pt x="460" y="639"/>
                  </a:lnTo>
                  <a:lnTo>
                    <a:pt x="466" y="639"/>
                  </a:lnTo>
                  <a:lnTo>
                    <a:pt x="470" y="639"/>
                  </a:lnTo>
                  <a:lnTo>
                    <a:pt x="474" y="639"/>
                  </a:lnTo>
                  <a:lnTo>
                    <a:pt x="478" y="639"/>
                  </a:lnTo>
                  <a:lnTo>
                    <a:pt x="484" y="639"/>
                  </a:lnTo>
                  <a:lnTo>
                    <a:pt x="485" y="637"/>
                  </a:lnTo>
                  <a:lnTo>
                    <a:pt x="487" y="635"/>
                  </a:lnTo>
                  <a:lnTo>
                    <a:pt x="489" y="633"/>
                  </a:lnTo>
                  <a:lnTo>
                    <a:pt x="491" y="631"/>
                  </a:lnTo>
                  <a:lnTo>
                    <a:pt x="493" y="629"/>
                  </a:lnTo>
                  <a:lnTo>
                    <a:pt x="497" y="627"/>
                  </a:lnTo>
                  <a:lnTo>
                    <a:pt x="499" y="626"/>
                  </a:lnTo>
                  <a:lnTo>
                    <a:pt x="501" y="624"/>
                  </a:lnTo>
                  <a:lnTo>
                    <a:pt x="503" y="622"/>
                  </a:lnTo>
                  <a:lnTo>
                    <a:pt x="503" y="620"/>
                  </a:lnTo>
                  <a:lnTo>
                    <a:pt x="505" y="618"/>
                  </a:lnTo>
                  <a:lnTo>
                    <a:pt x="505" y="616"/>
                  </a:lnTo>
                  <a:lnTo>
                    <a:pt x="505" y="614"/>
                  </a:lnTo>
                  <a:lnTo>
                    <a:pt x="505" y="612"/>
                  </a:lnTo>
                  <a:lnTo>
                    <a:pt x="507" y="610"/>
                  </a:lnTo>
                  <a:lnTo>
                    <a:pt x="508" y="604"/>
                  </a:lnTo>
                  <a:lnTo>
                    <a:pt x="510" y="601"/>
                  </a:lnTo>
                  <a:lnTo>
                    <a:pt x="510" y="595"/>
                  </a:lnTo>
                  <a:lnTo>
                    <a:pt x="510" y="591"/>
                  </a:lnTo>
                  <a:lnTo>
                    <a:pt x="508" y="585"/>
                  </a:lnTo>
                  <a:lnTo>
                    <a:pt x="508" y="581"/>
                  </a:lnTo>
                  <a:lnTo>
                    <a:pt x="508" y="576"/>
                  </a:lnTo>
                  <a:lnTo>
                    <a:pt x="510" y="572"/>
                  </a:lnTo>
                  <a:lnTo>
                    <a:pt x="512" y="560"/>
                  </a:lnTo>
                  <a:lnTo>
                    <a:pt x="516" y="551"/>
                  </a:lnTo>
                  <a:lnTo>
                    <a:pt x="518" y="539"/>
                  </a:lnTo>
                  <a:lnTo>
                    <a:pt x="522" y="530"/>
                  </a:lnTo>
                  <a:lnTo>
                    <a:pt x="526" y="518"/>
                  </a:lnTo>
                  <a:lnTo>
                    <a:pt x="530" y="508"/>
                  </a:lnTo>
                  <a:lnTo>
                    <a:pt x="532" y="497"/>
                  </a:lnTo>
                  <a:lnTo>
                    <a:pt x="535" y="487"/>
                  </a:lnTo>
                  <a:lnTo>
                    <a:pt x="539" y="482"/>
                  </a:lnTo>
                  <a:lnTo>
                    <a:pt x="541" y="478"/>
                  </a:lnTo>
                  <a:lnTo>
                    <a:pt x="543" y="472"/>
                  </a:lnTo>
                  <a:lnTo>
                    <a:pt x="547" y="468"/>
                  </a:lnTo>
                  <a:lnTo>
                    <a:pt x="549" y="462"/>
                  </a:lnTo>
                  <a:lnTo>
                    <a:pt x="551" y="459"/>
                  </a:lnTo>
                  <a:lnTo>
                    <a:pt x="555" y="453"/>
                  </a:lnTo>
                  <a:lnTo>
                    <a:pt x="556" y="449"/>
                  </a:lnTo>
                  <a:lnTo>
                    <a:pt x="556" y="447"/>
                  </a:lnTo>
                  <a:lnTo>
                    <a:pt x="558" y="447"/>
                  </a:lnTo>
                  <a:lnTo>
                    <a:pt x="558" y="445"/>
                  </a:lnTo>
                  <a:lnTo>
                    <a:pt x="560" y="445"/>
                  </a:lnTo>
                  <a:lnTo>
                    <a:pt x="562" y="445"/>
                  </a:lnTo>
                  <a:lnTo>
                    <a:pt x="562" y="443"/>
                  </a:lnTo>
                  <a:lnTo>
                    <a:pt x="562" y="441"/>
                  </a:lnTo>
                  <a:lnTo>
                    <a:pt x="564" y="439"/>
                  </a:lnTo>
                  <a:lnTo>
                    <a:pt x="564" y="437"/>
                  </a:lnTo>
                  <a:lnTo>
                    <a:pt x="566" y="436"/>
                  </a:lnTo>
                  <a:lnTo>
                    <a:pt x="564" y="434"/>
                  </a:lnTo>
                  <a:lnTo>
                    <a:pt x="566" y="434"/>
                  </a:lnTo>
                  <a:lnTo>
                    <a:pt x="566" y="432"/>
                  </a:lnTo>
                  <a:lnTo>
                    <a:pt x="568" y="432"/>
                  </a:lnTo>
                  <a:lnTo>
                    <a:pt x="570" y="430"/>
                  </a:lnTo>
                  <a:lnTo>
                    <a:pt x="570" y="432"/>
                  </a:lnTo>
                  <a:lnTo>
                    <a:pt x="574" y="424"/>
                  </a:lnTo>
                  <a:lnTo>
                    <a:pt x="578" y="416"/>
                  </a:lnTo>
                  <a:lnTo>
                    <a:pt x="583" y="411"/>
                  </a:lnTo>
                  <a:lnTo>
                    <a:pt x="587" y="405"/>
                  </a:lnTo>
                  <a:lnTo>
                    <a:pt x="593" y="397"/>
                  </a:lnTo>
                  <a:lnTo>
                    <a:pt x="597" y="391"/>
                  </a:lnTo>
                  <a:lnTo>
                    <a:pt x="603" y="386"/>
                  </a:lnTo>
                  <a:lnTo>
                    <a:pt x="606" y="378"/>
                  </a:lnTo>
                  <a:lnTo>
                    <a:pt x="612" y="372"/>
                  </a:lnTo>
                  <a:lnTo>
                    <a:pt x="620" y="366"/>
                  </a:lnTo>
                  <a:lnTo>
                    <a:pt x="626" y="361"/>
                  </a:lnTo>
                  <a:lnTo>
                    <a:pt x="633" y="355"/>
                  </a:lnTo>
                  <a:lnTo>
                    <a:pt x="639" y="349"/>
                  </a:lnTo>
                  <a:lnTo>
                    <a:pt x="647" y="343"/>
                  </a:lnTo>
                  <a:lnTo>
                    <a:pt x="652" y="338"/>
                  </a:lnTo>
                  <a:lnTo>
                    <a:pt x="658" y="332"/>
                  </a:lnTo>
                  <a:lnTo>
                    <a:pt x="670" y="324"/>
                  </a:lnTo>
                  <a:lnTo>
                    <a:pt x="679" y="317"/>
                  </a:lnTo>
                  <a:lnTo>
                    <a:pt x="689" y="309"/>
                  </a:lnTo>
                  <a:lnTo>
                    <a:pt x="697" y="301"/>
                  </a:lnTo>
                  <a:lnTo>
                    <a:pt x="706" y="293"/>
                  </a:lnTo>
                  <a:lnTo>
                    <a:pt x="716" y="286"/>
                  </a:lnTo>
                  <a:lnTo>
                    <a:pt x="725" y="278"/>
                  </a:lnTo>
                  <a:lnTo>
                    <a:pt x="735" y="270"/>
                  </a:lnTo>
                  <a:lnTo>
                    <a:pt x="737" y="267"/>
                  </a:lnTo>
                  <a:lnTo>
                    <a:pt x="739" y="265"/>
                  </a:lnTo>
                  <a:lnTo>
                    <a:pt x="743" y="263"/>
                  </a:lnTo>
                  <a:lnTo>
                    <a:pt x="745" y="259"/>
                  </a:lnTo>
                  <a:lnTo>
                    <a:pt x="748" y="257"/>
                  </a:lnTo>
                  <a:lnTo>
                    <a:pt x="750" y="255"/>
                  </a:lnTo>
                  <a:lnTo>
                    <a:pt x="754" y="251"/>
                  </a:lnTo>
                  <a:lnTo>
                    <a:pt x="754" y="249"/>
                  </a:lnTo>
                  <a:lnTo>
                    <a:pt x="754" y="247"/>
                  </a:lnTo>
                  <a:lnTo>
                    <a:pt x="756" y="246"/>
                  </a:lnTo>
                  <a:lnTo>
                    <a:pt x="756" y="244"/>
                  </a:lnTo>
                  <a:lnTo>
                    <a:pt x="756" y="242"/>
                  </a:lnTo>
                  <a:lnTo>
                    <a:pt x="758" y="238"/>
                  </a:lnTo>
                  <a:lnTo>
                    <a:pt x="758" y="236"/>
                  </a:lnTo>
                  <a:lnTo>
                    <a:pt x="758" y="234"/>
                  </a:lnTo>
                  <a:lnTo>
                    <a:pt x="758" y="232"/>
                  </a:lnTo>
                  <a:lnTo>
                    <a:pt x="756" y="230"/>
                  </a:lnTo>
                  <a:lnTo>
                    <a:pt x="754" y="226"/>
                  </a:lnTo>
                  <a:lnTo>
                    <a:pt x="754" y="224"/>
                  </a:lnTo>
                  <a:lnTo>
                    <a:pt x="752" y="222"/>
                  </a:lnTo>
                  <a:lnTo>
                    <a:pt x="750" y="221"/>
                  </a:lnTo>
                  <a:lnTo>
                    <a:pt x="748" y="219"/>
                  </a:lnTo>
                  <a:lnTo>
                    <a:pt x="745" y="217"/>
                  </a:lnTo>
                  <a:lnTo>
                    <a:pt x="743" y="215"/>
                  </a:lnTo>
                  <a:lnTo>
                    <a:pt x="743" y="213"/>
                  </a:lnTo>
                  <a:lnTo>
                    <a:pt x="741" y="211"/>
                  </a:lnTo>
                  <a:lnTo>
                    <a:pt x="741" y="209"/>
                  </a:lnTo>
                  <a:lnTo>
                    <a:pt x="741" y="207"/>
                  </a:lnTo>
                  <a:lnTo>
                    <a:pt x="741" y="205"/>
                  </a:lnTo>
                  <a:lnTo>
                    <a:pt x="739" y="205"/>
                  </a:lnTo>
                  <a:lnTo>
                    <a:pt x="737" y="205"/>
                  </a:lnTo>
                  <a:lnTo>
                    <a:pt x="735" y="203"/>
                  </a:lnTo>
                  <a:lnTo>
                    <a:pt x="735" y="201"/>
                  </a:lnTo>
                  <a:lnTo>
                    <a:pt x="733" y="199"/>
                  </a:lnTo>
                  <a:lnTo>
                    <a:pt x="733" y="198"/>
                  </a:lnTo>
                  <a:lnTo>
                    <a:pt x="731" y="198"/>
                  </a:lnTo>
                  <a:lnTo>
                    <a:pt x="729" y="198"/>
                  </a:lnTo>
                  <a:lnTo>
                    <a:pt x="725" y="196"/>
                  </a:lnTo>
                  <a:lnTo>
                    <a:pt x="723" y="194"/>
                  </a:lnTo>
                  <a:lnTo>
                    <a:pt x="720" y="192"/>
                  </a:lnTo>
                  <a:lnTo>
                    <a:pt x="716" y="192"/>
                  </a:lnTo>
                  <a:lnTo>
                    <a:pt x="712" y="192"/>
                  </a:lnTo>
                  <a:lnTo>
                    <a:pt x="710" y="192"/>
                  </a:lnTo>
                  <a:lnTo>
                    <a:pt x="706" y="192"/>
                  </a:lnTo>
                  <a:lnTo>
                    <a:pt x="702" y="192"/>
                  </a:lnTo>
                  <a:lnTo>
                    <a:pt x="693" y="190"/>
                  </a:lnTo>
                  <a:lnTo>
                    <a:pt x="683" y="190"/>
                  </a:lnTo>
                  <a:lnTo>
                    <a:pt x="674" y="190"/>
                  </a:lnTo>
                  <a:lnTo>
                    <a:pt x="664" y="192"/>
                  </a:lnTo>
                  <a:lnTo>
                    <a:pt x="654" y="194"/>
                  </a:lnTo>
                  <a:lnTo>
                    <a:pt x="647" y="196"/>
                  </a:lnTo>
                  <a:lnTo>
                    <a:pt x="637" y="198"/>
                  </a:lnTo>
                  <a:lnTo>
                    <a:pt x="626" y="198"/>
                  </a:lnTo>
                  <a:lnTo>
                    <a:pt x="618" y="199"/>
                  </a:lnTo>
                  <a:lnTo>
                    <a:pt x="610" y="201"/>
                  </a:lnTo>
                  <a:lnTo>
                    <a:pt x="603" y="203"/>
                  </a:lnTo>
                  <a:lnTo>
                    <a:pt x="595" y="205"/>
                  </a:lnTo>
                  <a:lnTo>
                    <a:pt x="587" y="209"/>
                  </a:lnTo>
                  <a:lnTo>
                    <a:pt x="579" y="211"/>
                  </a:lnTo>
                  <a:lnTo>
                    <a:pt x="572" y="213"/>
                  </a:lnTo>
                  <a:lnTo>
                    <a:pt x="564" y="215"/>
                  </a:lnTo>
                  <a:lnTo>
                    <a:pt x="556" y="219"/>
                  </a:lnTo>
                  <a:lnTo>
                    <a:pt x="547" y="222"/>
                  </a:lnTo>
                  <a:lnTo>
                    <a:pt x="539" y="228"/>
                  </a:lnTo>
                  <a:lnTo>
                    <a:pt x="532" y="234"/>
                  </a:lnTo>
                  <a:lnTo>
                    <a:pt x="524" y="238"/>
                  </a:lnTo>
                  <a:lnTo>
                    <a:pt x="514" y="244"/>
                  </a:lnTo>
                  <a:lnTo>
                    <a:pt x="507" y="247"/>
                  </a:lnTo>
                  <a:lnTo>
                    <a:pt x="499" y="251"/>
                  </a:lnTo>
                  <a:lnTo>
                    <a:pt x="497" y="253"/>
                  </a:lnTo>
                  <a:lnTo>
                    <a:pt x="495" y="255"/>
                  </a:lnTo>
                  <a:lnTo>
                    <a:pt x="495" y="257"/>
                  </a:lnTo>
                  <a:lnTo>
                    <a:pt x="495" y="259"/>
                  </a:lnTo>
                  <a:lnTo>
                    <a:pt x="493" y="259"/>
                  </a:lnTo>
                  <a:lnTo>
                    <a:pt x="491" y="261"/>
                  </a:lnTo>
                  <a:lnTo>
                    <a:pt x="489" y="261"/>
                  </a:lnTo>
                  <a:lnTo>
                    <a:pt x="487" y="261"/>
                  </a:lnTo>
                  <a:lnTo>
                    <a:pt x="485" y="261"/>
                  </a:lnTo>
                  <a:lnTo>
                    <a:pt x="485" y="263"/>
                  </a:lnTo>
                  <a:lnTo>
                    <a:pt x="485" y="265"/>
                  </a:lnTo>
                  <a:lnTo>
                    <a:pt x="484" y="265"/>
                  </a:lnTo>
                  <a:lnTo>
                    <a:pt x="484" y="267"/>
                  </a:lnTo>
                  <a:lnTo>
                    <a:pt x="482" y="269"/>
                  </a:lnTo>
                  <a:lnTo>
                    <a:pt x="480" y="269"/>
                  </a:lnTo>
                  <a:lnTo>
                    <a:pt x="478" y="270"/>
                  </a:lnTo>
                  <a:lnTo>
                    <a:pt x="476" y="270"/>
                  </a:lnTo>
                  <a:lnTo>
                    <a:pt x="474" y="270"/>
                  </a:lnTo>
                  <a:lnTo>
                    <a:pt x="472" y="272"/>
                  </a:lnTo>
                  <a:lnTo>
                    <a:pt x="470" y="274"/>
                  </a:lnTo>
                  <a:lnTo>
                    <a:pt x="468" y="276"/>
                  </a:lnTo>
                  <a:lnTo>
                    <a:pt x="466" y="278"/>
                  </a:lnTo>
                  <a:lnTo>
                    <a:pt x="462" y="280"/>
                  </a:lnTo>
                  <a:lnTo>
                    <a:pt x="460" y="282"/>
                  </a:lnTo>
                  <a:lnTo>
                    <a:pt x="457" y="284"/>
                  </a:lnTo>
                  <a:lnTo>
                    <a:pt x="455" y="284"/>
                  </a:lnTo>
                  <a:lnTo>
                    <a:pt x="451" y="286"/>
                  </a:lnTo>
                  <a:lnTo>
                    <a:pt x="447" y="288"/>
                  </a:lnTo>
                  <a:lnTo>
                    <a:pt x="445" y="290"/>
                  </a:lnTo>
                  <a:lnTo>
                    <a:pt x="441" y="290"/>
                  </a:lnTo>
                  <a:lnTo>
                    <a:pt x="436" y="290"/>
                  </a:lnTo>
                  <a:lnTo>
                    <a:pt x="430" y="290"/>
                  </a:lnTo>
                  <a:lnTo>
                    <a:pt x="424" y="288"/>
                  </a:lnTo>
                  <a:lnTo>
                    <a:pt x="416" y="286"/>
                  </a:lnTo>
                  <a:lnTo>
                    <a:pt x="411" y="282"/>
                  </a:lnTo>
                  <a:lnTo>
                    <a:pt x="405" y="280"/>
                  </a:lnTo>
                  <a:lnTo>
                    <a:pt x="397" y="278"/>
                  </a:lnTo>
                  <a:lnTo>
                    <a:pt x="393" y="276"/>
                  </a:lnTo>
                  <a:lnTo>
                    <a:pt x="389" y="272"/>
                  </a:lnTo>
                  <a:lnTo>
                    <a:pt x="388" y="270"/>
                  </a:lnTo>
                  <a:lnTo>
                    <a:pt x="386" y="269"/>
                  </a:lnTo>
                  <a:lnTo>
                    <a:pt x="384" y="267"/>
                  </a:lnTo>
                  <a:lnTo>
                    <a:pt x="382" y="263"/>
                  </a:lnTo>
                  <a:lnTo>
                    <a:pt x="380" y="261"/>
                  </a:lnTo>
                  <a:lnTo>
                    <a:pt x="376" y="259"/>
                  </a:lnTo>
                  <a:lnTo>
                    <a:pt x="374" y="255"/>
                  </a:lnTo>
                  <a:lnTo>
                    <a:pt x="374" y="253"/>
                  </a:lnTo>
                  <a:lnTo>
                    <a:pt x="374" y="251"/>
                  </a:lnTo>
                  <a:lnTo>
                    <a:pt x="374" y="249"/>
                  </a:lnTo>
                  <a:lnTo>
                    <a:pt x="374" y="247"/>
                  </a:lnTo>
                  <a:lnTo>
                    <a:pt x="374" y="246"/>
                  </a:lnTo>
                  <a:lnTo>
                    <a:pt x="372" y="246"/>
                  </a:lnTo>
                  <a:lnTo>
                    <a:pt x="372" y="244"/>
                  </a:lnTo>
                  <a:lnTo>
                    <a:pt x="372" y="242"/>
                  </a:lnTo>
                  <a:lnTo>
                    <a:pt x="370" y="240"/>
                  </a:lnTo>
                  <a:lnTo>
                    <a:pt x="370" y="238"/>
                  </a:lnTo>
                  <a:lnTo>
                    <a:pt x="368" y="238"/>
                  </a:lnTo>
                  <a:lnTo>
                    <a:pt x="368" y="230"/>
                  </a:lnTo>
                  <a:lnTo>
                    <a:pt x="366" y="224"/>
                  </a:lnTo>
                  <a:lnTo>
                    <a:pt x="365" y="217"/>
                  </a:lnTo>
                  <a:lnTo>
                    <a:pt x="363" y="211"/>
                  </a:lnTo>
                  <a:lnTo>
                    <a:pt x="363" y="203"/>
                  </a:lnTo>
                  <a:lnTo>
                    <a:pt x="361" y="196"/>
                  </a:lnTo>
                  <a:lnTo>
                    <a:pt x="359" y="190"/>
                  </a:lnTo>
                  <a:lnTo>
                    <a:pt x="357" y="182"/>
                  </a:lnTo>
                  <a:lnTo>
                    <a:pt x="355" y="180"/>
                  </a:lnTo>
                  <a:lnTo>
                    <a:pt x="355" y="178"/>
                  </a:lnTo>
                  <a:lnTo>
                    <a:pt x="353" y="176"/>
                  </a:lnTo>
                  <a:lnTo>
                    <a:pt x="351" y="175"/>
                  </a:lnTo>
                  <a:lnTo>
                    <a:pt x="351" y="173"/>
                  </a:lnTo>
                  <a:lnTo>
                    <a:pt x="349" y="171"/>
                  </a:lnTo>
                  <a:lnTo>
                    <a:pt x="347" y="169"/>
                  </a:lnTo>
                  <a:lnTo>
                    <a:pt x="345" y="167"/>
                  </a:lnTo>
                  <a:lnTo>
                    <a:pt x="345" y="165"/>
                  </a:lnTo>
                  <a:lnTo>
                    <a:pt x="345" y="163"/>
                  </a:lnTo>
                  <a:lnTo>
                    <a:pt x="343" y="161"/>
                  </a:lnTo>
                  <a:lnTo>
                    <a:pt x="343" y="159"/>
                  </a:lnTo>
                  <a:lnTo>
                    <a:pt x="343" y="157"/>
                  </a:lnTo>
                  <a:lnTo>
                    <a:pt x="341" y="155"/>
                  </a:lnTo>
                  <a:lnTo>
                    <a:pt x="341" y="153"/>
                  </a:lnTo>
                  <a:lnTo>
                    <a:pt x="343" y="150"/>
                  </a:lnTo>
                  <a:lnTo>
                    <a:pt x="340" y="146"/>
                  </a:lnTo>
                  <a:lnTo>
                    <a:pt x="338" y="142"/>
                  </a:lnTo>
                  <a:lnTo>
                    <a:pt x="336" y="138"/>
                  </a:lnTo>
                  <a:lnTo>
                    <a:pt x="334" y="134"/>
                  </a:lnTo>
                  <a:lnTo>
                    <a:pt x="332" y="132"/>
                  </a:lnTo>
                  <a:lnTo>
                    <a:pt x="330" y="128"/>
                  </a:lnTo>
                  <a:lnTo>
                    <a:pt x="328" y="125"/>
                  </a:lnTo>
                  <a:lnTo>
                    <a:pt x="326" y="121"/>
                  </a:lnTo>
                  <a:lnTo>
                    <a:pt x="322" y="119"/>
                  </a:lnTo>
                  <a:lnTo>
                    <a:pt x="320" y="117"/>
                  </a:lnTo>
                  <a:lnTo>
                    <a:pt x="318" y="117"/>
                  </a:lnTo>
                  <a:lnTo>
                    <a:pt x="317" y="115"/>
                  </a:lnTo>
                  <a:lnTo>
                    <a:pt x="315" y="113"/>
                  </a:lnTo>
                  <a:lnTo>
                    <a:pt x="313" y="111"/>
                  </a:lnTo>
                  <a:lnTo>
                    <a:pt x="313" y="109"/>
                  </a:lnTo>
                  <a:lnTo>
                    <a:pt x="311" y="107"/>
                  </a:lnTo>
                </a:path>
              </a:pathLst>
            </a:custGeom>
            <a:noFill/>
            <a:ln w="0">
              <a:solidFill>
                <a:srgbClr val="000000"/>
              </a:solidFill>
              <a:prstDash val="solid"/>
              <a:round/>
              <a:headEnd/>
              <a:tailEnd/>
            </a:ln>
          </p:spPr>
          <p:txBody>
            <a:bodyPr/>
            <a:lstStyle/>
            <a:p>
              <a:endParaRPr lang="en-US"/>
            </a:p>
          </p:txBody>
        </p:sp>
        <p:sp>
          <p:nvSpPr>
            <p:cNvPr id="38110" name="Freeform 222"/>
            <p:cNvSpPr>
              <a:spLocks/>
            </p:cNvSpPr>
            <p:nvPr/>
          </p:nvSpPr>
          <p:spPr bwMode="auto">
            <a:xfrm>
              <a:off x="4472" y="2407"/>
              <a:ext cx="48" cy="38"/>
            </a:xfrm>
            <a:custGeom>
              <a:avLst/>
              <a:gdLst>
                <a:gd name="T0" fmla="*/ 22 w 48"/>
                <a:gd name="T1" fmla="*/ 36 h 38"/>
                <a:gd name="T2" fmla="*/ 25 w 48"/>
                <a:gd name="T3" fmla="*/ 38 h 38"/>
                <a:gd name="T4" fmla="*/ 29 w 48"/>
                <a:gd name="T5" fmla="*/ 38 h 38"/>
                <a:gd name="T6" fmla="*/ 39 w 48"/>
                <a:gd name="T7" fmla="*/ 36 h 38"/>
                <a:gd name="T8" fmla="*/ 43 w 48"/>
                <a:gd name="T9" fmla="*/ 32 h 38"/>
                <a:gd name="T10" fmla="*/ 45 w 48"/>
                <a:gd name="T11" fmla="*/ 32 h 38"/>
                <a:gd name="T12" fmla="*/ 46 w 48"/>
                <a:gd name="T13" fmla="*/ 28 h 38"/>
                <a:gd name="T14" fmla="*/ 48 w 48"/>
                <a:gd name="T15" fmla="*/ 25 h 38"/>
                <a:gd name="T16" fmla="*/ 48 w 48"/>
                <a:gd name="T17" fmla="*/ 21 h 38"/>
                <a:gd name="T18" fmla="*/ 46 w 48"/>
                <a:gd name="T19" fmla="*/ 17 h 38"/>
                <a:gd name="T20" fmla="*/ 46 w 48"/>
                <a:gd name="T21" fmla="*/ 11 h 38"/>
                <a:gd name="T22" fmla="*/ 41 w 48"/>
                <a:gd name="T23" fmla="*/ 5 h 38"/>
                <a:gd name="T24" fmla="*/ 35 w 48"/>
                <a:gd name="T25" fmla="*/ 3 h 38"/>
                <a:gd name="T26" fmla="*/ 29 w 48"/>
                <a:gd name="T27" fmla="*/ 3 h 38"/>
                <a:gd name="T28" fmla="*/ 25 w 48"/>
                <a:gd name="T29" fmla="*/ 2 h 38"/>
                <a:gd name="T30" fmla="*/ 20 w 48"/>
                <a:gd name="T31" fmla="*/ 0 h 38"/>
                <a:gd name="T32" fmla="*/ 18 w 48"/>
                <a:gd name="T33" fmla="*/ 0 h 38"/>
                <a:gd name="T34" fmla="*/ 16 w 48"/>
                <a:gd name="T35" fmla="*/ 0 h 38"/>
                <a:gd name="T36" fmla="*/ 12 w 48"/>
                <a:gd name="T37" fmla="*/ 2 h 38"/>
                <a:gd name="T38" fmla="*/ 4 w 48"/>
                <a:gd name="T39" fmla="*/ 7 h 38"/>
                <a:gd name="T40" fmla="*/ 2 w 48"/>
                <a:gd name="T41" fmla="*/ 11 h 38"/>
                <a:gd name="T42" fmla="*/ 0 w 48"/>
                <a:gd name="T43" fmla="*/ 17 h 38"/>
                <a:gd name="T44" fmla="*/ 0 w 48"/>
                <a:gd name="T45" fmla="*/ 21 h 38"/>
                <a:gd name="T46" fmla="*/ 2 w 48"/>
                <a:gd name="T47" fmla="*/ 25 h 38"/>
                <a:gd name="T48" fmla="*/ 4 w 48"/>
                <a:gd name="T49" fmla="*/ 32 h 38"/>
                <a:gd name="T50" fmla="*/ 10 w 48"/>
                <a:gd name="T51" fmla="*/ 36 h 38"/>
                <a:gd name="T52" fmla="*/ 16 w 48"/>
                <a:gd name="T53" fmla="*/ 36 h 38"/>
                <a:gd name="T54" fmla="*/ 22 w 48"/>
                <a:gd name="T55" fmla="*/ 3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38"/>
                <a:gd name="T86" fmla="*/ 48 w 48"/>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38">
                  <a:moveTo>
                    <a:pt x="22" y="36"/>
                  </a:moveTo>
                  <a:lnTo>
                    <a:pt x="25" y="38"/>
                  </a:lnTo>
                  <a:lnTo>
                    <a:pt x="29" y="38"/>
                  </a:lnTo>
                  <a:lnTo>
                    <a:pt x="39" y="36"/>
                  </a:lnTo>
                  <a:lnTo>
                    <a:pt x="43" y="32"/>
                  </a:lnTo>
                  <a:lnTo>
                    <a:pt x="45" y="32"/>
                  </a:lnTo>
                  <a:lnTo>
                    <a:pt x="46" y="28"/>
                  </a:lnTo>
                  <a:lnTo>
                    <a:pt x="48" y="25"/>
                  </a:lnTo>
                  <a:lnTo>
                    <a:pt x="48" y="21"/>
                  </a:lnTo>
                  <a:lnTo>
                    <a:pt x="46" y="17"/>
                  </a:lnTo>
                  <a:lnTo>
                    <a:pt x="46" y="11"/>
                  </a:lnTo>
                  <a:lnTo>
                    <a:pt x="41" y="5"/>
                  </a:lnTo>
                  <a:lnTo>
                    <a:pt x="35" y="3"/>
                  </a:lnTo>
                  <a:lnTo>
                    <a:pt x="29" y="3"/>
                  </a:lnTo>
                  <a:lnTo>
                    <a:pt x="25" y="2"/>
                  </a:lnTo>
                  <a:lnTo>
                    <a:pt x="20" y="0"/>
                  </a:lnTo>
                  <a:lnTo>
                    <a:pt x="18" y="0"/>
                  </a:lnTo>
                  <a:lnTo>
                    <a:pt x="16" y="0"/>
                  </a:lnTo>
                  <a:lnTo>
                    <a:pt x="12" y="2"/>
                  </a:lnTo>
                  <a:lnTo>
                    <a:pt x="4" y="7"/>
                  </a:lnTo>
                  <a:lnTo>
                    <a:pt x="2" y="11"/>
                  </a:lnTo>
                  <a:lnTo>
                    <a:pt x="0" y="17"/>
                  </a:lnTo>
                  <a:lnTo>
                    <a:pt x="0" y="21"/>
                  </a:lnTo>
                  <a:lnTo>
                    <a:pt x="2" y="25"/>
                  </a:lnTo>
                  <a:lnTo>
                    <a:pt x="4" y="32"/>
                  </a:lnTo>
                  <a:lnTo>
                    <a:pt x="10" y="36"/>
                  </a:lnTo>
                  <a:lnTo>
                    <a:pt x="16" y="36"/>
                  </a:lnTo>
                  <a:lnTo>
                    <a:pt x="22" y="36"/>
                  </a:lnTo>
                  <a:close/>
                </a:path>
              </a:pathLst>
            </a:custGeom>
            <a:solidFill>
              <a:srgbClr val="BFFFBF"/>
            </a:solidFill>
            <a:ln w="9525">
              <a:noFill/>
              <a:round/>
              <a:headEnd/>
              <a:tailEnd/>
            </a:ln>
          </p:spPr>
          <p:txBody>
            <a:bodyPr/>
            <a:lstStyle/>
            <a:p>
              <a:endParaRPr lang="en-US"/>
            </a:p>
          </p:txBody>
        </p:sp>
        <p:sp>
          <p:nvSpPr>
            <p:cNvPr id="38111" name="Freeform 223"/>
            <p:cNvSpPr>
              <a:spLocks/>
            </p:cNvSpPr>
            <p:nvPr/>
          </p:nvSpPr>
          <p:spPr bwMode="auto">
            <a:xfrm>
              <a:off x="4472" y="2407"/>
              <a:ext cx="48" cy="38"/>
            </a:xfrm>
            <a:custGeom>
              <a:avLst/>
              <a:gdLst>
                <a:gd name="T0" fmla="*/ 23 w 48"/>
                <a:gd name="T1" fmla="*/ 38 h 38"/>
                <a:gd name="T2" fmla="*/ 27 w 48"/>
                <a:gd name="T3" fmla="*/ 38 h 38"/>
                <a:gd name="T4" fmla="*/ 31 w 48"/>
                <a:gd name="T5" fmla="*/ 38 h 38"/>
                <a:gd name="T6" fmla="*/ 35 w 48"/>
                <a:gd name="T7" fmla="*/ 36 h 38"/>
                <a:gd name="T8" fmla="*/ 41 w 48"/>
                <a:gd name="T9" fmla="*/ 34 h 38"/>
                <a:gd name="T10" fmla="*/ 43 w 48"/>
                <a:gd name="T11" fmla="*/ 32 h 38"/>
                <a:gd name="T12" fmla="*/ 46 w 48"/>
                <a:gd name="T13" fmla="*/ 30 h 38"/>
                <a:gd name="T14" fmla="*/ 48 w 48"/>
                <a:gd name="T15" fmla="*/ 26 h 38"/>
                <a:gd name="T16" fmla="*/ 48 w 48"/>
                <a:gd name="T17" fmla="*/ 23 h 38"/>
                <a:gd name="T18" fmla="*/ 48 w 48"/>
                <a:gd name="T19" fmla="*/ 19 h 38"/>
                <a:gd name="T20" fmla="*/ 46 w 48"/>
                <a:gd name="T21" fmla="*/ 15 h 38"/>
                <a:gd name="T22" fmla="*/ 45 w 48"/>
                <a:gd name="T23" fmla="*/ 11 h 38"/>
                <a:gd name="T24" fmla="*/ 43 w 48"/>
                <a:gd name="T25" fmla="*/ 7 h 38"/>
                <a:gd name="T26" fmla="*/ 41 w 48"/>
                <a:gd name="T27" fmla="*/ 5 h 38"/>
                <a:gd name="T28" fmla="*/ 35 w 48"/>
                <a:gd name="T29" fmla="*/ 3 h 38"/>
                <a:gd name="T30" fmla="*/ 29 w 48"/>
                <a:gd name="T31" fmla="*/ 3 h 38"/>
                <a:gd name="T32" fmla="*/ 25 w 48"/>
                <a:gd name="T33" fmla="*/ 2 h 38"/>
                <a:gd name="T34" fmla="*/ 20 w 48"/>
                <a:gd name="T35" fmla="*/ 0 h 38"/>
                <a:gd name="T36" fmla="*/ 16 w 48"/>
                <a:gd name="T37" fmla="*/ 0 h 38"/>
                <a:gd name="T38" fmla="*/ 12 w 48"/>
                <a:gd name="T39" fmla="*/ 0 h 38"/>
                <a:gd name="T40" fmla="*/ 10 w 48"/>
                <a:gd name="T41" fmla="*/ 2 h 38"/>
                <a:gd name="T42" fmla="*/ 8 w 48"/>
                <a:gd name="T43" fmla="*/ 3 h 38"/>
                <a:gd name="T44" fmla="*/ 6 w 48"/>
                <a:gd name="T45" fmla="*/ 7 h 38"/>
                <a:gd name="T46" fmla="*/ 4 w 48"/>
                <a:gd name="T47" fmla="*/ 9 h 38"/>
                <a:gd name="T48" fmla="*/ 2 w 48"/>
                <a:gd name="T49" fmla="*/ 13 h 38"/>
                <a:gd name="T50" fmla="*/ 0 w 48"/>
                <a:gd name="T51" fmla="*/ 17 h 38"/>
                <a:gd name="T52" fmla="*/ 0 w 48"/>
                <a:gd name="T53" fmla="*/ 21 h 38"/>
                <a:gd name="T54" fmla="*/ 2 w 48"/>
                <a:gd name="T55" fmla="*/ 25 h 38"/>
                <a:gd name="T56" fmla="*/ 2 w 48"/>
                <a:gd name="T57" fmla="*/ 28 h 38"/>
                <a:gd name="T58" fmla="*/ 4 w 48"/>
                <a:gd name="T59" fmla="*/ 32 h 38"/>
                <a:gd name="T60" fmla="*/ 6 w 48"/>
                <a:gd name="T61" fmla="*/ 34 h 38"/>
                <a:gd name="T62" fmla="*/ 10 w 48"/>
                <a:gd name="T63" fmla="*/ 34 h 38"/>
                <a:gd name="T64" fmla="*/ 12 w 48"/>
                <a:gd name="T65" fmla="*/ 36 h 38"/>
                <a:gd name="T66" fmla="*/ 16 w 48"/>
                <a:gd name="T67" fmla="*/ 36 h 38"/>
                <a:gd name="T68" fmla="*/ 20 w 48"/>
                <a:gd name="T69" fmla="*/ 3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38"/>
                <a:gd name="T107" fmla="*/ 48 w 48"/>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38">
                  <a:moveTo>
                    <a:pt x="22" y="36"/>
                  </a:moveTo>
                  <a:lnTo>
                    <a:pt x="23" y="38"/>
                  </a:lnTo>
                  <a:lnTo>
                    <a:pt x="25" y="38"/>
                  </a:lnTo>
                  <a:lnTo>
                    <a:pt x="27" y="38"/>
                  </a:lnTo>
                  <a:lnTo>
                    <a:pt x="29" y="38"/>
                  </a:lnTo>
                  <a:lnTo>
                    <a:pt x="31" y="38"/>
                  </a:lnTo>
                  <a:lnTo>
                    <a:pt x="33" y="36"/>
                  </a:lnTo>
                  <a:lnTo>
                    <a:pt x="35" y="36"/>
                  </a:lnTo>
                  <a:lnTo>
                    <a:pt x="39" y="36"/>
                  </a:lnTo>
                  <a:lnTo>
                    <a:pt x="41" y="34"/>
                  </a:lnTo>
                  <a:lnTo>
                    <a:pt x="43" y="34"/>
                  </a:lnTo>
                  <a:lnTo>
                    <a:pt x="43" y="32"/>
                  </a:lnTo>
                  <a:lnTo>
                    <a:pt x="45" y="32"/>
                  </a:lnTo>
                  <a:lnTo>
                    <a:pt x="46" y="30"/>
                  </a:lnTo>
                  <a:lnTo>
                    <a:pt x="46" y="28"/>
                  </a:lnTo>
                  <a:lnTo>
                    <a:pt x="48" y="26"/>
                  </a:lnTo>
                  <a:lnTo>
                    <a:pt x="48" y="25"/>
                  </a:lnTo>
                  <a:lnTo>
                    <a:pt x="48" y="23"/>
                  </a:lnTo>
                  <a:lnTo>
                    <a:pt x="48" y="21"/>
                  </a:lnTo>
                  <a:lnTo>
                    <a:pt x="48" y="19"/>
                  </a:lnTo>
                  <a:lnTo>
                    <a:pt x="48" y="17"/>
                  </a:lnTo>
                  <a:lnTo>
                    <a:pt x="46" y="15"/>
                  </a:lnTo>
                  <a:lnTo>
                    <a:pt x="46" y="11"/>
                  </a:lnTo>
                  <a:lnTo>
                    <a:pt x="45" y="11"/>
                  </a:lnTo>
                  <a:lnTo>
                    <a:pt x="43" y="9"/>
                  </a:lnTo>
                  <a:lnTo>
                    <a:pt x="43" y="7"/>
                  </a:lnTo>
                  <a:lnTo>
                    <a:pt x="41" y="7"/>
                  </a:lnTo>
                  <a:lnTo>
                    <a:pt x="41" y="5"/>
                  </a:lnTo>
                  <a:lnTo>
                    <a:pt x="37" y="5"/>
                  </a:lnTo>
                  <a:lnTo>
                    <a:pt x="35" y="3"/>
                  </a:lnTo>
                  <a:lnTo>
                    <a:pt x="33" y="3"/>
                  </a:lnTo>
                  <a:lnTo>
                    <a:pt x="29" y="3"/>
                  </a:lnTo>
                  <a:lnTo>
                    <a:pt x="27" y="2"/>
                  </a:lnTo>
                  <a:lnTo>
                    <a:pt x="25" y="2"/>
                  </a:lnTo>
                  <a:lnTo>
                    <a:pt x="22" y="2"/>
                  </a:lnTo>
                  <a:lnTo>
                    <a:pt x="20" y="0"/>
                  </a:lnTo>
                  <a:lnTo>
                    <a:pt x="18" y="0"/>
                  </a:lnTo>
                  <a:lnTo>
                    <a:pt x="16" y="0"/>
                  </a:lnTo>
                  <a:lnTo>
                    <a:pt x="14" y="0"/>
                  </a:lnTo>
                  <a:lnTo>
                    <a:pt x="12" y="0"/>
                  </a:lnTo>
                  <a:lnTo>
                    <a:pt x="12" y="2"/>
                  </a:lnTo>
                  <a:lnTo>
                    <a:pt x="10" y="2"/>
                  </a:lnTo>
                  <a:lnTo>
                    <a:pt x="10" y="3"/>
                  </a:lnTo>
                  <a:lnTo>
                    <a:pt x="8" y="3"/>
                  </a:lnTo>
                  <a:lnTo>
                    <a:pt x="6" y="5"/>
                  </a:lnTo>
                  <a:lnTo>
                    <a:pt x="6" y="7"/>
                  </a:lnTo>
                  <a:lnTo>
                    <a:pt x="4" y="7"/>
                  </a:lnTo>
                  <a:lnTo>
                    <a:pt x="4" y="9"/>
                  </a:lnTo>
                  <a:lnTo>
                    <a:pt x="2" y="11"/>
                  </a:lnTo>
                  <a:lnTo>
                    <a:pt x="2" y="13"/>
                  </a:lnTo>
                  <a:lnTo>
                    <a:pt x="2" y="15"/>
                  </a:lnTo>
                  <a:lnTo>
                    <a:pt x="0" y="17"/>
                  </a:lnTo>
                  <a:lnTo>
                    <a:pt x="0" y="19"/>
                  </a:lnTo>
                  <a:lnTo>
                    <a:pt x="0" y="21"/>
                  </a:lnTo>
                  <a:lnTo>
                    <a:pt x="2" y="23"/>
                  </a:lnTo>
                  <a:lnTo>
                    <a:pt x="2" y="25"/>
                  </a:lnTo>
                  <a:lnTo>
                    <a:pt x="2" y="26"/>
                  </a:lnTo>
                  <a:lnTo>
                    <a:pt x="2" y="28"/>
                  </a:lnTo>
                  <a:lnTo>
                    <a:pt x="4" y="30"/>
                  </a:lnTo>
                  <a:lnTo>
                    <a:pt x="4" y="32"/>
                  </a:lnTo>
                  <a:lnTo>
                    <a:pt x="6" y="32"/>
                  </a:lnTo>
                  <a:lnTo>
                    <a:pt x="6" y="34"/>
                  </a:lnTo>
                  <a:lnTo>
                    <a:pt x="8" y="34"/>
                  </a:lnTo>
                  <a:lnTo>
                    <a:pt x="10" y="34"/>
                  </a:lnTo>
                  <a:lnTo>
                    <a:pt x="10" y="36"/>
                  </a:lnTo>
                  <a:lnTo>
                    <a:pt x="12" y="36"/>
                  </a:lnTo>
                  <a:lnTo>
                    <a:pt x="14" y="36"/>
                  </a:lnTo>
                  <a:lnTo>
                    <a:pt x="16" y="36"/>
                  </a:lnTo>
                  <a:lnTo>
                    <a:pt x="18" y="36"/>
                  </a:lnTo>
                  <a:lnTo>
                    <a:pt x="20" y="36"/>
                  </a:lnTo>
                  <a:lnTo>
                    <a:pt x="22" y="36"/>
                  </a:lnTo>
                </a:path>
              </a:pathLst>
            </a:custGeom>
            <a:noFill/>
            <a:ln w="0">
              <a:solidFill>
                <a:srgbClr val="000000"/>
              </a:solidFill>
              <a:prstDash val="solid"/>
              <a:round/>
              <a:headEnd/>
              <a:tailEnd/>
            </a:ln>
          </p:spPr>
          <p:txBody>
            <a:bodyPr/>
            <a:lstStyle/>
            <a:p>
              <a:endParaRPr lang="en-US"/>
            </a:p>
          </p:txBody>
        </p:sp>
        <p:sp>
          <p:nvSpPr>
            <p:cNvPr id="38112" name="Freeform 224"/>
            <p:cNvSpPr>
              <a:spLocks/>
            </p:cNvSpPr>
            <p:nvPr/>
          </p:nvSpPr>
          <p:spPr bwMode="auto">
            <a:xfrm>
              <a:off x="3745" y="2840"/>
              <a:ext cx="104" cy="66"/>
            </a:xfrm>
            <a:custGeom>
              <a:avLst/>
              <a:gdLst>
                <a:gd name="T0" fmla="*/ 102 w 104"/>
                <a:gd name="T1" fmla="*/ 48 h 66"/>
                <a:gd name="T2" fmla="*/ 102 w 104"/>
                <a:gd name="T3" fmla="*/ 46 h 66"/>
                <a:gd name="T4" fmla="*/ 102 w 104"/>
                <a:gd name="T5" fmla="*/ 43 h 66"/>
                <a:gd name="T6" fmla="*/ 100 w 104"/>
                <a:gd name="T7" fmla="*/ 39 h 66"/>
                <a:gd name="T8" fmla="*/ 98 w 104"/>
                <a:gd name="T9" fmla="*/ 35 h 66"/>
                <a:gd name="T10" fmla="*/ 98 w 104"/>
                <a:gd name="T11" fmla="*/ 31 h 66"/>
                <a:gd name="T12" fmla="*/ 94 w 104"/>
                <a:gd name="T13" fmla="*/ 27 h 66"/>
                <a:gd name="T14" fmla="*/ 92 w 104"/>
                <a:gd name="T15" fmla="*/ 21 h 66"/>
                <a:gd name="T16" fmla="*/ 90 w 104"/>
                <a:gd name="T17" fmla="*/ 20 h 66"/>
                <a:gd name="T18" fmla="*/ 90 w 104"/>
                <a:gd name="T19" fmla="*/ 20 h 66"/>
                <a:gd name="T20" fmla="*/ 86 w 104"/>
                <a:gd name="T21" fmla="*/ 18 h 66"/>
                <a:gd name="T22" fmla="*/ 81 w 104"/>
                <a:gd name="T23" fmla="*/ 18 h 66"/>
                <a:gd name="T24" fmla="*/ 81 w 104"/>
                <a:gd name="T25" fmla="*/ 16 h 66"/>
                <a:gd name="T26" fmla="*/ 81 w 104"/>
                <a:gd name="T27" fmla="*/ 12 h 66"/>
                <a:gd name="T28" fmla="*/ 69 w 104"/>
                <a:gd name="T29" fmla="*/ 10 h 66"/>
                <a:gd name="T30" fmla="*/ 59 w 104"/>
                <a:gd name="T31" fmla="*/ 6 h 66"/>
                <a:gd name="T32" fmla="*/ 50 w 104"/>
                <a:gd name="T33" fmla="*/ 2 h 66"/>
                <a:gd name="T34" fmla="*/ 46 w 104"/>
                <a:gd name="T35" fmla="*/ 0 h 66"/>
                <a:gd name="T36" fmla="*/ 38 w 104"/>
                <a:gd name="T37" fmla="*/ 0 h 66"/>
                <a:gd name="T38" fmla="*/ 34 w 104"/>
                <a:gd name="T39" fmla="*/ 4 h 66"/>
                <a:gd name="T40" fmla="*/ 31 w 104"/>
                <a:gd name="T41" fmla="*/ 4 h 66"/>
                <a:gd name="T42" fmla="*/ 27 w 104"/>
                <a:gd name="T43" fmla="*/ 6 h 66"/>
                <a:gd name="T44" fmla="*/ 21 w 104"/>
                <a:gd name="T45" fmla="*/ 6 h 66"/>
                <a:gd name="T46" fmla="*/ 17 w 104"/>
                <a:gd name="T47" fmla="*/ 14 h 66"/>
                <a:gd name="T48" fmla="*/ 11 w 104"/>
                <a:gd name="T49" fmla="*/ 20 h 66"/>
                <a:gd name="T50" fmla="*/ 2 w 104"/>
                <a:gd name="T51" fmla="*/ 31 h 66"/>
                <a:gd name="T52" fmla="*/ 0 w 104"/>
                <a:gd name="T53" fmla="*/ 33 h 66"/>
                <a:gd name="T54" fmla="*/ 0 w 104"/>
                <a:gd name="T55" fmla="*/ 35 h 66"/>
                <a:gd name="T56" fmla="*/ 2 w 104"/>
                <a:gd name="T57" fmla="*/ 39 h 66"/>
                <a:gd name="T58" fmla="*/ 4 w 104"/>
                <a:gd name="T59" fmla="*/ 41 h 66"/>
                <a:gd name="T60" fmla="*/ 4 w 104"/>
                <a:gd name="T61" fmla="*/ 44 h 66"/>
                <a:gd name="T62" fmla="*/ 6 w 104"/>
                <a:gd name="T63" fmla="*/ 46 h 66"/>
                <a:gd name="T64" fmla="*/ 8 w 104"/>
                <a:gd name="T65" fmla="*/ 46 h 66"/>
                <a:gd name="T66" fmla="*/ 9 w 104"/>
                <a:gd name="T67" fmla="*/ 50 h 66"/>
                <a:gd name="T68" fmla="*/ 13 w 104"/>
                <a:gd name="T69" fmla="*/ 54 h 66"/>
                <a:gd name="T70" fmla="*/ 13 w 104"/>
                <a:gd name="T71" fmla="*/ 56 h 66"/>
                <a:gd name="T72" fmla="*/ 15 w 104"/>
                <a:gd name="T73" fmla="*/ 56 h 66"/>
                <a:gd name="T74" fmla="*/ 23 w 104"/>
                <a:gd name="T75" fmla="*/ 60 h 66"/>
                <a:gd name="T76" fmla="*/ 27 w 104"/>
                <a:gd name="T77" fmla="*/ 62 h 66"/>
                <a:gd name="T78" fmla="*/ 31 w 104"/>
                <a:gd name="T79" fmla="*/ 62 h 66"/>
                <a:gd name="T80" fmla="*/ 36 w 104"/>
                <a:gd name="T81" fmla="*/ 64 h 66"/>
                <a:gd name="T82" fmla="*/ 42 w 104"/>
                <a:gd name="T83" fmla="*/ 66 h 66"/>
                <a:gd name="T84" fmla="*/ 54 w 104"/>
                <a:gd name="T85" fmla="*/ 66 h 66"/>
                <a:gd name="T86" fmla="*/ 65 w 104"/>
                <a:gd name="T87" fmla="*/ 66 h 66"/>
                <a:gd name="T88" fmla="*/ 77 w 104"/>
                <a:gd name="T89" fmla="*/ 66 h 66"/>
                <a:gd name="T90" fmla="*/ 81 w 104"/>
                <a:gd name="T91" fmla="*/ 64 h 66"/>
                <a:gd name="T92" fmla="*/ 86 w 104"/>
                <a:gd name="T93" fmla="*/ 62 h 66"/>
                <a:gd name="T94" fmla="*/ 94 w 104"/>
                <a:gd name="T95" fmla="*/ 60 h 66"/>
                <a:gd name="T96" fmla="*/ 96 w 104"/>
                <a:gd name="T97" fmla="*/ 56 h 66"/>
                <a:gd name="T98" fmla="*/ 98 w 104"/>
                <a:gd name="T99" fmla="*/ 54 h 66"/>
                <a:gd name="T100" fmla="*/ 102 w 104"/>
                <a:gd name="T101" fmla="*/ 52 h 66"/>
                <a:gd name="T102" fmla="*/ 104 w 104"/>
                <a:gd name="T103" fmla="*/ 50 h 66"/>
                <a:gd name="T104" fmla="*/ 104 w 104"/>
                <a:gd name="T105" fmla="*/ 43 h 66"/>
                <a:gd name="T106" fmla="*/ 102 w 104"/>
                <a:gd name="T107" fmla="*/ 48 h 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66"/>
                <a:gd name="T164" fmla="*/ 104 w 104"/>
                <a:gd name="T165" fmla="*/ 66 h 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66">
                  <a:moveTo>
                    <a:pt x="102" y="48"/>
                  </a:moveTo>
                  <a:lnTo>
                    <a:pt x="102" y="46"/>
                  </a:lnTo>
                  <a:lnTo>
                    <a:pt x="102" y="43"/>
                  </a:lnTo>
                  <a:lnTo>
                    <a:pt x="100" y="39"/>
                  </a:lnTo>
                  <a:lnTo>
                    <a:pt x="98" y="35"/>
                  </a:lnTo>
                  <a:lnTo>
                    <a:pt x="98" y="31"/>
                  </a:lnTo>
                  <a:lnTo>
                    <a:pt x="94" y="27"/>
                  </a:lnTo>
                  <a:lnTo>
                    <a:pt x="92" y="21"/>
                  </a:lnTo>
                  <a:lnTo>
                    <a:pt x="90" y="20"/>
                  </a:lnTo>
                  <a:lnTo>
                    <a:pt x="86" y="18"/>
                  </a:lnTo>
                  <a:lnTo>
                    <a:pt x="81" y="18"/>
                  </a:lnTo>
                  <a:lnTo>
                    <a:pt x="81" y="16"/>
                  </a:lnTo>
                  <a:lnTo>
                    <a:pt x="81" y="12"/>
                  </a:lnTo>
                  <a:lnTo>
                    <a:pt x="69" y="10"/>
                  </a:lnTo>
                  <a:lnTo>
                    <a:pt x="59" y="6"/>
                  </a:lnTo>
                  <a:lnTo>
                    <a:pt x="50" y="2"/>
                  </a:lnTo>
                  <a:lnTo>
                    <a:pt x="46" y="0"/>
                  </a:lnTo>
                  <a:lnTo>
                    <a:pt x="38" y="0"/>
                  </a:lnTo>
                  <a:lnTo>
                    <a:pt x="34" y="4"/>
                  </a:lnTo>
                  <a:lnTo>
                    <a:pt x="31" y="4"/>
                  </a:lnTo>
                  <a:lnTo>
                    <a:pt x="27" y="6"/>
                  </a:lnTo>
                  <a:lnTo>
                    <a:pt x="21" y="6"/>
                  </a:lnTo>
                  <a:lnTo>
                    <a:pt x="17" y="14"/>
                  </a:lnTo>
                  <a:lnTo>
                    <a:pt x="11" y="20"/>
                  </a:lnTo>
                  <a:lnTo>
                    <a:pt x="2" y="31"/>
                  </a:lnTo>
                  <a:lnTo>
                    <a:pt x="0" y="33"/>
                  </a:lnTo>
                  <a:lnTo>
                    <a:pt x="0" y="35"/>
                  </a:lnTo>
                  <a:lnTo>
                    <a:pt x="2" y="39"/>
                  </a:lnTo>
                  <a:lnTo>
                    <a:pt x="4" y="41"/>
                  </a:lnTo>
                  <a:lnTo>
                    <a:pt x="4" y="44"/>
                  </a:lnTo>
                  <a:lnTo>
                    <a:pt x="6" y="46"/>
                  </a:lnTo>
                  <a:lnTo>
                    <a:pt x="8" y="46"/>
                  </a:lnTo>
                  <a:lnTo>
                    <a:pt x="9" y="50"/>
                  </a:lnTo>
                  <a:lnTo>
                    <a:pt x="13" y="54"/>
                  </a:lnTo>
                  <a:lnTo>
                    <a:pt x="13" y="56"/>
                  </a:lnTo>
                  <a:lnTo>
                    <a:pt x="15" y="56"/>
                  </a:lnTo>
                  <a:lnTo>
                    <a:pt x="23" y="60"/>
                  </a:lnTo>
                  <a:lnTo>
                    <a:pt x="27" y="62"/>
                  </a:lnTo>
                  <a:lnTo>
                    <a:pt x="31" y="62"/>
                  </a:lnTo>
                  <a:lnTo>
                    <a:pt x="36" y="64"/>
                  </a:lnTo>
                  <a:lnTo>
                    <a:pt x="42" y="66"/>
                  </a:lnTo>
                  <a:lnTo>
                    <a:pt x="54" y="66"/>
                  </a:lnTo>
                  <a:lnTo>
                    <a:pt x="65" y="66"/>
                  </a:lnTo>
                  <a:lnTo>
                    <a:pt x="77" y="66"/>
                  </a:lnTo>
                  <a:lnTo>
                    <a:pt x="81" y="64"/>
                  </a:lnTo>
                  <a:lnTo>
                    <a:pt x="86" y="62"/>
                  </a:lnTo>
                  <a:lnTo>
                    <a:pt x="94" y="60"/>
                  </a:lnTo>
                  <a:lnTo>
                    <a:pt x="96" y="56"/>
                  </a:lnTo>
                  <a:lnTo>
                    <a:pt x="98" y="54"/>
                  </a:lnTo>
                  <a:lnTo>
                    <a:pt x="102" y="52"/>
                  </a:lnTo>
                  <a:lnTo>
                    <a:pt x="104" y="50"/>
                  </a:lnTo>
                  <a:lnTo>
                    <a:pt x="104" y="43"/>
                  </a:lnTo>
                  <a:lnTo>
                    <a:pt x="102" y="48"/>
                  </a:lnTo>
                  <a:close/>
                </a:path>
              </a:pathLst>
            </a:custGeom>
            <a:solidFill>
              <a:srgbClr val="000000"/>
            </a:solidFill>
            <a:ln w="9525">
              <a:noFill/>
              <a:round/>
              <a:headEnd/>
              <a:tailEnd/>
            </a:ln>
          </p:spPr>
          <p:txBody>
            <a:bodyPr/>
            <a:lstStyle/>
            <a:p>
              <a:endParaRPr lang="en-US"/>
            </a:p>
          </p:txBody>
        </p:sp>
        <p:sp>
          <p:nvSpPr>
            <p:cNvPr id="38113" name="Freeform 225"/>
            <p:cNvSpPr>
              <a:spLocks/>
            </p:cNvSpPr>
            <p:nvPr/>
          </p:nvSpPr>
          <p:spPr bwMode="auto">
            <a:xfrm>
              <a:off x="3520" y="2867"/>
              <a:ext cx="79" cy="190"/>
            </a:xfrm>
            <a:custGeom>
              <a:avLst/>
              <a:gdLst>
                <a:gd name="T0" fmla="*/ 77 w 79"/>
                <a:gd name="T1" fmla="*/ 16 h 190"/>
                <a:gd name="T2" fmla="*/ 77 w 79"/>
                <a:gd name="T3" fmla="*/ 10 h 190"/>
                <a:gd name="T4" fmla="*/ 77 w 79"/>
                <a:gd name="T5" fmla="*/ 8 h 190"/>
                <a:gd name="T6" fmla="*/ 71 w 79"/>
                <a:gd name="T7" fmla="*/ 6 h 190"/>
                <a:gd name="T8" fmla="*/ 71 w 79"/>
                <a:gd name="T9" fmla="*/ 4 h 190"/>
                <a:gd name="T10" fmla="*/ 54 w 79"/>
                <a:gd name="T11" fmla="*/ 0 h 190"/>
                <a:gd name="T12" fmla="*/ 46 w 79"/>
                <a:gd name="T13" fmla="*/ 2 h 190"/>
                <a:gd name="T14" fmla="*/ 39 w 79"/>
                <a:gd name="T15" fmla="*/ 6 h 190"/>
                <a:gd name="T16" fmla="*/ 31 w 79"/>
                <a:gd name="T17" fmla="*/ 10 h 190"/>
                <a:gd name="T18" fmla="*/ 25 w 79"/>
                <a:gd name="T19" fmla="*/ 19 h 190"/>
                <a:gd name="T20" fmla="*/ 18 w 79"/>
                <a:gd name="T21" fmla="*/ 35 h 190"/>
                <a:gd name="T22" fmla="*/ 10 w 79"/>
                <a:gd name="T23" fmla="*/ 54 h 190"/>
                <a:gd name="T24" fmla="*/ 4 w 79"/>
                <a:gd name="T25" fmla="*/ 96 h 190"/>
                <a:gd name="T26" fmla="*/ 0 w 79"/>
                <a:gd name="T27" fmla="*/ 152 h 190"/>
                <a:gd name="T28" fmla="*/ 4 w 79"/>
                <a:gd name="T29" fmla="*/ 154 h 190"/>
                <a:gd name="T30" fmla="*/ 4 w 79"/>
                <a:gd name="T31" fmla="*/ 158 h 190"/>
                <a:gd name="T32" fmla="*/ 6 w 79"/>
                <a:gd name="T33" fmla="*/ 158 h 190"/>
                <a:gd name="T34" fmla="*/ 12 w 79"/>
                <a:gd name="T35" fmla="*/ 173 h 190"/>
                <a:gd name="T36" fmla="*/ 14 w 79"/>
                <a:gd name="T37" fmla="*/ 179 h 190"/>
                <a:gd name="T38" fmla="*/ 16 w 79"/>
                <a:gd name="T39" fmla="*/ 184 h 190"/>
                <a:gd name="T40" fmla="*/ 25 w 79"/>
                <a:gd name="T41" fmla="*/ 186 h 190"/>
                <a:gd name="T42" fmla="*/ 50 w 79"/>
                <a:gd name="T43" fmla="*/ 190 h 190"/>
                <a:gd name="T44" fmla="*/ 56 w 79"/>
                <a:gd name="T45" fmla="*/ 183 h 190"/>
                <a:gd name="T46" fmla="*/ 60 w 79"/>
                <a:gd name="T47" fmla="*/ 165 h 190"/>
                <a:gd name="T48" fmla="*/ 60 w 79"/>
                <a:gd name="T49" fmla="*/ 133 h 190"/>
                <a:gd name="T50" fmla="*/ 56 w 79"/>
                <a:gd name="T51" fmla="*/ 117 h 190"/>
                <a:gd name="T52" fmla="*/ 56 w 79"/>
                <a:gd name="T53" fmla="*/ 92 h 190"/>
                <a:gd name="T54" fmla="*/ 67 w 79"/>
                <a:gd name="T55" fmla="*/ 60 h 190"/>
                <a:gd name="T56" fmla="*/ 71 w 79"/>
                <a:gd name="T57" fmla="*/ 50 h 190"/>
                <a:gd name="T58" fmla="*/ 75 w 79"/>
                <a:gd name="T59" fmla="*/ 42 h 190"/>
                <a:gd name="T60" fmla="*/ 77 w 79"/>
                <a:gd name="T61" fmla="*/ 25 h 190"/>
                <a:gd name="T62" fmla="*/ 79 w 79"/>
                <a:gd name="T63" fmla="*/ 17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
                <a:gd name="T97" fmla="*/ 0 h 190"/>
                <a:gd name="T98" fmla="*/ 79 w 79"/>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 h="190">
                  <a:moveTo>
                    <a:pt x="79" y="17"/>
                  </a:moveTo>
                  <a:lnTo>
                    <a:pt x="77" y="16"/>
                  </a:lnTo>
                  <a:lnTo>
                    <a:pt x="77" y="14"/>
                  </a:lnTo>
                  <a:lnTo>
                    <a:pt x="77" y="10"/>
                  </a:lnTo>
                  <a:lnTo>
                    <a:pt x="77" y="8"/>
                  </a:lnTo>
                  <a:lnTo>
                    <a:pt x="73" y="6"/>
                  </a:lnTo>
                  <a:lnTo>
                    <a:pt x="71" y="6"/>
                  </a:lnTo>
                  <a:lnTo>
                    <a:pt x="71" y="4"/>
                  </a:lnTo>
                  <a:lnTo>
                    <a:pt x="60" y="0"/>
                  </a:lnTo>
                  <a:lnTo>
                    <a:pt x="54" y="0"/>
                  </a:lnTo>
                  <a:lnTo>
                    <a:pt x="48" y="0"/>
                  </a:lnTo>
                  <a:lnTo>
                    <a:pt x="46" y="2"/>
                  </a:lnTo>
                  <a:lnTo>
                    <a:pt x="44" y="4"/>
                  </a:lnTo>
                  <a:lnTo>
                    <a:pt x="39" y="6"/>
                  </a:lnTo>
                  <a:lnTo>
                    <a:pt x="33" y="8"/>
                  </a:lnTo>
                  <a:lnTo>
                    <a:pt x="31" y="10"/>
                  </a:lnTo>
                  <a:lnTo>
                    <a:pt x="31" y="12"/>
                  </a:lnTo>
                  <a:lnTo>
                    <a:pt x="25" y="19"/>
                  </a:lnTo>
                  <a:lnTo>
                    <a:pt x="21" y="27"/>
                  </a:lnTo>
                  <a:lnTo>
                    <a:pt x="18" y="35"/>
                  </a:lnTo>
                  <a:lnTo>
                    <a:pt x="12" y="42"/>
                  </a:lnTo>
                  <a:lnTo>
                    <a:pt x="10" y="54"/>
                  </a:lnTo>
                  <a:lnTo>
                    <a:pt x="6" y="69"/>
                  </a:lnTo>
                  <a:lnTo>
                    <a:pt x="4" y="96"/>
                  </a:lnTo>
                  <a:lnTo>
                    <a:pt x="2" y="125"/>
                  </a:lnTo>
                  <a:lnTo>
                    <a:pt x="0" y="152"/>
                  </a:lnTo>
                  <a:lnTo>
                    <a:pt x="2" y="152"/>
                  </a:lnTo>
                  <a:lnTo>
                    <a:pt x="4" y="154"/>
                  </a:lnTo>
                  <a:lnTo>
                    <a:pt x="4" y="156"/>
                  </a:lnTo>
                  <a:lnTo>
                    <a:pt x="4" y="158"/>
                  </a:lnTo>
                  <a:lnTo>
                    <a:pt x="6" y="158"/>
                  </a:lnTo>
                  <a:lnTo>
                    <a:pt x="6" y="167"/>
                  </a:lnTo>
                  <a:lnTo>
                    <a:pt x="12" y="173"/>
                  </a:lnTo>
                  <a:lnTo>
                    <a:pt x="14" y="175"/>
                  </a:lnTo>
                  <a:lnTo>
                    <a:pt x="14" y="179"/>
                  </a:lnTo>
                  <a:lnTo>
                    <a:pt x="16" y="181"/>
                  </a:lnTo>
                  <a:lnTo>
                    <a:pt x="16" y="184"/>
                  </a:lnTo>
                  <a:lnTo>
                    <a:pt x="21" y="186"/>
                  </a:lnTo>
                  <a:lnTo>
                    <a:pt x="25" y="186"/>
                  </a:lnTo>
                  <a:lnTo>
                    <a:pt x="27" y="190"/>
                  </a:lnTo>
                  <a:lnTo>
                    <a:pt x="50" y="190"/>
                  </a:lnTo>
                  <a:lnTo>
                    <a:pt x="54" y="184"/>
                  </a:lnTo>
                  <a:lnTo>
                    <a:pt x="56" y="183"/>
                  </a:lnTo>
                  <a:lnTo>
                    <a:pt x="60" y="181"/>
                  </a:lnTo>
                  <a:lnTo>
                    <a:pt x="60" y="165"/>
                  </a:lnTo>
                  <a:lnTo>
                    <a:pt x="60" y="150"/>
                  </a:lnTo>
                  <a:lnTo>
                    <a:pt x="60" y="133"/>
                  </a:lnTo>
                  <a:lnTo>
                    <a:pt x="58" y="125"/>
                  </a:lnTo>
                  <a:lnTo>
                    <a:pt x="56" y="117"/>
                  </a:lnTo>
                  <a:lnTo>
                    <a:pt x="56" y="106"/>
                  </a:lnTo>
                  <a:lnTo>
                    <a:pt x="56" y="92"/>
                  </a:lnTo>
                  <a:lnTo>
                    <a:pt x="60" y="67"/>
                  </a:lnTo>
                  <a:lnTo>
                    <a:pt x="67" y="60"/>
                  </a:lnTo>
                  <a:lnTo>
                    <a:pt x="69" y="56"/>
                  </a:lnTo>
                  <a:lnTo>
                    <a:pt x="71" y="50"/>
                  </a:lnTo>
                  <a:lnTo>
                    <a:pt x="73" y="46"/>
                  </a:lnTo>
                  <a:lnTo>
                    <a:pt x="75" y="42"/>
                  </a:lnTo>
                  <a:lnTo>
                    <a:pt x="75" y="35"/>
                  </a:lnTo>
                  <a:lnTo>
                    <a:pt x="77" y="25"/>
                  </a:lnTo>
                  <a:lnTo>
                    <a:pt x="77" y="21"/>
                  </a:lnTo>
                  <a:lnTo>
                    <a:pt x="79" y="17"/>
                  </a:lnTo>
                  <a:close/>
                </a:path>
              </a:pathLst>
            </a:custGeom>
            <a:solidFill>
              <a:srgbClr val="000000"/>
            </a:solidFill>
            <a:ln w="9525">
              <a:noFill/>
              <a:round/>
              <a:headEnd/>
              <a:tailEnd/>
            </a:ln>
          </p:spPr>
          <p:txBody>
            <a:bodyPr/>
            <a:lstStyle/>
            <a:p>
              <a:endParaRPr lang="en-US"/>
            </a:p>
          </p:txBody>
        </p:sp>
        <p:sp>
          <p:nvSpPr>
            <p:cNvPr id="38114" name="Freeform 226"/>
            <p:cNvSpPr>
              <a:spLocks/>
            </p:cNvSpPr>
            <p:nvPr/>
          </p:nvSpPr>
          <p:spPr bwMode="auto">
            <a:xfrm>
              <a:off x="3273" y="3205"/>
              <a:ext cx="128" cy="175"/>
            </a:xfrm>
            <a:custGeom>
              <a:avLst/>
              <a:gdLst>
                <a:gd name="T0" fmla="*/ 84 w 128"/>
                <a:gd name="T1" fmla="*/ 29 h 175"/>
                <a:gd name="T2" fmla="*/ 82 w 128"/>
                <a:gd name="T3" fmla="*/ 23 h 175"/>
                <a:gd name="T4" fmla="*/ 80 w 128"/>
                <a:gd name="T5" fmla="*/ 17 h 175"/>
                <a:gd name="T6" fmla="*/ 76 w 128"/>
                <a:gd name="T7" fmla="*/ 11 h 175"/>
                <a:gd name="T8" fmla="*/ 73 w 128"/>
                <a:gd name="T9" fmla="*/ 10 h 175"/>
                <a:gd name="T10" fmla="*/ 61 w 128"/>
                <a:gd name="T11" fmla="*/ 2 h 175"/>
                <a:gd name="T12" fmla="*/ 42 w 128"/>
                <a:gd name="T13" fmla="*/ 0 h 175"/>
                <a:gd name="T14" fmla="*/ 38 w 128"/>
                <a:gd name="T15" fmla="*/ 2 h 175"/>
                <a:gd name="T16" fmla="*/ 32 w 128"/>
                <a:gd name="T17" fmla="*/ 6 h 175"/>
                <a:gd name="T18" fmla="*/ 28 w 128"/>
                <a:gd name="T19" fmla="*/ 6 h 175"/>
                <a:gd name="T20" fmla="*/ 23 w 128"/>
                <a:gd name="T21" fmla="*/ 13 h 175"/>
                <a:gd name="T22" fmla="*/ 17 w 128"/>
                <a:gd name="T23" fmla="*/ 21 h 175"/>
                <a:gd name="T24" fmla="*/ 7 w 128"/>
                <a:gd name="T25" fmla="*/ 31 h 175"/>
                <a:gd name="T26" fmla="*/ 2 w 128"/>
                <a:gd name="T27" fmla="*/ 38 h 175"/>
                <a:gd name="T28" fmla="*/ 0 w 128"/>
                <a:gd name="T29" fmla="*/ 50 h 175"/>
                <a:gd name="T30" fmla="*/ 0 w 128"/>
                <a:gd name="T31" fmla="*/ 63 h 175"/>
                <a:gd name="T32" fmla="*/ 2 w 128"/>
                <a:gd name="T33" fmla="*/ 75 h 175"/>
                <a:gd name="T34" fmla="*/ 4 w 128"/>
                <a:gd name="T35" fmla="*/ 81 h 175"/>
                <a:gd name="T36" fmla="*/ 11 w 128"/>
                <a:gd name="T37" fmla="*/ 98 h 175"/>
                <a:gd name="T38" fmla="*/ 27 w 128"/>
                <a:gd name="T39" fmla="*/ 113 h 175"/>
                <a:gd name="T40" fmla="*/ 32 w 128"/>
                <a:gd name="T41" fmla="*/ 115 h 175"/>
                <a:gd name="T42" fmla="*/ 32 w 128"/>
                <a:gd name="T43" fmla="*/ 117 h 175"/>
                <a:gd name="T44" fmla="*/ 40 w 128"/>
                <a:gd name="T45" fmla="*/ 121 h 175"/>
                <a:gd name="T46" fmla="*/ 44 w 128"/>
                <a:gd name="T47" fmla="*/ 125 h 175"/>
                <a:gd name="T48" fmla="*/ 46 w 128"/>
                <a:gd name="T49" fmla="*/ 127 h 175"/>
                <a:gd name="T50" fmla="*/ 50 w 128"/>
                <a:gd name="T51" fmla="*/ 129 h 175"/>
                <a:gd name="T52" fmla="*/ 55 w 128"/>
                <a:gd name="T53" fmla="*/ 132 h 175"/>
                <a:gd name="T54" fmla="*/ 59 w 128"/>
                <a:gd name="T55" fmla="*/ 136 h 175"/>
                <a:gd name="T56" fmla="*/ 63 w 128"/>
                <a:gd name="T57" fmla="*/ 136 h 175"/>
                <a:gd name="T58" fmla="*/ 73 w 128"/>
                <a:gd name="T59" fmla="*/ 144 h 175"/>
                <a:gd name="T60" fmla="*/ 78 w 128"/>
                <a:gd name="T61" fmla="*/ 150 h 175"/>
                <a:gd name="T62" fmla="*/ 82 w 128"/>
                <a:gd name="T63" fmla="*/ 161 h 175"/>
                <a:gd name="T64" fmla="*/ 86 w 128"/>
                <a:gd name="T65" fmla="*/ 165 h 175"/>
                <a:gd name="T66" fmla="*/ 90 w 128"/>
                <a:gd name="T67" fmla="*/ 169 h 175"/>
                <a:gd name="T68" fmla="*/ 94 w 128"/>
                <a:gd name="T69" fmla="*/ 173 h 175"/>
                <a:gd name="T70" fmla="*/ 98 w 128"/>
                <a:gd name="T71" fmla="*/ 173 h 175"/>
                <a:gd name="T72" fmla="*/ 101 w 128"/>
                <a:gd name="T73" fmla="*/ 173 h 175"/>
                <a:gd name="T74" fmla="*/ 107 w 128"/>
                <a:gd name="T75" fmla="*/ 175 h 175"/>
                <a:gd name="T76" fmla="*/ 121 w 128"/>
                <a:gd name="T77" fmla="*/ 169 h 175"/>
                <a:gd name="T78" fmla="*/ 124 w 128"/>
                <a:gd name="T79" fmla="*/ 163 h 175"/>
                <a:gd name="T80" fmla="*/ 126 w 128"/>
                <a:gd name="T81" fmla="*/ 146 h 175"/>
                <a:gd name="T82" fmla="*/ 126 w 128"/>
                <a:gd name="T83" fmla="*/ 127 h 175"/>
                <a:gd name="T84" fmla="*/ 123 w 128"/>
                <a:gd name="T85" fmla="*/ 117 h 175"/>
                <a:gd name="T86" fmla="*/ 119 w 128"/>
                <a:gd name="T87" fmla="*/ 107 h 175"/>
                <a:gd name="T88" fmla="*/ 117 w 128"/>
                <a:gd name="T89" fmla="*/ 102 h 175"/>
                <a:gd name="T90" fmla="*/ 113 w 128"/>
                <a:gd name="T91" fmla="*/ 90 h 175"/>
                <a:gd name="T92" fmla="*/ 107 w 128"/>
                <a:gd name="T93" fmla="*/ 82 h 175"/>
                <a:gd name="T94" fmla="*/ 94 w 128"/>
                <a:gd name="T95" fmla="*/ 71 h 175"/>
                <a:gd name="T96" fmla="*/ 86 w 128"/>
                <a:gd name="T97" fmla="*/ 59 h 175"/>
                <a:gd name="T98" fmla="*/ 84 w 128"/>
                <a:gd name="T99" fmla="*/ 46 h 175"/>
                <a:gd name="T100" fmla="*/ 84 w 128"/>
                <a:gd name="T101" fmla="*/ 33 h 1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
                <a:gd name="T154" fmla="*/ 0 h 175"/>
                <a:gd name="T155" fmla="*/ 128 w 128"/>
                <a:gd name="T156" fmla="*/ 175 h 1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 h="175">
                  <a:moveTo>
                    <a:pt x="84" y="33"/>
                  </a:moveTo>
                  <a:lnTo>
                    <a:pt x="84" y="29"/>
                  </a:lnTo>
                  <a:lnTo>
                    <a:pt x="82" y="27"/>
                  </a:lnTo>
                  <a:lnTo>
                    <a:pt x="82" y="23"/>
                  </a:lnTo>
                  <a:lnTo>
                    <a:pt x="82" y="21"/>
                  </a:lnTo>
                  <a:lnTo>
                    <a:pt x="80" y="17"/>
                  </a:lnTo>
                  <a:lnTo>
                    <a:pt x="78" y="13"/>
                  </a:lnTo>
                  <a:lnTo>
                    <a:pt x="76" y="11"/>
                  </a:lnTo>
                  <a:lnTo>
                    <a:pt x="75" y="10"/>
                  </a:lnTo>
                  <a:lnTo>
                    <a:pt x="73" y="10"/>
                  </a:lnTo>
                  <a:lnTo>
                    <a:pt x="71" y="6"/>
                  </a:lnTo>
                  <a:lnTo>
                    <a:pt x="61" y="2"/>
                  </a:lnTo>
                  <a:lnTo>
                    <a:pt x="52" y="0"/>
                  </a:lnTo>
                  <a:lnTo>
                    <a:pt x="42" y="0"/>
                  </a:lnTo>
                  <a:lnTo>
                    <a:pt x="40" y="2"/>
                  </a:lnTo>
                  <a:lnTo>
                    <a:pt x="38" y="2"/>
                  </a:lnTo>
                  <a:lnTo>
                    <a:pt x="34" y="4"/>
                  </a:lnTo>
                  <a:lnTo>
                    <a:pt x="32" y="6"/>
                  </a:lnTo>
                  <a:lnTo>
                    <a:pt x="28" y="6"/>
                  </a:lnTo>
                  <a:lnTo>
                    <a:pt x="25" y="11"/>
                  </a:lnTo>
                  <a:lnTo>
                    <a:pt x="23" y="13"/>
                  </a:lnTo>
                  <a:lnTo>
                    <a:pt x="23" y="17"/>
                  </a:lnTo>
                  <a:lnTo>
                    <a:pt x="17" y="21"/>
                  </a:lnTo>
                  <a:lnTo>
                    <a:pt x="13" y="25"/>
                  </a:lnTo>
                  <a:lnTo>
                    <a:pt x="7" y="31"/>
                  </a:lnTo>
                  <a:lnTo>
                    <a:pt x="4" y="35"/>
                  </a:lnTo>
                  <a:lnTo>
                    <a:pt x="2" y="38"/>
                  </a:lnTo>
                  <a:lnTo>
                    <a:pt x="0" y="42"/>
                  </a:lnTo>
                  <a:lnTo>
                    <a:pt x="0" y="50"/>
                  </a:lnTo>
                  <a:lnTo>
                    <a:pt x="0" y="56"/>
                  </a:lnTo>
                  <a:lnTo>
                    <a:pt x="0" y="63"/>
                  </a:lnTo>
                  <a:lnTo>
                    <a:pt x="2" y="69"/>
                  </a:lnTo>
                  <a:lnTo>
                    <a:pt x="2" y="75"/>
                  </a:lnTo>
                  <a:lnTo>
                    <a:pt x="4" y="79"/>
                  </a:lnTo>
                  <a:lnTo>
                    <a:pt x="4" y="81"/>
                  </a:lnTo>
                  <a:lnTo>
                    <a:pt x="9" y="90"/>
                  </a:lnTo>
                  <a:lnTo>
                    <a:pt x="11" y="98"/>
                  </a:lnTo>
                  <a:lnTo>
                    <a:pt x="19" y="106"/>
                  </a:lnTo>
                  <a:lnTo>
                    <a:pt x="27" y="113"/>
                  </a:lnTo>
                  <a:lnTo>
                    <a:pt x="28" y="113"/>
                  </a:lnTo>
                  <a:lnTo>
                    <a:pt x="32" y="115"/>
                  </a:lnTo>
                  <a:lnTo>
                    <a:pt x="32" y="117"/>
                  </a:lnTo>
                  <a:lnTo>
                    <a:pt x="38" y="121"/>
                  </a:lnTo>
                  <a:lnTo>
                    <a:pt x="40" y="121"/>
                  </a:lnTo>
                  <a:lnTo>
                    <a:pt x="42" y="125"/>
                  </a:lnTo>
                  <a:lnTo>
                    <a:pt x="44" y="125"/>
                  </a:lnTo>
                  <a:lnTo>
                    <a:pt x="46" y="127"/>
                  </a:lnTo>
                  <a:lnTo>
                    <a:pt x="48" y="127"/>
                  </a:lnTo>
                  <a:lnTo>
                    <a:pt x="50" y="129"/>
                  </a:lnTo>
                  <a:lnTo>
                    <a:pt x="52" y="130"/>
                  </a:lnTo>
                  <a:lnTo>
                    <a:pt x="55" y="132"/>
                  </a:lnTo>
                  <a:lnTo>
                    <a:pt x="55" y="134"/>
                  </a:lnTo>
                  <a:lnTo>
                    <a:pt x="59" y="136"/>
                  </a:lnTo>
                  <a:lnTo>
                    <a:pt x="61" y="136"/>
                  </a:lnTo>
                  <a:lnTo>
                    <a:pt x="63" y="136"/>
                  </a:lnTo>
                  <a:lnTo>
                    <a:pt x="69" y="142"/>
                  </a:lnTo>
                  <a:lnTo>
                    <a:pt x="73" y="144"/>
                  </a:lnTo>
                  <a:lnTo>
                    <a:pt x="75" y="146"/>
                  </a:lnTo>
                  <a:lnTo>
                    <a:pt x="78" y="150"/>
                  </a:lnTo>
                  <a:lnTo>
                    <a:pt x="80" y="155"/>
                  </a:lnTo>
                  <a:lnTo>
                    <a:pt x="82" y="161"/>
                  </a:lnTo>
                  <a:lnTo>
                    <a:pt x="84" y="165"/>
                  </a:lnTo>
                  <a:lnTo>
                    <a:pt x="86" y="165"/>
                  </a:lnTo>
                  <a:lnTo>
                    <a:pt x="88" y="167"/>
                  </a:lnTo>
                  <a:lnTo>
                    <a:pt x="90" y="169"/>
                  </a:lnTo>
                  <a:lnTo>
                    <a:pt x="90" y="171"/>
                  </a:lnTo>
                  <a:lnTo>
                    <a:pt x="94" y="173"/>
                  </a:lnTo>
                  <a:lnTo>
                    <a:pt x="96" y="173"/>
                  </a:lnTo>
                  <a:lnTo>
                    <a:pt x="98" y="173"/>
                  </a:lnTo>
                  <a:lnTo>
                    <a:pt x="100" y="173"/>
                  </a:lnTo>
                  <a:lnTo>
                    <a:pt x="101" y="173"/>
                  </a:lnTo>
                  <a:lnTo>
                    <a:pt x="101" y="175"/>
                  </a:lnTo>
                  <a:lnTo>
                    <a:pt x="107" y="175"/>
                  </a:lnTo>
                  <a:lnTo>
                    <a:pt x="113" y="173"/>
                  </a:lnTo>
                  <a:lnTo>
                    <a:pt x="121" y="169"/>
                  </a:lnTo>
                  <a:lnTo>
                    <a:pt x="123" y="167"/>
                  </a:lnTo>
                  <a:lnTo>
                    <a:pt x="124" y="163"/>
                  </a:lnTo>
                  <a:lnTo>
                    <a:pt x="126" y="155"/>
                  </a:lnTo>
                  <a:lnTo>
                    <a:pt x="126" y="146"/>
                  </a:lnTo>
                  <a:lnTo>
                    <a:pt x="128" y="130"/>
                  </a:lnTo>
                  <a:lnTo>
                    <a:pt x="126" y="127"/>
                  </a:lnTo>
                  <a:lnTo>
                    <a:pt x="124" y="121"/>
                  </a:lnTo>
                  <a:lnTo>
                    <a:pt x="123" y="117"/>
                  </a:lnTo>
                  <a:lnTo>
                    <a:pt x="121" y="111"/>
                  </a:lnTo>
                  <a:lnTo>
                    <a:pt x="119" y="107"/>
                  </a:lnTo>
                  <a:lnTo>
                    <a:pt x="119" y="106"/>
                  </a:lnTo>
                  <a:lnTo>
                    <a:pt x="117" y="102"/>
                  </a:lnTo>
                  <a:lnTo>
                    <a:pt x="117" y="98"/>
                  </a:lnTo>
                  <a:lnTo>
                    <a:pt x="113" y="90"/>
                  </a:lnTo>
                  <a:lnTo>
                    <a:pt x="111" y="86"/>
                  </a:lnTo>
                  <a:lnTo>
                    <a:pt x="107" y="82"/>
                  </a:lnTo>
                  <a:lnTo>
                    <a:pt x="101" y="77"/>
                  </a:lnTo>
                  <a:lnTo>
                    <a:pt x="94" y="71"/>
                  </a:lnTo>
                  <a:lnTo>
                    <a:pt x="90" y="65"/>
                  </a:lnTo>
                  <a:lnTo>
                    <a:pt x="86" y="59"/>
                  </a:lnTo>
                  <a:lnTo>
                    <a:pt x="86" y="52"/>
                  </a:lnTo>
                  <a:lnTo>
                    <a:pt x="84" y="46"/>
                  </a:lnTo>
                  <a:lnTo>
                    <a:pt x="84" y="38"/>
                  </a:lnTo>
                  <a:lnTo>
                    <a:pt x="84" y="33"/>
                  </a:lnTo>
                  <a:close/>
                </a:path>
              </a:pathLst>
            </a:custGeom>
            <a:solidFill>
              <a:srgbClr val="000000"/>
            </a:solidFill>
            <a:ln w="9525">
              <a:noFill/>
              <a:round/>
              <a:headEnd/>
              <a:tailEnd/>
            </a:ln>
          </p:spPr>
          <p:txBody>
            <a:bodyPr/>
            <a:lstStyle/>
            <a:p>
              <a:endParaRPr lang="en-US"/>
            </a:p>
          </p:txBody>
        </p:sp>
        <p:sp>
          <p:nvSpPr>
            <p:cNvPr id="38115" name="Freeform 227"/>
            <p:cNvSpPr>
              <a:spLocks/>
            </p:cNvSpPr>
            <p:nvPr/>
          </p:nvSpPr>
          <p:spPr bwMode="auto">
            <a:xfrm>
              <a:off x="3918" y="2863"/>
              <a:ext cx="238" cy="110"/>
            </a:xfrm>
            <a:custGeom>
              <a:avLst/>
              <a:gdLst>
                <a:gd name="T0" fmla="*/ 21 w 238"/>
                <a:gd name="T1" fmla="*/ 0 h 110"/>
                <a:gd name="T2" fmla="*/ 5 w 238"/>
                <a:gd name="T3" fmla="*/ 0 h 110"/>
                <a:gd name="T4" fmla="*/ 2 w 238"/>
                <a:gd name="T5" fmla="*/ 4 h 110"/>
                <a:gd name="T6" fmla="*/ 2 w 238"/>
                <a:gd name="T7" fmla="*/ 6 h 110"/>
                <a:gd name="T8" fmla="*/ 0 w 238"/>
                <a:gd name="T9" fmla="*/ 37 h 110"/>
                <a:gd name="T10" fmla="*/ 2 w 238"/>
                <a:gd name="T11" fmla="*/ 41 h 110"/>
                <a:gd name="T12" fmla="*/ 3 w 238"/>
                <a:gd name="T13" fmla="*/ 43 h 110"/>
                <a:gd name="T14" fmla="*/ 7 w 238"/>
                <a:gd name="T15" fmla="*/ 46 h 110"/>
                <a:gd name="T16" fmla="*/ 13 w 238"/>
                <a:gd name="T17" fmla="*/ 52 h 110"/>
                <a:gd name="T18" fmla="*/ 17 w 238"/>
                <a:gd name="T19" fmla="*/ 54 h 110"/>
                <a:gd name="T20" fmla="*/ 17 w 238"/>
                <a:gd name="T21" fmla="*/ 56 h 110"/>
                <a:gd name="T22" fmla="*/ 19 w 238"/>
                <a:gd name="T23" fmla="*/ 58 h 110"/>
                <a:gd name="T24" fmla="*/ 55 w 238"/>
                <a:gd name="T25" fmla="*/ 62 h 110"/>
                <a:gd name="T26" fmla="*/ 71 w 238"/>
                <a:gd name="T27" fmla="*/ 66 h 110"/>
                <a:gd name="T28" fmla="*/ 82 w 238"/>
                <a:gd name="T29" fmla="*/ 73 h 110"/>
                <a:gd name="T30" fmla="*/ 86 w 238"/>
                <a:gd name="T31" fmla="*/ 83 h 110"/>
                <a:gd name="T32" fmla="*/ 103 w 238"/>
                <a:gd name="T33" fmla="*/ 98 h 110"/>
                <a:gd name="T34" fmla="*/ 111 w 238"/>
                <a:gd name="T35" fmla="*/ 102 h 110"/>
                <a:gd name="T36" fmla="*/ 115 w 238"/>
                <a:gd name="T37" fmla="*/ 104 h 110"/>
                <a:gd name="T38" fmla="*/ 117 w 238"/>
                <a:gd name="T39" fmla="*/ 106 h 110"/>
                <a:gd name="T40" fmla="*/ 121 w 238"/>
                <a:gd name="T41" fmla="*/ 104 h 110"/>
                <a:gd name="T42" fmla="*/ 121 w 238"/>
                <a:gd name="T43" fmla="*/ 106 h 110"/>
                <a:gd name="T44" fmla="*/ 130 w 238"/>
                <a:gd name="T45" fmla="*/ 108 h 110"/>
                <a:gd name="T46" fmla="*/ 140 w 238"/>
                <a:gd name="T47" fmla="*/ 110 h 110"/>
                <a:gd name="T48" fmla="*/ 159 w 238"/>
                <a:gd name="T49" fmla="*/ 110 h 110"/>
                <a:gd name="T50" fmla="*/ 180 w 238"/>
                <a:gd name="T51" fmla="*/ 110 h 110"/>
                <a:gd name="T52" fmla="*/ 215 w 238"/>
                <a:gd name="T53" fmla="*/ 110 h 110"/>
                <a:gd name="T54" fmla="*/ 226 w 238"/>
                <a:gd name="T55" fmla="*/ 106 h 110"/>
                <a:gd name="T56" fmla="*/ 230 w 238"/>
                <a:gd name="T57" fmla="*/ 104 h 110"/>
                <a:gd name="T58" fmla="*/ 238 w 238"/>
                <a:gd name="T59" fmla="*/ 94 h 110"/>
                <a:gd name="T60" fmla="*/ 238 w 238"/>
                <a:gd name="T61" fmla="*/ 85 h 110"/>
                <a:gd name="T62" fmla="*/ 236 w 238"/>
                <a:gd name="T63" fmla="*/ 85 h 110"/>
                <a:gd name="T64" fmla="*/ 234 w 238"/>
                <a:gd name="T65" fmla="*/ 77 h 110"/>
                <a:gd name="T66" fmla="*/ 232 w 238"/>
                <a:gd name="T67" fmla="*/ 71 h 110"/>
                <a:gd name="T68" fmla="*/ 230 w 238"/>
                <a:gd name="T69" fmla="*/ 66 h 110"/>
                <a:gd name="T70" fmla="*/ 218 w 238"/>
                <a:gd name="T71" fmla="*/ 60 h 110"/>
                <a:gd name="T72" fmla="*/ 197 w 238"/>
                <a:gd name="T73" fmla="*/ 54 h 110"/>
                <a:gd name="T74" fmla="*/ 195 w 238"/>
                <a:gd name="T75" fmla="*/ 52 h 110"/>
                <a:gd name="T76" fmla="*/ 194 w 238"/>
                <a:gd name="T77" fmla="*/ 50 h 110"/>
                <a:gd name="T78" fmla="*/ 186 w 238"/>
                <a:gd name="T79" fmla="*/ 48 h 110"/>
                <a:gd name="T80" fmla="*/ 180 w 238"/>
                <a:gd name="T81" fmla="*/ 46 h 110"/>
                <a:gd name="T82" fmla="*/ 170 w 238"/>
                <a:gd name="T83" fmla="*/ 45 h 110"/>
                <a:gd name="T84" fmla="*/ 167 w 238"/>
                <a:gd name="T85" fmla="*/ 41 h 110"/>
                <a:gd name="T86" fmla="*/ 161 w 238"/>
                <a:gd name="T87" fmla="*/ 39 h 110"/>
                <a:gd name="T88" fmla="*/ 159 w 238"/>
                <a:gd name="T89" fmla="*/ 37 h 110"/>
                <a:gd name="T90" fmla="*/ 155 w 238"/>
                <a:gd name="T91" fmla="*/ 35 h 110"/>
                <a:gd name="T92" fmla="*/ 151 w 238"/>
                <a:gd name="T93" fmla="*/ 33 h 110"/>
                <a:gd name="T94" fmla="*/ 149 w 238"/>
                <a:gd name="T95" fmla="*/ 29 h 110"/>
                <a:gd name="T96" fmla="*/ 144 w 238"/>
                <a:gd name="T97" fmla="*/ 29 h 110"/>
                <a:gd name="T98" fmla="*/ 136 w 238"/>
                <a:gd name="T99" fmla="*/ 27 h 110"/>
                <a:gd name="T100" fmla="*/ 134 w 238"/>
                <a:gd name="T101" fmla="*/ 25 h 110"/>
                <a:gd name="T102" fmla="*/ 132 w 238"/>
                <a:gd name="T103" fmla="*/ 23 h 110"/>
                <a:gd name="T104" fmla="*/ 126 w 238"/>
                <a:gd name="T105" fmla="*/ 23 h 110"/>
                <a:gd name="T106" fmla="*/ 121 w 238"/>
                <a:gd name="T107" fmla="*/ 23 h 110"/>
                <a:gd name="T108" fmla="*/ 103 w 238"/>
                <a:gd name="T109" fmla="*/ 12 h 110"/>
                <a:gd name="T110" fmla="*/ 80 w 238"/>
                <a:gd name="T111" fmla="*/ 12 h 110"/>
                <a:gd name="T112" fmla="*/ 59 w 238"/>
                <a:gd name="T113" fmla="*/ 8 h 110"/>
                <a:gd name="T114" fmla="*/ 34 w 238"/>
                <a:gd name="T115" fmla="*/ 2 h 1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
                <a:gd name="T175" fmla="*/ 0 h 110"/>
                <a:gd name="T176" fmla="*/ 238 w 238"/>
                <a:gd name="T177" fmla="*/ 110 h 1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 h="110">
                  <a:moveTo>
                    <a:pt x="27" y="2"/>
                  </a:moveTo>
                  <a:lnTo>
                    <a:pt x="21" y="0"/>
                  </a:lnTo>
                  <a:lnTo>
                    <a:pt x="9" y="0"/>
                  </a:lnTo>
                  <a:lnTo>
                    <a:pt x="5" y="0"/>
                  </a:lnTo>
                  <a:lnTo>
                    <a:pt x="3" y="2"/>
                  </a:lnTo>
                  <a:lnTo>
                    <a:pt x="2" y="4"/>
                  </a:lnTo>
                  <a:lnTo>
                    <a:pt x="2" y="6"/>
                  </a:lnTo>
                  <a:lnTo>
                    <a:pt x="0" y="8"/>
                  </a:lnTo>
                  <a:lnTo>
                    <a:pt x="0" y="37"/>
                  </a:lnTo>
                  <a:lnTo>
                    <a:pt x="2" y="39"/>
                  </a:lnTo>
                  <a:lnTo>
                    <a:pt x="2" y="41"/>
                  </a:lnTo>
                  <a:lnTo>
                    <a:pt x="3" y="41"/>
                  </a:lnTo>
                  <a:lnTo>
                    <a:pt x="3" y="43"/>
                  </a:lnTo>
                  <a:lnTo>
                    <a:pt x="5" y="45"/>
                  </a:lnTo>
                  <a:lnTo>
                    <a:pt x="7" y="46"/>
                  </a:lnTo>
                  <a:lnTo>
                    <a:pt x="9" y="50"/>
                  </a:lnTo>
                  <a:lnTo>
                    <a:pt x="13" y="52"/>
                  </a:lnTo>
                  <a:lnTo>
                    <a:pt x="15" y="52"/>
                  </a:lnTo>
                  <a:lnTo>
                    <a:pt x="17" y="54"/>
                  </a:lnTo>
                  <a:lnTo>
                    <a:pt x="17" y="56"/>
                  </a:lnTo>
                  <a:lnTo>
                    <a:pt x="19" y="56"/>
                  </a:lnTo>
                  <a:lnTo>
                    <a:pt x="19" y="58"/>
                  </a:lnTo>
                  <a:lnTo>
                    <a:pt x="42" y="60"/>
                  </a:lnTo>
                  <a:lnTo>
                    <a:pt x="55" y="62"/>
                  </a:lnTo>
                  <a:lnTo>
                    <a:pt x="67" y="64"/>
                  </a:lnTo>
                  <a:lnTo>
                    <a:pt x="71" y="66"/>
                  </a:lnTo>
                  <a:lnTo>
                    <a:pt x="76" y="68"/>
                  </a:lnTo>
                  <a:lnTo>
                    <a:pt x="82" y="73"/>
                  </a:lnTo>
                  <a:lnTo>
                    <a:pt x="86" y="79"/>
                  </a:lnTo>
                  <a:lnTo>
                    <a:pt x="86" y="83"/>
                  </a:lnTo>
                  <a:lnTo>
                    <a:pt x="98" y="92"/>
                  </a:lnTo>
                  <a:lnTo>
                    <a:pt x="103" y="98"/>
                  </a:lnTo>
                  <a:lnTo>
                    <a:pt x="109" y="102"/>
                  </a:lnTo>
                  <a:lnTo>
                    <a:pt x="111" y="102"/>
                  </a:lnTo>
                  <a:lnTo>
                    <a:pt x="113" y="102"/>
                  </a:lnTo>
                  <a:lnTo>
                    <a:pt x="115" y="104"/>
                  </a:lnTo>
                  <a:lnTo>
                    <a:pt x="117" y="106"/>
                  </a:lnTo>
                  <a:lnTo>
                    <a:pt x="119" y="104"/>
                  </a:lnTo>
                  <a:lnTo>
                    <a:pt x="121" y="104"/>
                  </a:lnTo>
                  <a:lnTo>
                    <a:pt x="121" y="106"/>
                  </a:lnTo>
                  <a:lnTo>
                    <a:pt x="126" y="106"/>
                  </a:lnTo>
                  <a:lnTo>
                    <a:pt x="130" y="108"/>
                  </a:lnTo>
                  <a:lnTo>
                    <a:pt x="134" y="108"/>
                  </a:lnTo>
                  <a:lnTo>
                    <a:pt x="140" y="110"/>
                  </a:lnTo>
                  <a:lnTo>
                    <a:pt x="149" y="110"/>
                  </a:lnTo>
                  <a:lnTo>
                    <a:pt x="159" y="110"/>
                  </a:lnTo>
                  <a:lnTo>
                    <a:pt x="170" y="110"/>
                  </a:lnTo>
                  <a:lnTo>
                    <a:pt x="180" y="110"/>
                  </a:lnTo>
                  <a:lnTo>
                    <a:pt x="203" y="110"/>
                  </a:lnTo>
                  <a:lnTo>
                    <a:pt x="215" y="110"/>
                  </a:lnTo>
                  <a:lnTo>
                    <a:pt x="224" y="108"/>
                  </a:lnTo>
                  <a:lnTo>
                    <a:pt x="226" y="106"/>
                  </a:lnTo>
                  <a:lnTo>
                    <a:pt x="230" y="106"/>
                  </a:lnTo>
                  <a:lnTo>
                    <a:pt x="230" y="104"/>
                  </a:lnTo>
                  <a:lnTo>
                    <a:pt x="232" y="104"/>
                  </a:lnTo>
                  <a:lnTo>
                    <a:pt x="238" y="94"/>
                  </a:lnTo>
                  <a:lnTo>
                    <a:pt x="238" y="91"/>
                  </a:lnTo>
                  <a:lnTo>
                    <a:pt x="238" y="85"/>
                  </a:lnTo>
                  <a:lnTo>
                    <a:pt x="236" y="85"/>
                  </a:lnTo>
                  <a:lnTo>
                    <a:pt x="236" y="81"/>
                  </a:lnTo>
                  <a:lnTo>
                    <a:pt x="234" y="77"/>
                  </a:lnTo>
                  <a:lnTo>
                    <a:pt x="232" y="75"/>
                  </a:lnTo>
                  <a:lnTo>
                    <a:pt x="232" y="71"/>
                  </a:lnTo>
                  <a:lnTo>
                    <a:pt x="230" y="69"/>
                  </a:lnTo>
                  <a:lnTo>
                    <a:pt x="230" y="66"/>
                  </a:lnTo>
                  <a:lnTo>
                    <a:pt x="224" y="64"/>
                  </a:lnTo>
                  <a:lnTo>
                    <a:pt x="218" y="60"/>
                  </a:lnTo>
                  <a:lnTo>
                    <a:pt x="207" y="56"/>
                  </a:lnTo>
                  <a:lnTo>
                    <a:pt x="197" y="54"/>
                  </a:lnTo>
                  <a:lnTo>
                    <a:pt x="197" y="52"/>
                  </a:lnTo>
                  <a:lnTo>
                    <a:pt x="195" y="52"/>
                  </a:lnTo>
                  <a:lnTo>
                    <a:pt x="194" y="52"/>
                  </a:lnTo>
                  <a:lnTo>
                    <a:pt x="194" y="50"/>
                  </a:lnTo>
                  <a:lnTo>
                    <a:pt x="190" y="50"/>
                  </a:lnTo>
                  <a:lnTo>
                    <a:pt x="186" y="48"/>
                  </a:lnTo>
                  <a:lnTo>
                    <a:pt x="184" y="48"/>
                  </a:lnTo>
                  <a:lnTo>
                    <a:pt x="180" y="46"/>
                  </a:lnTo>
                  <a:lnTo>
                    <a:pt x="178" y="45"/>
                  </a:lnTo>
                  <a:lnTo>
                    <a:pt x="170" y="45"/>
                  </a:lnTo>
                  <a:lnTo>
                    <a:pt x="169" y="41"/>
                  </a:lnTo>
                  <a:lnTo>
                    <a:pt x="167" y="41"/>
                  </a:lnTo>
                  <a:lnTo>
                    <a:pt x="165" y="41"/>
                  </a:lnTo>
                  <a:lnTo>
                    <a:pt x="161" y="39"/>
                  </a:lnTo>
                  <a:lnTo>
                    <a:pt x="159" y="39"/>
                  </a:lnTo>
                  <a:lnTo>
                    <a:pt x="159" y="37"/>
                  </a:lnTo>
                  <a:lnTo>
                    <a:pt x="157" y="35"/>
                  </a:lnTo>
                  <a:lnTo>
                    <a:pt x="155" y="35"/>
                  </a:lnTo>
                  <a:lnTo>
                    <a:pt x="153" y="33"/>
                  </a:lnTo>
                  <a:lnTo>
                    <a:pt x="151" y="33"/>
                  </a:lnTo>
                  <a:lnTo>
                    <a:pt x="149" y="31"/>
                  </a:lnTo>
                  <a:lnTo>
                    <a:pt x="149" y="29"/>
                  </a:lnTo>
                  <a:lnTo>
                    <a:pt x="146" y="29"/>
                  </a:lnTo>
                  <a:lnTo>
                    <a:pt x="144" y="29"/>
                  </a:lnTo>
                  <a:lnTo>
                    <a:pt x="140" y="27"/>
                  </a:lnTo>
                  <a:lnTo>
                    <a:pt x="136" y="27"/>
                  </a:lnTo>
                  <a:lnTo>
                    <a:pt x="136" y="25"/>
                  </a:lnTo>
                  <a:lnTo>
                    <a:pt x="134" y="25"/>
                  </a:lnTo>
                  <a:lnTo>
                    <a:pt x="132" y="25"/>
                  </a:lnTo>
                  <a:lnTo>
                    <a:pt x="132" y="23"/>
                  </a:lnTo>
                  <a:lnTo>
                    <a:pt x="128" y="23"/>
                  </a:lnTo>
                  <a:lnTo>
                    <a:pt x="126" y="23"/>
                  </a:lnTo>
                  <a:lnTo>
                    <a:pt x="124" y="23"/>
                  </a:lnTo>
                  <a:lnTo>
                    <a:pt x="121" y="23"/>
                  </a:lnTo>
                  <a:lnTo>
                    <a:pt x="113" y="18"/>
                  </a:lnTo>
                  <a:lnTo>
                    <a:pt x="103" y="12"/>
                  </a:lnTo>
                  <a:lnTo>
                    <a:pt x="92" y="12"/>
                  </a:lnTo>
                  <a:lnTo>
                    <a:pt x="80" y="12"/>
                  </a:lnTo>
                  <a:lnTo>
                    <a:pt x="71" y="10"/>
                  </a:lnTo>
                  <a:lnTo>
                    <a:pt x="59" y="8"/>
                  </a:lnTo>
                  <a:lnTo>
                    <a:pt x="48" y="6"/>
                  </a:lnTo>
                  <a:lnTo>
                    <a:pt x="34" y="2"/>
                  </a:lnTo>
                  <a:lnTo>
                    <a:pt x="27" y="2"/>
                  </a:lnTo>
                  <a:close/>
                </a:path>
              </a:pathLst>
            </a:custGeom>
            <a:solidFill>
              <a:srgbClr val="000000"/>
            </a:solidFill>
            <a:ln w="9525">
              <a:noFill/>
              <a:round/>
              <a:headEnd/>
              <a:tailEnd/>
            </a:ln>
          </p:spPr>
          <p:txBody>
            <a:bodyPr/>
            <a:lstStyle/>
            <a:p>
              <a:endParaRPr lang="en-US"/>
            </a:p>
          </p:txBody>
        </p:sp>
        <p:sp>
          <p:nvSpPr>
            <p:cNvPr id="38116" name="Freeform 228"/>
            <p:cNvSpPr>
              <a:spLocks/>
            </p:cNvSpPr>
            <p:nvPr/>
          </p:nvSpPr>
          <p:spPr bwMode="auto">
            <a:xfrm>
              <a:off x="3541" y="3019"/>
              <a:ext cx="561" cy="192"/>
            </a:xfrm>
            <a:custGeom>
              <a:avLst/>
              <a:gdLst>
                <a:gd name="T0" fmla="*/ 411 w 561"/>
                <a:gd name="T1" fmla="*/ 63 h 192"/>
                <a:gd name="T2" fmla="*/ 390 w 561"/>
                <a:gd name="T3" fmla="*/ 44 h 192"/>
                <a:gd name="T4" fmla="*/ 384 w 561"/>
                <a:gd name="T5" fmla="*/ 40 h 192"/>
                <a:gd name="T6" fmla="*/ 377 w 561"/>
                <a:gd name="T7" fmla="*/ 34 h 192"/>
                <a:gd name="T8" fmla="*/ 359 w 561"/>
                <a:gd name="T9" fmla="*/ 25 h 192"/>
                <a:gd name="T10" fmla="*/ 313 w 561"/>
                <a:gd name="T11" fmla="*/ 2 h 192"/>
                <a:gd name="T12" fmla="*/ 296 w 561"/>
                <a:gd name="T13" fmla="*/ 2 h 192"/>
                <a:gd name="T14" fmla="*/ 283 w 561"/>
                <a:gd name="T15" fmla="*/ 9 h 192"/>
                <a:gd name="T16" fmla="*/ 265 w 561"/>
                <a:gd name="T17" fmla="*/ 29 h 192"/>
                <a:gd name="T18" fmla="*/ 254 w 561"/>
                <a:gd name="T19" fmla="*/ 32 h 192"/>
                <a:gd name="T20" fmla="*/ 242 w 561"/>
                <a:gd name="T21" fmla="*/ 38 h 192"/>
                <a:gd name="T22" fmla="*/ 233 w 561"/>
                <a:gd name="T23" fmla="*/ 40 h 192"/>
                <a:gd name="T24" fmla="*/ 171 w 561"/>
                <a:gd name="T25" fmla="*/ 46 h 192"/>
                <a:gd name="T26" fmla="*/ 146 w 561"/>
                <a:gd name="T27" fmla="*/ 55 h 192"/>
                <a:gd name="T28" fmla="*/ 133 w 561"/>
                <a:gd name="T29" fmla="*/ 59 h 192"/>
                <a:gd name="T30" fmla="*/ 123 w 561"/>
                <a:gd name="T31" fmla="*/ 65 h 192"/>
                <a:gd name="T32" fmla="*/ 106 w 561"/>
                <a:gd name="T33" fmla="*/ 71 h 192"/>
                <a:gd name="T34" fmla="*/ 93 w 561"/>
                <a:gd name="T35" fmla="*/ 73 h 192"/>
                <a:gd name="T36" fmla="*/ 81 w 561"/>
                <a:gd name="T37" fmla="*/ 77 h 192"/>
                <a:gd name="T38" fmla="*/ 56 w 561"/>
                <a:gd name="T39" fmla="*/ 88 h 192"/>
                <a:gd name="T40" fmla="*/ 23 w 561"/>
                <a:gd name="T41" fmla="*/ 90 h 192"/>
                <a:gd name="T42" fmla="*/ 4 w 561"/>
                <a:gd name="T43" fmla="*/ 102 h 192"/>
                <a:gd name="T44" fmla="*/ 4 w 561"/>
                <a:gd name="T45" fmla="*/ 123 h 192"/>
                <a:gd name="T46" fmla="*/ 18 w 561"/>
                <a:gd name="T47" fmla="*/ 138 h 192"/>
                <a:gd name="T48" fmla="*/ 45 w 561"/>
                <a:gd name="T49" fmla="*/ 165 h 192"/>
                <a:gd name="T50" fmla="*/ 54 w 561"/>
                <a:gd name="T51" fmla="*/ 186 h 192"/>
                <a:gd name="T52" fmla="*/ 62 w 561"/>
                <a:gd name="T53" fmla="*/ 192 h 192"/>
                <a:gd name="T54" fmla="*/ 93 w 561"/>
                <a:gd name="T55" fmla="*/ 155 h 192"/>
                <a:gd name="T56" fmla="*/ 102 w 561"/>
                <a:gd name="T57" fmla="*/ 125 h 192"/>
                <a:gd name="T58" fmla="*/ 119 w 561"/>
                <a:gd name="T59" fmla="*/ 138 h 192"/>
                <a:gd name="T60" fmla="*/ 227 w 561"/>
                <a:gd name="T61" fmla="*/ 115 h 192"/>
                <a:gd name="T62" fmla="*/ 319 w 561"/>
                <a:gd name="T63" fmla="*/ 126 h 192"/>
                <a:gd name="T64" fmla="*/ 333 w 561"/>
                <a:gd name="T65" fmla="*/ 111 h 192"/>
                <a:gd name="T66" fmla="*/ 350 w 561"/>
                <a:gd name="T67" fmla="*/ 115 h 192"/>
                <a:gd name="T68" fmla="*/ 354 w 561"/>
                <a:gd name="T69" fmla="*/ 121 h 192"/>
                <a:gd name="T70" fmla="*/ 400 w 561"/>
                <a:gd name="T71" fmla="*/ 159 h 192"/>
                <a:gd name="T72" fmla="*/ 438 w 561"/>
                <a:gd name="T73" fmla="*/ 153 h 192"/>
                <a:gd name="T74" fmla="*/ 457 w 561"/>
                <a:gd name="T75" fmla="*/ 153 h 192"/>
                <a:gd name="T76" fmla="*/ 480 w 561"/>
                <a:gd name="T77" fmla="*/ 151 h 192"/>
                <a:gd name="T78" fmla="*/ 492 w 561"/>
                <a:gd name="T79" fmla="*/ 132 h 192"/>
                <a:gd name="T80" fmla="*/ 532 w 561"/>
                <a:gd name="T81" fmla="*/ 173 h 192"/>
                <a:gd name="T82" fmla="*/ 557 w 561"/>
                <a:gd name="T83" fmla="*/ 150 h 192"/>
                <a:gd name="T84" fmla="*/ 511 w 561"/>
                <a:gd name="T85" fmla="*/ 115 h 192"/>
                <a:gd name="T86" fmla="*/ 544 w 561"/>
                <a:gd name="T87" fmla="*/ 82 h 192"/>
                <a:gd name="T88" fmla="*/ 536 w 561"/>
                <a:gd name="T89" fmla="*/ 67 h 192"/>
                <a:gd name="T90" fmla="*/ 505 w 561"/>
                <a:gd name="T91" fmla="*/ 92 h 192"/>
                <a:gd name="T92" fmla="*/ 500 w 561"/>
                <a:gd name="T93" fmla="*/ 77 h 192"/>
                <a:gd name="T94" fmla="*/ 486 w 561"/>
                <a:gd name="T95" fmla="*/ 71 h 192"/>
                <a:gd name="T96" fmla="*/ 450 w 561"/>
                <a:gd name="T97" fmla="*/ 78 h 1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1"/>
                <a:gd name="T148" fmla="*/ 0 h 192"/>
                <a:gd name="T149" fmla="*/ 561 w 561"/>
                <a:gd name="T150" fmla="*/ 192 h 1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1" h="192">
                  <a:moveTo>
                    <a:pt x="444" y="69"/>
                  </a:moveTo>
                  <a:lnTo>
                    <a:pt x="432" y="69"/>
                  </a:lnTo>
                  <a:lnTo>
                    <a:pt x="423" y="67"/>
                  </a:lnTo>
                  <a:lnTo>
                    <a:pt x="411" y="63"/>
                  </a:lnTo>
                  <a:lnTo>
                    <a:pt x="394" y="57"/>
                  </a:lnTo>
                  <a:lnTo>
                    <a:pt x="394" y="52"/>
                  </a:lnTo>
                  <a:lnTo>
                    <a:pt x="394" y="46"/>
                  </a:lnTo>
                  <a:lnTo>
                    <a:pt x="390" y="44"/>
                  </a:lnTo>
                  <a:lnTo>
                    <a:pt x="388" y="40"/>
                  </a:lnTo>
                  <a:lnTo>
                    <a:pt x="386" y="40"/>
                  </a:lnTo>
                  <a:lnTo>
                    <a:pt x="384" y="40"/>
                  </a:lnTo>
                  <a:lnTo>
                    <a:pt x="382" y="40"/>
                  </a:lnTo>
                  <a:lnTo>
                    <a:pt x="382" y="38"/>
                  </a:lnTo>
                  <a:lnTo>
                    <a:pt x="379" y="36"/>
                  </a:lnTo>
                  <a:lnTo>
                    <a:pt x="377" y="34"/>
                  </a:lnTo>
                  <a:lnTo>
                    <a:pt x="371" y="31"/>
                  </a:lnTo>
                  <a:lnTo>
                    <a:pt x="367" y="29"/>
                  </a:lnTo>
                  <a:lnTo>
                    <a:pt x="363" y="27"/>
                  </a:lnTo>
                  <a:lnTo>
                    <a:pt x="359" y="25"/>
                  </a:lnTo>
                  <a:lnTo>
                    <a:pt x="344" y="21"/>
                  </a:lnTo>
                  <a:lnTo>
                    <a:pt x="333" y="11"/>
                  </a:lnTo>
                  <a:lnTo>
                    <a:pt x="319" y="2"/>
                  </a:lnTo>
                  <a:lnTo>
                    <a:pt x="313" y="2"/>
                  </a:lnTo>
                  <a:lnTo>
                    <a:pt x="309" y="0"/>
                  </a:lnTo>
                  <a:lnTo>
                    <a:pt x="306" y="0"/>
                  </a:lnTo>
                  <a:lnTo>
                    <a:pt x="302" y="0"/>
                  </a:lnTo>
                  <a:lnTo>
                    <a:pt x="296" y="2"/>
                  </a:lnTo>
                  <a:lnTo>
                    <a:pt x="290" y="4"/>
                  </a:lnTo>
                  <a:lnTo>
                    <a:pt x="288" y="6"/>
                  </a:lnTo>
                  <a:lnTo>
                    <a:pt x="286" y="7"/>
                  </a:lnTo>
                  <a:lnTo>
                    <a:pt x="283" y="9"/>
                  </a:lnTo>
                  <a:lnTo>
                    <a:pt x="279" y="15"/>
                  </a:lnTo>
                  <a:lnTo>
                    <a:pt x="273" y="19"/>
                  </a:lnTo>
                  <a:lnTo>
                    <a:pt x="269" y="23"/>
                  </a:lnTo>
                  <a:lnTo>
                    <a:pt x="265" y="29"/>
                  </a:lnTo>
                  <a:lnTo>
                    <a:pt x="261" y="29"/>
                  </a:lnTo>
                  <a:lnTo>
                    <a:pt x="260" y="31"/>
                  </a:lnTo>
                  <a:lnTo>
                    <a:pt x="258" y="31"/>
                  </a:lnTo>
                  <a:lnTo>
                    <a:pt x="254" y="32"/>
                  </a:lnTo>
                  <a:lnTo>
                    <a:pt x="250" y="36"/>
                  </a:lnTo>
                  <a:lnTo>
                    <a:pt x="248" y="36"/>
                  </a:lnTo>
                  <a:lnTo>
                    <a:pt x="244" y="36"/>
                  </a:lnTo>
                  <a:lnTo>
                    <a:pt x="242" y="38"/>
                  </a:lnTo>
                  <a:lnTo>
                    <a:pt x="240" y="38"/>
                  </a:lnTo>
                  <a:lnTo>
                    <a:pt x="237" y="38"/>
                  </a:lnTo>
                  <a:lnTo>
                    <a:pt x="235" y="40"/>
                  </a:lnTo>
                  <a:lnTo>
                    <a:pt x="233" y="40"/>
                  </a:lnTo>
                  <a:lnTo>
                    <a:pt x="231" y="40"/>
                  </a:lnTo>
                  <a:lnTo>
                    <a:pt x="204" y="42"/>
                  </a:lnTo>
                  <a:lnTo>
                    <a:pt x="179" y="44"/>
                  </a:lnTo>
                  <a:lnTo>
                    <a:pt x="171" y="46"/>
                  </a:lnTo>
                  <a:lnTo>
                    <a:pt x="164" y="48"/>
                  </a:lnTo>
                  <a:lnTo>
                    <a:pt x="156" y="52"/>
                  </a:lnTo>
                  <a:lnTo>
                    <a:pt x="148" y="52"/>
                  </a:lnTo>
                  <a:lnTo>
                    <a:pt x="146" y="55"/>
                  </a:lnTo>
                  <a:lnTo>
                    <a:pt x="142" y="55"/>
                  </a:lnTo>
                  <a:lnTo>
                    <a:pt x="139" y="57"/>
                  </a:lnTo>
                  <a:lnTo>
                    <a:pt x="135" y="59"/>
                  </a:lnTo>
                  <a:lnTo>
                    <a:pt x="133" y="59"/>
                  </a:lnTo>
                  <a:lnTo>
                    <a:pt x="133" y="61"/>
                  </a:lnTo>
                  <a:lnTo>
                    <a:pt x="131" y="61"/>
                  </a:lnTo>
                  <a:lnTo>
                    <a:pt x="129" y="61"/>
                  </a:lnTo>
                  <a:lnTo>
                    <a:pt x="123" y="65"/>
                  </a:lnTo>
                  <a:lnTo>
                    <a:pt x="118" y="67"/>
                  </a:lnTo>
                  <a:lnTo>
                    <a:pt x="114" y="69"/>
                  </a:lnTo>
                  <a:lnTo>
                    <a:pt x="110" y="69"/>
                  </a:lnTo>
                  <a:lnTo>
                    <a:pt x="106" y="71"/>
                  </a:lnTo>
                  <a:lnTo>
                    <a:pt x="102" y="71"/>
                  </a:lnTo>
                  <a:lnTo>
                    <a:pt x="98" y="71"/>
                  </a:lnTo>
                  <a:lnTo>
                    <a:pt x="96" y="73"/>
                  </a:lnTo>
                  <a:lnTo>
                    <a:pt x="93" y="73"/>
                  </a:lnTo>
                  <a:lnTo>
                    <a:pt x="89" y="73"/>
                  </a:lnTo>
                  <a:lnTo>
                    <a:pt x="87" y="75"/>
                  </a:lnTo>
                  <a:lnTo>
                    <a:pt x="83" y="75"/>
                  </a:lnTo>
                  <a:lnTo>
                    <a:pt x="81" y="77"/>
                  </a:lnTo>
                  <a:lnTo>
                    <a:pt x="77" y="77"/>
                  </a:lnTo>
                  <a:lnTo>
                    <a:pt x="73" y="80"/>
                  </a:lnTo>
                  <a:lnTo>
                    <a:pt x="70" y="82"/>
                  </a:lnTo>
                  <a:lnTo>
                    <a:pt x="56" y="88"/>
                  </a:lnTo>
                  <a:lnTo>
                    <a:pt x="48" y="88"/>
                  </a:lnTo>
                  <a:lnTo>
                    <a:pt x="41" y="88"/>
                  </a:lnTo>
                  <a:lnTo>
                    <a:pt x="31" y="90"/>
                  </a:lnTo>
                  <a:lnTo>
                    <a:pt x="23" y="90"/>
                  </a:lnTo>
                  <a:lnTo>
                    <a:pt x="18" y="92"/>
                  </a:lnTo>
                  <a:lnTo>
                    <a:pt x="12" y="94"/>
                  </a:lnTo>
                  <a:lnTo>
                    <a:pt x="8" y="98"/>
                  </a:lnTo>
                  <a:lnTo>
                    <a:pt x="4" y="102"/>
                  </a:lnTo>
                  <a:lnTo>
                    <a:pt x="4" y="105"/>
                  </a:lnTo>
                  <a:lnTo>
                    <a:pt x="0" y="109"/>
                  </a:lnTo>
                  <a:lnTo>
                    <a:pt x="0" y="119"/>
                  </a:lnTo>
                  <a:lnTo>
                    <a:pt x="4" y="123"/>
                  </a:lnTo>
                  <a:lnTo>
                    <a:pt x="8" y="126"/>
                  </a:lnTo>
                  <a:lnTo>
                    <a:pt x="12" y="130"/>
                  </a:lnTo>
                  <a:lnTo>
                    <a:pt x="16" y="136"/>
                  </a:lnTo>
                  <a:lnTo>
                    <a:pt x="18" y="138"/>
                  </a:lnTo>
                  <a:lnTo>
                    <a:pt x="22" y="138"/>
                  </a:lnTo>
                  <a:lnTo>
                    <a:pt x="31" y="150"/>
                  </a:lnTo>
                  <a:lnTo>
                    <a:pt x="43" y="159"/>
                  </a:lnTo>
                  <a:lnTo>
                    <a:pt x="45" y="165"/>
                  </a:lnTo>
                  <a:lnTo>
                    <a:pt x="46" y="173"/>
                  </a:lnTo>
                  <a:lnTo>
                    <a:pt x="48" y="178"/>
                  </a:lnTo>
                  <a:lnTo>
                    <a:pt x="50" y="184"/>
                  </a:lnTo>
                  <a:lnTo>
                    <a:pt x="54" y="186"/>
                  </a:lnTo>
                  <a:lnTo>
                    <a:pt x="56" y="188"/>
                  </a:lnTo>
                  <a:lnTo>
                    <a:pt x="58" y="190"/>
                  </a:lnTo>
                  <a:lnTo>
                    <a:pt x="62" y="192"/>
                  </a:lnTo>
                  <a:lnTo>
                    <a:pt x="60" y="192"/>
                  </a:lnTo>
                  <a:lnTo>
                    <a:pt x="70" y="186"/>
                  </a:lnTo>
                  <a:lnTo>
                    <a:pt x="71" y="174"/>
                  </a:lnTo>
                  <a:lnTo>
                    <a:pt x="93" y="155"/>
                  </a:lnTo>
                  <a:lnTo>
                    <a:pt x="94" y="153"/>
                  </a:lnTo>
                  <a:lnTo>
                    <a:pt x="85" y="140"/>
                  </a:lnTo>
                  <a:lnTo>
                    <a:pt x="87" y="130"/>
                  </a:lnTo>
                  <a:lnTo>
                    <a:pt x="102" y="125"/>
                  </a:lnTo>
                  <a:lnTo>
                    <a:pt x="104" y="125"/>
                  </a:lnTo>
                  <a:lnTo>
                    <a:pt x="102" y="136"/>
                  </a:lnTo>
                  <a:lnTo>
                    <a:pt x="104" y="138"/>
                  </a:lnTo>
                  <a:lnTo>
                    <a:pt x="119" y="138"/>
                  </a:lnTo>
                  <a:lnTo>
                    <a:pt x="123" y="142"/>
                  </a:lnTo>
                  <a:lnTo>
                    <a:pt x="156" y="126"/>
                  </a:lnTo>
                  <a:lnTo>
                    <a:pt x="175" y="123"/>
                  </a:lnTo>
                  <a:lnTo>
                    <a:pt x="227" y="115"/>
                  </a:lnTo>
                  <a:lnTo>
                    <a:pt x="252" y="123"/>
                  </a:lnTo>
                  <a:lnTo>
                    <a:pt x="292" y="130"/>
                  </a:lnTo>
                  <a:lnTo>
                    <a:pt x="315" y="130"/>
                  </a:lnTo>
                  <a:lnTo>
                    <a:pt x="319" y="126"/>
                  </a:lnTo>
                  <a:lnTo>
                    <a:pt x="311" y="119"/>
                  </a:lnTo>
                  <a:lnTo>
                    <a:pt x="325" y="105"/>
                  </a:lnTo>
                  <a:lnTo>
                    <a:pt x="331" y="105"/>
                  </a:lnTo>
                  <a:lnTo>
                    <a:pt x="333" y="111"/>
                  </a:lnTo>
                  <a:lnTo>
                    <a:pt x="334" y="113"/>
                  </a:lnTo>
                  <a:lnTo>
                    <a:pt x="342" y="115"/>
                  </a:lnTo>
                  <a:lnTo>
                    <a:pt x="346" y="113"/>
                  </a:lnTo>
                  <a:lnTo>
                    <a:pt x="350" y="115"/>
                  </a:lnTo>
                  <a:lnTo>
                    <a:pt x="350" y="119"/>
                  </a:lnTo>
                  <a:lnTo>
                    <a:pt x="350" y="121"/>
                  </a:lnTo>
                  <a:lnTo>
                    <a:pt x="352" y="121"/>
                  </a:lnTo>
                  <a:lnTo>
                    <a:pt x="354" y="121"/>
                  </a:lnTo>
                  <a:lnTo>
                    <a:pt x="359" y="128"/>
                  </a:lnTo>
                  <a:lnTo>
                    <a:pt x="369" y="134"/>
                  </a:lnTo>
                  <a:lnTo>
                    <a:pt x="380" y="136"/>
                  </a:lnTo>
                  <a:lnTo>
                    <a:pt x="400" y="159"/>
                  </a:lnTo>
                  <a:lnTo>
                    <a:pt x="411" y="161"/>
                  </a:lnTo>
                  <a:lnTo>
                    <a:pt x="417" y="165"/>
                  </a:lnTo>
                  <a:lnTo>
                    <a:pt x="428" y="165"/>
                  </a:lnTo>
                  <a:lnTo>
                    <a:pt x="438" y="153"/>
                  </a:lnTo>
                  <a:lnTo>
                    <a:pt x="442" y="151"/>
                  </a:lnTo>
                  <a:lnTo>
                    <a:pt x="446" y="155"/>
                  </a:lnTo>
                  <a:lnTo>
                    <a:pt x="453" y="153"/>
                  </a:lnTo>
                  <a:lnTo>
                    <a:pt x="457" y="153"/>
                  </a:lnTo>
                  <a:lnTo>
                    <a:pt x="463" y="163"/>
                  </a:lnTo>
                  <a:lnTo>
                    <a:pt x="469" y="165"/>
                  </a:lnTo>
                  <a:lnTo>
                    <a:pt x="480" y="155"/>
                  </a:lnTo>
                  <a:lnTo>
                    <a:pt x="480" y="151"/>
                  </a:lnTo>
                  <a:lnTo>
                    <a:pt x="478" y="150"/>
                  </a:lnTo>
                  <a:lnTo>
                    <a:pt x="480" y="134"/>
                  </a:lnTo>
                  <a:lnTo>
                    <a:pt x="488" y="130"/>
                  </a:lnTo>
                  <a:lnTo>
                    <a:pt x="492" y="132"/>
                  </a:lnTo>
                  <a:lnTo>
                    <a:pt x="496" y="140"/>
                  </a:lnTo>
                  <a:lnTo>
                    <a:pt x="519" y="150"/>
                  </a:lnTo>
                  <a:lnTo>
                    <a:pt x="530" y="155"/>
                  </a:lnTo>
                  <a:lnTo>
                    <a:pt x="532" y="173"/>
                  </a:lnTo>
                  <a:lnTo>
                    <a:pt x="553" y="163"/>
                  </a:lnTo>
                  <a:lnTo>
                    <a:pt x="559" y="161"/>
                  </a:lnTo>
                  <a:lnTo>
                    <a:pt x="561" y="155"/>
                  </a:lnTo>
                  <a:lnTo>
                    <a:pt x="557" y="150"/>
                  </a:lnTo>
                  <a:lnTo>
                    <a:pt x="530" y="140"/>
                  </a:lnTo>
                  <a:lnTo>
                    <a:pt x="515" y="130"/>
                  </a:lnTo>
                  <a:lnTo>
                    <a:pt x="511" y="125"/>
                  </a:lnTo>
                  <a:lnTo>
                    <a:pt x="511" y="115"/>
                  </a:lnTo>
                  <a:lnTo>
                    <a:pt x="524" y="107"/>
                  </a:lnTo>
                  <a:lnTo>
                    <a:pt x="536" y="92"/>
                  </a:lnTo>
                  <a:lnTo>
                    <a:pt x="542" y="86"/>
                  </a:lnTo>
                  <a:lnTo>
                    <a:pt x="544" y="82"/>
                  </a:lnTo>
                  <a:lnTo>
                    <a:pt x="542" y="78"/>
                  </a:lnTo>
                  <a:lnTo>
                    <a:pt x="544" y="73"/>
                  </a:lnTo>
                  <a:lnTo>
                    <a:pt x="540" y="67"/>
                  </a:lnTo>
                  <a:lnTo>
                    <a:pt x="536" y="67"/>
                  </a:lnTo>
                  <a:lnTo>
                    <a:pt x="530" y="71"/>
                  </a:lnTo>
                  <a:lnTo>
                    <a:pt x="515" y="77"/>
                  </a:lnTo>
                  <a:lnTo>
                    <a:pt x="509" y="88"/>
                  </a:lnTo>
                  <a:lnTo>
                    <a:pt x="505" y="92"/>
                  </a:lnTo>
                  <a:lnTo>
                    <a:pt x="500" y="90"/>
                  </a:lnTo>
                  <a:lnTo>
                    <a:pt x="496" y="86"/>
                  </a:lnTo>
                  <a:lnTo>
                    <a:pt x="494" y="82"/>
                  </a:lnTo>
                  <a:lnTo>
                    <a:pt x="500" y="77"/>
                  </a:lnTo>
                  <a:lnTo>
                    <a:pt x="501" y="73"/>
                  </a:lnTo>
                  <a:lnTo>
                    <a:pt x="500" y="69"/>
                  </a:lnTo>
                  <a:lnTo>
                    <a:pt x="496" y="71"/>
                  </a:lnTo>
                  <a:lnTo>
                    <a:pt x="486" y="71"/>
                  </a:lnTo>
                  <a:lnTo>
                    <a:pt x="480" y="73"/>
                  </a:lnTo>
                  <a:lnTo>
                    <a:pt x="473" y="78"/>
                  </a:lnTo>
                  <a:lnTo>
                    <a:pt x="457" y="80"/>
                  </a:lnTo>
                  <a:lnTo>
                    <a:pt x="450" y="78"/>
                  </a:lnTo>
                  <a:lnTo>
                    <a:pt x="444" y="71"/>
                  </a:lnTo>
                  <a:lnTo>
                    <a:pt x="444" y="69"/>
                  </a:lnTo>
                  <a:close/>
                </a:path>
              </a:pathLst>
            </a:custGeom>
            <a:solidFill>
              <a:srgbClr val="000000"/>
            </a:solidFill>
            <a:ln w="9525">
              <a:noFill/>
              <a:round/>
              <a:headEnd/>
              <a:tailEnd/>
            </a:ln>
          </p:spPr>
          <p:txBody>
            <a:bodyPr/>
            <a:lstStyle/>
            <a:p>
              <a:endParaRPr lang="en-US"/>
            </a:p>
          </p:txBody>
        </p:sp>
        <p:sp>
          <p:nvSpPr>
            <p:cNvPr id="38117" name="Freeform 229"/>
            <p:cNvSpPr>
              <a:spLocks/>
            </p:cNvSpPr>
            <p:nvPr/>
          </p:nvSpPr>
          <p:spPr bwMode="auto">
            <a:xfrm>
              <a:off x="2545" y="2207"/>
              <a:ext cx="173" cy="177"/>
            </a:xfrm>
            <a:custGeom>
              <a:avLst/>
              <a:gdLst>
                <a:gd name="T0" fmla="*/ 85 w 173"/>
                <a:gd name="T1" fmla="*/ 29 h 177"/>
                <a:gd name="T2" fmla="*/ 79 w 173"/>
                <a:gd name="T3" fmla="*/ 23 h 177"/>
                <a:gd name="T4" fmla="*/ 77 w 173"/>
                <a:gd name="T5" fmla="*/ 17 h 177"/>
                <a:gd name="T6" fmla="*/ 73 w 173"/>
                <a:gd name="T7" fmla="*/ 13 h 177"/>
                <a:gd name="T8" fmla="*/ 67 w 173"/>
                <a:gd name="T9" fmla="*/ 10 h 177"/>
                <a:gd name="T10" fmla="*/ 60 w 173"/>
                <a:gd name="T11" fmla="*/ 4 h 177"/>
                <a:gd name="T12" fmla="*/ 41 w 173"/>
                <a:gd name="T13" fmla="*/ 0 h 177"/>
                <a:gd name="T14" fmla="*/ 19 w 173"/>
                <a:gd name="T15" fmla="*/ 0 h 177"/>
                <a:gd name="T16" fmla="*/ 12 w 173"/>
                <a:gd name="T17" fmla="*/ 4 h 177"/>
                <a:gd name="T18" fmla="*/ 8 w 173"/>
                <a:gd name="T19" fmla="*/ 10 h 177"/>
                <a:gd name="T20" fmla="*/ 0 w 173"/>
                <a:gd name="T21" fmla="*/ 35 h 177"/>
                <a:gd name="T22" fmla="*/ 0 w 173"/>
                <a:gd name="T23" fmla="*/ 58 h 177"/>
                <a:gd name="T24" fmla="*/ 2 w 173"/>
                <a:gd name="T25" fmla="*/ 61 h 177"/>
                <a:gd name="T26" fmla="*/ 12 w 173"/>
                <a:gd name="T27" fmla="*/ 81 h 177"/>
                <a:gd name="T28" fmla="*/ 31 w 173"/>
                <a:gd name="T29" fmla="*/ 106 h 177"/>
                <a:gd name="T30" fmla="*/ 42 w 173"/>
                <a:gd name="T31" fmla="*/ 123 h 177"/>
                <a:gd name="T32" fmla="*/ 52 w 173"/>
                <a:gd name="T33" fmla="*/ 131 h 177"/>
                <a:gd name="T34" fmla="*/ 56 w 173"/>
                <a:gd name="T35" fmla="*/ 138 h 177"/>
                <a:gd name="T36" fmla="*/ 69 w 173"/>
                <a:gd name="T37" fmla="*/ 154 h 177"/>
                <a:gd name="T38" fmla="*/ 75 w 173"/>
                <a:gd name="T39" fmla="*/ 161 h 177"/>
                <a:gd name="T40" fmla="*/ 83 w 173"/>
                <a:gd name="T41" fmla="*/ 165 h 177"/>
                <a:gd name="T42" fmla="*/ 90 w 173"/>
                <a:gd name="T43" fmla="*/ 169 h 177"/>
                <a:gd name="T44" fmla="*/ 104 w 173"/>
                <a:gd name="T45" fmla="*/ 177 h 177"/>
                <a:gd name="T46" fmla="*/ 123 w 173"/>
                <a:gd name="T47" fmla="*/ 177 h 177"/>
                <a:gd name="T48" fmla="*/ 150 w 173"/>
                <a:gd name="T49" fmla="*/ 169 h 177"/>
                <a:gd name="T50" fmla="*/ 160 w 173"/>
                <a:gd name="T51" fmla="*/ 165 h 177"/>
                <a:gd name="T52" fmla="*/ 165 w 173"/>
                <a:gd name="T53" fmla="*/ 159 h 177"/>
                <a:gd name="T54" fmla="*/ 173 w 173"/>
                <a:gd name="T55" fmla="*/ 150 h 177"/>
                <a:gd name="T56" fmla="*/ 173 w 173"/>
                <a:gd name="T57" fmla="*/ 131 h 177"/>
                <a:gd name="T58" fmla="*/ 171 w 173"/>
                <a:gd name="T59" fmla="*/ 113 h 177"/>
                <a:gd name="T60" fmla="*/ 163 w 173"/>
                <a:gd name="T61" fmla="*/ 98 h 177"/>
                <a:gd name="T62" fmla="*/ 160 w 173"/>
                <a:gd name="T63" fmla="*/ 92 h 177"/>
                <a:gd name="T64" fmla="*/ 158 w 173"/>
                <a:gd name="T65" fmla="*/ 86 h 177"/>
                <a:gd name="T66" fmla="*/ 138 w 173"/>
                <a:gd name="T67" fmla="*/ 69 h 177"/>
                <a:gd name="T68" fmla="*/ 131 w 173"/>
                <a:gd name="T69" fmla="*/ 67 h 177"/>
                <a:gd name="T70" fmla="*/ 123 w 173"/>
                <a:gd name="T71" fmla="*/ 63 h 177"/>
                <a:gd name="T72" fmla="*/ 121 w 173"/>
                <a:gd name="T73" fmla="*/ 60 h 177"/>
                <a:gd name="T74" fmla="*/ 112 w 173"/>
                <a:gd name="T75" fmla="*/ 54 h 177"/>
                <a:gd name="T76" fmla="*/ 102 w 173"/>
                <a:gd name="T77" fmla="*/ 50 h 177"/>
                <a:gd name="T78" fmla="*/ 96 w 173"/>
                <a:gd name="T79" fmla="*/ 42 h 177"/>
                <a:gd name="T80" fmla="*/ 90 w 173"/>
                <a:gd name="T81" fmla="*/ 35 h 1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77"/>
                <a:gd name="T125" fmla="*/ 173 w 173"/>
                <a:gd name="T126" fmla="*/ 177 h 1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77">
                  <a:moveTo>
                    <a:pt x="87" y="33"/>
                  </a:moveTo>
                  <a:lnTo>
                    <a:pt x="85" y="29"/>
                  </a:lnTo>
                  <a:lnTo>
                    <a:pt x="81" y="27"/>
                  </a:lnTo>
                  <a:lnTo>
                    <a:pt x="79" y="23"/>
                  </a:lnTo>
                  <a:lnTo>
                    <a:pt x="77" y="21"/>
                  </a:lnTo>
                  <a:lnTo>
                    <a:pt x="77" y="17"/>
                  </a:lnTo>
                  <a:lnTo>
                    <a:pt x="75" y="15"/>
                  </a:lnTo>
                  <a:lnTo>
                    <a:pt x="73" y="13"/>
                  </a:lnTo>
                  <a:lnTo>
                    <a:pt x="69" y="12"/>
                  </a:lnTo>
                  <a:lnTo>
                    <a:pt x="67" y="10"/>
                  </a:lnTo>
                  <a:lnTo>
                    <a:pt x="64" y="10"/>
                  </a:lnTo>
                  <a:lnTo>
                    <a:pt x="60" y="4"/>
                  </a:lnTo>
                  <a:lnTo>
                    <a:pt x="50" y="2"/>
                  </a:lnTo>
                  <a:lnTo>
                    <a:pt x="41" y="0"/>
                  </a:lnTo>
                  <a:lnTo>
                    <a:pt x="29" y="0"/>
                  </a:lnTo>
                  <a:lnTo>
                    <a:pt x="19" y="0"/>
                  </a:lnTo>
                  <a:lnTo>
                    <a:pt x="16" y="2"/>
                  </a:lnTo>
                  <a:lnTo>
                    <a:pt x="12" y="4"/>
                  </a:lnTo>
                  <a:lnTo>
                    <a:pt x="10" y="6"/>
                  </a:lnTo>
                  <a:lnTo>
                    <a:pt x="8" y="10"/>
                  </a:lnTo>
                  <a:lnTo>
                    <a:pt x="2" y="23"/>
                  </a:lnTo>
                  <a:lnTo>
                    <a:pt x="0" y="35"/>
                  </a:lnTo>
                  <a:lnTo>
                    <a:pt x="0" y="44"/>
                  </a:lnTo>
                  <a:lnTo>
                    <a:pt x="0" y="58"/>
                  </a:lnTo>
                  <a:lnTo>
                    <a:pt x="2" y="60"/>
                  </a:lnTo>
                  <a:lnTo>
                    <a:pt x="2" y="61"/>
                  </a:lnTo>
                  <a:lnTo>
                    <a:pt x="2" y="67"/>
                  </a:lnTo>
                  <a:lnTo>
                    <a:pt x="12" y="81"/>
                  </a:lnTo>
                  <a:lnTo>
                    <a:pt x="21" y="92"/>
                  </a:lnTo>
                  <a:lnTo>
                    <a:pt x="31" y="106"/>
                  </a:lnTo>
                  <a:lnTo>
                    <a:pt x="39" y="119"/>
                  </a:lnTo>
                  <a:lnTo>
                    <a:pt x="42" y="123"/>
                  </a:lnTo>
                  <a:lnTo>
                    <a:pt x="48" y="127"/>
                  </a:lnTo>
                  <a:lnTo>
                    <a:pt x="52" y="131"/>
                  </a:lnTo>
                  <a:lnTo>
                    <a:pt x="56" y="134"/>
                  </a:lnTo>
                  <a:lnTo>
                    <a:pt x="56" y="138"/>
                  </a:lnTo>
                  <a:lnTo>
                    <a:pt x="65" y="148"/>
                  </a:lnTo>
                  <a:lnTo>
                    <a:pt x="69" y="154"/>
                  </a:lnTo>
                  <a:lnTo>
                    <a:pt x="73" y="157"/>
                  </a:lnTo>
                  <a:lnTo>
                    <a:pt x="75" y="161"/>
                  </a:lnTo>
                  <a:lnTo>
                    <a:pt x="79" y="163"/>
                  </a:lnTo>
                  <a:lnTo>
                    <a:pt x="83" y="165"/>
                  </a:lnTo>
                  <a:lnTo>
                    <a:pt x="85" y="169"/>
                  </a:lnTo>
                  <a:lnTo>
                    <a:pt x="90" y="169"/>
                  </a:lnTo>
                  <a:lnTo>
                    <a:pt x="96" y="171"/>
                  </a:lnTo>
                  <a:lnTo>
                    <a:pt x="104" y="177"/>
                  </a:lnTo>
                  <a:lnTo>
                    <a:pt x="113" y="177"/>
                  </a:lnTo>
                  <a:lnTo>
                    <a:pt x="123" y="177"/>
                  </a:lnTo>
                  <a:lnTo>
                    <a:pt x="142" y="173"/>
                  </a:lnTo>
                  <a:lnTo>
                    <a:pt x="150" y="169"/>
                  </a:lnTo>
                  <a:lnTo>
                    <a:pt x="158" y="167"/>
                  </a:lnTo>
                  <a:lnTo>
                    <a:pt x="160" y="165"/>
                  </a:lnTo>
                  <a:lnTo>
                    <a:pt x="161" y="163"/>
                  </a:lnTo>
                  <a:lnTo>
                    <a:pt x="165" y="159"/>
                  </a:lnTo>
                  <a:lnTo>
                    <a:pt x="169" y="154"/>
                  </a:lnTo>
                  <a:lnTo>
                    <a:pt x="173" y="150"/>
                  </a:lnTo>
                  <a:lnTo>
                    <a:pt x="173" y="140"/>
                  </a:lnTo>
                  <a:lnTo>
                    <a:pt x="173" y="131"/>
                  </a:lnTo>
                  <a:lnTo>
                    <a:pt x="171" y="123"/>
                  </a:lnTo>
                  <a:lnTo>
                    <a:pt x="171" y="113"/>
                  </a:lnTo>
                  <a:lnTo>
                    <a:pt x="165" y="104"/>
                  </a:lnTo>
                  <a:lnTo>
                    <a:pt x="163" y="98"/>
                  </a:lnTo>
                  <a:lnTo>
                    <a:pt x="161" y="94"/>
                  </a:lnTo>
                  <a:lnTo>
                    <a:pt x="160" y="92"/>
                  </a:lnTo>
                  <a:lnTo>
                    <a:pt x="158" y="90"/>
                  </a:lnTo>
                  <a:lnTo>
                    <a:pt x="158" y="86"/>
                  </a:lnTo>
                  <a:lnTo>
                    <a:pt x="148" y="79"/>
                  </a:lnTo>
                  <a:lnTo>
                    <a:pt x="138" y="69"/>
                  </a:lnTo>
                  <a:lnTo>
                    <a:pt x="135" y="69"/>
                  </a:lnTo>
                  <a:lnTo>
                    <a:pt x="131" y="67"/>
                  </a:lnTo>
                  <a:lnTo>
                    <a:pt x="127" y="65"/>
                  </a:lnTo>
                  <a:lnTo>
                    <a:pt x="123" y="63"/>
                  </a:lnTo>
                  <a:lnTo>
                    <a:pt x="121" y="61"/>
                  </a:lnTo>
                  <a:lnTo>
                    <a:pt x="121" y="60"/>
                  </a:lnTo>
                  <a:lnTo>
                    <a:pt x="115" y="58"/>
                  </a:lnTo>
                  <a:lnTo>
                    <a:pt x="112" y="54"/>
                  </a:lnTo>
                  <a:lnTo>
                    <a:pt x="108" y="50"/>
                  </a:lnTo>
                  <a:lnTo>
                    <a:pt x="102" y="50"/>
                  </a:lnTo>
                  <a:lnTo>
                    <a:pt x="98" y="42"/>
                  </a:lnTo>
                  <a:lnTo>
                    <a:pt x="96" y="42"/>
                  </a:lnTo>
                  <a:lnTo>
                    <a:pt x="94" y="40"/>
                  </a:lnTo>
                  <a:lnTo>
                    <a:pt x="90" y="35"/>
                  </a:lnTo>
                  <a:lnTo>
                    <a:pt x="87" y="33"/>
                  </a:lnTo>
                  <a:close/>
                </a:path>
              </a:pathLst>
            </a:custGeom>
            <a:solidFill>
              <a:srgbClr val="000000"/>
            </a:solidFill>
            <a:ln w="9525">
              <a:noFill/>
              <a:round/>
              <a:headEnd/>
              <a:tailEnd/>
            </a:ln>
          </p:spPr>
          <p:txBody>
            <a:bodyPr/>
            <a:lstStyle/>
            <a:p>
              <a:endParaRPr lang="en-US"/>
            </a:p>
          </p:txBody>
        </p:sp>
        <p:sp>
          <p:nvSpPr>
            <p:cNvPr id="38118" name="Rectangle 230"/>
            <p:cNvSpPr>
              <a:spLocks noChangeArrowheads="1"/>
            </p:cNvSpPr>
            <p:nvPr/>
          </p:nvSpPr>
          <p:spPr bwMode="auto">
            <a:xfrm>
              <a:off x="5085" y="3905"/>
              <a:ext cx="4" cy="35"/>
            </a:xfrm>
            <a:prstGeom prst="rect">
              <a:avLst/>
            </a:prstGeom>
            <a:solidFill>
              <a:srgbClr val="000000"/>
            </a:solidFill>
            <a:ln w="9525">
              <a:noFill/>
              <a:miter lim="800000"/>
              <a:headEnd/>
              <a:tailEnd/>
            </a:ln>
          </p:spPr>
          <p:txBody>
            <a:bodyPr/>
            <a:lstStyle/>
            <a:p>
              <a:pPr eaLnBrk="0" hangingPunct="0"/>
              <a:endParaRPr lang="en-US"/>
            </a:p>
          </p:txBody>
        </p:sp>
        <p:sp>
          <p:nvSpPr>
            <p:cNvPr id="38119" name="Rectangle 231"/>
            <p:cNvSpPr>
              <a:spLocks noChangeArrowheads="1"/>
            </p:cNvSpPr>
            <p:nvPr/>
          </p:nvSpPr>
          <p:spPr bwMode="auto">
            <a:xfrm>
              <a:off x="5096" y="3925"/>
              <a:ext cx="12" cy="3"/>
            </a:xfrm>
            <a:prstGeom prst="rect">
              <a:avLst/>
            </a:prstGeom>
            <a:solidFill>
              <a:srgbClr val="000000"/>
            </a:solidFill>
            <a:ln w="9525">
              <a:noFill/>
              <a:miter lim="800000"/>
              <a:headEnd/>
              <a:tailEnd/>
            </a:ln>
          </p:spPr>
          <p:txBody>
            <a:bodyPr/>
            <a:lstStyle/>
            <a:p>
              <a:pPr eaLnBrk="0" hangingPunct="0"/>
              <a:endParaRPr lang="en-US"/>
            </a:p>
          </p:txBody>
        </p:sp>
        <p:sp>
          <p:nvSpPr>
            <p:cNvPr id="38120" name="Rectangle 232"/>
            <p:cNvSpPr>
              <a:spLocks noChangeArrowheads="1"/>
            </p:cNvSpPr>
            <p:nvPr/>
          </p:nvSpPr>
          <p:spPr bwMode="auto">
            <a:xfrm>
              <a:off x="5219" y="3925"/>
              <a:ext cx="12" cy="3"/>
            </a:xfrm>
            <a:prstGeom prst="rect">
              <a:avLst/>
            </a:prstGeom>
            <a:solidFill>
              <a:srgbClr val="000000"/>
            </a:solidFill>
            <a:ln w="9525">
              <a:noFill/>
              <a:miter lim="800000"/>
              <a:headEnd/>
              <a:tailEnd/>
            </a:ln>
          </p:spPr>
          <p:txBody>
            <a:bodyPr/>
            <a:lstStyle/>
            <a:p>
              <a:pPr eaLnBrk="0" hangingPunct="0"/>
              <a:endParaRPr lang="en-US"/>
            </a:p>
          </p:txBody>
        </p:sp>
        <p:sp>
          <p:nvSpPr>
            <p:cNvPr id="38121" name="Rectangle 233"/>
            <p:cNvSpPr>
              <a:spLocks noChangeArrowheads="1"/>
            </p:cNvSpPr>
            <p:nvPr/>
          </p:nvSpPr>
          <p:spPr bwMode="auto">
            <a:xfrm>
              <a:off x="5342" y="3925"/>
              <a:ext cx="11" cy="3"/>
            </a:xfrm>
            <a:prstGeom prst="rect">
              <a:avLst/>
            </a:prstGeom>
            <a:solidFill>
              <a:srgbClr val="000000"/>
            </a:solidFill>
            <a:ln w="9525">
              <a:noFill/>
              <a:miter lim="800000"/>
              <a:headEnd/>
              <a:tailEnd/>
            </a:ln>
          </p:spPr>
          <p:txBody>
            <a:bodyPr/>
            <a:lstStyle/>
            <a:p>
              <a:pPr eaLnBrk="0" hangingPunct="0"/>
              <a:endParaRPr lang="en-US"/>
            </a:p>
          </p:txBody>
        </p:sp>
        <p:sp>
          <p:nvSpPr>
            <p:cNvPr id="38122" name="Freeform 234"/>
            <p:cNvSpPr>
              <a:spLocks/>
            </p:cNvSpPr>
            <p:nvPr/>
          </p:nvSpPr>
          <p:spPr bwMode="auto">
            <a:xfrm>
              <a:off x="4461" y="1627"/>
              <a:ext cx="34" cy="45"/>
            </a:xfrm>
            <a:custGeom>
              <a:avLst/>
              <a:gdLst>
                <a:gd name="T0" fmla="*/ 33 w 34"/>
                <a:gd name="T1" fmla="*/ 12 h 45"/>
                <a:gd name="T2" fmla="*/ 33 w 34"/>
                <a:gd name="T3" fmla="*/ 6 h 45"/>
                <a:gd name="T4" fmla="*/ 29 w 34"/>
                <a:gd name="T5" fmla="*/ 2 h 45"/>
                <a:gd name="T6" fmla="*/ 23 w 34"/>
                <a:gd name="T7" fmla="*/ 0 h 45"/>
                <a:gd name="T8" fmla="*/ 17 w 34"/>
                <a:gd name="T9" fmla="*/ 0 h 45"/>
                <a:gd name="T10" fmla="*/ 11 w 34"/>
                <a:gd name="T11" fmla="*/ 0 h 45"/>
                <a:gd name="T12" fmla="*/ 6 w 34"/>
                <a:gd name="T13" fmla="*/ 2 h 45"/>
                <a:gd name="T14" fmla="*/ 4 w 34"/>
                <a:gd name="T15" fmla="*/ 6 h 45"/>
                <a:gd name="T16" fmla="*/ 2 w 34"/>
                <a:gd name="T17" fmla="*/ 12 h 45"/>
                <a:gd name="T18" fmla="*/ 4 w 34"/>
                <a:gd name="T19" fmla="*/ 18 h 45"/>
                <a:gd name="T20" fmla="*/ 6 w 34"/>
                <a:gd name="T21" fmla="*/ 20 h 45"/>
                <a:gd name="T22" fmla="*/ 9 w 34"/>
                <a:gd name="T23" fmla="*/ 22 h 45"/>
                <a:gd name="T24" fmla="*/ 21 w 34"/>
                <a:gd name="T25" fmla="*/ 25 h 45"/>
                <a:gd name="T26" fmla="*/ 27 w 34"/>
                <a:gd name="T27" fmla="*/ 27 h 45"/>
                <a:gd name="T28" fmla="*/ 29 w 34"/>
                <a:gd name="T29" fmla="*/ 29 h 45"/>
                <a:gd name="T30" fmla="*/ 29 w 34"/>
                <a:gd name="T31" fmla="*/ 31 h 45"/>
                <a:gd name="T32" fmla="*/ 29 w 34"/>
                <a:gd name="T33" fmla="*/ 35 h 45"/>
                <a:gd name="T34" fmla="*/ 25 w 34"/>
                <a:gd name="T35" fmla="*/ 37 h 45"/>
                <a:gd name="T36" fmla="*/ 23 w 34"/>
                <a:gd name="T37" fmla="*/ 39 h 45"/>
                <a:gd name="T38" fmla="*/ 17 w 34"/>
                <a:gd name="T39" fmla="*/ 39 h 45"/>
                <a:gd name="T40" fmla="*/ 13 w 34"/>
                <a:gd name="T41" fmla="*/ 39 h 45"/>
                <a:gd name="T42" fmla="*/ 9 w 34"/>
                <a:gd name="T43" fmla="*/ 37 h 45"/>
                <a:gd name="T44" fmla="*/ 8 w 34"/>
                <a:gd name="T45" fmla="*/ 33 h 45"/>
                <a:gd name="T46" fmla="*/ 6 w 34"/>
                <a:gd name="T47" fmla="*/ 29 h 45"/>
                <a:gd name="T48" fmla="*/ 0 w 34"/>
                <a:gd name="T49" fmla="*/ 29 h 45"/>
                <a:gd name="T50" fmla="*/ 0 w 34"/>
                <a:gd name="T51" fmla="*/ 33 h 45"/>
                <a:gd name="T52" fmla="*/ 2 w 34"/>
                <a:gd name="T53" fmla="*/ 37 h 45"/>
                <a:gd name="T54" fmla="*/ 6 w 34"/>
                <a:gd name="T55" fmla="*/ 39 h 45"/>
                <a:gd name="T56" fmla="*/ 8 w 34"/>
                <a:gd name="T57" fmla="*/ 41 h 45"/>
                <a:gd name="T58" fmla="*/ 11 w 34"/>
                <a:gd name="T59" fmla="*/ 43 h 45"/>
                <a:gd name="T60" fmla="*/ 17 w 34"/>
                <a:gd name="T61" fmla="*/ 45 h 45"/>
                <a:gd name="T62" fmla="*/ 25 w 34"/>
                <a:gd name="T63" fmla="*/ 43 h 45"/>
                <a:gd name="T64" fmla="*/ 29 w 34"/>
                <a:gd name="T65" fmla="*/ 41 h 45"/>
                <a:gd name="T66" fmla="*/ 33 w 34"/>
                <a:gd name="T67" fmla="*/ 37 h 45"/>
                <a:gd name="T68" fmla="*/ 34 w 34"/>
                <a:gd name="T69" fmla="*/ 31 h 45"/>
                <a:gd name="T70" fmla="*/ 34 w 34"/>
                <a:gd name="T71" fmla="*/ 27 h 45"/>
                <a:gd name="T72" fmla="*/ 33 w 34"/>
                <a:gd name="T73" fmla="*/ 23 h 45"/>
                <a:gd name="T74" fmla="*/ 29 w 34"/>
                <a:gd name="T75" fmla="*/ 22 h 45"/>
                <a:gd name="T76" fmla="*/ 25 w 34"/>
                <a:gd name="T77" fmla="*/ 20 h 45"/>
                <a:gd name="T78" fmla="*/ 11 w 34"/>
                <a:gd name="T79" fmla="*/ 18 h 45"/>
                <a:gd name="T80" fmla="*/ 9 w 34"/>
                <a:gd name="T81" fmla="*/ 16 h 45"/>
                <a:gd name="T82" fmla="*/ 8 w 34"/>
                <a:gd name="T83" fmla="*/ 12 h 45"/>
                <a:gd name="T84" fmla="*/ 8 w 34"/>
                <a:gd name="T85" fmla="*/ 8 h 45"/>
                <a:gd name="T86" fmla="*/ 9 w 34"/>
                <a:gd name="T87" fmla="*/ 6 h 45"/>
                <a:gd name="T88" fmla="*/ 13 w 34"/>
                <a:gd name="T89" fmla="*/ 4 h 45"/>
                <a:gd name="T90" fmla="*/ 17 w 34"/>
                <a:gd name="T91" fmla="*/ 4 h 45"/>
                <a:gd name="T92" fmla="*/ 21 w 34"/>
                <a:gd name="T93" fmla="*/ 4 h 45"/>
                <a:gd name="T94" fmla="*/ 25 w 34"/>
                <a:gd name="T95" fmla="*/ 6 h 45"/>
                <a:gd name="T96" fmla="*/ 27 w 34"/>
                <a:gd name="T97" fmla="*/ 10 h 45"/>
                <a:gd name="T98" fmla="*/ 27 w 34"/>
                <a:gd name="T99" fmla="*/ 12 h 45"/>
                <a:gd name="T100" fmla="*/ 33 w 34"/>
                <a:gd name="T101" fmla="*/ 12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5"/>
                <a:gd name="T155" fmla="*/ 34 w 34"/>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5">
                  <a:moveTo>
                    <a:pt x="33" y="12"/>
                  </a:moveTo>
                  <a:lnTo>
                    <a:pt x="33" y="6"/>
                  </a:lnTo>
                  <a:lnTo>
                    <a:pt x="29" y="2"/>
                  </a:lnTo>
                  <a:lnTo>
                    <a:pt x="23" y="0"/>
                  </a:lnTo>
                  <a:lnTo>
                    <a:pt x="17" y="0"/>
                  </a:lnTo>
                  <a:lnTo>
                    <a:pt x="11" y="0"/>
                  </a:lnTo>
                  <a:lnTo>
                    <a:pt x="6" y="2"/>
                  </a:lnTo>
                  <a:lnTo>
                    <a:pt x="4" y="6"/>
                  </a:lnTo>
                  <a:lnTo>
                    <a:pt x="2" y="12"/>
                  </a:lnTo>
                  <a:lnTo>
                    <a:pt x="4" y="18"/>
                  </a:lnTo>
                  <a:lnTo>
                    <a:pt x="6" y="20"/>
                  </a:lnTo>
                  <a:lnTo>
                    <a:pt x="9" y="22"/>
                  </a:lnTo>
                  <a:lnTo>
                    <a:pt x="21" y="25"/>
                  </a:lnTo>
                  <a:lnTo>
                    <a:pt x="27" y="27"/>
                  </a:lnTo>
                  <a:lnTo>
                    <a:pt x="29" y="29"/>
                  </a:lnTo>
                  <a:lnTo>
                    <a:pt x="29" y="31"/>
                  </a:lnTo>
                  <a:lnTo>
                    <a:pt x="29" y="35"/>
                  </a:lnTo>
                  <a:lnTo>
                    <a:pt x="25" y="37"/>
                  </a:lnTo>
                  <a:lnTo>
                    <a:pt x="23" y="39"/>
                  </a:lnTo>
                  <a:lnTo>
                    <a:pt x="17" y="39"/>
                  </a:lnTo>
                  <a:lnTo>
                    <a:pt x="13" y="39"/>
                  </a:lnTo>
                  <a:lnTo>
                    <a:pt x="9" y="37"/>
                  </a:lnTo>
                  <a:lnTo>
                    <a:pt x="8" y="33"/>
                  </a:lnTo>
                  <a:lnTo>
                    <a:pt x="6" y="29"/>
                  </a:lnTo>
                  <a:lnTo>
                    <a:pt x="0" y="29"/>
                  </a:lnTo>
                  <a:lnTo>
                    <a:pt x="0" y="33"/>
                  </a:lnTo>
                  <a:lnTo>
                    <a:pt x="2" y="37"/>
                  </a:lnTo>
                  <a:lnTo>
                    <a:pt x="6" y="39"/>
                  </a:lnTo>
                  <a:lnTo>
                    <a:pt x="8" y="41"/>
                  </a:lnTo>
                  <a:lnTo>
                    <a:pt x="11" y="43"/>
                  </a:lnTo>
                  <a:lnTo>
                    <a:pt x="17" y="45"/>
                  </a:lnTo>
                  <a:lnTo>
                    <a:pt x="25" y="43"/>
                  </a:lnTo>
                  <a:lnTo>
                    <a:pt x="29" y="41"/>
                  </a:lnTo>
                  <a:lnTo>
                    <a:pt x="33" y="37"/>
                  </a:lnTo>
                  <a:lnTo>
                    <a:pt x="34" y="31"/>
                  </a:lnTo>
                  <a:lnTo>
                    <a:pt x="34" y="27"/>
                  </a:lnTo>
                  <a:lnTo>
                    <a:pt x="33" y="23"/>
                  </a:lnTo>
                  <a:lnTo>
                    <a:pt x="29" y="22"/>
                  </a:lnTo>
                  <a:lnTo>
                    <a:pt x="25" y="20"/>
                  </a:lnTo>
                  <a:lnTo>
                    <a:pt x="11" y="18"/>
                  </a:lnTo>
                  <a:lnTo>
                    <a:pt x="9" y="16"/>
                  </a:lnTo>
                  <a:lnTo>
                    <a:pt x="8" y="12"/>
                  </a:lnTo>
                  <a:lnTo>
                    <a:pt x="8" y="8"/>
                  </a:lnTo>
                  <a:lnTo>
                    <a:pt x="9" y="6"/>
                  </a:lnTo>
                  <a:lnTo>
                    <a:pt x="13" y="4"/>
                  </a:lnTo>
                  <a:lnTo>
                    <a:pt x="17" y="4"/>
                  </a:lnTo>
                  <a:lnTo>
                    <a:pt x="21" y="4"/>
                  </a:lnTo>
                  <a:lnTo>
                    <a:pt x="25" y="6"/>
                  </a:lnTo>
                  <a:lnTo>
                    <a:pt x="27" y="10"/>
                  </a:lnTo>
                  <a:lnTo>
                    <a:pt x="27" y="12"/>
                  </a:lnTo>
                  <a:lnTo>
                    <a:pt x="33" y="12"/>
                  </a:lnTo>
                  <a:close/>
                </a:path>
              </a:pathLst>
            </a:custGeom>
            <a:solidFill>
              <a:srgbClr val="000000"/>
            </a:solidFill>
            <a:ln w="9525">
              <a:noFill/>
              <a:round/>
              <a:headEnd/>
              <a:tailEnd/>
            </a:ln>
          </p:spPr>
          <p:txBody>
            <a:bodyPr/>
            <a:lstStyle/>
            <a:p>
              <a:endParaRPr lang="en-US"/>
            </a:p>
          </p:txBody>
        </p:sp>
        <p:sp>
          <p:nvSpPr>
            <p:cNvPr id="38123" name="Freeform 235"/>
            <p:cNvSpPr>
              <a:spLocks noEditPoints="1"/>
            </p:cNvSpPr>
            <p:nvPr/>
          </p:nvSpPr>
          <p:spPr bwMode="auto">
            <a:xfrm>
              <a:off x="4499" y="1639"/>
              <a:ext cx="29" cy="31"/>
            </a:xfrm>
            <a:custGeom>
              <a:avLst/>
              <a:gdLst>
                <a:gd name="T0" fmla="*/ 29 w 29"/>
                <a:gd name="T1" fmla="*/ 27 h 31"/>
                <a:gd name="T2" fmla="*/ 27 w 29"/>
                <a:gd name="T3" fmla="*/ 27 h 31"/>
                <a:gd name="T4" fmla="*/ 27 w 29"/>
                <a:gd name="T5" fmla="*/ 27 h 31"/>
                <a:gd name="T6" fmla="*/ 27 w 29"/>
                <a:gd name="T7" fmla="*/ 25 h 31"/>
                <a:gd name="T8" fmla="*/ 27 w 29"/>
                <a:gd name="T9" fmla="*/ 8 h 31"/>
                <a:gd name="T10" fmla="*/ 25 w 29"/>
                <a:gd name="T11" fmla="*/ 4 h 31"/>
                <a:gd name="T12" fmla="*/ 23 w 29"/>
                <a:gd name="T13" fmla="*/ 2 h 31"/>
                <a:gd name="T14" fmla="*/ 19 w 29"/>
                <a:gd name="T15" fmla="*/ 0 h 31"/>
                <a:gd name="T16" fmla="*/ 14 w 29"/>
                <a:gd name="T17" fmla="*/ 0 h 31"/>
                <a:gd name="T18" fmla="*/ 10 w 29"/>
                <a:gd name="T19" fmla="*/ 0 h 31"/>
                <a:gd name="T20" fmla="*/ 6 w 29"/>
                <a:gd name="T21" fmla="*/ 2 h 31"/>
                <a:gd name="T22" fmla="*/ 2 w 29"/>
                <a:gd name="T23" fmla="*/ 6 h 31"/>
                <a:gd name="T24" fmla="*/ 2 w 29"/>
                <a:gd name="T25" fmla="*/ 10 h 31"/>
                <a:gd name="T26" fmla="*/ 8 w 29"/>
                <a:gd name="T27" fmla="*/ 10 h 31"/>
                <a:gd name="T28" fmla="*/ 8 w 29"/>
                <a:gd name="T29" fmla="*/ 6 h 31"/>
                <a:gd name="T30" fmla="*/ 10 w 29"/>
                <a:gd name="T31" fmla="*/ 6 h 31"/>
                <a:gd name="T32" fmla="*/ 12 w 29"/>
                <a:gd name="T33" fmla="*/ 4 h 31"/>
                <a:gd name="T34" fmla="*/ 14 w 29"/>
                <a:gd name="T35" fmla="*/ 4 h 31"/>
                <a:gd name="T36" fmla="*/ 18 w 29"/>
                <a:gd name="T37" fmla="*/ 4 h 31"/>
                <a:gd name="T38" fmla="*/ 19 w 29"/>
                <a:gd name="T39" fmla="*/ 6 h 31"/>
                <a:gd name="T40" fmla="*/ 21 w 29"/>
                <a:gd name="T41" fmla="*/ 6 h 31"/>
                <a:gd name="T42" fmla="*/ 21 w 29"/>
                <a:gd name="T43" fmla="*/ 10 h 31"/>
                <a:gd name="T44" fmla="*/ 21 w 29"/>
                <a:gd name="T45" fmla="*/ 11 h 31"/>
                <a:gd name="T46" fmla="*/ 19 w 29"/>
                <a:gd name="T47" fmla="*/ 11 h 31"/>
                <a:gd name="T48" fmla="*/ 12 w 29"/>
                <a:gd name="T49" fmla="*/ 13 h 31"/>
                <a:gd name="T50" fmla="*/ 8 w 29"/>
                <a:gd name="T51" fmla="*/ 13 h 31"/>
                <a:gd name="T52" fmla="*/ 4 w 29"/>
                <a:gd name="T53" fmla="*/ 15 h 31"/>
                <a:gd name="T54" fmla="*/ 2 w 29"/>
                <a:gd name="T55" fmla="*/ 17 h 31"/>
                <a:gd name="T56" fmla="*/ 2 w 29"/>
                <a:gd name="T57" fmla="*/ 19 h 31"/>
                <a:gd name="T58" fmla="*/ 0 w 29"/>
                <a:gd name="T59" fmla="*/ 23 h 31"/>
                <a:gd name="T60" fmla="*/ 2 w 29"/>
                <a:gd name="T61" fmla="*/ 27 h 31"/>
                <a:gd name="T62" fmla="*/ 4 w 29"/>
                <a:gd name="T63" fmla="*/ 29 h 31"/>
                <a:gd name="T64" fmla="*/ 8 w 29"/>
                <a:gd name="T65" fmla="*/ 31 h 31"/>
                <a:gd name="T66" fmla="*/ 12 w 29"/>
                <a:gd name="T67" fmla="*/ 31 h 31"/>
                <a:gd name="T68" fmla="*/ 16 w 29"/>
                <a:gd name="T69" fmla="*/ 31 h 31"/>
                <a:gd name="T70" fmla="*/ 21 w 29"/>
                <a:gd name="T71" fmla="*/ 27 h 31"/>
                <a:gd name="T72" fmla="*/ 23 w 29"/>
                <a:gd name="T73" fmla="*/ 31 h 31"/>
                <a:gd name="T74" fmla="*/ 27 w 29"/>
                <a:gd name="T75" fmla="*/ 31 h 31"/>
                <a:gd name="T76" fmla="*/ 29 w 29"/>
                <a:gd name="T77" fmla="*/ 31 h 31"/>
                <a:gd name="T78" fmla="*/ 29 w 29"/>
                <a:gd name="T79" fmla="*/ 27 h 31"/>
                <a:gd name="T80" fmla="*/ 21 w 29"/>
                <a:gd name="T81" fmla="*/ 19 h 31"/>
                <a:gd name="T82" fmla="*/ 21 w 29"/>
                <a:gd name="T83" fmla="*/ 19 h 31"/>
                <a:gd name="T84" fmla="*/ 21 w 29"/>
                <a:gd name="T85" fmla="*/ 21 h 31"/>
                <a:gd name="T86" fmla="*/ 21 w 29"/>
                <a:gd name="T87" fmla="*/ 23 h 31"/>
                <a:gd name="T88" fmla="*/ 19 w 29"/>
                <a:gd name="T89" fmla="*/ 25 h 31"/>
                <a:gd name="T90" fmla="*/ 18 w 29"/>
                <a:gd name="T91" fmla="*/ 27 h 31"/>
                <a:gd name="T92" fmla="*/ 12 w 29"/>
                <a:gd name="T93" fmla="*/ 27 h 31"/>
                <a:gd name="T94" fmla="*/ 8 w 29"/>
                <a:gd name="T95" fmla="*/ 27 h 31"/>
                <a:gd name="T96" fmla="*/ 6 w 29"/>
                <a:gd name="T97" fmla="*/ 25 h 31"/>
                <a:gd name="T98" fmla="*/ 6 w 29"/>
                <a:gd name="T99" fmla="*/ 23 h 31"/>
                <a:gd name="T100" fmla="*/ 6 w 29"/>
                <a:gd name="T101" fmla="*/ 21 h 31"/>
                <a:gd name="T102" fmla="*/ 8 w 29"/>
                <a:gd name="T103" fmla="*/ 19 h 31"/>
                <a:gd name="T104" fmla="*/ 12 w 29"/>
                <a:gd name="T105" fmla="*/ 17 h 31"/>
                <a:gd name="T106" fmla="*/ 18 w 29"/>
                <a:gd name="T107" fmla="*/ 17 h 31"/>
                <a:gd name="T108" fmla="*/ 21 w 29"/>
                <a:gd name="T109" fmla="*/ 15 h 31"/>
                <a:gd name="T110" fmla="*/ 21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7" y="25"/>
                  </a:lnTo>
                  <a:lnTo>
                    <a:pt x="27" y="8"/>
                  </a:lnTo>
                  <a:lnTo>
                    <a:pt x="25" y="4"/>
                  </a:lnTo>
                  <a:lnTo>
                    <a:pt x="23" y="2"/>
                  </a:lnTo>
                  <a:lnTo>
                    <a:pt x="19" y="0"/>
                  </a:lnTo>
                  <a:lnTo>
                    <a:pt x="14" y="0"/>
                  </a:lnTo>
                  <a:lnTo>
                    <a:pt x="10" y="0"/>
                  </a:lnTo>
                  <a:lnTo>
                    <a:pt x="6" y="2"/>
                  </a:lnTo>
                  <a:lnTo>
                    <a:pt x="2" y="6"/>
                  </a:lnTo>
                  <a:lnTo>
                    <a:pt x="2" y="10"/>
                  </a:lnTo>
                  <a:lnTo>
                    <a:pt x="8" y="10"/>
                  </a:lnTo>
                  <a:lnTo>
                    <a:pt x="8" y="6"/>
                  </a:lnTo>
                  <a:lnTo>
                    <a:pt x="10" y="6"/>
                  </a:lnTo>
                  <a:lnTo>
                    <a:pt x="12" y="4"/>
                  </a:lnTo>
                  <a:lnTo>
                    <a:pt x="14" y="4"/>
                  </a:lnTo>
                  <a:lnTo>
                    <a:pt x="18" y="4"/>
                  </a:lnTo>
                  <a:lnTo>
                    <a:pt x="19" y="6"/>
                  </a:lnTo>
                  <a:lnTo>
                    <a:pt x="21" y="6"/>
                  </a:lnTo>
                  <a:lnTo>
                    <a:pt x="21" y="10"/>
                  </a:lnTo>
                  <a:lnTo>
                    <a:pt x="21" y="11"/>
                  </a:lnTo>
                  <a:lnTo>
                    <a:pt x="19" y="11"/>
                  </a:lnTo>
                  <a:lnTo>
                    <a:pt x="12" y="13"/>
                  </a:lnTo>
                  <a:lnTo>
                    <a:pt x="8" y="13"/>
                  </a:lnTo>
                  <a:lnTo>
                    <a:pt x="4" y="15"/>
                  </a:lnTo>
                  <a:lnTo>
                    <a:pt x="2" y="17"/>
                  </a:lnTo>
                  <a:lnTo>
                    <a:pt x="2" y="19"/>
                  </a:lnTo>
                  <a:lnTo>
                    <a:pt x="0" y="23"/>
                  </a:lnTo>
                  <a:lnTo>
                    <a:pt x="2" y="27"/>
                  </a:lnTo>
                  <a:lnTo>
                    <a:pt x="4" y="29"/>
                  </a:lnTo>
                  <a:lnTo>
                    <a:pt x="8" y="31"/>
                  </a:lnTo>
                  <a:lnTo>
                    <a:pt x="12" y="31"/>
                  </a:lnTo>
                  <a:lnTo>
                    <a:pt x="16" y="31"/>
                  </a:lnTo>
                  <a:lnTo>
                    <a:pt x="21" y="27"/>
                  </a:lnTo>
                  <a:lnTo>
                    <a:pt x="23" y="31"/>
                  </a:lnTo>
                  <a:lnTo>
                    <a:pt x="27" y="31"/>
                  </a:lnTo>
                  <a:lnTo>
                    <a:pt x="29" y="31"/>
                  </a:lnTo>
                  <a:lnTo>
                    <a:pt x="29" y="27"/>
                  </a:lnTo>
                  <a:close/>
                  <a:moveTo>
                    <a:pt x="21" y="19"/>
                  </a:moveTo>
                  <a:lnTo>
                    <a:pt x="21" y="19"/>
                  </a:lnTo>
                  <a:lnTo>
                    <a:pt x="21" y="21"/>
                  </a:lnTo>
                  <a:lnTo>
                    <a:pt x="21" y="23"/>
                  </a:lnTo>
                  <a:lnTo>
                    <a:pt x="19" y="25"/>
                  </a:lnTo>
                  <a:lnTo>
                    <a:pt x="18" y="27"/>
                  </a:lnTo>
                  <a:lnTo>
                    <a:pt x="12" y="27"/>
                  </a:lnTo>
                  <a:lnTo>
                    <a:pt x="8" y="27"/>
                  </a:lnTo>
                  <a:lnTo>
                    <a:pt x="6" y="25"/>
                  </a:lnTo>
                  <a:lnTo>
                    <a:pt x="6" y="23"/>
                  </a:lnTo>
                  <a:lnTo>
                    <a:pt x="6" y="21"/>
                  </a:lnTo>
                  <a:lnTo>
                    <a:pt x="8" y="19"/>
                  </a:lnTo>
                  <a:lnTo>
                    <a:pt x="12" y="17"/>
                  </a:lnTo>
                  <a:lnTo>
                    <a:pt x="18" y="17"/>
                  </a:lnTo>
                  <a:lnTo>
                    <a:pt x="21" y="15"/>
                  </a:lnTo>
                  <a:lnTo>
                    <a:pt x="21" y="19"/>
                  </a:lnTo>
                  <a:close/>
                </a:path>
              </a:pathLst>
            </a:custGeom>
            <a:solidFill>
              <a:srgbClr val="000000"/>
            </a:solidFill>
            <a:ln w="9525">
              <a:noFill/>
              <a:round/>
              <a:headEnd/>
              <a:tailEnd/>
            </a:ln>
          </p:spPr>
          <p:txBody>
            <a:bodyPr/>
            <a:lstStyle/>
            <a:p>
              <a:endParaRPr lang="en-US"/>
            </a:p>
          </p:txBody>
        </p:sp>
        <p:sp>
          <p:nvSpPr>
            <p:cNvPr id="38124" name="Rectangle 236"/>
            <p:cNvSpPr>
              <a:spLocks noChangeArrowheads="1"/>
            </p:cNvSpPr>
            <p:nvPr/>
          </p:nvSpPr>
          <p:spPr bwMode="auto">
            <a:xfrm>
              <a:off x="4534" y="1627"/>
              <a:ext cx="6" cy="43"/>
            </a:xfrm>
            <a:prstGeom prst="rect">
              <a:avLst/>
            </a:prstGeom>
            <a:solidFill>
              <a:srgbClr val="000000"/>
            </a:solidFill>
            <a:ln w="9525">
              <a:noFill/>
              <a:miter lim="800000"/>
              <a:headEnd/>
              <a:tailEnd/>
            </a:ln>
          </p:spPr>
          <p:txBody>
            <a:bodyPr/>
            <a:lstStyle/>
            <a:p>
              <a:pPr eaLnBrk="0" hangingPunct="0"/>
              <a:endParaRPr lang="en-US"/>
            </a:p>
          </p:txBody>
        </p:sp>
        <p:sp>
          <p:nvSpPr>
            <p:cNvPr id="38125" name="Freeform 237"/>
            <p:cNvSpPr>
              <a:spLocks noEditPoints="1"/>
            </p:cNvSpPr>
            <p:nvPr/>
          </p:nvSpPr>
          <p:spPr bwMode="auto">
            <a:xfrm>
              <a:off x="4547" y="1627"/>
              <a:ext cx="6" cy="4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38126" name="Freeform 238"/>
            <p:cNvSpPr>
              <a:spLocks/>
            </p:cNvSpPr>
            <p:nvPr/>
          </p:nvSpPr>
          <p:spPr bwMode="auto">
            <a:xfrm>
              <a:off x="4561" y="1639"/>
              <a:ext cx="25" cy="31"/>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9 w 25"/>
                <a:gd name="T13" fmla="*/ 0 h 31"/>
                <a:gd name="T14" fmla="*/ 4 w 25"/>
                <a:gd name="T15" fmla="*/ 4 h 31"/>
                <a:gd name="T16" fmla="*/ 4 w 25"/>
                <a:gd name="T17" fmla="*/ 0 h 31"/>
                <a:gd name="T18" fmla="*/ 0 w 25"/>
                <a:gd name="T19" fmla="*/ 0 h 31"/>
                <a:gd name="T20" fmla="*/ 0 w 25"/>
                <a:gd name="T21" fmla="*/ 31 h 31"/>
                <a:gd name="T22" fmla="*/ 4 w 25"/>
                <a:gd name="T23" fmla="*/ 31 h 31"/>
                <a:gd name="T24" fmla="*/ 4 w 25"/>
                <a:gd name="T25" fmla="*/ 13 h 31"/>
                <a:gd name="T26" fmla="*/ 5 w 25"/>
                <a:gd name="T27" fmla="*/ 10 h 31"/>
                <a:gd name="T28" fmla="*/ 7 w 25"/>
                <a:gd name="T29" fmla="*/ 6 h 31"/>
                <a:gd name="T30" fmla="*/ 9 w 25"/>
                <a:gd name="T31" fmla="*/ 4 h 31"/>
                <a:gd name="T32" fmla="*/ 13 w 25"/>
                <a:gd name="T33" fmla="*/ 4 h 31"/>
                <a:gd name="T34" fmla="*/ 15 w 25"/>
                <a:gd name="T35" fmla="*/ 4 h 31"/>
                <a:gd name="T36" fmla="*/ 17 w 25"/>
                <a:gd name="T37" fmla="*/ 6 h 31"/>
                <a:gd name="T38" fmla="*/ 19 w 25"/>
                <a:gd name="T39" fmla="*/ 8 h 31"/>
                <a:gd name="T40" fmla="*/ 19 w 25"/>
                <a:gd name="T41" fmla="*/ 11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9" y="0"/>
                  </a:lnTo>
                  <a:lnTo>
                    <a:pt x="4" y="4"/>
                  </a:lnTo>
                  <a:lnTo>
                    <a:pt x="4" y="0"/>
                  </a:lnTo>
                  <a:lnTo>
                    <a:pt x="0" y="0"/>
                  </a:lnTo>
                  <a:lnTo>
                    <a:pt x="0" y="31"/>
                  </a:lnTo>
                  <a:lnTo>
                    <a:pt x="4" y="31"/>
                  </a:lnTo>
                  <a:lnTo>
                    <a:pt x="4" y="13"/>
                  </a:lnTo>
                  <a:lnTo>
                    <a:pt x="5" y="10"/>
                  </a:lnTo>
                  <a:lnTo>
                    <a:pt x="7" y="6"/>
                  </a:lnTo>
                  <a:lnTo>
                    <a:pt x="9" y="4"/>
                  </a:lnTo>
                  <a:lnTo>
                    <a:pt x="13" y="4"/>
                  </a:lnTo>
                  <a:lnTo>
                    <a:pt x="15" y="4"/>
                  </a:lnTo>
                  <a:lnTo>
                    <a:pt x="17" y="6"/>
                  </a:lnTo>
                  <a:lnTo>
                    <a:pt x="19" y="8"/>
                  </a:lnTo>
                  <a:lnTo>
                    <a:pt x="19" y="11"/>
                  </a:lnTo>
                  <a:lnTo>
                    <a:pt x="19" y="31"/>
                  </a:lnTo>
                  <a:lnTo>
                    <a:pt x="25" y="31"/>
                  </a:lnTo>
                  <a:close/>
                </a:path>
              </a:pathLst>
            </a:custGeom>
            <a:solidFill>
              <a:srgbClr val="000000"/>
            </a:solidFill>
            <a:ln w="9525">
              <a:noFill/>
              <a:round/>
              <a:headEnd/>
              <a:tailEnd/>
            </a:ln>
          </p:spPr>
          <p:txBody>
            <a:bodyPr/>
            <a:lstStyle/>
            <a:p>
              <a:endParaRPr lang="en-US"/>
            </a:p>
          </p:txBody>
        </p:sp>
        <p:sp>
          <p:nvSpPr>
            <p:cNvPr id="38127" name="Freeform 239"/>
            <p:cNvSpPr>
              <a:spLocks noEditPoints="1"/>
            </p:cNvSpPr>
            <p:nvPr/>
          </p:nvSpPr>
          <p:spPr bwMode="auto">
            <a:xfrm>
              <a:off x="4591" y="1639"/>
              <a:ext cx="29" cy="31"/>
            </a:xfrm>
            <a:custGeom>
              <a:avLst/>
              <a:gdLst>
                <a:gd name="T0" fmla="*/ 29 w 29"/>
                <a:gd name="T1" fmla="*/ 27 h 31"/>
                <a:gd name="T2" fmla="*/ 27 w 29"/>
                <a:gd name="T3" fmla="*/ 27 h 31"/>
                <a:gd name="T4" fmla="*/ 25 w 29"/>
                <a:gd name="T5" fmla="*/ 27 h 31"/>
                <a:gd name="T6" fmla="*/ 25 w 29"/>
                <a:gd name="T7" fmla="*/ 25 h 31"/>
                <a:gd name="T8" fmla="*/ 25 w 29"/>
                <a:gd name="T9" fmla="*/ 8 h 31"/>
                <a:gd name="T10" fmla="*/ 25 w 29"/>
                <a:gd name="T11" fmla="*/ 4 h 31"/>
                <a:gd name="T12" fmla="*/ 22 w 29"/>
                <a:gd name="T13" fmla="*/ 2 h 31"/>
                <a:gd name="T14" fmla="*/ 20 w 29"/>
                <a:gd name="T15" fmla="*/ 0 h 31"/>
                <a:gd name="T16" fmla="*/ 14 w 29"/>
                <a:gd name="T17" fmla="*/ 0 h 31"/>
                <a:gd name="T18" fmla="*/ 8 w 29"/>
                <a:gd name="T19" fmla="*/ 0 h 31"/>
                <a:gd name="T20" fmla="*/ 4 w 29"/>
                <a:gd name="T21" fmla="*/ 2 h 31"/>
                <a:gd name="T22" fmla="*/ 2 w 29"/>
                <a:gd name="T23" fmla="*/ 6 h 31"/>
                <a:gd name="T24" fmla="*/ 2 w 29"/>
                <a:gd name="T25" fmla="*/ 10 h 31"/>
                <a:gd name="T26" fmla="*/ 6 w 29"/>
                <a:gd name="T27" fmla="*/ 10 h 31"/>
                <a:gd name="T28" fmla="*/ 6 w 29"/>
                <a:gd name="T29" fmla="*/ 6 h 31"/>
                <a:gd name="T30" fmla="*/ 8 w 29"/>
                <a:gd name="T31" fmla="*/ 6 h 31"/>
                <a:gd name="T32" fmla="*/ 10 w 29"/>
                <a:gd name="T33" fmla="*/ 4 h 31"/>
                <a:gd name="T34" fmla="*/ 14 w 29"/>
                <a:gd name="T35" fmla="*/ 4 h 31"/>
                <a:gd name="T36" fmla="*/ 16 w 29"/>
                <a:gd name="T37" fmla="*/ 4 h 31"/>
                <a:gd name="T38" fmla="*/ 20 w 29"/>
                <a:gd name="T39" fmla="*/ 6 h 31"/>
                <a:gd name="T40" fmla="*/ 20 w 29"/>
                <a:gd name="T41" fmla="*/ 6 h 31"/>
                <a:gd name="T42" fmla="*/ 20 w 29"/>
                <a:gd name="T43" fmla="*/ 10 h 31"/>
                <a:gd name="T44" fmla="*/ 20 w 29"/>
                <a:gd name="T45" fmla="*/ 11 h 31"/>
                <a:gd name="T46" fmla="*/ 20 w 29"/>
                <a:gd name="T47" fmla="*/ 11 h 31"/>
                <a:gd name="T48" fmla="*/ 12 w 29"/>
                <a:gd name="T49" fmla="*/ 13 h 31"/>
                <a:gd name="T50" fmla="*/ 6 w 29"/>
                <a:gd name="T51" fmla="*/ 13 h 31"/>
                <a:gd name="T52" fmla="*/ 4 w 29"/>
                <a:gd name="T53" fmla="*/ 15 h 31"/>
                <a:gd name="T54" fmla="*/ 2 w 29"/>
                <a:gd name="T55" fmla="*/ 17 h 31"/>
                <a:gd name="T56" fmla="*/ 0 w 29"/>
                <a:gd name="T57" fmla="*/ 19 h 31"/>
                <a:gd name="T58" fmla="*/ 0 w 29"/>
                <a:gd name="T59" fmla="*/ 23 h 31"/>
                <a:gd name="T60" fmla="*/ 0 w 29"/>
                <a:gd name="T61" fmla="*/ 27 h 31"/>
                <a:gd name="T62" fmla="*/ 2 w 29"/>
                <a:gd name="T63" fmla="*/ 29 h 31"/>
                <a:gd name="T64" fmla="*/ 6 w 29"/>
                <a:gd name="T65" fmla="*/ 31 h 31"/>
                <a:gd name="T66" fmla="*/ 10 w 29"/>
                <a:gd name="T67" fmla="*/ 31 h 31"/>
                <a:gd name="T68" fmla="*/ 16 w 29"/>
                <a:gd name="T69" fmla="*/ 31 h 31"/>
                <a:gd name="T70" fmla="*/ 20 w 29"/>
                <a:gd name="T71" fmla="*/ 27 h 31"/>
                <a:gd name="T72" fmla="*/ 22 w 29"/>
                <a:gd name="T73" fmla="*/ 31 h 31"/>
                <a:gd name="T74" fmla="*/ 25 w 29"/>
                <a:gd name="T75" fmla="*/ 31 h 31"/>
                <a:gd name="T76" fmla="*/ 29 w 29"/>
                <a:gd name="T77" fmla="*/ 31 h 31"/>
                <a:gd name="T78" fmla="*/ 29 w 29"/>
                <a:gd name="T79" fmla="*/ 27 h 31"/>
                <a:gd name="T80" fmla="*/ 20 w 29"/>
                <a:gd name="T81" fmla="*/ 19 h 31"/>
                <a:gd name="T82" fmla="*/ 20 w 29"/>
                <a:gd name="T83" fmla="*/ 19 h 31"/>
                <a:gd name="T84" fmla="*/ 20 w 29"/>
                <a:gd name="T85" fmla="*/ 21 h 31"/>
                <a:gd name="T86" fmla="*/ 20 w 29"/>
                <a:gd name="T87" fmla="*/ 23 h 31"/>
                <a:gd name="T88" fmla="*/ 18 w 29"/>
                <a:gd name="T89" fmla="*/ 25 h 31"/>
                <a:gd name="T90" fmla="*/ 16 w 29"/>
                <a:gd name="T91" fmla="*/ 27 h 31"/>
                <a:gd name="T92" fmla="*/ 10 w 29"/>
                <a:gd name="T93" fmla="*/ 27 h 31"/>
                <a:gd name="T94" fmla="*/ 6 w 29"/>
                <a:gd name="T95" fmla="*/ 27 h 31"/>
                <a:gd name="T96" fmla="*/ 6 w 29"/>
                <a:gd name="T97" fmla="*/ 25 h 31"/>
                <a:gd name="T98" fmla="*/ 6 w 29"/>
                <a:gd name="T99" fmla="*/ 23 h 31"/>
                <a:gd name="T100" fmla="*/ 6 w 29"/>
                <a:gd name="T101" fmla="*/ 21 h 31"/>
                <a:gd name="T102" fmla="*/ 6 w 29"/>
                <a:gd name="T103" fmla="*/ 19 h 31"/>
                <a:gd name="T104" fmla="*/ 12 w 29"/>
                <a:gd name="T105" fmla="*/ 17 h 31"/>
                <a:gd name="T106" fmla="*/ 16 w 29"/>
                <a:gd name="T107" fmla="*/ 17 h 31"/>
                <a:gd name="T108" fmla="*/ 20 w 29"/>
                <a:gd name="T109" fmla="*/ 15 h 31"/>
                <a:gd name="T110" fmla="*/ 20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5" y="27"/>
                  </a:lnTo>
                  <a:lnTo>
                    <a:pt x="25" y="25"/>
                  </a:lnTo>
                  <a:lnTo>
                    <a:pt x="25" y="8"/>
                  </a:lnTo>
                  <a:lnTo>
                    <a:pt x="25" y="4"/>
                  </a:lnTo>
                  <a:lnTo>
                    <a:pt x="22" y="2"/>
                  </a:lnTo>
                  <a:lnTo>
                    <a:pt x="20" y="0"/>
                  </a:lnTo>
                  <a:lnTo>
                    <a:pt x="14" y="0"/>
                  </a:lnTo>
                  <a:lnTo>
                    <a:pt x="8" y="0"/>
                  </a:lnTo>
                  <a:lnTo>
                    <a:pt x="4" y="2"/>
                  </a:lnTo>
                  <a:lnTo>
                    <a:pt x="2" y="6"/>
                  </a:lnTo>
                  <a:lnTo>
                    <a:pt x="2" y="10"/>
                  </a:lnTo>
                  <a:lnTo>
                    <a:pt x="6" y="10"/>
                  </a:lnTo>
                  <a:lnTo>
                    <a:pt x="6" y="6"/>
                  </a:lnTo>
                  <a:lnTo>
                    <a:pt x="8" y="6"/>
                  </a:lnTo>
                  <a:lnTo>
                    <a:pt x="10" y="4"/>
                  </a:lnTo>
                  <a:lnTo>
                    <a:pt x="14" y="4"/>
                  </a:lnTo>
                  <a:lnTo>
                    <a:pt x="16" y="4"/>
                  </a:lnTo>
                  <a:lnTo>
                    <a:pt x="20" y="6"/>
                  </a:lnTo>
                  <a:lnTo>
                    <a:pt x="20" y="10"/>
                  </a:lnTo>
                  <a:lnTo>
                    <a:pt x="20" y="11"/>
                  </a:lnTo>
                  <a:lnTo>
                    <a:pt x="12" y="13"/>
                  </a:lnTo>
                  <a:lnTo>
                    <a:pt x="6" y="13"/>
                  </a:lnTo>
                  <a:lnTo>
                    <a:pt x="4" y="15"/>
                  </a:lnTo>
                  <a:lnTo>
                    <a:pt x="2" y="17"/>
                  </a:lnTo>
                  <a:lnTo>
                    <a:pt x="0" y="19"/>
                  </a:lnTo>
                  <a:lnTo>
                    <a:pt x="0" y="23"/>
                  </a:lnTo>
                  <a:lnTo>
                    <a:pt x="0" y="27"/>
                  </a:lnTo>
                  <a:lnTo>
                    <a:pt x="2" y="29"/>
                  </a:lnTo>
                  <a:lnTo>
                    <a:pt x="6" y="31"/>
                  </a:lnTo>
                  <a:lnTo>
                    <a:pt x="10" y="31"/>
                  </a:lnTo>
                  <a:lnTo>
                    <a:pt x="16" y="31"/>
                  </a:lnTo>
                  <a:lnTo>
                    <a:pt x="20" y="27"/>
                  </a:lnTo>
                  <a:lnTo>
                    <a:pt x="22" y="31"/>
                  </a:lnTo>
                  <a:lnTo>
                    <a:pt x="25" y="31"/>
                  </a:lnTo>
                  <a:lnTo>
                    <a:pt x="29" y="31"/>
                  </a:lnTo>
                  <a:lnTo>
                    <a:pt x="29" y="27"/>
                  </a:lnTo>
                  <a:close/>
                  <a:moveTo>
                    <a:pt x="20" y="19"/>
                  </a:moveTo>
                  <a:lnTo>
                    <a:pt x="20" y="19"/>
                  </a:lnTo>
                  <a:lnTo>
                    <a:pt x="20" y="21"/>
                  </a:lnTo>
                  <a:lnTo>
                    <a:pt x="20" y="23"/>
                  </a:lnTo>
                  <a:lnTo>
                    <a:pt x="18" y="25"/>
                  </a:lnTo>
                  <a:lnTo>
                    <a:pt x="16" y="27"/>
                  </a:lnTo>
                  <a:lnTo>
                    <a:pt x="10" y="27"/>
                  </a:lnTo>
                  <a:lnTo>
                    <a:pt x="6" y="27"/>
                  </a:lnTo>
                  <a:lnTo>
                    <a:pt x="6" y="25"/>
                  </a:lnTo>
                  <a:lnTo>
                    <a:pt x="6" y="23"/>
                  </a:lnTo>
                  <a:lnTo>
                    <a:pt x="6" y="21"/>
                  </a:lnTo>
                  <a:lnTo>
                    <a:pt x="6" y="19"/>
                  </a:lnTo>
                  <a:lnTo>
                    <a:pt x="12" y="17"/>
                  </a:lnTo>
                  <a:lnTo>
                    <a:pt x="16" y="17"/>
                  </a:lnTo>
                  <a:lnTo>
                    <a:pt x="20" y="15"/>
                  </a:lnTo>
                  <a:lnTo>
                    <a:pt x="20" y="19"/>
                  </a:lnTo>
                  <a:close/>
                </a:path>
              </a:pathLst>
            </a:custGeom>
            <a:solidFill>
              <a:srgbClr val="000000"/>
            </a:solidFill>
            <a:ln w="9525">
              <a:noFill/>
              <a:round/>
              <a:headEnd/>
              <a:tailEnd/>
            </a:ln>
          </p:spPr>
          <p:txBody>
            <a:bodyPr/>
            <a:lstStyle/>
            <a:p>
              <a:endParaRPr lang="en-US"/>
            </a:p>
          </p:txBody>
        </p:sp>
        <p:sp>
          <p:nvSpPr>
            <p:cNvPr id="38128" name="Freeform 240"/>
            <p:cNvSpPr>
              <a:spLocks noEditPoints="1"/>
            </p:cNvSpPr>
            <p:nvPr/>
          </p:nvSpPr>
          <p:spPr bwMode="auto">
            <a:xfrm>
              <a:off x="3346" y="2668"/>
              <a:ext cx="30" cy="42"/>
            </a:xfrm>
            <a:custGeom>
              <a:avLst/>
              <a:gdLst>
                <a:gd name="T0" fmla="*/ 0 w 30"/>
                <a:gd name="T1" fmla="*/ 0 h 42"/>
                <a:gd name="T2" fmla="*/ 0 w 30"/>
                <a:gd name="T3" fmla="*/ 42 h 42"/>
                <a:gd name="T4" fmla="*/ 5 w 30"/>
                <a:gd name="T5" fmla="*/ 42 h 42"/>
                <a:gd name="T6" fmla="*/ 5 w 30"/>
                <a:gd name="T7" fmla="*/ 25 h 42"/>
                <a:gd name="T8" fmla="*/ 19 w 30"/>
                <a:gd name="T9" fmla="*/ 25 h 42"/>
                <a:gd name="T10" fmla="*/ 25 w 30"/>
                <a:gd name="T11" fmla="*/ 23 h 42"/>
                <a:gd name="T12" fmla="*/ 28 w 30"/>
                <a:gd name="T13" fmla="*/ 21 h 42"/>
                <a:gd name="T14" fmla="*/ 30 w 30"/>
                <a:gd name="T15" fmla="*/ 17 h 42"/>
                <a:gd name="T16" fmla="*/ 30 w 30"/>
                <a:gd name="T17" fmla="*/ 11 h 42"/>
                <a:gd name="T18" fmla="*/ 30 w 30"/>
                <a:gd name="T19" fmla="*/ 7 h 42"/>
                <a:gd name="T20" fmla="*/ 28 w 30"/>
                <a:gd name="T21" fmla="*/ 3 h 42"/>
                <a:gd name="T22" fmla="*/ 23 w 30"/>
                <a:gd name="T23" fmla="*/ 2 h 42"/>
                <a:gd name="T24" fmla="*/ 19 w 30"/>
                <a:gd name="T25" fmla="*/ 0 h 42"/>
                <a:gd name="T26" fmla="*/ 19 w 30"/>
                <a:gd name="T27" fmla="*/ 0 h 42"/>
                <a:gd name="T28" fmla="*/ 0 w 30"/>
                <a:gd name="T29" fmla="*/ 0 h 42"/>
                <a:gd name="T30" fmla="*/ 5 w 30"/>
                <a:gd name="T31" fmla="*/ 19 h 42"/>
                <a:gd name="T32" fmla="*/ 5 w 30"/>
                <a:gd name="T33" fmla="*/ 5 h 42"/>
                <a:gd name="T34" fmla="*/ 17 w 30"/>
                <a:gd name="T35" fmla="*/ 5 h 42"/>
                <a:gd name="T36" fmla="*/ 21 w 30"/>
                <a:gd name="T37" fmla="*/ 5 h 42"/>
                <a:gd name="T38" fmla="*/ 23 w 30"/>
                <a:gd name="T39" fmla="*/ 7 h 42"/>
                <a:gd name="T40" fmla="*/ 25 w 30"/>
                <a:gd name="T41" fmla="*/ 9 h 42"/>
                <a:gd name="T42" fmla="*/ 25 w 30"/>
                <a:gd name="T43" fmla="*/ 11 h 42"/>
                <a:gd name="T44" fmla="*/ 25 w 30"/>
                <a:gd name="T45" fmla="*/ 15 h 42"/>
                <a:gd name="T46" fmla="*/ 23 w 30"/>
                <a:gd name="T47" fmla="*/ 17 h 42"/>
                <a:gd name="T48" fmla="*/ 21 w 30"/>
                <a:gd name="T49" fmla="*/ 19 h 42"/>
                <a:gd name="T50" fmla="*/ 17 w 30"/>
                <a:gd name="T51" fmla="*/ 19 h 42"/>
                <a:gd name="T52" fmla="*/ 5 w 30"/>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42"/>
                <a:gd name="T83" fmla="*/ 30 w 3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42">
                  <a:moveTo>
                    <a:pt x="0" y="0"/>
                  </a:moveTo>
                  <a:lnTo>
                    <a:pt x="0" y="42"/>
                  </a:lnTo>
                  <a:lnTo>
                    <a:pt x="5" y="42"/>
                  </a:lnTo>
                  <a:lnTo>
                    <a:pt x="5" y="25"/>
                  </a:lnTo>
                  <a:lnTo>
                    <a:pt x="19" y="25"/>
                  </a:lnTo>
                  <a:lnTo>
                    <a:pt x="25" y="23"/>
                  </a:lnTo>
                  <a:lnTo>
                    <a:pt x="28" y="21"/>
                  </a:lnTo>
                  <a:lnTo>
                    <a:pt x="30" y="17"/>
                  </a:lnTo>
                  <a:lnTo>
                    <a:pt x="30" y="11"/>
                  </a:lnTo>
                  <a:lnTo>
                    <a:pt x="30" y="7"/>
                  </a:lnTo>
                  <a:lnTo>
                    <a:pt x="28" y="3"/>
                  </a:lnTo>
                  <a:lnTo>
                    <a:pt x="23" y="2"/>
                  </a:lnTo>
                  <a:lnTo>
                    <a:pt x="19" y="0"/>
                  </a:lnTo>
                  <a:lnTo>
                    <a:pt x="0" y="0"/>
                  </a:lnTo>
                  <a:close/>
                  <a:moveTo>
                    <a:pt x="5" y="19"/>
                  </a:moveTo>
                  <a:lnTo>
                    <a:pt x="5" y="5"/>
                  </a:lnTo>
                  <a:lnTo>
                    <a:pt x="17" y="5"/>
                  </a:lnTo>
                  <a:lnTo>
                    <a:pt x="21" y="5"/>
                  </a:lnTo>
                  <a:lnTo>
                    <a:pt x="23" y="7"/>
                  </a:lnTo>
                  <a:lnTo>
                    <a:pt x="25" y="9"/>
                  </a:lnTo>
                  <a:lnTo>
                    <a:pt x="25" y="11"/>
                  </a:lnTo>
                  <a:lnTo>
                    <a:pt x="25" y="15"/>
                  </a:lnTo>
                  <a:lnTo>
                    <a:pt x="23" y="17"/>
                  </a:lnTo>
                  <a:lnTo>
                    <a:pt x="21" y="19"/>
                  </a:lnTo>
                  <a:lnTo>
                    <a:pt x="17" y="19"/>
                  </a:lnTo>
                  <a:lnTo>
                    <a:pt x="5" y="19"/>
                  </a:lnTo>
                  <a:close/>
                </a:path>
              </a:pathLst>
            </a:custGeom>
            <a:solidFill>
              <a:srgbClr val="000000"/>
            </a:solidFill>
            <a:ln w="9525">
              <a:noFill/>
              <a:round/>
              <a:headEnd/>
              <a:tailEnd/>
            </a:ln>
          </p:spPr>
          <p:txBody>
            <a:bodyPr/>
            <a:lstStyle/>
            <a:p>
              <a:endParaRPr lang="en-US"/>
            </a:p>
          </p:txBody>
        </p:sp>
        <p:sp>
          <p:nvSpPr>
            <p:cNvPr id="38129" name="Freeform 241"/>
            <p:cNvSpPr>
              <a:spLocks noEditPoints="1"/>
            </p:cNvSpPr>
            <p:nvPr/>
          </p:nvSpPr>
          <p:spPr bwMode="auto">
            <a:xfrm>
              <a:off x="3382" y="2679"/>
              <a:ext cx="27" cy="33"/>
            </a:xfrm>
            <a:custGeom>
              <a:avLst/>
              <a:gdLst>
                <a:gd name="T0" fmla="*/ 27 w 27"/>
                <a:gd name="T1" fmla="*/ 17 h 33"/>
                <a:gd name="T2" fmla="*/ 27 w 27"/>
                <a:gd name="T3" fmla="*/ 10 h 33"/>
                <a:gd name="T4" fmla="*/ 25 w 27"/>
                <a:gd name="T5" fmla="*/ 4 h 33"/>
                <a:gd name="T6" fmla="*/ 19 w 27"/>
                <a:gd name="T7" fmla="*/ 0 h 33"/>
                <a:gd name="T8" fmla="*/ 15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1 h 33"/>
                <a:gd name="T28" fmla="*/ 14 w 27"/>
                <a:gd name="T29" fmla="*/ 33 h 33"/>
                <a:gd name="T30" fmla="*/ 19 w 27"/>
                <a:gd name="T31" fmla="*/ 31 h 33"/>
                <a:gd name="T32" fmla="*/ 25 w 27"/>
                <a:gd name="T33" fmla="*/ 27 h 33"/>
                <a:gd name="T34" fmla="*/ 27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5" y="4"/>
                  </a:lnTo>
                  <a:lnTo>
                    <a:pt x="19" y="0"/>
                  </a:lnTo>
                  <a:lnTo>
                    <a:pt x="15" y="0"/>
                  </a:lnTo>
                  <a:lnTo>
                    <a:pt x="8" y="0"/>
                  </a:lnTo>
                  <a:lnTo>
                    <a:pt x="4" y="4"/>
                  </a:lnTo>
                  <a:lnTo>
                    <a:pt x="0" y="10"/>
                  </a:lnTo>
                  <a:lnTo>
                    <a:pt x="0" y="17"/>
                  </a:lnTo>
                  <a:lnTo>
                    <a:pt x="0" y="21"/>
                  </a:lnTo>
                  <a:lnTo>
                    <a:pt x="2" y="25"/>
                  </a:lnTo>
                  <a:lnTo>
                    <a:pt x="4" y="29"/>
                  </a:lnTo>
                  <a:lnTo>
                    <a:pt x="6" y="31"/>
                  </a:lnTo>
                  <a:lnTo>
                    <a:pt x="10" y="31"/>
                  </a:lnTo>
                  <a:lnTo>
                    <a:pt x="14" y="33"/>
                  </a:lnTo>
                  <a:lnTo>
                    <a:pt x="19" y="31"/>
                  </a:lnTo>
                  <a:lnTo>
                    <a:pt x="25" y="27"/>
                  </a:lnTo>
                  <a:lnTo>
                    <a:pt x="27" y="25"/>
                  </a:lnTo>
                  <a:lnTo>
                    <a:pt x="27" y="21"/>
                  </a:lnTo>
                  <a:lnTo>
                    <a:pt x="21" y="21"/>
                  </a:lnTo>
                  <a:lnTo>
                    <a:pt x="21" y="23"/>
                  </a:lnTo>
                  <a:lnTo>
                    <a:pt x="19" y="25"/>
                  </a:lnTo>
                  <a:lnTo>
                    <a:pt x="17" y="27"/>
                  </a:lnTo>
                  <a:lnTo>
                    <a:pt x="14" y="27"/>
                  </a:lnTo>
                  <a:lnTo>
                    <a:pt x="10" y="27"/>
                  </a:lnTo>
                  <a:lnTo>
                    <a:pt x="8" y="25"/>
                  </a:lnTo>
                  <a:lnTo>
                    <a:pt x="6" y="23"/>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38130" name="Freeform 242"/>
            <p:cNvSpPr>
              <a:spLocks/>
            </p:cNvSpPr>
            <p:nvPr/>
          </p:nvSpPr>
          <p:spPr bwMode="auto">
            <a:xfrm>
              <a:off x="3417" y="2679"/>
              <a:ext cx="15" cy="31"/>
            </a:xfrm>
            <a:custGeom>
              <a:avLst/>
              <a:gdLst>
                <a:gd name="T0" fmla="*/ 15 w 15"/>
                <a:gd name="T1" fmla="*/ 0 h 31"/>
                <a:gd name="T2" fmla="*/ 13 w 15"/>
                <a:gd name="T3" fmla="*/ 0 h 31"/>
                <a:gd name="T4" fmla="*/ 7 w 15"/>
                <a:gd name="T5" fmla="*/ 2 h 31"/>
                <a:gd name="T6" fmla="*/ 4 w 15"/>
                <a:gd name="T7" fmla="*/ 6 h 31"/>
                <a:gd name="T8" fmla="*/ 4 w 15"/>
                <a:gd name="T9" fmla="*/ 0 h 31"/>
                <a:gd name="T10" fmla="*/ 0 w 15"/>
                <a:gd name="T11" fmla="*/ 0 h 31"/>
                <a:gd name="T12" fmla="*/ 0 w 15"/>
                <a:gd name="T13" fmla="*/ 31 h 31"/>
                <a:gd name="T14" fmla="*/ 4 w 15"/>
                <a:gd name="T15" fmla="*/ 31 h 31"/>
                <a:gd name="T16" fmla="*/ 4 w 15"/>
                <a:gd name="T17" fmla="*/ 14 h 31"/>
                <a:gd name="T18" fmla="*/ 5 w 15"/>
                <a:gd name="T19" fmla="*/ 10 h 31"/>
                <a:gd name="T20" fmla="*/ 7 w 15"/>
                <a:gd name="T21" fmla="*/ 8 h 31"/>
                <a:gd name="T22" fmla="*/ 9 w 15"/>
                <a:gd name="T23" fmla="*/ 6 h 31"/>
                <a:gd name="T24" fmla="*/ 13 w 15"/>
                <a:gd name="T25" fmla="*/ 4 h 31"/>
                <a:gd name="T26" fmla="*/ 15 w 15"/>
                <a:gd name="T27" fmla="*/ 4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4" y="6"/>
                  </a:lnTo>
                  <a:lnTo>
                    <a:pt x="4" y="0"/>
                  </a:lnTo>
                  <a:lnTo>
                    <a:pt x="0" y="0"/>
                  </a:lnTo>
                  <a:lnTo>
                    <a:pt x="0" y="31"/>
                  </a:lnTo>
                  <a:lnTo>
                    <a:pt x="4" y="31"/>
                  </a:lnTo>
                  <a:lnTo>
                    <a:pt x="4" y="14"/>
                  </a:lnTo>
                  <a:lnTo>
                    <a:pt x="5" y="10"/>
                  </a:lnTo>
                  <a:lnTo>
                    <a:pt x="7" y="8"/>
                  </a:lnTo>
                  <a:lnTo>
                    <a:pt x="9" y="6"/>
                  </a:lnTo>
                  <a:lnTo>
                    <a:pt x="13" y="4"/>
                  </a:lnTo>
                  <a:lnTo>
                    <a:pt x="15" y="4"/>
                  </a:lnTo>
                  <a:lnTo>
                    <a:pt x="15" y="0"/>
                  </a:lnTo>
                  <a:close/>
                </a:path>
              </a:pathLst>
            </a:custGeom>
            <a:solidFill>
              <a:srgbClr val="000000"/>
            </a:solidFill>
            <a:ln w="9525">
              <a:noFill/>
              <a:round/>
              <a:headEnd/>
              <a:tailEnd/>
            </a:ln>
          </p:spPr>
          <p:txBody>
            <a:bodyPr/>
            <a:lstStyle/>
            <a:p>
              <a:endParaRPr lang="en-US"/>
            </a:p>
          </p:txBody>
        </p:sp>
        <p:sp>
          <p:nvSpPr>
            <p:cNvPr id="38131" name="Freeform 243"/>
            <p:cNvSpPr>
              <a:spLocks/>
            </p:cNvSpPr>
            <p:nvPr/>
          </p:nvSpPr>
          <p:spPr bwMode="auto">
            <a:xfrm>
              <a:off x="3436" y="2679"/>
              <a:ext cx="40" cy="31"/>
            </a:xfrm>
            <a:custGeom>
              <a:avLst/>
              <a:gdLst>
                <a:gd name="T0" fmla="*/ 21 w 40"/>
                <a:gd name="T1" fmla="*/ 4 h 31"/>
                <a:gd name="T2" fmla="*/ 19 w 40"/>
                <a:gd name="T3" fmla="*/ 0 h 31"/>
                <a:gd name="T4" fmla="*/ 13 w 40"/>
                <a:gd name="T5" fmla="*/ 0 h 31"/>
                <a:gd name="T6" fmla="*/ 9 w 40"/>
                <a:gd name="T7" fmla="*/ 0 h 31"/>
                <a:gd name="T8" fmla="*/ 6 w 40"/>
                <a:gd name="T9" fmla="*/ 4 h 31"/>
                <a:gd name="T10" fmla="*/ 4 w 40"/>
                <a:gd name="T11" fmla="*/ 4 h 31"/>
                <a:gd name="T12" fmla="*/ 4 w 40"/>
                <a:gd name="T13" fmla="*/ 4 h 31"/>
                <a:gd name="T14" fmla="*/ 4 w 40"/>
                <a:gd name="T15" fmla="*/ 0 h 31"/>
                <a:gd name="T16" fmla="*/ 0 w 40"/>
                <a:gd name="T17" fmla="*/ 0 h 31"/>
                <a:gd name="T18" fmla="*/ 0 w 40"/>
                <a:gd name="T19" fmla="*/ 31 h 31"/>
                <a:gd name="T20" fmla="*/ 4 w 40"/>
                <a:gd name="T21" fmla="*/ 31 h 31"/>
                <a:gd name="T22" fmla="*/ 4 w 40"/>
                <a:gd name="T23" fmla="*/ 14 h 31"/>
                <a:gd name="T24" fmla="*/ 6 w 40"/>
                <a:gd name="T25" fmla="*/ 10 h 31"/>
                <a:gd name="T26" fmla="*/ 8 w 40"/>
                <a:gd name="T27" fmla="*/ 8 h 31"/>
                <a:gd name="T28" fmla="*/ 9 w 40"/>
                <a:gd name="T29" fmla="*/ 4 h 31"/>
                <a:gd name="T30" fmla="*/ 13 w 40"/>
                <a:gd name="T31" fmla="*/ 4 h 31"/>
                <a:gd name="T32" fmla="*/ 15 w 40"/>
                <a:gd name="T33" fmla="*/ 6 h 31"/>
                <a:gd name="T34" fmla="*/ 17 w 40"/>
                <a:gd name="T35" fmla="*/ 10 h 31"/>
                <a:gd name="T36" fmla="*/ 17 w 40"/>
                <a:gd name="T37" fmla="*/ 31 h 31"/>
                <a:gd name="T38" fmla="*/ 23 w 40"/>
                <a:gd name="T39" fmla="*/ 31 h 31"/>
                <a:gd name="T40" fmla="*/ 23 w 40"/>
                <a:gd name="T41" fmla="*/ 12 h 31"/>
                <a:gd name="T42" fmla="*/ 23 w 40"/>
                <a:gd name="T43" fmla="*/ 10 h 31"/>
                <a:gd name="T44" fmla="*/ 25 w 40"/>
                <a:gd name="T45" fmla="*/ 6 h 31"/>
                <a:gd name="T46" fmla="*/ 27 w 40"/>
                <a:gd name="T47" fmla="*/ 4 h 31"/>
                <a:gd name="T48" fmla="*/ 31 w 40"/>
                <a:gd name="T49" fmla="*/ 4 h 31"/>
                <a:gd name="T50" fmla="*/ 32 w 40"/>
                <a:gd name="T51" fmla="*/ 4 h 31"/>
                <a:gd name="T52" fmla="*/ 34 w 40"/>
                <a:gd name="T53" fmla="*/ 6 h 31"/>
                <a:gd name="T54" fmla="*/ 34 w 40"/>
                <a:gd name="T55" fmla="*/ 8 h 31"/>
                <a:gd name="T56" fmla="*/ 34 w 40"/>
                <a:gd name="T57" fmla="*/ 12 h 31"/>
                <a:gd name="T58" fmla="*/ 34 w 40"/>
                <a:gd name="T59" fmla="*/ 31 h 31"/>
                <a:gd name="T60" fmla="*/ 40 w 40"/>
                <a:gd name="T61" fmla="*/ 31 h 31"/>
                <a:gd name="T62" fmla="*/ 40 w 40"/>
                <a:gd name="T63" fmla="*/ 12 h 31"/>
                <a:gd name="T64" fmla="*/ 40 w 40"/>
                <a:gd name="T65" fmla="*/ 12 h 31"/>
                <a:gd name="T66" fmla="*/ 40 w 40"/>
                <a:gd name="T67" fmla="*/ 6 h 31"/>
                <a:gd name="T68" fmla="*/ 38 w 40"/>
                <a:gd name="T69" fmla="*/ 2 h 31"/>
                <a:gd name="T70" fmla="*/ 34 w 40"/>
                <a:gd name="T71" fmla="*/ 0 h 31"/>
                <a:gd name="T72" fmla="*/ 31 w 40"/>
                <a:gd name="T73" fmla="*/ 0 h 31"/>
                <a:gd name="T74" fmla="*/ 27 w 40"/>
                <a:gd name="T75" fmla="*/ 0 h 31"/>
                <a:gd name="T76" fmla="*/ 23 w 40"/>
                <a:gd name="T77" fmla="*/ 4 h 31"/>
                <a:gd name="T78" fmla="*/ 21 w 40"/>
                <a:gd name="T79" fmla="*/ 4 h 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31"/>
                <a:gd name="T122" fmla="*/ 40 w 40"/>
                <a:gd name="T123" fmla="*/ 31 h 3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31">
                  <a:moveTo>
                    <a:pt x="21" y="4"/>
                  </a:moveTo>
                  <a:lnTo>
                    <a:pt x="19" y="0"/>
                  </a:lnTo>
                  <a:lnTo>
                    <a:pt x="13" y="0"/>
                  </a:lnTo>
                  <a:lnTo>
                    <a:pt x="9" y="0"/>
                  </a:lnTo>
                  <a:lnTo>
                    <a:pt x="6" y="4"/>
                  </a:lnTo>
                  <a:lnTo>
                    <a:pt x="4" y="4"/>
                  </a:lnTo>
                  <a:lnTo>
                    <a:pt x="4" y="0"/>
                  </a:lnTo>
                  <a:lnTo>
                    <a:pt x="0" y="0"/>
                  </a:lnTo>
                  <a:lnTo>
                    <a:pt x="0" y="31"/>
                  </a:lnTo>
                  <a:lnTo>
                    <a:pt x="4" y="31"/>
                  </a:lnTo>
                  <a:lnTo>
                    <a:pt x="4" y="14"/>
                  </a:lnTo>
                  <a:lnTo>
                    <a:pt x="6" y="10"/>
                  </a:lnTo>
                  <a:lnTo>
                    <a:pt x="8" y="8"/>
                  </a:lnTo>
                  <a:lnTo>
                    <a:pt x="9" y="4"/>
                  </a:lnTo>
                  <a:lnTo>
                    <a:pt x="13" y="4"/>
                  </a:lnTo>
                  <a:lnTo>
                    <a:pt x="15" y="6"/>
                  </a:lnTo>
                  <a:lnTo>
                    <a:pt x="17" y="10"/>
                  </a:lnTo>
                  <a:lnTo>
                    <a:pt x="17" y="31"/>
                  </a:lnTo>
                  <a:lnTo>
                    <a:pt x="23" y="31"/>
                  </a:lnTo>
                  <a:lnTo>
                    <a:pt x="23" y="12"/>
                  </a:lnTo>
                  <a:lnTo>
                    <a:pt x="23" y="10"/>
                  </a:lnTo>
                  <a:lnTo>
                    <a:pt x="25" y="6"/>
                  </a:lnTo>
                  <a:lnTo>
                    <a:pt x="27" y="4"/>
                  </a:lnTo>
                  <a:lnTo>
                    <a:pt x="31" y="4"/>
                  </a:lnTo>
                  <a:lnTo>
                    <a:pt x="32" y="4"/>
                  </a:lnTo>
                  <a:lnTo>
                    <a:pt x="34" y="6"/>
                  </a:lnTo>
                  <a:lnTo>
                    <a:pt x="34" y="8"/>
                  </a:lnTo>
                  <a:lnTo>
                    <a:pt x="34" y="12"/>
                  </a:lnTo>
                  <a:lnTo>
                    <a:pt x="34" y="31"/>
                  </a:lnTo>
                  <a:lnTo>
                    <a:pt x="40" y="31"/>
                  </a:lnTo>
                  <a:lnTo>
                    <a:pt x="40" y="12"/>
                  </a:lnTo>
                  <a:lnTo>
                    <a:pt x="40" y="6"/>
                  </a:lnTo>
                  <a:lnTo>
                    <a:pt x="38" y="2"/>
                  </a:lnTo>
                  <a:lnTo>
                    <a:pt x="34" y="0"/>
                  </a:lnTo>
                  <a:lnTo>
                    <a:pt x="31" y="0"/>
                  </a:lnTo>
                  <a:lnTo>
                    <a:pt x="27" y="0"/>
                  </a:lnTo>
                  <a:lnTo>
                    <a:pt x="23" y="4"/>
                  </a:lnTo>
                  <a:lnTo>
                    <a:pt x="21" y="4"/>
                  </a:lnTo>
                  <a:close/>
                </a:path>
              </a:pathLst>
            </a:custGeom>
            <a:solidFill>
              <a:srgbClr val="000000"/>
            </a:solidFill>
            <a:ln w="9525">
              <a:noFill/>
              <a:round/>
              <a:headEnd/>
              <a:tailEnd/>
            </a:ln>
          </p:spPr>
          <p:txBody>
            <a:bodyPr/>
            <a:lstStyle/>
            <a:p>
              <a:endParaRPr lang="en-US"/>
            </a:p>
          </p:txBody>
        </p:sp>
        <p:sp>
          <p:nvSpPr>
            <p:cNvPr id="38132" name="Freeform 244"/>
            <p:cNvSpPr>
              <a:spLocks noEditPoints="1"/>
            </p:cNvSpPr>
            <p:nvPr/>
          </p:nvSpPr>
          <p:spPr bwMode="auto">
            <a:xfrm>
              <a:off x="3484" y="2668"/>
              <a:ext cx="6" cy="42"/>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8133" name="Freeform 245"/>
            <p:cNvSpPr>
              <a:spLocks noEditPoints="1"/>
            </p:cNvSpPr>
            <p:nvPr/>
          </p:nvSpPr>
          <p:spPr bwMode="auto">
            <a:xfrm>
              <a:off x="3495" y="2679"/>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4 h 33"/>
                <a:gd name="T12" fmla="*/ 23 w 29"/>
                <a:gd name="T13" fmla="*/ 2 h 33"/>
                <a:gd name="T14" fmla="*/ 20 w 29"/>
                <a:gd name="T15" fmla="*/ 0 h 33"/>
                <a:gd name="T16" fmla="*/ 14 w 29"/>
                <a:gd name="T17" fmla="*/ 0 h 33"/>
                <a:gd name="T18" fmla="*/ 8 w 29"/>
                <a:gd name="T19" fmla="*/ 0 h 33"/>
                <a:gd name="T20" fmla="*/ 6 w 29"/>
                <a:gd name="T21" fmla="*/ 2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6 h 33"/>
                <a:gd name="T42" fmla="*/ 21 w 29"/>
                <a:gd name="T43" fmla="*/ 10 h 33"/>
                <a:gd name="T44" fmla="*/ 20 w 29"/>
                <a:gd name="T45" fmla="*/ 12 h 33"/>
                <a:gd name="T46" fmla="*/ 20 w 29"/>
                <a:gd name="T47" fmla="*/ 12 h 33"/>
                <a:gd name="T48" fmla="*/ 12 w 29"/>
                <a:gd name="T49" fmla="*/ 14 h 33"/>
                <a:gd name="T50" fmla="*/ 6 w 29"/>
                <a:gd name="T51" fmla="*/ 14 h 33"/>
                <a:gd name="T52" fmla="*/ 4 w 29"/>
                <a:gd name="T53" fmla="*/ 15 h 33"/>
                <a:gd name="T54" fmla="*/ 2 w 29"/>
                <a:gd name="T55" fmla="*/ 17 h 33"/>
                <a:gd name="T56" fmla="*/ 0 w 29"/>
                <a:gd name="T57" fmla="*/ 19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2 w 29"/>
                <a:gd name="T91" fmla="*/ 27 h 33"/>
                <a:gd name="T92" fmla="*/ 6 w 29"/>
                <a:gd name="T93" fmla="*/ 27 h 33"/>
                <a:gd name="T94" fmla="*/ 6 w 29"/>
                <a:gd name="T95" fmla="*/ 25 h 33"/>
                <a:gd name="T96" fmla="*/ 6 w 29"/>
                <a:gd name="T97" fmla="*/ 23 h 33"/>
                <a:gd name="T98" fmla="*/ 6 w 29"/>
                <a:gd name="T99" fmla="*/ 21 h 33"/>
                <a:gd name="T100" fmla="*/ 6 w 29"/>
                <a:gd name="T101" fmla="*/ 19 h 33"/>
                <a:gd name="T102" fmla="*/ 12 w 29"/>
                <a:gd name="T103" fmla="*/ 17 h 33"/>
                <a:gd name="T104" fmla="*/ 18 w 29"/>
                <a:gd name="T105" fmla="*/ 17 h 33"/>
                <a:gd name="T106" fmla="*/ 20 w 29"/>
                <a:gd name="T107" fmla="*/ 15 h 33"/>
                <a:gd name="T108" fmla="*/ 20 w 29"/>
                <a:gd name="T109" fmla="*/ 15 h 33"/>
                <a:gd name="T110" fmla="*/ 20 w 29"/>
                <a:gd name="T111" fmla="*/ 15 h 33"/>
                <a:gd name="T112" fmla="*/ 20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5" y="4"/>
                  </a:lnTo>
                  <a:lnTo>
                    <a:pt x="23" y="2"/>
                  </a:lnTo>
                  <a:lnTo>
                    <a:pt x="20" y="0"/>
                  </a:lnTo>
                  <a:lnTo>
                    <a:pt x="14" y="0"/>
                  </a:lnTo>
                  <a:lnTo>
                    <a:pt x="8" y="0"/>
                  </a:lnTo>
                  <a:lnTo>
                    <a:pt x="6" y="2"/>
                  </a:lnTo>
                  <a:lnTo>
                    <a:pt x="2" y="6"/>
                  </a:lnTo>
                  <a:lnTo>
                    <a:pt x="2" y="10"/>
                  </a:lnTo>
                  <a:lnTo>
                    <a:pt x="6" y="10"/>
                  </a:lnTo>
                  <a:lnTo>
                    <a:pt x="6" y="8"/>
                  </a:lnTo>
                  <a:lnTo>
                    <a:pt x="8" y="6"/>
                  </a:lnTo>
                  <a:lnTo>
                    <a:pt x="10" y="4"/>
                  </a:lnTo>
                  <a:lnTo>
                    <a:pt x="14" y="4"/>
                  </a:lnTo>
                  <a:lnTo>
                    <a:pt x="18" y="4"/>
                  </a:lnTo>
                  <a:lnTo>
                    <a:pt x="20" y="6"/>
                  </a:lnTo>
                  <a:lnTo>
                    <a:pt x="21" y="10"/>
                  </a:lnTo>
                  <a:lnTo>
                    <a:pt x="20" y="12"/>
                  </a:lnTo>
                  <a:lnTo>
                    <a:pt x="12" y="14"/>
                  </a:lnTo>
                  <a:lnTo>
                    <a:pt x="6" y="14"/>
                  </a:lnTo>
                  <a:lnTo>
                    <a:pt x="4" y="15"/>
                  </a:lnTo>
                  <a:lnTo>
                    <a:pt x="2" y="17"/>
                  </a:lnTo>
                  <a:lnTo>
                    <a:pt x="0" y="19"/>
                  </a:lnTo>
                  <a:lnTo>
                    <a:pt x="0" y="23"/>
                  </a:lnTo>
                  <a:lnTo>
                    <a:pt x="0" y="27"/>
                  </a:lnTo>
                  <a:lnTo>
                    <a:pt x="2" y="29"/>
                  </a:lnTo>
                  <a:lnTo>
                    <a:pt x="6" y="31"/>
                  </a:lnTo>
                  <a:lnTo>
                    <a:pt x="10" y="33"/>
                  </a:lnTo>
                  <a:lnTo>
                    <a:pt x="16" y="31"/>
                  </a:lnTo>
                  <a:lnTo>
                    <a:pt x="21" y="27"/>
                  </a:lnTo>
                  <a:lnTo>
                    <a:pt x="21" y="31"/>
                  </a:lnTo>
                  <a:lnTo>
                    <a:pt x="25" y="33"/>
                  </a:lnTo>
                  <a:lnTo>
                    <a:pt x="29" y="31"/>
                  </a:lnTo>
                  <a:lnTo>
                    <a:pt x="29" y="27"/>
                  </a:lnTo>
                  <a:close/>
                  <a:moveTo>
                    <a:pt x="20" y="19"/>
                  </a:moveTo>
                  <a:lnTo>
                    <a:pt x="20" y="21"/>
                  </a:lnTo>
                  <a:lnTo>
                    <a:pt x="20" y="23"/>
                  </a:lnTo>
                  <a:lnTo>
                    <a:pt x="18" y="25"/>
                  </a:lnTo>
                  <a:lnTo>
                    <a:pt x="16" y="27"/>
                  </a:lnTo>
                  <a:lnTo>
                    <a:pt x="12" y="27"/>
                  </a:lnTo>
                  <a:lnTo>
                    <a:pt x="6" y="27"/>
                  </a:lnTo>
                  <a:lnTo>
                    <a:pt x="6" y="25"/>
                  </a:lnTo>
                  <a:lnTo>
                    <a:pt x="6" y="23"/>
                  </a:lnTo>
                  <a:lnTo>
                    <a:pt x="6" y="21"/>
                  </a:lnTo>
                  <a:lnTo>
                    <a:pt x="6" y="19"/>
                  </a:lnTo>
                  <a:lnTo>
                    <a:pt x="12" y="17"/>
                  </a:lnTo>
                  <a:lnTo>
                    <a:pt x="18" y="17"/>
                  </a:lnTo>
                  <a:lnTo>
                    <a:pt x="20" y="15"/>
                  </a:lnTo>
                  <a:lnTo>
                    <a:pt x="20" y="19"/>
                  </a:lnTo>
                  <a:close/>
                </a:path>
              </a:pathLst>
            </a:custGeom>
            <a:solidFill>
              <a:srgbClr val="000000"/>
            </a:solidFill>
            <a:ln w="9525">
              <a:noFill/>
              <a:round/>
              <a:headEnd/>
              <a:tailEnd/>
            </a:ln>
          </p:spPr>
          <p:txBody>
            <a:bodyPr/>
            <a:lstStyle/>
            <a:p>
              <a:endParaRPr lang="en-US"/>
            </a:p>
          </p:txBody>
        </p:sp>
        <p:sp>
          <p:nvSpPr>
            <p:cNvPr id="38134" name="Freeform 246"/>
            <p:cNvSpPr>
              <a:spLocks/>
            </p:cNvSpPr>
            <p:nvPr/>
          </p:nvSpPr>
          <p:spPr bwMode="auto">
            <a:xfrm>
              <a:off x="3530" y="2679"/>
              <a:ext cx="25" cy="31"/>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8135" name="Rectangle 247"/>
            <p:cNvSpPr>
              <a:spLocks noChangeArrowheads="1"/>
            </p:cNvSpPr>
            <p:nvPr/>
          </p:nvSpPr>
          <p:spPr bwMode="auto">
            <a:xfrm>
              <a:off x="2557" y="2564"/>
              <a:ext cx="117" cy="88"/>
            </a:xfrm>
            <a:prstGeom prst="rect">
              <a:avLst/>
            </a:prstGeom>
            <a:solidFill>
              <a:srgbClr val="FFFFFF"/>
            </a:solidFill>
            <a:ln w="9525">
              <a:noFill/>
              <a:miter lim="800000"/>
              <a:headEnd/>
              <a:tailEnd/>
            </a:ln>
          </p:spPr>
          <p:txBody>
            <a:bodyPr/>
            <a:lstStyle/>
            <a:p>
              <a:pPr eaLnBrk="0" hangingPunct="0"/>
              <a:endParaRPr lang="en-US"/>
            </a:p>
          </p:txBody>
        </p:sp>
        <p:sp>
          <p:nvSpPr>
            <p:cNvPr id="38136" name="Rectangle 248"/>
            <p:cNvSpPr>
              <a:spLocks noChangeArrowheads="1"/>
            </p:cNvSpPr>
            <p:nvPr/>
          </p:nvSpPr>
          <p:spPr bwMode="auto">
            <a:xfrm>
              <a:off x="2253" y="2032"/>
              <a:ext cx="116" cy="89"/>
            </a:xfrm>
            <a:prstGeom prst="rect">
              <a:avLst/>
            </a:prstGeom>
            <a:solidFill>
              <a:srgbClr val="FFFFFF"/>
            </a:solidFill>
            <a:ln w="9525">
              <a:noFill/>
              <a:miter lim="800000"/>
              <a:headEnd/>
              <a:tailEnd/>
            </a:ln>
          </p:spPr>
          <p:txBody>
            <a:bodyPr/>
            <a:lstStyle/>
            <a:p>
              <a:pPr eaLnBrk="0" hangingPunct="0"/>
              <a:endParaRPr lang="en-US"/>
            </a:p>
          </p:txBody>
        </p:sp>
        <p:sp>
          <p:nvSpPr>
            <p:cNvPr id="38137" name="Rectangle 249"/>
            <p:cNvSpPr>
              <a:spLocks noChangeArrowheads="1"/>
            </p:cNvSpPr>
            <p:nvPr/>
          </p:nvSpPr>
          <p:spPr bwMode="auto">
            <a:xfrm>
              <a:off x="2998" y="1768"/>
              <a:ext cx="115" cy="88"/>
            </a:xfrm>
            <a:prstGeom prst="rect">
              <a:avLst/>
            </a:prstGeom>
            <a:solidFill>
              <a:srgbClr val="FFFFFF"/>
            </a:solidFill>
            <a:ln w="9525">
              <a:noFill/>
              <a:miter lim="800000"/>
              <a:headEnd/>
              <a:tailEnd/>
            </a:ln>
          </p:spPr>
          <p:txBody>
            <a:bodyPr/>
            <a:lstStyle/>
            <a:p>
              <a:pPr eaLnBrk="0" hangingPunct="0"/>
              <a:endParaRPr lang="en-US"/>
            </a:p>
          </p:txBody>
        </p:sp>
        <p:sp>
          <p:nvSpPr>
            <p:cNvPr id="38138" name="Rectangle 250"/>
            <p:cNvSpPr>
              <a:spLocks noChangeArrowheads="1"/>
            </p:cNvSpPr>
            <p:nvPr/>
          </p:nvSpPr>
          <p:spPr bwMode="auto">
            <a:xfrm>
              <a:off x="2184" y="1829"/>
              <a:ext cx="269" cy="138"/>
            </a:xfrm>
            <a:prstGeom prst="rect">
              <a:avLst/>
            </a:prstGeom>
            <a:solidFill>
              <a:srgbClr val="FFFFFF"/>
            </a:solidFill>
            <a:ln w="9525">
              <a:noFill/>
              <a:miter lim="800000"/>
              <a:headEnd/>
              <a:tailEnd/>
            </a:ln>
          </p:spPr>
          <p:txBody>
            <a:bodyPr/>
            <a:lstStyle/>
            <a:p>
              <a:pPr eaLnBrk="0" hangingPunct="0"/>
              <a:endParaRPr lang="en-US"/>
            </a:p>
          </p:txBody>
        </p:sp>
        <p:sp>
          <p:nvSpPr>
            <p:cNvPr id="38139" name="Freeform 251"/>
            <p:cNvSpPr>
              <a:spLocks/>
            </p:cNvSpPr>
            <p:nvPr/>
          </p:nvSpPr>
          <p:spPr bwMode="auto">
            <a:xfrm>
              <a:off x="3852" y="1789"/>
              <a:ext cx="41" cy="40"/>
            </a:xfrm>
            <a:custGeom>
              <a:avLst/>
              <a:gdLst>
                <a:gd name="T0" fmla="*/ 0 w 41"/>
                <a:gd name="T1" fmla="*/ 0 h 40"/>
                <a:gd name="T2" fmla="*/ 0 w 41"/>
                <a:gd name="T3" fmla="*/ 40 h 40"/>
                <a:gd name="T4" fmla="*/ 6 w 41"/>
                <a:gd name="T5" fmla="*/ 40 h 40"/>
                <a:gd name="T6" fmla="*/ 6 w 41"/>
                <a:gd name="T7" fmla="*/ 5 h 40"/>
                <a:gd name="T8" fmla="*/ 18 w 41"/>
                <a:gd name="T9" fmla="*/ 40 h 40"/>
                <a:gd name="T10" fmla="*/ 23 w 41"/>
                <a:gd name="T11" fmla="*/ 40 h 40"/>
                <a:gd name="T12" fmla="*/ 35 w 41"/>
                <a:gd name="T13" fmla="*/ 5 h 40"/>
                <a:gd name="T14" fmla="*/ 35 w 41"/>
                <a:gd name="T15" fmla="*/ 40 h 40"/>
                <a:gd name="T16" fmla="*/ 41 w 41"/>
                <a:gd name="T17" fmla="*/ 40 h 40"/>
                <a:gd name="T18" fmla="*/ 41 w 41"/>
                <a:gd name="T19" fmla="*/ 0 h 40"/>
                <a:gd name="T20" fmla="*/ 33 w 41"/>
                <a:gd name="T21" fmla="*/ 0 h 40"/>
                <a:gd name="T22" fmla="*/ 20 w 41"/>
                <a:gd name="T23" fmla="*/ 34 h 40"/>
                <a:gd name="T24" fmla="*/ 8 w 41"/>
                <a:gd name="T25" fmla="*/ 0 h 40"/>
                <a:gd name="T26" fmla="*/ 0 w 41"/>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40"/>
                <a:gd name="T44" fmla="*/ 41 w 41"/>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40">
                  <a:moveTo>
                    <a:pt x="0" y="0"/>
                  </a:moveTo>
                  <a:lnTo>
                    <a:pt x="0" y="40"/>
                  </a:lnTo>
                  <a:lnTo>
                    <a:pt x="6" y="40"/>
                  </a:lnTo>
                  <a:lnTo>
                    <a:pt x="6" y="5"/>
                  </a:lnTo>
                  <a:lnTo>
                    <a:pt x="18" y="40"/>
                  </a:lnTo>
                  <a:lnTo>
                    <a:pt x="23" y="40"/>
                  </a:lnTo>
                  <a:lnTo>
                    <a:pt x="35" y="5"/>
                  </a:lnTo>
                  <a:lnTo>
                    <a:pt x="35" y="40"/>
                  </a:lnTo>
                  <a:lnTo>
                    <a:pt x="41" y="40"/>
                  </a:lnTo>
                  <a:lnTo>
                    <a:pt x="41" y="0"/>
                  </a:lnTo>
                  <a:lnTo>
                    <a:pt x="33" y="0"/>
                  </a:lnTo>
                  <a:lnTo>
                    <a:pt x="20" y="34"/>
                  </a:lnTo>
                  <a:lnTo>
                    <a:pt x="8" y="0"/>
                  </a:lnTo>
                  <a:lnTo>
                    <a:pt x="0" y="0"/>
                  </a:lnTo>
                  <a:close/>
                </a:path>
              </a:pathLst>
            </a:custGeom>
            <a:solidFill>
              <a:srgbClr val="000000"/>
            </a:solidFill>
            <a:ln w="9525">
              <a:noFill/>
              <a:round/>
              <a:headEnd/>
              <a:tailEnd/>
            </a:ln>
          </p:spPr>
          <p:txBody>
            <a:bodyPr/>
            <a:lstStyle/>
            <a:p>
              <a:endParaRPr lang="en-US"/>
            </a:p>
          </p:txBody>
        </p:sp>
        <p:sp>
          <p:nvSpPr>
            <p:cNvPr id="38140" name="Freeform 252"/>
            <p:cNvSpPr>
              <a:spLocks noEditPoints="1"/>
            </p:cNvSpPr>
            <p:nvPr/>
          </p:nvSpPr>
          <p:spPr bwMode="auto">
            <a:xfrm>
              <a:off x="3900" y="1789"/>
              <a:ext cx="6" cy="40"/>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38141" name="Freeform 253"/>
            <p:cNvSpPr>
              <a:spLocks/>
            </p:cNvSpPr>
            <p:nvPr/>
          </p:nvSpPr>
          <p:spPr bwMode="auto">
            <a:xfrm>
              <a:off x="3912" y="1798"/>
              <a:ext cx="25" cy="33"/>
            </a:xfrm>
            <a:custGeom>
              <a:avLst/>
              <a:gdLst>
                <a:gd name="T0" fmla="*/ 25 w 25"/>
                <a:gd name="T1" fmla="*/ 12 h 33"/>
                <a:gd name="T2" fmla="*/ 25 w 25"/>
                <a:gd name="T3" fmla="*/ 6 h 33"/>
                <a:gd name="T4" fmla="*/ 23 w 25"/>
                <a:gd name="T5" fmla="*/ 2 h 33"/>
                <a:gd name="T6" fmla="*/ 19 w 25"/>
                <a:gd name="T7" fmla="*/ 0 h 33"/>
                <a:gd name="T8" fmla="*/ 13 w 25"/>
                <a:gd name="T9" fmla="*/ 0 h 33"/>
                <a:gd name="T10" fmla="*/ 8 w 25"/>
                <a:gd name="T11" fmla="*/ 2 h 33"/>
                <a:gd name="T12" fmla="*/ 4 w 25"/>
                <a:gd name="T13" fmla="*/ 4 h 33"/>
                <a:gd name="T14" fmla="*/ 0 w 25"/>
                <a:gd name="T15" fmla="*/ 10 h 33"/>
                <a:gd name="T16" fmla="*/ 0 w 25"/>
                <a:gd name="T17" fmla="*/ 18 h 33"/>
                <a:gd name="T18" fmla="*/ 0 w 25"/>
                <a:gd name="T19" fmla="*/ 23 h 33"/>
                <a:gd name="T20" fmla="*/ 4 w 25"/>
                <a:gd name="T21" fmla="*/ 29 h 33"/>
                <a:gd name="T22" fmla="*/ 8 w 25"/>
                <a:gd name="T23" fmla="*/ 31 h 33"/>
                <a:gd name="T24" fmla="*/ 13 w 25"/>
                <a:gd name="T25" fmla="*/ 33 h 33"/>
                <a:gd name="T26" fmla="*/ 17 w 25"/>
                <a:gd name="T27" fmla="*/ 31 h 33"/>
                <a:gd name="T28" fmla="*/ 23 w 25"/>
                <a:gd name="T29" fmla="*/ 29 h 33"/>
                <a:gd name="T30" fmla="*/ 25 w 25"/>
                <a:gd name="T31" fmla="*/ 25 h 33"/>
                <a:gd name="T32" fmla="*/ 25 w 25"/>
                <a:gd name="T33" fmla="*/ 21 h 33"/>
                <a:gd name="T34" fmla="*/ 21 w 25"/>
                <a:gd name="T35" fmla="*/ 21 h 33"/>
                <a:gd name="T36" fmla="*/ 19 w 25"/>
                <a:gd name="T37" fmla="*/ 23 h 33"/>
                <a:gd name="T38" fmla="*/ 17 w 25"/>
                <a:gd name="T39" fmla="*/ 25 h 33"/>
                <a:gd name="T40" fmla="*/ 15 w 25"/>
                <a:gd name="T41" fmla="*/ 27 h 33"/>
                <a:gd name="T42" fmla="*/ 13 w 25"/>
                <a:gd name="T43" fmla="*/ 27 h 33"/>
                <a:gd name="T44" fmla="*/ 9 w 25"/>
                <a:gd name="T45" fmla="*/ 27 h 33"/>
                <a:gd name="T46" fmla="*/ 8 w 25"/>
                <a:gd name="T47" fmla="*/ 25 h 33"/>
                <a:gd name="T48" fmla="*/ 6 w 25"/>
                <a:gd name="T49" fmla="*/ 21 h 33"/>
                <a:gd name="T50" fmla="*/ 6 w 25"/>
                <a:gd name="T51" fmla="*/ 16 h 33"/>
                <a:gd name="T52" fmla="*/ 6 w 25"/>
                <a:gd name="T53" fmla="*/ 12 h 33"/>
                <a:gd name="T54" fmla="*/ 8 w 25"/>
                <a:gd name="T55" fmla="*/ 8 h 33"/>
                <a:gd name="T56" fmla="*/ 9 w 25"/>
                <a:gd name="T57" fmla="*/ 6 h 33"/>
                <a:gd name="T58" fmla="*/ 13 w 25"/>
                <a:gd name="T59" fmla="*/ 4 h 33"/>
                <a:gd name="T60" fmla="*/ 17 w 25"/>
                <a:gd name="T61" fmla="*/ 6 h 33"/>
                <a:gd name="T62" fmla="*/ 19 w 25"/>
                <a:gd name="T63" fmla="*/ 6 h 33"/>
                <a:gd name="T64" fmla="*/ 19 w 25"/>
                <a:gd name="T65" fmla="*/ 8 h 33"/>
                <a:gd name="T66" fmla="*/ 21 w 25"/>
                <a:gd name="T67" fmla="*/ 12 h 33"/>
                <a:gd name="T68" fmla="*/ 25 w 25"/>
                <a:gd name="T69" fmla="*/ 12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33"/>
                <a:gd name="T107" fmla="*/ 25 w 25"/>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33">
                  <a:moveTo>
                    <a:pt x="25" y="12"/>
                  </a:moveTo>
                  <a:lnTo>
                    <a:pt x="25" y="6"/>
                  </a:lnTo>
                  <a:lnTo>
                    <a:pt x="23" y="2"/>
                  </a:lnTo>
                  <a:lnTo>
                    <a:pt x="19" y="0"/>
                  </a:lnTo>
                  <a:lnTo>
                    <a:pt x="13" y="0"/>
                  </a:lnTo>
                  <a:lnTo>
                    <a:pt x="8" y="2"/>
                  </a:lnTo>
                  <a:lnTo>
                    <a:pt x="4" y="4"/>
                  </a:lnTo>
                  <a:lnTo>
                    <a:pt x="0" y="10"/>
                  </a:lnTo>
                  <a:lnTo>
                    <a:pt x="0" y="18"/>
                  </a:lnTo>
                  <a:lnTo>
                    <a:pt x="0" y="23"/>
                  </a:lnTo>
                  <a:lnTo>
                    <a:pt x="4" y="29"/>
                  </a:lnTo>
                  <a:lnTo>
                    <a:pt x="8" y="31"/>
                  </a:lnTo>
                  <a:lnTo>
                    <a:pt x="13" y="33"/>
                  </a:lnTo>
                  <a:lnTo>
                    <a:pt x="17" y="31"/>
                  </a:lnTo>
                  <a:lnTo>
                    <a:pt x="23" y="29"/>
                  </a:lnTo>
                  <a:lnTo>
                    <a:pt x="25" y="25"/>
                  </a:lnTo>
                  <a:lnTo>
                    <a:pt x="25" y="21"/>
                  </a:lnTo>
                  <a:lnTo>
                    <a:pt x="21" y="21"/>
                  </a:lnTo>
                  <a:lnTo>
                    <a:pt x="19" y="23"/>
                  </a:lnTo>
                  <a:lnTo>
                    <a:pt x="17" y="25"/>
                  </a:lnTo>
                  <a:lnTo>
                    <a:pt x="15" y="27"/>
                  </a:lnTo>
                  <a:lnTo>
                    <a:pt x="13" y="27"/>
                  </a:lnTo>
                  <a:lnTo>
                    <a:pt x="9" y="27"/>
                  </a:lnTo>
                  <a:lnTo>
                    <a:pt x="8" y="25"/>
                  </a:lnTo>
                  <a:lnTo>
                    <a:pt x="6" y="21"/>
                  </a:lnTo>
                  <a:lnTo>
                    <a:pt x="6" y="16"/>
                  </a:lnTo>
                  <a:lnTo>
                    <a:pt x="6" y="12"/>
                  </a:lnTo>
                  <a:lnTo>
                    <a:pt x="8" y="8"/>
                  </a:lnTo>
                  <a:lnTo>
                    <a:pt x="9" y="6"/>
                  </a:lnTo>
                  <a:lnTo>
                    <a:pt x="13" y="4"/>
                  </a:lnTo>
                  <a:lnTo>
                    <a:pt x="17" y="6"/>
                  </a:lnTo>
                  <a:lnTo>
                    <a:pt x="19" y="6"/>
                  </a:lnTo>
                  <a:lnTo>
                    <a:pt x="19" y="8"/>
                  </a:lnTo>
                  <a:lnTo>
                    <a:pt x="21" y="12"/>
                  </a:lnTo>
                  <a:lnTo>
                    <a:pt x="25" y="12"/>
                  </a:lnTo>
                  <a:close/>
                </a:path>
              </a:pathLst>
            </a:custGeom>
            <a:solidFill>
              <a:srgbClr val="000000"/>
            </a:solidFill>
            <a:ln w="9525">
              <a:noFill/>
              <a:round/>
              <a:headEnd/>
              <a:tailEnd/>
            </a:ln>
          </p:spPr>
          <p:txBody>
            <a:bodyPr/>
            <a:lstStyle/>
            <a:p>
              <a:endParaRPr lang="en-US"/>
            </a:p>
          </p:txBody>
        </p:sp>
        <p:sp>
          <p:nvSpPr>
            <p:cNvPr id="38142" name="Freeform 254"/>
            <p:cNvSpPr>
              <a:spLocks/>
            </p:cNvSpPr>
            <p:nvPr/>
          </p:nvSpPr>
          <p:spPr bwMode="auto">
            <a:xfrm>
              <a:off x="3943" y="1789"/>
              <a:ext cx="25" cy="40"/>
            </a:xfrm>
            <a:custGeom>
              <a:avLst/>
              <a:gdLst>
                <a:gd name="T0" fmla="*/ 0 w 25"/>
                <a:gd name="T1" fmla="*/ 0 h 40"/>
                <a:gd name="T2" fmla="*/ 0 w 25"/>
                <a:gd name="T3" fmla="*/ 40 h 40"/>
                <a:gd name="T4" fmla="*/ 5 w 25"/>
                <a:gd name="T5" fmla="*/ 40 h 40"/>
                <a:gd name="T6" fmla="*/ 5 w 25"/>
                <a:gd name="T7" fmla="*/ 23 h 40"/>
                <a:gd name="T8" fmla="*/ 5 w 25"/>
                <a:gd name="T9" fmla="*/ 19 h 40"/>
                <a:gd name="T10" fmla="*/ 7 w 25"/>
                <a:gd name="T11" fmla="*/ 17 h 40"/>
                <a:gd name="T12" fmla="*/ 9 w 25"/>
                <a:gd name="T13" fmla="*/ 15 h 40"/>
                <a:gd name="T14" fmla="*/ 13 w 25"/>
                <a:gd name="T15" fmla="*/ 13 h 40"/>
                <a:gd name="T16" fmla="*/ 15 w 25"/>
                <a:gd name="T17" fmla="*/ 15 h 40"/>
                <a:gd name="T18" fmla="*/ 19 w 25"/>
                <a:gd name="T19" fmla="*/ 15 h 40"/>
                <a:gd name="T20" fmla="*/ 19 w 25"/>
                <a:gd name="T21" fmla="*/ 17 h 40"/>
                <a:gd name="T22" fmla="*/ 19 w 25"/>
                <a:gd name="T23" fmla="*/ 19 h 40"/>
                <a:gd name="T24" fmla="*/ 19 w 25"/>
                <a:gd name="T25" fmla="*/ 21 h 40"/>
                <a:gd name="T26" fmla="*/ 19 w 25"/>
                <a:gd name="T27" fmla="*/ 40 h 40"/>
                <a:gd name="T28" fmla="*/ 25 w 25"/>
                <a:gd name="T29" fmla="*/ 40 h 40"/>
                <a:gd name="T30" fmla="*/ 25 w 25"/>
                <a:gd name="T31" fmla="*/ 19 h 40"/>
                <a:gd name="T32" fmla="*/ 25 w 25"/>
                <a:gd name="T33" fmla="*/ 15 h 40"/>
                <a:gd name="T34" fmla="*/ 21 w 25"/>
                <a:gd name="T35" fmla="*/ 11 h 40"/>
                <a:gd name="T36" fmla="*/ 19 w 25"/>
                <a:gd name="T37" fmla="*/ 9 h 40"/>
                <a:gd name="T38" fmla="*/ 15 w 25"/>
                <a:gd name="T39" fmla="*/ 9 h 40"/>
                <a:gd name="T40" fmla="*/ 9 w 25"/>
                <a:gd name="T41" fmla="*/ 11 h 40"/>
                <a:gd name="T42" fmla="*/ 5 w 25"/>
                <a:gd name="T43" fmla="*/ 15 h 40"/>
                <a:gd name="T44" fmla="*/ 5 w 25"/>
                <a:gd name="T45" fmla="*/ 0 h 40"/>
                <a:gd name="T46" fmla="*/ 0 w 25"/>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0"/>
                <a:gd name="T74" fmla="*/ 25 w 25"/>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0">
                  <a:moveTo>
                    <a:pt x="0" y="0"/>
                  </a:moveTo>
                  <a:lnTo>
                    <a:pt x="0" y="40"/>
                  </a:lnTo>
                  <a:lnTo>
                    <a:pt x="5" y="40"/>
                  </a:lnTo>
                  <a:lnTo>
                    <a:pt x="5" y="23"/>
                  </a:lnTo>
                  <a:lnTo>
                    <a:pt x="5" y="19"/>
                  </a:lnTo>
                  <a:lnTo>
                    <a:pt x="7" y="17"/>
                  </a:lnTo>
                  <a:lnTo>
                    <a:pt x="9" y="15"/>
                  </a:lnTo>
                  <a:lnTo>
                    <a:pt x="13" y="13"/>
                  </a:lnTo>
                  <a:lnTo>
                    <a:pt x="15" y="15"/>
                  </a:lnTo>
                  <a:lnTo>
                    <a:pt x="19" y="15"/>
                  </a:lnTo>
                  <a:lnTo>
                    <a:pt x="19" y="17"/>
                  </a:lnTo>
                  <a:lnTo>
                    <a:pt x="19" y="19"/>
                  </a:lnTo>
                  <a:lnTo>
                    <a:pt x="19" y="21"/>
                  </a:lnTo>
                  <a:lnTo>
                    <a:pt x="19" y="40"/>
                  </a:lnTo>
                  <a:lnTo>
                    <a:pt x="25" y="40"/>
                  </a:lnTo>
                  <a:lnTo>
                    <a:pt x="25" y="19"/>
                  </a:lnTo>
                  <a:lnTo>
                    <a:pt x="25" y="15"/>
                  </a:lnTo>
                  <a:lnTo>
                    <a:pt x="21" y="11"/>
                  </a:lnTo>
                  <a:lnTo>
                    <a:pt x="19" y="9"/>
                  </a:lnTo>
                  <a:lnTo>
                    <a:pt x="15" y="9"/>
                  </a:lnTo>
                  <a:lnTo>
                    <a:pt x="9" y="11"/>
                  </a:lnTo>
                  <a:lnTo>
                    <a:pt x="5" y="15"/>
                  </a:lnTo>
                  <a:lnTo>
                    <a:pt x="5" y="0"/>
                  </a:lnTo>
                  <a:lnTo>
                    <a:pt x="0" y="0"/>
                  </a:lnTo>
                  <a:close/>
                </a:path>
              </a:pathLst>
            </a:custGeom>
            <a:solidFill>
              <a:srgbClr val="000000"/>
            </a:solidFill>
            <a:ln w="9525">
              <a:noFill/>
              <a:round/>
              <a:headEnd/>
              <a:tailEnd/>
            </a:ln>
          </p:spPr>
          <p:txBody>
            <a:bodyPr/>
            <a:lstStyle/>
            <a:p>
              <a:endParaRPr lang="en-US"/>
            </a:p>
          </p:txBody>
        </p:sp>
        <p:sp>
          <p:nvSpPr>
            <p:cNvPr id="38143" name="Freeform 255"/>
            <p:cNvSpPr>
              <a:spLocks noEditPoints="1"/>
            </p:cNvSpPr>
            <p:nvPr/>
          </p:nvSpPr>
          <p:spPr bwMode="auto">
            <a:xfrm>
              <a:off x="3975" y="1789"/>
              <a:ext cx="6" cy="40"/>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38144" name="Freeform 256"/>
            <p:cNvSpPr>
              <a:spLocks noEditPoints="1"/>
            </p:cNvSpPr>
            <p:nvPr/>
          </p:nvSpPr>
          <p:spPr bwMode="auto">
            <a:xfrm>
              <a:off x="3987" y="1798"/>
              <a:ext cx="27" cy="44"/>
            </a:xfrm>
            <a:custGeom>
              <a:avLst/>
              <a:gdLst>
                <a:gd name="T0" fmla="*/ 23 w 27"/>
                <a:gd name="T1" fmla="*/ 6 h 44"/>
                <a:gd name="T2" fmla="*/ 17 w 27"/>
                <a:gd name="T3" fmla="*/ 2 h 44"/>
                <a:gd name="T4" fmla="*/ 13 w 27"/>
                <a:gd name="T5" fmla="*/ 0 h 44"/>
                <a:gd name="T6" fmla="*/ 7 w 27"/>
                <a:gd name="T7" fmla="*/ 2 h 44"/>
                <a:gd name="T8" fmla="*/ 4 w 27"/>
                <a:gd name="T9" fmla="*/ 4 h 44"/>
                <a:gd name="T10" fmla="*/ 0 w 27"/>
                <a:gd name="T11" fmla="*/ 10 h 44"/>
                <a:gd name="T12" fmla="*/ 0 w 27"/>
                <a:gd name="T13" fmla="*/ 16 h 44"/>
                <a:gd name="T14" fmla="*/ 0 w 27"/>
                <a:gd name="T15" fmla="*/ 23 h 44"/>
                <a:gd name="T16" fmla="*/ 4 w 27"/>
                <a:gd name="T17" fmla="*/ 27 h 44"/>
                <a:gd name="T18" fmla="*/ 7 w 27"/>
                <a:gd name="T19" fmla="*/ 31 h 44"/>
                <a:gd name="T20" fmla="*/ 13 w 27"/>
                <a:gd name="T21" fmla="*/ 33 h 44"/>
                <a:gd name="T22" fmla="*/ 19 w 27"/>
                <a:gd name="T23" fmla="*/ 31 h 44"/>
                <a:gd name="T24" fmla="*/ 21 w 27"/>
                <a:gd name="T25" fmla="*/ 29 h 44"/>
                <a:gd name="T26" fmla="*/ 21 w 27"/>
                <a:gd name="T27" fmla="*/ 29 h 44"/>
                <a:gd name="T28" fmla="*/ 21 w 27"/>
                <a:gd name="T29" fmla="*/ 35 h 44"/>
                <a:gd name="T30" fmla="*/ 19 w 27"/>
                <a:gd name="T31" fmla="*/ 37 h 44"/>
                <a:gd name="T32" fmla="*/ 17 w 27"/>
                <a:gd name="T33" fmla="*/ 39 h 44"/>
                <a:gd name="T34" fmla="*/ 13 w 27"/>
                <a:gd name="T35" fmla="*/ 41 h 44"/>
                <a:gd name="T36" fmla="*/ 7 w 27"/>
                <a:gd name="T37" fmla="*/ 39 h 44"/>
                <a:gd name="T38" fmla="*/ 7 w 27"/>
                <a:gd name="T39" fmla="*/ 37 h 44"/>
                <a:gd name="T40" fmla="*/ 6 w 27"/>
                <a:gd name="T41" fmla="*/ 35 h 44"/>
                <a:gd name="T42" fmla="*/ 0 w 27"/>
                <a:gd name="T43" fmla="*/ 35 h 44"/>
                <a:gd name="T44" fmla="*/ 2 w 27"/>
                <a:gd name="T45" fmla="*/ 39 h 44"/>
                <a:gd name="T46" fmla="*/ 6 w 27"/>
                <a:gd name="T47" fmla="*/ 42 h 44"/>
                <a:gd name="T48" fmla="*/ 7 w 27"/>
                <a:gd name="T49" fmla="*/ 44 h 44"/>
                <a:gd name="T50" fmla="*/ 13 w 27"/>
                <a:gd name="T51" fmla="*/ 44 h 44"/>
                <a:gd name="T52" fmla="*/ 19 w 27"/>
                <a:gd name="T53" fmla="*/ 42 h 44"/>
                <a:gd name="T54" fmla="*/ 23 w 27"/>
                <a:gd name="T55" fmla="*/ 41 h 44"/>
                <a:gd name="T56" fmla="*/ 27 w 27"/>
                <a:gd name="T57" fmla="*/ 37 h 44"/>
                <a:gd name="T58" fmla="*/ 27 w 27"/>
                <a:gd name="T59" fmla="*/ 31 h 44"/>
                <a:gd name="T60" fmla="*/ 27 w 27"/>
                <a:gd name="T61" fmla="*/ 0 h 44"/>
                <a:gd name="T62" fmla="*/ 23 w 27"/>
                <a:gd name="T63" fmla="*/ 0 h 44"/>
                <a:gd name="T64" fmla="*/ 23 w 27"/>
                <a:gd name="T65" fmla="*/ 6 h 44"/>
                <a:gd name="T66" fmla="*/ 13 w 27"/>
                <a:gd name="T67" fmla="*/ 4 h 44"/>
                <a:gd name="T68" fmla="*/ 17 w 27"/>
                <a:gd name="T69" fmla="*/ 6 h 44"/>
                <a:gd name="T70" fmla="*/ 19 w 27"/>
                <a:gd name="T71" fmla="*/ 8 h 44"/>
                <a:gd name="T72" fmla="*/ 21 w 27"/>
                <a:gd name="T73" fmla="*/ 12 h 44"/>
                <a:gd name="T74" fmla="*/ 23 w 27"/>
                <a:gd name="T75" fmla="*/ 18 h 44"/>
                <a:gd name="T76" fmla="*/ 21 w 27"/>
                <a:gd name="T77" fmla="*/ 21 h 44"/>
                <a:gd name="T78" fmla="*/ 19 w 27"/>
                <a:gd name="T79" fmla="*/ 25 h 44"/>
                <a:gd name="T80" fmla="*/ 17 w 27"/>
                <a:gd name="T81" fmla="*/ 27 h 44"/>
                <a:gd name="T82" fmla="*/ 13 w 27"/>
                <a:gd name="T83" fmla="*/ 27 h 44"/>
                <a:gd name="T84" fmla="*/ 9 w 27"/>
                <a:gd name="T85" fmla="*/ 27 h 44"/>
                <a:gd name="T86" fmla="*/ 7 w 27"/>
                <a:gd name="T87" fmla="*/ 25 h 44"/>
                <a:gd name="T88" fmla="*/ 6 w 27"/>
                <a:gd name="T89" fmla="*/ 21 h 44"/>
                <a:gd name="T90" fmla="*/ 6 w 27"/>
                <a:gd name="T91" fmla="*/ 16 h 44"/>
                <a:gd name="T92" fmla="*/ 6 w 27"/>
                <a:gd name="T93" fmla="*/ 12 h 44"/>
                <a:gd name="T94" fmla="*/ 7 w 27"/>
                <a:gd name="T95" fmla="*/ 8 h 44"/>
                <a:gd name="T96" fmla="*/ 9 w 27"/>
                <a:gd name="T97" fmla="*/ 6 h 44"/>
                <a:gd name="T98" fmla="*/ 13 w 27"/>
                <a:gd name="T99" fmla="*/ 4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3" y="6"/>
                  </a:moveTo>
                  <a:lnTo>
                    <a:pt x="17" y="2"/>
                  </a:lnTo>
                  <a:lnTo>
                    <a:pt x="13" y="0"/>
                  </a:lnTo>
                  <a:lnTo>
                    <a:pt x="7" y="2"/>
                  </a:lnTo>
                  <a:lnTo>
                    <a:pt x="4" y="4"/>
                  </a:lnTo>
                  <a:lnTo>
                    <a:pt x="0" y="10"/>
                  </a:lnTo>
                  <a:lnTo>
                    <a:pt x="0" y="16"/>
                  </a:lnTo>
                  <a:lnTo>
                    <a:pt x="0" y="23"/>
                  </a:lnTo>
                  <a:lnTo>
                    <a:pt x="4" y="27"/>
                  </a:lnTo>
                  <a:lnTo>
                    <a:pt x="7" y="31"/>
                  </a:lnTo>
                  <a:lnTo>
                    <a:pt x="13" y="33"/>
                  </a:lnTo>
                  <a:lnTo>
                    <a:pt x="19" y="31"/>
                  </a:lnTo>
                  <a:lnTo>
                    <a:pt x="21" y="29"/>
                  </a:lnTo>
                  <a:lnTo>
                    <a:pt x="21" y="35"/>
                  </a:lnTo>
                  <a:lnTo>
                    <a:pt x="19" y="37"/>
                  </a:lnTo>
                  <a:lnTo>
                    <a:pt x="17" y="39"/>
                  </a:lnTo>
                  <a:lnTo>
                    <a:pt x="13" y="41"/>
                  </a:lnTo>
                  <a:lnTo>
                    <a:pt x="7" y="39"/>
                  </a:lnTo>
                  <a:lnTo>
                    <a:pt x="7" y="37"/>
                  </a:lnTo>
                  <a:lnTo>
                    <a:pt x="6" y="35"/>
                  </a:lnTo>
                  <a:lnTo>
                    <a:pt x="0" y="35"/>
                  </a:lnTo>
                  <a:lnTo>
                    <a:pt x="2" y="39"/>
                  </a:lnTo>
                  <a:lnTo>
                    <a:pt x="6" y="42"/>
                  </a:lnTo>
                  <a:lnTo>
                    <a:pt x="7" y="44"/>
                  </a:lnTo>
                  <a:lnTo>
                    <a:pt x="13" y="44"/>
                  </a:lnTo>
                  <a:lnTo>
                    <a:pt x="19" y="42"/>
                  </a:lnTo>
                  <a:lnTo>
                    <a:pt x="23" y="41"/>
                  </a:lnTo>
                  <a:lnTo>
                    <a:pt x="27" y="37"/>
                  </a:lnTo>
                  <a:lnTo>
                    <a:pt x="27" y="31"/>
                  </a:lnTo>
                  <a:lnTo>
                    <a:pt x="27" y="0"/>
                  </a:lnTo>
                  <a:lnTo>
                    <a:pt x="23" y="0"/>
                  </a:lnTo>
                  <a:lnTo>
                    <a:pt x="23" y="6"/>
                  </a:lnTo>
                  <a:close/>
                  <a:moveTo>
                    <a:pt x="13" y="4"/>
                  </a:moveTo>
                  <a:lnTo>
                    <a:pt x="17" y="6"/>
                  </a:lnTo>
                  <a:lnTo>
                    <a:pt x="19" y="8"/>
                  </a:lnTo>
                  <a:lnTo>
                    <a:pt x="21" y="12"/>
                  </a:lnTo>
                  <a:lnTo>
                    <a:pt x="23" y="18"/>
                  </a:lnTo>
                  <a:lnTo>
                    <a:pt x="21" y="21"/>
                  </a:lnTo>
                  <a:lnTo>
                    <a:pt x="19" y="25"/>
                  </a:lnTo>
                  <a:lnTo>
                    <a:pt x="17" y="27"/>
                  </a:lnTo>
                  <a:lnTo>
                    <a:pt x="13" y="27"/>
                  </a:lnTo>
                  <a:lnTo>
                    <a:pt x="9" y="27"/>
                  </a:lnTo>
                  <a:lnTo>
                    <a:pt x="7" y="25"/>
                  </a:lnTo>
                  <a:lnTo>
                    <a:pt x="6" y="21"/>
                  </a:lnTo>
                  <a:lnTo>
                    <a:pt x="6" y="16"/>
                  </a:lnTo>
                  <a:lnTo>
                    <a:pt x="6"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38145" name="Freeform 257"/>
            <p:cNvSpPr>
              <a:spLocks noEditPoints="1"/>
            </p:cNvSpPr>
            <p:nvPr/>
          </p:nvSpPr>
          <p:spPr bwMode="auto">
            <a:xfrm>
              <a:off x="4019" y="1798"/>
              <a:ext cx="29" cy="33"/>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2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6 w 29"/>
                <a:gd name="T37" fmla="*/ 4 h 33"/>
                <a:gd name="T38" fmla="*/ 20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2 w 29"/>
                <a:gd name="T55" fmla="*/ 18 h 33"/>
                <a:gd name="T56" fmla="*/ 0 w 29"/>
                <a:gd name="T57" fmla="*/ 19 h 33"/>
                <a:gd name="T58" fmla="*/ 0 w 29"/>
                <a:gd name="T59" fmla="*/ 23 h 33"/>
                <a:gd name="T60" fmla="*/ 0 w 29"/>
                <a:gd name="T61" fmla="*/ 27 h 33"/>
                <a:gd name="T62" fmla="*/ 2 w 29"/>
                <a:gd name="T63" fmla="*/ 31 h 33"/>
                <a:gd name="T64" fmla="*/ 6 w 29"/>
                <a:gd name="T65" fmla="*/ 31 h 33"/>
                <a:gd name="T66" fmla="*/ 10 w 29"/>
                <a:gd name="T67" fmla="*/ 33 h 33"/>
                <a:gd name="T68" fmla="*/ 16 w 29"/>
                <a:gd name="T69" fmla="*/ 31 h 33"/>
                <a:gd name="T70" fmla="*/ 22 w 29"/>
                <a:gd name="T71" fmla="*/ 27 h 33"/>
                <a:gd name="T72" fmla="*/ 22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0 w 29"/>
                <a:gd name="T91" fmla="*/ 29 h 33"/>
                <a:gd name="T92" fmla="*/ 6 w 29"/>
                <a:gd name="T93" fmla="*/ 27 h 33"/>
                <a:gd name="T94" fmla="*/ 6 w 29"/>
                <a:gd name="T95" fmla="*/ 25 h 33"/>
                <a:gd name="T96" fmla="*/ 6 w 29"/>
                <a:gd name="T97" fmla="*/ 23 h 33"/>
                <a:gd name="T98" fmla="*/ 6 w 29"/>
                <a:gd name="T99" fmla="*/ 21 h 33"/>
                <a:gd name="T100" fmla="*/ 8 w 29"/>
                <a:gd name="T101" fmla="*/ 19 h 33"/>
                <a:gd name="T102" fmla="*/ 12 w 29"/>
                <a:gd name="T103" fmla="*/ 18 h 33"/>
                <a:gd name="T104" fmla="*/ 18 w 29"/>
                <a:gd name="T105" fmla="*/ 18 h 33"/>
                <a:gd name="T106" fmla="*/ 20 w 29"/>
                <a:gd name="T107" fmla="*/ 16 h 33"/>
                <a:gd name="T108" fmla="*/ 20 w 29"/>
                <a:gd name="T109" fmla="*/ 16 h 33"/>
                <a:gd name="T110" fmla="*/ 20 w 29"/>
                <a:gd name="T111" fmla="*/ 19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7"/>
                  </a:moveTo>
                  <a:lnTo>
                    <a:pt x="27" y="27"/>
                  </a:lnTo>
                  <a:lnTo>
                    <a:pt x="25" y="27"/>
                  </a:lnTo>
                  <a:lnTo>
                    <a:pt x="25" y="25"/>
                  </a:lnTo>
                  <a:lnTo>
                    <a:pt x="25" y="8"/>
                  </a:lnTo>
                  <a:lnTo>
                    <a:pt x="25" y="6"/>
                  </a:lnTo>
                  <a:lnTo>
                    <a:pt x="23" y="2"/>
                  </a:lnTo>
                  <a:lnTo>
                    <a:pt x="20" y="0"/>
                  </a:lnTo>
                  <a:lnTo>
                    <a:pt x="14" y="0"/>
                  </a:lnTo>
                  <a:lnTo>
                    <a:pt x="8" y="0"/>
                  </a:lnTo>
                  <a:lnTo>
                    <a:pt x="4" y="2"/>
                  </a:lnTo>
                  <a:lnTo>
                    <a:pt x="2" y="6"/>
                  </a:lnTo>
                  <a:lnTo>
                    <a:pt x="2" y="10"/>
                  </a:lnTo>
                  <a:lnTo>
                    <a:pt x="6" y="10"/>
                  </a:lnTo>
                  <a:lnTo>
                    <a:pt x="8" y="8"/>
                  </a:lnTo>
                  <a:lnTo>
                    <a:pt x="8" y="6"/>
                  </a:lnTo>
                  <a:lnTo>
                    <a:pt x="10" y="4"/>
                  </a:lnTo>
                  <a:lnTo>
                    <a:pt x="14" y="4"/>
                  </a:lnTo>
                  <a:lnTo>
                    <a:pt x="16" y="4"/>
                  </a:lnTo>
                  <a:lnTo>
                    <a:pt x="20" y="6"/>
                  </a:lnTo>
                  <a:lnTo>
                    <a:pt x="20" y="8"/>
                  </a:lnTo>
                  <a:lnTo>
                    <a:pt x="20" y="10"/>
                  </a:lnTo>
                  <a:lnTo>
                    <a:pt x="20" y="12"/>
                  </a:lnTo>
                  <a:lnTo>
                    <a:pt x="12" y="14"/>
                  </a:lnTo>
                  <a:lnTo>
                    <a:pt x="6" y="14"/>
                  </a:lnTo>
                  <a:lnTo>
                    <a:pt x="4" y="16"/>
                  </a:lnTo>
                  <a:lnTo>
                    <a:pt x="2" y="18"/>
                  </a:lnTo>
                  <a:lnTo>
                    <a:pt x="0" y="19"/>
                  </a:lnTo>
                  <a:lnTo>
                    <a:pt x="0" y="23"/>
                  </a:lnTo>
                  <a:lnTo>
                    <a:pt x="0" y="27"/>
                  </a:lnTo>
                  <a:lnTo>
                    <a:pt x="2" y="31"/>
                  </a:lnTo>
                  <a:lnTo>
                    <a:pt x="6" y="31"/>
                  </a:lnTo>
                  <a:lnTo>
                    <a:pt x="10" y="33"/>
                  </a:lnTo>
                  <a:lnTo>
                    <a:pt x="16" y="31"/>
                  </a:lnTo>
                  <a:lnTo>
                    <a:pt x="22" y="27"/>
                  </a:lnTo>
                  <a:lnTo>
                    <a:pt x="22" y="31"/>
                  </a:lnTo>
                  <a:lnTo>
                    <a:pt x="25" y="33"/>
                  </a:lnTo>
                  <a:lnTo>
                    <a:pt x="29" y="31"/>
                  </a:lnTo>
                  <a:lnTo>
                    <a:pt x="29" y="27"/>
                  </a:lnTo>
                  <a:close/>
                  <a:moveTo>
                    <a:pt x="20" y="19"/>
                  </a:moveTo>
                  <a:lnTo>
                    <a:pt x="20" y="21"/>
                  </a:lnTo>
                  <a:lnTo>
                    <a:pt x="20" y="23"/>
                  </a:lnTo>
                  <a:lnTo>
                    <a:pt x="18" y="25"/>
                  </a:lnTo>
                  <a:lnTo>
                    <a:pt x="16" y="27"/>
                  </a:lnTo>
                  <a:lnTo>
                    <a:pt x="10" y="29"/>
                  </a:lnTo>
                  <a:lnTo>
                    <a:pt x="6" y="27"/>
                  </a:lnTo>
                  <a:lnTo>
                    <a:pt x="6" y="25"/>
                  </a:lnTo>
                  <a:lnTo>
                    <a:pt x="6" y="23"/>
                  </a:lnTo>
                  <a:lnTo>
                    <a:pt x="6" y="21"/>
                  </a:lnTo>
                  <a:lnTo>
                    <a:pt x="8" y="19"/>
                  </a:lnTo>
                  <a:lnTo>
                    <a:pt x="12" y="18"/>
                  </a:lnTo>
                  <a:lnTo>
                    <a:pt x="18" y="18"/>
                  </a:lnTo>
                  <a:lnTo>
                    <a:pt x="20" y="16"/>
                  </a:lnTo>
                  <a:lnTo>
                    <a:pt x="20" y="19"/>
                  </a:lnTo>
                  <a:close/>
                </a:path>
              </a:pathLst>
            </a:custGeom>
            <a:solidFill>
              <a:srgbClr val="000000"/>
            </a:solidFill>
            <a:ln w="9525">
              <a:noFill/>
              <a:round/>
              <a:headEnd/>
              <a:tailEnd/>
            </a:ln>
          </p:spPr>
          <p:txBody>
            <a:bodyPr/>
            <a:lstStyle/>
            <a:p>
              <a:endParaRPr lang="en-US"/>
            </a:p>
          </p:txBody>
        </p:sp>
        <p:sp>
          <p:nvSpPr>
            <p:cNvPr id="38146" name="Freeform 258"/>
            <p:cNvSpPr>
              <a:spLocks/>
            </p:cNvSpPr>
            <p:nvPr/>
          </p:nvSpPr>
          <p:spPr bwMode="auto">
            <a:xfrm>
              <a:off x="4054" y="1798"/>
              <a:ext cx="25" cy="31"/>
            </a:xfrm>
            <a:custGeom>
              <a:avLst/>
              <a:gdLst>
                <a:gd name="T0" fmla="*/ 25 w 25"/>
                <a:gd name="T1" fmla="*/ 31 h 31"/>
                <a:gd name="T2" fmla="*/ 25 w 25"/>
                <a:gd name="T3" fmla="*/ 10 h 31"/>
                <a:gd name="T4" fmla="*/ 23 w 25"/>
                <a:gd name="T5" fmla="*/ 6 h 31"/>
                <a:gd name="T6" fmla="*/ 21 w 25"/>
                <a:gd name="T7" fmla="*/ 2 h 31"/>
                <a:gd name="T8" fmla="*/ 19 w 25"/>
                <a:gd name="T9" fmla="*/ 0 h 31"/>
                <a:gd name="T10" fmla="*/ 13 w 25"/>
                <a:gd name="T11" fmla="*/ 0 h 31"/>
                <a:gd name="T12" fmla="*/ 8 w 25"/>
                <a:gd name="T13" fmla="*/ 2 h 31"/>
                <a:gd name="T14" fmla="*/ 4 w 25"/>
                <a:gd name="T15" fmla="*/ 6 h 31"/>
                <a:gd name="T16" fmla="*/ 4 w 25"/>
                <a:gd name="T17" fmla="*/ 0 h 31"/>
                <a:gd name="T18" fmla="*/ 0 w 25"/>
                <a:gd name="T19" fmla="*/ 0 h 31"/>
                <a:gd name="T20" fmla="*/ 0 w 25"/>
                <a:gd name="T21" fmla="*/ 31 h 31"/>
                <a:gd name="T22" fmla="*/ 4 w 25"/>
                <a:gd name="T23" fmla="*/ 31 h 31"/>
                <a:gd name="T24" fmla="*/ 4 w 25"/>
                <a:gd name="T25" fmla="*/ 14 h 31"/>
                <a:gd name="T26" fmla="*/ 6 w 25"/>
                <a:gd name="T27" fmla="*/ 10 h 31"/>
                <a:gd name="T28" fmla="*/ 8 w 25"/>
                <a:gd name="T29" fmla="*/ 8 h 31"/>
                <a:gd name="T30" fmla="*/ 10 w 25"/>
                <a:gd name="T31" fmla="*/ 6 h 31"/>
                <a:gd name="T32" fmla="*/ 13 w 25"/>
                <a:gd name="T33" fmla="*/ 4 h 31"/>
                <a:gd name="T34" fmla="*/ 15 w 25"/>
                <a:gd name="T35" fmla="*/ 6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9" y="0"/>
                  </a:lnTo>
                  <a:lnTo>
                    <a:pt x="13" y="0"/>
                  </a:lnTo>
                  <a:lnTo>
                    <a:pt x="8" y="2"/>
                  </a:lnTo>
                  <a:lnTo>
                    <a:pt x="4" y="6"/>
                  </a:lnTo>
                  <a:lnTo>
                    <a:pt x="4" y="0"/>
                  </a:lnTo>
                  <a:lnTo>
                    <a:pt x="0" y="0"/>
                  </a:lnTo>
                  <a:lnTo>
                    <a:pt x="0" y="31"/>
                  </a:lnTo>
                  <a:lnTo>
                    <a:pt x="4" y="31"/>
                  </a:lnTo>
                  <a:lnTo>
                    <a:pt x="4" y="14"/>
                  </a:lnTo>
                  <a:lnTo>
                    <a:pt x="6" y="10"/>
                  </a:lnTo>
                  <a:lnTo>
                    <a:pt x="8" y="8"/>
                  </a:lnTo>
                  <a:lnTo>
                    <a:pt x="10" y="6"/>
                  </a:lnTo>
                  <a:lnTo>
                    <a:pt x="13" y="4"/>
                  </a:lnTo>
                  <a:lnTo>
                    <a:pt x="15" y="6"/>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38147" name="Rectangle 259"/>
            <p:cNvSpPr>
              <a:spLocks noChangeArrowheads="1"/>
            </p:cNvSpPr>
            <p:nvPr/>
          </p:nvSpPr>
          <p:spPr bwMode="auto">
            <a:xfrm>
              <a:off x="4313" y="2752"/>
              <a:ext cx="117" cy="88"/>
            </a:xfrm>
            <a:prstGeom prst="rect">
              <a:avLst/>
            </a:prstGeom>
            <a:solidFill>
              <a:srgbClr val="FFFFFF"/>
            </a:solidFill>
            <a:ln w="9525">
              <a:noFill/>
              <a:miter lim="800000"/>
              <a:headEnd/>
              <a:tailEnd/>
            </a:ln>
          </p:spPr>
          <p:txBody>
            <a:bodyPr/>
            <a:lstStyle/>
            <a:p>
              <a:pPr eaLnBrk="0" hangingPunct="0"/>
              <a:endParaRPr lang="en-US"/>
            </a:p>
          </p:txBody>
        </p:sp>
        <p:sp>
          <p:nvSpPr>
            <p:cNvPr id="38148" name="Rectangle 260"/>
            <p:cNvSpPr>
              <a:spLocks noChangeArrowheads="1"/>
            </p:cNvSpPr>
            <p:nvPr/>
          </p:nvSpPr>
          <p:spPr bwMode="auto">
            <a:xfrm>
              <a:off x="4269" y="2113"/>
              <a:ext cx="117" cy="86"/>
            </a:xfrm>
            <a:prstGeom prst="rect">
              <a:avLst/>
            </a:prstGeom>
            <a:solidFill>
              <a:srgbClr val="FFFFFF"/>
            </a:solidFill>
            <a:ln w="9525">
              <a:noFill/>
              <a:miter lim="800000"/>
              <a:headEnd/>
              <a:tailEnd/>
            </a:ln>
          </p:spPr>
          <p:txBody>
            <a:bodyPr/>
            <a:lstStyle/>
            <a:p>
              <a:pPr eaLnBrk="0" hangingPunct="0"/>
              <a:endParaRPr lang="en-US"/>
            </a:p>
          </p:txBody>
        </p:sp>
        <p:sp>
          <p:nvSpPr>
            <p:cNvPr id="38149" name="Freeform 261"/>
            <p:cNvSpPr>
              <a:spLocks/>
            </p:cNvSpPr>
            <p:nvPr/>
          </p:nvSpPr>
          <p:spPr bwMode="auto">
            <a:xfrm>
              <a:off x="4444" y="1887"/>
              <a:ext cx="59" cy="84"/>
            </a:xfrm>
            <a:custGeom>
              <a:avLst/>
              <a:gdLst>
                <a:gd name="T0" fmla="*/ 0 w 59"/>
                <a:gd name="T1" fmla="*/ 84 h 84"/>
                <a:gd name="T2" fmla="*/ 59 w 59"/>
                <a:gd name="T3" fmla="*/ 0 h 84"/>
                <a:gd name="T4" fmla="*/ 0 w 59"/>
                <a:gd name="T5" fmla="*/ 84 h 84"/>
                <a:gd name="T6" fmla="*/ 0 60000 65536"/>
                <a:gd name="T7" fmla="*/ 0 60000 65536"/>
                <a:gd name="T8" fmla="*/ 0 60000 65536"/>
                <a:gd name="T9" fmla="*/ 0 w 59"/>
                <a:gd name="T10" fmla="*/ 0 h 84"/>
                <a:gd name="T11" fmla="*/ 59 w 59"/>
                <a:gd name="T12" fmla="*/ 84 h 84"/>
              </a:gdLst>
              <a:ahLst/>
              <a:cxnLst>
                <a:cxn ang="T6">
                  <a:pos x="T0" y="T1"/>
                </a:cxn>
                <a:cxn ang="T7">
                  <a:pos x="T2" y="T3"/>
                </a:cxn>
                <a:cxn ang="T8">
                  <a:pos x="T4" y="T5"/>
                </a:cxn>
              </a:cxnLst>
              <a:rect l="T9" t="T10" r="T11" b="T12"/>
              <a:pathLst>
                <a:path w="59" h="84">
                  <a:moveTo>
                    <a:pt x="0" y="84"/>
                  </a:moveTo>
                  <a:lnTo>
                    <a:pt x="59" y="0"/>
                  </a:lnTo>
                  <a:lnTo>
                    <a:pt x="0" y="84"/>
                  </a:lnTo>
                  <a:close/>
                </a:path>
              </a:pathLst>
            </a:custGeom>
            <a:solidFill>
              <a:srgbClr val="000000"/>
            </a:solidFill>
            <a:ln w="9525">
              <a:noFill/>
              <a:round/>
              <a:headEnd/>
              <a:tailEnd/>
            </a:ln>
          </p:spPr>
          <p:txBody>
            <a:bodyPr/>
            <a:lstStyle/>
            <a:p>
              <a:endParaRPr lang="en-US"/>
            </a:p>
          </p:txBody>
        </p:sp>
        <p:sp>
          <p:nvSpPr>
            <p:cNvPr id="38150" name="Freeform 262"/>
            <p:cNvSpPr>
              <a:spLocks/>
            </p:cNvSpPr>
            <p:nvPr/>
          </p:nvSpPr>
          <p:spPr bwMode="auto">
            <a:xfrm>
              <a:off x="2895" y="2265"/>
              <a:ext cx="547" cy="798"/>
            </a:xfrm>
            <a:custGeom>
              <a:avLst/>
              <a:gdLst>
                <a:gd name="T0" fmla="*/ 403 w 547"/>
                <a:gd name="T1" fmla="*/ 15 h 798"/>
                <a:gd name="T2" fmla="*/ 385 w 547"/>
                <a:gd name="T3" fmla="*/ 11 h 798"/>
                <a:gd name="T4" fmla="*/ 337 w 547"/>
                <a:gd name="T5" fmla="*/ 2 h 798"/>
                <a:gd name="T6" fmla="*/ 263 w 547"/>
                <a:gd name="T7" fmla="*/ 3 h 798"/>
                <a:gd name="T8" fmla="*/ 205 w 547"/>
                <a:gd name="T9" fmla="*/ 44 h 798"/>
                <a:gd name="T10" fmla="*/ 182 w 547"/>
                <a:gd name="T11" fmla="*/ 69 h 798"/>
                <a:gd name="T12" fmla="*/ 165 w 547"/>
                <a:gd name="T13" fmla="*/ 84 h 798"/>
                <a:gd name="T14" fmla="*/ 155 w 547"/>
                <a:gd name="T15" fmla="*/ 96 h 798"/>
                <a:gd name="T16" fmla="*/ 145 w 547"/>
                <a:gd name="T17" fmla="*/ 113 h 798"/>
                <a:gd name="T18" fmla="*/ 138 w 547"/>
                <a:gd name="T19" fmla="*/ 197 h 798"/>
                <a:gd name="T20" fmla="*/ 126 w 547"/>
                <a:gd name="T21" fmla="*/ 278 h 798"/>
                <a:gd name="T22" fmla="*/ 94 w 547"/>
                <a:gd name="T23" fmla="*/ 318 h 798"/>
                <a:gd name="T24" fmla="*/ 72 w 547"/>
                <a:gd name="T25" fmla="*/ 341 h 798"/>
                <a:gd name="T26" fmla="*/ 61 w 547"/>
                <a:gd name="T27" fmla="*/ 357 h 798"/>
                <a:gd name="T28" fmla="*/ 48 w 547"/>
                <a:gd name="T29" fmla="*/ 372 h 798"/>
                <a:gd name="T30" fmla="*/ 40 w 547"/>
                <a:gd name="T31" fmla="*/ 383 h 798"/>
                <a:gd name="T32" fmla="*/ 21 w 547"/>
                <a:gd name="T33" fmla="*/ 416 h 798"/>
                <a:gd name="T34" fmla="*/ 11 w 547"/>
                <a:gd name="T35" fmla="*/ 458 h 798"/>
                <a:gd name="T36" fmla="*/ 1 w 547"/>
                <a:gd name="T37" fmla="*/ 596 h 798"/>
                <a:gd name="T38" fmla="*/ 5 w 547"/>
                <a:gd name="T39" fmla="*/ 643 h 798"/>
                <a:gd name="T40" fmla="*/ 15 w 547"/>
                <a:gd name="T41" fmla="*/ 677 h 798"/>
                <a:gd name="T42" fmla="*/ 26 w 547"/>
                <a:gd name="T43" fmla="*/ 712 h 798"/>
                <a:gd name="T44" fmla="*/ 51 w 547"/>
                <a:gd name="T45" fmla="*/ 760 h 798"/>
                <a:gd name="T46" fmla="*/ 84 w 547"/>
                <a:gd name="T47" fmla="*/ 785 h 798"/>
                <a:gd name="T48" fmla="*/ 115 w 547"/>
                <a:gd name="T49" fmla="*/ 798 h 798"/>
                <a:gd name="T50" fmla="*/ 142 w 547"/>
                <a:gd name="T51" fmla="*/ 794 h 798"/>
                <a:gd name="T52" fmla="*/ 155 w 547"/>
                <a:gd name="T53" fmla="*/ 779 h 798"/>
                <a:gd name="T54" fmla="*/ 168 w 547"/>
                <a:gd name="T55" fmla="*/ 765 h 798"/>
                <a:gd name="T56" fmla="*/ 188 w 547"/>
                <a:gd name="T57" fmla="*/ 756 h 798"/>
                <a:gd name="T58" fmla="*/ 226 w 547"/>
                <a:gd name="T59" fmla="*/ 754 h 798"/>
                <a:gd name="T60" fmla="*/ 255 w 547"/>
                <a:gd name="T61" fmla="*/ 781 h 798"/>
                <a:gd name="T62" fmla="*/ 280 w 547"/>
                <a:gd name="T63" fmla="*/ 798 h 798"/>
                <a:gd name="T64" fmla="*/ 303 w 547"/>
                <a:gd name="T65" fmla="*/ 796 h 798"/>
                <a:gd name="T66" fmla="*/ 316 w 547"/>
                <a:gd name="T67" fmla="*/ 790 h 798"/>
                <a:gd name="T68" fmla="*/ 326 w 547"/>
                <a:gd name="T69" fmla="*/ 783 h 798"/>
                <a:gd name="T70" fmla="*/ 343 w 547"/>
                <a:gd name="T71" fmla="*/ 769 h 798"/>
                <a:gd name="T72" fmla="*/ 355 w 547"/>
                <a:gd name="T73" fmla="*/ 729 h 798"/>
                <a:gd name="T74" fmla="*/ 362 w 547"/>
                <a:gd name="T75" fmla="*/ 552 h 798"/>
                <a:gd name="T76" fmla="*/ 372 w 547"/>
                <a:gd name="T77" fmla="*/ 508 h 798"/>
                <a:gd name="T78" fmla="*/ 393 w 547"/>
                <a:gd name="T79" fmla="*/ 458 h 798"/>
                <a:gd name="T80" fmla="*/ 401 w 547"/>
                <a:gd name="T81" fmla="*/ 441 h 798"/>
                <a:gd name="T82" fmla="*/ 410 w 547"/>
                <a:gd name="T83" fmla="*/ 429 h 798"/>
                <a:gd name="T84" fmla="*/ 430 w 547"/>
                <a:gd name="T85" fmla="*/ 406 h 798"/>
                <a:gd name="T86" fmla="*/ 445 w 547"/>
                <a:gd name="T87" fmla="*/ 385 h 798"/>
                <a:gd name="T88" fmla="*/ 460 w 547"/>
                <a:gd name="T89" fmla="*/ 372 h 798"/>
                <a:gd name="T90" fmla="*/ 491 w 547"/>
                <a:gd name="T91" fmla="*/ 339 h 798"/>
                <a:gd name="T92" fmla="*/ 518 w 547"/>
                <a:gd name="T93" fmla="*/ 309 h 798"/>
                <a:gd name="T94" fmla="*/ 529 w 547"/>
                <a:gd name="T95" fmla="*/ 291 h 798"/>
                <a:gd name="T96" fmla="*/ 541 w 547"/>
                <a:gd name="T97" fmla="*/ 266 h 798"/>
                <a:gd name="T98" fmla="*/ 547 w 547"/>
                <a:gd name="T99" fmla="*/ 226 h 798"/>
                <a:gd name="T100" fmla="*/ 543 w 547"/>
                <a:gd name="T101" fmla="*/ 178 h 798"/>
                <a:gd name="T102" fmla="*/ 535 w 547"/>
                <a:gd name="T103" fmla="*/ 149 h 798"/>
                <a:gd name="T104" fmla="*/ 527 w 547"/>
                <a:gd name="T105" fmla="*/ 130 h 798"/>
                <a:gd name="T106" fmla="*/ 516 w 547"/>
                <a:gd name="T107" fmla="*/ 115 h 798"/>
                <a:gd name="T108" fmla="*/ 502 w 547"/>
                <a:gd name="T109" fmla="*/ 94 h 798"/>
                <a:gd name="T110" fmla="*/ 476 w 547"/>
                <a:gd name="T111" fmla="*/ 61 h 798"/>
                <a:gd name="T112" fmla="*/ 460 w 547"/>
                <a:gd name="T113" fmla="*/ 46 h 798"/>
                <a:gd name="T114" fmla="*/ 451 w 547"/>
                <a:gd name="T115" fmla="*/ 38 h 798"/>
                <a:gd name="T116" fmla="*/ 439 w 547"/>
                <a:gd name="T117" fmla="*/ 30 h 798"/>
                <a:gd name="T118" fmla="*/ 426 w 547"/>
                <a:gd name="T119" fmla="*/ 21 h 7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7"/>
                <a:gd name="T181" fmla="*/ 0 h 798"/>
                <a:gd name="T182" fmla="*/ 547 w 547"/>
                <a:gd name="T183" fmla="*/ 798 h 7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7" h="798">
                  <a:moveTo>
                    <a:pt x="418" y="21"/>
                  </a:moveTo>
                  <a:lnTo>
                    <a:pt x="416" y="19"/>
                  </a:lnTo>
                  <a:lnTo>
                    <a:pt x="414" y="19"/>
                  </a:lnTo>
                  <a:lnTo>
                    <a:pt x="412" y="17"/>
                  </a:lnTo>
                  <a:lnTo>
                    <a:pt x="410" y="17"/>
                  </a:lnTo>
                  <a:lnTo>
                    <a:pt x="408" y="17"/>
                  </a:lnTo>
                  <a:lnTo>
                    <a:pt x="406" y="15"/>
                  </a:lnTo>
                  <a:lnTo>
                    <a:pt x="405" y="15"/>
                  </a:lnTo>
                  <a:lnTo>
                    <a:pt x="403" y="15"/>
                  </a:lnTo>
                  <a:lnTo>
                    <a:pt x="401" y="15"/>
                  </a:lnTo>
                  <a:lnTo>
                    <a:pt x="399" y="15"/>
                  </a:lnTo>
                  <a:lnTo>
                    <a:pt x="397" y="15"/>
                  </a:lnTo>
                  <a:lnTo>
                    <a:pt x="395" y="15"/>
                  </a:lnTo>
                  <a:lnTo>
                    <a:pt x="393" y="13"/>
                  </a:lnTo>
                  <a:lnTo>
                    <a:pt x="391" y="13"/>
                  </a:lnTo>
                  <a:lnTo>
                    <a:pt x="389" y="11"/>
                  </a:lnTo>
                  <a:lnTo>
                    <a:pt x="387" y="11"/>
                  </a:lnTo>
                  <a:lnTo>
                    <a:pt x="385" y="11"/>
                  </a:lnTo>
                  <a:lnTo>
                    <a:pt x="383" y="11"/>
                  </a:lnTo>
                  <a:lnTo>
                    <a:pt x="383" y="9"/>
                  </a:lnTo>
                  <a:lnTo>
                    <a:pt x="376" y="9"/>
                  </a:lnTo>
                  <a:lnTo>
                    <a:pt x="370" y="9"/>
                  </a:lnTo>
                  <a:lnTo>
                    <a:pt x="362" y="7"/>
                  </a:lnTo>
                  <a:lnTo>
                    <a:pt x="357" y="5"/>
                  </a:lnTo>
                  <a:lnTo>
                    <a:pt x="351" y="5"/>
                  </a:lnTo>
                  <a:lnTo>
                    <a:pt x="343" y="3"/>
                  </a:lnTo>
                  <a:lnTo>
                    <a:pt x="337" y="2"/>
                  </a:lnTo>
                  <a:lnTo>
                    <a:pt x="330" y="0"/>
                  </a:lnTo>
                  <a:lnTo>
                    <a:pt x="322" y="0"/>
                  </a:lnTo>
                  <a:lnTo>
                    <a:pt x="314" y="0"/>
                  </a:lnTo>
                  <a:lnTo>
                    <a:pt x="305" y="0"/>
                  </a:lnTo>
                  <a:lnTo>
                    <a:pt x="297" y="0"/>
                  </a:lnTo>
                  <a:lnTo>
                    <a:pt x="287" y="0"/>
                  </a:lnTo>
                  <a:lnTo>
                    <a:pt x="280" y="0"/>
                  </a:lnTo>
                  <a:lnTo>
                    <a:pt x="272" y="2"/>
                  </a:lnTo>
                  <a:lnTo>
                    <a:pt x="263" y="3"/>
                  </a:lnTo>
                  <a:lnTo>
                    <a:pt x="255" y="7"/>
                  </a:lnTo>
                  <a:lnTo>
                    <a:pt x="249" y="11"/>
                  </a:lnTo>
                  <a:lnTo>
                    <a:pt x="241" y="17"/>
                  </a:lnTo>
                  <a:lnTo>
                    <a:pt x="236" y="23"/>
                  </a:lnTo>
                  <a:lnTo>
                    <a:pt x="228" y="26"/>
                  </a:lnTo>
                  <a:lnTo>
                    <a:pt x="222" y="32"/>
                  </a:lnTo>
                  <a:lnTo>
                    <a:pt x="215" y="36"/>
                  </a:lnTo>
                  <a:lnTo>
                    <a:pt x="207" y="42"/>
                  </a:lnTo>
                  <a:lnTo>
                    <a:pt x="205" y="44"/>
                  </a:lnTo>
                  <a:lnTo>
                    <a:pt x="203" y="48"/>
                  </a:lnTo>
                  <a:lnTo>
                    <a:pt x="199" y="49"/>
                  </a:lnTo>
                  <a:lnTo>
                    <a:pt x="197" y="53"/>
                  </a:lnTo>
                  <a:lnTo>
                    <a:pt x="195" y="55"/>
                  </a:lnTo>
                  <a:lnTo>
                    <a:pt x="192" y="59"/>
                  </a:lnTo>
                  <a:lnTo>
                    <a:pt x="190" y="61"/>
                  </a:lnTo>
                  <a:lnTo>
                    <a:pt x="188" y="65"/>
                  </a:lnTo>
                  <a:lnTo>
                    <a:pt x="184" y="67"/>
                  </a:lnTo>
                  <a:lnTo>
                    <a:pt x="182" y="69"/>
                  </a:lnTo>
                  <a:lnTo>
                    <a:pt x="180" y="71"/>
                  </a:lnTo>
                  <a:lnTo>
                    <a:pt x="178" y="73"/>
                  </a:lnTo>
                  <a:lnTo>
                    <a:pt x="174" y="74"/>
                  </a:lnTo>
                  <a:lnTo>
                    <a:pt x="172" y="76"/>
                  </a:lnTo>
                  <a:lnTo>
                    <a:pt x="170" y="78"/>
                  </a:lnTo>
                  <a:lnTo>
                    <a:pt x="167" y="78"/>
                  </a:lnTo>
                  <a:lnTo>
                    <a:pt x="167" y="80"/>
                  </a:lnTo>
                  <a:lnTo>
                    <a:pt x="165" y="82"/>
                  </a:lnTo>
                  <a:lnTo>
                    <a:pt x="165" y="84"/>
                  </a:lnTo>
                  <a:lnTo>
                    <a:pt x="165" y="86"/>
                  </a:lnTo>
                  <a:lnTo>
                    <a:pt x="165" y="88"/>
                  </a:lnTo>
                  <a:lnTo>
                    <a:pt x="163" y="88"/>
                  </a:lnTo>
                  <a:lnTo>
                    <a:pt x="161" y="90"/>
                  </a:lnTo>
                  <a:lnTo>
                    <a:pt x="159" y="92"/>
                  </a:lnTo>
                  <a:lnTo>
                    <a:pt x="157" y="92"/>
                  </a:lnTo>
                  <a:lnTo>
                    <a:pt x="157" y="94"/>
                  </a:lnTo>
                  <a:lnTo>
                    <a:pt x="155" y="94"/>
                  </a:lnTo>
                  <a:lnTo>
                    <a:pt x="155" y="96"/>
                  </a:lnTo>
                  <a:lnTo>
                    <a:pt x="155" y="97"/>
                  </a:lnTo>
                  <a:lnTo>
                    <a:pt x="155" y="99"/>
                  </a:lnTo>
                  <a:lnTo>
                    <a:pt x="153" y="99"/>
                  </a:lnTo>
                  <a:lnTo>
                    <a:pt x="151" y="99"/>
                  </a:lnTo>
                  <a:lnTo>
                    <a:pt x="151" y="101"/>
                  </a:lnTo>
                  <a:lnTo>
                    <a:pt x="149" y="101"/>
                  </a:lnTo>
                  <a:lnTo>
                    <a:pt x="147" y="105"/>
                  </a:lnTo>
                  <a:lnTo>
                    <a:pt x="145" y="109"/>
                  </a:lnTo>
                  <a:lnTo>
                    <a:pt x="145" y="113"/>
                  </a:lnTo>
                  <a:lnTo>
                    <a:pt x="144" y="115"/>
                  </a:lnTo>
                  <a:lnTo>
                    <a:pt x="144" y="119"/>
                  </a:lnTo>
                  <a:lnTo>
                    <a:pt x="142" y="122"/>
                  </a:lnTo>
                  <a:lnTo>
                    <a:pt x="140" y="126"/>
                  </a:lnTo>
                  <a:lnTo>
                    <a:pt x="138" y="128"/>
                  </a:lnTo>
                  <a:lnTo>
                    <a:pt x="138" y="145"/>
                  </a:lnTo>
                  <a:lnTo>
                    <a:pt x="138" y="163"/>
                  </a:lnTo>
                  <a:lnTo>
                    <a:pt x="138" y="180"/>
                  </a:lnTo>
                  <a:lnTo>
                    <a:pt x="138" y="197"/>
                  </a:lnTo>
                  <a:lnTo>
                    <a:pt x="138" y="215"/>
                  </a:lnTo>
                  <a:lnTo>
                    <a:pt x="138" y="232"/>
                  </a:lnTo>
                  <a:lnTo>
                    <a:pt x="136" y="249"/>
                  </a:lnTo>
                  <a:lnTo>
                    <a:pt x="134" y="266"/>
                  </a:lnTo>
                  <a:lnTo>
                    <a:pt x="134" y="268"/>
                  </a:lnTo>
                  <a:lnTo>
                    <a:pt x="132" y="270"/>
                  </a:lnTo>
                  <a:lnTo>
                    <a:pt x="130" y="274"/>
                  </a:lnTo>
                  <a:lnTo>
                    <a:pt x="128" y="276"/>
                  </a:lnTo>
                  <a:lnTo>
                    <a:pt x="126" y="278"/>
                  </a:lnTo>
                  <a:lnTo>
                    <a:pt x="124" y="280"/>
                  </a:lnTo>
                  <a:lnTo>
                    <a:pt x="124" y="284"/>
                  </a:lnTo>
                  <a:lnTo>
                    <a:pt x="122" y="286"/>
                  </a:lnTo>
                  <a:lnTo>
                    <a:pt x="119" y="291"/>
                  </a:lnTo>
                  <a:lnTo>
                    <a:pt x="113" y="297"/>
                  </a:lnTo>
                  <a:lnTo>
                    <a:pt x="107" y="301"/>
                  </a:lnTo>
                  <a:lnTo>
                    <a:pt x="101" y="307"/>
                  </a:lnTo>
                  <a:lnTo>
                    <a:pt x="97" y="312"/>
                  </a:lnTo>
                  <a:lnTo>
                    <a:pt x="94" y="318"/>
                  </a:lnTo>
                  <a:lnTo>
                    <a:pt x="88" y="324"/>
                  </a:lnTo>
                  <a:lnTo>
                    <a:pt x="86" y="330"/>
                  </a:lnTo>
                  <a:lnTo>
                    <a:pt x="84" y="332"/>
                  </a:lnTo>
                  <a:lnTo>
                    <a:pt x="82" y="334"/>
                  </a:lnTo>
                  <a:lnTo>
                    <a:pt x="80" y="335"/>
                  </a:lnTo>
                  <a:lnTo>
                    <a:pt x="78" y="337"/>
                  </a:lnTo>
                  <a:lnTo>
                    <a:pt x="76" y="339"/>
                  </a:lnTo>
                  <a:lnTo>
                    <a:pt x="74" y="341"/>
                  </a:lnTo>
                  <a:lnTo>
                    <a:pt x="72" y="341"/>
                  </a:lnTo>
                  <a:lnTo>
                    <a:pt x="71" y="343"/>
                  </a:lnTo>
                  <a:lnTo>
                    <a:pt x="69" y="343"/>
                  </a:lnTo>
                  <a:lnTo>
                    <a:pt x="67" y="345"/>
                  </a:lnTo>
                  <a:lnTo>
                    <a:pt x="67" y="347"/>
                  </a:lnTo>
                  <a:lnTo>
                    <a:pt x="65" y="349"/>
                  </a:lnTo>
                  <a:lnTo>
                    <a:pt x="63" y="351"/>
                  </a:lnTo>
                  <a:lnTo>
                    <a:pt x="63" y="353"/>
                  </a:lnTo>
                  <a:lnTo>
                    <a:pt x="63" y="355"/>
                  </a:lnTo>
                  <a:lnTo>
                    <a:pt x="61" y="357"/>
                  </a:lnTo>
                  <a:lnTo>
                    <a:pt x="59" y="358"/>
                  </a:lnTo>
                  <a:lnTo>
                    <a:pt x="59" y="360"/>
                  </a:lnTo>
                  <a:lnTo>
                    <a:pt x="57" y="362"/>
                  </a:lnTo>
                  <a:lnTo>
                    <a:pt x="57" y="364"/>
                  </a:lnTo>
                  <a:lnTo>
                    <a:pt x="55" y="366"/>
                  </a:lnTo>
                  <a:lnTo>
                    <a:pt x="53" y="368"/>
                  </a:lnTo>
                  <a:lnTo>
                    <a:pt x="49" y="368"/>
                  </a:lnTo>
                  <a:lnTo>
                    <a:pt x="49" y="370"/>
                  </a:lnTo>
                  <a:lnTo>
                    <a:pt x="48" y="372"/>
                  </a:lnTo>
                  <a:lnTo>
                    <a:pt x="48" y="374"/>
                  </a:lnTo>
                  <a:lnTo>
                    <a:pt x="46" y="376"/>
                  </a:lnTo>
                  <a:lnTo>
                    <a:pt x="46" y="378"/>
                  </a:lnTo>
                  <a:lnTo>
                    <a:pt x="46" y="380"/>
                  </a:lnTo>
                  <a:lnTo>
                    <a:pt x="44" y="380"/>
                  </a:lnTo>
                  <a:lnTo>
                    <a:pt x="44" y="381"/>
                  </a:lnTo>
                  <a:lnTo>
                    <a:pt x="42" y="381"/>
                  </a:lnTo>
                  <a:lnTo>
                    <a:pt x="42" y="383"/>
                  </a:lnTo>
                  <a:lnTo>
                    <a:pt x="40" y="383"/>
                  </a:lnTo>
                  <a:lnTo>
                    <a:pt x="38" y="383"/>
                  </a:lnTo>
                  <a:lnTo>
                    <a:pt x="36" y="387"/>
                  </a:lnTo>
                  <a:lnTo>
                    <a:pt x="34" y="391"/>
                  </a:lnTo>
                  <a:lnTo>
                    <a:pt x="32" y="395"/>
                  </a:lnTo>
                  <a:lnTo>
                    <a:pt x="30" y="401"/>
                  </a:lnTo>
                  <a:lnTo>
                    <a:pt x="28" y="405"/>
                  </a:lnTo>
                  <a:lnTo>
                    <a:pt x="25" y="408"/>
                  </a:lnTo>
                  <a:lnTo>
                    <a:pt x="23" y="412"/>
                  </a:lnTo>
                  <a:lnTo>
                    <a:pt x="21" y="416"/>
                  </a:lnTo>
                  <a:lnTo>
                    <a:pt x="19" y="418"/>
                  </a:lnTo>
                  <a:lnTo>
                    <a:pt x="19" y="422"/>
                  </a:lnTo>
                  <a:lnTo>
                    <a:pt x="17" y="426"/>
                  </a:lnTo>
                  <a:lnTo>
                    <a:pt x="17" y="429"/>
                  </a:lnTo>
                  <a:lnTo>
                    <a:pt x="15" y="431"/>
                  </a:lnTo>
                  <a:lnTo>
                    <a:pt x="15" y="435"/>
                  </a:lnTo>
                  <a:lnTo>
                    <a:pt x="13" y="439"/>
                  </a:lnTo>
                  <a:lnTo>
                    <a:pt x="11" y="441"/>
                  </a:lnTo>
                  <a:lnTo>
                    <a:pt x="11" y="458"/>
                  </a:lnTo>
                  <a:lnTo>
                    <a:pt x="11" y="477"/>
                  </a:lnTo>
                  <a:lnTo>
                    <a:pt x="11" y="497"/>
                  </a:lnTo>
                  <a:lnTo>
                    <a:pt x="11" y="516"/>
                  </a:lnTo>
                  <a:lnTo>
                    <a:pt x="9" y="533"/>
                  </a:lnTo>
                  <a:lnTo>
                    <a:pt x="9" y="550"/>
                  </a:lnTo>
                  <a:lnTo>
                    <a:pt x="7" y="568"/>
                  </a:lnTo>
                  <a:lnTo>
                    <a:pt x="5" y="581"/>
                  </a:lnTo>
                  <a:lnTo>
                    <a:pt x="3" y="589"/>
                  </a:lnTo>
                  <a:lnTo>
                    <a:pt x="1" y="596"/>
                  </a:lnTo>
                  <a:lnTo>
                    <a:pt x="0" y="602"/>
                  </a:lnTo>
                  <a:lnTo>
                    <a:pt x="0" y="610"/>
                  </a:lnTo>
                  <a:lnTo>
                    <a:pt x="0" y="616"/>
                  </a:lnTo>
                  <a:lnTo>
                    <a:pt x="0" y="621"/>
                  </a:lnTo>
                  <a:lnTo>
                    <a:pt x="1" y="625"/>
                  </a:lnTo>
                  <a:lnTo>
                    <a:pt x="1" y="631"/>
                  </a:lnTo>
                  <a:lnTo>
                    <a:pt x="3" y="633"/>
                  </a:lnTo>
                  <a:lnTo>
                    <a:pt x="3" y="637"/>
                  </a:lnTo>
                  <a:lnTo>
                    <a:pt x="5" y="643"/>
                  </a:lnTo>
                  <a:lnTo>
                    <a:pt x="5" y="648"/>
                  </a:lnTo>
                  <a:lnTo>
                    <a:pt x="7" y="652"/>
                  </a:lnTo>
                  <a:lnTo>
                    <a:pt x="9" y="658"/>
                  </a:lnTo>
                  <a:lnTo>
                    <a:pt x="9" y="662"/>
                  </a:lnTo>
                  <a:lnTo>
                    <a:pt x="11" y="664"/>
                  </a:lnTo>
                  <a:lnTo>
                    <a:pt x="13" y="666"/>
                  </a:lnTo>
                  <a:lnTo>
                    <a:pt x="13" y="669"/>
                  </a:lnTo>
                  <a:lnTo>
                    <a:pt x="13" y="673"/>
                  </a:lnTo>
                  <a:lnTo>
                    <a:pt x="15" y="677"/>
                  </a:lnTo>
                  <a:lnTo>
                    <a:pt x="15" y="681"/>
                  </a:lnTo>
                  <a:lnTo>
                    <a:pt x="15" y="685"/>
                  </a:lnTo>
                  <a:lnTo>
                    <a:pt x="15" y="689"/>
                  </a:lnTo>
                  <a:lnTo>
                    <a:pt x="17" y="690"/>
                  </a:lnTo>
                  <a:lnTo>
                    <a:pt x="17" y="694"/>
                  </a:lnTo>
                  <a:lnTo>
                    <a:pt x="19" y="698"/>
                  </a:lnTo>
                  <a:lnTo>
                    <a:pt x="21" y="702"/>
                  </a:lnTo>
                  <a:lnTo>
                    <a:pt x="23" y="706"/>
                  </a:lnTo>
                  <a:lnTo>
                    <a:pt x="26" y="712"/>
                  </a:lnTo>
                  <a:lnTo>
                    <a:pt x="28" y="715"/>
                  </a:lnTo>
                  <a:lnTo>
                    <a:pt x="28" y="719"/>
                  </a:lnTo>
                  <a:lnTo>
                    <a:pt x="28" y="721"/>
                  </a:lnTo>
                  <a:lnTo>
                    <a:pt x="34" y="731"/>
                  </a:lnTo>
                  <a:lnTo>
                    <a:pt x="38" y="738"/>
                  </a:lnTo>
                  <a:lnTo>
                    <a:pt x="40" y="744"/>
                  </a:lnTo>
                  <a:lnTo>
                    <a:pt x="44" y="750"/>
                  </a:lnTo>
                  <a:lnTo>
                    <a:pt x="48" y="756"/>
                  </a:lnTo>
                  <a:lnTo>
                    <a:pt x="51" y="760"/>
                  </a:lnTo>
                  <a:lnTo>
                    <a:pt x="57" y="765"/>
                  </a:lnTo>
                  <a:lnTo>
                    <a:pt x="61" y="771"/>
                  </a:lnTo>
                  <a:lnTo>
                    <a:pt x="63" y="775"/>
                  </a:lnTo>
                  <a:lnTo>
                    <a:pt x="67" y="775"/>
                  </a:lnTo>
                  <a:lnTo>
                    <a:pt x="71" y="777"/>
                  </a:lnTo>
                  <a:lnTo>
                    <a:pt x="74" y="779"/>
                  </a:lnTo>
                  <a:lnTo>
                    <a:pt x="78" y="781"/>
                  </a:lnTo>
                  <a:lnTo>
                    <a:pt x="82" y="783"/>
                  </a:lnTo>
                  <a:lnTo>
                    <a:pt x="84" y="785"/>
                  </a:lnTo>
                  <a:lnTo>
                    <a:pt x="86" y="786"/>
                  </a:lnTo>
                  <a:lnTo>
                    <a:pt x="88" y="788"/>
                  </a:lnTo>
                  <a:lnTo>
                    <a:pt x="90" y="788"/>
                  </a:lnTo>
                  <a:lnTo>
                    <a:pt x="90" y="786"/>
                  </a:lnTo>
                  <a:lnTo>
                    <a:pt x="92" y="786"/>
                  </a:lnTo>
                  <a:lnTo>
                    <a:pt x="92" y="788"/>
                  </a:lnTo>
                  <a:lnTo>
                    <a:pt x="99" y="794"/>
                  </a:lnTo>
                  <a:lnTo>
                    <a:pt x="107" y="796"/>
                  </a:lnTo>
                  <a:lnTo>
                    <a:pt x="115" y="798"/>
                  </a:lnTo>
                  <a:lnTo>
                    <a:pt x="122" y="798"/>
                  </a:lnTo>
                  <a:lnTo>
                    <a:pt x="128" y="798"/>
                  </a:lnTo>
                  <a:lnTo>
                    <a:pt x="132" y="796"/>
                  </a:lnTo>
                  <a:lnTo>
                    <a:pt x="136" y="796"/>
                  </a:lnTo>
                  <a:lnTo>
                    <a:pt x="136" y="794"/>
                  </a:lnTo>
                  <a:lnTo>
                    <a:pt x="140" y="794"/>
                  </a:lnTo>
                  <a:lnTo>
                    <a:pt x="138" y="796"/>
                  </a:lnTo>
                  <a:lnTo>
                    <a:pt x="138" y="794"/>
                  </a:lnTo>
                  <a:lnTo>
                    <a:pt x="142" y="794"/>
                  </a:lnTo>
                  <a:lnTo>
                    <a:pt x="144" y="792"/>
                  </a:lnTo>
                  <a:lnTo>
                    <a:pt x="145" y="790"/>
                  </a:lnTo>
                  <a:lnTo>
                    <a:pt x="147" y="788"/>
                  </a:lnTo>
                  <a:lnTo>
                    <a:pt x="149" y="786"/>
                  </a:lnTo>
                  <a:lnTo>
                    <a:pt x="149" y="785"/>
                  </a:lnTo>
                  <a:lnTo>
                    <a:pt x="149" y="783"/>
                  </a:lnTo>
                  <a:lnTo>
                    <a:pt x="151" y="783"/>
                  </a:lnTo>
                  <a:lnTo>
                    <a:pt x="153" y="781"/>
                  </a:lnTo>
                  <a:lnTo>
                    <a:pt x="155" y="779"/>
                  </a:lnTo>
                  <a:lnTo>
                    <a:pt x="155" y="777"/>
                  </a:lnTo>
                  <a:lnTo>
                    <a:pt x="157" y="775"/>
                  </a:lnTo>
                  <a:lnTo>
                    <a:pt x="159" y="773"/>
                  </a:lnTo>
                  <a:lnTo>
                    <a:pt x="159" y="771"/>
                  </a:lnTo>
                  <a:lnTo>
                    <a:pt x="161" y="769"/>
                  </a:lnTo>
                  <a:lnTo>
                    <a:pt x="161" y="767"/>
                  </a:lnTo>
                  <a:lnTo>
                    <a:pt x="163" y="767"/>
                  </a:lnTo>
                  <a:lnTo>
                    <a:pt x="165" y="765"/>
                  </a:lnTo>
                  <a:lnTo>
                    <a:pt x="168" y="765"/>
                  </a:lnTo>
                  <a:lnTo>
                    <a:pt x="170" y="763"/>
                  </a:lnTo>
                  <a:lnTo>
                    <a:pt x="174" y="763"/>
                  </a:lnTo>
                  <a:lnTo>
                    <a:pt x="176" y="761"/>
                  </a:lnTo>
                  <a:lnTo>
                    <a:pt x="178" y="760"/>
                  </a:lnTo>
                  <a:lnTo>
                    <a:pt x="180" y="760"/>
                  </a:lnTo>
                  <a:lnTo>
                    <a:pt x="182" y="758"/>
                  </a:lnTo>
                  <a:lnTo>
                    <a:pt x="184" y="758"/>
                  </a:lnTo>
                  <a:lnTo>
                    <a:pt x="186" y="756"/>
                  </a:lnTo>
                  <a:lnTo>
                    <a:pt x="188" y="756"/>
                  </a:lnTo>
                  <a:lnTo>
                    <a:pt x="190" y="754"/>
                  </a:lnTo>
                  <a:lnTo>
                    <a:pt x="192" y="752"/>
                  </a:lnTo>
                  <a:lnTo>
                    <a:pt x="197" y="750"/>
                  </a:lnTo>
                  <a:lnTo>
                    <a:pt x="203" y="750"/>
                  </a:lnTo>
                  <a:lnTo>
                    <a:pt x="207" y="752"/>
                  </a:lnTo>
                  <a:lnTo>
                    <a:pt x="211" y="752"/>
                  </a:lnTo>
                  <a:lnTo>
                    <a:pt x="216" y="754"/>
                  </a:lnTo>
                  <a:lnTo>
                    <a:pt x="220" y="754"/>
                  </a:lnTo>
                  <a:lnTo>
                    <a:pt x="226" y="754"/>
                  </a:lnTo>
                  <a:lnTo>
                    <a:pt x="230" y="754"/>
                  </a:lnTo>
                  <a:lnTo>
                    <a:pt x="234" y="758"/>
                  </a:lnTo>
                  <a:lnTo>
                    <a:pt x="236" y="761"/>
                  </a:lnTo>
                  <a:lnTo>
                    <a:pt x="239" y="765"/>
                  </a:lnTo>
                  <a:lnTo>
                    <a:pt x="243" y="767"/>
                  </a:lnTo>
                  <a:lnTo>
                    <a:pt x="245" y="771"/>
                  </a:lnTo>
                  <a:lnTo>
                    <a:pt x="249" y="775"/>
                  </a:lnTo>
                  <a:lnTo>
                    <a:pt x="251" y="777"/>
                  </a:lnTo>
                  <a:lnTo>
                    <a:pt x="255" y="781"/>
                  </a:lnTo>
                  <a:lnTo>
                    <a:pt x="257" y="783"/>
                  </a:lnTo>
                  <a:lnTo>
                    <a:pt x="261" y="785"/>
                  </a:lnTo>
                  <a:lnTo>
                    <a:pt x="263" y="786"/>
                  </a:lnTo>
                  <a:lnTo>
                    <a:pt x="266" y="788"/>
                  </a:lnTo>
                  <a:lnTo>
                    <a:pt x="268" y="792"/>
                  </a:lnTo>
                  <a:lnTo>
                    <a:pt x="270" y="794"/>
                  </a:lnTo>
                  <a:lnTo>
                    <a:pt x="274" y="794"/>
                  </a:lnTo>
                  <a:lnTo>
                    <a:pt x="278" y="796"/>
                  </a:lnTo>
                  <a:lnTo>
                    <a:pt x="280" y="798"/>
                  </a:lnTo>
                  <a:lnTo>
                    <a:pt x="284" y="798"/>
                  </a:lnTo>
                  <a:lnTo>
                    <a:pt x="286" y="798"/>
                  </a:lnTo>
                  <a:lnTo>
                    <a:pt x="289" y="798"/>
                  </a:lnTo>
                  <a:lnTo>
                    <a:pt x="293" y="798"/>
                  </a:lnTo>
                  <a:lnTo>
                    <a:pt x="295" y="798"/>
                  </a:lnTo>
                  <a:lnTo>
                    <a:pt x="299" y="798"/>
                  </a:lnTo>
                  <a:lnTo>
                    <a:pt x="301" y="798"/>
                  </a:lnTo>
                  <a:lnTo>
                    <a:pt x="303" y="798"/>
                  </a:lnTo>
                  <a:lnTo>
                    <a:pt x="303" y="796"/>
                  </a:lnTo>
                  <a:lnTo>
                    <a:pt x="305" y="796"/>
                  </a:lnTo>
                  <a:lnTo>
                    <a:pt x="305" y="794"/>
                  </a:lnTo>
                  <a:lnTo>
                    <a:pt x="307" y="794"/>
                  </a:lnTo>
                  <a:lnTo>
                    <a:pt x="307" y="792"/>
                  </a:lnTo>
                  <a:lnTo>
                    <a:pt x="309" y="792"/>
                  </a:lnTo>
                  <a:lnTo>
                    <a:pt x="311" y="792"/>
                  </a:lnTo>
                  <a:lnTo>
                    <a:pt x="312" y="792"/>
                  </a:lnTo>
                  <a:lnTo>
                    <a:pt x="314" y="792"/>
                  </a:lnTo>
                  <a:lnTo>
                    <a:pt x="316" y="790"/>
                  </a:lnTo>
                  <a:lnTo>
                    <a:pt x="316" y="788"/>
                  </a:lnTo>
                  <a:lnTo>
                    <a:pt x="318" y="788"/>
                  </a:lnTo>
                  <a:lnTo>
                    <a:pt x="318" y="786"/>
                  </a:lnTo>
                  <a:lnTo>
                    <a:pt x="320" y="786"/>
                  </a:lnTo>
                  <a:lnTo>
                    <a:pt x="320" y="785"/>
                  </a:lnTo>
                  <a:lnTo>
                    <a:pt x="322" y="783"/>
                  </a:lnTo>
                  <a:lnTo>
                    <a:pt x="324" y="785"/>
                  </a:lnTo>
                  <a:lnTo>
                    <a:pt x="324" y="783"/>
                  </a:lnTo>
                  <a:lnTo>
                    <a:pt x="326" y="783"/>
                  </a:lnTo>
                  <a:lnTo>
                    <a:pt x="328" y="783"/>
                  </a:lnTo>
                  <a:lnTo>
                    <a:pt x="330" y="781"/>
                  </a:lnTo>
                  <a:lnTo>
                    <a:pt x="332" y="779"/>
                  </a:lnTo>
                  <a:lnTo>
                    <a:pt x="334" y="777"/>
                  </a:lnTo>
                  <a:lnTo>
                    <a:pt x="335" y="775"/>
                  </a:lnTo>
                  <a:lnTo>
                    <a:pt x="339" y="775"/>
                  </a:lnTo>
                  <a:lnTo>
                    <a:pt x="341" y="773"/>
                  </a:lnTo>
                  <a:lnTo>
                    <a:pt x="343" y="771"/>
                  </a:lnTo>
                  <a:lnTo>
                    <a:pt x="343" y="769"/>
                  </a:lnTo>
                  <a:lnTo>
                    <a:pt x="345" y="765"/>
                  </a:lnTo>
                  <a:lnTo>
                    <a:pt x="347" y="761"/>
                  </a:lnTo>
                  <a:lnTo>
                    <a:pt x="349" y="758"/>
                  </a:lnTo>
                  <a:lnTo>
                    <a:pt x="349" y="752"/>
                  </a:lnTo>
                  <a:lnTo>
                    <a:pt x="351" y="748"/>
                  </a:lnTo>
                  <a:lnTo>
                    <a:pt x="351" y="742"/>
                  </a:lnTo>
                  <a:lnTo>
                    <a:pt x="353" y="738"/>
                  </a:lnTo>
                  <a:lnTo>
                    <a:pt x="353" y="733"/>
                  </a:lnTo>
                  <a:lnTo>
                    <a:pt x="355" y="729"/>
                  </a:lnTo>
                  <a:lnTo>
                    <a:pt x="359" y="706"/>
                  </a:lnTo>
                  <a:lnTo>
                    <a:pt x="360" y="685"/>
                  </a:lnTo>
                  <a:lnTo>
                    <a:pt x="360" y="664"/>
                  </a:lnTo>
                  <a:lnTo>
                    <a:pt x="360" y="643"/>
                  </a:lnTo>
                  <a:lnTo>
                    <a:pt x="360" y="619"/>
                  </a:lnTo>
                  <a:lnTo>
                    <a:pt x="359" y="598"/>
                  </a:lnTo>
                  <a:lnTo>
                    <a:pt x="359" y="577"/>
                  </a:lnTo>
                  <a:lnTo>
                    <a:pt x="360" y="556"/>
                  </a:lnTo>
                  <a:lnTo>
                    <a:pt x="362" y="552"/>
                  </a:lnTo>
                  <a:lnTo>
                    <a:pt x="362" y="548"/>
                  </a:lnTo>
                  <a:lnTo>
                    <a:pt x="362" y="545"/>
                  </a:lnTo>
                  <a:lnTo>
                    <a:pt x="364" y="539"/>
                  </a:lnTo>
                  <a:lnTo>
                    <a:pt x="364" y="535"/>
                  </a:lnTo>
                  <a:lnTo>
                    <a:pt x="364" y="531"/>
                  </a:lnTo>
                  <a:lnTo>
                    <a:pt x="364" y="527"/>
                  </a:lnTo>
                  <a:lnTo>
                    <a:pt x="366" y="524"/>
                  </a:lnTo>
                  <a:lnTo>
                    <a:pt x="368" y="516"/>
                  </a:lnTo>
                  <a:lnTo>
                    <a:pt x="372" y="508"/>
                  </a:lnTo>
                  <a:lnTo>
                    <a:pt x="374" y="500"/>
                  </a:lnTo>
                  <a:lnTo>
                    <a:pt x="378" y="493"/>
                  </a:lnTo>
                  <a:lnTo>
                    <a:pt x="382" y="485"/>
                  </a:lnTo>
                  <a:lnTo>
                    <a:pt x="383" y="477"/>
                  </a:lnTo>
                  <a:lnTo>
                    <a:pt x="387" y="470"/>
                  </a:lnTo>
                  <a:lnTo>
                    <a:pt x="389" y="462"/>
                  </a:lnTo>
                  <a:lnTo>
                    <a:pt x="391" y="460"/>
                  </a:lnTo>
                  <a:lnTo>
                    <a:pt x="391" y="458"/>
                  </a:lnTo>
                  <a:lnTo>
                    <a:pt x="393" y="458"/>
                  </a:lnTo>
                  <a:lnTo>
                    <a:pt x="395" y="456"/>
                  </a:lnTo>
                  <a:lnTo>
                    <a:pt x="395" y="454"/>
                  </a:lnTo>
                  <a:lnTo>
                    <a:pt x="395" y="453"/>
                  </a:lnTo>
                  <a:lnTo>
                    <a:pt x="397" y="451"/>
                  </a:lnTo>
                  <a:lnTo>
                    <a:pt x="399" y="449"/>
                  </a:lnTo>
                  <a:lnTo>
                    <a:pt x="399" y="447"/>
                  </a:lnTo>
                  <a:lnTo>
                    <a:pt x="401" y="445"/>
                  </a:lnTo>
                  <a:lnTo>
                    <a:pt x="401" y="443"/>
                  </a:lnTo>
                  <a:lnTo>
                    <a:pt x="401" y="441"/>
                  </a:lnTo>
                  <a:lnTo>
                    <a:pt x="403" y="441"/>
                  </a:lnTo>
                  <a:lnTo>
                    <a:pt x="403" y="439"/>
                  </a:lnTo>
                  <a:lnTo>
                    <a:pt x="405" y="439"/>
                  </a:lnTo>
                  <a:lnTo>
                    <a:pt x="406" y="439"/>
                  </a:lnTo>
                  <a:lnTo>
                    <a:pt x="406" y="437"/>
                  </a:lnTo>
                  <a:lnTo>
                    <a:pt x="406" y="435"/>
                  </a:lnTo>
                  <a:lnTo>
                    <a:pt x="408" y="433"/>
                  </a:lnTo>
                  <a:lnTo>
                    <a:pt x="408" y="431"/>
                  </a:lnTo>
                  <a:lnTo>
                    <a:pt x="410" y="429"/>
                  </a:lnTo>
                  <a:lnTo>
                    <a:pt x="412" y="428"/>
                  </a:lnTo>
                  <a:lnTo>
                    <a:pt x="412" y="426"/>
                  </a:lnTo>
                  <a:lnTo>
                    <a:pt x="412" y="424"/>
                  </a:lnTo>
                  <a:lnTo>
                    <a:pt x="416" y="422"/>
                  </a:lnTo>
                  <a:lnTo>
                    <a:pt x="418" y="418"/>
                  </a:lnTo>
                  <a:lnTo>
                    <a:pt x="422" y="416"/>
                  </a:lnTo>
                  <a:lnTo>
                    <a:pt x="424" y="412"/>
                  </a:lnTo>
                  <a:lnTo>
                    <a:pt x="428" y="410"/>
                  </a:lnTo>
                  <a:lnTo>
                    <a:pt x="430" y="406"/>
                  </a:lnTo>
                  <a:lnTo>
                    <a:pt x="433" y="403"/>
                  </a:lnTo>
                  <a:lnTo>
                    <a:pt x="435" y="401"/>
                  </a:lnTo>
                  <a:lnTo>
                    <a:pt x="437" y="399"/>
                  </a:lnTo>
                  <a:lnTo>
                    <a:pt x="437" y="397"/>
                  </a:lnTo>
                  <a:lnTo>
                    <a:pt x="439" y="395"/>
                  </a:lnTo>
                  <a:lnTo>
                    <a:pt x="441" y="393"/>
                  </a:lnTo>
                  <a:lnTo>
                    <a:pt x="443" y="391"/>
                  </a:lnTo>
                  <a:lnTo>
                    <a:pt x="445" y="389"/>
                  </a:lnTo>
                  <a:lnTo>
                    <a:pt x="445" y="385"/>
                  </a:lnTo>
                  <a:lnTo>
                    <a:pt x="447" y="383"/>
                  </a:lnTo>
                  <a:lnTo>
                    <a:pt x="447" y="381"/>
                  </a:lnTo>
                  <a:lnTo>
                    <a:pt x="449" y="381"/>
                  </a:lnTo>
                  <a:lnTo>
                    <a:pt x="453" y="380"/>
                  </a:lnTo>
                  <a:lnTo>
                    <a:pt x="454" y="378"/>
                  </a:lnTo>
                  <a:lnTo>
                    <a:pt x="456" y="378"/>
                  </a:lnTo>
                  <a:lnTo>
                    <a:pt x="458" y="376"/>
                  </a:lnTo>
                  <a:lnTo>
                    <a:pt x="460" y="374"/>
                  </a:lnTo>
                  <a:lnTo>
                    <a:pt x="460" y="372"/>
                  </a:lnTo>
                  <a:lnTo>
                    <a:pt x="460" y="370"/>
                  </a:lnTo>
                  <a:lnTo>
                    <a:pt x="462" y="368"/>
                  </a:lnTo>
                  <a:lnTo>
                    <a:pt x="464" y="366"/>
                  </a:lnTo>
                  <a:lnTo>
                    <a:pt x="466" y="364"/>
                  </a:lnTo>
                  <a:lnTo>
                    <a:pt x="466" y="362"/>
                  </a:lnTo>
                  <a:lnTo>
                    <a:pt x="472" y="357"/>
                  </a:lnTo>
                  <a:lnTo>
                    <a:pt x="478" y="351"/>
                  </a:lnTo>
                  <a:lnTo>
                    <a:pt x="483" y="345"/>
                  </a:lnTo>
                  <a:lnTo>
                    <a:pt x="491" y="339"/>
                  </a:lnTo>
                  <a:lnTo>
                    <a:pt x="497" y="334"/>
                  </a:lnTo>
                  <a:lnTo>
                    <a:pt x="502" y="328"/>
                  </a:lnTo>
                  <a:lnTo>
                    <a:pt x="508" y="322"/>
                  </a:lnTo>
                  <a:lnTo>
                    <a:pt x="514" y="316"/>
                  </a:lnTo>
                  <a:lnTo>
                    <a:pt x="516" y="314"/>
                  </a:lnTo>
                  <a:lnTo>
                    <a:pt x="516" y="312"/>
                  </a:lnTo>
                  <a:lnTo>
                    <a:pt x="518" y="312"/>
                  </a:lnTo>
                  <a:lnTo>
                    <a:pt x="518" y="310"/>
                  </a:lnTo>
                  <a:lnTo>
                    <a:pt x="518" y="309"/>
                  </a:lnTo>
                  <a:lnTo>
                    <a:pt x="518" y="307"/>
                  </a:lnTo>
                  <a:lnTo>
                    <a:pt x="520" y="307"/>
                  </a:lnTo>
                  <a:lnTo>
                    <a:pt x="522" y="305"/>
                  </a:lnTo>
                  <a:lnTo>
                    <a:pt x="524" y="303"/>
                  </a:lnTo>
                  <a:lnTo>
                    <a:pt x="524" y="299"/>
                  </a:lnTo>
                  <a:lnTo>
                    <a:pt x="526" y="297"/>
                  </a:lnTo>
                  <a:lnTo>
                    <a:pt x="526" y="295"/>
                  </a:lnTo>
                  <a:lnTo>
                    <a:pt x="527" y="293"/>
                  </a:lnTo>
                  <a:lnTo>
                    <a:pt x="529" y="291"/>
                  </a:lnTo>
                  <a:lnTo>
                    <a:pt x="529" y="289"/>
                  </a:lnTo>
                  <a:lnTo>
                    <a:pt x="531" y="286"/>
                  </a:lnTo>
                  <a:lnTo>
                    <a:pt x="533" y="284"/>
                  </a:lnTo>
                  <a:lnTo>
                    <a:pt x="535" y="282"/>
                  </a:lnTo>
                  <a:lnTo>
                    <a:pt x="537" y="278"/>
                  </a:lnTo>
                  <a:lnTo>
                    <a:pt x="537" y="276"/>
                  </a:lnTo>
                  <a:lnTo>
                    <a:pt x="539" y="272"/>
                  </a:lnTo>
                  <a:lnTo>
                    <a:pt x="539" y="268"/>
                  </a:lnTo>
                  <a:lnTo>
                    <a:pt x="541" y="266"/>
                  </a:lnTo>
                  <a:lnTo>
                    <a:pt x="541" y="263"/>
                  </a:lnTo>
                  <a:lnTo>
                    <a:pt x="543" y="259"/>
                  </a:lnTo>
                  <a:lnTo>
                    <a:pt x="543" y="255"/>
                  </a:lnTo>
                  <a:lnTo>
                    <a:pt x="543" y="251"/>
                  </a:lnTo>
                  <a:lnTo>
                    <a:pt x="545" y="247"/>
                  </a:lnTo>
                  <a:lnTo>
                    <a:pt x="545" y="243"/>
                  </a:lnTo>
                  <a:lnTo>
                    <a:pt x="545" y="239"/>
                  </a:lnTo>
                  <a:lnTo>
                    <a:pt x="547" y="234"/>
                  </a:lnTo>
                  <a:lnTo>
                    <a:pt x="547" y="226"/>
                  </a:lnTo>
                  <a:lnTo>
                    <a:pt x="547" y="220"/>
                  </a:lnTo>
                  <a:lnTo>
                    <a:pt x="547" y="213"/>
                  </a:lnTo>
                  <a:lnTo>
                    <a:pt x="547" y="207"/>
                  </a:lnTo>
                  <a:lnTo>
                    <a:pt x="547" y="201"/>
                  </a:lnTo>
                  <a:lnTo>
                    <a:pt x="547" y="193"/>
                  </a:lnTo>
                  <a:lnTo>
                    <a:pt x="547" y="188"/>
                  </a:lnTo>
                  <a:lnTo>
                    <a:pt x="545" y="184"/>
                  </a:lnTo>
                  <a:lnTo>
                    <a:pt x="543" y="180"/>
                  </a:lnTo>
                  <a:lnTo>
                    <a:pt x="543" y="178"/>
                  </a:lnTo>
                  <a:lnTo>
                    <a:pt x="543" y="174"/>
                  </a:lnTo>
                  <a:lnTo>
                    <a:pt x="541" y="170"/>
                  </a:lnTo>
                  <a:lnTo>
                    <a:pt x="541" y="168"/>
                  </a:lnTo>
                  <a:lnTo>
                    <a:pt x="541" y="165"/>
                  </a:lnTo>
                  <a:lnTo>
                    <a:pt x="541" y="161"/>
                  </a:lnTo>
                  <a:lnTo>
                    <a:pt x="541" y="159"/>
                  </a:lnTo>
                  <a:lnTo>
                    <a:pt x="539" y="155"/>
                  </a:lnTo>
                  <a:lnTo>
                    <a:pt x="537" y="153"/>
                  </a:lnTo>
                  <a:lnTo>
                    <a:pt x="535" y="149"/>
                  </a:lnTo>
                  <a:lnTo>
                    <a:pt x="535" y="147"/>
                  </a:lnTo>
                  <a:lnTo>
                    <a:pt x="533" y="144"/>
                  </a:lnTo>
                  <a:lnTo>
                    <a:pt x="533" y="140"/>
                  </a:lnTo>
                  <a:lnTo>
                    <a:pt x="531" y="138"/>
                  </a:lnTo>
                  <a:lnTo>
                    <a:pt x="531" y="136"/>
                  </a:lnTo>
                  <a:lnTo>
                    <a:pt x="529" y="134"/>
                  </a:lnTo>
                  <a:lnTo>
                    <a:pt x="529" y="132"/>
                  </a:lnTo>
                  <a:lnTo>
                    <a:pt x="529" y="130"/>
                  </a:lnTo>
                  <a:lnTo>
                    <a:pt x="527" y="130"/>
                  </a:lnTo>
                  <a:lnTo>
                    <a:pt x="527" y="128"/>
                  </a:lnTo>
                  <a:lnTo>
                    <a:pt x="526" y="126"/>
                  </a:lnTo>
                  <a:lnTo>
                    <a:pt x="524" y="126"/>
                  </a:lnTo>
                  <a:lnTo>
                    <a:pt x="524" y="124"/>
                  </a:lnTo>
                  <a:lnTo>
                    <a:pt x="524" y="122"/>
                  </a:lnTo>
                  <a:lnTo>
                    <a:pt x="524" y="120"/>
                  </a:lnTo>
                  <a:lnTo>
                    <a:pt x="520" y="119"/>
                  </a:lnTo>
                  <a:lnTo>
                    <a:pt x="518" y="117"/>
                  </a:lnTo>
                  <a:lnTo>
                    <a:pt x="516" y="115"/>
                  </a:lnTo>
                  <a:lnTo>
                    <a:pt x="512" y="113"/>
                  </a:lnTo>
                  <a:lnTo>
                    <a:pt x="510" y="109"/>
                  </a:lnTo>
                  <a:lnTo>
                    <a:pt x="508" y="107"/>
                  </a:lnTo>
                  <a:lnTo>
                    <a:pt x="506" y="105"/>
                  </a:lnTo>
                  <a:lnTo>
                    <a:pt x="502" y="101"/>
                  </a:lnTo>
                  <a:lnTo>
                    <a:pt x="502" y="99"/>
                  </a:lnTo>
                  <a:lnTo>
                    <a:pt x="502" y="97"/>
                  </a:lnTo>
                  <a:lnTo>
                    <a:pt x="502" y="96"/>
                  </a:lnTo>
                  <a:lnTo>
                    <a:pt x="502" y="94"/>
                  </a:lnTo>
                  <a:lnTo>
                    <a:pt x="501" y="92"/>
                  </a:lnTo>
                  <a:lnTo>
                    <a:pt x="499" y="90"/>
                  </a:lnTo>
                  <a:lnTo>
                    <a:pt x="497" y="88"/>
                  </a:lnTo>
                  <a:lnTo>
                    <a:pt x="493" y="84"/>
                  </a:lnTo>
                  <a:lnTo>
                    <a:pt x="489" y="80"/>
                  </a:lnTo>
                  <a:lnTo>
                    <a:pt x="485" y="76"/>
                  </a:lnTo>
                  <a:lnTo>
                    <a:pt x="481" y="71"/>
                  </a:lnTo>
                  <a:lnTo>
                    <a:pt x="479" y="67"/>
                  </a:lnTo>
                  <a:lnTo>
                    <a:pt x="476" y="61"/>
                  </a:lnTo>
                  <a:lnTo>
                    <a:pt x="470" y="57"/>
                  </a:lnTo>
                  <a:lnTo>
                    <a:pt x="466" y="55"/>
                  </a:lnTo>
                  <a:lnTo>
                    <a:pt x="464" y="55"/>
                  </a:lnTo>
                  <a:lnTo>
                    <a:pt x="464" y="53"/>
                  </a:lnTo>
                  <a:lnTo>
                    <a:pt x="462" y="51"/>
                  </a:lnTo>
                  <a:lnTo>
                    <a:pt x="462" y="49"/>
                  </a:lnTo>
                  <a:lnTo>
                    <a:pt x="462" y="48"/>
                  </a:lnTo>
                  <a:lnTo>
                    <a:pt x="462" y="46"/>
                  </a:lnTo>
                  <a:lnTo>
                    <a:pt x="460" y="46"/>
                  </a:lnTo>
                  <a:lnTo>
                    <a:pt x="460" y="44"/>
                  </a:lnTo>
                  <a:lnTo>
                    <a:pt x="458" y="44"/>
                  </a:lnTo>
                  <a:lnTo>
                    <a:pt x="456" y="44"/>
                  </a:lnTo>
                  <a:lnTo>
                    <a:pt x="456" y="42"/>
                  </a:lnTo>
                  <a:lnTo>
                    <a:pt x="456" y="40"/>
                  </a:lnTo>
                  <a:lnTo>
                    <a:pt x="454" y="40"/>
                  </a:lnTo>
                  <a:lnTo>
                    <a:pt x="454" y="38"/>
                  </a:lnTo>
                  <a:lnTo>
                    <a:pt x="453" y="38"/>
                  </a:lnTo>
                  <a:lnTo>
                    <a:pt x="451" y="38"/>
                  </a:lnTo>
                  <a:lnTo>
                    <a:pt x="449" y="38"/>
                  </a:lnTo>
                  <a:lnTo>
                    <a:pt x="447" y="38"/>
                  </a:lnTo>
                  <a:lnTo>
                    <a:pt x="447" y="36"/>
                  </a:lnTo>
                  <a:lnTo>
                    <a:pt x="447" y="34"/>
                  </a:lnTo>
                  <a:lnTo>
                    <a:pt x="447" y="32"/>
                  </a:lnTo>
                  <a:lnTo>
                    <a:pt x="445" y="32"/>
                  </a:lnTo>
                  <a:lnTo>
                    <a:pt x="443" y="32"/>
                  </a:lnTo>
                  <a:lnTo>
                    <a:pt x="441" y="32"/>
                  </a:lnTo>
                  <a:lnTo>
                    <a:pt x="439" y="30"/>
                  </a:lnTo>
                  <a:lnTo>
                    <a:pt x="439" y="28"/>
                  </a:lnTo>
                  <a:lnTo>
                    <a:pt x="437" y="26"/>
                  </a:lnTo>
                  <a:lnTo>
                    <a:pt x="437" y="25"/>
                  </a:lnTo>
                  <a:lnTo>
                    <a:pt x="435" y="25"/>
                  </a:lnTo>
                  <a:lnTo>
                    <a:pt x="433" y="23"/>
                  </a:lnTo>
                  <a:lnTo>
                    <a:pt x="433" y="21"/>
                  </a:lnTo>
                  <a:lnTo>
                    <a:pt x="430" y="21"/>
                  </a:lnTo>
                  <a:lnTo>
                    <a:pt x="428" y="21"/>
                  </a:lnTo>
                  <a:lnTo>
                    <a:pt x="426" y="21"/>
                  </a:lnTo>
                  <a:lnTo>
                    <a:pt x="424" y="21"/>
                  </a:lnTo>
                  <a:lnTo>
                    <a:pt x="422" y="19"/>
                  </a:lnTo>
                  <a:lnTo>
                    <a:pt x="420" y="19"/>
                  </a:lnTo>
                  <a:lnTo>
                    <a:pt x="418" y="17"/>
                  </a:lnTo>
                  <a:lnTo>
                    <a:pt x="418" y="19"/>
                  </a:lnTo>
                  <a:lnTo>
                    <a:pt x="418" y="21"/>
                  </a:lnTo>
                </a:path>
              </a:pathLst>
            </a:custGeom>
            <a:noFill/>
            <a:ln w="0">
              <a:solidFill>
                <a:srgbClr val="000000"/>
              </a:solidFill>
              <a:prstDash val="solid"/>
              <a:round/>
              <a:headEnd/>
              <a:tailEnd/>
            </a:ln>
          </p:spPr>
          <p:txBody>
            <a:bodyPr/>
            <a:lstStyle/>
            <a:p>
              <a:endParaRPr lang="en-US"/>
            </a:p>
          </p:txBody>
        </p:sp>
        <p:sp>
          <p:nvSpPr>
            <p:cNvPr id="38151" name="Rectangle 263"/>
            <p:cNvSpPr>
              <a:spLocks noChangeArrowheads="1"/>
            </p:cNvSpPr>
            <p:nvPr/>
          </p:nvSpPr>
          <p:spPr bwMode="auto">
            <a:xfrm>
              <a:off x="2177" y="1865"/>
              <a:ext cx="186" cy="60"/>
            </a:xfrm>
            <a:prstGeom prst="rect">
              <a:avLst/>
            </a:prstGeom>
            <a:solidFill>
              <a:srgbClr val="FFFFFF"/>
            </a:solidFill>
            <a:ln w="9525">
              <a:noFill/>
              <a:miter lim="800000"/>
              <a:headEnd/>
              <a:tailEnd/>
            </a:ln>
          </p:spPr>
          <p:txBody>
            <a:bodyPr/>
            <a:lstStyle/>
            <a:p>
              <a:pPr eaLnBrk="0" hangingPunct="0"/>
              <a:endParaRPr lang="en-US"/>
            </a:p>
          </p:txBody>
        </p:sp>
        <p:sp>
          <p:nvSpPr>
            <p:cNvPr id="38152" name="Rectangle 264"/>
            <p:cNvSpPr>
              <a:spLocks noChangeArrowheads="1"/>
            </p:cNvSpPr>
            <p:nvPr/>
          </p:nvSpPr>
          <p:spPr bwMode="auto">
            <a:xfrm>
              <a:off x="2319" y="1892"/>
              <a:ext cx="15" cy="102"/>
            </a:xfrm>
            <a:prstGeom prst="rect">
              <a:avLst/>
            </a:prstGeom>
            <a:solidFill>
              <a:srgbClr val="FFFFFF"/>
            </a:solidFill>
            <a:ln w="9525">
              <a:noFill/>
              <a:miter lim="800000"/>
              <a:headEnd/>
              <a:tailEnd/>
            </a:ln>
          </p:spPr>
          <p:txBody>
            <a:bodyPr/>
            <a:lstStyle/>
            <a:p>
              <a:pPr eaLnBrk="0" hangingPunct="0"/>
              <a:endParaRPr lang="en-US"/>
            </a:p>
          </p:txBody>
        </p:sp>
        <p:sp>
          <p:nvSpPr>
            <p:cNvPr id="38153" name="Rectangle 265"/>
            <p:cNvSpPr>
              <a:spLocks noChangeArrowheads="1"/>
            </p:cNvSpPr>
            <p:nvPr/>
          </p:nvSpPr>
          <p:spPr bwMode="auto">
            <a:xfrm>
              <a:off x="2319" y="1892"/>
              <a:ext cx="15" cy="102"/>
            </a:xfrm>
            <a:prstGeom prst="rect">
              <a:avLst/>
            </a:prstGeom>
            <a:noFill/>
            <a:ln w="0">
              <a:solidFill>
                <a:srgbClr val="FFFFFF"/>
              </a:solidFill>
              <a:miter lim="800000"/>
              <a:headEnd/>
              <a:tailEnd/>
            </a:ln>
          </p:spPr>
          <p:txBody>
            <a:bodyPr/>
            <a:lstStyle/>
            <a:p>
              <a:pPr eaLnBrk="0" hangingPunct="0"/>
              <a:endParaRPr lang="en-US"/>
            </a:p>
          </p:txBody>
        </p:sp>
        <p:sp>
          <p:nvSpPr>
            <p:cNvPr id="38154" name="Rectangle 266"/>
            <p:cNvSpPr>
              <a:spLocks noChangeArrowheads="1"/>
            </p:cNvSpPr>
            <p:nvPr/>
          </p:nvSpPr>
          <p:spPr bwMode="auto">
            <a:xfrm>
              <a:off x="2217" y="2044"/>
              <a:ext cx="192" cy="63"/>
            </a:xfrm>
            <a:prstGeom prst="rect">
              <a:avLst/>
            </a:prstGeom>
            <a:solidFill>
              <a:srgbClr val="FFFFFF"/>
            </a:solidFill>
            <a:ln w="9525">
              <a:noFill/>
              <a:miter lim="800000"/>
              <a:headEnd/>
              <a:tailEnd/>
            </a:ln>
          </p:spPr>
          <p:txBody>
            <a:bodyPr/>
            <a:lstStyle/>
            <a:p>
              <a:pPr eaLnBrk="0" hangingPunct="0"/>
              <a:endParaRPr lang="en-US"/>
            </a:p>
          </p:txBody>
        </p:sp>
        <p:sp>
          <p:nvSpPr>
            <p:cNvPr id="38155" name="Rectangle 267"/>
            <p:cNvSpPr>
              <a:spLocks noChangeArrowheads="1"/>
            </p:cNvSpPr>
            <p:nvPr/>
          </p:nvSpPr>
          <p:spPr bwMode="auto">
            <a:xfrm>
              <a:off x="2574" y="2528"/>
              <a:ext cx="38" cy="124"/>
            </a:xfrm>
            <a:prstGeom prst="rect">
              <a:avLst/>
            </a:prstGeom>
            <a:solidFill>
              <a:srgbClr val="FFFFFF"/>
            </a:solidFill>
            <a:ln w="9525">
              <a:noFill/>
              <a:miter lim="800000"/>
              <a:headEnd/>
              <a:tailEnd/>
            </a:ln>
          </p:spPr>
          <p:txBody>
            <a:bodyPr/>
            <a:lstStyle/>
            <a:p>
              <a:pPr eaLnBrk="0" hangingPunct="0"/>
              <a:endParaRPr lang="en-US"/>
            </a:p>
          </p:txBody>
        </p:sp>
        <p:sp>
          <p:nvSpPr>
            <p:cNvPr id="38156" name="Rectangle 268"/>
            <p:cNvSpPr>
              <a:spLocks noChangeArrowheads="1"/>
            </p:cNvSpPr>
            <p:nvPr/>
          </p:nvSpPr>
          <p:spPr bwMode="auto">
            <a:xfrm>
              <a:off x="4246" y="2124"/>
              <a:ext cx="163" cy="64"/>
            </a:xfrm>
            <a:prstGeom prst="rect">
              <a:avLst/>
            </a:prstGeom>
            <a:solidFill>
              <a:srgbClr val="FFFFFF"/>
            </a:solidFill>
            <a:ln w="9525">
              <a:noFill/>
              <a:miter lim="800000"/>
              <a:headEnd/>
              <a:tailEnd/>
            </a:ln>
          </p:spPr>
          <p:txBody>
            <a:bodyPr/>
            <a:lstStyle/>
            <a:p>
              <a:pPr eaLnBrk="0" hangingPunct="0"/>
              <a:endParaRPr lang="en-US"/>
            </a:p>
          </p:txBody>
        </p:sp>
        <p:sp>
          <p:nvSpPr>
            <p:cNvPr id="38157" name="Rectangle 269"/>
            <p:cNvSpPr>
              <a:spLocks noChangeArrowheads="1"/>
            </p:cNvSpPr>
            <p:nvPr/>
          </p:nvSpPr>
          <p:spPr bwMode="auto">
            <a:xfrm>
              <a:off x="2998" y="1777"/>
              <a:ext cx="165" cy="63"/>
            </a:xfrm>
            <a:prstGeom prst="rect">
              <a:avLst/>
            </a:prstGeom>
            <a:solidFill>
              <a:srgbClr val="FFFFFF"/>
            </a:solidFill>
            <a:ln w="9525">
              <a:noFill/>
              <a:miter lim="800000"/>
              <a:headEnd/>
              <a:tailEnd/>
            </a:ln>
          </p:spPr>
          <p:txBody>
            <a:bodyPr/>
            <a:lstStyle/>
            <a:p>
              <a:pPr eaLnBrk="0" hangingPunct="0"/>
              <a:endParaRPr lang="en-US"/>
            </a:p>
          </p:txBody>
        </p:sp>
        <p:sp>
          <p:nvSpPr>
            <p:cNvPr id="38158" name="Rectangle 270"/>
            <p:cNvSpPr>
              <a:spLocks noChangeArrowheads="1"/>
            </p:cNvSpPr>
            <p:nvPr/>
          </p:nvSpPr>
          <p:spPr bwMode="auto">
            <a:xfrm>
              <a:off x="4246" y="2767"/>
              <a:ext cx="163" cy="66"/>
            </a:xfrm>
            <a:prstGeom prst="rect">
              <a:avLst/>
            </a:prstGeom>
            <a:solidFill>
              <a:srgbClr val="FFFFFF"/>
            </a:solidFill>
            <a:ln w="9525">
              <a:noFill/>
              <a:miter lim="800000"/>
              <a:headEnd/>
              <a:tailEnd/>
            </a:ln>
          </p:spPr>
          <p:txBody>
            <a:bodyPr/>
            <a:lstStyle/>
            <a:p>
              <a:pPr eaLnBrk="0" hangingPunct="0"/>
              <a:endParaRPr lang="en-US"/>
            </a:p>
          </p:txBody>
        </p:sp>
        <p:sp>
          <p:nvSpPr>
            <p:cNvPr id="38159" name="Freeform 271"/>
            <p:cNvSpPr>
              <a:spLocks/>
            </p:cNvSpPr>
            <p:nvPr/>
          </p:nvSpPr>
          <p:spPr bwMode="auto">
            <a:xfrm>
              <a:off x="2893" y="2817"/>
              <a:ext cx="157" cy="259"/>
            </a:xfrm>
            <a:custGeom>
              <a:avLst/>
              <a:gdLst>
                <a:gd name="T0" fmla="*/ 157 w 157"/>
                <a:gd name="T1" fmla="*/ 222 h 259"/>
                <a:gd name="T2" fmla="*/ 155 w 157"/>
                <a:gd name="T3" fmla="*/ 215 h 259"/>
                <a:gd name="T4" fmla="*/ 148 w 157"/>
                <a:gd name="T5" fmla="*/ 206 h 259"/>
                <a:gd name="T6" fmla="*/ 143 w 157"/>
                <a:gd name="T7" fmla="*/ 200 h 259"/>
                <a:gd name="T8" fmla="*/ 140 w 157"/>
                <a:gd name="T9" fmla="*/ 192 h 259"/>
                <a:gd name="T10" fmla="*/ 140 w 157"/>
                <a:gd name="T11" fmla="*/ 183 h 259"/>
                <a:gd name="T12" fmla="*/ 140 w 157"/>
                <a:gd name="T13" fmla="*/ 174 h 259"/>
                <a:gd name="T14" fmla="*/ 136 w 157"/>
                <a:gd name="T15" fmla="*/ 159 h 259"/>
                <a:gd name="T16" fmla="*/ 134 w 157"/>
                <a:gd name="T17" fmla="*/ 143 h 259"/>
                <a:gd name="T18" fmla="*/ 134 w 157"/>
                <a:gd name="T19" fmla="*/ 132 h 259"/>
                <a:gd name="T20" fmla="*/ 137 w 157"/>
                <a:gd name="T21" fmla="*/ 119 h 259"/>
                <a:gd name="T22" fmla="*/ 139 w 157"/>
                <a:gd name="T23" fmla="*/ 116 h 259"/>
                <a:gd name="T24" fmla="*/ 140 w 157"/>
                <a:gd name="T25" fmla="*/ 110 h 259"/>
                <a:gd name="T26" fmla="*/ 144 w 157"/>
                <a:gd name="T27" fmla="*/ 98 h 259"/>
                <a:gd name="T28" fmla="*/ 142 w 157"/>
                <a:gd name="T29" fmla="*/ 77 h 259"/>
                <a:gd name="T30" fmla="*/ 140 w 157"/>
                <a:gd name="T31" fmla="*/ 73 h 259"/>
                <a:gd name="T32" fmla="*/ 138 w 157"/>
                <a:gd name="T33" fmla="*/ 67 h 259"/>
                <a:gd name="T34" fmla="*/ 132 w 157"/>
                <a:gd name="T35" fmla="*/ 54 h 259"/>
                <a:gd name="T36" fmla="*/ 122 w 157"/>
                <a:gd name="T37" fmla="*/ 43 h 259"/>
                <a:gd name="T38" fmla="*/ 111 w 157"/>
                <a:gd name="T39" fmla="*/ 29 h 259"/>
                <a:gd name="T40" fmla="*/ 99 w 157"/>
                <a:gd name="T41" fmla="*/ 18 h 259"/>
                <a:gd name="T42" fmla="*/ 88 w 157"/>
                <a:gd name="T43" fmla="*/ 10 h 259"/>
                <a:gd name="T44" fmla="*/ 78 w 157"/>
                <a:gd name="T45" fmla="*/ 4 h 259"/>
                <a:gd name="T46" fmla="*/ 74 w 157"/>
                <a:gd name="T47" fmla="*/ 2 h 259"/>
                <a:gd name="T48" fmla="*/ 71 w 157"/>
                <a:gd name="T49" fmla="*/ 0 h 259"/>
                <a:gd name="T50" fmla="*/ 63 w 157"/>
                <a:gd name="T51" fmla="*/ 0 h 259"/>
                <a:gd name="T52" fmla="*/ 53 w 157"/>
                <a:gd name="T53" fmla="*/ 2 h 259"/>
                <a:gd name="T54" fmla="*/ 44 w 157"/>
                <a:gd name="T55" fmla="*/ 6 h 259"/>
                <a:gd name="T56" fmla="*/ 34 w 157"/>
                <a:gd name="T57" fmla="*/ 8 h 259"/>
                <a:gd name="T58" fmla="*/ 25 w 157"/>
                <a:gd name="T59" fmla="*/ 14 h 259"/>
                <a:gd name="T60" fmla="*/ 15 w 157"/>
                <a:gd name="T61" fmla="*/ 18 h 259"/>
                <a:gd name="T62" fmla="*/ 9 w 157"/>
                <a:gd name="T63" fmla="*/ 23 h 259"/>
                <a:gd name="T64" fmla="*/ 7 w 157"/>
                <a:gd name="T65" fmla="*/ 27 h 259"/>
                <a:gd name="T66" fmla="*/ 7 w 157"/>
                <a:gd name="T67" fmla="*/ 29 h 259"/>
                <a:gd name="T68" fmla="*/ 2 w 157"/>
                <a:gd name="T69" fmla="*/ 60 h 259"/>
                <a:gd name="T70" fmla="*/ 0 w 157"/>
                <a:gd name="T71" fmla="*/ 83 h 259"/>
                <a:gd name="T72" fmla="*/ 0 w 157"/>
                <a:gd name="T73" fmla="*/ 106 h 259"/>
                <a:gd name="T74" fmla="*/ 0 w 157"/>
                <a:gd name="T75" fmla="*/ 115 h 259"/>
                <a:gd name="T76" fmla="*/ 2 w 157"/>
                <a:gd name="T77" fmla="*/ 125 h 259"/>
                <a:gd name="T78" fmla="*/ 3 w 157"/>
                <a:gd name="T79" fmla="*/ 135 h 259"/>
                <a:gd name="T80" fmla="*/ 7 w 157"/>
                <a:gd name="T81" fmla="*/ 144 h 259"/>
                <a:gd name="T82" fmla="*/ 17 w 157"/>
                <a:gd name="T83" fmla="*/ 165 h 259"/>
                <a:gd name="T84" fmla="*/ 30 w 157"/>
                <a:gd name="T85" fmla="*/ 190 h 259"/>
                <a:gd name="T86" fmla="*/ 48 w 157"/>
                <a:gd name="T87" fmla="*/ 219 h 259"/>
                <a:gd name="T88" fmla="*/ 57 w 157"/>
                <a:gd name="T89" fmla="*/ 231 h 259"/>
                <a:gd name="T90" fmla="*/ 67 w 157"/>
                <a:gd name="T91" fmla="*/ 242 h 259"/>
                <a:gd name="T92" fmla="*/ 78 w 157"/>
                <a:gd name="T93" fmla="*/ 250 h 259"/>
                <a:gd name="T94" fmla="*/ 84 w 157"/>
                <a:gd name="T95" fmla="*/ 254 h 259"/>
                <a:gd name="T96" fmla="*/ 90 w 157"/>
                <a:gd name="T97" fmla="*/ 256 h 259"/>
                <a:gd name="T98" fmla="*/ 98 w 157"/>
                <a:gd name="T99" fmla="*/ 257 h 259"/>
                <a:gd name="T100" fmla="*/ 103 w 157"/>
                <a:gd name="T101" fmla="*/ 259 h 259"/>
                <a:gd name="T102" fmla="*/ 109 w 157"/>
                <a:gd name="T103" fmla="*/ 259 h 259"/>
                <a:gd name="T104" fmla="*/ 117 w 157"/>
                <a:gd name="T105" fmla="*/ 257 h 259"/>
                <a:gd name="T106" fmla="*/ 122 w 157"/>
                <a:gd name="T107" fmla="*/ 256 h 259"/>
                <a:gd name="T108" fmla="*/ 130 w 157"/>
                <a:gd name="T109" fmla="*/ 252 h 259"/>
                <a:gd name="T110" fmla="*/ 138 w 157"/>
                <a:gd name="T111" fmla="*/ 248 h 259"/>
                <a:gd name="T112" fmla="*/ 144 w 157"/>
                <a:gd name="T113" fmla="*/ 242 h 259"/>
                <a:gd name="T114" fmla="*/ 149 w 157"/>
                <a:gd name="T115" fmla="*/ 238 h 259"/>
                <a:gd name="T116" fmla="*/ 153 w 157"/>
                <a:gd name="T117" fmla="*/ 236 h 259"/>
                <a:gd name="T118" fmla="*/ 155 w 157"/>
                <a:gd name="T119" fmla="*/ 230 h 259"/>
                <a:gd name="T120" fmla="*/ 154 w 157"/>
                <a:gd name="T121" fmla="*/ 228 h 259"/>
                <a:gd name="T122" fmla="*/ 155 w 157"/>
                <a:gd name="T123" fmla="*/ 227 h 259"/>
                <a:gd name="T124" fmla="*/ 157 w 157"/>
                <a:gd name="T125" fmla="*/ 22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7"/>
                <a:gd name="T190" fmla="*/ 0 h 259"/>
                <a:gd name="T191" fmla="*/ 157 w 157"/>
                <a:gd name="T192" fmla="*/ 259 h 2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7" h="259">
                  <a:moveTo>
                    <a:pt x="157" y="222"/>
                  </a:moveTo>
                  <a:lnTo>
                    <a:pt x="155" y="215"/>
                  </a:lnTo>
                  <a:lnTo>
                    <a:pt x="148" y="206"/>
                  </a:lnTo>
                  <a:lnTo>
                    <a:pt x="143" y="200"/>
                  </a:lnTo>
                  <a:lnTo>
                    <a:pt x="140" y="192"/>
                  </a:lnTo>
                  <a:lnTo>
                    <a:pt x="140" y="183"/>
                  </a:lnTo>
                  <a:lnTo>
                    <a:pt x="140" y="174"/>
                  </a:lnTo>
                  <a:lnTo>
                    <a:pt x="136" y="159"/>
                  </a:lnTo>
                  <a:lnTo>
                    <a:pt x="134" y="143"/>
                  </a:lnTo>
                  <a:lnTo>
                    <a:pt x="134" y="132"/>
                  </a:lnTo>
                  <a:lnTo>
                    <a:pt x="137" y="119"/>
                  </a:lnTo>
                  <a:lnTo>
                    <a:pt x="139" y="116"/>
                  </a:lnTo>
                  <a:lnTo>
                    <a:pt x="140" y="110"/>
                  </a:lnTo>
                  <a:lnTo>
                    <a:pt x="144" y="98"/>
                  </a:lnTo>
                  <a:lnTo>
                    <a:pt x="142" y="77"/>
                  </a:lnTo>
                  <a:lnTo>
                    <a:pt x="140" y="73"/>
                  </a:lnTo>
                  <a:lnTo>
                    <a:pt x="138" y="67"/>
                  </a:lnTo>
                  <a:lnTo>
                    <a:pt x="132" y="54"/>
                  </a:lnTo>
                  <a:lnTo>
                    <a:pt x="122" y="43"/>
                  </a:lnTo>
                  <a:lnTo>
                    <a:pt x="111" y="29"/>
                  </a:lnTo>
                  <a:lnTo>
                    <a:pt x="99" y="18"/>
                  </a:lnTo>
                  <a:lnTo>
                    <a:pt x="88" y="10"/>
                  </a:lnTo>
                  <a:lnTo>
                    <a:pt x="78" y="4"/>
                  </a:lnTo>
                  <a:lnTo>
                    <a:pt x="74" y="2"/>
                  </a:lnTo>
                  <a:lnTo>
                    <a:pt x="71" y="0"/>
                  </a:lnTo>
                  <a:lnTo>
                    <a:pt x="63" y="0"/>
                  </a:lnTo>
                  <a:lnTo>
                    <a:pt x="53" y="2"/>
                  </a:lnTo>
                  <a:lnTo>
                    <a:pt x="44" y="6"/>
                  </a:lnTo>
                  <a:lnTo>
                    <a:pt x="34" y="8"/>
                  </a:lnTo>
                  <a:lnTo>
                    <a:pt x="25" y="14"/>
                  </a:lnTo>
                  <a:lnTo>
                    <a:pt x="15" y="18"/>
                  </a:lnTo>
                  <a:lnTo>
                    <a:pt x="9" y="23"/>
                  </a:lnTo>
                  <a:lnTo>
                    <a:pt x="7" y="27"/>
                  </a:lnTo>
                  <a:lnTo>
                    <a:pt x="7" y="29"/>
                  </a:lnTo>
                  <a:lnTo>
                    <a:pt x="2" y="60"/>
                  </a:lnTo>
                  <a:lnTo>
                    <a:pt x="0" y="83"/>
                  </a:lnTo>
                  <a:lnTo>
                    <a:pt x="0" y="106"/>
                  </a:lnTo>
                  <a:lnTo>
                    <a:pt x="0" y="115"/>
                  </a:lnTo>
                  <a:lnTo>
                    <a:pt x="2" y="125"/>
                  </a:lnTo>
                  <a:lnTo>
                    <a:pt x="3" y="135"/>
                  </a:lnTo>
                  <a:lnTo>
                    <a:pt x="7" y="144"/>
                  </a:lnTo>
                  <a:lnTo>
                    <a:pt x="17" y="165"/>
                  </a:lnTo>
                  <a:lnTo>
                    <a:pt x="30" y="190"/>
                  </a:lnTo>
                  <a:lnTo>
                    <a:pt x="48" y="219"/>
                  </a:lnTo>
                  <a:lnTo>
                    <a:pt x="57" y="231"/>
                  </a:lnTo>
                  <a:lnTo>
                    <a:pt x="67" y="242"/>
                  </a:lnTo>
                  <a:lnTo>
                    <a:pt x="78" y="250"/>
                  </a:lnTo>
                  <a:lnTo>
                    <a:pt x="84" y="254"/>
                  </a:lnTo>
                  <a:lnTo>
                    <a:pt x="90" y="256"/>
                  </a:lnTo>
                  <a:lnTo>
                    <a:pt x="98" y="257"/>
                  </a:lnTo>
                  <a:lnTo>
                    <a:pt x="103" y="259"/>
                  </a:lnTo>
                  <a:lnTo>
                    <a:pt x="109" y="259"/>
                  </a:lnTo>
                  <a:lnTo>
                    <a:pt x="117" y="257"/>
                  </a:lnTo>
                  <a:lnTo>
                    <a:pt x="122" y="256"/>
                  </a:lnTo>
                  <a:lnTo>
                    <a:pt x="130" y="252"/>
                  </a:lnTo>
                  <a:lnTo>
                    <a:pt x="138" y="248"/>
                  </a:lnTo>
                  <a:lnTo>
                    <a:pt x="144" y="242"/>
                  </a:lnTo>
                  <a:lnTo>
                    <a:pt x="149" y="238"/>
                  </a:lnTo>
                  <a:lnTo>
                    <a:pt x="153" y="236"/>
                  </a:lnTo>
                  <a:lnTo>
                    <a:pt x="155" y="230"/>
                  </a:lnTo>
                  <a:lnTo>
                    <a:pt x="154" y="228"/>
                  </a:lnTo>
                  <a:lnTo>
                    <a:pt x="155" y="227"/>
                  </a:lnTo>
                  <a:lnTo>
                    <a:pt x="157" y="222"/>
                  </a:lnTo>
                  <a:close/>
                </a:path>
              </a:pathLst>
            </a:custGeom>
            <a:solidFill>
              <a:srgbClr val="FFFF00"/>
            </a:solidFill>
            <a:ln w="9525">
              <a:noFill/>
              <a:round/>
              <a:headEnd/>
              <a:tailEnd/>
            </a:ln>
          </p:spPr>
          <p:txBody>
            <a:bodyPr/>
            <a:lstStyle/>
            <a:p>
              <a:endParaRPr lang="en-US"/>
            </a:p>
          </p:txBody>
        </p:sp>
        <p:sp>
          <p:nvSpPr>
            <p:cNvPr id="38160" name="Freeform 272"/>
            <p:cNvSpPr>
              <a:spLocks/>
            </p:cNvSpPr>
            <p:nvPr/>
          </p:nvSpPr>
          <p:spPr bwMode="auto">
            <a:xfrm>
              <a:off x="2893" y="2817"/>
              <a:ext cx="158" cy="257"/>
            </a:xfrm>
            <a:custGeom>
              <a:avLst/>
              <a:gdLst>
                <a:gd name="T0" fmla="*/ 154 w 158"/>
                <a:gd name="T1" fmla="*/ 228 h 257"/>
                <a:gd name="T2" fmla="*/ 151 w 158"/>
                <a:gd name="T3" fmla="*/ 212 h 257"/>
                <a:gd name="T4" fmla="*/ 154 w 158"/>
                <a:gd name="T5" fmla="*/ 219 h 257"/>
                <a:gd name="T6" fmla="*/ 152 w 158"/>
                <a:gd name="T7" fmla="*/ 215 h 257"/>
                <a:gd name="T8" fmla="*/ 149 w 158"/>
                <a:gd name="T9" fmla="*/ 212 h 257"/>
                <a:gd name="T10" fmla="*/ 145 w 158"/>
                <a:gd name="T11" fmla="*/ 201 h 257"/>
                <a:gd name="T12" fmla="*/ 142 w 158"/>
                <a:gd name="T13" fmla="*/ 186 h 257"/>
                <a:gd name="T14" fmla="*/ 139 w 158"/>
                <a:gd name="T15" fmla="*/ 171 h 257"/>
                <a:gd name="T16" fmla="*/ 136 w 158"/>
                <a:gd name="T17" fmla="*/ 152 h 257"/>
                <a:gd name="T18" fmla="*/ 133 w 158"/>
                <a:gd name="T19" fmla="*/ 143 h 257"/>
                <a:gd name="T20" fmla="*/ 136 w 158"/>
                <a:gd name="T21" fmla="*/ 135 h 257"/>
                <a:gd name="T22" fmla="*/ 134 w 158"/>
                <a:gd name="T23" fmla="*/ 128 h 257"/>
                <a:gd name="T24" fmla="*/ 137 w 158"/>
                <a:gd name="T25" fmla="*/ 117 h 257"/>
                <a:gd name="T26" fmla="*/ 140 w 158"/>
                <a:gd name="T27" fmla="*/ 113 h 257"/>
                <a:gd name="T28" fmla="*/ 140 w 158"/>
                <a:gd name="T29" fmla="*/ 107 h 257"/>
                <a:gd name="T30" fmla="*/ 140 w 158"/>
                <a:gd name="T31" fmla="*/ 105 h 257"/>
                <a:gd name="T32" fmla="*/ 144 w 158"/>
                <a:gd name="T33" fmla="*/ 98 h 257"/>
                <a:gd name="T34" fmla="*/ 142 w 158"/>
                <a:gd name="T35" fmla="*/ 77 h 257"/>
                <a:gd name="T36" fmla="*/ 138 w 158"/>
                <a:gd name="T37" fmla="*/ 67 h 257"/>
                <a:gd name="T38" fmla="*/ 132 w 158"/>
                <a:gd name="T39" fmla="*/ 54 h 257"/>
                <a:gd name="T40" fmla="*/ 122 w 158"/>
                <a:gd name="T41" fmla="*/ 43 h 257"/>
                <a:gd name="T42" fmla="*/ 111 w 158"/>
                <a:gd name="T43" fmla="*/ 29 h 257"/>
                <a:gd name="T44" fmla="*/ 99 w 158"/>
                <a:gd name="T45" fmla="*/ 18 h 257"/>
                <a:gd name="T46" fmla="*/ 88 w 158"/>
                <a:gd name="T47" fmla="*/ 10 h 257"/>
                <a:gd name="T48" fmla="*/ 78 w 158"/>
                <a:gd name="T49" fmla="*/ 2 h 257"/>
                <a:gd name="T50" fmla="*/ 71 w 158"/>
                <a:gd name="T51" fmla="*/ 0 h 257"/>
                <a:gd name="T52" fmla="*/ 63 w 158"/>
                <a:gd name="T53" fmla="*/ 0 h 257"/>
                <a:gd name="T54" fmla="*/ 53 w 158"/>
                <a:gd name="T55" fmla="*/ 2 h 257"/>
                <a:gd name="T56" fmla="*/ 44 w 158"/>
                <a:gd name="T57" fmla="*/ 4 h 257"/>
                <a:gd name="T58" fmla="*/ 34 w 158"/>
                <a:gd name="T59" fmla="*/ 8 h 257"/>
                <a:gd name="T60" fmla="*/ 25 w 158"/>
                <a:gd name="T61" fmla="*/ 14 h 257"/>
                <a:gd name="T62" fmla="*/ 17 w 158"/>
                <a:gd name="T63" fmla="*/ 18 h 257"/>
                <a:gd name="T64" fmla="*/ 9 w 158"/>
                <a:gd name="T65" fmla="*/ 23 h 257"/>
                <a:gd name="T66" fmla="*/ 7 w 158"/>
                <a:gd name="T67" fmla="*/ 29 h 257"/>
                <a:gd name="T68" fmla="*/ 2 w 158"/>
                <a:gd name="T69" fmla="*/ 60 h 257"/>
                <a:gd name="T70" fmla="*/ 0 w 158"/>
                <a:gd name="T71" fmla="*/ 83 h 257"/>
                <a:gd name="T72" fmla="*/ 0 w 158"/>
                <a:gd name="T73" fmla="*/ 106 h 257"/>
                <a:gd name="T74" fmla="*/ 2 w 158"/>
                <a:gd name="T75" fmla="*/ 125 h 257"/>
                <a:gd name="T76" fmla="*/ 7 w 158"/>
                <a:gd name="T77" fmla="*/ 144 h 257"/>
                <a:gd name="T78" fmla="*/ 17 w 158"/>
                <a:gd name="T79" fmla="*/ 165 h 257"/>
                <a:gd name="T80" fmla="*/ 30 w 158"/>
                <a:gd name="T81" fmla="*/ 190 h 257"/>
                <a:gd name="T82" fmla="*/ 48 w 158"/>
                <a:gd name="T83" fmla="*/ 219 h 257"/>
                <a:gd name="T84" fmla="*/ 57 w 158"/>
                <a:gd name="T85" fmla="*/ 231 h 257"/>
                <a:gd name="T86" fmla="*/ 67 w 158"/>
                <a:gd name="T87" fmla="*/ 240 h 257"/>
                <a:gd name="T88" fmla="*/ 78 w 158"/>
                <a:gd name="T89" fmla="*/ 250 h 257"/>
                <a:gd name="T90" fmla="*/ 90 w 158"/>
                <a:gd name="T91" fmla="*/ 256 h 257"/>
                <a:gd name="T92" fmla="*/ 103 w 158"/>
                <a:gd name="T93" fmla="*/ 257 h 257"/>
                <a:gd name="T94" fmla="*/ 117 w 158"/>
                <a:gd name="T95" fmla="*/ 257 h 257"/>
                <a:gd name="T96" fmla="*/ 122 w 158"/>
                <a:gd name="T97" fmla="*/ 256 h 257"/>
                <a:gd name="T98" fmla="*/ 130 w 158"/>
                <a:gd name="T99" fmla="*/ 252 h 257"/>
                <a:gd name="T100" fmla="*/ 138 w 158"/>
                <a:gd name="T101" fmla="*/ 248 h 257"/>
                <a:gd name="T102" fmla="*/ 144 w 158"/>
                <a:gd name="T103" fmla="*/ 242 h 257"/>
                <a:gd name="T104" fmla="*/ 149 w 158"/>
                <a:gd name="T105" fmla="*/ 238 h 257"/>
                <a:gd name="T106" fmla="*/ 153 w 158"/>
                <a:gd name="T107" fmla="*/ 236 h 257"/>
                <a:gd name="T108" fmla="*/ 152 w 158"/>
                <a:gd name="T109" fmla="*/ 230 h 257"/>
                <a:gd name="T110" fmla="*/ 152 w 158"/>
                <a:gd name="T111" fmla="*/ 231 h 257"/>
                <a:gd name="T112" fmla="*/ 158 w 158"/>
                <a:gd name="T113" fmla="*/ 228 h 257"/>
                <a:gd name="T114" fmla="*/ 154 w 158"/>
                <a:gd name="T115" fmla="*/ 227 h 257"/>
                <a:gd name="T116" fmla="*/ 157 w 158"/>
                <a:gd name="T117" fmla="*/ 228 h 257"/>
                <a:gd name="T118" fmla="*/ 154 w 158"/>
                <a:gd name="T119" fmla="*/ 225 h 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
                <a:gd name="T181" fmla="*/ 0 h 257"/>
                <a:gd name="T182" fmla="*/ 158 w 158"/>
                <a:gd name="T183" fmla="*/ 257 h 2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 h="257">
                  <a:moveTo>
                    <a:pt x="154" y="228"/>
                  </a:moveTo>
                  <a:lnTo>
                    <a:pt x="151" y="212"/>
                  </a:lnTo>
                  <a:lnTo>
                    <a:pt x="154" y="219"/>
                  </a:lnTo>
                  <a:lnTo>
                    <a:pt x="152" y="215"/>
                  </a:lnTo>
                  <a:lnTo>
                    <a:pt x="149" y="212"/>
                  </a:lnTo>
                  <a:lnTo>
                    <a:pt x="145" y="201"/>
                  </a:lnTo>
                  <a:lnTo>
                    <a:pt x="142" y="186"/>
                  </a:lnTo>
                  <a:lnTo>
                    <a:pt x="139" y="171"/>
                  </a:lnTo>
                  <a:lnTo>
                    <a:pt x="136" y="152"/>
                  </a:lnTo>
                  <a:lnTo>
                    <a:pt x="133" y="143"/>
                  </a:lnTo>
                  <a:lnTo>
                    <a:pt x="136" y="135"/>
                  </a:lnTo>
                  <a:lnTo>
                    <a:pt x="134" y="128"/>
                  </a:lnTo>
                  <a:lnTo>
                    <a:pt x="137" y="117"/>
                  </a:lnTo>
                  <a:lnTo>
                    <a:pt x="140" y="113"/>
                  </a:lnTo>
                  <a:lnTo>
                    <a:pt x="140" y="107"/>
                  </a:lnTo>
                  <a:lnTo>
                    <a:pt x="140" y="105"/>
                  </a:lnTo>
                  <a:lnTo>
                    <a:pt x="144" y="98"/>
                  </a:lnTo>
                  <a:lnTo>
                    <a:pt x="142" y="77"/>
                  </a:lnTo>
                  <a:lnTo>
                    <a:pt x="138" y="67"/>
                  </a:lnTo>
                  <a:lnTo>
                    <a:pt x="132" y="54"/>
                  </a:lnTo>
                  <a:lnTo>
                    <a:pt x="122" y="43"/>
                  </a:lnTo>
                  <a:lnTo>
                    <a:pt x="111" y="29"/>
                  </a:lnTo>
                  <a:lnTo>
                    <a:pt x="99" y="18"/>
                  </a:lnTo>
                  <a:lnTo>
                    <a:pt x="88" y="10"/>
                  </a:lnTo>
                  <a:lnTo>
                    <a:pt x="78" y="2"/>
                  </a:lnTo>
                  <a:lnTo>
                    <a:pt x="71" y="0"/>
                  </a:lnTo>
                  <a:lnTo>
                    <a:pt x="63" y="0"/>
                  </a:lnTo>
                  <a:lnTo>
                    <a:pt x="53" y="2"/>
                  </a:lnTo>
                  <a:lnTo>
                    <a:pt x="44" y="4"/>
                  </a:lnTo>
                  <a:lnTo>
                    <a:pt x="34" y="8"/>
                  </a:lnTo>
                  <a:lnTo>
                    <a:pt x="25" y="14"/>
                  </a:lnTo>
                  <a:lnTo>
                    <a:pt x="17" y="18"/>
                  </a:lnTo>
                  <a:lnTo>
                    <a:pt x="9" y="23"/>
                  </a:lnTo>
                  <a:lnTo>
                    <a:pt x="7" y="29"/>
                  </a:lnTo>
                  <a:lnTo>
                    <a:pt x="2" y="60"/>
                  </a:lnTo>
                  <a:lnTo>
                    <a:pt x="0" y="83"/>
                  </a:lnTo>
                  <a:lnTo>
                    <a:pt x="0" y="106"/>
                  </a:lnTo>
                  <a:lnTo>
                    <a:pt x="2" y="125"/>
                  </a:lnTo>
                  <a:lnTo>
                    <a:pt x="7" y="144"/>
                  </a:lnTo>
                  <a:lnTo>
                    <a:pt x="17" y="165"/>
                  </a:lnTo>
                  <a:lnTo>
                    <a:pt x="30" y="190"/>
                  </a:lnTo>
                  <a:lnTo>
                    <a:pt x="48" y="219"/>
                  </a:lnTo>
                  <a:lnTo>
                    <a:pt x="57" y="231"/>
                  </a:lnTo>
                  <a:lnTo>
                    <a:pt x="67" y="240"/>
                  </a:lnTo>
                  <a:lnTo>
                    <a:pt x="78" y="250"/>
                  </a:lnTo>
                  <a:lnTo>
                    <a:pt x="90" y="256"/>
                  </a:lnTo>
                  <a:lnTo>
                    <a:pt x="103" y="257"/>
                  </a:lnTo>
                  <a:lnTo>
                    <a:pt x="117" y="257"/>
                  </a:lnTo>
                  <a:lnTo>
                    <a:pt x="122" y="256"/>
                  </a:lnTo>
                  <a:lnTo>
                    <a:pt x="130" y="252"/>
                  </a:lnTo>
                  <a:lnTo>
                    <a:pt x="138" y="248"/>
                  </a:lnTo>
                  <a:lnTo>
                    <a:pt x="144" y="242"/>
                  </a:lnTo>
                  <a:lnTo>
                    <a:pt x="149" y="238"/>
                  </a:lnTo>
                  <a:lnTo>
                    <a:pt x="153" y="236"/>
                  </a:lnTo>
                  <a:lnTo>
                    <a:pt x="152" y="230"/>
                  </a:lnTo>
                  <a:lnTo>
                    <a:pt x="152" y="231"/>
                  </a:lnTo>
                  <a:lnTo>
                    <a:pt x="158" y="228"/>
                  </a:lnTo>
                  <a:lnTo>
                    <a:pt x="154" y="227"/>
                  </a:lnTo>
                  <a:lnTo>
                    <a:pt x="157" y="228"/>
                  </a:lnTo>
                  <a:lnTo>
                    <a:pt x="154" y="225"/>
                  </a:lnTo>
                </a:path>
              </a:pathLst>
            </a:custGeom>
            <a:noFill/>
            <a:ln w="12700" cmpd="sng">
              <a:solidFill>
                <a:srgbClr val="000000"/>
              </a:solidFill>
              <a:prstDash val="solid"/>
              <a:round/>
              <a:headEnd/>
              <a:tailEnd/>
            </a:ln>
          </p:spPr>
          <p:txBody>
            <a:bodyPr/>
            <a:lstStyle/>
            <a:p>
              <a:endParaRPr lang="en-US"/>
            </a:p>
          </p:txBody>
        </p:sp>
        <p:sp>
          <p:nvSpPr>
            <p:cNvPr id="38161" name="Freeform 273"/>
            <p:cNvSpPr>
              <a:spLocks/>
            </p:cNvSpPr>
            <p:nvPr/>
          </p:nvSpPr>
          <p:spPr bwMode="auto">
            <a:xfrm>
              <a:off x="2144" y="1255"/>
              <a:ext cx="430" cy="693"/>
            </a:xfrm>
            <a:custGeom>
              <a:avLst/>
              <a:gdLst>
                <a:gd name="T0" fmla="*/ 194 w 430"/>
                <a:gd name="T1" fmla="*/ 12 h 693"/>
                <a:gd name="T2" fmla="*/ 188 w 430"/>
                <a:gd name="T3" fmla="*/ 121 h 693"/>
                <a:gd name="T4" fmla="*/ 188 w 430"/>
                <a:gd name="T5" fmla="*/ 146 h 693"/>
                <a:gd name="T6" fmla="*/ 190 w 430"/>
                <a:gd name="T7" fmla="*/ 154 h 693"/>
                <a:gd name="T8" fmla="*/ 213 w 430"/>
                <a:gd name="T9" fmla="*/ 179 h 693"/>
                <a:gd name="T10" fmla="*/ 225 w 430"/>
                <a:gd name="T11" fmla="*/ 215 h 693"/>
                <a:gd name="T12" fmla="*/ 240 w 430"/>
                <a:gd name="T13" fmla="*/ 227 h 693"/>
                <a:gd name="T14" fmla="*/ 253 w 430"/>
                <a:gd name="T15" fmla="*/ 236 h 693"/>
                <a:gd name="T16" fmla="*/ 244 w 430"/>
                <a:gd name="T17" fmla="*/ 271 h 693"/>
                <a:gd name="T18" fmla="*/ 240 w 430"/>
                <a:gd name="T19" fmla="*/ 280 h 693"/>
                <a:gd name="T20" fmla="*/ 240 w 430"/>
                <a:gd name="T21" fmla="*/ 296 h 693"/>
                <a:gd name="T22" fmla="*/ 228 w 430"/>
                <a:gd name="T23" fmla="*/ 309 h 693"/>
                <a:gd name="T24" fmla="*/ 230 w 430"/>
                <a:gd name="T25" fmla="*/ 323 h 693"/>
                <a:gd name="T26" fmla="*/ 240 w 430"/>
                <a:gd name="T27" fmla="*/ 344 h 693"/>
                <a:gd name="T28" fmla="*/ 263 w 430"/>
                <a:gd name="T29" fmla="*/ 326 h 693"/>
                <a:gd name="T30" fmla="*/ 267 w 430"/>
                <a:gd name="T31" fmla="*/ 326 h 693"/>
                <a:gd name="T32" fmla="*/ 273 w 430"/>
                <a:gd name="T33" fmla="*/ 334 h 693"/>
                <a:gd name="T34" fmla="*/ 275 w 430"/>
                <a:gd name="T35" fmla="*/ 349 h 693"/>
                <a:gd name="T36" fmla="*/ 278 w 430"/>
                <a:gd name="T37" fmla="*/ 380 h 693"/>
                <a:gd name="T38" fmla="*/ 286 w 430"/>
                <a:gd name="T39" fmla="*/ 395 h 693"/>
                <a:gd name="T40" fmla="*/ 288 w 430"/>
                <a:gd name="T41" fmla="*/ 415 h 693"/>
                <a:gd name="T42" fmla="*/ 301 w 430"/>
                <a:gd name="T43" fmla="*/ 422 h 693"/>
                <a:gd name="T44" fmla="*/ 301 w 430"/>
                <a:gd name="T45" fmla="*/ 442 h 693"/>
                <a:gd name="T46" fmla="*/ 305 w 430"/>
                <a:gd name="T47" fmla="*/ 453 h 693"/>
                <a:gd name="T48" fmla="*/ 319 w 430"/>
                <a:gd name="T49" fmla="*/ 451 h 693"/>
                <a:gd name="T50" fmla="*/ 338 w 430"/>
                <a:gd name="T51" fmla="*/ 453 h 693"/>
                <a:gd name="T52" fmla="*/ 349 w 430"/>
                <a:gd name="T53" fmla="*/ 447 h 693"/>
                <a:gd name="T54" fmla="*/ 357 w 430"/>
                <a:gd name="T55" fmla="*/ 451 h 693"/>
                <a:gd name="T56" fmla="*/ 382 w 430"/>
                <a:gd name="T57" fmla="*/ 457 h 693"/>
                <a:gd name="T58" fmla="*/ 403 w 430"/>
                <a:gd name="T59" fmla="*/ 455 h 693"/>
                <a:gd name="T60" fmla="*/ 411 w 430"/>
                <a:gd name="T61" fmla="*/ 442 h 693"/>
                <a:gd name="T62" fmla="*/ 422 w 430"/>
                <a:gd name="T63" fmla="*/ 463 h 693"/>
                <a:gd name="T64" fmla="*/ 430 w 430"/>
                <a:gd name="T65" fmla="*/ 466 h 693"/>
                <a:gd name="T66" fmla="*/ 395 w 430"/>
                <a:gd name="T67" fmla="*/ 693 h 693"/>
                <a:gd name="T68" fmla="*/ 0 w 430"/>
                <a:gd name="T69" fmla="*/ 616 h 693"/>
                <a:gd name="T70" fmla="*/ 44 w 430"/>
                <a:gd name="T71" fmla="*/ 443 h 693"/>
                <a:gd name="T72" fmla="*/ 46 w 430"/>
                <a:gd name="T73" fmla="*/ 432 h 693"/>
                <a:gd name="T74" fmla="*/ 50 w 430"/>
                <a:gd name="T75" fmla="*/ 424 h 693"/>
                <a:gd name="T76" fmla="*/ 35 w 430"/>
                <a:gd name="T77" fmla="*/ 413 h 693"/>
                <a:gd name="T78" fmla="*/ 36 w 430"/>
                <a:gd name="T79" fmla="*/ 395 h 693"/>
                <a:gd name="T80" fmla="*/ 63 w 430"/>
                <a:gd name="T81" fmla="*/ 367 h 693"/>
                <a:gd name="T82" fmla="*/ 69 w 430"/>
                <a:gd name="T83" fmla="*/ 353 h 693"/>
                <a:gd name="T84" fmla="*/ 106 w 430"/>
                <a:gd name="T85" fmla="*/ 300 h 693"/>
                <a:gd name="T86" fmla="*/ 98 w 430"/>
                <a:gd name="T87" fmla="*/ 280 h 693"/>
                <a:gd name="T88" fmla="*/ 86 w 430"/>
                <a:gd name="T89" fmla="*/ 271 h 693"/>
                <a:gd name="T90" fmla="*/ 84 w 430"/>
                <a:gd name="T91" fmla="*/ 252 h 693"/>
                <a:gd name="T92" fmla="*/ 88 w 430"/>
                <a:gd name="T93" fmla="*/ 242 h 693"/>
                <a:gd name="T94" fmla="*/ 84 w 430"/>
                <a:gd name="T95" fmla="*/ 228 h 693"/>
                <a:gd name="T96" fmla="*/ 136 w 430"/>
                <a:gd name="T97" fmla="*/ 0 h 6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0"/>
                <a:gd name="T148" fmla="*/ 0 h 693"/>
                <a:gd name="T149" fmla="*/ 430 w 430"/>
                <a:gd name="T150" fmla="*/ 693 h 6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0" h="693">
                  <a:moveTo>
                    <a:pt x="136" y="0"/>
                  </a:moveTo>
                  <a:lnTo>
                    <a:pt x="194" y="12"/>
                  </a:lnTo>
                  <a:lnTo>
                    <a:pt x="179" y="98"/>
                  </a:lnTo>
                  <a:lnTo>
                    <a:pt x="188" y="121"/>
                  </a:lnTo>
                  <a:lnTo>
                    <a:pt x="192" y="136"/>
                  </a:lnTo>
                  <a:lnTo>
                    <a:pt x="188" y="146"/>
                  </a:lnTo>
                  <a:lnTo>
                    <a:pt x="184" y="150"/>
                  </a:lnTo>
                  <a:lnTo>
                    <a:pt x="190" y="154"/>
                  </a:lnTo>
                  <a:lnTo>
                    <a:pt x="196" y="163"/>
                  </a:lnTo>
                  <a:lnTo>
                    <a:pt x="213" y="179"/>
                  </a:lnTo>
                  <a:lnTo>
                    <a:pt x="223" y="204"/>
                  </a:lnTo>
                  <a:lnTo>
                    <a:pt x="225" y="215"/>
                  </a:lnTo>
                  <a:lnTo>
                    <a:pt x="230" y="227"/>
                  </a:lnTo>
                  <a:lnTo>
                    <a:pt x="240" y="227"/>
                  </a:lnTo>
                  <a:lnTo>
                    <a:pt x="240" y="234"/>
                  </a:lnTo>
                  <a:lnTo>
                    <a:pt x="253" y="236"/>
                  </a:lnTo>
                  <a:lnTo>
                    <a:pt x="259" y="240"/>
                  </a:lnTo>
                  <a:lnTo>
                    <a:pt x="244" y="271"/>
                  </a:lnTo>
                  <a:lnTo>
                    <a:pt x="244" y="275"/>
                  </a:lnTo>
                  <a:lnTo>
                    <a:pt x="240" y="280"/>
                  </a:lnTo>
                  <a:lnTo>
                    <a:pt x="240" y="294"/>
                  </a:lnTo>
                  <a:lnTo>
                    <a:pt x="240" y="296"/>
                  </a:lnTo>
                  <a:lnTo>
                    <a:pt x="240" y="303"/>
                  </a:lnTo>
                  <a:lnTo>
                    <a:pt x="228" y="309"/>
                  </a:lnTo>
                  <a:lnTo>
                    <a:pt x="228" y="317"/>
                  </a:lnTo>
                  <a:lnTo>
                    <a:pt x="230" y="323"/>
                  </a:lnTo>
                  <a:lnTo>
                    <a:pt x="227" y="330"/>
                  </a:lnTo>
                  <a:lnTo>
                    <a:pt x="240" y="344"/>
                  </a:lnTo>
                  <a:lnTo>
                    <a:pt x="242" y="342"/>
                  </a:lnTo>
                  <a:lnTo>
                    <a:pt x="263" y="326"/>
                  </a:lnTo>
                  <a:lnTo>
                    <a:pt x="265" y="324"/>
                  </a:lnTo>
                  <a:lnTo>
                    <a:pt x="267" y="326"/>
                  </a:lnTo>
                  <a:lnTo>
                    <a:pt x="271" y="332"/>
                  </a:lnTo>
                  <a:lnTo>
                    <a:pt x="273" y="334"/>
                  </a:lnTo>
                  <a:lnTo>
                    <a:pt x="276" y="338"/>
                  </a:lnTo>
                  <a:lnTo>
                    <a:pt x="275" y="349"/>
                  </a:lnTo>
                  <a:lnTo>
                    <a:pt x="275" y="367"/>
                  </a:lnTo>
                  <a:lnTo>
                    <a:pt x="278" y="380"/>
                  </a:lnTo>
                  <a:lnTo>
                    <a:pt x="286" y="390"/>
                  </a:lnTo>
                  <a:lnTo>
                    <a:pt x="286" y="395"/>
                  </a:lnTo>
                  <a:lnTo>
                    <a:pt x="280" y="403"/>
                  </a:lnTo>
                  <a:lnTo>
                    <a:pt x="288" y="415"/>
                  </a:lnTo>
                  <a:lnTo>
                    <a:pt x="296" y="415"/>
                  </a:lnTo>
                  <a:lnTo>
                    <a:pt x="301" y="422"/>
                  </a:lnTo>
                  <a:lnTo>
                    <a:pt x="303" y="428"/>
                  </a:lnTo>
                  <a:lnTo>
                    <a:pt x="301" y="442"/>
                  </a:lnTo>
                  <a:lnTo>
                    <a:pt x="301" y="443"/>
                  </a:lnTo>
                  <a:lnTo>
                    <a:pt x="305" y="453"/>
                  </a:lnTo>
                  <a:lnTo>
                    <a:pt x="315" y="459"/>
                  </a:lnTo>
                  <a:lnTo>
                    <a:pt x="319" y="451"/>
                  </a:lnTo>
                  <a:lnTo>
                    <a:pt x="323" y="447"/>
                  </a:lnTo>
                  <a:lnTo>
                    <a:pt x="338" y="453"/>
                  </a:lnTo>
                  <a:lnTo>
                    <a:pt x="344" y="453"/>
                  </a:lnTo>
                  <a:lnTo>
                    <a:pt x="349" y="447"/>
                  </a:lnTo>
                  <a:lnTo>
                    <a:pt x="353" y="447"/>
                  </a:lnTo>
                  <a:lnTo>
                    <a:pt x="357" y="451"/>
                  </a:lnTo>
                  <a:lnTo>
                    <a:pt x="374" y="451"/>
                  </a:lnTo>
                  <a:lnTo>
                    <a:pt x="382" y="457"/>
                  </a:lnTo>
                  <a:lnTo>
                    <a:pt x="386" y="455"/>
                  </a:lnTo>
                  <a:lnTo>
                    <a:pt x="403" y="455"/>
                  </a:lnTo>
                  <a:lnTo>
                    <a:pt x="403" y="447"/>
                  </a:lnTo>
                  <a:lnTo>
                    <a:pt x="411" y="442"/>
                  </a:lnTo>
                  <a:lnTo>
                    <a:pt x="420" y="451"/>
                  </a:lnTo>
                  <a:lnTo>
                    <a:pt x="422" y="463"/>
                  </a:lnTo>
                  <a:lnTo>
                    <a:pt x="430" y="468"/>
                  </a:lnTo>
                  <a:lnTo>
                    <a:pt x="430" y="466"/>
                  </a:lnTo>
                  <a:lnTo>
                    <a:pt x="397" y="693"/>
                  </a:lnTo>
                  <a:lnTo>
                    <a:pt x="395" y="693"/>
                  </a:lnTo>
                  <a:lnTo>
                    <a:pt x="196" y="656"/>
                  </a:lnTo>
                  <a:lnTo>
                    <a:pt x="0" y="616"/>
                  </a:lnTo>
                  <a:lnTo>
                    <a:pt x="35" y="455"/>
                  </a:lnTo>
                  <a:lnTo>
                    <a:pt x="44" y="443"/>
                  </a:lnTo>
                  <a:lnTo>
                    <a:pt x="44" y="434"/>
                  </a:lnTo>
                  <a:lnTo>
                    <a:pt x="46" y="432"/>
                  </a:lnTo>
                  <a:lnTo>
                    <a:pt x="48" y="430"/>
                  </a:lnTo>
                  <a:lnTo>
                    <a:pt x="50" y="424"/>
                  </a:lnTo>
                  <a:lnTo>
                    <a:pt x="46" y="417"/>
                  </a:lnTo>
                  <a:lnTo>
                    <a:pt x="35" y="413"/>
                  </a:lnTo>
                  <a:lnTo>
                    <a:pt x="33" y="407"/>
                  </a:lnTo>
                  <a:lnTo>
                    <a:pt x="36" y="395"/>
                  </a:lnTo>
                  <a:lnTo>
                    <a:pt x="52" y="371"/>
                  </a:lnTo>
                  <a:lnTo>
                    <a:pt x="63" y="367"/>
                  </a:lnTo>
                  <a:lnTo>
                    <a:pt x="69" y="359"/>
                  </a:lnTo>
                  <a:lnTo>
                    <a:pt x="69" y="353"/>
                  </a:lnTo>
                  <a:lnTo>
                    <a:pt x="75" y="347"/>
                  </a:lnTo>
                  <a:lnTo>
                    <a:pt x="106" y="300"/>
                  </a:lnTo>
                  <a:lnTo>
                    <a:pt x="104" y="286"/>
                  </a:lnTo>
                  <a:lnTo>
                    <a:pt x="98" y="280"/>
                  </a:lnTo>
                  <a:lnTo>
                    <a:pt x="92" y="280"/>
                  </a:lnTo>
                  <a:lnTo>
                    <a:pt x="86" y="271"/>
                  </a:lnTo>
                  <a:lnTo>
                    <a:pt x="84" y="263"/>
                  </a:lnTo>
                  <a:lnTo>
                    <a:pt x="84" y="252"/>
                  </a:lnTo>
                  <a:lnTo>
                    <a:pt x="86" y="248"/>
                  </a:lnTo>
                  <a:lnTo>
                    <a:pt x="88" y="242"/>
                  </a:lnTo>
                  <a:lnTo>
                    <a:pt x="84" y="234"/>
                  </a:lnTo>
                  <a:lnTo>
                    <a:pt x="84" y="228"/>
                  </a:lnTo>
                  <a:lnTo>
                    <a:pt x="86" y="225"/>
                  </a:lnTo>
                  <a:lnTo>
                    <a:pt x="136" y="0"/>
                  </a:lnTo>
                </a:path>
              </a:pathLst>
            </a:custGeom>
            <a:noFill/>
            <a:ln w="0">
              <a:solidFill>
                <a:srgbClr val="000000"/>
              </a:solidFill>
              <a:prstDash val="solid"/>
              <a:round/>
              <a:headEnd/>
              <a:tailEnd/>
            </a:ln>
          </p:spPr>
          <p:txBody>
            <a:bodyPr/>
            <a:lstStyle/>
            <a:p>
              <a:endParaRPr lang="en-US"/>
            </a:p>
          </p:txBody>
        </p:sp>
        <p:sp>
          <p:nvSpPr>
            <p:cNvPr id="38162" name="Freeform 274"/>
            <p:cNvSpPr>
              <a:spLocks/>
            </p:cNvSpPr>
            <p:nvPr/>
          </p:nvSpPr>
          <p:spPr bwMode="auto">
            <a:xfrm>
              <a:off x="1670" y="1388"/>
              <a:ext cx="580" cy="483"/>
            </a:xfrm>
            <a:custGeom>
              <a:avLst/>
              <a:gdLst>
                <a:gd name="T0" fmla="*/ 6 w 580"/>
                <a:gd name="T1" fmla="*/ 360 h 483"/>
                <a:gd name="T2" fmla="*/ 6 w 580"/>
                <a:gd name="T3" fmla="*/ 332 h 483"/>
                <a:gd name="T4" fmla="*/ 11 w 580"/>
                <a:gd name="T5" fmla="*/ 309 h 483"/>
                <a:gd name="T6" fmla="*/ 11 w 580"/>
                <a:gd name="T7" fmla="*/ 274 h 483"/>
                <a:gd name="T8" fmla="*/ 21 w 580"/>
                <a:gd name="T9" fmla="*/ 266 h 483"/>
                <a:gd name="T10" fmla="*/ 29 w 580"/>
                <a:gd name="T11" fmla="*/ 255 h 483"/>
                <a:gd name="T12" fmla="*/ 33 w 580"/>
                <a:gd name="T13" fmla="*/ 241 h 483"/>
                <a:gd name="T14" fmla="*/ 57 w 580"/>
                <a:gd name="T15" fmla="*/ 201 h 483"/>
                <a:gd name="T16" fmla="*/ 90 w 580"/>
                <a:gd name="T17" fmla="*/ 122 h 483"/>
                <a:gd name="T18" fmla="*/ 113 w 580"/>
                <a:gd name="T19" fmla="*/ 71 h 483"/>
                <a:gd name="T20" fmla="*/ 130 w 580"/>
                <a:gd name="T21" fmla="*/ 19 h 483"/>
                <a:gd name="T22" fmla="*/ 132 w 580"/>
                <a:gd name="T23" fmla="*/ 1 h 483"/>
                <a:gd name="T24" fmla="*/ 146 w 580"/>
                <a:gd name="T25" fmla="*/ 1 h 483"/>
                <a:gd name="T26" fmla="*/ 161 w 580"/>
                <a:gd name="T27" fmla="*/ 5 h 483"/>
                <a:gd name="T28" fmla="*/ 169 w 580"/>
                <a:gd name="T29" fmla="*/ 13 h 483"/>
                <a:gd name="T30" fmla="*/ 192 w 580"/>
                <a:gd name="T31" fmla="*/ 24 h 483"/>
                <a:gd name="T32" fmla="*/ 192 w 580"/>
                <a:gd name="T33" fmla="*/ 44 h 483"/>
                <a:gd name="T34" fmla="*/ 196 w 580"/>
                <a:gd name="T35" fmla="*/ 74 h 483"/>
                <a:gd name="T36" fmla="*/ 236 w 580"/>
                <a:gd name="T37" fmla="*/ 86 h 483"/>
                <a:gd name="T38" fmla="*/ 261 w 580"/>
                <a:gd name="T39" fmla="*/ 86 h 483"/>
                <a:gd name="T40" fmla="*/ 292 w 580"/>
                <a:gd name="T41" fmla="*/ 101 h 483"/>
                <a:gd name="T42" fmla="*/ 330 w 580"/>
                <a:gd name="T43" fmla="*/ 101 h 483"/>
                <a:gd name="T44" fmla="*/ 349 w 580"/>
                <a:gd name="T45" fmla="*/ 105 h 483"/>
                <a:gd name="T46" fmla="*/ 367 w 580"/>
                <a:gd name="T47" fmla="*/ 99 h 483"/>
                <a:gd name="T48" fmla="*/ 382 w 580"/>
                <a:gd name="T49" fmla="*/ 101 h 483"/>
                <a:gd name="T50" fmla="*/ 397 w 580"/>
                <a:gd name="T51" fmla="*/ 99 h 483"/>
                <a:gd name="T52" fmla="*/ 411 w 580"/>
                <a:gd name="T53" fmla="*/ 101 h 483"/>
                <a:gd name="T54" fmla="*/ 422 w 580"/>
                <a:gd name="T55" fmla="*/ 105 h 483"/>
                <a:gd name="T56" fmla="*/ 558 w 580"/>
                <a:gd name="T57" fmla="*/ 130 h 483"/>
                <a:gd name="T58" fmla="*/ 566 w 580"/>
                <a:gd name="T59" fmla="*/ 147 h 483"/>
                <a:gd name="T60" fmla="*/ 578 w 580"/>
                <a:gd name="T61" fmla="*/ 153 h 483"/>
                <a:gd name="T62" fmla="*/ 549 w 580"/>
                <a:gd name="T63" fmla="*/ 214 h 483"/>
                <a:gd name="T64" fmla="*/ 543 w 580"/>
                <a:gd name="T65" fmla="*/ 226 h 483"/>
                <a:gd name="T66" fmla="*/ 526 w 580"/>
                <a:gd name="T67" fmla="*/ 238 h 483"/>
                <a:gd name="T68" fmla="*/ 507 w 580"/>
                <a:gd name="T69" fmla="*/ 274 h 483"/>
                <a:gd name="T70" fmla="*/ 520 w 580"/>
                <a:gd name="T71" fmla="*/ 284 h 483"/>
                <a:gd name="T72" fmla="*/ 522 w 580"/>
                <a:gd name="T73" fmla="*/ 297 h 483"/>
                <a:gd name="T74" fmla="*/ 518 w 580"/>
                <a:gd name="T75" fmla="*/ 301 h 483"/>
                <a:gd name="T76" fmla="*/ 509 w 580"/>
                <a:gd name="T77" fmla="*/ 322 h 483"/>
                <a:gd name="T78" fmla="*/ 278 w 580"/>
                <a:gd name="T79" fmla="*/ 437 h 4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0"/>
                <a:gd name="T121" fmla="*/ 0 h 483"/>
                <a:gd name="T122" fmla="*/ 580 w 580"/>
                <a:gd name="T123" fmla="*/ 483 h 4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0" h="483">
                  <a:moveTo>
                    <a:pt x="10" y="364"/>
                  </a:moveTo>
                  <a:lnTo>
                    <a:pt x="6" y="360"/>
                  </a:lnTo>
                  <a:lnTo>
                    <a:pt x="0" y="341"/>
                  </a:lnTo>
                  <a:lnTo>
                    <a:pt x="6" y="332"/>
                  </a:lnTo>
                  <a:lnTo>
                    <a:pt x="6" y="324"/>
                  </a:lnTo>
                  <a:lnTo>
                    <a:pt x="11" y="309"/>
                  </a:lnTo>
                  <a:lnTo>
                    <a:pt x="8" y="282"/>
                  </a:lnTo>
                  <a:lnTo>
                    <a:pt x="11" y="274"/>
                  </a:lnTo>
                  <a:lnTo>
                    <a:pt x="17" y="272"/>
                  </a:lnTo>
                  <a:lnTo>
                    <a:pt x="21" y="266"/>
                  </a:lnTo>
                  <a:lnTo>
                    <a:pt x="25" y="257"/>
                  </a:lnTo>
                  <a:lnTo>
                    <a:pt x="29" y="255"/>
                  </a:lnTo>
                  <a:lnTo>
                    <a:pt x="29" y="241"/>
                  </a:lnTo>
                  <a:lnTo>
                    <a:pt x="33" y="241"/>
                  </a:lnTo>
                  <a:lnTo>
                    <a:pt x="50" y="220"/>
                  </a:lnTo>
                  <a:lnTo>
                    <a:pt x="57" y="201"/>
                  </a:lnTo>
                  <a:lnTo>
                    <a:pt x="73" y="174"/>
                  </a:lnTo>
                  <a:lnTo>
                    <a:pt x="90" y="122"/>
                  </a:lnTo>
                  <a:lnTo>
                    <a:pt x="102" y="101"/>
                  </a:lnTo>
                  <a:lnTo>
                    <a:pt x="113" y="71"/>
                  </a:lnTo>
                  <a:lnTo>
                    <a:pt x="125" y="30"/>
                  </a:lnTo>
                  <a:lnTo>
                    <a:pt x="130" y="19"/>
                  </a:lnTo>
                  <a:lnTo>
                    <a:pt x="132" y="5"/>
                  </a:lnTo>
                  <a:lnTo>
                    <a:pt x="132" y="1"/>
                  </a:lnTo>
                  <a:lnTo>
                    <a:pt x="138" y="0"/>
                  </a:lnTo>
                  <a:lnTo>
                    <a:pt x="146" y="1"/>
                  </a:lnTo>
                  <a:lnTo>
                    <a:pt x="150" y="1"/>
                  </a:lnTo>
                  <a:lnTo>
                    <a:pt x="161" y="5"/>
                  </a:lnTo>
                  <a:lnTo>
                    <a:pt x="167" y="11"/>
                  </a:lnTo>
                  <a:lnTo>
                    <a:pt x="169" y="13"/>
                  </a:lnTo>
                  <a:lnTo>
                    <a:pt x="178" y="15"/>
                  </a:lnTo>
                  <a:lnTo>
                    <a:pt x="192" y="24"/>
                  </a:lnTo>
                  <a:lnTo>
                    <a:pt x="194" y="40"/>
                  </a:lnTo>
                  <a:lnTo>
                    <a:pt x="192" y="44"/>
                  </a:lnTo>
                  <a:lnTo>
                    <a:pt x="190" y="67"/>
                  </a:lnTo>
                  <a:lnTo>
                    <a:pt x="196" y="74"/>
                  </a:lnTo>
                  <a:lnTo>
                    <a:pt x="213" y="84"/>
                  </a:lnTo>
                  <a:lnTo>
                    <a:pt x="236" y="86"/>
                  </a:lnTo>
                  <a:lnTo>
                    <a:pt x="249" y="84"/>
                  </a:lnTo>
                  <a:lnTo>
                    <a:pt x="261" y="86"/>
                  </a:lnTo>
                  <a:lnTo>
                    <a:pt x="286" y="92"/>
                  </a:lnTo>
                  <a:lnTo>
                    <a:pt x="292" y="101"/>
                  </a:lnTo>
                  <a:lnTo>
                    <a:pt x="320" y="95"/>
                  </a:lnTo>
                  <a:lnTo>
                    <a:pt x="330" y="101"/>
                  </a:lnTo>
                  <a:lnTo>
                    <a:pt x="334" y="103"/>
                  </a:lnTo>
                  <a:lnTo>
                    <a:pt x="349" y="105"/>
                  </a:lnTo>
                  <a:lnTo>
                    <a:pt x="357" y="103"/>
                  </a:lnTo>
                  <a:lnTo>
                    <a:pt x="367" y="99"/>
                  </a:lnTo>
                  <a:lnTo>
                    <a:pt x="374" y="99"/>
                  </a:lnTo>
                  <a:lnTo>
                    <a:pt x="382" y="101"/>
                  </a:lnTo>
                  <a:lnTo>
                    <a:pt x="390" y="99"/>
                  </a:lnTo>
                  <a:lnTo>
                    <a:pt x="397" y="99"/>
                  </a:lnTo>
                  <a:lnTo>
                    <a:pt x="401" y="101"/>
                  </a:lnTo>
                  <a:lnTo>
                    <a:pt x="411" y="101"/>
                  </a:lnTo>
                  <a:lnTo>
                    <a:pt x="416" y="105"/>
                  </a:lnTo>
                  <a:lnTo>
                    <a:pt x="422" y="105"/>
                  </a:lnTo>
                  <a:lnTo>
                    <a:pt x="432" y="101"/>
                  </a:lnTo>
                  <a:lnTo>
                    <a:pt x="558" y="130"/>
                  </a:lnTo>
                  <a:lnTo>
                    <a:pt x="560" y="138"/>
                  </a:lnTo>
                  <a:lnTo>
                    <a:pt x="566" y="147"/>
                  </a:lnTo>
                  <a:lnTo>
                    <a:pt x="572" y="147"/>
                  </a:lnTo>
                  <a:lnTo>
                    <a:pt x="578" y="153"/>
                  </a:lnTo>
                  <a:lnTo>
                    <a:pt x="580" y="167"/>
                  </a:lnTo>
                  <a:lnTo>
                    <a:pt x="549" y="214"/>
                  </a:lnTo>
                  <a:lnTo>
                    <a:pt x="543" y="220"/>
                  </a:lnTo>
                  <a:lnTo>
                    <a:pt x="543" y="226"/>
                  </a:lnTo>
                  <a:lnTo>
                    <a:pt x="537" y="234"/>
                  </a:lnTo>
                  <a:lnTo>
                    <a:pt x="526" y="238"/>
                  </a:lnTo>
                  <a:lnTo>
                    <a:pt x="510" y="262"/>
                  </a:lnTo>
                  <a:lnTo>
                    <a:pt x="507" y="274"/>
                  </a:lnTo>
                  <a:lnTo>
                    <a:pt x="509" y="280"/>
                  </a:lnTo>
                  <a:lnTo>
                    <a:pt x="520" y="284"/>
                  </a:lnTo>
                  <a:lnTo>
                    <a:pt x="524" y="291"/>
                  </a:lnTo>
                  <a:lnTo>
                    <a:pt x="522" y="297"/>
                  </a:lnTo>
                  <a:lnTo>
                    <a:pt x="520" y="299"/>
                  </a:lnTo>
                  <a:lnTo>
                    <a:pt x="518" y="301"/>
                  </a:lnTo>
                  <a:lnTo>
                    <a:pt x="518" y="310"/>
                  </a:lnTo>
                  <a:lnTo>
                    <a:pt x="509" y="322"/>
                  </a:lnTo>
                  <a:lnTo>
                    <a:pt x="474" y="483"/>
                  </a:lnTo>
                  <a:lnTo>
                    <a:pt x="278" y="437"/>
                  </a:lnTo>
                  <a:lnTo>
                    <a:pt x="10" y="364"/>
                  </a:lnTo>
                </a:path>
              </a:pathLst>
            </a:custGeom>
            <a:noFill/>
            <a:ln w="0">
              <a:solidFill>
                <a:srgbClr val="000000"/>
              </a:solidFill>
              <a:prstDash val="solid"/>
              <a:round/>
              <a:headEnd/>
              <a:tailEnd/>
            </a:ln>
          </p:spPr>
          <p:txBody>
            <a:bodyPr/>
            <a:lstStyle/>
            <a:p>
              <a:endParaRPr lang="en-US"/>
            </a:p>
          </p:txBody>
        </p:sp>
        <p:sp>
          <p:nvSpPr>
            <p:cNvPr id="38163" name="Freeform 275"/>
            <p:cNvSpPr>
              <a:spLocks/>
            </p:cNvSpPr>
            <p:nvPr/>
          </p:nvSpPr>
          <p:spPr bwMode="auto">
            <a:xfrm>
              <a:off x="1624" y="1752"/>
              <a:ext cx="576" cy="983"/>
            </a:xfrm>
            <a:custGeom>
              <a:avLst/>
              <a:gdLst>
                <a:gd name="T0" fmla="*/ 324 w 576"/>
                <a:gd name="T1" fmla="*/ 960 h 983"/>
                <a:gd name="T2" fmla="*/ 326 w 576"/>
                <a:gd name="T3" fmla="*/ 944 h 983"/>
                <a:gd name="T4" fmla="*/ 318 w 576"/>
                <a:gd name="T5" fmla="*/ 935 h 983"/>
                <a:gd name="T6" fmla="*/ 305 w 576"/>
                <a:gd name="T7" fmla="*/ 871 h 983"/>
                <a:gd name="T8" fmla="*/ 270 w 576"/>
                <a:gd name="T9" fmla="*/ 833 h 983"/>
                <a:gd name="T10" fmla="*/ 257 w 576"/>
                <a:gd name="T11" fmla="*/ 820 h 983"/>
                <a:gd name="T12" fmla="*/ 249 w 576"/>
                <a:gd name="T13" fmla="*/ 800 h 983"/>
                <a:gd name="T14" fmla="*/ 207 w 576"/>
                <a:gd name="T15" fmla="*/ 783 h 983"/>
                <a:gd name="T16" fmla="*/ 178 w 576"/>
                <a:gd name="T17" fmla="*/ 752 h 983"/>
                <a:gd name="T18" fmla="*/ 121 w 576"/>
                <a:gd name="T19" fmla="*/ 728 h 983"/>
                <a:gd name="T20" fmla="*/ 117 w 576"/>
                <a:gd name="T21" fmla="*/ 706 h 983"/>
                <a:gd name="T22" fmla="*/ 125 w 576"/>
                <a:gd name="T23" fmla="*/ 678 h 983"/>
                <a:gd name="T24" fmla="*/ 111 w 576"/>
                <a:gd name="T25" fmla="*/ 651 h 983"/>
                <a:gd name="T26" fmla="*/ 117 w 576"/>
                <a:gd name="T27" fmla="*/ 639 h 983"/>
                <a:gd name="T28" fmla="*/ 86 w 576"/>
                <a:gd name="T29" fmla="*/ 582 h 983"/>
                <a:gd name="T30" fmla="*/ 63 w 576"/>
                <a:gd name="T31" fmla="*/ 543 h 983"/>
                <a:gd name="T32" fmla="*/ 75 w 576"/>
                <a:gd name="T33" fmla="*/ 515 h 983"/>
                <a:gd name="T34" fmla="*/ 79 w 576"/>
                <a:gd name="T35" fmla="*/ 486 h 983"/>
                <a:gd name="T36" fmla="*/ 52 w 576"/>
                <a:gd name="T37" fmla="*/ 459 h 983"/>
                <a:gd name="T38" fmla="*/ 52 w 576"/>
                <a:gd name="T39" fmla="*/ 417 h 983"/>
                <a:gd name="T40" fmla="*/ 61 w 576"/>
                <a:gd name="T41" fmla="*/ 399 h 983"/>
                <a:gd name="T42" fmla="*/ 65 w 576"/>
                <a:gd name="T43" fmla="*/ 420 h 983"/>
                <a:gd name="T44" fmla="*/ 79 w 576"/>
                <a:gd name="T45" fmla="*/ 417 h 983"/>
                <a:gd name="T46" fmla="*/ 75 w 576"/>
                <a:gd name="T47" fmla="*/ 378 h 983"/>
                <a:gd name="T48" fmla="*/ 63 w 576"/>
                <a:gd name="T49" fmla="*/ 390 h 983"/>
                <a:gd name="T50" fmla="*/ 40 w 576"/>
                <a:gd name="T51" fmla="*/ 376 h 983"/>
                <a:gd name="T52" fmla="*/ 34 w 576"/>
                <a:gd name="T53" fmla="*/ 328 h 983"/>
                <a:gd name="T54" fmla="*/ 6 w 576"/>
                <a:gd name="T55" fmla="*/ 273 h 983"/>
                <a:gd name="T56" fmla="*/ 8 w 576"/>
                <a:gd name="T57" fmla="*/ 250 h 983"/>
                <a:gd name="T58" fmla="*/ 21 w 576"/>
                <a:gd name="T59" fmla="*/ 213 h 983"/>
                <a:gd name="T60" fmla="*/ 9 w 576"/>
                <a:gd name="T61" fmla="*/ 171 h 983"/>
                <a:gd name="T62" fmla="*/ 0 w 576"/>
                <a:gd name="T63" fmla="*/ 152 h 983"/>
                <a:gd name="T64" fmla="*/ 0 w 576"/>
                <a:gd name="T65" fmla="*/ 129 h 983"/>
                <a:gd name="T66" fmla="*/ 34 w 576"/>
                <a:gd name="T67" fmla="*/ 79 h 983"/>
                <a:gd name="T68" fmla="*/ 50 w 576"/>
                <a:gd name="T69" fmla="*/ 52 h 983"/>
                <a:gd name="T70" fmla="*/ 52 w 576"/>
                <a:gd name="T71" fmla="*/ 4 h 983"/>
                <a:gd name="T72" fmla="*/ 257 w 576"/>
                <a:gd name="T73" fmla="*/ 342 h 983"/>
                <a:gd name="T74" fmla="*/ 555 w 576"/>
                <a:gd name="T75" fmla="*/ 797 h 983"/>
                <a:gd name="T76" fmla="*/ 560 w 576"/>
                <a:gd name="T77" fmla="*/ 820 h 983"/>
                <a:gd name="T78" fmla="*/ 570 w 576"/>
                <a:gd name="T79" fmla="*/ 841 h 983"/>
                <a:gd name="T80" fmla="*/ 574 w 576"/>
                <a:gd name="T81" fmla="*/ 856 h 983"/>
                <a:gd name="T82" fmla="*/ 551 w 576"/>
                <a:gd name="T83" fmla="*/ 866 h 983"/>
                <a:gd name="T84" fmla="*/ 524 w 576"/>
                <a:gd name="T85" fmla="*/ 919 h 983"/>
                <a:gd name="T86" fmla="*/ 516 w 576"/>
                <a:gd name="T87" fmla="*/ 931 h 983"/>
                <a:gd name="T88" fmla="*/ 516 w 576"/>
                <a:gd name="T89" fmla="*/ 954 h 983"/>
                <a:gd name="T90" fmla="*/ 524 w 576"/>
                <a:gd name="T91" fmla="*/ 969 h 983"/>
                <a:gd name="T92" fmla="*/ 512 w 576"/>
                <a:gd name="T93" fmla="*/ 981 h 9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6"/>
                <a:gd name="T142" fmla="*/ 0 h 983"/>
                <a:gd name="T143" fmla="*/ 576 w 576"/>
                <a:gd name="T144" fmla="*/ 983 h 9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6" h="983">
                  <a:moveTo>
                    <a:pt x="501" y="979"/>
                  </a:moveTo>
                  <a:lnTo>
                    <a:pt x="326" y="962"/>
                  </a:lnTo>
                  <a:lnTo>
                    <a:pt x="324" y="960"/>
                  </a:lnTo>
                  <a:lnTo>
                    <a:pt x="322" y="950"/>
                  </a:lnTo>
                  <a:lnTo>
                    <a:pt x="324" y="946"/>
                  </a:lnTo>
                  <a:lnTo>
                    <a:pt x="326" y="944"/>
                  </a:lnTo>
                  <a:lnTo>
                    <a:pt x="324" y="942"/>
                  </a:lnTo>
                  <a:lnTo>
                    <a:pt x="322" y="942"/>
                  </a:lnTo>
                  <a:lnTo>
                    <a:pt x="318" y="935"/>
                  </a:lnTo>
                  <a:lnTo>
                    <a:pt x="320" y="931"/>
                  </a:lnTo>
                  <a:lnTo>
                    <a:pt x="318" y="902"/>
                  </a:lnTo>
                  <a:lnTo>
                    <a:pt x="305" y="871"/>
                  </a:lnTo>
                  <a:lnTo>
                    <a:pt x="295" y="862"/>
                  </a:lnTo>
                  <a:lnTo>
                    <a:pt x="288" y="848"/>
                  </a:lnTo>
                  <a:lnTo>
                    <a:pt x="270" y="833"/>
                  </a:lnTo>
                  <a:lnTo>
                    <a:pt x="259" y="833"/>
                  </a:lnTo>
                  <a:lnTo>
                    <a:pt x="253" y="827"/>
                  </a:lnTo>
                  <a:lnTo>
                    <a:pt x="257" y="820"/>
                  </a:lnTo>
                  <a:lnTo>
                    <a:pt x="255" y="814"/>
                  </a:lnTo>
                  <a:lnTo>
                    <a:pt x="255" y="808"/>
                  </a:lnTo>
                  <a:lnTo>
                    <a:pt x="249" y="800"/>
                  </a:lnTo>
                  <a:lnTo>
                    <a:pt x="232" y="799"/>
                  </a:lnTo>
                  <a:lnTo>
                    <a:pt x="221" y="795"/>
                  </a:lnTo>
                  <a:lnTo>
                    <a:pt x="207" y="783"/>
                  </a:lnTo>
                  <a:lnTo>
                    <a:pt x="199" y="764"/>
                  </a:lnTo>
                  <a:lnTo>
                    <a:pt x="190" y="754"/>
                  </a:lnTo>
                  <a:lnTo>
                    <a:pt x="178" y="752"/>
                  </a:lnTo>
                  <a:lnTo>
                    <a:pt x="144" y="737"/>
                  </a:lnTo>
                  <a:lnTo>
                    <a:pt x="134" y="737"/>
                  </a:lnTo>
                  <a:lnTo>
                    <a:pt x="121" y="728"/>
                  </a:lnTo>
                  <a:lnTo>
                    <a:pt x="111" y="720"/>
                  </a:lnTo>
                  <a:lnTo>
                    <a:pt x="111" y="712"/>
                  </a:lnTo>
                  <a:lnTo>
                    <a:pt x="117" y="706"/>
                  </a:lnTo>
                  <a:lnTo>
                    <a:pt x="121" y="691"/>
                  </a:lnTo>
                  <a:lnTo>
                    <a:pt x="123" y="681"/>
                  </a:lnTo>
                  <a:lnTo>
                    <a:pt x="125" y="678"/>
                  </a:lnTo>
                  <a:lnTo>
                    <a:pt x="121" y="666"/>
                  </a:lnTo>
                  <a:lnTo>
                    <a:pt x="113" y="660"/>
                  </a:lnTo>
                  <a:lnTo>
                    <a:pt x="111" y="651"/>
                  </a:lnTo>
                  <a:lnTo>
                    <a:pt x="115" y="649"/>
                  </a:lnTo>
                  <a:lnTo>
                    <a:pt x="117" y="649"/>
                  </a:lnTo>
                  <a:lnTo>
                    <a:pt x="117" y="639"/>
                  </a:lnTo>
                  <a:lnTo>
                    <a:pt x="109" y="632"/>
                  </a:lnTo>
                  <a:lnTo>
                    <a:pt x="86" y="593"/>
                  </a:lnTo>
                  <a:lnTo>
                    <a:pt x="86" y="582"/>
                  </a:lnTo>
                  <a:lnTo>
                    <a:pt x="80" y="574"/>
                  </a:lnTo>
                  <a:lnTo>
                    <a:pt x="80" y="566"/>
                  </a:lnTo>
                  <a:lnTo>
                    <a:pt x="63" y="543"/>
                  </a:lnTo>
                  <a:lnTo>
                    <a:pt x="65" y="520"/>
                  </a:lnTo>
                  <a:lnTo>
                    <a:pt x="69" y="516"/>
                  </a:lnTo>
                  <a:lnTo>
                    <a:pt x="75" y="515"/>
                  </a:lnTo>
                  <a:lnTo>
                    <a:pt x="80" y="505"/>
                  </a:lnTo>
                  <a:lnTo>
                    <a:pt x="82" y="491"/>
                  </a:lnTo>
                  <a:lnTo>
                    <a:pt x="79" y="486"/>
                  </a:lnTo>
                  <a:lnTo>
                    <a:pt x="67" y="480"/>
                  </a:lnTo>
                  <a:lnTo>
                    <a:pt x="56" y="470"/>
                  </a:lnTo>
                  <a:lnTo>
                    <a:pt x="52" y="459"/>
                  </a:lnTo>
                  <a:lnTo>
                    <a:pt x="52" y="430"/>
                  </a:lnTo>
                  <a:lnTo>
                    <a:pt x="54" y="424"/>
                  </a:lnTo>
                  <a:lnTo>
                    <a:pt x="52" y="417"/>
                  </a:lnTo>
                  <a:lnTo>
                    <a:pt x="56" y="415"/>
                  </a:lnTo>
                  <a:lnTo>
                    <a:pt x="57" y="401"/>
                  </a:lnTo>
                  <a:lnTo>
                    <a:pt x="61" y="399"/>
                  </a:lnTo>
                  <a:lnTo>
                    <a:pt x="63" y="405"/>
                  </a:lnTo>
                  <a:lnTo>
                    <a:pt x="63" y="417"/>
                  </a:lnTo>
                  <a:lnTo>
                    <a:pt x="65" y="420"/>
                  </a:lnTo>
                  <a:lnTo>
                    <a:pt x="75" y="428"/>
                  </a:lnTo>
                  <a:lnTo>
                    <a:pt x="79" y="426"/>
                  </a:lnTo>
                  <a:lnTo>
                    <a:pt x="79" y="417"/>
                  </a:lnTo>
                  <a:lnTo>
                    <a:pt x="75" y="401"/>
                  </a:lnTo>
                  <a:lnTo>
                    <a:pt x="73" y="390"/>
                  </a:lnTo>
                  <a:lnTo>
                    <a:pt x="75" y="378"/>
                  </a:lnTo>
                  <a:lnTo>
                    <a:pt x="71" y="378"/>
                  </a:lnTo>
                  <a:lnTo>
                    <a:pt x="63" y="384"/>
                  </a:lnTo>
                  <a:lnTo>
                    <a:pt x="63" y="390"/>
                  </a:lnTo>
                  <a:lnTo>
                    <a:pt x="61" y="394"/>
                  </a:lnTo>
                  <a:lnTo>
                    <a:pt x="52" y="390"/>
                  </a:lnTo>
                  <a:lnTo>
                    <a:pt x="40" y="376"/>
                  </a:lnTo>
                  <a:lnTo>
                    <a:pt x="31" y="372"/>
                  </a:lnTo>
                  <a:lnTo>
                    <a:pt x="34" y="361"/>
                  </a:lnTo>
                  <a:lnTo>
                    <a:pt x="34" y="328"/>
                  </a:lnTo>
                  <a:lnTo>
                    <a:pt x="21" y="313"/>
                  </a:lnTo>
                  <a:lnTo>
                    <a:pt x="15" y="301"/>
                  </a:lnTo>
                  <a:lnTo>
                    <a:pt x="6" y="273"/>
                  </a:lnTo>
                  <a:lnTo>
                    <a:pt x="11" y="265"/>
                  </a:lnTo>
                  <a:lnTo>
                    <a:pt x="8" y="255"/>
                  </a:lnTo>
                  <a:lnTo>
                    <a:pt x="8" y="250"/>
                  </a:lnTo>
                  <a:lnTo>
                    <a:pt x="13" y="229"/>
                  </a:lnTo>
                  <a:lnTo>
                    <a:pt x="19" y="219"/>
                  </a:lnTo>
                  <a:lnTo>
                    <a:pt x="21" y="213"/>
                  </a:lnTo>
                  <a:lnTo>
                    <a:pt x="19" y="194"/>
                  </a:lnTo>
                  <a:lnTo>
                    <a:pt x="11" y="175"/>
                  </a:lnTo>
                  <a:lnTo>
                    <a:pt x="9" y="171"/>
                  </a:lnTo>
                  <a:lnTo>
                    <a:pt x="8" y="165"/>
                  </a:lnTo>
                  <a:lnTo>
                    <a:pt x="4" y="161"/>
                  </a:lnTo>
                  <a:lnTo>
                    <a:pt x="0" y="152"/>
                  </a:lnTo>
                  <a:lnTo>
                    <a:pt x="0" y="142"/>
                  </a:lnTo>
                  <a:lnTo>
                    <a:pt x="2" y="138"/>
                  </a:lnTo>
                  <a:lnTo>
                    <a:pt x="0" y="129"/>
                  </a:lnTo>
                  <a:lnTo>
                    <a:pt x="9" y="113"/>
                  </a:lnTo>
                  <a:lnTo>
                    <a:pt x="34" y="85"/>
                  </a:lnTo>
                  <a:lnTo>
                    <a:pt x="34" y="79"/>
                  </a:lnTo>
                  <a:lnTo>
                    <a:pt x="38" y="69"/>
                  </a:lnTo>
                  <a:lnTo>
                    <a:pt x="44" y="64"/>
                  </a:lnTo>
                  <a:lnTo>
                    <a:pt x="50" y="52"/>
                  </a:lnTo>
                  <a:lnTo>
                    <a:pt x="52" y="27"/>
                  </a:lnTo>
                  <a:lnTo>
                    <a:pt x="46" y="17"/>
                  </a:lnTo>
                  <a:lnTo>
                    <a:pt x="52" y="4"/>
                  </a:lnTo>
                  <a:lnTo>
                    <a:pt x="56" y="0"/>
                  </a:lnTo>
                  <a:lnTo>
                    <a:pt x="324" y="73"/>
                  </a:lnTo>
                  <a:lnTo>
                    <a:pt x="257" y="342"/>
                  </a:lnTo>
                  <a:lnTo>
                    <a:pt x="555" y="779"/>
                  </a:lnTo>
                  <a:lnTo>
                    <a:pt x="555" y="793"/>
                  </a:lnTo>
                  <a:lnTo>
                    <a:pt x="555" y="797"/>
                  </a:lnTo>
                  <a:lnTo>
                    <a:pt x="555" y="800"/>
                  </a:lnTo>
                  <a:lnTo>
                    <a:pt x="560" y="812"/>
                  </a:lnTo>
                  <a:lnTo>
                    <a:pt x="560" y="820"/>
                  </a:lnTo>
                  <a:lnTo>
                    <a:pt x="562" y="827"/>
                  </a:lnTo>
                  <a:lnTo>
                    <a:pt x="566" y="837"/>
                  </a:lnTo>
                  <a:lnTo>
                    <a:pt x="570" y="841"/>
                  </a:lnTo>
                  <a:lnTo>
                    <a:pt x="574" y="847"/>
                  </a:lnTo>
                  <a:lnTo>
                    <a:pt x="576" y="854"/>
                  </a:lnTo>
                  <a:lnTo>
                    <a:pt x="574" y="856"/>
                  </a:lnTo>
                  <a:lnTo>
                    <a:pt x="572" y="856"/>
                  </a:lnTo>
                  <a:lnTo>
                    <a:pt x="562" y="862"/>
                  </a:lnTo>
                  <a:lnTo>
                    <a:pt x="551" y="866"/>
                  </a:lnTo>
                  <a:lnTo>
                    <a:pt x="543" y="877"/>
                  </a:lnTo>
                  <a:lnTo>
                    <a:pt x="537" y="902"/>
                  </a:lnTo>
                  <a:lnTo>
                    <a:pt x="524" y="919"/>
                  </a:lnTo>
                  <a:lnTo>
                    <a:pt x="516" y="919"/>
                  </a:lnTo>
                  <a:lnTo>
                    <a:pt x="514" y="925"/>
                  </a:lnTo>
                  <a:lnTo>
                    <a:pt x="516" y="931"/>
                  </a:lnTo>
                  <a:lnTo>
                    <a:pt x="516" y="937"/>
                  </a:lnTo>
                  <a:lnTo>
                    <a:pt x="512" y="948"/>
                  </a:lnTo>
                  <a:lnTo>
                    <a:pt x="516" y="954"/>
                  </a:lnTo>
                  <a:lnTo>
                    <a:pt x="526" y="962"/>
                  </a:lnTo>
                  <a:lnTo>
                    <a:pt x="526" y="966"/>
                  </a:lnTo>
                  <a:lnTo>
                    <a:pt x="524" y="969"/>
                  </a:lnTo>
                  <a:lnTo>
                    <a:pt x="522" y="975"/>
                  </a:lnTo>
                  <a:lnTo>
                    <a:pt x="516" y="983"/>
                  </a:lnTo>
                  <a:lnTo>
                    <a:pt x="512" y="981"/>
                  </a:lnTo>
                  <a:lnTo>
                    <a:pt x="501" y="979"/>
                  </a:lnTo>
                </a:path>
              </a:pathLst>
            </a:custGeom>
            <a:noFill/>
            <a:ln w="0">
              <a:solidFill>
                <a:srgbClr val="000000"/>
              </a:solidFill>
              <a:prstDash val="solid"/>
              <a:round/>
              <a:headEnd/>
              <a:tailEnd/>
            </a:ln>
          </p:spPr>
          <p:txBody>
            <a:bodyPr/>
            <a:lstStyle/>
            <a:p>
              <a:endParaRPr lang="en-US"/>
            </a:p>
          </p:txBody>
        </p:sp>
        <p:sp>
          <p:nvSpPr>
            <p:cNvPr id="38164" name="Freeform 276"/>
            <p:cNvSpPr>
              <a:spLocks/>
            </p:cNvSpPr>
            <p:nvPr/>
          </p:nvSpPr>
          <p:spPr bwMode="auto">
            <a:xfrm>
              <a:off x="2119" y="2361"/>
              <a:ext cx="491" cy="570"/>
            </a:xfrm>
            <a:custGeom>
              <a:avLst/>
              <a:gdLst>
                <a:gd name="T0" fmla="*/ 419 w 491"/>
                <a:gd name="T1" fmla="*/ 568 h 570"/>
                <a:gd name="T2" fmla="*/ 491 w 491"/>
                <a:gd name="T3" fmla="*/ 57 h 570"/>
                <a:gd name="T4" fmla="*/ 134 w 491"/>
                <a:gd name="T5" fmla="*/ 0 h 570"/>
                <a:gd name="T6" fmla="*/ 125 w 491"/>
                <a:gd name="T7" fmla="*/ 48 h 570"/>
                <a:gd name="T8" fmla="*/ 111 w 491"/>
                <a:gd name="T9" fmla="*/ 86 h 570"/>
                <a:gd name="T10" fmla="*/ 104 w 491"/>
                <a:gd name="T11" fmla="*/ 86 h 570"/>
                <a:gd name="T12" fmla="*/ 98 w 491"/>
                <a:gd name="T13" fmla="*/ 80 h 570"/>
                <a:gd name="T14" fmla="*/ 100 w 491"/>
                <a:gd name="T15" fmla="*/ 76 h 570"/>
                <a:gd name="T16" fmla="*/ 94 w 491"/>
                <a:gd name="T17" fmla="*/ 71 h 570"/>
                <a:gd name="T18" fmla="*/ 81 w 491"/>
                <a:gd name="T19" fmla="*/ 67 h 570"/>
                <a:gd name="T20" fmla="*/ 69 w 491"/>
                <a:gd name="T21" fmla="*/ 69 h 570"/>
                <a:gd name="T22" fmla="*/ 65 w 491"/>
                <a:gd name="T23" fmla="*/ 74 h 570"/>
                <a:gd name="T24" fmla="*/ 69 w 491"/>
                <a:gd name="T25" fmla="*/ 92 h 570"/>
                <a:gd name="T26" fmla="*/ 65 w 491"/>
                <a:gd name="T27" fmla="*/ 134 h 570"/>
                <a:gd name="T28" fmla="*/ 67 w 491"/>
                <a:gd name="T29" fmla="*/ 140 h 570"/>
                <a:gd name="T30" fmla="*/ 61 w 491"/>
                <a:gd name="T31" fmla="*/ 159 h 570"/>
                <a:gd name="T32" fmla="*/ 60 w 491"/>
                <a:gd name="T33" fmla="*/ 167 h 570"/>
                <a:gd name="T34" fmla="*/ 60 w 491"/>
                <a:gd name="T35" fmla="*/ 170 h 570"/>
                <a:gd name="T36" fmla="*/ 60 w 491"/>
                <a:gd name="T37" fmla="*/ 184 h 570"/>
                <a:gd name="T38" fmla="*/ 60 w 491"/>
                <a:gd name="T39" fmla="*/ 188 h 570"/>
                <a:gd name="T40" fmla="*/ 60 w 491"/>
                <a:gd name="T41" fmla="*/ 191 h 570"/>
                <a:gd name="T42" fmla="*/ 65 w 491"/>
                <a:gd name="T43" fmla="*/ 203 h 570"/>
                <a:gd name="T44" fmla="*/ 65 w 491"/>
                <a:gd name="T45" fmla="*/ 211 h 570"/>
                <a:gd name="T46" fmla="*/ 67 w 491"/>
                <a:gd name="T47" fmla="*/ 218 h 570"/>
                <a:gd name="T48" fmla="*/ 71 w 491"/>
                <a:gd name="T49" fmla="*/ 228 h 570"/>
                <a:gd name="T50" fmla="*/ 75 w 491"/>
                <a:gd name="T51" fmla="*/ 232 h 570"/>
                <a:gd name="T52" fmla="*/ 79 w 491"/>
                <a:gd name="T53" fmla="*/ 238 h 570"/>
                <a:gd name="T54" fmla="*/ 81 w 491"/>
                <a:gd name="T55" fmla="*/ 245 h 570"/>
                <a:gd name="T56" fmla="*/ 79 w 491"/>
                <a:gd name="T57" fmla="*/ 247 h 570"/>
                <a:gd name="T58" fmla="*/ 77 w 491"/>
                <a:gd name="T59" fmla="*/ 247 h 570"/>
                <a:gd name="T60" fmla="*/ 67 w 491"/>
                <a:gd name="T61" fmla="*/ 253 h 570"/>
                <a:gd name="T62" fmla="*/ 56 w 491"/>
                <a:gd name="T63" fmla="*/ 257 h 570"/>
                <a:gd name="T64" fmla="*/ 48 w 491"/>
                <a:gd name="T65" fmla="*/ 268 h 570"/>
                <a:gd name="T66" fmla="*/ 42 w 491"/>
                <a:gd name="T67" fmla="*/ 293 h 570"/>
                <a:gd name="T68" fmla="*/ 29 w 491"/>
                <a:gd name="T69" fmla="*/ 310 h 570"/>
                <a:gd name="T70" fmla="*/ 21 w 491"/>
                <a:gd name="T71" fmla="*/ 310 h 570"/>
                <a:gd name="T72" fmla="*/ 19 w 491"/>
                <a:gd name="T73" fmla="*/ 316 h 570"/>
                <a:gd name="T74" fmla="*/ 21 w 491"/>
                <a:gd name="T75" fmla="*/ 322 h 570"/>
                <a:gd name="T76" fmla="*/ 21 w 491"/>
                <a:gd name="T77" fmla="*/ 328 h 570"/>
                <a:gd name="T78" fmla="*/ 17 w 491"/>
                <a:gd name="T79" fmla="*/ 339 h 570"/>
                <a:gd name="T80" fmla="*/ 21 w 491"/>
                <a:gd name="T81" fmla="*/ 345 h 570"/>
                <a:gd name="T82" fmla="*/ 31 w 491"/>
                <a:gd name="T83" fmla="*/ 353 h 570"/>
                <a:gd name="T84" fmla="*/ 31 w 491"/>
                <a:gd name="T85" fmla="*/ 357 h 570"/>
                <a:gd name="T86" fmla="*/ 29 w 491"/>
                <a:gd name="T87" fmla="*/ 360 h 570"/>
                <a:gd name="T88" fmla="*/ 27 w 491"/>
                <a:gd name="T89" fmla="*/ 366 h 570"/>
                <a:gd name="T90" fmla="*/ 21 w 491"/>
                <a:gd name="T91" fmla="*/ 374 h 570"/>
                <a:gd name="T92" fmla="*/ 17 w 491"/>
                <a:gd name="T93" fmla="*/ 372 h 570"/>
                <a:gd name="T94" fmla="*/ 6 w 491"/>
                <a:gd name="T95" fmla="*/ 370 h 570"/>
                <a:gd name="T96" fmla="*/ 0 w 491"/>
                <a:gd name="T97" fmla="*/ 391 h 570"/>
                <a:gd name="T98" fmla="*/ 265 w 491"/>
                <a:gd name="T99" fmla="*/ 543 h 570"/>
                <a:gd name="T100" fmla="*/ 419 w 491"/>
                <a:gd name="T101" fmla="*/ 570 h 570"/>
                <a:gd name="T102" fmla="*/ 419 w 491"/>
                <a:gd name="T103" fmla="*/ 568 h 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1"/>
                <a:gd name="T157" fmla="*/ 0 h 570"/>
                <a:gd name="T158" fmla="*/ 491 w 491"/>
                <a:gd name="T159" fmla="*/ 570 h 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1" h="570">
                  <a:moveTo>
                    <a:pt x="419" y="568"/>
                  </a:moveTo>
                  <a:lnTo>
                    <a:pt x="491" y="57"/>
                  </a:lnTo>
                  <a:lnTo>
                    <a:pt x="134" y="0"/>
                  </a:lnTo>
                  <a:lnTo>
                    <a:pt x="125" y="48"/>
                  </a:lnTo>
                  <a:lnTo>
                    <a:pt x="111" y="86"/>
                  </a:lnTo>
                  <a:lnTo>
                    <a:pt x="104" y="86"/>
                  </a:lnTo>
                  <a:lnTo>
                    <a:pt x="98" y="80"/>
                  </a:lnTo>
                  <a:lnTo>
                    <a:pt x="100" y="76"/>
                  </a:lnTo>
                  <a:lnTo>
                    <a:pt x="94" y="71"/>
                  </a:lnTo>
                  <a:lnTo>
                    <a:pt x="81" y="67"/>
                  </a:lnTo>
                  <a:lnTo>
                    <a:pt x="69" y="69"/>
                  </a:lnTo>
                  <a:lnTo>
                    <a:pt x="65" y="74"/>
                  </a:lnTo>
                  <a:lnTo>
                    <a:pt x="69" y="92"/>
                  </a:lnTo>
                  <a:lnTo>
                    <a:pt x="65" y="134"/>
                  </a:lnTo>
                  <a:lnTo>
                    <a:pt x="67" y="140"/>
                  </a:lnTo>
                  <a:lnTo>
                    <a:pt x="61" y="159"/>
                  </a:lnTo>
                  <a:lnTo>
                    <a:pt x="60" y="167"/>
                  </a:lnTo>
                  <a:lnTo>
                    <a:pt x="60" y="170"/>
                  </a:lnTo>
                  <a:lnTo>
                    <a:pt x="60" y="184"/>
                  </a:lnTo>
                  <a:lnTo>
                    <a:pt x="60" y="188"/>
                  </a:lnTo>
                  <a:lnTo>
                    <a:pt x="60" y="191"/>
                  </a:lnTo>
                  <a:lnTo>
                    <a:pt x="65" y="203"/>
                  </a:lnTo>
                  <a:lnTo>
                    <a:pt x="65" y="211"/>
                  </a:lnTo>
                  <a:lnTo>
                    <a:pt x="67" y="218"/>
                  </a:lnTo>
                  <a:lnTo>
                    <a:pt x="71" y="228"/>
                  </a:lnTo>
                  <a:lnTo>
                    <a:pt x="75" y="232"/>
                  </a:lnTo>
                  <a:lnTo>
                    <a:pt x="79" y="238"/>
                  </a:lnTo>
                  <a:lnTo>
                    <a:pt x="81" y="245"/>
                  </a:lnTo>
                  <a:lnTo>
                    <a:pt x="79" y="247"/>
                  </a:lnTo>
                  <a:lnTo>
                    <a:pt x="77" y="247"/>
                  </a:lnTo>
                  <a:lnTo>
                    <a:pt x="67" y="253"/>
                  </a:lnTo>
                  <a:lnTo>
                    <a:pt x="56" y="257"/>
                  </a:lnTo>
                  <a:lnTo>
                    <a:pt x="48" y="268"/>
                  </a:lnTo>
                  <a:lnTo>
                    <a:pt x="42" y="293"/>
                  </a:lnTo>
                  <a:lnTo>
                    <a:pt x="29" y="310"/>
                  </a:lnTo>
                  <a:lnTo>
                    <a:pt x="21" y="310"/>
                  </a:lnTo>
                  <a:lnTo>
                    <a:pt x="19" y="316"/>
                  </a:lnTo>
                  <a:lnTo>
                    <a:pt x="21" y="322"/>
                  </a:lnTo>
                  <a:lnTo>
                    <a:pt x="21" y="328"/>
                  </a:lnTo>
                  <a:lnTo>
                    <a:pt x="17" y="339"/>
                  </a:lnTo>
                  <a:lnTo>
                    <a:pt x="21" y="345"/>
                  </a:lnTo>
                  <a:lnTo>
                    <a:pt x="31" y="353"/>
                  </a:lnTo>
                  <a:lnTo>
                    <a:pt x="31" y="357"/>
                  </a:lnTo>
                  <a:lnTo>
                    <a:pt x="29" y="360"/>
                  </a:lnTo>
                  <a:lnTo>
                    <a:pt x="27" y="366"/>
                  </a:lnTo>
                  <a:lnTo>
                    <a:pt x="21" y="374"/>
                  </a:lnTo>
                  <a:lnTo>
                    <a:pt x="17" y="372"/>
                  </a:lnTo>
                  <a:lnTo>
                    <a:pt x="6" y="370"/>
                  </a:lnTo>
                  <a:lnTo>
                    <a:pt x="0" y="391"/>
                  </a:lnTo>
                  <a:lnTo>
                    <a:pt x="265" y="543"/>
                  </a:lnTo>
                  <a:lnTo>
                    <a:pt x="419" y="570"/>
                  </a:lnTo>
                  <a:lnTo>
                    <a:pt x="419" y="568"/>
                  </a:lnTo>
                </a:path>
              </a:pathLst>
            </a:custGeom>
            <a:noFill/>
            <a:ln w="0">
              <a:solidFill>
                <a:srgbClr val="000000"/>
              </a:solidFill>
              <a:prstDash val="solid"/>
              <a:round/>
              <a:headEnd/>
              <a:tailEnd/>
            </a:ln>
          </p:spPr>
          <p:txBody>
            <a:bodyPr/>
            <a:lstStyle/>
            <a:p>
              <a:endParaRPr lang="en-US"/>
            </a:p>
          </p:txBody>
        </p:sp>
        <p:sp>
          <p:nvSpPr>
            <p:cNvPr id="38165" name="Freeform 277"/>
            <p:cNvSpPr>
              <a:spLocks/>
            </p:cNvSpPr>
            <p:nvPr/>
          </p:nvSpPr>
          <p:spPr bwMode="auto">
            <a:xfrm>
              <a:off x="1881" y="1825"/>
              <a:ext cx="459" cy="706"/>
            </a:xfrm>
            <a:custGeom>
              <a:avLst/>
              <a:gdLst>
                <a:gd name="T0" fmla="*/ 67 w 459"/>
                <a:gd name="T1" fmla="*/ 0 h 706"/>
                <a:gd name="T2" fmla="*/ 0 w 459"/>
                <a:gd name="T3" fmla="*/ 269 h 706"/>
                <a:gd name="T4" fmla="*/ 298 w 459"/>
                <a:gd name="T5" fmla="*/ 706 h 706"/>
                <a:gd name="T6" fmla="*/ 298 w 459"/>
                <a:gd name="T7" fmla="*/ 703 h 706"/>
                <a:gd name="T8" fmla="*/ 299 w 459"/>
                <a:gd name="T9" fmla="*/ 695 h 706"/>
                <a:gd name="T10" fmla="*/ 305 w 459"/>
                <a:gd name="T11" fmla="*/ 676 h 706"/>
                <a:gd name="T12" fmla="*/ 303 w 459"/>
                <a:gd name="T13" fmla="*/ 670 h 706"/>
                <a:gd name="T14" fmla="*/ 307 w 459"/>
                <a:gd name="T15" fmla="*/ 628 h 706"/>
                <a:gd name="T16" fmla="*/ 303 w 459"/>
                <a:gd name="T17" fmla="*/ 610 h 706"/>
                <a:gd name="T18" fmla="*/ 307 w 459"/>
                <a:gd name="T19" fmla="*/ 605 h 706"/>
                <a:gd name="T20" fmla="*/ 319 w 459"/>
                <a:gd name="T21" fmla="*/ 603 h 706"/>
                <a:gd name="T22" fmla="*/ 332 w 459"/>
                <a:gd name="T23" fmla="*/ 607 h 706"/>
                <a:gd name="T24" fmla="*/ 338 w 459"/>
                <a:gd name="T25" fmla="*/ 612 h 706"/>
                <a:gd name="T26" fmla="*/ 336 w 459"/>
                <a:gd name="T27" fmla="*/ 616 h 706"/>
                <a:gd name="T28" fmla="*/ 342 w 459"/>
                <a:gd name="T29" fmla="*/ 622 h 706"/>
                <a:gd name="T30" fmla="*/ 349 w 459"/>
                <a:gd name="T31" fmla="*/ 622 h 706"/>
                <a:gd name="T32" fmla="*/ 363 w 459"/>
                <a:gd name="T33" fmla="*/ 584 h 706"/>
                <a:gd name="T34" fmla="*/ 372 w 459"/>
                <a:gd name="T35" fmla="*/ 536 h 706"/>
                <a:gd name="T36" fmla="*/ 459 w 459"/>
                <a:gd name="T37" fmla="*/ 86 h 706"/>
                <a:gd name="T38" fmla="*/ 263 w 459"/>
                <a:gd name="T39" fmla="*/ 46 h 706"/>
                <a:gd name="T40" fmla="*/ 67 w 459"/>
                <a:gd name="T41" fmla="*/ 0 h 7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9"/>
                <a:gd name="T64" fmla="*/ 0 h 706"/>
                <a:gd name="T65" fmla="*/ 459 w 459"/>
                <a:gd name="T66" fmla="*/ 706 h 7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9" h="706">
                  <a:moveTo>
                    <a:pt x="67" y="0"/>
                  </a:moveTo>
                  <a:lnTo>
                    <a:pt x="0" y="269"/>
                  </a:lnTo>
                  <a:lnTo>
                    <a:pt x="298" y="706"/>
                  </a:lnTo>
                  <a:lnTo>
                    <a:pt x="298" y="703"/>
                  </a:lnTo>
                  <a:lnTo>
                    <a:pt x="299" y="695"/>
                  </a:lnTo>
                  <a:lnTo>
                    <a:pt x="305" y="676"/>
                  </a:lnTo>
                  <a:lnTo>
                    <a:pt x="303" y="670"/>
                  </a:lnTo>
                  <a:lnTo>
                    <a:pt x="307" y="628"/>
                  </a:lnTo>
                  <a:lnTo>
                    <a:pt x="303" y="610"/>
                  </a:lnTo>
                  <a:lnTo>
                    <a:pt x="307" y="605"/>
                  </a:lnTo>
                  <a:lnTo>
                    <a:pt x="319" y="603"/>
                  </a:lnTo>
                  <a:lnTo>
                    <a:pt x="332" y="607"/>
                  </a:lnTo>
                  <a:lnTo>
                    <a:pt x="338" y="612"/>
                  </a:lnTo>
                  <a:lnTo>
                    <a:pt x="336" y="616"/>
                  </a:lnTo>
                  <a:lnTo>
                    <a:pt x="342" y="622"/>
                  </a:lnTo>
                  <a:lnTo>
                    <a:pt x="349" y="622"/>
                  </a:lnTo>
                  <a:lnTo>
                    <a:pt x="363" y="584"/>
                  </a:lnTo>
                  <a:lnTo>
                    <a:pt x="372" y="536"/>
                  </a:lnTo>
                  <a:lnTo>
                    <a:pt x="459" y="86"/>
                  </a:lnTo>
                  <a:lnTo>
                    <a:pt x="263" y="46"/>
                  </a:lnTo>
                  <a:lnTo>
                    <a:pt x="67" y="0"/>
                  </a:lnTo>
                </a:path>
              </a:pathLst>
            </a:custGeom>
            <a:noFill/>
            <a:ln w="0">
              <a:solidFill>
                <a:srgbClr val="000000"/>
              </a:solidFill>
              <a:prstDash val="solid"/>
              <a:round/>
              <a:headEnd/>
              <a:tailEnd/>
            </a:ln>
          </p:spPr>
          <p:txBody>
            <a:bodyPr/>
            <a:lstStyle/>
            <a:p>
              <a:endParaRPr lang="en-US"/>
            </a:p>
          </p:txBody>
        </p:sp>
        <p:sp>
          <p:nvSpPr>
            <p:cNvPr id="38166" name="Freeform 278"/>
            <p:cNvSpPr>
              <a:spLocks/>
            </p:cNvSpPr>
            <p:nvPr/>
          </p:nvSpPr>
          <p:spPr bwMode="auto">
            <a:xfrm>
              <a:off x="2253" y="1911"/>
              <a:ext cx="405" cy="507"/>
            </a:xfrm>
            <a:custGeom>
              <a:avLst/>
              <a:gdLst>
                <a:gd name="T0" fmla="*/ 357 w 405"/>
                <a:gd name="T1" fmla="*/ 507 h 507"/>
                <a:gd name="T2" fmla="*/ 405 w 405"/>
                <a:gd name="T3" fmla="*/ 144 h 507"/>
                <a:gd name="T4" fmla="*/ 273 w 405"/>
                <a:gd name="T5" fmla="*/ 125 h 507"/>
                <a:gd name="T6" fmla="*/ 286 w 405"/>
                <a:gd name="T7" fmla="*/ 37 h 507"/>
                <a:gd name="T8" fmla="*/ 87 w 405"/>
                <a:gd name="T9" fmla="*/ 0 h 507"/>
                <a:gd name="T10" fmla="*/ 0 w 405"/>
                <a:gd name="T11" fmla="*/ 450 h 507"/>
                <a:gd name="T12" fmla="*/ 357 w 405"/>
                <a:gd name="T13" fmla="*/ 507 h 507"/>
                <a:gd name="T14" fmla="*/ 0 60000 65536"/>
                <a:gd name="T15" fmla="*/ 0 60000 65536"/>
                <a:gd name="T16" fmla="*/ 0 60000 65536"/>
                <a:gd name="T17" fmla="*/ 0 60000 65536"/>
                <a:gd name="T18" fmla="*/ 0 60000 65536"/>
                <a:gd name="T19" fmla="*/ 0 60000 65536"/>
                <a:gd name="T20" fmla="*/ 0 60000 65536"/>
                <a:gd name="T21" fmla="*/ 0 w 405"/>
                <a:gd name="T22" fmla="*/ 0 h 507"/>
                <a:gd name="T23" fmla="*/ 405 w 405"/>
                <a:gd name="T24" fmla="*/ 507 h 5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507">
                  <a:moveTo>
                    <a:pt x="357" y="507"/>
                  </a:moveTo>
                  <a:lnTo>
                    <a:pt x="405" y="144"/>
                  </a:lnTo>
                  <a:lnTo>
                    <a:pt x="273" y="125"/>
                  </a:lnTo>
                  <a:lnTo>
                    <a:pt x="286" y="37"/>
                  </a:lnTo>
                  <a:lnTo>
                    <a:pt x="87" y="0"/>
                  </a:lnTo>
                  <a:lnTo>
                    <a:pt x="0" y="450"/>
                  </a:lnTo>
                  <a:lnTo>
                    <a:pt x="357" y="507"/>
                  </a:lnTo>
                </a:path>
              </a:pathLst>
            </a:custGeom>
            <a:noFill/>
            <a:ln w="0">
              <a:solidFill>
                <a:srgbClr val="000000"/>
              </a:solidFill>
              <a:prstDash val="solid"/>
              <a:round/>
              <a:headEnd/>
              <a:tailEnd/>
            </a:ln>
          </p:spPr>
          <p:txBody>
            <a:bodyPr/>
            <a:lstStyle/>
            <a:p>
              <a:endParaRPr lang="en-US"/>
            </a:p>
          </p:txBody>
        </p:sp>
        <p:sp>
          <p:nvSpPr>
            <p:cNvPr id="38167" name="Freeform 279"/>
            <p:cNvSpPr>
              <a:spLocks/>
            </p:cNvSpPr>
            <p:nvPr/>
          </p:nvSpPr>
          <p:spPr bwMode="auto">
            <a:xfrm>
              <a:off x="2323" y="1267"/>
              <a:ext cx="735" cy="464"/>
            </a:xfrm>
            <a:custGeom>
              <a:avLst/>
              <a:gdLst>
                <a:gd name="T0" fmla="*/ 257 w 735"/>
                <a:gd name="T1" fmla="*/ 410 h 464"/>
                <a:gd name="T2" fmla="*/ 251 w 735"/>
                <a:gd name="T3" fmla="*/ 456 h 464"/>
                <a:gd name="T4" fmla="*/ 241 w 735"/>
                <a:gd name="T5" fmla="*/ 439 h 464"/>
                <a:gd name="T6" fmla="*/ 224 w 735"/>
                <a:gd name="T7" fmla="*/ 435 h 464"/>
                <a:gd name="T8" fmla="*/ 207 w 735"/>
                <a:gd name="T9" fmla="*/ 443 h 464"/>
                <a:gd name="T10" fmla="*/ 195 w 735"/>
                <a:gd name="T11" fmla="*/ 439 h 464"/>
                <a:gd name="T12" fmla="*/ 174 w 735"/>
                <a:gd name="T13" fmla="*/ 435 h 464"/>
                <a:gd name="T14" fmla="*/ 165 w 735"/>
                <a:gd name="T15" fmla="*/ 441 h 464"/>
                <a:gd name="T16" fmla="*/ 144 w 735"/>
                <a:gd name="T17" fmla="*/ 435 h 464"/>
                <a:gd name="T18" fmla="*/ 136 w 735"/>
                <a:gd name="T19" fmla="*/ 447 h 464"/>
                <a:gd name="T20" fmla="*/ 122 w 735"/>
                <a:gd name="T21" fmla="*/ 431 h 464"/>
                <a:gd name="T22" fmla="*/ 124 w 735"/>
                <a:gd name="T23" fmla="*/ 416 h 464"/>
                <a:gd name="T24" fmla="*/ 117 w 735"/>
                <a:gd name="T25" fmla="*/ 403 h 464"/>
                <a:gd name="T26" fmla="*/ 101 w 735"/>
                <a:gd name="T27" fmla="*/ 391 h 464"/>
                <a:gd name="T28" fmla="*/ 107 w 735"/>
                <a:gd name="T29" fmla="*/ 378 h 464"/>
                <a:gd name="T30" fmla="*/ 96 w 735"/>
                <a:gd name="T31" fmla="*/ 355 h 464"/>
                <a:gd name="T32" fmla="*/ 97 w 735"/>
                <a:gd name="T33" fmla="*/ 326 h 464"/>
                <a:gd name="T34" fmla="*/ 92 w 735"/>
                <a:gd name="T35" fmla="*/ 320 h 464"/>
                <a:gd name="T36" fmla="*/ 86 w 735"/>
                <a:gd name="T37" fmla="*/ 312 h 464"/>
                <a:gd name="T38" fmla="*/ 63 w 735"/>
                <a:gd name="T39" fmla="*/ 330 h 464"/>
                <a:gd name="T40" fmla="*/ 48 w 735"/>
                <a:gd name="T41" fmla="*/ 318 h 464"/>
                <a:gd name="T42" fmla="*/ 49 w 735"/>
                <a:gd name="T43" fmla="*/ 305 h 464"/>
                <a:gd name="T44" fmla="*/ 61 w 735"/>
                <a:gd name="T45" fmla="*/ 291 h 464"/>
                <a:gd name="T46" fmla="*/ 61 w 735"/>
                <a:gd name="T47" fmla="*/ 282 h 464"/>
                <a:gd name="T48" fmla="*/ 65 w 735"/>
                <a:gd name="T49" fmla="*/ 263 h 464"/>
                <a:gd name="T50" fmla="*/ 80 w 735"/>
                <a:gd name="T51" fmla="*/ 228 h 464"/>
                <a:gd name="T52" fmla="*/ 61 w 735"/>
                <a:gd name="T53" fmla="*/ 222 h 464"/>
                <a:gd name="T54" fmla="*/ 51 w 735"/>
                <a:gd name="T55" fmla="*/ 215 h 464"/>
                <a:gd name="T56" fmla="*/ 44 w 735"/>
                <a:gd name="T57" fmla="*/ 192 h 464"/>
                <a:gd name="T58" fmla="*/ 17 w 735"/>
                <a:gd name="T59" fmla="*/ 151 h 464"/>
                <a:gd name="T60" fmla="*/ 5 w 735"/>
                <a:gd name="T61" fmla="*/ 138 h 464"/>
                <a:gd name="T62" fmla="*/ 13 w 735"/>
                <a:gd name="T63" fmla="*/ 124 h 464"/>
                <a:gd name="T64" fmla="*/ 0 w 735"/>
                <a:gd name="T65" fmla="*/ 86 h 464"/>
                <a:gd name="T66" fmla="*/ 82 w 735"/>
                <a:gd name="T67" fmla="*/ 9 h 464"/>
                <a:gd name="T68" fmla="*/ 447 w 735"/>
                <a:gd name="T69" fmla="*/ 73 h 464"/>
                <a:gd name="T70" fmla="*/ 714 w 735"/>
                <a:gd name="T71" fmla="*/ 378 h 4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5"/>
                <a:gd name="T109" fmla="*/ 0 h 464"/>
                <a:gd name="T110" fmla="*/ 735 w 735"/>
                <a:gd name="T111" fmla="*/ 464 h 4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5" h="464">
                  <a:moveTo>
                    <a:pt x="704" y="464"/>
                  </a:moveTo>
                  <a:lnTo>
                    <a:pt x="257" y="410"/>
                  </a:lnTo>
                  <a:lnTo>
                    <a:pt x="251" y="454"/>
                  </a:lnTo>
                  <a:lnTo>
                    <a:pt x="251" y="456"/>
                  </a:lnTo>
                  <a:lnTo>
                    <a:pt x="243" y="451"/>
                  </a:lnTo>
                  <a:lnTo>
                    <a:pt x="241" y="439"/>
                  </a:lnTo>
                  <a:lnTo>
                    <a:pt x="232" y="430"/>
                  </a:lnTo>
                  <a:lnTo>
                    <a:pt x="224" y="435"/>
                  </a:lnTo>
                  <a:lnTo>
                    <a:pt x="224" y="443"/>
                  </a:lnTo>
                  <a:lnTo>
                    <a:pt x="207" y="443"/>
                  </a:lnTo>
                  <a:lnTo>
                    <a:pt x="203" y="445"/>
                  </a:lnTo>
                  <a:lnTo>
                    <a:pt x="195" y="439"/>
                  </a:lnTo>
                  <a:lnTo>
                    <a:pt x="178" y="439"/>
                  </a:lnTo>
                  <a:lnTo>
                    <a:pt x="174" y="435"/>
                  </a:lnTo>
                  <a:lnTo>
                    <a:pt x="170" y="435"/>
                  </a:lnTo>
                  <a:lnTo>
                    <a:pt x="165" y="441"/>
                  </a:lnTo>
                  <a:lnTo>
                    <a:pt x="159" y="441"/>
                  </a:lnTo>
                  <a:lnTo>
                    <a:pt x="144" y="435"/>
                  </a:lnTo>
                  <a:lnTo>
                    <a:pt x="140" y="439"/>
                  </a:lnTo>
                  <a:lnTo>
                    <a:pt x="136" y="447"/>
                  </a:lnTo>
                  <a:lnTo>
                    <a:pt x="126" y="441"/>
                  </a:lnTo>
                  <a:lnTo>
                    <a:pt x="122" y="431"/>
                  </a:lnTo>
                  <a:lnTo>
                    <a:pt x="122" y="430"/>
                  </a:lnTo>
                  <a:lnTo>
                    <a:pt x="124" y="416"/>
                  </a:lnTo>
                  <a:lnTo>
                    <a:pt x="122" y="410"/>
                  </a:lnTo>
                  <a:lnTo>
                    <a:pt x="117" y="403"/>
                  </a:lnTo>
                  <a:lnTo>
                    <a:pt x="109" y="403"/>
                  </a:lnTo>
                  <a:lnTo>
                    <a:pt x="101" y="391"/>
                  </a:lnTo>
                  <a:lnTo>
                    <a:pt x="107" y="383"/>
                  </a:lnTo>
                  <a:lnTo>
                    <a:pt x="107" y="378"/>
                  </a:lnTo>
                  <a:lnTo>
                    <a:pt x="99" y="368"/>
                  </a:lnTo>
                  <a:lnTo>
                    <a:pt x="96" y="355"/>
                  </a:lnTo>
                  <a:lnTo>
                    <a:pt x="96" y="337"/>
                  </a:lnTo>
                  <a:lnTo>
                    <a:pt x="97" y="326"/>
                  </a:lnTo>
                  <a:lnTo>
                    <a:pt x="94" y="322"/>
                  </a:lnTo>
                  <a:lnTo>
                    <a:pt x="92" y="320"/>
                  </a:lnTo>
                  <a:lnTo>
                    <a:pt x="88" y="314"/>
                  </a:lnTo>
                  <a:lnTo>
                    <a:pt x="86" y="312"/>
                  </a:lnTo>
                  <a:lnTo>
                    <a:pt x="84" y="314"/>
                  </a:lnTo>
                  <a:lnTo>
                    <a:pt x="63" y="330"/>
                  </a:lnTo>
                  <a:lnTo>
                    <a:pt x="61" y="332"/>
                  </a:lnTo>
                  <a:lnTo>
                    <a:pt x="48" y="318"/>
                  </a:lnTo>
                  <a:lnTo>
                    <a:pt x="51" y="311"/>
                  </a:lnTo>
                  <a:lnTo>
                    <a:pt x="49" y="305"/>
                  </a:lnTo>
                  <a:lnTo>
                    <a:pt x="49" y="297"/>
                  </a:lnTo>
                  <a:lnTo>
                    <a:pt x="61" y="291"/>
                  </a:lnTo>
                  <a:lnTo>
                    <a:pt x="61" y="284"/>
                  </a:lnTo>
                  <a:lnTo>
                    <a:pt x="61" y="282"/>
                  </a:lnTo>
                  <a:lnTo>
                    <a:pt x="61" y="268"/>
                  </a:lnTo>
                  <a:lnTo>
                    <a:pt x="65" y="263"/>
                  </a:lnTo>
                  <a:lnTo>
                    <a:pt x="65" y="259"/>
                  </a:lnTo>
                  <a:lnTo>
                    <a:pt x="80" y="228"/>
                  </a:lnTo>
                  <a:lnTo>
                    <a:pt x="74" y="224"/>
                  </a:lnTo>
                  <a:lnTo>
                    <a:pt x="61" y="222"/>
                  </a:lnTo>
                  <a:lnTo>
                    <a:pt x="61" y="215"/>
                  </a:lnTo>
                  <a:lnTo>
                    <a:pt x="51" y="215"/>
                  </a:lnTo>
                  <a:lnTo>
                    <a:pt x="46" y="203"/>
                  </a:lnTo>
                  <a:lnTo>
                    <a:pt x="44" y="192"/>
                  </a:lnTo>
                  <a:lnTo>
                    <a:pt x="34" y="167"/>
                  </a:lnTo>
                  <a:lnTo>
                    <a:pt x="17" y="151"/>
                  </a:lnTo>
                  <a:lnTo>
                    <a:pt x="11" y="142"/>
                  </a:lnTo>
                  <a:lnTo>
                    <a:pt x="5" y="138"/>
                  </a:lnTo>
                  <a:lnTo>
                    <a:pt x="9" y="134"/>
                  </a:lnTo>
                  <a:lnTo>
                    <a:pt x="13" y="124"/>
                  </a:lnTo>
                  <a:lnTo>
                    <a:pt x="9" y="109"/>
                  </a:lnTo>
                  <a:lnTo>
                    <a:pt x="0" y="86"/>
                  </a:lnTo>
                  <a:lnTo>
                    <a:pt x="15" y="0"/>
                  </a:lnTo>
                  <a:lnTo>
                    <a:pt x="82" y="9"/>
                  </a:lnTo>
                  <a:lnTo>
                    <a:pt x="263" y="40"/>
                  </a:lnTo>
                  <a:lnTo>
                    <a:pt x="447" y="73"/>
                  </a:lnTo>
                  <a:lnTo>
                    <a:pt x="735" y="101"/>
                  </a:lnTo>
                  <a:lnTo>
                    <a:pt x="714" y="378"/>
                  </a:lnTo>
                  <a:lnTo>
                    <a:pt x="704" y="464"/>
                  </a:lnTo>
                </a:path>
              </a:pathLst>
            </a:custGeom>
            <a:noFill/>
            <a:ln w="0">
              <a:solidFill>
                <a:srgbClr val="000000"/>
              </a:solidFill>
              <a:prstDash val="solid"/>
              <a:round/>
              <a:headEnd/>
              <a:tailEnd/>
            </a:ln>
          </p:spPr>
          <p:txBody>
            <a:bodyPr/>
            <a:lstStyle/>
            <a:p>
              <a:endParaRPr lang="en-US"/>
            </a:p>
          </p:txBody>
        </p:sp>
        <p:sp>
          <p:nvSpPr>
            <p:cNvPr id="38168" name="Freeform 280"/>
            <p:cNvSpPr>
              <a:spLocks/>
            </p:cNvSpPr>
            <p:nvPr/>
          </p:nvSpPr>
          <p:spPr bwMode="auto">
            <a:xfrm>
              <a:off x="2526" y="1677"/>
              <a:ext cx="501" cy="417"/>
            </a:xfrm>
            <a:custGeom>
              <a:avLst/>
              <a:gdLst>
                <a:gd name="T0" fmla="*/ 472 w 501"/>
                <a:gd name="T1" fmla="*/ 417 h 417"/>
                <a:gd name="T2" fmla="*/ 488 w 501"/>
                <a:gd name="T3" fmla="*/ 234 h 417"/>
                <a:gd name="T4" fmla="*/ 501 w 501"/>
                <a:gd name="T5" fmla="*/ 54 h 417"/>
                <a:gd name="T6" fmla="*/ 54 w 501"/>
                <a:gd name="T7" fmla="*/ 0 h 417"/>
                <a:gd name="T8" fmla="*/ 48 w 501"/>
                <a:gd name="T9" fmla="*/ 44 h 417"/>
                <a:gd name="T10" fmla="*/ 15 w 501"/>
                <a:gd name="T11" fmla="*/ 271 h 417"/>
                <a:gd name="T12" fmla="*/ 13 w 501"/>
                <a:gd name="T13" fmla="*/ 271 h 417"/>
                <a:gd name="T14" fmla="*/ 0 w 501"/>
                <a:gd name="T15" fmla="*/ 359 h 417"/>
                <a:gd name="T16" fmla="*/ 132 w 501"/>
                <a:gd name="T17" fmla="*/ 378 h 417"/>
                <a:gd name="T18" fmla="*/ 472 w 501"/>
                <a:gd name="T19" fmla="*/ 417 h 4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1"/>
                <a:gd name="T31" fmla="*/ 0 h 417"/>
                <a:gd name="T32" fmla="*/ 501 w 501"/>
                <a:gd name="T33" fmla="*/ 417 h 4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1" h="417">
                  <a:moveTo>
                    <a:pt x="472" y="417"/>
                  </a:moveTo>
                  <a:lnTo>
                    <a:pt x="488" y="234"/>
                  </a:lnTo>
                  <a:lnTo>
                    <a:pt x="501" y="54"/>
                  </a:lnTo>
                  <a:lnTo>
                    <a:pt x="54" y="0"/>
                  </a:lnTo>
                  <a:lnTo>
                    <a:pt x="48" y="44"/>
                  </a:lnTo>
                  <a:lnTo>
                    <a:pt x="15" y="271"/>
                  </a:lnTo>
                  <a:lnTo>
                    <a:pt x="13" y="271"/>
                  </a:lnTo>
                  <a:lnTo>
                    <a:pt x="0" y="359"/>
                  </a:lnTo>
                  <a:lnTo>
                    <a:pt x="132" y="378"/>
                  </a:lnTo>
                  <a:lnTo>
                    <a:pt x="472" y="417"/>
                  </a:lnTo>
                </a:path>
              </a:pathLst>
            </a:custGeom>
            <a:noFill/>
            <a:ln w="0">
              <a:solidFill>
                <a:srgbClr val="000000"/>
              </a:solidFill>
              <a:prstDash val="solid"/>
              <a:round/>
              <a:headEnd/>
              <a:tailEnd/>
            </a:ln>
          </p:spPr>
          <p:txBody>
            <a:bodyPr/>
            <a:lstStyle/>
            <a:p>
              <a:endParaRPr lang="en-US"/>
            </a:p>
          </p:txBody>
        </p:sp>
        <p:sp>
          <p:nvSpPr>
            <p:cNvPr id="38169" name="Freeform 281"/>
            <p:cNvSpPr>
              <a:spLocks/>
            </p:cNvSpPr>
            <p:nvPr/>
          </p:nvSpPr>
          <p:spPr bwMode="auto">
            <a:xfrm>
              <a:off x="2538" y="2418"/>
              <a:ext cx="504" cy="520"/>
            </a:xfrm>
            <a:custGeom>
              <a:avLst/>
              <a:gdLst>
                <a:gd name="T0" fmla="*/ 72 w 504"/>
                <a:gd name="T1" fmla="*/ 0 h 520"/>
                <a:gd name="T2" fmla="*/ 0 w 504"/>
                <a:gd name="T3" fmla="*/ 511 h 520"/>
                <a:gd name="T4" fmla="*/ 0 w 504"/>
                <a:gd name="T5" fmla="*/ 513 h 520"/>
                <a:gd name="T6" fmla="*/ 67 w 504"/>
                <a:gd name="T7" fmla="*/ 520 h 520"/>
                <a:gd name="T8" fmla="*/ 71 w 504"/>
                <a:gd name="T9" fmla="*/ 480 h 520"/>
                <a:gd name="T10" fmla="*/ 195 w 504"/>
                <a:gd name="T11" fmla="*/ 495 h 520"/>
                <a:gd name="T12" fmla="*/ 195 w 504"/>
                <a:gd name="T13" fmla="*/ 493 h 520"/>
                <a:gd name="T14" fmla="*/ 191 w 504"/>
                <a:gd name="T15" fmla="*/ 486 h 520"/>
                <a:gd name="T16" fmla="*/ 195 w 504"/>
                <a:gd name="T17" fmla="*/ 480 h 520"/>
                <a:gd name="T18" fmla="*/ 193 w 504"/>
                <a:gd name="T19" fmla="*/ 480 h 520"/>
                <a:gd name="T20" fmla="*/ 191 w 504"/>
                <a:gd name="T21" fmla="*/ 476 h 520"/>
                <a:gd name="T22" fmla="*/ 193 w 504"/>
                <a:gd name="T23" fmla="*/ 474 h 520"/>
                <a:gd name="T24" fmla="*/ 466 w 504"/>
                <a:gd name="T25" fmla="*/ 501 h 520"/>
                <a:gd name="T26" fmla="*/ 499 w 504"/>
                <a:gd name="T27" fmla="*/ 92 h 520"/>
                <a:gd name="T28" fmla="*/ 501 w 504"/>
                <a:gd name="T29" fmla="*/ 92 h 520"/>
                <a:gd name="T30" fmla="*/ 504 w 504"/>
                <a:gd name="T31" fmla="*/ 48 h 520"/>
                <a:gd name="T32" fmla="*/ 72 w 504"/>
                <a:gd name="T33" fmla="*/ 0 h 5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20"/>
                <a:gd name="T53" fmla="*/ 504 w 504"/>
                <a:gd name="T54" fmla="*/ 520 h 5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20">
                  <a:moveTo>
                    <a:pt x="72" y="0"/>
                  </a:moveTo>
                  <a:lnTo>
                    <a:pt x="0" y="511"/>
                  </a:lnTo>
                  <a:lnTo>
                    <a:pt x="0" y="513"/>
                  </a:lnTo>
                  <a:lnTo>
                    <a:pt x="67" y="520"/>
                  </a:lnTo>
                  <a:lnTo>
                    <a:pt x="71" y="480"/>
                  </a:lnTo>
                  <a:lnTo>
                    <a:pt x="195" y="495"/>
                  </a:lnTo>
                  <a:lnTo>
                    <a:pt x="195" y="493"/>
                  </a:lnTo>
                  <a:lnTo>
                    <a:pt x="191" y="486"/>
                  </a:lnTo>
                  <a:lnTo>
                    <a:pt x="195" y="480"/>
                  </a:lnTo>
                  <a:lnTo>
                    <a:pt x="193" y="480"/>
                  </a:lnTo>
                  <a:lnTo>
                    <a:pt x="191" y="476"/>
                  </a:lnTo>
                  <a:lnTo>
                    <a:pt x="193" y="474"/>
                  </a:lnTo>
                  <a:lnTo>
                    <a:pt x="466" y="501"/>
                  </a:lnTo>
                  <a:lnTo>
                    <a:pt x="499" y="92"/>
                  </a:lnTo>
                  <a:lnTo>
                    <a:pt x="501" y="92"/>
                  </a:lnTo>
                  <a:lnTo>
                    <a:pt x="504" y="48"/>
                  </a:lnTo>
                  <a:lnTo>
                    <a:pt x="72" y="0"/>
                  </a:lnTo>
                </a:path>
              </a:pathLst>
            </a:custGeom>
            <a:noFill/>
            <a:ln w="0">
              <a:solidFill>
                <a:srgbClr val="000000"/>
              </a:solidFill>
              <a:prstDash val="solid"/>
              <a:round/>
              <a:headEnd/>
              <a:tailEnd/>
            </a:ln>
          </p:spPr>
          <p:txBody>
            <a:bodyPr/>
            <a:lstStyle/>
            <a:p>
              <a:endParaRPr lang="en-US"/>
            </a:p>
          </p:txBody>
        </p:sp>
        <p:sp>
          <p:nvSpPr>
            <p:cNvPr id="38170" name="Freeform 282"/>
            <p:cNvSpPr>
              <a:spLocks/>
            </p:cNvSpPr>
            <p:nvPr/>
          </p:nvSpPr>
          <p:spPr bwMode="auto">
            <a:xfrm>
              <a:off x="2610" y="2055"/>
              <a:ext cx="524" cy="415"/>
            </a:xfrm>
            <a:custGeom>
              <a:avLst/>
              <a:gdLst>
                <a:gd name="T0" fmla="*/ 0 w 524"/>
                <a:gd name="T1" fmla="*/ 363 h 415"/>
                <a:gd name="T2" fmla="*/ 48 w 524"/>
                <a:gd name="T3" fmla="*/ 0 h 415"/>
                <a:gd name="T4" fmla="*/ 388 w 524"/>
                <a:gd name="T5" fmla="*/ 39 h 415"/>
                <a:gd name="T6" fmla="*/ 524 w 524"/>
                <a:gd name="T7" fmla="*/ 50 h 415"/>
                <a:gd name="T8" fmla="*/ 519 w 524"/>
                <a:gd name="T9" fmla="*/ 140 h 415"/>
                <a:gd name="T10" fmla="*/ 503 w 524"/>
                <a:gd name="T11" fmla="*/ 415 h 415"/>
                <a:gd name="T12" fmla="*/ 432 w 524"/>
                <a:gd name="T13" fmla="*/ 411 h 415"/>
                <a:gd name="T14" fmla="*/ 0 w 524"/>
                <a:gd name="T15" fmla="*/ 363 h 415"/>
                <a:gd name="T16" fmla="*/ 0 60000 65536"/>
                <a:gd name="T17" fmla="*/ 0 60000 65536"/>
                <a:gd name="T18" fmla="*/ 0 60000 65536"/>
                <a:gd name="T19" fmla="*/ 0 60000 65536"/>
                <a:gd name="T20" fmla="*/ 0 60000 65536"/>
                <a:gd name="T21" fmla="*/ 0 60000 65536"/>
                <a:gd name="T22" fmla="*/ 0 60000 65536"/>
                <a:gd name="T23" fmla="*/ 0 60000 65536"/>
                <a:gd name="T24" fmla="*/ 0 w 524"/>
                <a:gd name="T25" fmla="*/ 0 h 415"/>
                <a:gd name="T26" fmla="*/ 524 w 524"/>
                <a:gd name="T27" fmla="*/ 415 h 4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4" h="415">
                  <a:moveTo>
                    <a:pt x="0" y="363"/>
                  </a:moveTo>
                  <a:lnTo>
                    <a:pt x="48" y="0"/>
                  </a:lnTo>
                  <a:lnTo>
                    <a:pt x="388" y="39"/>
                  </a:lnTo>
                  <a:lnTo>
                    <a:pt x="524" y="50"/>
                  </a:lnTo>
                  <a:lnTo>
                    <a:pt x="519" y="140"/>
                  </a:lnTo>
                  <a:lnTo>
                    <a:pt x="503" y="415"/>
                  </a:lnTo>
                  <a:lnTo>
                    <a:pt x="432" y="411"/>
                  </a:lnTo>
                  <a:lnTo>
                    <a:pt x="0" y="363"/>
                  </a:lnTo>
                </a:path>
              </a:pathLst>
            </a:custGeom>
            <a:noFill/>
            <a:ln w="0">
              <a:solidFill>
                <a:srgbClr val="000000"/>
              </a:solidFill>
              <a:prstDash val="solid"/>
              <a:round/>
              <a:headEnd/>
              <a:tailEnd/>
            </a:ln>
          </p:spPr>
          <p:txBody>
            <a:bodyPr/>
            <a:lstStyle/>
            <a:p>
              <a:endParaRPr lang="en-US"/>
            </a:p>
          </p:txBody>
        </p:sp>
        <p:sp>
          <p:nvSpPr>
            <p:cNvPr id="38171" name="Freeform 283"/>
            <p:cNvSpPr>
              <a:spLocks/>
            </p:cNvSpPr>
            <p:nvPr/>
          </p:nvSpPr>
          <p:spPr bwMode="auto">
            <a:xfrm>
              <a:off x="3113" y="2195"/>
              <a:ext cx="532" cy="286"/>
            </a:xfrm>
            <a:custGeom>
              <a:avLst/>
              <a:gdLst>
                <a:gd name="T0" fmla="*/ 16 w 532"/>
                <a:gd name="T1" fmla="*/ 0 h 286"/>
                <a:gd name="T2" fmla="*/ 478 w 532"/>
                <a:gd name="T3" fmla="*/ 10 h 286"/>
                <a:gd name="T4" fmla="*/ 509 w 532"/>
                <a:gd name="T5" fmla="*/ 33 h 286"/>
                <a:gd name="T6" fmla="*/ 499 w 532"/>
                <a:gd name="T7" fmla="*/ 45 h 286"/>
                <a:gd name="T8" fmla="*/ 498 w 532"/>
                <a:gd name="T9" fmla="*/ 56 h 286"/>
                <a:gd name="T10" fmla="*/ 501 w 532"/>
                <a:gd name="T11" fmla="*/ 62 h 286"/>
                <a:gd name="T12" fmla="*/ 509 w 532"/>
                <a:gd name="T13" fmla="*/ 66 h 286"/>
                <a:gd name="T14" fmla="*/ 513 w 532"/>
                <a:gd name="T15" fmla="*/ 81 h 286"/>
                <a:gd name="T16" fmla="*/ 521 w 532"/>
                <a:gd name="T17" fmla="*/ 87 h 286"/>
                <a:gd name="T18" fmla="*/ 528 w 532"/>
                <a:gd name="T19" fmla="*/ 87 h 286"/>
                <a:gd name="T20" fmla="*/ 530 w 532"/>
                <a:gd name="T21" fmla="*/ 91 h 286"/>
                <a:gd name="T22" fmla="*/ 532 w 532"/>
                <a:gd name="T23" fmla="*/ 286 h 286"/>
                <a:gd name="T24" fmla="*/ 0 w 532"/>
                <a:gd name="T25" fmla="*/ 275 h 286"/>
                <a:gd name="T26" fmla="*/ 16 w 53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2"/>
                <a:gd name="T43" fmla="*/ 0 h 286"/>
                <a:gd name="T44" fmla="*/ 532 w 53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2" h="286">
                  <a:moveTo>
                    <a:pt x="16" y="0"/>
                  </a:moveTo>
                  <a:lnTo>
                    <a:pt x="478" y="10"/>
                  </a:lnTo>
                  <a:lnTo>
                    <a:pt x="509" y="33"/>
                  </a:lnTo>
                  <a:lnTo>
                    <a:pt x="499" y="45"/>
                  </a:lnTo>
                  <a:lnTo>
                    <a:pt x="498" y="56"/>
                  </a:lnTo>
                  <a:lnTo>
                    <a:pt x="501" y="62"/>
                  </a:lnTo>
                  <a:lnTo>
                    <a:pt x="509" y="66"/>
                  </a:lnTo>
                  <a:lnTo>
                    <a:pt x="513" y="81"/>
                  </a:lnTo>
                  <a:lnTo>
                    <a:pt x="521" y="87"/>
                  </a:lnTo>
                  <a:lnTo>
                    <a:pt x="528" y="87"/>
                  </a:lnTo>
                  <a:lnTo>
                    <a:pt x="530" y="91"/>
                  </a:lnTo>
                  <a:lnTo>
                    <a:pt x="532" y="286"/>
                  </a:lnTo>
                  <a:lnTo>
                    <a:pt x="0" y="275"/>
                  </a:lnTo>
                  <a:lnTo>
                    <a:pt x="16" y="0"/>
                  </a:lnTo>
                </a:path>
              </a:pathLst>
            </a:custGeom>
            <a:noFill/>
            <a:ln w="0">
              <a:solidFill>
                <a:srgbClr val="000000"/>
              </a:solidFill>
              <a:prstDash val="solid"/>
              <a:round/>
              <a:headEnd/>
              <a:tailEnd/>
            </a:ln>
          </p:spPr>
          <p:txBody>
            <a:bodyPr/>
            <a:lstStyle/>
            <a:p>
              <a:endParaRPr lang="en-US"/>
            </a:p>
          </p:txBody>
        </p:sp>
        <p:sp>
          <p:nvSpPr>
            <p:cNvPr id="38172" name="Freeform 284"/>
            <p:cNvSpPr>
              <a:spLocks/>
            </p:cNvSpPr>
            <p:nvPr/>
          </p:nvSpPr>
          <p:spPr bwMode="auto">
            <a:xfrm>
              <a:off x="2998" y="1911"/>
              <a:ext cx="593" cy="294"/>
            </a:xfrm>
            <a:custGeom>
              <a:avLst/>
              <a:gdLst>
                <a:gd name="T0" fmla="*/ 0 w 593"/>
                <a:gd name="T1" fmla="*/ 183 h 294"/>
                <a:gd name="T2" fmla="*/ 16 w 593"/>
                <a:gd name="T3" fmla="*/ 0 h 294"/>
                <a:gd name="T4" fmla="*/ 382 w 593"/>
                <a:gd name="T5" fmla="*/ 20 h 294"/>
                <a:gd name="T6" fmla="*/ 392 w 593"/>
                <a:gd name="T7" fmla="*/ 33 h 294"/>
                <a:gd name="T8" fmla="*/ 403 w 593"/>
                <a:gd name="T9" fmla="*/ 33 h 294"/>
                <a:gd name="T10" fmla="*/ 413 w 593"/>
                <a:gd name="T11" fmla="*/ 31 h 294"/>
                <a:gd name="T12" fmla="*/ 421 w 593"/>
                <a:gd name="T13" fmla="*/ 37 h 294"/>
                <a:gd name="T14" fmla="*/ 426 w 593"/>
                <a:gd name="T15" fmla="*/ 48 h 294"/>
                <a:gd name="T16" fmla="*/ 434 w 593"/>
                <a:gd name="T17" fmla="*/ 50 h 294"/>
                <a:gd name="T18" fmla="*/ 446 w 593"/>
                <a:gd name="T19" fmla="*/ 48 h 294"/>
                <a:gd name="T20" fmla="*/ 453 w 593"/>
                <a:gd name="T21" fmla="*/ 41 h 294"/>
                <a:gd name="T22" fmla="*/ 467 w 593"/>
                <a:gd name="T23" fmla="*/ 41 h 294"/>
                <a:gd name="T24" fmla="*/ 472 w 593"/>
                <a:gd name="T25" fmla="*/ 45 h 294"/>
                <a:gd name="T26" fmla="*/ 503 w 593"/>
                <a:gd name="T27" fmla="*/ 62 h 294"/>
                <a:gd name="T28" fmla="*/ 517 w 593"/>
                <a:gd name="T29" fmla="*/ 73 h 294"/>
                <a:gd name="T30" fmla="*/ 517 w 593"/>
                <a:gd name="T31" fmla="*/ 81 h 294"/>
                <a:gd name="T32" fmla="*/ 526 w 593"/>
                <a:gd name="T33" fmla="*/ 87 h 294"/>
                <a:gd name="T34" fmla="*/ 526 w 593"/>
                <a:gd name="T35" fmla="*/ 95 h 294"/>
                <a:gd name="T36" fmla="*/ 522 w 593"/>
                <a:gd name="T37" fmla="*/ 106 h 294"/>
                <a:gd name="T38" fmla="*/ 530 w 593"/>
                <a:gd name="T39" fmla="*/ 114 h 294"/>
                <a:gd name="T40" fmla="*/ 534 w 593"/>
                <a:gd name="T41" fmla="*/ 127 h 294"/>
                <a:gd name="T42" fmla="*/ 542 w 593"/>
                <a:gd name="T43" fmla="*/ 135 h 294"/>
                <a:gd name="T44" fmla="*/ 538 w 593"/>
                <a:gd name="T45" fmla="*/ 142 h 294"/>
                <a:gd name="T46" fmla="*/ 542 w 593"/>
                <a:gd name="T47" fmla="*/ 150 h 294"/>
                <a:gd name="T48" fmla="*/ 551 w 593"/>
                <a:gd name="T49" fmla="*/ 158 h 294"/>
                <a:gd name="T50" fmla="*/ 553 w 593"/>
                <a:gd name="T51" fmla="*/ 164 h 294"/>
                <a:gd name="T52" fmla="*/ 551 w 593"/>
                <a:gd name="T53" fmla="*/ 173 h 294"/>
                <a:gd name="T54" fmla="*/ 549 w 593"/>
                <a:gd name="T55" fmla="*/ 187 h 294"/>
                <a:gd name="T56" fmla="*/ 557 w 593"/>
                <a:gd name="T57" fmla="*/ 190 h 294"/>
                <a:gd name="T58" fmla="*/ 561 w 593"/>
                <a:gd name="T59" fmla="*/ 198 h 294"/>
                <a:gd name="T60" fmla="*/ 555 w 593"/>
                <a:gd name="T61" fmla="*/ 206 h 294"/>
                <a:gd name="T62" fmla="*/ 557 w 593"/>
                <a:gd name="T63" fmla="*/ 213 h 294"/>
                <a:gd name="T64" fmla="*/ 563 w 593"/>
                <a:gd name="T65" fmla="*/ 219 h 294"/>
                <a:gd name="T66" fmla="*/ 561 w 593"/>
                <a:gd name="T67" fmla="*/ 227 h 294"/>
                <a:gd name="T68" fmla="*/ 563 w 593"/>
                <a:gd name="T69" fmla="*/ 237 h 294"/>
                <a:gd name="T70" fmla="*/ 566 w 593"/>
                <a:gd name="T71" fmla="*/ 240 h 294"/>
                <a:gd name="T72" fmla="*/ 570 w 593"/>
                <a:gd name="T73" fmla="*/ 248 h 294"/>
                <a:gd name="T74" fmla="*/ 578 w 593"/>
                <a:gd name="T75" fmla="*/ 256 h 294"/>
                <a:gd name="T76" fmla="*/ 580 w 593"/>
                <a:gd name="T77" fmla="*/ 267 h 294"/>
                <a:gd name="T78" fmla="*/ 589 w 593"/>
                <a:gd name="T79" fmla="*/ 281 h 294"/>
                <a:gd name="T80" fmla="*/ 593 w 593"/>
                <a:gd name="T81" fmla="*/ 283 h 294"/>
                <a:gd name="T82" fmla="*/ 591 w 593"/>
                <a:gd name="T83" fmla="*/ 292 h 294"/>
                <a:gd name="T84" fmla="*/ 593 w 593"/>
                <a:gd name="T85" fmla="*/ 294 h 294"/>
                <a:gd name="T86" fmla="*/ 131 w 593"/>
                <a:gd name="T87" fmla="*/ 284 h 294"/>
                <a:gd name="T88" fmla="*/ 136 w 593"/>
                <a:gd name="T89" fmla="*/ 194 h 294"/>
                <a:gd name="T90" fmla="*/ 0 w 593"/>
                <a:gd name="T91" fmla="*/ 183 h 2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93"/>
                <a:gd name="T139" fmla="*/ 0 h 294"/>
                <a:gd name="T140" fmla="*/ 593 w 593"/>
                <a:gd name="T141" fmla="*/ 294 h 2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93" h="294">
                  <a:moveTo>
                    <a:pt x="0" y="183"/>
                  </a:moveTo>
                  <a:lnTo>
                    <a:pt x="16" y="0"/>
                  </a:lnTo>
                  <a:lnTo>
                    <a:pt x="382" y="20"/>
                  </a:lnTo>
                  <a:lnTo>
                    <a:pt x="392" y="33"/>
                  </a:lnTo>
                  <a:lnTo>
                    <a:pt x="403" y="33"/>
                  </a:lnTo>
                  <a:lnTo>
                    <a:pt x="413" y="31"/>
                  </a:lnTo>
                  <a:lnTo>
                    <a:pt x="421" y="37"/>
                  </a:lnTo>
                  <a:lnTo>
                    <a:pt x="426" y="48"/>
                  </a:lnTo>
                  <a:lnTo>
                    <a:pt x="434" y="50"/>
                  </a:lnTo>
                  <a:lnTo>
                    <a:pt x="446" y="48"/>
                  </a:lnTo>
                  <a:lnTo>
                    <a:pt x="453" y="41"/>
                  </a:lnTo>
                  <a:lnTo>
                    <a:pt x="467" y="41"/>
                  </a:lnTo>
                  <a:lnTo>
                    <a:pt x="472" y="45"/>
                  </a:lnTo>
                  <a:lnTo>
                    <a:pt x="503" y="62"/>
                  </a:lnTo>
                  <a:lnTo>
                    <a:pt x="517" y="73"/>
                  </a:lnTo>
                  <a:lnTo>
                    <a:pt x="517" y="81"/>
                  </a:lnTo>
                  <a:lnTo>
                    <a:pt x="526" y="87"/>
                  </a:lnTo>
                  <a:lnTo>
                    <a:pt x="526" y="95"/>
                  </a:lnTo>
                  <a:lnTo>
                    <a:pt x="522" y="106"/>
                  </a:lnTo>
                  <a:lnTo>
                    <a:pt x="530" y="114"/>
                  </a:lnTo>
                  <a:lnTo>
                    <a:pt x="534" y="127"/>
                  </a:lnTo>
                  <a:lnTo>
                    <a:pt x="542" y="135"/>
                  </a:lnTo>
                  <a:lnTo>
                    <a:pt x="538" y="142"/>
                  </a:lnTo>
                  <a:lnTo>
                    <a:pt x="542" y="150"/>
                  </a:lnTo>
                  <a:lnTo>
                    <a:pt x="551" y="158"/>
                  </a:lnTo>
                  <a:lnTo>
                    <a:pt x="553" y="164"/>
                  </a:lnTo>
                  <a:lnTo>
                    <a:pt x="551" y="173"/>
                  </a:lnTo>
                  <a:lnTo>
                    <a:pt x="549" y="187"/>
                  </a:lnTo>
                  <a:lnTo>
                    <a:pt x="557" y="190"/>
                  </a:lnTo>
                  <a:lnTo>
                    <a:pt x="561" y="198"/>
                  </a:lnTo>
                  <a:lnTo>
                    <a:pt x="555" y="206"/>
                  </a:lnTo>
                  <a:lnTo>
                    <a:pt x="557" y="213"/>
                  </a:lnTo>
                  <a:lnTo>
                    <a:pt x="563" y="219"/>
                  </a:lnTo>
                  <a:lnTo>
                    <a:pt x="561" y="227"/>
                  </a:lnTo>
                  <a:lnTo>
                    <a:pt x="563" y="237"/>
                  </a:lnTo>
                  <a:lnTo>
                    <a:pt x="566" y="240"/>
                  </a:lnTo>
                  <a:lnTo>
                    <a:pt x="570" y="248"/>
                  </a:lnTo>
                  <a:lnTo>
                    <a:pt x="578" y="256"/>
                  </a:lnTo>
                  <a:lnTo>
                    <a:pt x="580" y="267"/>
                  </a:lnTo>
                  <a:lnTo>
                    <a:pt x="589" y="281"/>
                  </a:lnTo>
                  <a:lnTo>
                    <a:pt x="593" y="283"/>
                  </a:lnTo>
                  <a:lnTo>
                    <a:pt x="591" y="292"/>
                  </a:lnTo>
                  <a:lnTo>
                    <a:pt x="593" y="294"/>
                  </a:lnTo>
                  <a:lnTo>
                    <a:pt x="131" y="284"/>
                  </a:lnTo>
                  <a:lnTo>
                    <a:pt x="136" y="194"/>
                  </a:lnTo>
                  <a:lnTo>
                    <a:pt x="0" y="183"/>
                  </a:lnTo>
                </a:path>
              </a:pathLst>
            </a:custGeom>
            <a:noFill/>
            <a:ln w="0">
              <a:solidFill>
                <a:srgbClr val="000000"/>
              </a:solidFill>
              <a:prstDash val="solid"/>
              <a:round/>
              <a:headEnd/>
              <a:tailEnd/>
            </a:ln>
          </p:spPr>
          <p:txBody>
            <a:bodyPr/>
            <a:lstStyle/>
            <a:p>
              <a:endParaRPr lang="en-US"/>
            </a:p>
          </p:txBody>
        </p:sp>
        <p:sp>
          <p:nvSpPr>
            <p:cNvPr id="38173" name="Freeform 285"/>
            <p:cNvSpPr>
              <a:spLocks/>
            </p:cNvSpPr>
            <p:nvPr/>
          </p:nvSpPr>
          <p:spPr bwMode="auto">
            <a:xfrm>
              <a:off x="3014" y="1645"/>
              <a:ext cx="504" cy="339"/>
            </a:xfrm>
            <a:custGeom>
              <a:avLst/>
              <a:gdLst>
                <a:gd name="T0" fmla="*/ 0 w 504"/>
                <a:gd name="T1" fmla="*/ 266 h 339"/>
                <a:gd name="T2" fmla="*/ 13 w 504"/>
                <a:gd name="T3" fmla="*/ 86 h 339"/>
                <a:gd name="T4" fmla="*/ 23 w 504"/>
                <a:gd name="T5" fmla="*/ 0 h 339"/>
                <a:gd name="T6" fmla="*/ 495 w 504"/>
                <a:gd name="T7" fmla="*/ 19 h 339"/>
                <a:gd name="T8" fmla="*/ 495 w 504"/>
                <a:gd name="T9" fmla="*/ 27 h 339"/>
                <a:gd name="T10" fmla="*/ 491 w 504"/>
                <a:gd name="T11" fmla="*/ 36 h 339"/>
                <a:gd name="T12" fmla="*/ 479 w 504"/>
                <a:gd name="T13" fmla="*/ 48 h 339"/>
                <a:gd name="T14" fmla="*/ 479 w 504"/>
                <a:gd name="T15" fmla="*/ 55 h 339"/>
                <a:gd name="T16" fmla="*/ 502 w 504"/>
                <a:gd name="T17" fmla="*/ 78 h 339"/>
                <a:gd name="T18" fmla="*/ 504 w 504"/>
                <a:gd name="T19" fmla="*/ 243 h 339"/>
                <a:gd name="T20" fmla="*/ 499 w 504"/>
                <a:gd name="T21" fmla="*/ 243 h 339"/>
                <a:gd name="T22" fmla="*/ 493 w 504"/>
                <a:gd name="T23" fmla="*/ 243 h 339"/>
                <a:gd name="T24" fmla="*/ 495 w 504"/>
                <a:gd name="T25" fmla="*/ 249 h 339"/>
                <a:gd name="T26" fmla="*/ 499 w 504"/>
                <a:gd name="T27" fmla="*/ 253 h 339"/>
                <a:gd name="T28" fmla="*/ 495 w 504"/>
                <a:gd name="T29" fmla="*/ 263 h 339"/>
                <a:gd name="T30" fmla="*/ 499 w 504"/>
                <a:gd name="T31" fmla="*/ 268 h 339"/>
                <a:gd name="T32" fmla="*/ 502 w 504"/>
                <a:gd name="T33" fmla="*/ 282 h 339"/>
                <a:gd name="T34" fmla="*/ 499 w 504"/>
                <a:gd name="T35" fmla="*/ 286 h 339"/>
                <a:gd name="T36" fmla="*/ 499 w 504"/>
                <a:gd name="T37" fmla="*/ 293 h 339"/>
                <a:gd name="T38" fmla="*/ 493 w 504"/>
                <a:gd name="T39" fmla="*/ 311 h 339"/>
                <a:gd name="T40" fmla="*/ 499 w 504"/>
                <a:gd name="T41" fmla="*/ 328 h 339"/>
                <a:gd name="T42" fmla="*/ 501 w 504"/>
                <a:gd name="T43" fmla="*/ 336 h 339"/>
                <a:gd name="T44" fmla="*/ 501 w 504"/>
                <a:gd name="T45" fmla="*/ 339 h 339"/>
                <a:gd name="T46" fmla="*/ 487 w 504"/>
                <a:gd name="T47" fmla="*/ 328 h 339"/>
                <a:gd name="T48" fmla="*/ 456 w 504"/>
                <a:gd name="T49" fmla="*/ 311 h 339"/>
                <a:gd name="T50" fmla="*/ 451 w 504"/>
                <a:gd name="T51" fmla="*/ 307 h 339"/>
                <a:gd name="T52" fmla="*/ 437 w 504"/>
                <a:gd name="T53" fmla="*/ 307 h 339"/>
                <a:gd name="T54" fmla="*/ 430 w 504"/>
                <a:gd name="T55" fmla="*/ 314 h 339"/>
                <a:gd name="T56" fmla="*/ 418 w 504"/>
                <a:gd name="T57" fmla="*/ 316 h 339"/>
                <a:gd name="T58" fmla="*/ 410 w 504"/>
                <a:gd name="T59" fmla="*/ 314 h 339"/>
                <a:gd name="T60" fmla="*/ 405 w 504"/>
                <a:gd name="T61" fmla="*/ 303 h 339"/>
                <a:gd name="T62" fmla="*/ 397 w 504"/>
                <a:gd name="T63" fmla="*/ 297 h 339"/>
                <a:gd name="T64" fmla="*/ 387 w 504"/>
                <a:gd name="T65" fmla="*/ 299 h 339"/>
                <a:gd name="T66" fmla="*/ 376 w 504"/>
                <a:gd name="T67" fmla="*/ 299 h 339"/>
                <a:gd name="T68" fmla="*/ 366 w 504"/>
                <a:gd name="T69" fmla="*/ 286 h 339"/>
                <a:gd name="T70" fmla="*/ 0 w 504"/>
                <a:gd name="T71" fmla="*/ 26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39"/>
                <a:gd name="T110" fmla="*/ 504 w 504"/>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39">
                  <a:moveTo>
                    <a:pt x="0" y="266"/>
                  </a:moveTo>
                  <a:lnTo>
                    <a:pt x="13" y="86"/>
                  </a:lnTo>
                  <a:lnTo>
                    <a:pt x="23" y="0"/>
                  </a:lnTo>
                  <a:lnTo>
                    <a:pt x="495" y="19"/>
                  </a:lnTo>
                  <a:lnTo>
                    <a:pt x="495" y="27"/>
                  </a:lnTo>
                  <a:lnTo>
                    <a:pt x="491" y="36"/>
                  </a:lnTo>
                  <a:lnTo>
                    <a:pt x="479" y="48"/>
                  </a:lnTo>
                  <a:lnTo>
                    <a:pt x="479" y="55"/>
                  </a:lnTo>
                  <a:lnTo>
                    <a:pt x="502" y="78"/>
                  </a:lnTo>
                  <a:lnTo>
                    <a:pt x="504" y="243"/>
                  </a:lnTo>
                  <a:lnTo>
                    <a:pt x="499" y="243"/>
                  </a:lnTo>
                  <a:lnTo>
                    <a:pt x="493" y="243"/>
                  </a:lnTo>
                  <a:lnTo>
                    <a:pt x="495" y="249"/>
                  </a:lnTo>
                  <a:lnTo>
                    <a:pt x="499" y="253"/>
                  </a:lnTo>
                  <a:lnTo>
                    <a:pt x="495" y="263"/>
                  </a:lnTo>
                  <a:lnTo>
                    <a:pt x="499" y="268"/>
                  </a:lnTo>
                  <a:lnTo>
                    <a:pt x="502" y="282"/>
                  </a:lnTo>
                  <a:lnTo>
                    <a:pt x="499" y="286"/>
                  </a:lnTo>
                  <a:lnTo>
                    <a:pt x="499" y="293"/>
                  </a:lnTo>
                  <a:lnTo>
                    <a:pt x="493" y="311"/>
                  </a:lnTo>
                  <a:lnTo>
                    <a:pt x="499" y="328"/>
                  </a:lnTo>
                  <a:lnTo>
                    <a:pt x="501" y="336"/>
                  </a:lnTo>
                  <a:lnTo>
                    <a:pt x="501" y="339"/>
                  </a:lnTo>
                  <a:lnTo>
                    <a:pt x="487" y="328"/>
                  </a:lnTo>
                  <a:lnTo>
                    <a:pt x="456" y="311"/>
                  </a:lnTo>
                  <a:lnTo>
                    <a:pt x="451" y="307"/>
                  </a:lnTo>
                  <a:lnTo>
                    <a:pt x="437" y="307"/>
                  </a:lnTo>
                  <a:lnTo>
                    <a:pt x="430" y="314"/>
                  </a:lnTo>
                  <a:lnTo>
                    <a:pt x="418" y="316"/>
                  </a:lnTo>
                  <a:lnTo>
                    <a:pt x="410" y="314"/>
                  </a:lnTo>
                  <a:lnTo>
                    <a:pt x="405" y="303"/>
                  </a:lnTo>
                  <a:lnTo>
                    <a:pt x="397" y="297"/>
                  </a:lnTo>
                  <a:lnTo>
                    <a:pt x="387" y="299"/>
                  </a:lnTo>
                  <a:lnTo>
                    <a:pt x="376" y="299"/>
                  </a:lnTo>
                  <a:lnTo>
                    <a:pt x="366" y="286"/>
                  </a:lnTo>
                  <a:lnTo>
                    <a:pt x="0" y="266"/>
                  </a:lnTo>
                </a:path>
              </a:pathLst>
            </a:custGeom>
            <a:noFill/>
            <a:ln w="0">
              <a:solidFill>
                <a:srgbClr val="000000"/>
              </a:solidFill>
              <a:prstDash val="solid"/>
              <a:round/>
              <a:headEnd/>
              <a:tailEnd/>
            </a:ln>
          </p:spPr>
          <p:txBody>
            <a:bodyPr/>
            <a:lstStyle/>
            <a:p>
              <a:endParaRPr lang="en-US"/>
            </a:p>
          </p:txBody>
        </p:sp>
        <p:sp>
          <p:nvSpPr>
            <p:cNvPr id="38174" name="Freeform 286"/>
            <p:cNvSpPr>
              <a:spLocks/>
            </p:cNvSpPr>
            <p:nvPr/>
          </p:nvSpPr>
          <p:spPr bwMode="auto">
            <a:xfrm>
              <a:off x="3470" y="1355"/>
              <a:ext cx="475" cy="533"/>
            </a:xfrm>
            <a:custGeom>
              <a:avLst/>
              <a:gdLst>
                <a:gd name="T0" fmla="*/ 46 w 475"/>
                <a:gd name="T1" fmla="*/ 368 h 533"/>
                <a:gd name="T2" fmla="*/ 23 w 475"/>
                <a:gd name="T3" fmla="*/ 338 h 533"/>
                <a:gd name="T4" fmla="*/ 39 w 475"/>
                <a:gd name="T5" fmla="*/ 317 h 533"/>
                <a:gd name="T6" fmla="*/ 37 w 475"/>
                <a:gd name="T7" fmla="*/ 295 h 533"/>
                <a:gd name="T8" fmla="*/ 27 w 475"/>
                <a:gd name="T9" fmla="*/ 251 h 533"/>
                <a:gd name="T10" fmla="*/ 27 w 475"/>
                <a:gd name="T11" fmla="*/ 228 h 533"/>
                <a:gd name="T12" fmla="*/ 23 w 475"/>
                <a:gd name="T13" fmla="*/ 175 h 533"/>
                <a:gd name="T14" fmla="*/ 10 w 475"/>
                <a:gd name="T15" fmla="*/ 138 h 533"/>
                <a:gd name="T16" fmla="*/ 4 w 475"/>
                <a:gd name="T17" fmla="*/ 84 h 533"/>
                <a:gd name="T18" fmla="*/ 8 w 475"/>
                <a:gd name="T19" fmla="*/ 63 h 533"/>
                <a:gd name="T20" fmla="*/ 0 w 475"/>
                <a:gd name="T21" fmla="*/ 34 h 533"/>
                <a:gd name="T22" fmla="*/ 125 w 475"/>
                <a:gd name="T23" fmla="*/ 13 h 533"/>
                <a:gd name="T24" fmla="*/ 135 w 475"/>
                <a:gd name="T25" fmla="*/ 0 h 533"/>
                <a:gd name="T26" fmla="*/ 150 w 475"/>
                <a:gd name="T27" fmla="*/ 25 h 533"/>
                <a:gd name="T28" fmla="*/ 152 w 475"/>
                <a:gd name="T29" fmla="*/ 52 h 533"/>
                <a:gd name="T30" fmla="*/ 171 w 475"/>
                <a:gd name="T31" fmla="*/ 59 h 533"/>
                <a:gd name="T32" fmla="*/ 185 w 475"/>
                <a:gd name="T33" fmla="*/ 67 h 533"/>
                <a:gd name="T34" fmla="*/ 206 w 475"/>
                <a:gd name="T35" fmla="*/ 67 h 533"/>
                <a:gd name="T36" fmla="*/ 210 w 475"/>
                <a:gd name="T37" fmla="*/ 75 h 533"/>
                <a:gd name="T38" fmla="*/ 233 w 475"/>
                <a:gd name="T39" fmla="*/ 67 h 533"/>
                <a:gd name="T40" fmla="*/ 277 w 475"/>
                <a:gd name="T41" fmla="*/ 71 h 533"/>
                <a:gd name="T42" fmla="*/ 277 w 475"/>
                <a:gd name="T43" fmla="*/ 75 h 533"/>
                <a:gd name="T44" fmla="*/ 286 w 475"/>
                <a:gd name="T45" fmla="*/ 79 h 533"/>
                <a:gd name="T46" fmla="*/ 292 w 475"/>
                <a:gd name="T47" fmla="*/ 94 h 533"/>
                <a:gd name="T48" fmla="*/ 306 w 475"/>
                <a:gd name="T49" fmla="*/ 88 h 533"/>
                <a:gd name="T50" fmla="*/ 315 w 475"/>
                <a:gd name="T51" fmla="*/ 88 h 533"/>
                <a:gd name="T52" fmla="*/ 334 w 475"/>
                <a:gd name="T53" fmla="*/ 102 h 533"/>
                <a:gd name="T54" fmla="*/ 344 w 475"/>
                <a:gd name="T55" fmla="*/ 111 h 533"/>
                <a:gd name="T56" fmla="*/ 363 w 475"/>
                <a:gd name="T57" fmla="*/ 109 h 533"/>
                <a:gd name="T58" fmla="*/ 390 w 475"/>
                <a:gd name="T59" fmla="*/ 96 h 533"/>
                <a:gd name="T60" fmla="*/ 432 w 475"/>
                <a:gd name="T61" fmla="*/ 104 h 533"/>
                <a:gd name="T62" fmla="*/ 442 w 475"/>
                <a:gd name="T63" fmla="*/ 107 h 533"/>
                <a:gd name="T64" fmla="*/ 459 w 475"/>
                <a:gd name="T65" fmla="*/ 109 h 533"/>
                <a:gd name="T66" fmla="*/ 465 w 475"/>
                <a:gd name="T67" fmla="*/ 117 h 533"/>
                <a:gd name="T68" fmla="*/ 434 w 475"/>
                <a:gd name="T69" fmla="*/ 132 h 533"/>
                <a:gd name="T70" fmla="*/ 415 w 475"/>
                <a:gd name="T71" fmla="*/ 146 h 533"/>
                <a:gd name="T72" fmla="*/ 390 w 475"/>
                <a:gd name="T73" fmla="*/ 159 h 533"/>
                <a:gd name="T74" fmla="*/ 317 w 475"/>
                <a:gd name="T75" fmla="*/ 232 h 533"/>
                <a:gd name="T76" fmla="*/ 308 w 475"/>
                <a:gd name="T77" fmla="*/ 242 h 533"/>
                <a:gd name="T78" fmla="*/ 304 w 475"/>
                <a:gd name="T79" fmla="*/ 295 h 533"/>
                <a:gd name="T80" fmla="*/ 281 w 475"/>
                <a:gd name="T81" fmla="*/ 315 h 533"/>
                <a:gd name="T82" fmla="*/ 277 w 475"/>
                <a:gd name="T83" fmla="*/ 324 h 533"/>
                <a:gd name="T84" fmla="*/ 283 w 475"/>
                <a:gd name="T85" fmla="*/ 342 h 533"/>
                <a:gd name="T86" fmla="*/ 283 w 475"/>
                <a:gd name="T87" fmla="*/ 365 h 533"/>
                <a:gd name="T88" fmla="*/ 283 w 475"/>
                <a:gd name="T89" fmla="*/ 388 h 533"/>
                <a:gd name="T90" fmla="*/ 286 w 475"/>
                <a:gd name="T91" fmla="*/ 418 h 533"/>
                <a:gd name="T92" fmla="*/ 294 w 475"/>
                <a:gd name="T93" fmla="*/ 428 h 533"/>
                <a:gd name="T94" fmla="*/ 313 w 475"/>
                <a:gd name="T95" fmla="*/ 432 h 533"/>
                <a:gd name="T96" fmla="*/ 319 w 475"/>
                <a:gd name="T97" fmla="*/ 439 h 533"/>
                <a:gd name="T98" fmla="*/ 346 w 475"/>
                <a:gd name="T99" fmla="*/ 462 h 533"/>
                <a:gd name="T100" fmla="*/ 384 w 475"/>
                <a:gd name="T101" fmla="*/ 489 h 533"/>
                <a:gd name="T102" fmla="*/ 386 w 475"/>
                <a:gd name="T103" fmla="*/ 507 h 533"/>
                <a:gd name="T104" fmla="*/ 48 w 475"/>
                <a:gd name="T105" fmla="*/ 533 h 5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5"/>
                <a:gd name="T160" fmla="*/ 0 h 533"/>
                <a:gd name="T161" fmla="*/ 475 w 475"/>
                <a:gd name="T162" fmla="*/ 533 h 5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5" h="533">
                  <a:moveTo>
                    <a:pt x="48" y="533"/>
                  </a:moveTo>
                  <a:lnTo>
                    <a:pt x="46" y="368"/>
                  </a:lnTo>
                  <a:lnTo>
                    <a:pt x="23" y="345"/>
                  </a:lnTo>
                  <a:lnTo>
                    <a:pt x="23" y="338"/>
                  </a:lnTo>
                  <a:lnTo>
                    <a:pt x="35" y="326"/>
                  </a:lnTo>
                  <a:lnTo>
                    <a:pt x="39" y="317"/>
                  </a:lnTo>
                  <a:lnTo>
                    <a:pt x="39" y="309"/>
                  </a:lnTo>
                  <a:lnTo>
                    <a:pt x="37" y="295"/>
                  </a:lnTo>
                  <a:lnTo>
                    <a:pt x="39" y="284"/>
                  </a:lnTo>
                  <a:lnTo>
                    <a:pt x="27" y="251"/>
                  </a:lnTo>
                  <a:lnTo>
                    <a:pt x="27" y="244"/>
                  </a:lnTo>
                  <a:lnTo>
                    <a:pt x="27" y="228"/>
                  </a:lnTo>
                  <a:lnTo>
                    <a:pt x="25" y="219"/>
                  </a:lnTo>
                  <a:lnTo>
                    <a:pt x="23" y="175"/>
                  </a:lnTo>
                  <a:lnTo>
                    <a:pt x="18" y="148"/>
                  </a:lnTo>
                  <a:lnTo>
                    <a:pt x="10" y="138"/>
                  </a:lnTo>
                  <a:lnTo>
                    <a:pt x="4" y="109"/>
                  </a:lnTo>
                  <a:lnTo>
                    <a:pt x="4" y="84"/>
                  </a:lnTo>
                  <a:lnTo>
                    <a:pt x="6" y="69"/>
                  </a:lnTo>
                  <a:lnTo>
                    <a:pt x="8" y="63"/>
                  </a:lnTo>
                  <a:lnTo>
                    <a:pt x="2" y="42"/>
                  </a:lnTo>
                  <a:lnTo>
                    <a:pt x="0" y="34"/>
                  </a:lnTo>
                  <a:lnTo>
                    <a:pt x="123" y="34"/>
                  </a:lnTo>
                  <a:lnTo>
                    <a:pt x="125" y="13"/>
                  </a:lnTo>
                  <a:lnTo>
                    <a:pt x="125" y="0"/>
                  </a:lnTo>
                  <a:lnTo>
                    <a:pt x="135" y="0"/>
                  </a:lnTo>
                  <a:lnTo>
                    <a:pt x="148" y="6"/>
                  </a:lnTo>
                  <a:lnTo>
                    <a:pt x="150" y="25"/>
                  </a:lnTo>
                  <a:lnTo>
                    <a:pt x="152" y="40"/>
                  </a:lnTo>
                  <a:lnTo>
                    <a:pt x="152" y="52"/>
                  </a:lnTo>
                  <a:lnTo>
                    <a:pt x="165" y="61"/>
                  </a:lnTo>
                  <a:lnTo>
                    <a:pt x="171" y="59"/>
                  </a:lnTo>
                  <a:lnTo>
                    <a:pt x="181" y="61"/>
                  </a:lnTo>
                  <a:lnTo>
                    <a:pt x="185" y="67"/>
                  </a:lnTo>
                  <a:lnTo>
                    <a:pt x="194" y="65"/>
                  </a:lnTo>
                  <a:lnTo>
                    <a:pt x="206" y="67"/>
                  </a:lnTo>
                  <a:lnTo>
                    <a:pt x="210" y="71"/>
                  </a:lnTo>
                  <a:lnTo>
                    <a:pt x="210" y="75"/>
                  </a:lnTo>
                  <a:lnTo>
                    <a:pt x="227" y="75"/>
                  </a:lnTo>
                  <a:lnTo>
                    <a:pt x="233" y="67"/>
                  </a:lnTo>
                  <a:lnTo>
                    <a:pt x="260" y="65"/>
                  </a:lnTo>
                  <a:lnTo>
                    <a:pt x="277" y="71"/>
                  </a:lnTo>
                  <a:lnTo>
                    <a:pt x="281" y="71"/>
                  </a:lnTo>
                  <a:lnTo>
                    <a:pt x="277" y="75"/>
                  </a:lnTo>
                  <a:lnTo>
                    <a:pt x="283" y="81"/>
                  </a:lnTo>
                  <a:lnTo>
                    <a:pt x="286" y="79"/>
                  </a:lnTo>
                  <a:lnTo>
                    <a:pt x="288" y="82"/>
                  </a:lnTo>
                  <a:lnTo>
                    <a:pt x="292" y="94"/>
                  </a:lnTo>
                  <a:lnTo>
                    <a:pt x="298" y="98"/>
                  </a:lnTo>
                  <a:lnTo>
                    <a:pt x="306" y="88"/>
                  </a:lnTo>
                  <a:lnTo>
                    <a:pt x="308" y="86"/>
                  </a:lnTo>
                  <a:lnTo>
                    <a:pt x="315" y="88"/>
                  </a:lnTo>
                  <a:lnTo>
                    <a:pt x="321" y="98"/>
                  </a:lnTo>
                  <a:lnTo>
                    <a:pt x="334" y="102"/>
                  </a:lnTo>
                  <a:lnTo>
                    <a:pt x="338" y="107"/>
                  </a:lnTo>
                  <a:lnTo>
                    <a:pt x="344" y="111"/>
                  </a:lnTo>
                  <a:lnTo>
                    <a:pt x="354" y="111"/>
                  </a:lnTo>
                  <a:lnTo>
                    <a:pt x="363" y="109"/>
                  </a:lnTo>
                  <a:lnTo>
                    <a:pt x="386" y="94"/>
                  </a:lnTo>
                  <a:lnTo>
                    <a:pt x="390" y="96"/>
                  </a:lnTo>
                  <a:lnTo>
                    <a:pt x="396" y="104"/>
                  </a:lnTo>
                  <a:lnTo>
                    <a:pt x="432" y="104"/>
                  </a:lnTo>
                  <a:lnTo>
                    <a:pt x="438" y="104"/>
                  </a:lnTo>
                  <a:lnTo>
                    <a:pt x="442" y="107"/>
                  </a:lnTo>
                  <a:lnTo>
                    <a:pt x="451" y="113"/>
                  </a:lnTo>
                  <a:lnTo>
                    <a:pt x="459" y="109"/>
                  </a:lnTo>
                  <a:lnTo>
                    <a:pt x="475" y="109"/>
                  </a:lnTo>
                  <a:lnTo>
                    <a:pt x="465" y="117"/>
                  </a:lnTo>
                  <a:lnTo>
                    <a:pt x="446" y="128"/>
                  </a:lnTo>
                  <a:lnTo>
                    <a:pt x="434" y="132"/>
                  </a:lnTo>
                  <a:lnTo>
                    <a:pt x="425" y="136"/>
                  </a:lnTo>
                  <a:lnTo>
                    <a:pt x="415" y="146"/>
                  </a:lnTo>
                  <a:lnTo>
                    <a:pt x="398" y="153"/>
                  </a:lnTo>
                  <a:lnTo>
                    <a:pt x="390" y="159"/>
                  </a:lnTo>
                  <a:lnTo>
                    <a:pt x="359" y="192"/>
                  </a:lnTo>
                  <a:lnTo>
                    <a:pt x="317" y="232"/>
                  </a:lnTo>
                  <a:lnTo>
                    <a:pt x="311" y="238"/>
                  </a:lnTo>
                  <a:lnTo>
                    <a:pt x="308" y="242"/>
                  </a:lnTo>
                  <a:lnTo>
                    <a:pt x="309" y="290"/>
                  </a:lnTo>
                  <a:lnTo>
                    <a:pt x="304" y="295"/>
                  </a:lnTo>
                  <a:lnTo>
                    <a:pt x="298" y="299"/>
                  </a:lnTo>
                  <a:lnTo>
                    <a:pt x="281" y="315"/>
                  </a:lnTo>
                  <a:lnTo>
                    <a:pt x="279" y="322"/>
                  </a:lnTo>
                  <a:lnTo>
                    <a:pt x="277" y="324"/>
                  </a:lnTo>
                  <a:lnTo>
                    <a:pt x="273" y="338"/>
                  </a:lnTo>
                  <a:lnTo>
                    <a:pt x="283" y="342"/>
                  </a:lnTo>
                  <a:lnTo>
                    <a:pt x="288" y="353"/>
                  </a:lnTo>
                  <a:lnTo>
                    <a:pt x="283" y="365"/>
                  </a:lnTo>
                  <a:lnTo>
                    <a:pt x="284" y="374"/>
                  </a:lnTo>
                  <a:lnTo>
                    <a:pt x="283" y="388"/>
                  </a:lnTo>
                  <a:lnTo>
                    <a:pt x="283" y="413"/>
                  </a:lnTo>
                  <a:lnTo>
                    <a:pt x="286" y="418"/>
                  </a:lnTo>
                  <a:lnTo>
                    <a:pt x="292" y="422"/>
                  </a:lnTo>
                  <a:lnTo>
                    <a:pt x="294" y="428"/>
                  </a:lnTo>
                  <a:lnTo>
                    <a:pt x="311" y="430"/>
                  </a:lnTo>
                  <a:lnTo>
                    <a:pt x="313" y="432"/>
                  </a:lnTo>
                  <a:lnTo>
                    <a:pt x="315" y="436"/>
                  </a:lnTo>
                  <a:lnTo>
                    <a:pt x="319" y="439"/>
                  </a:lnTo>
                  <a:lnTo>
                    <a:pt x="338" y="447"/>
                  </a:lnTo>
                  <a:lnTo>
                    <a:pt x="346" y="462"/>
                  </a:lnTo>
                  <a:lnTo>
                    <a:pt x="363" y="476"/>
                  </a:lnTo>
                  <a:lnTo>
                    <a:pt x="384" y="489"/>
                  </a:lnTo>
                  <a:lnTo>
                    <a:pt x="386" y="495"/>
                  </a:lnTo>
                  <a:lnTo>
                    <a:pt x="386" y="507"/>
                  </a:lnTo>
                  <a:lnTo>
                    <a:pt x="388" y="522"/>
                  </a:lnTo>
                  <a:lnTo>
                    <a:pt x="48" y="533"/>
                  </a:lnTo>
                </a:path>
              </a:pathLst>
            </a:custGeom>
            <a:noFill/>
            <a:ln w="0">
              <a:solidFill>
                <a:srgbClr val="000000"/>
              </a:solidFill>
              <a:prstDash val="solid"/>
              <a:round/>
              <a:headEnd/>
              <a:tailEnd/>
            </a:ln>
          </p:spPr>
          <p:txBody>
            <a:bodyPr/>
            <a:lstStyle/>
            <a:p>
              <a:endParaRPr lang="en-US"/>
            </a:p>
          </p:txBody>
        </p:sp>
        <p:sp>
          <p:nvSpPr>
            <p:cNvPr id="38175" name="Freeform 287"/>
            <p:cNvSpPr>
              <a:spLocks/>
            </p:cNvSpPr>
            <p:nvPr/>
          </p:nvSpPr>
          <p:spPr bwMode="auto">
            <a:xfrm>
              <a:off x="3743" y="1564"/>
              <a:ext cx="380" cy="403"/>
            </a:xfrm>
            <a:custGeom>
              <a:avLst/>
              <a:gdLst>
                <a:gd name="T0" fmla="*/ 157 w 380"/>
                <a:gd name="T1" fmla="*/ 395 h 403"/>
                <a:gd name="T2" fmla="*/ 131 w 380"/>
                <a:gd name="T3" fmla="*/ 382 h 403"/>
                <a:gd name="T4" fmla="*/ 121 w 380"/>
                <a:gd name="T5" fmla="*/ 346 h 403"/>
                <a:gd name="T6" fmla="*/ 127 w 380"/>
                <a:gd name="T7" fmla="*/ 332 h 403"/>
                <a:gd name="T8" fmla="*/ 115 w 380"/>
                <a:gd name="T9" fmla="*/ 313 h 403"/>
                <a:gd name="T10" fmla="*/ 113 w 380"/>
                <a:gd name="T11" fmla="*/ 286 h 403"/>
                <a:gd name="T12" fmla="*/ 90 w 380"/>
                <a:gd name="T13" fmla="*/ 267 h 403"/>
                <a:gd name="T14" fmla="*/ 65 w 380"/>
                <a:gd name="T15" fmla="*/ 238 h 403"/>
                <a:gd name="T16" fmla="*/ 42 w 380"/>
                <a:gd name="T17" fmla="*/ 227 h 403"/>
                <a:gd name="T18" fmla="*/ 38 w 380"/>
                <a:gd name="T19" fmla="*/ 221 h 403"/>
                <a:gd name="T20" fmla="*/ 19 w 380"/>
                <a:gd name="T21" fmla="*/ 213 h 403"/>
                <a:gd name="T22" fmla="*/ 10 w 380"/>
                <a:gd name="T23" fmla="*/ 204 h 403"/>
                <a:gd name="T24" fmla="*/ 11 w 380"/>
                <a:gd name="T25" fmla="*/ 165 h 403"/>
                <a:gd name="T26" fmla="*/ 15 w 380"/>
                <a:gd name="T27" fmla="*/ 144 h 403"/>
                <a:gd name="T28" fmla="*/ 0 w 380"/>
                <a:gd name="T29" fmla="*/ 129 h 403"/>
                <a:gd name="T30" fmla="*/ 6 w 380"/>
                <a:gd name="T31" fmla="*/ 113 h 403"/>
                <a:gd name="T32" fmla="*/ 25 w 380"/>
                <a:gd name="T33" fmla="*/ 90 h 403"/>
                <a:gd name="T34" fmla="*/ 36 w 380"/>
                <a:gd name="T35" fmla="*/ 81 h 403"/>
                <a:gd name="T36" fmla="*/ 38 w 380"/>
                <a:gd name="T37" fmla="*/ 29 h 403"/>
                <a:gd name="T38" fmla="*/ 50 w 380"/>
                <a:gd name="T39" fmla="*/ 25 h 403"/>
                <a:gd name="T40" fmla="*/ 69 w 380"/>
                <a:gd name="T41" fmla="*/ 27 h 403"/>
                <a:gd name="T42" fmla="*/ 119 w 380"/>
                <a:gd name="T43" fmla="*/ 0 h 403"/>
                <a:gd name="T44" fmla="*/ 127 w 380"/>
                <a:gd name="T45" fmla="*/ 2 h 403"/>
                <a:gd name="T46" fmla="*/ 123 w 380"/>
                <a:gd name="T47" fmla="*/ 14 h 403"/>
                <a:gd name="T48" fmla="*/ 121 w 380"/>
                <a:gd name="T49" fmla="*/ 31 h 403"/>
                <a:gd name="T50" fmla="*/ 138 w 380"/>
                <a:gd name="T51" fmla="*/ 25 h 403"/>
                <a:gd name="T52" fmla="*/ 154 w 380"/>
                <a:gd name="T53" fmla="*/ 31 h 403"/>
                <a:gd name="T54" fmla="*/ 167 w 380"/>
                <a:gd name="T55" fmla="*/ 38 h 403"/>
                <a:gd name="T56" fmla="*/ 173 w 380"/>
                <a:gd name="T57" fmla="*/ 52 h 403"/>
                <a:gd name="T58" fmla="*/ 238 w 380"/>
                <a:gd name="T59" fmla="*/ 65 h 403"/>
                <a:gd name="T60" fmla="*/ 257 w 380"/>
                <a:gd name="T61" fmla="*/ 77 h 403"/>
                <a:gd name="T62" fmla="*/ 269 w 380"/>
                <a:gd name="T63" fmla="*/ 81 h 403"/>
                <a:gd name="T64" fmla="*/ 276 w 380"/>
                <a:gd name="T65" fmla="*/ 77 h 403"/>
                <a:gd name="T66" fmla="*/ 299 w 380"/>
                <a:gd name="T67" fmla="*/ 83 h 403"/>
                <a:gd name="T68" fmla="*/ 301 w 380"/>
                <a:gd name="T69" fmla="*/ 88 h 403"/>
                <a:gd name="T70" fmla="*/ 311 w 380"/>
                <a:gd name="T71" fmla="*/ 94 h 403"/>
                <a:gd name="T72" fmla="*/ 324 w 380"/>
                <a:gd name="T73" fmla="*/ 108 h 403"/>
                <a:gd name="T74" fmla="*/ 322 w 380"/>
                <a:gd name="T75" fmla="*/ 133 h 403"/>
                <a:gd name="T76" fmla="*/ 336 w 380"/>
                <a:gd name="T77" fmla="*/ 131 h 403"/>
                <a:gd name="T78" fmla="*/ 330 w 380"/>
                <a:gd name="T79" fmla="*/ 138 h 403"/>
                <a:gd name="T80" fmla="*/ 344 w 380"/>
                <a:gd name="T81" fmla="*/ 156 h 403"/>
                <a:gd name="T82" fmla="*/ 328 w 380"/>
                <a:gd name="T83" fmla="*/ 171 h 403"/>
                <a:gd name="T84" fmla="*/ 317 w 380"/>
                <a:gd name="T85" fmla="*/ 200 h 403"/>
                <a:gd name="T86" fmla="*/ 319 w 380"/>
                <a:gd name="T87" fmla="*/ 207 h 403"/>
                <a:gd name="T88" fmla="*/ 340 w 380"/>
                <a:gd name="T89" fmla="*/ 182 h 403"/>
                <a:gd name="T90" fmla="*/ 355 w 380"/>
                <a:gd name="T91" fmla="*/ 171 h 403"/>
                <a:gd name="T92" fmla="*/ 363 w 380"/>
                <a:gd name="T93" fmla="*/ 161 h 403"/>
                <a:gd name="T94" fmla="*/ 365 w 380"/>
                <a:gd name="T95" fmla="*/ 150 h 403"/>
                <a:gd name="T96" fmla="*/ 369 w 380"/>
                <a:gd name="T97" fmla="*/ 142 h 403"/>
                <a:gd name="T98" fmla="*/ 374 w 380"/>
                <a:gd name="T99" fmla="*/ 133 h 403"/>
                <a:gd name="T100" fmla="*/ 380 w 380"/>
                <a:gd name="T101" fmla="*/ 136 h 403"/>
                <a:gd name="T102" fmla="*/ 369 w 380"/>
                <a:gd name="T103" fmla="*/ 171 h 403"/>
                <a:gd name="T104" fmla="*/ 363 w 380"/>
                <a:gd name="T105" fmla="*/ 184 h 403"/>
                <a:gd name="T106" fmla="*/ 353 w 380"/>
                <a:gd name="T107" fmla="*/ 207 h 403"/>
                <a:gd name="T108" fmla="*/ 353 w 380"/>
                <a:gd name="T109" fmla="*/ 236 h 403"/>
                <a:gd name="T110" fmla="*/ 342 w 380"/>
                <a:gd name="T111" fmla="*/ 250 h 403"/>
                <a:gd name="T112" fmla="*/ 345 w 380"/>
                <a:gd name="T113" fmla="*/ 284 h 403"/>
                <a:gd name="T114" fmla="*/ 336 w 380"/>
                <a:gd name="T115" fmla="*/ 313 h 403"/>
                <a:gd name="T116" fmla="*/ 349 w 380"/>
                <a:gd name="T117" fmla="*/ 369 h 403"/>
                <a:gd name="T118" fmla="*/ 347 w 380"/>
                <a:gd name="T119" fmla="*/ 376 h 403"/>
                <a:gd name="T120" fmla="*/ 347 w 380"/>
                <a:gd name="T121" fmla="*/ 392 h 4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0"/>
                <a:gd name="T184" fmla="*/ 0 h 403"/>
                <a:gd name="T185" fmla="*/ 380 w 380"/>
                <a:gd name="T186" fmla="*/ 403 h 4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0" h="403">
                  <a:moveTo>
                    <a:pt x="161" y="403"/>
                  </a:moveTo>
                  <a:lnTo>
                    <a:pt x="157" y="395"/>
                  </a:lnTo>
                  <a:lnTo>
                    <a:pt x="152" y="390"/>
                  </a:lnTo>
                  <a:lnTo>
                    <a:pt x="131" y="382"/>
                  </a:lnTo>
                  <a:lnTo>
                    <a:pt x="125" y="357"/>
                  </a:lnTo>
                  <a:lnTo>
                    <a:pt x="121" y="346"/>
                  </a:lnTo>
                  <a:lnTo>
                    <a:pt x="127" y="338"/>
                  </a:lnTo>
                  <a:lnTo>
                    <a:pt x="127" y="332"/>
                  </a:lnTo>
                  <a:lnTo>
                    <a:pt x="119" y="324"/>
                  </a:lnTo>
                  <a:lnTo>
                    <a:pt x="115" y="313"/>
                  </a:lnTo>
                  <a:lnTo>
                    <a:pt x="113" y="298"/>
                  </a:lnTo>
                  <a:lnTo>
                    <a:pt x="113" y="286"/>
                  </a:lnTo>
                  <a:lnTo>
                    <a:pt x="111" y="280"/>
                  </a:lnTo>
                  <a:lnTo>
                    <a:pt x="90" y="267"/>
                  </a:lnTo>
                  <a:lnTo>
                    <a:pt x="73" y="253"/>
                  </a:lnTo>
                  <a:lnTo>
                    <a:pt x="65" y="238"/>
                  </a:lnTo>
                  <a:lnTo>
                    <a:pt x="46" y="230"/>
                  </a:lnTo>
                  <a:lnTo>
                    <a:pt x="42" y="227"/>
                  </a:lnTo>
                  <a:lnTo>
                    <a:pt x="40" y="223"/>
                  </a:lnTo>
                  <a:lnTo>
                    <a:pt x="38" y="221"/>
                  </a:lnTo>
                  <a:lnTo>
                    <a:pt x="21" y="219"/>
                  </a:lnTo>
                  <a:lnTo>
                    <a:pt x="19" y="213"/>
                  </a:lnTo>
                  <a:lnTo>
                    <a:pt x="13" y="209"/>
                  </a:lnTo>
                  <a:lnTo>
                    <a:pt x="10" y="204"/>
                  </a:lnTo>
                  <a:lnTo>
                    <a:pt x="10" y="179"/>
                  </a:lnTo>
                  <a:lnTo>
                    <a:pt x="11" y="165"/>
                  </a:lnTo>
                  <a:lnTo>
                    <a:pt x="10" y="156"/>
                  </a:lnTo>
                  <a:lnTo>
                    <a:pt x="15" y="144"/>
                  </a:lnTo>
                  <a:lnTo>
                    <a:pt x="10" y="133"/>
                  </a:lnTo>
                  <a:lnTo>
                    <a:pt x="0" y="129"/>
                  </a:lnTo>
                  <a:lnTo>
                    <a:pt x="4" y="115"/>
                  </a:lnTo>
                  <a:lnTo>
                    <a:pt x="6" y="113"/>
                  </a:lnTo>
                  <a:lnTo>
                    <a:pt x="8" y="106"/>
                  </a:lnTo>
                  <a:lnTo>
                    <a:pt x="25" y="90"/>
                  </a:lnTo>
                  <a:lnTo>
                    <a:pt x="31" y="86"/>
                  </a:lnTo>
                  <a:lnTo>
                    <a:pt x="36" y="81"/>
                  </a:lnTo>
                  <a:lnTo>
                    <a:pt x="35" y="33"/>
                  </a:lnTo>
                  <a:lnTo>
                    <a:pt x="38" y="29"/>
                  </a:lnTo>
                  <a:lnTo>
                    <a:pt x="44" y="23"/>
                  </a:lnTo>
                  <a:lnTo>
                    <a:pt x="50" y="25"/>
                  </a:lnTo>
                  <a:lnTo>
                    <a:pt x="59" y="27"/>
                  </a:lnTo>
                  <a:lnTo>
                    <a:pt x="69" y="27"/>
                  </a:lnTo>
                  <a:lnTo>
                    <a:pt x="86" y="17"/>
                  </a:lnTo>
                  <a:lnTo>
                    <a:pt x="119" y="0"/>
                  </a:lnTo>
                  <a:lnTo>
                    <a:pt x="125" y="0"/>
                  </a:lnTo>
                  <a:lnTo>
                    <a:pt x="127" y="2"/>
                  </a:lnTo>
                  <a:lnTo>
                    <a:pt x="127" y="10"/>
                  </a:lnTo>
                  <a:lnTo>
                    <a:pt x="123" y="14"/>
                  </a:lnTo>
                  <a:lnTo>
                    <a:pt x="123" y="19"/>
                  </a:lnTo>
                  <a:lnTo>
                    <a:pt x="121" y="31"/>
                  </a:lnTo>
                  <a:lnTo>
                    <a:pt x="132" y="25"/>
                  </a:lnTo>
                  <a:lnTo>
                    <a:pt x="138" y="25"/>
                  </a:lnTo>
                  <a:lnTo>
                    <a:pt x="146" y="33"/>
                  </a:lnTo>
                  <a:lnTo>
                    <a:pt x="154" y="31"/>
                  </a:lnTo>
                  <a:lnTo>
                    <a:pt x="157" y="37"/>
                  </a:lnTo>
                  <a:lnTo>
                    <a:pt x="167" y="38"/>
                  </a:lnTo>
                  <a:lnTo>
                    <a:pt x="171" y="40"/>
                  </a:lnTo>
                  <a:lnTo>
                    <a:pt x="173" y="52"/>
                  </a:lnTo>
                  <a:lnTo>
                    <a:pt x="178" y="54"/>
                  </a:lnTo>
                  <a:lnTo>
                    <a:pt x="238" y="65"/>
                  </a:lnTo>
                  <a:lnTo>
                    <a:pt x="244" y="65"/>
                  </a:lnTo>
                  <a:lnTo>
                    <a:pt x="257" y="77"/>
                  </a:lnTo>
                  <a:lnTo>
                    <a:pt x="267" y="77"/>
                  </a:lnTo>
                  <a:lnTo>
                    <a:pt x="269" y="81"/>
                  </a:lnTo>
                  <a:lnTo>
                    <a:pt x="273" y="77"/>
                  </a:lnTo>
                  <a:lnTo>
                    <a:pt x="276" y="77"/>
                  </a:lnTo>
                  <a:lnTo>
                    <a:pt x="290" y="81"/>
                  </a:lnTo>
                  <a:lnTo>
                    <a:pt x="299" y="83"/>
                  </a:lnTo>
                  <a:lnTo>
                    <a:pt x="303" y="86"/>
                  </a:lnTo>
                  <a:lnTo>
                    <a:pt x="301" y="88"/>
                  </a:lnTo>
                  <a:lnTo>
                    <a:pt x="301" y="90"/>
                  </a:lnTo>
                  <a:lnTo>
                    <a:pt x="311" y="94"/>
                  </a:lnTo>
                  <a:lnTo>
                    <a:pt x="322" y="100"/>
                  </a:lnTo>
                  <a:lnTo>
                    <a:pt x="324" y="108"/>
                  </a:lnTo>
                  <a:lnTo>
                    <a:pt x="321" y="131"/>
                  </a:lnTo>
                  <a:lnTo>
                    <a:pt x="322" y="133"/>
                  </a:lnTo>
                  <a:lnTo>
                    <a:pt x="334" y="129"/>
                  </a:lnTo>
                  <a:lnTo>
                    <a:pt x="336" y="131"/>
                  </a:lnTo>
                  <a:lnTo>
                    <a:pt x="334" y="136"/>
                  </a:lnTo>
                  <a:lnTo>
                    <a:pt x="330" y="138"/>
                  </a:lnTo>
                  <a:lnTo>
                    <a:pt x="334" y="150"/>
                  </a:lnTo>
                  <a:lnTo>
                    <a:pt x="344" y="156"/>
                  </a:lnTo>
                  <a:lnTo>
                    <a:pt x="342" y="157"/>
                  </a:lnTo>
                  <a:lnTo>
                    <a:pt x="328" y="171"/>
                  </a:lnTo>
                  <a:lnTo>
                    <a:pt x="319" y="188"/>
                  </a:lnTo>
                  <a:lnTo>
                    <a:pt x="317" y="200"/>
                  </a:lnTo>
                  <a:lnTo>
                    <a:pt x="315" y="205"/>
                  </a:lnTo>
                  <a:lnTo>
                    <a:pt x="319" y="207"/>
                  </a:lnTo>
                  <a:lnTo>
                    <a:pt x="328" y="202"/>
                  </a:lnTo>
                  <a:lnTo>
                    <a:pt x="340" y="182"/>
                  </a:lnTo>
                  <a:lnTo>
                    <a:pt x="349" y="173"/>
                  </a:lnTo>
                  <a:lnTo>
                    <a:pt x="355" y="171"/>
                  </a:lnTo>
                  <a:lnTo>
                    <a:pt x="357" y="165"/>
                  </a:lnTo>
                  <a:lnTo>
                    <a:pt x="363" y="161"/>
                  </a:lnTo>
                  <a:lnTo>
                    <a:pt x="365" y="156"/>
                  </a:lnTo>
                  <a:lnTo>
                    <a:pt x="365" y="150"/>
                  </a:lnTo>
                  <a:lnTo>
                    <a:pt x="365" y="144"/>
                  </a:lnTo>
                  <a:lnTo>
                    <a:pt x="369" y="142"/>
                  </a:lnTo>
                  <a:lnTo>
                    <a:pt x="370" y="136"/>
                  </a:lnTo>
                  <a:lnTo>
                    <a:pt x="374" y="133"/>
                  </a:lnTo>
                  <a:lnTo>
                    <a:pt x="376" y="133"/>
                  </a:lnTo>
                  <a:lnTo>
                    <a:pt x="380" y="136"/>
                  </a:lnTo>
                  <a:lnTo>
                    <a:pt x="378" y="148"/>
                  </a:lnTo>
                  <a:lnTo>
                    <a:pt x="369" y="171"/>
                  </a:lnTo>
                  <a:lnTo>
                    <a:pt x="365" y="177"/>
                  </a:lnTo>
                  <a:lnTo>
                    <a:pt x="363" y="184"/>
                  </a:lnTo>
                  <a:lnTo>
                    <a:pt x="363" y="190"/>
                  </a:lnTo>
                  <a:lnTo>
                    <a:pt x="353" y="207"/>
                  </a:lnTo>
                  <a:lnTo>
                    <a:pt x="353" y="225"/>
                  </a:lnTo>
                  <a:lnTo>
                    <a:pt x="353" y="236"/>
                  </a:lnTo>
                  <a:lnTo>
                    <a:pt x="345" y="244"/>
                  </a:lnTo>
                  <a:lnTo>
                    <a:pt x="342" y="250"/>
                  </a:lnTo>
                  <a:lnTo>
                    <a:pt x="345" y="263"/>
                  </a:lnTo>
                  <a:lnTo>
                    <a:pt x="345" y="284"/>
                  </a:lnTo>
                  <a:lnTo>
                    <a:pt x="342" y="290"/>
                  </a:lnTo>
                  <a:lnTo>
                    <a:pt x="336" y="313"/>
                  </a:lnTo>
                  <a:lnTo>
                    <a:pt x="340" y="346"/>
                  </a:lnTo>
                  <a:lnTo>
                    <a:pt x="349" y="369"/>
                  </a:lnTo>
                  <a:lnTo>
                    <a:pt x="347" y="372"/>
                  </a:lnTo>
                  <a:lnTo>
                    <a:pt x="347" y="376"/>
                  </a:lnTo>
                  <a:lnTo>
                    <a:pt x="347" y="380"/>
                  </a:lnTo>
                  <a:lnTo>
                    <a:pt x="347" y="392"/>
                  </a:lnTo>
                  <a:lnTo>
                    <a:pt x="161" y="403"/>
                  </a:lnTo>
                </a:path>
              </a:pathLst>
            </a:custGeom>
            <a:noFill/>
            <a:ln w="0">
              <a:solidFill>
                <a:srgbClr val="000000"/>
              </a:solidFill>
              <a:prstDash val="solid"/>
              <a:round/>
              <a:headEnd/>
              <a:tailEnd/>
            </a:ln>
          </p:spPr>
          <p:txBody>
            <a:bodyPr/>
            <a:lstStyle/>
            <a:p>
              <a:endParaRPr lang="en-US"/>
            </a:p>
          </p:txBody>
        </p:sp>
        <p:sp>
          <p:nvSpPr>
            <p:cNvPr id="38176" name="Freeform 288"/>
            <p:cNvSpPr>
              <a:spLocks/>
            </p:cNvSpPr>
            <p:nvPr/>
          </p:nvSpPr>
          <p:spPr bwMode="auto">
            <a:xfrm>
              <a:off x="4160" y="1635"/>
              <a:ext cx="280" cy="382"/>
            </a:xfrm>
            <a:custGeom>
              <a:avLst/>
              <a:gdLst>
                <a:gd name="T0" fmla="*/ 140 w 280"/>
                <a:gd name="T1" fmla="*/ 365 h 382"/>
                <a:gd name="T2" fmla="*/ 228 w 280"/>
                <a:gd name="T3" fmla="*/ 357 h 382"/>
                <a:gd name="T4" fmla="*/ 239 w 280"/>
                <a:gd name="T5" fmla="*/ 332 h 382"/>
                <a:gd name="T6" fmla="*/ 243 w 280"/>
                <a:gd name="T7" fmla="*/ 313 h 382"/>
                <a:gd name="T8" fmla="*/ 259 w 280"/>
                <a:gd name="T9" fmla="*/ 292 h 382"/>
                <a:gd name="T10" fmla="*/ 261 w 280"/>
                <a:gd name="T11" fmla="*/ 278 h 382"/>
                <a:gd name="T12" fmla="*/ 266 w 280"/>
                <a:gd name="T13" fmla="*/ 265 h 382"/>
                <a:gd name="T14" fmla="*/ 272 w 280"/>
                <a:gd name="T15" fmla="*/ 273 h 382"/>
                <a:gd name="T16" fmla="*/ 278 w 280"/>
                <a:gd name="T17" fmla="*/ 267 h 382"/>
                <a:gd name="T18" fmla="*/ 278 w 280"/>
                <a:gd name="T19" fmla="*/ 248 h 382"/>
                <a:gd name="T20" fmla="*/ 274 w 280"/>
                <a:gd name="T21" fmla="*/ 223 h 382"/>
                <a:gd name="T22" fmla="*/ 253 w 280"/>
                <a:gd name="T23" fmla="*/ 150 h 382"/>
                <a:gd name="T24" fmla="*/ 224 w 280"/>
                <a:gd name="T25" fmla="*/ 148 h 382"/>
                <a:gd name="T26" fmla="*/ 191 w 280"/>
                <a:gd name="T27" fmla="*/ 192 h 382"/>
                <a:gd name="T28" fmla="*/ 188 w 280"/>
                <a:gd name="T29" fmla="*/ 190 h 382"/>
                <a:gd name="T30" fmla="*/ 176 w 280"/>
                <a:gd name="T31" fmla="*/ 184 h 382"/>
                <a:gd name="T32" fmla="*/ 174 w 280"/>
                <a:gd name="T33" fmla="*/ 161 h 382"/>
                <a:gd name="T34" fmla="*/ 190 w 280"/>
                <a:gd name="T35" fmla="*/ 148 h 382"/>
                <a:gd name="T36" fmla="*/ 193 w 280"/>
                <a:gd name="T37" fmla="*/ 136 h 382"/>
                <a:gd name="T38" fmla="*/ 201 w 280"/>
                <a:gd name="T39" fmla="*/ 129 h 382"/>
                <a:gd name="T40" fmla="*/ 207 w 280"/>
                <a:gd name="T41" fmla="*/ 94 h 382"/>
                <a:gd name="T42" fmla="*/ 199 w 280"/>
                <a:gd name="T43" fmla="*/ 77 h 382"/>
                <a:gd name="T44" fmla="*/ 190 w 280"/>
                <a:gd name="T45" fmla="*/ 63 h 382"/>
                <a:gd name="T46" fmla="*/ 199 w 280"/>
                <a:gd name="T47" fmla="*/ 56 h 382"/>
                <a:gd name="T48" fmla="*/ 191 w 280"/>
                <a:gd name="T49" fmla="*/ 37 h 382"/>
                <a:gd name="T50" fmla="*/ 161 w 280"/>
                <a:gd name="T51" fmla="*/ 23 h 382"/>
                <a:gd name="T52" fmla="*/ 138 w 280"/>
                <a:gd name="T53" fmla="*/ 14 h 382"/>
                <a:gd name="T54" fmla="*/ 111 w 280"/>
                <a:gd name="T55" fmla="*/ 6 h 382"/>
                <a:gd name="T56" fmla="*/ 95 w 280"/>
                <a:gd name="T57" fmla="*/ 4 h 382"/>
                <a:gd name="T58" fmla="*/ 82 w 280"/>
                <a:gd name="T59" fmla="*/ 19 h 382"/>
                <a:gd name="T60" fmla="*/ 84 w 280"/>
                <a:gd name="T61" fmla="*/ 35 h 382"/>
                <a:gd name="T62" fmla="*/ 88 w 280"/>
                <a:gd name="T63" fmla="*/ 38 h 382"/>
                <a:gd name="T64" fmla="*/ 78 w 280"/>
                <a:gd name="T65" fmla="*/ 42 h 382"/>
                <a:gd name="T66" fmla="*/ 69 w 280"/>
                <a:gd name="T67" fmla="*/ 52 h 382"/>
                <a:gd name="T68" fmla="*/ 67 w 280"/>
                <a:gd name="T69" fmla="*/ 71 h 382"/>
                <a:gd name="T70" fmla="*/ 63 w 280"/>
                <a:gd name="T71" fmla="*/ 90 h 382"/>
                <a:gd name="T72" fmla="*/ 53 w 280"/>
                <a:gd name="T73" fmla="*/ 86 h 382"/>
                <a:gd name="T74" fmla="*/ 53 w 280"/>
                <a:gd name="T75" fmla="*/ 67 h 382"/>
                <a:gd name="T76" fmla="*/ 53 w 280"/>
                <a:gd name="T77" fmla="*/ 62 h 382"/>
                <a:gd name="T78" fmla="*/ 46 w 280"/>
                <a:gd name="T79" fmla="*/ 71 h 382"/>
                <a:gd name="T80" fmla="*/ 42 w 280"/>
                <a:gd name="T81" fmla="*/ 85 h 382"/>
                <a:gd name="T82" fmla="*/ 28 w 280"/>
                <a:gd name="T83" fmla="*/ 92 h 382"/>
                <a:gd name="T84" fmla="*/ 23 w 280"/>
                <a:gd name="T85" fmla="*/ 104 h 382"/>
                <a:gd name="T86" fmla="*/ 15 w 280"/>
                <a:gd name="T87" fmla="*/ 125 h 382"/>
                <a:gd name="T88" fmla="*/ 13 w 280"/>
                <a:gd name="T89" fmla="*/ 152 h 382"/>
                <a:gd name="T90" fmla="*/ 3 w 280"/>
                <a:gd name="T91" fmla="*/ 171 h 382"/>
                <a:gd name="T92" fmla="*/ 11 w 280"/>
                <a:gd name="T93" fmla="*/ 198 h 382"/>
                <a:gd name="T94" fmla="*/ 11 w 280"/>
                <a:gd name="T95" fmla="*/ 221 h 382"/>
                <a:gd name="T96" fmla="*/ 34 w 280"/>
                <a:gd name="T97" fmla="*/ 269 h 382"/>
                <a:gd name="T98" fmla="*/ 38 w 280"/>
                <a:gd name="T99" fmla="*/ 292 h 382"/>
                <a:gd name="T100" fmla="*/ 36 w 280"/>
                <a:gd name="T101" fmla="*/ 298 h 382"/>
                <a:gd name="T102" fmla="*/ 30 w 280"/>
                <a:gd name="T103" fmla="*/ 330 h 382"/>
                <a:gd name="T104" fmla="*/ 13 w 280"/>
                <a:gd name="T105" fmla="*/ 371 h 382"/>
                <a:gd name="T106" fmla="*/ 0 w 280"/>
                <a:gd name="T107" fmla="*/ 382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0"/>
                <a:gd name="T163" fmla="*/ 0 h 382"/>
                <a:gd name="T164" fmla="*/ 280 w 2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0" h="382">
                  <a:moveTo>
                    <a:pt x="0" y="382"/>
                  </a:moveTo>
                  <a:lnTo>
                    <a:pt x="140" y="365"/>
                  </a:lnTo>
                  <a:lnTo>
                    <a:pt x="140" y="369"/>
                  </a:lnTo>
                  <a:lnTo>
                    <a:pt x="228" y="357"/>
                  </a:lnTo>
                  <a:lnTo>
                    <a:pt x="230" y="353"/>
                  </a:lnTo>
                  <a:lnTo>
                    <a:pt x="239" y="332"/>
                  </a:lnTo>
                  <a:lnTo>
                    <a:pt x="243" y="326"/>
                  </a:lnTo>
                  <a:lnTo>
                    <a:pt x="243" y="313"/>
                  </a:lnTo>
                  <a:lnTo>
                    <a:pt x="247" y="301"/>
                  </a:lnTo>
                  <a:lnTo>
                    <a:pt x="259" y="292"/>
                  </a:lnTo>
                  <a:lnTo>
                    <a:pt x="259" y="280"/>
                  </a:lnTo>
                  <a:lnTo>
                    <a:pt x="261" y="278"/>
                  </a:lnTo>
                  <a:lnTo>
                    <a:pt x="261" y="271"/>
                  </a:lnTo>
                  <a:lnTo>
                    <a:pt x="266" y="265"/>
                  </a:lnTo>
                  <a:lnTo>
                    <a:pt x="270" y="273"/>
                  </a:lnTo>
                  <a:lnTo>
                    <a:pt x="272" y="273"/>
                  </a:lnTo>
                  <a:lnTo>
                    <a:pt x="276" y="269"/>
                  </a:lnTo>
                  <a:lnTo>
                    <a:pt x="278" y="267"/>
                  </a:lnTo>
                  <a:lnTo>
                    <a:pt x="280" y="261"/>
                  </a:lnTo>
                  <a:lnTo>
                    <a:pt x="278" y="248"/>
                  </a:lnTo>
                  <a:lnTo>
                    <a:pt x="280" y="232"/>
                  </a:lnTo>
                  <a:lnTo>
                    <a:pt x="274" y="223"/>
                  </a:lnTo>
                  <a:lnTo>
                    <a:pt x="272" y="202"/>
                  </a:lnTo>
                  <a:lnTo>
                    <a:pt x="253" y="150"/>
                  </a:lnTo>
                  <a:lnTo>
                    <a:pt x="232" y="142"/>
                  </a:lnTo>
                  <a:lnTo>
                    <a:pt x="224" y="148"/>
                  </a:lnTo>
                  <a:lnTo>
                    <a:pt x="214" y="157"/>
                  </a:lnTo>
                  <a:lnTo>
                    <a:pt x="191" y="192"/>
                  </a:lnTo>
                  <a:lnTo>
                    <a:pt x="190" y="192"/>
                  </a:lnTo>
                  <a:lnTo>
                    <a:pt x="188" y="190"/>
                  </a:lnTo>
                  <a:lnTo>
                    <a:pt x="178" y="186"/>
                  </a:lnTo>
                  <a:lnTo>
                    <a:pt x="176" y="184"/>
                  </a:lnTo>
                  <a:lnTo>
                    <a:pt x="172" y="177"/>
                  </a:lnTo>
                  <a:lnTo>
                    <a:pt x="174" y="161"/>
                  </a:lnTo>
                  <a:lnTo>
                    <a:pt x="178" y="156"/>
                  </a:lnTo>
                  <a:lnTo>
                    <a:pt x="190" y="148"/>
                  </a:lnTo>
                  <a:lnTo>
                    <a:pt x="193" y="142"/>
                  </a:lnTo>
                  <a:lnTo>
                    <a:pt x="193" y="136"/>
                  </a:lnTo>
                  <a:lnTo>
                    <a:pt x="195" y="131"/>
                  </a:lnTo>
                  <a:lnTo>
                    <a:pt x="201" y="129"/>
                  </a:lnTo>
                  <a:lnTo>
                    <a:pt x="207" y="117"/>
                  </a:lnTo>
                  <a:lnTo>
                    <a:pt x="207" y="94"/>
                  </a:lnTo>
                  <a:lnTo>
                    <a:pt x="203" y="83"/>
                  </a:lnTo>
                  <a:lnTo>
                    <a:pt x="199" y="77"/>
                  </a:lnTo>
                  <a:lnTo>
                    <a:pt x="191" y="67"/>
                  </a:lnTo>
                  <a:lnTo>
                    <a:pt x="190" y="63"/>
                  </a:lnTo>
                  <a:lnTo>
                    <a:pt x="191" y="58"/>
                  </a:lnTo>
                  <a:lnTo>
                    <a:pt x="199" y="56"/>
                  </a:lnTo>
                  <a:lnTo>
                    <a:pt x="201" y="52"/>
                  </a:lnTo>
                  <a:lnTo>
                    <a:pt x="191" y="37"/>
                  </a:lnTo>
                  <a:lnTo>
                    <a:pt x="184" y="33"/>
                  </a:lnTo>
                  <a:lnTo>
                    <a:pt x="161" y="23"/>
                  </a:lnTo>
                  <a:lnTo>
                    <a:pt x="143" y="19"/>
                  </a:lnTo>
                  <a:lnTo>
                    <a:pt x="138" y="14"/>
                  </a:lnTo>
                  <a:lnTo>
                    <a:pt x="124" y="10"/>
                  </a:lnTo>
                  <a:lnTo>
                    <a:pt x="111" y="6"/>
                  </a:lnTo>
                  <a:lnTo>
                    <a:pt x="101" y="0"/>
                  </a:lnTo>
                  <a:lnTo>
                    <a:pt x="95" y="4"/>
                  </a:lnTo>
                  <a:lnTo>
                    <a:pt x="88" y="8"/>
                  </a:lnTo>
                  <a:lnTo>
                    <a:pt x="82" y="19"/>
                  </a:lnTo>
                  <a:lnTo>
                    <a:pt x="82" y="31"/>
                  </a:lnTo>
                  <a:lnTo>
                    <a:pt x="84" y="35"/>
                  </a:lnTo>
                  <a:lnTo>
                    <a:pt x="86" y="35"/>
                  </a:lnTo>
                  <a:lnTo>
                    <a:pt x="88" y="38"/>
                  </a:lnTo>
                  <a:lnTo>
                    <a:pt x="84" y="40"/>
                  </a:lnTo>
                  <a:lnTo>
                    <a:pt x="78" y="42"/>
                  </a:lnTo>
                  <a:lnTo>
                    <a:pt x="74" y="46"/>
                  </a:lnTo>
                  <a:lnTo>
                    <a:pt x="69" y="52"/>
                  </a:lnTo>
                  <a:lnTo>
                    <a:pt x="65" y="62"/>
                  </a:lnTo>
                  <a:lnTo>
                    <a:pt x="67" y="71"/>
                  </a:lnTo>
                  <a:lnTo>
                    <a:pt x="67" y="81"/>
                  </a:lnTo>
                  <a:lnTo>
                    <a:pt x="63" y="90"/>
                  </a:lnTo>
                  <a:lnTo>
                    <a:pt x="53" y="96"/>
                  </a:lnTo>
                  <a:lnTo>
                    <a:pt x="53" y="86"/>
                  </a:lnTo>
                  <a:lnTo>
                    <a:pt x="57" y="79"/>
                  </a:lnTo>
                  <a:lnTo>
                    <a:pt x="53" y="67"/>
                  </a:lnTo>
                  <a:lnTo>
                    <a:pt x="53" y="65"/>
                  </a:lnTo>
                  <a:lnTo>
                    <a:pt x="53" y="62"/>
                  </a:lnTo>
                  <a:lnTo>
                    <a:pt x="49" y="63"/>
                  </a:lnTo>
                  <a:lnTo>
                    <a:pt x="46" y="71"/>
                  </a:lnTo>
                  <a:lnTo>
                    <a:pt x="44" y="79"/>
                  </a:lnTo>
                  <a:lnTo>
                    <a:pt x="42" y="85"/>
                  </a:lnTo>
                  <a:lnTo>
                    <a:pt x="36" y="85"/>
                  </a:lnTo>
                  <a:lnTo>
                    <a:pt x="28" y="92"/>
                  </a:lnTo>
                  <a:lnTo>
                    <a:pt x="24" y="98"/>
                  </a:lnTo>
                  <a:lnTo>
                    <a:pt x="23" y="104"/>
                  </a:lnTo>
                  <a:lnTo>
                    <a:pt x="17" y="111"/>
                  </a:lnTo>
                  <a:lnTo>
                    <a:pt x="15" y="125"/>
                  </a:lnTo>
                  <a:lnTo>
                    <a:pt x="15" y="142"/>
                  </a:lnTo>
                  <a:lnTo>
                    <a:pt x="13" y="152"/>
                  </a:lnTo>
                  <a:lnTo>
                    <a:pt x="7" y="163"/>
                  </a:lnTo>
                  <a:lnTo>
                    <a:pt x="3" y="171"/>
                  </a:lnTo>
                  <a:lnTo>
                    <a:pt x="5" y="179"/>
                  </a:lnTo>
                  <a:lnTo>
                    <a:pt x="11" y="198"/>
                  </a:lnTo>
                  <a:lnTo>
                    <a:pt x="7" y="211"/>
                  </a:lnTo>
                  <a:lnTo>
                    <a:pt x="11" y="221"/>
                  </a:lnTo>
                  <a:lnTo>
                    <a:pt x="24" y="248"/>
                  </a:lnTo>
                  <a:lnTo>
                    <a:pt x="34" y="269"/>
                  </a:lnTo>
                  <a:lnTo>
                    <a:pt x="34" y="288"/>
                  </a:lnTo>
                  <a:lnTo>
                    <a:pt x="38" y="292"/>
                  </a:lnTo>
                  <a:lnTo>
                    <a:pt x="38" y="296"/>
                  </a:lnTo>
                  <a:lnTo>
                    <a:pt x="36" y="298"/>
                  </a:lnTo>
                  <a:lnTo>
                    <a:pt x="34" y="317"/>
                  </a:lnTo>
                  <a:lnTo>
                    <a:pt x="30" y="330"/>
                  </a:lnTo>
                  <a:lnTo>
                    <a:pt x="24" y="344"/>
                  </a:lnTo>
                  <a:lnTo>
                    <a:pt x="13" y="371"/>
                  </a:lnTo>
                  <a:lnTo>
                    <a:pt x="3" y="378"/>
                  </a:lnTo>
                  <a:lnTo>
                    <a:pt x="0" y="382"/>
                  </a:lnTo>
                </a:path>
              </a:pathLst>
            </a:custGeom>
            <a:noFill/>
            <a:ln w="0">
              <a:solidFill>
                <a:srgbClr val="000000"/>
              </a:solidFill>
              <a:prstDash val="solid"/>
              <a:round/>
              <a:headEnd/>
              <a:tailEnd/>
            </a:ln>
          </p:spPr>
          <p:txBody>
            <a:bodyPr/>
            <a:lstStyle/>
            <a:p>
              <a:endParaRPr lang="en-US"/>
            </a:p>
          </p:txBody>
        </p:sp>
        <p:sp>
          <p:nvSpPr>
            <p:cNvPr id="38177" name="Freeform 289"/>
            <p:cNvSpPr>
              <a:spLocks/>
            </p:cNvSpPr>
            <p:nvPr/>
          </p:nvSpPr>
          <p:spPr bwMode="auto">
            <a:xfrm>
              <a:off x="3897" y="1505"/>
              <a:ext cx="437" cy="215"/>
            </a:xfrm>
            <a:custGeom>
              <a:avLst/>
              <a:gdLst>
                <a:gd name="T0" fmla="*/ 19 w 437"/>
                <a:gd name="T1" fmla="*/ 82 h 215"/>
                <a:gd name="T2" fmla="*/ 40 w 437"/>
                <a:gd name="T3" fmla="*/ 67 h 215"/>
                <a:gd name="T4" fmla="*/ 101 w 437"/>
                <a:gd name="T5" fmla="*/ 28 h 215"/>
                <a:gd name="T6" fmla="*/ 136 w 437"/>
                <a:gd name="T7" fmla="*/ 2 h 215"/>
                <a:gd name="T8" fmla="*/ 161 w 437"/>
                <a:gd name="T9" fmla="*/ 2 h 215"/>
                <a:gd name="T10" fmla="*/ 144 w 437"/>
                <a:gd name="T11" fmla="*/ 19 h 215"/>
                <a:gd name="T12" fmla="*/ 120 w 437"/>
                <a:gd name="T13" fmla="*/ 44 h 215"/>
                <a:gd name="T14" fmla="*/ 122 w 437"/>
                <a:gd name="T15" fmla="*/ 61 h 215"/>
                <a:gd name="T16" fmla="*/ 147 w 437"/>
                <a:gd name="T17" fmla="*/ 51 h 215"/>
                <a:gd name="T18" fmla="*/ 207 w 437"/>
                <a:gd name="T19" fmla="*/ 80 h 215"/>
                <a:gd name="T20" fmla="*/ 226 w 437"/>
                <a:gd name="T21" fmla="*/ 84 h 215"/>
                <a:gd name="T22" fmla="*/ 234 w 437"/>
                <a:gd name="T23" fmla="*/ 88 h 215"/>
                <a:gd name="T24" fmla="*/ 257 w 437"/>
                <a:gd name="T25" fmla="*/ 67 h 215"/>
                <a:gd name="T26" fmla="*/ 335 w 437"/>
                <a:gd name="T27" fmla="*/ 42 h 215"/>
                <a:gd name="T28" fmla="*/ 335 w 437"/>
                <a:gd name="T29" fmla="*/ 59 h 215"/>
                <a:gd name="T30" fmla="*/ 349 w 437"/>
                <a:gd name="T31" fmla="*/ 73 h 215"/>
                <a:gd name="T32" fmla="*/ 380 w 437"/>
                <a:gd name="T33" fmla="*/ 69 h 215"/>
                <a:gd name="T34" fmla="*/ 401 w 437"/>
                <a:gd name="T35" fmla="*/ 94 h 215"/>
                <a:gd name="T36" fmla="*/ 433 w 437"/>
                <a:gd name="T37" fmla="*/ 96 h 215"/>
                <a:gd name="T38" fmla="*/ 431 w 437"/>
                <a:gd name="T39" fmla="*/ 111 h 215"/>
                <a:gd name="T40" fmla="*/ 416 w 437"/>
                <a:gd name="T41" fmla="*/ 107 h 215"/>
                <a:gd name="T42" fmla="*/ 399 w 437"/>
                <a:gd name="T43" fmla="*/ 111 h 215"/>
                <a:gd name="T44" fmla="*/ 368 w 437"/>
                <a:gd name="T45" fmla="*/ 111 h 215"/>
                <a:gd name="T46" fmla="*/ 364 w 437"/>
                <a:gd name="T47" fmla="*/ 124 h 215"/>
                <a:gd name="T48" fmla="*/ 326 w 437"/>
                <a:gd name="T49" fmla="*/ 111 h 215"/>
                <a:gd name="T50" fmla="*/ 299 w 437"/>
                <a:gd name="T51" fmla="*/ 122 h 215"/>
                <a:gd name="T52" fmla="*/ 287 w 437"/>
                <a:gd name="T53" fmla="*/ 128 h 215"/>
                <a:gd name="T54" fmla="*/ 264 w 437"/>
                <a:gd name="T55" fmla="*/ 130 h 215"/>
                <a:gd name="T56" fmla="*/ 243 w 437"/>
                <a:gd name="T57" fmla="*/ 161 h 215"/>
                <a:gd name="T58" fmla="*/ 245 w 437"/>
                <a:gd name="T59" fmla="*/ 144 h 215"/>
                <a:gd name="T60" fmla="*/ 230 w 437"/>
                <a:gd name="T61" fmla="*/ 149 h 215"/>
                <a:gd name="T62" fmla="*/ 220 w 437"/>
                <a:gd name="T63" fmla="*/ 140 h 215"/>
                <a:gd name="T64" fmla="*/ 209 w 437"/>
                <a:gd name="T65" fmla="*/ 167 h 215"/>
                <a:gd name="T66" fmla="*/ 191 w 437"/>
                <a:gd name="T67" fmla="*/ 201 h 215"/>
                <a:gd name="T68" fmla="*/ 180 w 437"/>
                <a:gd name="T69" fmla="*/ 209 h 215"/>
                <a:gd name="T70" fmla="*/ 182 w 437"/>
                <a:gd name="T71" fmla="*/ 190 h 215"/>
                <a:gd name="T72" fmla="*/ 167 w 437"/>
                <a:gd name="T73" fmla="*/ 190 h 215"/>
                <a:gd name="T74" fmla="*/ 157 w 437"/>
                <a:gd name="T75" fmla="*/ 153 h 215"/>
                <a:gd name="T76" fmla="*/ 149 w 437"/>
                <a:gd name="T77" fmla="*/ 145 h 215"/>
                <a:gd name="T78" fmla="*/ 122 w 437"/>
                <a:gd name="T79" fmla="*/ 136 h 215"/>
                <a:gd name="T80" fmla="*/ 113 w 437"/>
                <a:gd name="T81" fmla="*/ 136 h 215"/>
                <a:gd name="T82" fmla="*/ 84 w 437"/>
                <a:gd name="T83" fmla="*/ 124 h 215"/>
                <a:gd name="T84" fmla="*/ 17 w 437"/>
                <a:gd name="T85" fmla="*/ 99 h 215"/>
                <a:gd name="T86" fmla="*/ 0 w 437"/>
                <a:gd name="T87" fmla="*/ 90 h 2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7"/>
                <a:gd name="T133" fmla="*/ 0 h 215"/>
                <a:gd name="T134" fmla="*/ 437 w 437"/>
                <a:gd name="T135" fmla="*/ 215 h 2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7" h="215">
                  <a:moveTo>
                    <a:pt x="0" y="90"/>
                  </a:moveTo>
                  <a:lnTo>
                    <a:pt x="13" y="86"/>
                  </a:lnTo>
                  <a:lnTo>
                    <a:pt x="19" y="82"/>
                  </a:lnTo>
                  <a:lnTo>
                    <a:pt x="32" y="74"/>
                  </a:lnTo>
                  <a:lnTo>
                    <a:pt x="36" y="67"/>
                  </a:lnTo>
                  <a:lnTo>
                    <a:pt x="40" y="67"/>
                  </a:lnTo>
                  <a:lnTo>
                    <a:pt x="65" y="57"/>
                  </a:lnTo>
                  <a:lnTo>
                    <a:pt x="82" y="48"/>
                  </a:lnTo>
                  <a:lnTo>
                    <a:pt x="101" y="28"/>
                  </a:lnTo>
                  <a:lnTo>
                    <a:pt x="109" y="26"/>
                  </a:lnTo>
                  <a:lnTo>
                    <a:pt x="124" y="7"/>
                  </a:lnTo>
                  <a:lnTo>
                    <a:pt x="136" y="2"/>
                  </a:lnTo>
                  <a:lnTo>
                    <a:pt x="155" y="0"/>
                  </a:lnTo>
                  <a:lnTo>
                    <a:pt x="161" y="0"/>
                  </a:lnTo>
                  <a:lnTo>
                    <a:pt x="161" y="2"/>
                  </a:lnTo>
                  <a:lnTo>
                    <a:pt x="151" y="9"/>
                  </a:lnTo>
                  <a:lnTo>
                    <a:pt x="147" y="9"/>
                  </a:lnTo>
                  <a:lnTo>
                    <a:pt x="144" y="19"/>
                  </a:lnTo>
                  <a:lnTo>
                    <a:pt x="130" y="34"/>
                  </a:lnTo>
                  <a:lnTo>
                    <a:pt x="124" y="40"/>
                  </a:lnTo>
                  <a:lnTo>
                    <a:pt x="120" y="44"/>
                  </a:lnTo>
                  <a:lnTo>
                    <a:pt x="119" y="57"/>
                  </a:lnTo>
                  <a:lnTo>
                    <a:pt x="120" y="65"/>
                  </a:lnTo>
                  <a:lnTo>
                    <a:pt x="122" y="61"/>
                  </a:lnTo>
                  <a:lnTo>
                    <a:pt x="134" y="51"/>
                  </a:lnTo>
                  <a:lnTo>
                    <a:pt x="142" y="51"/>
                  </a:lnTo>
                  <a:lnTo>
                    <a:pt x="147" y="51"/>
                  </a:lnTo>
                  <a:lnTo>
                    <a:pt x="170" y="61"/>
                  </a:lnTo>
                  <a:lnTo>
                    <a:pt x="191" y="82"/>
                  </a:lnTo>
                  <a:lnTo>
                    <a:pt x="207" y="80"/>
                  </a:lnTo>
                  <a:lnTo>
                    <a:pt x="215" y="82"/>
                  </a:lnTo>
                  <a:lnTo>
                    <a:pt x="220" y="84"/>
                  </a:lnTo>
                  <a:lnTo>
                    <a:pt x="226" y="84"/>
                  </a:lnTo>
                  <a:lnTo>
                    <a:pt x="228" y="84"/>
                  </a:lnTo>
                  <a:lnTo>
                    <a:pt x="234" y="86"/>
                  </a:lnTo>
                  <a:lnTo>
                    <a:pt x="234" y="88"/>
                  </a:lnTo>
                  <a:lnTo>
                    <a:pt x="238" y="86"/>
                  </a:lnTo>
                  <a:lnTo>
                    <a:pt x="239" y="80"/>
                  </a:lnTo>
                  <a:lnTo>
                    <a:pt x="257" y="67"/>
                  </a:lnTo>
                  <a:lnTo>
                    <a:pt x="314" y="53"/>
                  </a:lnTo>
                  <a:lnTo>
                    <a:pt x="330" y="46"/>
                  </a:lnTo>
                  <a:lnTo>
                    <a:pt x="335" y="42"/>
                  </a:lnTo>
                  <a:lnTo>
                    <a:pt x="339" y="46"/>
                  </a:lnTo>
                  <a:lnTo>
                    <a:pt x="335" y="53"/>
                  </a:lnTo>
                  <a:lnTo>
                    <a:pt x="335" y="59"/>
                  </a:lnTo>
                  <a:lnTo>
                    <a:pt x="341" y="73"/>
                  </a:lnTo>
                  <a:lnTo>
                    <a:pt x="347" y="74"/>
                  </a:lnTo>
                  <a:lnTo>
                    <a:pt x="349" y="73"/>
                  </a:lnTo>
                  <a:lnTo>
                    <a:pt x="358" y="73"/>
                  </a:lnTo>
                  <a:lnTo>
                    <a:pt x="362" y="71"/>
                  </a:lnTo>
                  <a:lnTo>
                    <a:pt x="380" y="69"/>
                  </a:lnTo>
                  <a:lnTo>
                    <a:pt x="387" y="73"/>
                  </a:lnTo>
                  <a:lnTo>
                    <a:pt x="395" y="88"/>
                  </a:lnTo>
                  <a:lnTo>
                    <a:pt x="401" y="94"/>
                  </a:lnTo>
                  <a:lnTo>
                    <a:pt x="414" y="99"/>
                  </a:lnTo>
                  <a:lnTo>
                    <a:pt x="430" y="96"/>
                  </a:lnTo>
                  <a:lnTo>
                    <a:pt x="433" y="96"/>
                  </a:lnTo>
                  <a:lnTo>
                    <a:pt x="437" y="99"/>
                  </a:lnTo>
                  <a:lnTo>
                    <a:pt x="437" y="105"/>
                  </a:lnTo>
                  <a:lnTo>
                    <a:pt x="431" y="111"/>
                  </a:lnTo>
                  <a:lnTo>
                    <a:pt x="424" y="111"/>
                  </a:lnTo>
                  <a:lnTo>
                    <a:pt x="418" y="111"/>
                  </a:lnTo>
                  <a:lnTo>
                    <a:pt x="416" y="107"/>
                  </a:lnTo>
                  <a:lnTo>
                    <a:pt x="414" y="107"/>
                  </a:lnTo>
                  <a:lnTo>
                    <a:pt x="405" y="113"/>
                  </a:lnTo>
                  <a:lnTo>
                    <a:pt x="399" y="111"/>
                  </a:lnTo>
                  <a:lnTo>
                    <a:pt x="393" y="109"/>
                  </a:lnTo>
                  <a:lnTo>
                    <a:pt x="378" y="113"/>
                  </a:lnTo>
                  <a:lnTo>
                    <a:pt x="368" y="111"/>
                  </a:lnTo>
                  <a:lnTo>
                    <a:pt x="364" y="113"/>
                  </a:lnTo>
                  <a:lnTo>
                    <a:pt x="366" y="122"/>
                  </a:lnTo>
                  <a:lnTo>
                    <a:pt x="364" y="124"/>
                  </a:lnTo>
                  <a:lnTo>
                    <a:pt x="360" y="122"/>
                  </a:lnTo>
                  <a:lnTo>
                    <a:pt x="351" y="115"/>
                  </a:lnTo>
                  <a:lnTo>
                    <a:pt x="326" y="111"/>
                  </a:lnTo>
                  <a:lnTo>
                    <a:pt x="322" y="113"/>
                  </a:lnTo>
                  <a:lnTo>
                    <a:pt x="316" y="111"/>
                  </a:lnTo>
                  <a:lnTo>
                    <a:pt x="299" y="122"/>
                  </a:lnTo>
                  <a:lnTo>
                    <a:pt x="297" y="122"/>
                  </a:lnTo>
                  <a:lnTo>
                    <a:pt x="289" y="126"/>
                  </a:lnTo>
                  <a:lnTo>
                    <a:pt x="287" y="128"/>
                  </a:lnTo>
                  <a:lnTo>
                    <a:pt x="284" y="130"/>
                  </a:lnTo>
                  <a:lnTo>
                    <a:pt x="274" y="128"/>
                  </a:lnTo>
                  <a:lnTo>
                    <a:pt x="264" y="130"/>
                  </a:lnTo>
                  <a:lnTo>
                    <a:pt x="264" y="138"/>
                  </a:lnTo>
                  <a:lnTo>
                    <a:pt x="263" y="142"/>
                  </a:lnTo>
                  <a:lnTo>
                    <a:pt x="243" y="161"/>
                  </a:lnTo>
                  <a:lnTo>
                    <a:pt x="239" y="159"/>
                  </a:lnTo>
                  <a:lnTo>
                    <a:pt x="238" y="155"/>
                  </a:lnTo>
                  <a:lnTo>
                    <a:pt x="245" y="144"/>
                  </a:lnTo>
                  <a:lnTo>
                    <a:pt x="245" y="140"/>
                  </a:lnTo>
                  <a:lnTo>
                    <a:pt x="234" y="140"/>
                  </a:lnTo>
                  <a:lnTo>
                    <a:pt x="230" y="149"/>
                  </a:lnTo>
                  <a:lnTo>
                    <a:pt x="226" y="155"/>
                  </a:lnTo>
                  <a:lnTo>
                    <a:pt x="222" y="149"/>
                  </a:lnTo>
                  <a:lnTo>
                    <a:pt x="220" y="140"/>
                  </a:lnTo>
                  <a:lnTo>
                    <a:pt x="216" y="140"/>
                  </a:lnTo>
                  <a:lnTo>
                    <a:pt x="216" y="153"/>
                  </a:lnTo>
                  <a:lnTo>
                    <a:pt x="209" y="167"/>
                  </a:lnTo>
                  <a:lnTo>
                    <a:pt x="205" y="180"/>
                  </a:lnTo>
                  <a:lnTo>
                    <a:pt x="199" y="186"/>
                  </a:lnTo>
                  <a:lnTo>
                    <a:pt x="191" y="201"/>
                  </a:lnTo>
                  <a:lnTo>
                    <a:pt x="191" y="211"/>
                  </a:lnTo>
                  <a:lnTo>
                    <a:pt x="190" y="215"/>
                  </a:lnTo>
                  <a:lnTo>
                    <a:pt x="180" y="209"/>
                  </a:lnTo>
                  <a:lnTo>
                    <a:pt x="176" y="197"/>
                  </a:lnTo>
                  <a:lnTo>
                    <a:pt x="180" y="195"/>
                  </a:lnTo>
                  <a:lnTo>
                    <a:pt x="182" y="190"/>
                  </a:lnTo>
                  <a:lnTo>
                    <a:pt x="180" y="188"/>
                  </a:lnTo>
                  <a:lnTo>
                    <a:pt x="168" y="192"/>
                  </a:lnTo>
                  <a:lnTo>
                    <a:pt x="167" y="190"/>
                  </a:lnTo>
                  <a:lnTo>
                    <a:pt x="170" y="167"/>
                  </a:lnTo>
                  <a:lnTo>
                    <a:pt x="168" y="159"/>
                  </a:lnTo>
                  <a:lnTo>
                    <a:pt x="157" y="153"/>
                  </a:lnTo>
                  <a:lnTo>
                    <a:pt x="147" y="149"/>
                  </a:lnTo>
                  <a:lnTo>
                    <a:pt x="147" y="147"/>
                  </a:lnTo>
                  <a:lnTo>
                    <a:pt x="149" y="145"/>
                  </a:lnTo>
                  <a:lnTo>
                    <a:pt x="145" y="142"/>
                  </a:lnTo>
                  <a:lnTo>
                    <a:pt x="136" y="140"/>
                  </a:lnTo>
                  <a:lnTo>
                    <a:pt x="122" y="136"/>
                  </a:lnTo>
                  <a:lnTo>
                    <a:pt x="119" y="136"/>
                  </a:lnTo>
                  <a:lnTo>
                    <a:pt x="115" y="140"/>
                  </a:lnTo>
                  <a:lnTo>
                    <a:pt x="113" y="136"/>
                  </a:lnTo>
                  <a:lnTo>
                    <a:pt x="103" y="136"/>
                  </a:lnTo>
                  <a:lnTo>
                    <a:pt x="90" y="124"/>
                  </a:lnTo>
                  <a:lnTo>
                    <a:pt x="84" y="124"/>
                  </a:lnTo>
                  <a:lnTo>
                    <a:pt x="24" y="113"/>
                  </a:lnTo>
                  <a:lnTo>
                    <a:pt x="19" y="111"/>
                  </a:lnTo>
                  <a:lnTo>
                    <a:pt x="17" y="99"/>
                  </a:lnTo>
                  <a:lnTo>
                    <a:pt x="13" y="97"/>
                  </a:lnTo>
                  <a:lnTo>
                    <a:pt x="3" y="96"/>
                  </a:lnTo>
                  <a:lnTo>
                    <a:pt x="0" y="90"/>
                  </a:lnTo>
                </a:path>
              </a:pathLst>
            </a:custGeom>
            <a:noFill/>
            <a:ln w="0">
              <a:solidFill>
                <a:srgbClr val="000000"/>
              </a:solidFill>
              <a:prstDash val="solid"/>
              <a:round/>
              <a:headEnd/>
              <a:tailEnd/>
            </a:ln>
          </p:spPr>
          <p:txBody>
            <a:bodyPr/>
            <a:lstStyle/>
            <a:p>
              <a:endParaRPr lang="en-US"/>
            </a:p>
          </p:txBody>
        </p:sp>
        <p:sp>
          <p:nvSpPr>
            <p:cNvPr id="38178" name="Freeform 290"/>
            <p:cNvSpPr>
              <a:spLocks/>
            </p:cNvSpPr>
            <p:nvPr/>
          </p:nvSpPr>
          <p:spPr bwMode="auto">
            <a:xfrm>
              <a:off x="3507" y="1877"/>
              <a:ext cx="432" cy="288"/>
            </a:xfrm>
            <a:custGeom>
              <a:avLst/>
              <a:gdLst>
                <a:gd name="T0" fmla="*/ 351 w 432"/>
                <a:gd name="T1" fmla="*/ 0 h 288"/>
                <a:gd name="T2" fmla="*/ 363 w 432"/>
                <a:gd name="T3" fmla="*/ 19 h 288"/>
                <a:gd name="T4" fmla="*/ 357 w 432"/>
                <a:gd name="T5" fmla="*/ 33 h 288"/>
                <a:gd name="T6" fmla="*/ 367 w 432"/>
                <a:gd name="T7" fmla="*/ 69 h 288"/>
                <a:gd name="T8" fmla="*/ 393 w 432"/>
                <a:gd name="T9" fmla="*/ 82 h 288"/>
                <a:gd name="T10" fmla="*/ 399 w 432"/>
                <a:gd name="T11" fmla="*/ 96 h 288"/>
                <a:gd name="T12" fmla="*/ 414 w 432"/>
                <a:gd name="T13" fmla="*/ 113 h 288"/>
                <a:gd name="T14" fmla="*/ 432 w 432"/>
                <a:gd name="T15" fmla="*/ 136 h 288"/>
                <a:gd name="T16" fmla="*/ 428 w 432"/>
                <a:gd name="T17" fmla="*/ 153 h 288"/>
                <a:gd name="T18" fmla="*/ 422 w 432"/>
                <a:gd name="T19" fmla="*/ 167 h 288"/>
                <a:gd name="T20" fmla="*/ 399 w 432"/>
                <a:gd name="T21" fmla="*/ 182 h 288"/>
                <a:gd name="T22" fmla="*/ 382 w 432"/>
                <a:gd name="T23" fmla="*/ 186 h 288"/>
                <a:gd name="T24" fmla="*/ 370 w 432"/>
                <a:gd name="T25" fmla="*/ 201 h 288"/>
                <a:gd name="T26" fmla="*/ 380 w 432"/>
                <a:gd name="T27" fmla="*/ 217 h 288"/>
                <a:gd name="T28" fmla="*/ 380 w 432"/>
                <a:gd name="T29" fmla="*/ 236 h 288"/>
                <a:gd name="T30" fmla="*/ 359 w 432"/>
                <a:gd name="T31" fmla="*/ 265 h 288"/>
                <a:gd name="T32" fmla="*/ 357 w 432"/>
                <a:gd name="T33" fmla="*/ 280 h 288"/>
                <a:gd name="T34" fmla="*/ 332 w 432"/>
                <a:gd name="T35" fmla="*/ 267 h 288"/>
                <a:gd name="T36" fmla="*/ 54 w 432"/>
                <a:gd name="T37" fmla="*/ 271 h 288"/>
                <a:gd name="T38" fmla="*/ 54 w 432"/>
                <a:gd name="T39" fmla="*/ 253 h 288"/>
                <a:gd name="T40" fmla="*/ 46 w 432"/>
                <a:gd name="T41" fmla="*/ 240 h 288"/>
                <a:gd name="T42" fmla="*/ 48 w 432"/>
                <a:gd name="T43" fmla="*/ 224 h 288"/>
                <a:gd name="T44" fmla="*/ 42 w 432"/>
                <a:gd name="T45" fmla="*/ 207 h 288"/>
                <a:gd name="T46" fmla="*/ 42 w 432"/>
                <a:gd name="T47" fmla="*/ 192 h 288"/>
                <a:gd name="T48" fmla="*/ 29 w 432"/>
                <a:gd name="T49" fmla="*/ 176 h 288"/>
                <a:gd name="T50" fmla="*/ 25 w 432"/>
                <a:gd name="T51" fmla="*/ 161 h 288"/>
                <a:gd name="T52" fmla="*/ 13 w 432"/>
                <a:gd name="T53" fmla="*/ 140 h 288"/>
                <a:gd name="T54" fmla="*/ 17 w 432"/>
                <a:gd name="T55" fmla="*/ 121 h 288"/>
                <a:gd name="T56" fmla="*/ 8 w 432"/>
                <a:gd name="T57" fmla="*/ 107 h 288"/>
                <a:gd name="T58" fmla="*/ 6 w 432"/>
                <a:gd name="T59" fmla="*/ 96 h 288"/>
                <a:gd name="T60" fmla="*/ 6 w 432"/>
                <a:gd name="T61" fmla="*/ 61 h 288"/>
                <a:gd name="T62" fmla="*/ 9 w 432"/>
                <a:gd name="T63" fmla="*/ 50 h 288"/>
                <a:gd name="T64" fmla="*/ 2 w 432"/>
                <a:gd name="T65" fmla="*/ 31 h 288"/>
                <a:gd name="T66" fmla="*/ 2 w 432"/>
                <a:gd name="T67" fmla="*/ 17 h 288"/>
                <a:gd name="T68" fmla="*/ 6 w 432"/>
                <a:gd name="T69" fmla="*/ 11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2"/>
                <a:gd name="T106" fmla="*/ 0 h 288"/>
                <a:gd name="T107" fmla="*/ 432 w 432"/>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2" h="288">
                  <a:moveTo>
                    <a:pt x="11" y="11"/>
                  </a:moveTo>
                  <a:lnTo>
                    <a:pt x="351" y="0"/>
                  </a:lnTo>
                  <a:lnTo>
                    <a:pt x="355" y="11"/>
                  </a:lnTo>
                  <a:lnTo>
                    <a:pt x="363" y="19"/>
                  </a:lnTo>
                  <a:lnTo>
                    <a:pt x="363" y="25"/>
                  </a:lnTo>
                  <a:lnTo>
                    <a:pt x="357" y="33"/>
                  </a:lnTo>
                  <a:lnTo>
                    <a:pt x="361" y="44"/>
                  </a:lnTo>
                  <a:lnTo>
                    <a:pt x="367" y="69"/>
                  </a:lnTo>
                  <a:lnTo>
                    <a:pt x="388" y="77"/>
                  </a:lnTo>
                  <a:lnTo>
                    <a:pt x="393" y="82"/>
                  </a:lnTo>
                  <a:lnTo>
                    <a:pt x="397" y="90"/>
                  </a:lnTo>
                  <a:lnTo>
                    <a:pt x="399" y="96"/>
                  </a:lnTo>
                  <a:lnTo>
                    <a:pt x="413" y="104"/>
                  </a:lnTo>
                  <a:lnTo>
                    <a:pt x="414" y="113"/>
                  </a:lnTo>
                  <a:lnTo>
                    <a:pt x="428" y="121"/>
                  </a:lnTo>
                  <a:lnTo>
                    <a:pt x="432" y="136"/>
                  </a:lnTo>
                  <a:lnTo>
                    <a:pt x="432" y="144"/>
                  </a:lnTo>
                  <a:lnTo>
                    <a:pt x="428" y="153"/>
                  </a:lnTo>
                  <a:lnTo>
                    <a:pt x="422" y="159"/>
                  </a:lnTo>
                  <a:lnTo>
                    <a:pt x="422" y="167"/>
                  </a:lnTo>
                  <a:lnTo>
                    <a:pt x="411" y="178"/>
                  </a:lnTo>
                  <a:lnTo>
                    <a:pt x="399" y="182"/>
                  </a:lnTo>
                  <a:lnTo>
                    <a:pt x="395" y="186"/>
                  </a:lnTo>
                  <a:lnTo>
                    <a:pt x="382" y="186"/>
                  </a:lnTo>
                  <a:lnTo>
                    <a:pt x="376" y="192"/>
                  </a:lnTo>
                  <a:lnTo>
                    <a:pt x="370" y="201"/>
                  </a:lnTo>
                  <a:lnTo>
                    <a:pt x="372" y="207"/>
                  </a:lnTo>
                  <a:lnTo>
                    <a:pt x="380" y="217"/>
                  </a:lnTo>
                  <a:lnTo>
                    <a:pt x="382" y="223"/>
                  </a:lnTo>
                  <a:lnTo>
                    <a:pt x="380" y="236"/>
                  </a:lnTo>
                  <a:lnTo>
                    <a:pt x="370" y="259"/>
                  </a:lnTo>
                  <a:lnTo>
                    <a:pt x="359" y="265"/>
                  </a:lnTo>
                  <a:lnTo>
                    <a:pt x="357" y="272"/>
                  </a:lnTo>
                  <a:lnTo>
                    <a:pt x="357" y="280"/>
                  </a:lnTo>
                  <a:lnTo>
                    <a:pt x="353" y="288"/>
                  </a:lnTo>
                  <a:lnTo>
                    <a:pt x="332" y="267"/>
                  </a:lnTo>
                  <a:lnTo>
                    <a:pt x="57" y="274"/>
                  </a:lnTo>
                  <a:lnTo>
                    <a:pt x="54" y="271"/>
                  </a:lnTo>
                  <a:lnTo>
                    <a:pt x="52" y="261"/>
                  </a:lnTo>
                  <a:lnTo>
                    <a:pt x="54" y="253"/>
                  </a:lnTo>
                  <a:lnTo>
                    <a:pt x="48" y="247"/>
                  </a:lnTo>
                  <a:lnTo>
                    <a:pt x="46" y="240"/>
                  </a:lnTo>
                  <a:lnTo>
                    <a:pt x="52" y="232"/>
                  </a:lnTo>
                  <a:lnTo>
                    <a:pt x="48" y="224"/>
                  </a:lnTo>
                  <a:lnTo>
                    <a:pt x="40" y="221"/>
                  </a:lnTo>
                  <a:lnTo>
                    <a:pt x="42" y="207"/>
                  </a:lnTo>
                  <a:lnTo>
                    <a:pt x="44" y="198"/>
                  </a:lnTo>
                  <a:lnTo>
                    <a:pt x="42" y="192"/>
                  </a:lnTo>
                  <a:lnTo>
                    <a:pt x="33" y="184"/>
                  </a:lnTo>
                  <a:lnTo>
                    <a:pt x="29" y="176"/>
                  </a:lnTo>
                  <a:lnTo>
                    <a:pt x="33" y="169"/>
                  </a:lnTo>
                  <a:lnTo>
                    <a:pt x="25" y="161"/>
                  </a:lnTo>
                  <a:lnTo>
                    <a:pt x="21" y="148"/>
                  </a:lnTo>
                  <a:lnTo>
                    <a:pt x="13" y="140"/>
                  </a:lnTo>
                  <a:lnTo>
                    <a:pt x="17" y="129"/>
                  </a:lnTo>
                  <a:lnTo>
                    <a:pt x="17" y="121"/>
                  </a:lnTo>
                  <a:lnTo>
                    <a:pt x="8" y="115"/>
                  </a:lnTo>
                  <a:lnTo>
                    <a:pt x="8" y="107"/>
                  </a:lnTo>
                  <a:lnTo>
                    <a:pt x="8" y="104"/>
                  </a:lnTo>
                  <a:lnTo>
                    <a:pt x="6" y="96"/>
                  </a:lnTo>
                  <a:lnTo>
                    <a:pt x="0" y="79"/>
                  </a:lnTo>
                  <a:lnTo>
                    <a:pt x="6" y="61"/>
                  </a:lnTo>
                  <a:lnTo>
                    <a:pt x="6" y="54"/>
                  </a:lnTo>
                  <a:lnTo>
                    <a:pt x="9" y="50"/>
                  </a:lnTo>
                  <a:lnTo>
                    <a:pt x="6" y="36"/>
                  </a:lnTo>
                  <a:lnTo>
                    <a:pt x="2" y="31"/>
                  </a:lnTo>
                  <a:lnTo>
                    <a:pt x="6" y="21"/>
                  </a:lnTo>
                  <a:lnTo>
                    <a:pt x="2" y="17"/>
                  </a:lnTo>
                  <a:lnTo>
                    <a:pt x="0" y="11"/>
                  </a:lnTo>
                  <a:lnTo>
                    <a:pt x="6" y="11"/>
                  </a:lnTo>
                  <a:lnTo>
                    <a:pt x="11" y="11"/>
                  </a:lnTo>
                </a:path>
              </a:pathLst>
            </a:custGeom>
            <a:noFill/>
            <a:ln w="0">
              <a:solidFill>
                <a:srgbClr val="000000"/>
              </a:solidFill>
              <a:prstDash val="solid"/>
              <a:round/>
              <a:headEnd/>
              <a:tailEnd/>
            </a:ln>
          </p:spPr>
          <p:txBody>
            <a:bodyPr/>
            <a:lstStyle/>
            <a:p>
              <a:endParaRPr lang="en-US"/>
            </a:p>
          </p:txBody>
        </p:sp>
        <p:sp>
          <p:nvSpPr>
            <p:cNvPr id="38179" name="Freeform 291"/>
            <p:cNvSpPr>
              <a:spLocks/>
            </p:cNvSpPr>
            <p:nvPr/>
          </p:nvSpPr>
          <p:spPr bwMode="auto">
            <a:xfrm>
              <a:off x="3854" y="1956"/>
              <a:ext cx="288" cy="508"/>
            </a:xfrm>
            <a:custGeom>
              <a:avLst/>
              <a:gdLst>
                <a:gd name="T0" fmla="*/ 50 w 288"/>
                <a:gd name="T1" fmla="*/ 11 h 508"/>
                <a:gd name="T2" fmla="*/ 66 w 288"/>
                <a:gd name="T3" fmla="*/ 25 h 508"/>
                <a:gd name="T4" fmla="*/ 81 w 288"/>
                <a:gd name="T5" fmla="*/ 42 h 508"/>
                <a:gd name="T6" fmla="*/ 85 w 288"/>
                <a:gd name="T7" fmla="*/ 65 h 508"/>
                <a:gd name="T8" fmla="*/ 75 w 288"/>
                <a:gd name="T9" fmla="*/ 80 h 508"/>
                <a:gd name="T10" fmla="*/ 64 w 288"/>
                <a:gd name="T11" fmla="*/ 99 h 508"/>
                <a:gd name="T12" fmla="*/ 48 w 288"/>
                <a:gd name="T13" fmla="*/ 107 h 508"/>
                <a:gd name="T14" fmla="*/ 29 w 288"/>
                <a:gd name="T15" fmla="*/ 113 h 508"/>
                <a:gd name="T16" fmla="*/ 25 w 288"/>
                <a:gd name="T17" fmla="*/ 128 h 508"/>
                <a:gd name="T18" fmla="*/ 35 w 288"/>
                <a:gd name="T19" fmla="*/ 144 h 508"/>
                <a:gd name="T20" fmla="*/ 23 w 288"/>
                <a:gd name="T21" fmla="*/ 180 h 508"/>
                <a:gd name="T22" fmla="*/ 10 w 288"/>
                <a:gd name="T23" fmla="*/ 193 h 508"/>
                <a:gd name="T24" fmla="*/ 6 w 288"/>
                <a:gd name="T25" fmla="*/ 209 h 508"/>
                <a:gd name="T26" fmla="*/ 0 w 288"/>
                <a:gd name="T27" fmla="*/ 222 h 508"/>
                <a:gd name="T28" fmla="*/ 8 w 288"/>
                <a:gd name="T29" fmla="*/ 253 h 508"/>
                <a:gd name="T30" fmla="*/ 29 w 288"/>
                <a:gd name="T31" fmla="*/ 284 h 508"/>
                <a:gd name="T32" fmla="*/ 56 w 288"/>
                <a:gd name="T33" fmla="*/ 307 h 508"/>
                <a:gd name="T34" fmla="*/ 71 w 288"/>
                <a:gd name="T35" fmla="*/ 341 h 508"/>
                <a:gd name="T36" fmla="*/ 83 w 288"/>
                <a:gd name="T37" fmla="*/ 332 h 508"/>
                <a:gd name="T38" fmla="*/ 104 w 288"/>
                <a:gd name="T39" fmla="*/ 347 h 508"/>
                <a:gd name="T40" fmla="*/ 102 w 288"/>
                <a:gd name="T41" fmla="*/ 370 h 508"/>
                <a:gd name="T42" fmla="*/ 87 w 288"/>
                <a:gd name="T43" fmla="*/ 391 h 508"/>
                <a:gd name="T44" fmla="*/ 104 w 288"/>
                <a:gd name="T45" fmla="*/ 414 h 508"/>
                <a:gd name="T46" fmla="*/ 133 w 288"/>
                <a:gd name="T47" fmla="*/ 429 h 508"/>
                <a:gd name="T48" fmla="*/ 156 w 288"/>
                <a:gd name="T49" fmla="*/ 462 h 508"/>
                <a:gd name="T50" fmla="*/ 163 w 288"/>
                <a:gd name="T51" fmla="*/ 474 h 508"/>
                <a:gd name="T52" fmla="*/ 158 w 288"/>
                <a:gd name="T53" fmla="*/ 483 h 508"/>
                <a:gd name="T54" fmla="*/ 175 w 288"/>
                <a:gd name="T55" fmla="*/ 506 h 508"/>
                <a:gd name="T56" fmla="*/ 181 w 288"/>
                <a:gd name="T57" fmla="*/ 502 h 508"/>
                <a:gd name="T58" fmla="*/ 187 w 288"/>
                <a:gd name="T59" fmla="*/ 489 h 508"/>
                <a:gd name="T60" fmla="*/ 208 w 288"/>
                <a:gd name="T61" fmla="*/ 487 h 508"/>
                <a:gd name="T62" fmla="*/ 225 w 288"/>
                <a:gd name="T63" fmla="*/ 497 h 508"/>
                <a:gd name="T64" fmla="*/ 231 w 288"/>
                <a:gd name="T65" fmla="*/ 476 h 508"/>
                <a:gd name="T66" fmla="*/ 234 w 288"/>
                <a:gd name="T67" fmla="*/ 462 h 508"/>
                <a:gd name="T68" fmla="*/ 259 w 288"/>
                <a:gd name="T69" fmla="*/ 454 h 508"/>
                <a:gd name="T70" fmla="*/ 252 w 288"/>
                <a:gd name="T71" fmla="*/ 443 h 508"/>
                <a:gd name="T72" fmla="*/ 256 w 288"/>
                <a:gd name="T73" fmla="*/ 433 h 508"/>
                <a:gd name="T74" fmla="*/ 258 w 288"/>
                <a:gd name="T75" fmla="*/ 428 h 508"/>
                <a:gd name="T76" fmla="*/ 256 w 288"/>
                <a:gd name="T77" fmla="*/ 420 h 508"/>
                <a:gd name="T78" fmla="*/ 259 w 288"/>
                <a:gd name="T79" fmla="*/ 389 h 508"/>
                <a:gd name="T80" fmla="*/ 277 w 288"/>
                <a:gd name="T81" fmla="*/ 364 h 508"/>
                <a:gd name="T82" fmla="*/ 288 w 288"/>
                <a:gd name="T83" fmla="*/ 341 h 508"/>
                <a:gd name="T84" fmla="*/ 277 w 288"/>
                <a:gd name="T85" fmla="*/ 305 h 508"/>
                <a:gd name="T86" fmla="*/ 279 w 288"/>
                <a:gd name="T87" fmla="*/ 286 h 508"/>
                <a:gd name="T88" fmla="*/ 263 w 288"/>
                <a:gd name="T89" fmla="*/ 67 h 508"/>
                <a:gd name="T90" fmla="*/ 258 w 288"/>
                <a:gd name="T91" fmla="*/ 59 h 508"/>
                <a:gd name="T92" fmla="*/ 250 w 288"/>
                <a:gd name="T93" fmla="*/ 34 h 508"/>
                <a:gd name="T94" fmla="*/ 236 w 288"/>
                <a:gd name="T95" fmla="*/ 15 h 5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8"/>
                <a:gd name="T145" fmla="*/ 0 h 508"/>
                <a:gd name="T146" fmla="*/ 288 w 288"/>
                <a:gd name="T147" fmla="*/ 508 h 5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8" h="508">
                  <a:moveTo>
                    <a:pt x="236" y="0"/>
                  </a:moveTo>
                  <a:lnTo>
                    <a:pt x="50" y="11"/>
                  </a:lnTo>
                  <a:lnTo>
                    <a:pt x="52" y="17"/>
                  </a:lnTo>
                  <a:lnTo>
                    <a:pt x="66" y="25"/>
                  </a:lnTo>
                  <a:lnTo>
                    <a:pt x="67" y="34"/>
                  </a:lnTo>
                  <a:lnTo>
                    <a:pt x="81" y="42"/>
                  </a:lnTo>
                  <a:lnTo>
                    <a:pt x="85" y="57"/>
                  </a:lnTo>
                  <a:lnTo>
                    <a:pt x="85" y="65"/>
                  </a:lnTo>
                  <a:lnTo>
                    <a:pt x="81" y="74"/>
                  </a:lnTo>
                  <a:lnTo>
                    <a:pt x="75" y="80"/>
                  </a:lnTo>
                  <a:lnTo>
                    <a:pt x="75" y="88"/>
                  </a:lnTo>
                  <a:lnTo>
                    <a:pt x="64" y="99"/>
                  </a:lnTo>
                  <a:lnTo>
                    <a:pt x="52" y="103"/>
                  </a:lnTo>
                  <a:lnTo>
                    <a:pt x="48" y="107"/>
                  </a:lnTo>
                  <a:lnTo>
                    <a:pt x="35" y="107"/>
                  </a:lnTo>
                  <a:lnTo>
                    <a:pt x="29" y="113"/>
                  </a:lnTo>
                  <a:lnTo>
                    <a:pt x="23" y="122"/>
                  </a:lnTo>
                  <a:lnTo>
                    <a:pt x="25" y="128"/>
                  </a:lnTo>
                  <a:lnTo>
                    <a:pt x="33" y="138"/>
                  </a:lnTo>
                  <a:lnTo>
                    <a:pt x="35" y="144"/>
                  </a:lnTo>
                  <a:lnTo>
                    <a:pt x="33" y="157"/>
                  </a:lnTo>
                  <a:lnTo>
                    <a:pt x="23" y="180"/>
                  </a:lnTo>
                  <a:lnTo>
                    <a:pt x="12" y="186"/>
                  </a:lnTo>
                  <a:lnTo>
                    <a:pt x="10" y="193"/>
                  </a:lnTo>
                  <a:lnTo>
                    <a:pt x="10" y="201"/>
                  </a:lnTo>
                  <a:lnTo>
                    <a:pt x="6" y="209"/>
                  </a:lnTo>
                  <a:lnTo>
                    <a:pt x="6" y="211"/>
                  </a:lnTo>
                  <a:lnTo>
                    <a:pt x="0" y="222"/>
                  </a:lnTo>
                  <a:lnTo>
                    <a:pt x="2" y="238"/>
                  </a:lnTo>
                  <a:lnTo>
                    <a:pt x="8" y="253"/>
                  </a:lnTo>
                  <a:lnTo>
                    <a:pt x="10" y="261"/>
                  </a:lnTo>
                  <a:lnTo>
                    <a:pt x="29" y="284"/>
                  </a:lnTo>
                  <a:lnTo>
                    <a:pt x="50" y="301"/>
                  </a:lnTo>
                  <a:lnTo>
                    <a:pt x="56" y="307"/>
                  </a:lnTo>
                  <a:lnTo>
                    <a:pt x="67" y="339"/>
                  </a:lnTo>
                  <a:lnTo>
                    <a:pt x="71" y="341"/>
                  </a:lnTo>
                  <a:lnTo>
                    <a:pt x="79" y="335"/>
                  </a:lnTo>
                  <a:lnTo>
                    <a:pt x="83" y="332"/>
                  </a:lnTo>
                  <a:lnTo>
                    <a:pt x="100" y="341"/>
                  </a:lnTo>
                  <a:lnTo>
                    <a:pt x="104" y="347"/>
                  </a:lnTo>
                  <a:lnTo>
                    <a:pt x="100" y="358"/>
                  </a:lnTo>
                  <a:lnTo>
                    <a:pt x="102" y="370"/>
                  </a:lnTo>
                  <a:lnTo>
                    <a:pt x="89" y="385"/>
                  </a:lnTo>
                  <a:lnTo>
                    <a:pt x="87" y="391"/>
                  </a:lnTo>
                  <a:lnTo>
                    <a:pt x="91" y="403"/>
                  </a:lnTo>
                  <a:lnTo>
                    <a:pt x="104" y="414"/>
                  </a:lnTo>
                  <a:lnTo>
                    <a:pt x="123" y="426"/>
                  </a:lnTo>
                  <a:lnTo>
                    <a:pt x="133" y="429"/>
                  </a:lnTo>
                  <a:lnTo>
                    <a:pt x="154" y="447"/>
                  </a:lnTo>
                  <a:lnTo>
                    <a:pt x="156" y="462"/>
                  </a:lnTo>
                  <a:lnTo>
                    <a:pt x="163" y="470"/>
                  </a:lnTo>
                  <a:lnTo>
                    <a:pt x="163" y="474"/>
                  </a:lnTo>
                  <a:lnTo>
                    <a:pt x="158" y="479"/>
                  </a:lnTo>
                  <a:lnTo>
                    <a:pt x="158" y="483"/>
                  </a:lnTo>
                  <a:lnTo>
                    <a:pt x="171" y="508"/>
                  </a:lnTo>
                  <a:lnTo>
                    <a:pt x="175" y="506"/>
                  </a:lnTo>
                  <a:lnTo>
                    <a:pt x="175" y="502"/>
                  </a:lnTo>
                  <a:lnTo>
                    <a:pt x="181" y="502"/>
                  </a:lnTo>
                  <a:lnTo>
                    <a:pt x="183" y="506"/>
                  </a:lnTo>
                  <a:lnTo>
                    <a:pt x="187" y="489"/>
                  </a:lnTo>
                  <a:lnTo>
                    <a:pt x="194" y="485"/>
                  </a:lnTo>
                  <a:lnTo>
                    <a:pt x="208" y="487"/>
                  </a:lnTo>
                  <a:lnTo>
                    <a:pt x="215" y="491"/>
                  </a:lnTo>
                  <a:lnTo>
                    <a:pt x="225" y="497"/>
                  </a:lnTo>
                  <a:lnTo>
                    <a:pt x="234" y="493"/>
                  </a:lnTo>
                  <a:lnTo>
                    <a:pt x="231" y="476"/>
                  </a:lnTo>
                  <a:lnTo>
                    <a:pt x="229" y="466"/>
                  </a:lnTo>
                  <a:lnTo>
                    <a:pt x="234" y="462"/>
                  </a:lnTo>
                  <a:lnTo>
                    <a:pt x="258" y="456"/>
                  </a:lnTo>
                  <a:lnTo>
                    <a:pt x="259" y="454"/>
                  </a:lnTo>
                  <a:lnTo>
                    <a:pt x="252" y="445"/>
                  </a:lnTo>
                  <a:lnTo>
                    <a:pt x="252" y="443"/>
                  </a:lnTo>
                  <a:lnTo>
                    <a:pt x="254" y="439"/>
                  </a:lnTo>
                  <a:lnTo>
                    <a:pt x="256" y="433"/>
                  </a:lnTo>
                  <a:lnTo>
                    <a:pt x="259" y="429"/>
                  </a:lnTo>
                  <a:lnTo>
                    <a:pt x="258" y="428"/>
                  </a:lnTo>
                  <a:lnTo>
                    <a:pt x="256" y="424"/>
                  </a:lnTo>
                  <a:lnTo>
                    <a:pt x="256" y="420"/>
                  </a:lnTo>
                  <a:lnTo>
                    <a:pt x="259" y="403"/>
                  </a:lnTo>
                  <a:lnTo>
                    <a:pt x="259" y="389"/>
                  </a:lnTo>
                  <a:lnTo>
                    <a:pt x="271" y="380"/>
                  </a:lnTo>
                  <a:lnTo>
                    <a:pt x="277" y="364"/>
                  </a:lnTo>
                  <a:lnTo>
                    <a:pt x="279" y="358"/>
                  </a:lnTo>
                  <a:lnTo>
                    <a:pt x="288" y="341"/>
                  </a:lnTo>
                  <a:lnTo>
                    <a:pt x="286" y="322"/>
                  </a:lnTo>
                  <a:lnTo>
                    <a:pt x="277" y="305"/>
                  </a:lnTo>
                  <a:lnTo>
                    <a:pt x="281" y="293"/>
                  </a:lnTo>
                  <a:lnTo>
                    <a:pt x="279" y="286"/>
                  </a:lnTo>
                  <a:lnTo>
                    <a:pt x="281" y="284"/>
                  </a:lnTo>
                  <a:lnTo>
                    <a:pt x="263" y="67"/>
                  </a:lnTo>
                  <a:lnTo>
                    <a:pt x="259" y="65"/>
                  </a:lnTo>
                  <a:lnTo>
                    <a:pt x="258" y="59"/>
                  </a:lnTo>
                  <a:lnTo>
                    <a:pt x="254" y="40"/>
                  </a:lnTo>
                  <a:lnTo>
                    <a:pt x="250" y="34"/>
                  </a:lnTo>
                  <a:lnTo>
                    <a:pt x="244" y="28"/>
                  </a:lnTo>
                  <a:lnTo>
                    <a:pt x="236" y="15"/>
                  </a:lnTo>
                  <a:lnTo>
                    <a:pt x="236" y="0"/>
                  </a:lnTo>
                </a:path>
              </a:pathLst>
            </a:custGeom>
            <a:noFill/>
            <a:ln w="0">
              <a:solidFill>
                <a:srgbClr val="000000"/>
              </a:solidFill>
              <a:prstDash val="solid"/>
              <a:round/>
              <a:headEnd/>
              <a:tailEnd/>
            </a:ln>
          </p:spPr>
          <p:txBody>
            <a:bodyPr/>
            <a:lstStyle/>
            <a:p>
              <a:endParaRPr lang="en-US"/>
            </a:p>
          </p:txBody>
        </p:sp>
        <p:sp>
          <p:nvSpPr>
            <p:cNvPr id="38180" name="Freeform 292"/>
            <p:cNvSpPr>
              <a:spLocks/>
            </p:cNvSpPr>
            <p:nvPr/>
          </p:nvSpPr>
          <p:spPr bwMode="auto">
            <a:xfrm>
              <a:off x="3564" y="2144"/>
              <a:ext cx="482" cy="416"/>
            </a:xfrm>
            <a:custGeom>
              <a:avLst/>
              <a:gdLst>
                <a:gd name="T0" fmla="*/ 405 w 482"/>
                <a:gd name="T1" fmla="*/ 368 h 416"/>
                <a:gd name="T2" fmla="*/ 411 w 482"/>
                <a:gd name="T3" fmla="*/ 378 h 416"/>
                <a:gd name="T4" fmla="*/ 411 w 482"/>
                <a:gd name="T5" fmla="*/ 391 h 416"/>
                <a:gd name="T6" fmla="*/ 394 w 482"/>
                <a:gd name="T7" fmla="*/ 410 h 416"/>
                <a:gd name="T8" fmla="*/ 442 w 482"/>
                <a:gd name="T9" fmla="*/ 412 h 416"/>
                <a:gd name="T10" fmla="*/ 444 w 482"/>
                <a:gd name="T11" fmla="*/ 395 h 416"/>
                <a:gd name="T12" fmla="*/ 453 w 482"/>
                <a:gd name="T13" fmla="*/ 366 h 416"/>
                <a:gd name="T14" fmla="*/ 467 w 482"/>
                <a:gd name="T15" fmla="*/ 355 h 416"/>
                <a:gd name="T16" fmla="*/ 475 w 482"/>
                <a:gd name="T17" fmla="*/ 355 h 416"/>
                <a:gd name="T18" fmla="*/ 478 w 482"/>
                <a:gd name="T19" fmla="*/ 324 h 416"/>
                <a:gd name="T20" fmla="*/ 473 w 482"/>
                <a:gd name="T21" fmla="*/ 318 h 416"/>
                <a:gd name="T22" fmla="*/ 465 w 482"/>
                <a:gd name="T23" fmla="*/ 314 h 416"/>
                <a:gd name="T24" fmla="*/ 461 w 482"/>
                <a:gd name="T25" fmla="*/ 320 h 416"/>
                <a:gd name="T26" fmla="*/ 448 w 482"/>
                <a:gd name="T27" fmla="*/ 291 h 416"/>
                <a:gd name="T28" fmla="*/ 453 w 482"/>
                <a:gd name="T29" fmla="*/ 282 h 416"/>
                <a:gd name="T30" fmla="*/ 444 w 482"/>
                <a:gd name="T31" fmla="*/ 259 h 416"/>
                <a:gd name="T32" fmla="*/ 413 w 482"/>
                <a:gd name="T33" fmla="*/ 238 h 416"/>
                <a:gd name="T34" fmla="*/ 381 w 482"/>
                <a:gd name="T35" fmla="*/ 215 h 416"/>
                <a:gd name="T36" fmla="*/ 379 w 482"/>
                <a:gd name="T37" fmla="*/ 197 h 416"/>
                <a:gd name="T38" fmla="*/ 390 w 482"/>
                <a:gd name="T39" fmla="*/ 170 h 416"/>
                <a:gd name="T40" fmla="*/ 390 w 482"/>
                <a:gd name="T41" fmla="*/ 153 h 416"/>
                <a:gd name="T42" fmla="*/ 369 w 482"/>
                <a:gd name="T43" fmla="*/ 147 h 416"/>
                <a:gd name="T44" fmla="*/ 357 w 482"/>
                <a:gd name="T45" fmla="*/ 151 h 416"/>
                <a:gd name="T46" fmla="*/ 340 w 482"/>
                <a:gd name="T47" fmla="*/ 113 h 416"/>
                <a:gd name="T48" fmla="*/ 300 w 482"/>
                <a:gd name="T49" fmla="*/ 73 h 416"/>
                <a:gd name="T50" fmla="*/ 292 w 482"/>
                <a:gd name="T51" fmla="*/ 50 h 416"/>
                <a:gd name="T52" fmla="*/ 296 w 482"/>
                <a:gd name="T53" fmla="*/ 23 h 416"/>
                <a:gd name="T54" fmla="*/ 275 w 482"/>
                <a:gd name="T55" fmla="*/ 0 h 416"/>
                <a:gd name="T56" fmla="*/ 4 w 482"/>
                <a:gd name="T57" fmla="*/ 15 h 416"/>
                <a:gd name="T58" fmla="*/ 14 w 482"/>
                <a:gd name="T59" fmla="*/ 34 h 416"/>
                <a:gd name="T60" fmla="*/ 27 w 482"/>
                <a:gd name="T61" fmla="*/ 50 h 416"/>
                <a:gd name="T62" fmla="*/ 27 w 482"/>
                <a:gd name="T63" fmla="*/ 61 h 416"/>
                <a:gd name="T64" fmla="*/ 48 w 482"/>
                <a:gd name="T65" fmla="*/ 96 h 416"/>
                <a:gd name="T66" fmla="*/ 50 w 482"/>
                <a:gd name="T67" fmla="*/ 113 h 416"/>
                <a:gd name="T68" fmla="*/ 62 w 482"/>
                <a:gd name="T69" fmla="*/ 132 h 416"/>
                <a:gd name="T70" fmla="*/ 77 w 482"/>
                <a:gd name="T71" fmla="*/ 138 h 416"/>
                <a:gd name="T72" fmla="*/ 81 w 482"/>
                <a:gd name="T73" fmla="*/ 337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2"/>
                <a:gd name="T112" fmla="*/ 0 h 416"/>
                <a:gd name="T113" fmla="*/ 482 w 482"/>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2" h="416">
                  <a:moveTo>
                    <a:pt x="83" y="384"/>
                  </a:moveTo>
                  <a:lnTo>
                    <a:pt x="405" y="368"/>
                  </a:lnTo>
                  <a:lnTo>
                    <a:pt x="404" y="372"/>
                  </a:lnTo>
                  <a:lnTo>
                    <a:pt x="411" y="378"/>
                  </a:lnTo>
                  <a:lnTo>
                    <a:pt x="413" y="385"/>
                  </a:lnTo>
                  <a:lnTo>
                    <a:pt x="411" y="391"/>
                  </a:lnTo>
                  <a:lnTo>
                    <a:pt x="402" y="401"/>
                  </a:lnTo>
                  <a:lnTo>
                    <a:pt x="394" y="410"/>
                  </a:lnTo>
                  <a:lnTo>
                    <a:pt x="394" y="416"/>
                  </a:lnTo>
                  <a:lnTo>
                    <a:pt x="442" y="412"/>
                  </a:lnTo>
                  <a:lnTo>
                    <a:pt x="446" y="399"/>
                  </a:lnTo>
                  <a:lnTo>
                    <a:pt x="444" y="395"/>
                  </a:lnTo>
                  <a:lnTo>
                    <a:pt x="448" y="378"/>
                  </a:lnTo>
                  <a:lnTo>
                    <a:pt x="453" y="366"/>
                  </a:lnTo>
                  <a:lnTo>
                    <a:pt x="457" y="360"/>
                  </a:lnTo>
                  <a:lnTo>
                    <a:pt x="467" y="355"/>
                  </a:lnTo>
                  <a:lnTo>
                    <a:pt x="471" y="357"/>
                  </a:lnTo>
                  <a:lnTo>
                    <a:pt x="475" y="355"/>
                  </a:lnTo>
                  <a:lnTo>
                    <a:pt x="482" y="332"/>
                  </a:lnTo>
                  <a:lnTo>
                    <a:pt x="478" y="324"/>
                  </a:lnTo>
                  <a:lnTo>
                    <a:pt x="475" y="320"/>
                  </a:lnTo>
                  <a:lnTo>
                    <a:pt x="473" y="318"/>
                  </a:lnTo>
                  <a:lnTo>
                    <a:pt x="471" y="314"/>
                  </a:lnTo>
                  <a:lnTo>
                    <a:pt x="465" y="314"/>
                  </a:lnTo>
                  <a:lnTo>
                    <a:pt x="465" y="318"/>
                  </a:lnTo>
                  <a:lnTo>
                    <a:pt x="461" y="320"/>
                  </a:lnTo>
                  <a:lnTo>
                    <a:pt x="448" y="295"/>
                  </a:lnTo>
                  <a:lnTo>
                    <a:pt x="448" y="291"/>
                  </a:lnTo>
                  <a:lnTo>
                    <a:pt x="453" y="286"/>
                  </a:lnTo>
                  <a:lnTo>
                    <a:pt x="453" y="282"/>
                  </a:lnTo>
                  <a:lnTo>
                    <a:pt x="446" y="274"/>
                  </a:lnTo>
                  <a:lnTo>
                    <a:pt x="444" y="259"/>
                  </a:lnTo>
                  <a:lnTo>
                    <a:pt x="423" y="241"/>
                  </a:lnTo>
                  <a:lnTo>
                    <a:pt x="413" y="238"/>
                  </a:lnTo>
                  <a:lnTo>
                    <a:pt x="394" y="226"/>
                  </a:lnTo>
                  <a:lnTo>
                    <a:pt x="381" y="215"/>
                  </a:lnTo>
                  <a:lnTo>
                    <a:pt x="377" y="203"/>
                  </a:lnTo>
                  <a:lnTo>
                    <a:pt x="379" y="197"/>
                  </a:lnTo>
                  <a:lnTo>
                    <a:pt x="392" y="182"/>
                  </a:lnTo>
                  <a:lnTo>
                    <a:pt x="390" y="170"/>
                  </a:lnTo>
                  <a:lnTo>
                    <a:pt x="394" y="159"/>
                  </a:lnTo>
                  <a:lnTo>
                    <a:pt x="390" y="153"/>
                  </a:lnTo>
                  <a:lnTo>
                    <a:pt x="373" y="144"/>
                  </a:lnTo>
                  <a:lnTo>
                    <a:pt x="369" y="147"/>
                  </a:lnTo>
                  <a:lnTo>
                    <a:pt x="361" y="153"/>
                  </a:lnTo>
                  <a:lnTo>
                    <a:pt x="357" y="151"/>
                  </a:lnTo>
                  <a:lnTo>
                    <a:pt x="346" y="119"/>
                  </a:lnTo>
                  <a:lnTo>
                    <a:pt x="340" y="113"/>
                  </a:lnTo>
                  <a:lnTo>
                    <a:pt x="319" y="96"/>
                  </a:lnTo>
                  <a:lnTo>
                    <a:pt x="300" y="73"/>
                  </a:lnTo>
                  <a:lnTo>
                    <a:pt x="298" y="65"/>
                  </a:lnTo>
                  <a:lnTo>
                    <a:pt x="292" y="50"/>
                  </a:lnTo>
                  <a:lnTo>
                    <a:pt x="290" y="34"/>
                  </a:lnTo>
                  <a:lnTo>
                    <a:pt x="296" y="23"/>
                  </a:lnTo>
                  <a:lnTo>
                    <a:pt x="296" y="21"/>
                  </a:lnTo>
                  <a:lnTo>
                    <a:pt x="275" y="0"/>
                  </a:lnTo>
                  <a:lnTo>
                    <a:pt x="0" y="7"/>
                  </a:lnTo>
                  <a:lnTo>
                    <a:pt x="4" y="15"/>
                  </a:lnTo>
                  <a:lnTo>
                    <a:pt x="12" y="23"/>
                  </a:lnTo>
                  <a:lnTo>
                    <a:pt x="14" y="34"/>
                  </a:lnTo>
                  <a:lnTo>
                    <a:pt x="23" y="48"/>
                  </a:lnTo>
                  <a:lnTo>
                    <a:pt x="27" y="50"/>
                  </a:lnTo>
                  <a:lnTo>
                    <a:pt x="25" y="59"/>
                  </a:lnTo>
                  <a:lnTo>
                    <a:pt x="27" y="61"/>
                  </a:lnTo>
                  <a:lnTo>
                    <a:pt x="58" y="84"/>
                  </a:lnTo>
                  <a:lnTo>
                    <a:pt x="48" y="96"/>
                  </a:lnTo>
                  <a:lnTo>
                    <a:pt x="47" y="107"/>
                  </a:lnTo>
                  <a:lnTo>
                    <a:pt x="50" y="113"/>
                  </a:lnTo>
                  <a:lnTo>
                    <a:pt x="58" y="117"/>
                  </a:lnTo>
                  <a:lnTo>
                    <a:pt x="62" y="132"/>
                  </a:lnTo>
                  <a:lnTo>
                    <a:pt x="70" y="138"/>
                  </a:lnTo>
                  <a:lnTo>
                    <a:pt x="77" y="138"/>
                  </a:lnTo>
                  <a:lnTo>
                    <a:pt x="79" y="142"/>
                  </a:lnTo>
                  <a:lnTo>
                    <a:pt x="81" y="337"/>
                  </a:lnTo>
                  <a:lnTo>
                    <a:pt x="83" y="384"/>
                  </a:lnTo>
                </a:path>
              </a:pathLst>
            </a:custGeom>
            <a:noFill/>
            <a:ln w="0">
              <a:solidFill>
                <a:srgbClr val="000000"/>
              </a:solidFill>
              <a:prstDash val="solid"/>
              <a:round/>
              <a:headEnd/>
              <a:tailEnd/>
            </a:ln>
          </p:spPr>
          <p:txBody>
            <a:bodyPr/>
            <a:lstStyle/>
            <a:p>
              <a:endParaRPr lang="en-US"/>
            </a:p>
          </p:txBody>
        </p:sp>
        <p:sp>
          <p:nvSpPr>
            <p:cNvPr id="38181" name="Freeform 293"/>
            <p:cNvSpPr>
              <a:spLocks/>
            </p:cNvSpPr>
            <p:nvPr/>
          </p:nvSpPr>
          <p:spPr bwMode="auto">
            <a:xfrm>
              <a:off x="3647" y="2512"/>
              <a:ext cx="359" cy="330"/>
            </a:xfrm>
            <a:custGeom>
              <a:avLst/>
              <a:gdLst>
                <a:gd name="T0" fmla="*/ 0 w 359"/>
                <a:gd name="T1" fmla="*/ 16 h 330"/>
                <a:gd name="T2" fmla="*/ 322 w 359"/>
                <a:gd name="T3" fmla="*/ 0 h 330"/>
                <a:gd name="T4" fmla="*/ 321 w 359"/>
                <a:gd name="T5" fmla="*/ 4 h 330"/>
                <a:gd name="T6" fmla="*/ 328 w 359"/>
                <a:gd name="T7" fmla="*/ 10 h 330"/>
                <a:gd name="T8" fmla="*/ 330 w 359"/>
                <a:gd name="T9" fmla="*/ 17 h 330"/>
                <a:gd name="T10" fmla="*/ 328 w 359"/>
                <a:gd name="T11" fmla="*/ 23 h 330"/>
                <a:gd name="T12" fmla="*/ 319 w 359"/>
                <a:gd name="T13" fmla="*/ 33 h 330"/>
                <a:gd name="T14" fmla="*/ 311 w 359"/>
                <a:gd name="T15" fmla="*/ 42 h 330"/>
                <a:gd name="T16" fmla="*/ 311 w 359"/>
                <a:gd name="T17" fmla="*/ 48 h 330"/>
                <a:gd name="T18" fmla="*/ 359 w 359"/>
                <a:gd name="T19" fmla="*/ 44 h 330"/>
                <a:gd name="T20" fmla="*/ 357 w 359"/>
                <a:gd name="T21" fmla="*/ 48 h 330"/>
                <a:gd name="T22" fmla="*/ 357 w 359"/>
                <a:gd name="T23" fmla="*/ 54 h 330"/>
                <a:gd name="T24" fmla="*/ 355 w 359"/>
                <a:gd name="T25" fmla="*/ 62 h 330"/>
                <a:gd name="T26" fmla="*/ 346 w 359"/>
                <a:gd name="T27" fmla="*/ 71 h 330"/>
                <a:gd name="T28" fmla="*/ 342 w 359"/>
                <a:gd name="T29" fmla="*/ 90 h 330"/>
                <a:gd name="T30" fmla="*/ 332 w 359"/>
                <a:gd name="T31" fmla="*/ 102 h 330"/>
                <a:gd name="T32" fmla="*/ 334 w 359"/>
                <a:gd name="T33" fmla="*/ 113 h 330"/>
                <a:gd name="T34" fmla="*/ 334 w 359"/>
                <a:gd name="T35" fmla="*/ 131 h 330"/>
                <a:gd name="T36" fmla="*/ 330 w 359"/>
                <a:gd name="T37" fmla="*/ 131 h 330"/>
                <a:gd name="T38" fmla="*/ 322 w 359"/>
                <a:gd name="T39" fmla="*/ 138 h 330"/>
                <a:gd name="T40" fmla="*/ 322 w 359"/>
                <a:gd name="T41" fmla="*/ 142 h 330"/>
                <a:gd name="T42" fmla="*/ 307 w 359"/>
                <a:gd name="T43" fmla="*/ 156 h 330"/>
                <a:gd name="T44" fmla="*/ 303 w 359"/>
                <a:gd name="T45" fmla="*/ 169 h 330"/>
                <a:gd name="T46" fmla="*/ 305 w 359"/>
                <a:gd name="T47" fmla="*/ 184 h 330"/>
                <a:gd name="T48" fmla="*/ 301 w 359"/>
                <a:gd name="T49" fmla="*/ 192 h 330"/>
                <a:gd name="T50" fmla="*/ 288 w 359"/>
                <a:gd name="T51" fmla="*/ 202 h 330"/>
                <a:gd name="T52" fmla="*/ 280 w 359"/>
                <a:gd name="T53" fmla="*/ 213 h 330"/>
                <a:gd name="T54" fmla="*/ 276 w 359"/>
                <a:gd name="T55" fmla="*/ 219 h 330"/>
                <a:gd name="T56" fmla="*/ 276 w 359"/>
                <a:gd name="T57" fmla="*/ 230 h 330"/>
                <a:gd name="T58" fmla="*/ 269 w 359"/>
                <a:gd name="T59" fmla="*/ 238 h 330"/>
                <a:gd name="T60" fmla="*/ 269 w 359"/>
                <a:gd name="T61" fmla="*/ 248 h 330"/>
                <a:gd name="T62" fmla="*/ 265 w 359"/>
                <a:gd name="T63" fmla="*/ 259 h 330"/>
                <a:gd name="T64" fmla="*/ 257 w 359"/>
                <a:gd name="T65" fmla="*/ 271 h 330"/>
                <a:gd name="T66" fmla="*/ 261 w 359"/>
                <a:gd name="T67" fmla="*/ 284 h 330"/>
                <a:gd name="T68" fmla="*/ 267 w 359"/>
                <a:gd name="T69" fmla="*/ 292 h 330"/>
                <a:gd name="T70" fmla="*/ 269 w 359"/>
                <a:gd name="T71" fmla="*/ 301 h 330"/>
                <a:gd name="T72" fmla="*/ 271 w 359"/>
                <a:gd name="T73" fmla="*/ 305 h 330"/>
                <a:gd name="T74" fmla="*/ 271 w 359"/>
                <a:gd name="T75" fmla="*/ 309 h 330"/>
                <a:gd name="T76" fmla="*/ 267 w 359"/>
                <a:gd name="T77" fmla="*/ 311 h 330"/>
                <a:gd name="T78" fmla="*/ 265 w 359"/>
                <a:gd name="T79" fmla="*/ 319 h 330"/>
                <a:gd name="T80" fmla="*/ 265 w 359"/>
                <a:gd name="T81" fmla="*/ 324 h 330"/>
                <a:gd name="T82" fmla="*/ 46 w 359"/>
                <a:gd name="T83" fmla="*/ 330 h 330"/>
                <a:gd name="T84" fmla="*/ 46 w 359"/>
                <a:gd name="T85" fmla="*/ 282 h 330"/>
                <a:gd name="T86" fmla="*/ 35 w 359"/>
                <a:gd name="T87" fmla="*/ 278 h 330"/>
                <a:gd name="T88" fmla="*/ 25 w 359"/>
                <a:gd name="T89" fmla="*/ 282 h 330"/>
                <a:gd name="T90" fmla="*/ 21 w 359"/>
                <a:gd name="T91" fmla="*/ 282 h 330"/>
                <a:gd name="T92" fmla="*/ 10 w 359"/>
                <a:gd name="T93" fmla="*/ 275 h 330"/>
                <a:gd name="T94" fmla="*/ 12 w 359"/>
                <a:gd name="T95" fmla="*/ 113 h 330"/>
                <a:gd name="T96" fmla="*/ 0 w 359"/>
                <a:gd name="T97" fmla="*/ 16 h 3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330"/>
                <a:gd name="T149" fmla="*/ 359 w 359"/>
                <a:gd name="T150" fmla="*/ 330 h 3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330">
                  <a:moveTo>
                    <a:pt x="0" y="16"/>
                  </a:moveTo>
                  <a:lnTo>
                    <a:pt x="322" y="0"/>
                  </a:lnTo>
                  <a:lnTo>
                    <a:pt x="321" y="4"/>
                  </a:lnTo>
                  <a:lnTo>
                    <a:pt x="328" y="10"/>
                  </a:lnTo>
                  <a:lnTo>
                    <a:pt x="330" y="17"/>
                  </a:lnTo>
                  <a:lnTo>
                    <a:pt x="328" y="23"/>
                  </a:lnTo>
                  <a:lnTo>
                    <a:pt x="319" y="33"/>
                  </a:lnTo>
                  <a:lnTo>
                    <a:pt x="311" y="42"/>
                  </a:lnTo>
                  <a:lnTo>
                    <a:pt x="311" y="48"/>
                  </a:lnTo>
                  <a:lnTo>
                    <a:pt x="359" y="44"/>
                  </a:lnTo>
                  <a:lnTo>
                    <a:pt x="357" y="48"/>
                  </a:lnTo>
                  <a:lnTo>
                    <a:pt x="357" y="54"/>
                  </a:lnTo>
                  <a:lnTo>
                    <a:pt x="355" y="62"/>
                  </a:lnTo>
                  <a:lnTo>
                    <a:pt x="346" y="71"/>
                  </a:lnTo>
                  <a:lnTo>
                    <a:pt x="342" y="90"/>
                  </a:lnTo>
                  <a:lnTo>
                    <a:pt x="332" y="102"/>
                  </a:lnTo>
                  <a:lnTo>
                    <a:pt x="334" y="113"/>
                  </a:lnTo>
                  <a:lnTo>
                    <a:pt x="334" y="131"/>
                  </a:lnTo>
                  <a:lnTo>
                    <a:pt x="330" y="131"/>
                  </a:lnTo>
                  <a:lnTo>
                    <a:pt x="322" y="138"/>
                  </a:lnTo>
                  <a:lnTo>
                    <a:pt x="322" y="142"/>
                  </a:lnTo>
                  <a:lnTo>
                    <a:pt x="307" y="156"/>
                  </a:lnTo>
                  <a:lnTo>
                    <a:pt x="303" y="169"/>
                  </a:lnTo>
                  <a:lnTo>
                    <a:pt x="305" y="184"/>
                  </a:lnTo>
                  <a:lnTo>
                    <a:pt x="301" y="192"/>
                  </a:lnTo>
                  <a:lnTo>
                    <a:pt x="288" y="202"/>
                  </a:lnTo>
                  <a:lnTo>
                    <a:pt x="280" y="213"/>
                  </a:lnTo>
                  <a:lnTo>
                    <a:pt x="276" y="219"/>
                  </a:lnTo>
                  <a:lnTo>
                    <a:pt x="276" y="230"/>
                  </a:lnTo>
                  <a:lnTo>
                    <a:pt x="269" y="238"/>
                  </a:lnTo>
                  <a:lnTo>
                    <a:pt x="269" y="248"/>
                  </a:lnTo>
                  <a:lnTo>
                    <a:pt x="265" y="259"/>
                  </a:lnTo>
                  <a:lnTo>
                    <a:pt x="257" y="271"/>
                  </a:lnTo>
                  <a:lnTo>
                    <a:pt x="261" y="284"/>
                  </a:lnTo>
                  <a:lnTo>
                    <a:pt x="267" y="292"/>
                  </a:lnTo>
                  <a:lnTo>
                    <a:pt x="269" y="301"/>
                  </a:lnTo>
                  <a:lnTo>
                    <a:pt x="271" y="305"/>
                  </a:lnTo>
                  <a:lnTo>
                    <a:pt x="271" y="309"/>
                  </a:lnTo>
                  <a:lnTo>
                    <a:pt x="267" y="311"/>
                  </a:lnTo>
                  <a:lnTo>
                    <a:pt x="265" y="319"/>
                  </a:lnTo>
                  <a:lnTo>
                    <a:pt x="265" y="324"/>
                  </a:lnTo>
                  <a:lnTo>
                    <a:pt x="46" y="330"/>
                  </a:lnTo>
                  <a:lnTo>
                    <a:pt x="46" y="282"/>
                  </a:lnTo>
                  <a:lnTo>
                    <a:pt x="35" y="278"/>
                  </a:lnTo>
                  <a:lnTo>
                    <a:pt x="25" y="282"/>
                  </a:lnTo>
                  <a:lnTo>
                    <a:pt x="21" y="282"/>
                  </a:lnTo>
                  <a:lnTo>
                    <a:pt x="10" y="275"/>
                  </a:lnTo>
                  <a:lnTo>
                    <a:pt x="12" y="113"/>
                  </a:lnTo>
                  <a:lnTo>
                    <a:pt x="0" y="16"/>
                  </a:lnTo>
                </a:path>
              </a:pathLst>
            </a:custGeom>
            <a:noFill/>
            <a:ln w="0">
              <a:solidFill>
                <a:srgbClr val="000000"/>
              </a:solidFill>
              <a:prstDash val="solid"/>
              <a:round/>
              <a:headEnd/>
              <a:tailEnd/>
            </a:ln>
          </p:spPr>
          <p:txBody>
            <a:bodyPr/>
            <a:lstStyle/>
            <a:p>
              <a:endParaRPr lang="en-US"/>
            </a:p>
          </p:txBody>
        </p:sp>
        <p:sp>
          <p:nvSpPr>
            <p:cNvPr id="38182" name="Freeform 294"/>
            <p:cNvSpPr>
              <a:spLocks/>
            </p:cNvSpPr>
            <p:nvPr/>
          </p:nvSpPr>
          <p:spPr bwMode="auto">
            <a:xfrm>
              <a:off x="3693" y="2836"/>
              <a:ext cx="409" cy="356"/>
            </a:xfrm>
            <a:custGeom>
              <a:avLst/>
              <a:gdLst>
                <a:gd name="T0" fmla="*/ 219 w 409"/>
                <a:gd name="T1" fmla="*/ 8 h 356"/>
                <a:gd name="T2" fmla="*/ 234 w 409"/>
                <a:gd name="T3" fmla="*/ 52 h 356"/>
                <a:gd name="T4" fmla="*/ 230 w 409"/>
                <a:gd name="T5" fmla="*/ 72 h 356"/>
                <a:gd name="T6" fmla="*/ 209 w 409"/>
                <a:gd name="T7" fmla="*/ 116 h 356"/>
                <a:gd name="T8" fmla="*/ 338 w 409"/>
                <a:gd name="T9" fmla="*/ 175 h 356"/>
                <a:gd name="T10" fmla="*/ 336 w 409"/>
                <a:gd name="T11" fmla="*/ 214 h 356"/>
                <a:gd name="T12" fmla="*/ 334 w 409"/>
                <a:gd name="T13" fmla="*/ 242 h 356"/>
                <a:gd name="T14" fmla="*/ 307 w 409"/>
                <a:gd name="T15" fmla="*/ 235 h 356"/>
                <a:gd name="T16" fmla="*/ 298 w 409"/>
                <a:gd name="T17" fmla="*/ 261 h 356"/>
                <a:gd name="T18" fmla="*/ 328 w 409"/>
                <a:gd name="T19" fmla="*/ 256 h 356"/>
                <a:gd name="T20" fmla="*/ 348 w 409"/>
                <a:gd name="T21" fmla="*/ 252 h 356"/>
                <a:gd name="T22" fmla="*/ 342 w 409"/>
                <a:gd name="T23" fmla="*/ 265 h 356"/>
                <a:gd name="T24" fmla="*/ 353 w 409"/>
                <a:gd name="T25" fmla="*/ 275 h 356"/>
                <a:gd name="T26" fmla="*/ 378 w 409"/>
                <a:gd name="T27" fmla="*/ 254 h 356"/>
                <a:gd name="T28" fmla="*/ 392 w 409"/>
                <a:gd name="T29" fmla="*/ 256 h 356"/>
                <a:gd name="T30" fmla="*/ 390 w 409"/>
                <a:gd name="T31" fmla="*/ 269 h 356"/>
                <a:gd name="T32" fmla="*/ 359 w 409"/>
                <a:gd name="T33" fmla="*/ 298 h 356"/>
                <a:gd name="T34" fmla="*/ 378 w 409"/>
                <a:gd name="T35" fmla="*/ 323 h 356"/>
                <a:gd name="T36" fmla="*/ 407 w 409"/>
                <a:gd name="T37" fmla="*/ 344 h 356"/>
                <a:gd name="T38" fmla="*/ 378 w 409"/>
                <a:gd name="T39" fmla="*/ 338 h 356"/>
                <a:gd name="T40" fmla="*/ 340 w 409"/>
                <a:gd name="T41" fmla="*/ 315 h 356"/>
                <a:gd name="T42" fmla="*/ 326 w 409"/>
                <a:gd name="T43" fmla="*/ 333 h 356"/>
                <a:gd name="T44" fmla="*/ 317 w 409"/>
                <a:gd name="T45" fmla="*/ 348 h 356"/>
                <a:gd name="T46" fmla="*/ 301 w 409"/>
                <a:gd name="T47" fmla="*/ 336 h 356"/>
                <a:gd name="T48" fmla="*/ 286 w 409"/>
                <a:gd name="T49" fmla="*/ 336 h 356"/>
                <a:gd name="T50" fmla="*/ 259 w 409"/>
                <a:gd name="T51" fmla="*/ 344 h 356"/>
                <a:gd name="T52" fmla="*/ 217 w 409"/>
                <a:gd name="T53" fmla="*/ 317 h 356"/>
                <a:gd name="T54" fmla="*/ 200 w 409"/>
                <a:gd name="T55" fmla="*/ 304 h 356"/>
                <a:gd name="T56" fmla="*/ 198 w 409"/>
                <a:gd name="T57" fmla="*/ 298 h 356"/>
                <a:gd name="T58" fmla="*/ 182 w 409"/>
                <a:gd name="T59" fmla="*/ 296 h 356"/>
                <a:gd name="T60" fmla="*/ 173 w 409"/>
                <a:gd name="T61" fmla="*/ 288 h 356"/>
                <a:gd name="T62" fmla="*/ 163 w 409"/>
                <a:gd name="T63" fmla="*/ 313 h 356"/>
                <a:gd name="T64" fmla="*/ 75 w 409"/>
                <a:gd name="T65" fmla="*/ 298 h 356"/>
                <a:gd name="T66" fmla="*/ 17 w 409"/>
                <a:gd name="T67" fmla="*/ 296 h 356"/>
                <a:gd name="T68" fmla="*/ 27 w 409"/>
                <a:gd name="T69" fmla="*/ 281 h 356"/>
                <a:gd name="T70" fmla="*/ 29 w 409"/>
                <a:gd name="T71" fmla="*/ 246 h 356"/>
                <a:gd name="T72" fmla="*/ 33 w 409"/>
                <a:gd name="T73" fmla="*/ 225 h 356"/>
                <a:gd name="T74" fmla="*/ 44 w 409"/>
                <a:gd name="T75" fmla="*/ 196 h 356"/>
                <a:gd name="T76" fmla="*/ 35 w 409"/>
                <a:gd name="T77" fmla="*/ 162 h 356"/>
                <a:gd name="T78" fmla="*/ 31 w 409"/>
                <a:gd name="T79" fmla="*/ 150 h 356"/>
                <a:gd name="T80" fmla="*/ 21 w 409"/>
                <a:gd name="T81" fmla="*/ 135 h 356"/>
                <a:gd name="T82" fmla="*/ 6 w 409"/>
                <a:gd name="T83" fmla="*/ 102 h 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9"/>
                <a:gd name="T127" fmla="*/ 0 h 356"/>
                <a:gd name="T128" fmla="*/ 409 w 409"/>
                <a:gd name="T129" fmla="*/ 356 h 3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9" h="356">
                  <a:moveTo>
                    <a:pt x="0" y="6"/>
                  </a:moveTo>
                  <a:lnTo>
                    <a:pt x="219" y="0"/>
                  </a:lnTo>
                  <a:lnTo>
                    <a:pt x="219" y="8"/>
                  </a:lnTo>
                  <a:lnTo>
                    <a:pt x="228" y="25"/>
                  </a:lnTo>
                  <a:lnTo>
                    <a:pt x="230" y="43"/>
                  </a:lnTo>
                  <a:lnTo>
                    <a:pt x="234" y="52"/>
                  </a:lnTo>
                  <a:lnTo>
                    <a:pt x="240" y="56"/>
                  </a:lnTo>
                  <a:lnTo>
                    <a:pt x="240" y="66"/>
                  </a:lnTo>
                  <a:lnTo>
                    <a:pt x="230" y="72"/>
                  </a:lnTo>
                  <a:lnTo>
                    <a:pt x="228" y="73"/>
                  </a:lnTo>
                  <a:lnTo>
                    <a:pt x="223" y="93"/>
                  </a:lnTo>
                  <a:lnTo>
                    <a:pt x="209" y="116"/>
                  </a:lnTo>
                  <a:lnTo>
                    <a:pt x="196" y="154"/>
                  </a:lnTo>
                  <a:lnTo>
                    <a:pt x="196" y="183"/>
                  </a:lnTo>
                  <a:lnTo>
                    <a:pt x="338" y="175"/>
                  </a:lnTo>
                  <a:lnTo>
                    <a:pt x="340" y="181"/>
                  </a:lnTo>
                  <a:lnTo>
                    <a:pt x="336" y="194"/>
                  </a:lnTo>
                  <a:lnTo>
                    <a:pt x="336" y="214"/>
                  </a:lnTo>
                  <a:lnTo>
                    <a:pt x="351" y="229"/>
                  </a:lnTo>
                  <a:lnTo>
                    <a:pt x="355" y="246"/>
                  </a:lnTo>
                  <a:lnTo>
                    <a:pt x="334" y="242"/>
                  </a:lnTo>
                  <a:lnTo>
                    <a:pt x="317" y="233"/>
                  </a:lnTo>
                  <a:lnTo>
                    <a:pt x="311" y="233"/>
                  </a:lnTo>
                  <a:lnTo>
                    <a:pt x="307" y="235"/>
                  </a:lnTo>
                  <a:lnTo>
                    <a:pt x="294" y="248"/>
                  </a:lnTo>
                  <a:lnTo>
                    <a:pt x="292" y="254"/>
                  </a:lnTo>
                  <a:lnTo>
                    <a:pt x="298" y="261"/>
                  </a:lnTo>
                  <a:lnTo>
                    <a:pt x="305" y="263"/>
                  </a:lnTo>
                  <a:lnTo>
                    <a:pt x="321" y="261"/>
                  </a:lnTo>
                  <a:lnTo>
                    <a:pt x="328" y="256"/>
                  </a:lnTo>
                  <a:lnTo>
                    <a:pt x="334" y="254"/>
                  </a:lnTo>
                  <a:lnTo>
                    <a:pt x="344" y="254"/>
                  </a:lnTo>
                  <a:lnTo>
                    <a:pt x="348" y="252"/>
                  </a:lnTo>
                  <a:lnTo>
                    <a:pt x="349" y="256"/>
                  </a:lnTo>
                  <a:lnTo>
                    <a:pt x="348" y="260"/>
                  </a:lnTo>
                  <a:lnTo>
                    <a:pt x="342" y="265"/>
                  </a:lnTo>
                  <a:lnTo>
                    <a:pt x="344" y="269"/>
                  </a:lnTo>
                  <a:lnTo>
                    <a:pt x="348" y="273"/>
                  </a:lnTo>
                  <a:lnTo>
                    <a:pt x="353" y="275"/>
                  </a:lnTo>
                  <a:lnTo>
                    <a:pt x="357" y="271"/>
                  </a:lnTo>
                  <a:lnTo>
                    <a:pt x="363" y="260"/>
                  </a:lnTo>
                  <a:lnTo>
                    <a:pt x="378" y="254"/>
                  </a:lnTo>
                  <a:lnTo>
                    <a:pt x="384" y="250"/>
                  </a:lnTo>
                  <a:lnTo>
                    <a:pt x="388" y="250"/>
                  </a:lnTo>
                  <a:lnTo>
                    <a:pt x="392" y="256"/>
                  </a:lnTo>
                  <a:lnTo>
                    <a:pt x="390" y="261"/>
                  </a:lnTo>
                  <a:lnTo>
                    <a:pt x="392" y="265"/>
                  </a:lnTo>
                  <a:lnTo>
                    <a:pt x="390" y="269"/>
                  </a:lnTo>
                  <a:lnTo>
                    <a:pt x="384" y="275"/>
                  </a:lnTo>
                  <a:lnTo>
                    <a:pt x="372" y="290"/>
                  </a:lnTo>
                  <a:lnTo>
                    <a:pt x="359" y="298"/>
                  </a:lnTo>
                  <a:lnTo>
                    <a:pt x="359" y="308"/>
                  </a:lnTo>
                  <a:lnTo>
                    <a:pt x="363" y="313"/>
                  </a:lnTo>
                  <a:lnTo>
                    <a:pt x="378" y="323"/>
                  </a:lnTo>
                  <a:lnTo>
                    <a:pt x="405" y="333"/>
                  </a:lnTo>
                  <a:lnTo>
                    <a:pt x="409" y="338"/>
                  </a:lnTo>
                  <a:lnTo>
                    <a:pt x="407" y="344"/>
                  </a:lnTo>
                  <a:lnTo>
                    <a:pt x="401" y="346"/>
                  </a:lnTo>
                  <a:lnTo>
                    <a:pt x="380" y="356"/>
                  </a:lnTo>
                  <a:lnTo>
                    <a:pt x="378" y="338"/>
                  </a:lnTo>
                  <a:lnTo>
                    <a:pt x="367" y="333"/>
                  </a:lnTo>
                  <a:lnTo>
                    <a:pt x="344" y="323"/>
                  </a:lnTo>
                  <a:lnTo>
                    <a:pt x="340" y="315"/>
                  </a:lnTo>
                  <a:lnTo>
                    <a:pt x="336" y="313"/>
                  </a:lnTo>
                  <a:lnTo>
                    <a:pt x="328" y="317"/>
                  </a:lnTo>
                  <a:lnTo>
                    <a:pt x="326" y="333"/>
                  </a:lnTo>
                  <a:lnTo>
                    <a:pt x="328" y="334"/>
                  </a:lnTo>
                  <a:lnTo>
                    <a:pt x="328" y="338"/>
                  </a:lnTo>
                  <a:lnTo>
                    <a:pt x="317" y="348"/>
                  </a:lnTo>
                  <a:lnTo>
                    <a:pt x="311" y="346"/>
                  </a:lnTo>
                  <a:lnTo>
                    <a:pt x="305" y="336"/>
                  </a:lnTo>
                  <a:lnTo>
                    <a:pt x="301" y="336"/>
                  </a:lnTo>
                  <a:lnTo>
                    <a:pt x="294" y="338"/>
                  </a:lnTo>
                  <a:lnTo>
                    <a:pt x="290" y="334"/>
                  </a:lnTo>
                  <a:lnTo>
                    <a:pt x="286" y="336"/>
                  </a:lnTo>
                  <a:lnTo>
                    <a:pt x="276" y="348"/>
                  </a:lnTo>
                  <a:lnTo>
                    <a:pt x="265" y="348"/>
                  </a:lnTo>
                  <a:lnTo>
                    <a:pt x="259" y="344"/>
                  </a:lnTo>
                  <a:lnTo>
                    <a:pt x="248" y="342"/>
                  </a:lnTo>
                  <a:lnTo>
                    <a:pt x="228" y="319"/>
                  </a:lnTo>
                  <a:lnTo>
                    <a:pt x="217" y="317"/>
                  </a:lnTo>
                  <a:lnTo>
                    <a:pt x="207" y="311"/>
                  </a:lnTo>
                  <a:lnTo>
                    <a:pt x="202" y="304"/>
                  </a:lnTo>
                  <a:lnTo>
                    <a:pt x="200" y="304"/>
                  </a:lnTo>
                  <a:lnTo>
                    <a:pt x="198" y="304"/>
                  </a:lnTo>
                  <a:lnTo>
                    <a:pt x="198" y="302"/>
                  </a:lnTo>
                  <a:lnTo>
                    <a:pt x="198" y="298"/>
                  </a:lnTo>
                  <a:lnTo>
                    <a:pt x="194" y="296"/>
                  </a:lnTo>
                  <a:lnTo>
                    <a:pt x="190" y="298"/>
                  </a:lnTo>
                  <a:lnTo>
                    <a:pt x="182" y="296"/>
                  </a:lnTo>
                  <a:lnTo>
                    <a:pt x="181" y="294"/>
                  </a:lnTo>
                  <a:lnTo>
                    <a:pt x="179" y="288"/>
                  </a:lnTo>
                  <a:lnTo>
                    <a:pt x="173" y="288"/>
                  </a:lnTo>
                  <a:lnTo>
                    <a:pt x="159" y="302"/>
                  </a:lnTo>
                  <a:lnTo>
                    <a:pt x="167" y="309"/>
                  </a:lnTo>
                  <a:lnTo>
                    <a:pt x="163" y="313"/>
                  </a:lnTo>
                  <a:lnTo>
                    <a:pt x="140" y="313"/>
                  </a:lnTo>
                  <a:lnTo>
                    <a:pt x="100" y="306"/>
                  </a:lnTo>
                  <a:lnTo>
                    <a:pt x="75" y="298"/>
                  </a:lnTo>
                  <a:lnTo>
                    <a:pt x="23" y="306"/>
                  </a:lnTo>
                  <a:lnTo>
                    <a:pt x="19" y="302"/>
                  </a:lnTo>
                  <a:lnTo>
                    <a:pt x="17" y="296"/>
                  </a:lnTo>
                  <a:lnTo>
                    <a:pt x="19" y="292"/>
                  </a:lnTo>
                  <a:lnTo>
                    <a:pt x="21" y="286"/>
                  </a:lnTo>
                  <a:lnTo>
                    <a:pt x="27" y="281"/>
                  </a:lnTo>
                  <a:lnTo>
                    <a:pt x="35" y="261"/>
                  </a:lnTo>
                  <a:lnTo>
                    <a:pt x="29" y="254"/>
                  </a:lnTo>
                  <a:lnTo>
                    <a:pt x="29" y="246"/>
                  </a:lnTo>
                  <a:lnTo>
                    <a:pt x="31" y="242"/>
                  </a:lnTo>
                  <a:lnTo>
                    <a:pt x="29" y="237"/>
                  </a:lnTo>
                  <a:lnTo>
                    <a:pt x="33" y="225"/>
                  </a:lnTo>
                  <a:lnTo>
                    <a:pt x="37" y="221"/>
                  </a:lnTo>
                  <a:lnTo>
                    <a:pt x="40" y="214"/>
                  </a:lnTo>
                  <a:lnTo>
                    <a:pt x="44" y="196"/>
                  </a:lnTo>
                  <a:lnTo>
                    <a:pt x="44" y="187"/>
                  </a:lnTo>
                  <a:lnTo>
                    <a:pt x="40" y="171"/>
                  </a:lnTo>
                  <a:lnTo>
                    <a:pt x="35" y="162"/>
                  </a:lnTo>
                  <a:lnTo>
                    <a:pt x="33" y="160"/>
                  </a:lnTo>
                  <a:lnTo>
                    <a:pt x="33" y="154"/>
                  </a:lnTo>
                  <a:lnTo>
                    <a:pt x="31" y="150"/>
                  </a:lnTo>
                  <a:lnTo>
                    <a:pt x="27" y="143"/>
                  </a:lnTo>
                  <a:lnTo>
                    <a:pt x="21" y="139"/>
                  </a:lnTo>
                  <a:lnTo>
                    <a:pt x="21" y="135"/>
                  </a:lnTo>
                  <a:lnTo>
                    <a:pt x="23" y="125"/>
                  </a:lnTo>
                  <a:lnTo>
                    <a:pt x="17" y="114"/>
                  </a:lnTo>
                  <a:lnTo>
                    <a:pt x="6" y="102"/>
                  </a:lnTo>
                  <a:lnTo>
                    <a:pt x="2" y="96"/>
                  </a:lnTo>
                  <a:lnTo>
                    <a:pt x="0" y="6"/>
                  </a:lnTo>
                </a:path>
              </a:pathLst>
            </a:custGeom>
            <a:noFill/>
            <a:ln w="0">
              <a:solidFill>
                <a:srgbClr val="000000"/>
              </a:solidFill>
              <a:prstDash val="solid"/>
              <a:round/>
              <a:headEnd/>
              <a:tailEnd/>
            </a:ln>
          </p:spPr>
          <p:txBody>
            <a:bodyPr/>
            <a:lstStyle/>
            <a:p>
              <a:endParaRPr lang="en-US"/>
            </a:p>
          </p:txBody>
        </p:sp>
        <p:sp>
          <p:nvSpPr>
            <p:cNvPr id="38183" name="Freeform 295"/>
            <p:cNvSpPr>
              <a:spLocks/>
            </p:cNvSpPr>
            <p:nvPr/>
          </p:nvSpPr>
          <p:spPr bwMode="auto">
            <a:xfrm>
              <a:off x="3889" y="2639"/>
              <a:ext cx="253" cy="443"/>
            </a:xfrm>
            <a:custGeom>
              <a:avLst/>
              <a:gdLst>
                <a:gd name="T0" fmla="*/ 234 w 253"/>
                <a:gd name="T1" fmla="*/ 0 h 443"/>
                <a:gd name="T2" fmla="*/ 80 w 253"/>
                <a:gd name="T3" fmla="*/ 11 h 443"/>
                <a:gd name="T4" fmla="*/ 80 w 253"/>
                <a:gd name="T5" fmla="*/ 15 h 443"/>
                <a:gd name="T6" fmla="*/ 65 w 253"/>
                <a:gd name="T7" fmla="*/ 29 h 443"/>
                <a:gd name="T8" fmla="*/ 61 w 253"/>
                <a:gd name="T9" fmla="*/ 42 h 443"/>
                <a:gd name="T10" fmla="*/ 63 w 253"/>
                <a:gd name="T11" fmla="*/ 57 h 443"/>
                <a:gd name="T12" fmla="*/ 59 w 253"/>
                <a:gd name="T13" fmla="*/ 65 h 443"/>
                <a:gd name="T14" fmla="*/ 46 w 253"/>
                <a:gd name="T15" fmla="*/ 75 h 443"/>
                <a:gd name="T16" fmla="*/ 38 w 253"/>
                <a:gd name="T17" fmla="*/ 86 h 443"/>
                <a:gd name="T18" fmla="*/ 34 w 253"/>
                <a:gd name="T19" fmla="*/ 92 h 443"/>
                <a:gd name="T20" fmla="*/ 34 w 253"/>
                <a:gd name="T21" fmla="*/ 103 h 443"/>
                <a:gd name="T22" fmla="*/ 27 w 253"/>
                <a:gd name="T23" fmla="*/ 111 h 443"/>
                <a:gd name="T24" fmla="*/ 27 w 253"/>
                <a:gd name="T25" fmla="*/ 121 h 443"/>
                <a:gd name="T26" fmla="*/ 23 w 253"/>
                <a:gd name="T27" fmla="*/ 132 h 443"/>
                <a:gd name="T28" fmla="*/ 15 w 253"/>
                <a:gd name="T29" fmla="*/ 144 h 443"/>
                <a:gd name="T30" fmla="*/ 19 w 253"/>
                <a:gd name="T31" fmla="*/ 157 h 443"/>
                <a:gd name="T32" fmla="*/ 25 w 253"/>
                <a:gd name="T33" fmla="*/ 165 h 443"/>
                <a:gd name="T34" fmla="*/ 27 w 253"/>
                <a:gd name="T35" fmla="*/ 174 h 443"/>
                <a:gd name="T36" fmla="*/ 29 w 253"/>
                <a:gd name="T37" fmla="*/ 178 h 443"/>
                <a:gd name="T38" fmla="*/ 29 w 253"/>
                <a:gd name="T39" fmla="*/ 182 h 443"/>
                <a:gd name="T40" fmla="*/ 25 w 253"/>
                <a:gd name="T41" fmla="*/ 184 h 443"/>
                <a:gd name="T42" fmla="*/ 23 w 253"/>
                <a:gd name="T43" fmla="*/ 192 h 443"/>
                <a:gd name="T44" fmla="*/ 23 w 253"/>
                <a:gd name="T45" fmla="*/ 197 h 443"/>
                <a:gd name="T46" fmla="*/ 23 w 253"/>
                <a:gd name="T47" fmla="*/ 205 h 443"/>
                <a:gd name="T48" fmla="*/ 32 w 253"/>
                <a:gd name="T49" fmla="*/ 222 h 443"/>
                <a:gd name="T50" fmla="*/ 34 w 253"/>
                <a:gd name="T51" fmla="*/ 240 h 443"/>
                <a:gd name="T52" fmla="*/ 38 w 253"/>
                <a:gd name="T53" fmla="*/ 249 h 443"/>
                <a:gd name="T54" fmla="*/ 44 w 253"/>
                <a:gd name="T55" fmla="*/ 253 h 443"/>
                <a:gd name="T56" fmla="*/ 44 w 253"/>
                <a:gd name="T57" fmla="*/ 263 h 443"/>
                <a:gd name="T58" fmla="*/ 34 w 253"/>
                <a:gd name="T59" fmla="*/ 269 h 443"/>
                <a:gd name="T60" fmla="*/ 32 w 253"/>
                <a:gd name="T61" fmla="*/ 270 h 443"/>
                <a:gd name="T62" fmla="*/ 27 w 253"/>
                <a:gd name="T63" fmla="*/ 290 h 443"/>
                <a:gd name="T64" fmla="*/ 13 w 253"/>
                <a:gd name="T65" fmla="*/ 313 h 443"/>
                <a:gd name="T66" fmla="*/ 0 w 253"/>
                <a:gd name="T67" fmla="*/ 351 h 443"/>
                <a:gd name="T68" fmla="*/ 0 w 253"/>
                <a:gd name="T69" fmla="*/ 380 h 443"/>
                <a:gd name="T70" fmla="*/ 142 w 253"/>
                <a:gd name="T71" fmla="*/ 372 h 443"/>
                <a:gd name="T72" fmla="*/ 144 w 253"/>
                <a:gd name="T73" fmla="*/ 378 h 443"/>
                <a:gd name="T74" fmla="*/ 140 w 253"/>
                <a:gd name="T75" fmla="*/ 391 h 443"/>
                <a:gd name="T76" fmla="*/ 140 w 253"/>
                <a:gd name="T77" fmla="*/ 411 h 443"/>
                <a:gd name="T78" fmla="*/ 155 w 253"/>
                <a:gd name="T79" fmla="*/ 426 h 443"/>
                <a:gd name="T80" fmla="*/ 159 w 253"/>
                <a:gd name="T81" fmla="*/ 443 h 443"/>
                <a:gd name="T82" fmla="*/ 169 w 253"/>
                <a:gd name="T83" fmla="*/ 443 h 443"/>
                <a:gd name="T84" fmla="*/ 184 w 253"/>
                <a:gd name="T85" fmla="*/ 432 h 443"/>
                <a:gd name="T86" fmla="*/ 219 w 253"/>
                <a:gd name="T87" fmla="*/ 420 h 443"/>
                <a:gd name="T88" fmla="*/ 228 w 253"/>
                <a:gd name="T89" fmla="*/ 424 h 443"/>
                <a:gd name="T90" fmla="*/ 240 w 253"/>
                <a:gd name="T91" fmla="*/ 420 h 443"/>
                <a:gd name="T92" fmla="*/ 242 w 253"/>
                <a:gd name="T93" fmla="*/ 422 h 443"/>
                <a:gd name="T94" fmla="*/ 249 w 253"/>
                <a:gd name="T95" fmla="*/ 424 h 443"/>
                <a:gd name="T96" fmla="*/ 253 w 253"/>
                <a:gd name="T97" fmla="*/ 424 h 443"/>
                <a:gd name="T98" fmla="*/ 236 w 253"/>
                <a:gd name="T99" fmla="*/ 288 h 443"/>
                <a:gd name="T100" fmla="*/ 234 w 253"/>
                <a:gd name="T101" fmla="*/ 276 h 443"/>
                <a:gd name="T102" fmla="*/ 240 w 253"/>
                <a:gd name="T103" fmla="*/ 9 h 443"/>
                <a:gd name="T104" fmla="*/ 234 w 253"/>
                <a:gd name="T105" fmla="*/ 0 h 4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3"/>
                <a:gd name="T160" fmla="*/ 0 h 443"/>
                <a:gd name="T161" fmla="*/ 253 w 253"/>
                <a:gd name="T162" fmla="*/ 443 h 4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3" h="443">
                  <a:moveTo>
                    <a:pt x="234" y="0"/>
                  </a:moveTo>
                  <a:lnTo>
                    <a:pt x="80" y="11"/>
                  </a:lnTo>
                  <a:lnTo>
                    <a:pt x="80" y="15"/>
                  </a:lnTo>
                  <a:lnTo>
                    <a:pt x="65" y="29"/>
                  </a:lnTo>
                  <a:lnTo>
                    <a:pt x="61" y="42"/>
                  </a:lnTo>
                  <a:lnTo>
                    <a:pt x="63" y="57"/>
                  </a:lnTo>
                  <a:lnTo>
                    <a:pt x="59" y="65"/>
                  </a:lnTo>
                  <a:lnTo>
                    <a:pt x="46" y="75"/>
                  </a:lnTo>
                  <a:lnTo>
                    <a:pt x="38" y="86"/>
                  </a:lnTo>
                  <a:lnTo>
                    <a:pt x="34" y="92"/>
                  </a:lnTo>
                  <a:lnTo>
                    <a:pt x="34" y="103"/>
                  </a:lnTo>
                  <a:lnTo>
                    <a:pt x="27" y="111"/>
                  </a:lnTo>
                  <a:lnTo>
                    <a:pt x="27" y="121"/>
                  </a:lnTo>
                  <a:lnTo>
                    <a:pt x="23" y="132"/>
                  </a:lnTo>
                  <a:lnTo>
                    <a:pt x="15" y="144"/>
                  </a:lnTo>
                  <a:lnTo>
                    <a:pt x="19" y="157"/>
                  </a:lnTo>
                  <a:lnTo>
                    <a:pt x="25" y="165"/>
                  </a:lnTo>
                  <a:lnTo>
                    <a:pt x="27" y="174"/>
                  </a:lnTo>
                  <a:lnTo>
                    <a:pt x="29" y="178"/>
                  </a:lnTo>
                  <a:lnTo>
                    <a:pt x="29" y="182"/>
                  </a:lnTo>
                  <a:lnTo>
                    <a:pt x="25" y="184"/>
                  </a:lnTo>
                  <a:lnTo>
                    <a:pt x="23" y="192"/>
                  </a:lnTo>
                  <a:lnTo>
                    <a:pt x="23" y="197"/>
                  </a:lnTo>
                  <a:lnTo>
                    <a:pt x="23" y="205"/>
                  </a:lnTo>
                  <a:lnTo>
                    <a:pt x="32" y="222"/>
                  </a:lnTo>
                  <a:lnTo>
                    <a:pt x="34" y="240"/>
                  </a:lnTo>
                  <a:lnTo>
                    <a:pt x="38" y="249"/>
                  </a:lnTo>
                  <a:lnTo>
                    <a:pt x="44" y="253"/>
                  </a:lnTo>
                  <a:lnTo>
                    <a:pt x="44" y="263"/>
                  </a:lnTo>
                  <a:lnTo>
                    <a:pt x="34" y="269"/>
                  </a:lnTo>
                  <a:lnTo>
                    <a:pt x="32" y="270"/>
                  </a:lnTo>
                  <a:lnTo>
                    <a:pt x="27" y="290"/>
                  </a:lnTo>
                  <a:lnTo>
                    <a:pt x="13" y="313"/>
                  </a:lnTo>
                  <a:lnTo>
                    <a:pt x="0" y="351"/>
                  </a:lnTo>
                  <a:lnTo>
                    <a:pt x="0" y="380"/>
                  </a:lnTo>
                  <a:lnTo>
                    <a:pt x="142" y="372"/>
                  </a:lnTo>
                  <a:lnTo>
                    <a:pt x="144" y="378"/>
                  </a:lnTo>
                  <a:lnTo>
                    <a:pt x="140" y="391"/>
                  </a:lnTo>
                  <a:lnTo>
                    <a:pt x="140" y="411"/>
                  </a:lnTo>
                  <a:lnTo>
                    <a:pt x="155" y="426"/>
                  </a:lnTo>
                  <a:lnTo>
                    <a:pt x="159" y="443"/>
                  </a:lnTo>
                  <a:lnTo>
                    <a:pt x="169" y="443"/>
                  </a:lnTo>
                  <a:lnTo>
                    <a:pt x="184" y="432"/>
                  </a:lnTo>
                  <a:lnTo>
                    <a:pt x="219" y="420"/>
                  </a:lnTo>
                  <a:lnTo>
                    <a:pt x="228" y="424"/>
                  </a:lnTo>
                  <a:lnTo>
                    <a:pt x="240" y="420"/>
                  </a:lnTo>
                  <a:lnTo>
                    <a:pt x="242" y="422"/>
                  </a:lnTo>
                  <a:lnTo>
                    <a:pt x="249" y="424"/>
                  </a:lnTo>
                  <a:lnTo>
                    <a:pt x="253" y="424"/>
                  </a:lnTo>
                  <a:lnTo>
                    <a:pt x="236" y="288"/>
                  </a:lnTo>
                  <a:lnTo>
                    <a:pt x="234" y="276"/>
                  </a:lnTo>
                  <a:lnTo>
                    <a:pt x="240" y="9"/>
                  </a:lnTo>
                  <a:lnTo>
                    <a:pt x="234" y="0"/>
                  </a:lnTo>
                </a:path>
              </a:pathLst>
            </a:custGeom>
            <a:noFill/>
            <a:ln w="0">
              <a:solidFill>
                <a:srgbClr val="000000"/>
              </a:solidFill>
              <a:prstDash val="solid"/>
              <a:round/>
              <a:headEnd/>
              <a:tailEnd/>
            </a:ln>
          </p:spPr>
          <p:txBody>
            <a:bodyPr/>
            <a:lstStyle/>
            <a:p>
              <a:endParaRPr lang="en-US"/>
            </a:p>
          </p:txBody>
        </p:sp>
        <p:sp>
          <p:nvSpPr>
            <p:cNvPr id="38184" name="Freeform 296"/>
            <p:cNvSpPr>
              <a:spLocks/>
            </p:cNvSpPr>
            <p:nvPr/>
          </p:nvSpPr>
          <p:spPr bwMode="auto">
            <a:xfrm>
              <a:off x="4123" y="2623"/>
              <a:ext cx="276" cy="442"/>
            </a:xfrm>
            <a:custGeom>
              <a:avLst/>
              <a:gdLst>
                <a:gd name="T0" fmla="*/ 0 w 276"/>
                <a:gd name="T1" fmla="*/ 16 h 442"/>
                <a:gd name="T2" fmla="*/ 6 w 276"/>
                <a:gd name="T3" fmla="*/ 25 h 442"/>
                <a:gd name="T4" fmla="*/ 0 w 276"/>
                <a:gd name="T5" fmla="*/ 292 h 442"/>
                <a:gd name="T6" fmla="*/ 2 w 276"/>
                <a:gd name="T7" fmla="*/ 304 h 442"/>
                <a:gd name="T8" fmla="*/ 19 w 276"/>
                <a:gd name="T9" fmla="*/ 440 h 442"/>
                <a:gd name="T10" fmla="*/ 21 w 276"/>
                <a:gd name="T11" fmla="*/ 436 h 442"/>
                <a:gd name="T12" fmla="*/ 27 w 276"/>
                <a:gd name="T13" fmla="*/ 434 h 442"/>
                <a:gd name="T14" fmla="*/ 38 w 276"/>
                <a:gd name="T15" fmla="*/ 438 h 442"/>
                <a:gd name="T16" fmla="*/ 42 w 276"/>
                <a:gd name="T17" fmla="*/ 432 h 442"/>
                <a:gd name="T18" fmla="*/ 42 w 276"/>
                <a:gd name="T19" fmla="*/ 413 h 442"/>
                <a:gd name="T20" fmla="*/ 48 w 276"/>
                <a:gd name="T21" fmla="*/ 400 h 442"/>
                <a:gd name="T22" fmla="*/ 56 w 276"/>
                <a:gd name="T23" fmla="*/ 413 h 442"/>
                <a:gd name="T24" fmla="*/ 56 w 276"/>
                <a:gd name="T25" fmla="*/ 419 h 442"/>
                <a:gd name="T26" fmla="*/ 60 w 276"/>
                <a:gd name="T27" fmla="*/ 428 h 442"/>
                <a:gd name="T28" fmla="*/ 67 w 276"/>
                <a:gd name="T29" fmla="*/ 440 h 442"/>
                <a:gd name="T30" fmla="*/ 75 w 276"/>
                <a:gd name="T31" fmla="*/ 442 h 442"/>
                <a:gd name="T32" fmla="*/ 83 w 276"/>
                <a:gd name="T33" fmla="*/ 440 h 442"/>
                <a:gd name="T34" fmla="*/ 90 w 276"/>
                <a:gd name="T35" fmla="*/ 430 h 442"/>
                <a:gd name="T36" fmla="*/ 94 w 276"/>
                <a:gd name="T37" fmla="*/ 430 h 442"/>
                <a:gd name="T38" fmla="*/ 98 w 276"/>
                <a:gd name="T39" fmla="*/ 427 h 442"/>
                <a:gd name="T40" fmla="*/ 98 w 276"/>
                <a:gd name="T41" fmla="*/ 425 h 442"/>
                <a:gd name="T42" fmla="*/ 96 w 276"/>
                <a:gd name="T43" fmla="*/ 423 h 442"/>
                <a:gd name="T44" fmla="*/ 92 w 276"/>
                <a:gd name="T45" fmla="*/ 421 h 442"/>
                <a:gd name="T46" fmla="*/ 92 w 276"/>
                <a:gd name="T47" fmla="*/ 419 h 442"/>
                <a:gd name="T48" fmla="*/ 94 w 276"/>
                <a:gd name="T49" fmla="*/ 409 h 442"/>
                <a:gd name="T50" fmla="*/ 94 w 276"/>
                <a:gd name="T51" fmla="*/ 407 h 442"/>
                <a:gd name="T52" fmla="*/ 88 w 276"/>
                <a:gd name="T53" fmla="*/ 402 h 442"/>
                <a:gd name="T54" fmla="*/ 86 w 276"/>
                <a:gd name="T55" fmla="*/ 402 h 442"/>
                <a:gd name="T56" fmla="*/ 83 w 276"/>
                <a:gd name="T57" fmla="*/ 398 h 442"/>
                <a:gd name="T58" fmla="*/ 77 w 276"/>
                <a:gd name="T59" fmla="*/ 390 h 442"/>
                <a:gd name="T60" fmla="*/ 75 w 276"/>
                <a:gd name="T61" fmla="*/ 384 h 442"/>
                <a:gd name="T62" fmla="*/ 77 w 276"/>
                <a:gd name="T63" fmla="*/ 380 h 442"/>
                <a:gd name="T64" fmla="*/ 77 w 276"/>
                <a:gd name="T65" fmla="*/ 379 h 442"/>
                <a:gd name="T66" fmla="*/ 77 w 276"/>
                <a:gd name="T67" fmla="*/ 375 h 442"/>
                <a:gd name="T68" fmla="*/ 276 w 276"/>
                <a:gd name="T69" fmla="*/ 356 h 442"/>
                <a:gd name="T70" fmla="*/ 276 w 276"/>
                <a:gd name="T71" fmla="*/ 350 h 442"/>
                <a:gd name="T72" fmla="*/ 267 w 276"/>
                <a:gd name="T73" fmla="*/ 336 h 442"/>
                <a:gd name="T74" fmla="*/ 269 w 276"/>
                <a:gd name="T75" fmla="*/ 311 h 442"/>
                <a:gd name="T76" fmla="*/ 259 w 276"/>
                <a:gd name="T77" fmla="*/ 292 h 442"/>
                <a:gd name="T78" fmla="*/ 257 w 276"/>
                <a:gd name="T79" fmla="*/ 275 h 442"/>
                <a:gd name="T80" fmla="*/ 263 w 276"/>
                <a:gd name="T81" fmla="*/ 265 h 442"/>
                <a:gd name="T82" fmla="*/ 263 w 276"/>
                <a:gd name="T83" fmla="*/ 254 h 442"/>
                <a:gd name="T84" fmla="*/ 269 w 276"/>
                <a:gd name="T85" fmla="*/ 244 h 442"/>
                <a:gd name="T86" fmla="*/ 271 w 276"/>
                <a:gd name="T87" fmla="*/ 240 h 442"/>
                <a:gd name="T88" fmla="*/ 263 w 276"/>
                <a:gd name="T89" fmla="*/ 233 h 442"/>
                <a:gd name="T90" fmla="*/ 267 w 276"/>
                <a:gd name="T91" fmla="*/ 225 h 442"/>
                <a:gd name="T92" fmla="*/ 261 w 276"/>
                <a:gd name="T93" fmla="*/ 219 h 442"/>
                <a:gd name="T94" fmla="*/ 255 w 276"/>
                <a:gd name="T95" fmla="*/ 215 h 442"/>
                <a:gd name="T96" fmla="*/ 251 w 276"/>
                <a:gd name="T97" fmla="*/ 210 h 442"/>
                <a:gd name="T98" fmla="*/ 248 w 276"/>
                <a:gd name="T99" fmla="*/ 196 h 442"/>
                <a:gd name="T100" fmla="*/ 244 w 276"/>
                <a:gd name="T101" fmla="*/ 190 h 442"/>
                <a:gd name="T102" fmla="*/ 190 w 276"/>
                <a:gd name="T103" fmla="*/ 0 h 442"/>
                <a:gd name="T104" fmla="*/ 0 w 276"/>
                <a:gd name="T105" fmla="*/ 16 h 4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6"/>
                <a:gd name="T160" fmla="*/ 0 h 442"/>
                <a:gd name="T161" fmla="*/ 276 w 276"/>
                <a:gd name="T162" fmla="*/ 442 h 4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6" h="442">
                  <a:moveTo>
                    <a:pt x="0" y="16"/>
                  </a:moveTo>
                  <a:lnTo>
                    <a:pt x="6" y="25"/>
                  </a:lnTo>
                  <a:lnTo>
                    <a:pt x="0" y="292"/>
                  </a:lnTo>
                  <a:lnTo>
                    <a:pt x="2" y="304"/>
                  </a:lnTo>
                  <a:lnTo>
                    <a:pt x="19" y="440"/>
                  </a:lnTo>
                  <a:lnTo>
                    <a:pt x="21" y="436"/>
                  </a:lnTo>
                  <a:lnTo>
                    <a:pt x="27" y="434"/>
                  </a:lnTo>
                  <a:lnTo>
                    <a:pt x="38" y="438"/>
                  </a:lnTo>
                  <a:lnTo>
                    <a:pt x="42" y="432"/>
                  </a:lnTo>
                  <a:lnTo>
                    <a:pt x="42" y="413"/>
                  </a:lnTo>
                  <a:lnTo>
                    <a:pt x="48" y="400"/>
                  </a:lnTo>
                  <a:lnTo>
                    <a:pt x="56" y="413"/>
                  </a:lnTo>
                  <a:lnTo>
                    <a:pt x="56" y="419"/>
                  </a:lnTo>
                  <a:lnTo>
                    <a:pt x="60" y="428"/>
                  </a:lnTo>
                  <a:lnTo>
                    <a:pt x="67" y="440"/>
                  </a:lnTo>
                  <a:lnTo>
                    <a:pt x="75" y="442"/>
                  </a:lnTo>
                  <a:lnTo>
                    <a:pt x="83" y="440"/>
                  </a:lnTo>
                  <a:lnTo>
                    <a:pt x="90" y="430"/>
                  </a:lnTo>
                  <a:lnTo>
                    <a:pt x="94" y="430"/>
                  </a:lnTo>
                  <a:lnTo>
                    <a:pt x="98" y="427"/>
                  </a:lnTo>
                  <a:lnTo>
                    <a:pt x="98" y="425"/>
                  </a:lnTo>
                  <a:lnTo>
                    <a:pt x="96" y="423"/>
                  </a:lnTo>
                  <a:lnTo>
                    <a:pt x="92" y="421"/>
                  </a:lnTo>
                  <a:lnTo>
                    <a:pt x="92" y="419"/>
                  </a:lnTo>
                  <a:lnTo>
                    <a:pt x="94" y="409"/>
                  </a:lnTo>
                  <a:lnTo>
                    <a:pt x="94" y="407"/>
                  </a:lnTo>
                  <a:lnTo>
                    <a:pt x="88" y="402"/>
                  </a:lnTo>
                  <a:lnTo>
                    <a:pt x="86" y="402"/>
                  </a:lnTo>
                  <a:lnTo>
                    <a:pt x="83" y="398"/>
                  </a:lnTo>
                  <a:lnTo>
                    <a:pt x="77" y="390"/>
                  </a:lnTo>
                  <a:lnTo>
                    <a:pt x="75" y="384"/>
                  </a:lnTo>
                  <a:lnTo>
                    <a:pt x="77" y="380"/>
                  </a:lnTo>
                  <a:lnTo>
                    <a:pt x="77" y="379"/>
                  </a:lnTo>
                  <a:lnTo>
                    <a:pt x="77" y="375"/>
                  </a:lnTo>
                  <a:lnTo>
                    <a:pt x="276" y="356"/>
                  </a:lnTo>
                  <a:lnTo>
                    <a:pt x="276" y="350"/>
                  </a:lnTo>
                  <a:lnTo>
                    <a:pt x="267" y="336"/>
                  </a:lnTo>
                  <a:lnTo>
                    <a:pt x="269" y="311"/>
                  </a:lnTo>
                  <a:lnTo>
                    <a:pt x="259" y="292"/>
                  </a:lnTo>
                  <a:lnTo>
                    <a:pt x="257" y="275"/>
                  </a:lnTo>
                  <a:lnTo>
                    <a:pt x="263" y="265"/>
                  </a:lnTo>
                  <a:lnTo>
                    <a:pt x="263" y="254"/>
                  </a:lnTo>
                  <a:lnTo>
                    <a:pt x="269" y="244"/>
                  </a:lnTo>
                  <a:lnTo>
                    <a:pt x="271" y="240"/>
                  </a:lnTo>
                  <a:lnTo>
                    <a:pt x="263" y="233"/>
                  </a:lnTo>
                  <a:lnTo>
                    <a:pt x="267" y="225"/>
                  </a:lnTo>
                  <a:lnTo>
                    <a:pt x="261" y="219"/>
                  </a:lnTo>
                  <a:lnTo>
                    <a:pt x="255" y="215"/>
                  </a:lnTo>
                  <a:lnTo>
                    <a:pt x="251" y="210"/>
                  </a:lnTo>
                  <a:lnTo>
                    <a:pt x="248" y="196"/>
                  </a:lnTo>
                  <a:lnTo>
                    <a:pt x="244" y="190"/>
                  </a:lnTo>
                  <a:lnTo>
                    <a:pt x="190" y="0"/>
                  </a:lnTo>
                  <a:lnTo>
                    <a:pt x="0" y="16"/>
                  </a:lnTo>
                </a:path>
              </a:pathLst>
            </a:custGeom>
            <a:noFill/>
            <a:ln w="0">
              <a:solidFill>
                <a:srgbClr val="000000"/>
              </a:solidFill>
              <a:prstDash val="solid"/>
              <a:round/>
              <a:headEnd/>
              <a:tailEnd/>
            </a:ln>
          </p:spPr>
          <p:txBody>
            <a:bodyPr/>
            <a:lstStyle/>
            <a:p>
              <a:endParaRPr lang="en-US"/>
            </a:p>
          </p:txBody>
        </p:sp>
        <p:sp>
          <p:nvSpPr>
            <p:cNvPr id="38185" name="Freeform 297"/>
            <p:cNvSpPr>
              <a:spLocks/>
            </p:cNvSpPr>
            <p:nvPr/>
          </p:nvSpPr>
          <p:spPr bwMode="auto">
            <a:xfrm>
              <a:off x="4198" y="2959"/>
              <a:ext cx="656" cy="497"/>
            </a:xfrm>
            <a:custGeom>
              <a:avLst/>
              <a:gdLst>
                <a:gd name="T0" fmla="*/ 2 w 656"/>
                <a:gd name="T1" fmla="*/ 43 h 497"/>
                <a:gd name="T2" fmla="*/ 2 w 656"/>
                <a:gd name="T3" fmla="*/ 54 h 497"/>
                <a:gd name="T4" fmla="*/ 13 w 656"/>
                <a:gd name="T5" fmla="*/ 66 h 497"/>
                <a:gd name="T6" fmla="*/ 17 w 656"/>
                <a:gd name="T7" fmla="*/ 83 h 497"/>
                <a:gd name="T8" fmla="*/ 23 w 656"/>
                <a:gd name="T9" fmla="*/ 89 h 497"/>
                <a:gd name="T10" fmla="*/ 19 w 656"/>
                <a:gd name="T11" fmla="*/ 100 h 497"/>
                <a:gd name="T12" fmla="*/ 40 w 656"/>
                <a:gd name="T13" fmla="*/ 85 h 497"/>
                <a:gd name="T14" fmla="*/ 50 w 656"/>
                <a:gd name="T15" fmla="*/ 83 h 497"/>
                <a:gd name="T16" fmla="*/ 56 w 656"/>
                <a:gd name="T17" fmla="*/ 85 h 497"/>
                <a:gd name="T18" fmla="*/ 56 w 656"/>
                <a:gd name="T19" fmla="*/ 89 h 497"/>
                <a:gd name="T20" fmla="*/ 105 w 656"/>
                <a:gd name="T21" fmla="*/ 77 h 497"/>
                <a:gd name="T22" fmla="*/ 102 w 656"/>
                <a:gd name="T23" fmla="*/ 87 h 497"/>
                <a:gd name="T24" fmla="*/ 150 w 656"/>
                <a:gd name="T25" fmla="*/ 102 h 497"/>
                <a:gd name="T26" fmla="*/ 155 w 656"/>
                <a:gd name="T27" fmla="*/ 94 h 497"/>
                <a:gd name="T28" fmla="*/ 171 w 656"/>
                <a:gd name="T29" fmla="*/ 104 h 497"/>
                <a:gd name="T30" fmla="*/ 190 w 656"/>
                <a:gd name="T31" fmla="*/ 125 h 497"/>
                <a:gd name="T32" fmla="*/ 188 w 656"/>
                <a:gd name="T33" fmla="*/ 138 h 497"/>
                <a:gd name="T34" fmla="*/ 182 w 656"/>
                <a:gd name="T35" fmla="*/ 137 h 497"/>
                <a:gd name="T36" fmla="*/ 215 w 656"/>
                <a:gd name="T37" fmla="*/ 135 h 497"/>
                <a:gd name="T38" fmla="*/ 249 w 656"/>
                <a:gd name="T39" fmla="*/ 112 h 497"/>
                <a:gd name="T40" fmla="*/ 263 w 656"/>
                <a:gd name="T41" fmla="*/ 104 h 497"/>
                <a:gd name="T42" fmla="*/ 326 w 656"/>
                <a:gd name="T43" fmla="*/ 110 h 497"/>
                <a:gd name="T44" fmla="*/ 345 w 656"/>
                <a:gd name="T45" fmla="*/ 135 h 497"/>
                <a:gd name="T46" fmla="*/ 376 w 656"/>
                <a:gd name="T47" fmla="*/ 162 h 497"/>
                <a:gd name="T48" fmla="*/ 411 w 656"/>
                <a:gd name="T49" fmla="*/ 185 h 497"/>
                <a:gd name="T50" fmla="*/ 413 w 656"/>
                <a:gd name="T51" fmla="*/ 233 h 497"/>
                <a:gd name="T52" fmla="*/ 411 w 656"/>
                <a:gd name="T53" fmla="*/ 281 h 497"/>
                <a:gd name="T54" fmla="*/ 424 w 656"/>
                <a:gd name="T55" fmla="*/ 279 h 497"/>
                <a:gd name="T56" fmla="*/ 430 w 656"/>
                <a:gd name="T57" fmla="*/ 263 h 497"/>
                <a:gd name="T58" fmla="*/ 439 w 656"/>
                <a:gd name="T59" fmla="*/ 269 h 497"/>
                <a:gd name="T60" fmla="*/ 445 w 656"/>
                <a:gd name="T61" fmla="*/ 277 h 497"/>
                <a:gd name="T62" fmla="*/ 434 w 656"/>
                <a:gd name="T63" fmla="*/ 302 h 497"/>
                <a:gd name="T64" fmla="*/ 434 w 656"/>
                <a:gd name="T65" fmla="*/ 317 h 497"/>
                <a:gd name="T66" fmla="*/ 472 w 656"/>
                <a:gd name="T67" fmla="*/ 363 h 497"/>
                <a:gd name="T68" fmla="*/ 482 w 656"/>
                <a:gd name="T69" fmla="*/ 357 h 497"/>
                <a:gd name="T70" fmla="*/ 493 w 656"/>
                <a:gd name="T71" fmla="*/ 390 h 497"/>
                <a:gd name="T72" fmla="*/ 522 w 656"/>
                <a:gd name="T73" fmla="*/ 436 h 497"/>
                <a:gd name="T74" fmla="*/ 553 w 656"/>
                <a:gd name="T75" fmla="*/ 446 h 497"/>
                <a:gd name="T76" fmla="*/ 587 w 656"/>
                <a:gd name="T77" fmla="*/ 478 h 497"/>
                <a:gd name="T78" fmla="*/ 591 w 656"/>
                <a:gd name="T79" fmla="*/ 488 h 497"/>
                <a:gd name="T80" fmla="*/ 582 w 656"/>
                <a:gd name="T81" fmla="*/ 488 h 497"/>
                <a:gd name="T82" fmla="*/ 595 w 656"/>
                <a:gd name="T83" fmla="*/ 497 h 497"/>
                <a:gd name="T84" fmla="*/ 641 w 656"/>
                <a:gd name="T85" fmla="*/ 482 h 497"/>
                <a:gd name="T86" fmla="*/ 643 w 656"/>
                <a:gd name="T87" fmla="*/ 447 h 497"/>
                <a:gd name="T88" fmla="*/ 656 w 656"/>
                <a:gd name="T89" fmla="*/ 426 h 497"/>
                <a:gd name="T90" fmla="*/ 651 w 656"/>
                <a:gd name="T91" fmla="*/ 350 h 497"/>
                <a:gd name="T92" fmla="*/ 618 w 656"/>
                <a:gd name="T93" fmla="*/ 290 h 497"/>
                <a:gd name="T94" fmla="*/ 587 w 656"/>
                <a:gd name="T95" fmla="*/ 233 h 497"/>
                <a:gd name="T96" fmla="*/ 580 w 656"/>
                <a:gd name="T97" fmla="*/ 210 h 497"/>
                <a:gd name="T98" fmla="*/ 564 w 656"/>
                <a:gd name="T99" fmla="*/ 167 h 497"/>
                <a:gd name="T100" fmla="*/ 541 w 656"/>
                <a:gd name="T101" fmla="*/ 146 h 497"/>
                <a:gd name="T102" fmla="*/ 503 w 656"/>
                <a:gd name="T103" fmla="*/ 73 h 497"/>
                <a:gd name="T104" fmla="*/ 486 w 656"/>
                <a:gd name="T105" fmla="*/ 37 h 497"/>
                <a:gd name="T106" fmla="*/ 478 w 656"/>
                <a:gd name="T107" fmla="*/ 6 h 497"/>
                <a:gd name="T108" fmla="*/ 443 w 656"/>
                <a:gd name="T109" fmla="*/ 0 h 497"/>
                <a:gd name="T110" fmla="*/ 434 w 656"/>
                <a:gd name="T111" fmla="*/ 16 h 497"/>
                <a:gd name="T112" fmla="*/ 428 w 656"/>
                <a:gd name="T113" fmla="*/ 44 h 497"/>
                <a:gd name="T114" fmla="*/ 215 w 656"/>
                <a:gd name="T115" fmla="*/ 43 h 497"/>
                <a:gd name="T116" fmla="*/ 203 w 656"/>
                <a:gd name="T117" fmla="*/ 23 h 4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6"/>
                <a:gd name="T178" fmla="*/ 0 h 497"/>
                <a:gd name="T179" fmla="*/ 656 w 656"/>
                <a:gd name="T180" fmla="*/ 497 h 4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6" h="497">
                  <a:moveTo>
                    <a:pt x="201" y="20"/>
                  </a:moveTo>
                  <a:lnTo>
                    <a:pt x="2" y="39"/>
                  </a:lnTo>
                  <a:lnTo>
                    <a:pt x="2" y="43"/>
                  </a:lnTo>
                  <a:lnTo>
                    <a:pt x="2" y="44"/>
                  </a:lnTo>
                  <a:lnTo>
                    <a:pt x="0" y="48"/>
                  </a:lnTo>
                  <a:lnTo>
                    <a:pt x="2" y="54"/>
                  </a:lnTo>
                  <a:lnTo>
                    <a:pt x="8" y="62"/>
                  </a:lnTo>
                  <a:lnTo>
                    <a:pt x="11" y="66"/>
                  </a:lnTo>
                  <a:lnTo>
                    <a:pt x="13" y="66"/>
                  </a:lnTo>
                  <a:lnTo>
                    <a:pt x="19" y="71"/>
                  </a:lnTo>
                  <a:lnTo>
                    <a:pt x="19" y="73"/>
                  </a:lnTo>
                  <a:lnTo>
                    <a:pt x="17" y="83"/>
                  </a:lnTo>
                  <a:lnTo>
                    <a:pt x="17" y="85"/>
                  </a:lnTo>
                  <a:lnTo>
                    <a:pt x="21" y="87"/>
                  </a:lnTo>
                  <a:lnTo>
                    <a:pt x="23" y="89"/>
                  </a:lnTo>
                  <a:lnTo>
                    <a:pt x="23" y="91"/>
                  </a:lnTo>
                  <a:lnTo>
                    <a:pt x="19" y="94"/>
                  </a:lnTo>
                  <a:lnTo>
                    <a:pt x="19" y="100"/>
                  </a:lnTo>
                  <a:lnTo>
                    <a:pt x="31" y="98"/>
                  </a:lnTo>
                  <a:lnTo>
                    <a:pt x="34" y="94"/>
                  </a:lnTo>
                  <a:lnTo>
                    <a:pt x="40" y="85"/>
                  </a:lnTo>
                  <a:lnTo>
                    <a:pt x="40" y="81"/>
                  </a:lnTo>
                  <a:lnTo>
                    <a:pt x="46" y="83"/>
                  </a:lnTo>
                  <a:lnTo>
                    <a:pt x="50" y="83"/>
                  </a:lnTo>
                  <a:lnTo>
                    <a:pt x="52" y="81"/>
                  </a:lnTo>
                  <a:lnTo>
                    <a:pt x="56" y="81"/>
                  </a:lnTo>
                  <a:lnTo>
                    <a:pt x="56" y="85"/>
                  </a:lnTo>
                  <a:lnTo>
                    <a:pt x="48" y="91"/>
                  </a:lnTo>
                  <a:lnTo>
                    <a:pt x="48" y="92"/>
                  </a:lnTo>
                  <a:lnTo>
                    <a:pt x="56" y="89"/>
                  </a:lnTo>
                  <a:lnTo>
                    <a:pt x="65" y="89"/>
                  </a:lnTo>
                  <a:lnTo>
                    <a:pt x="100" y="77"/>
                  </a:lnTo>
                  <a:lnTo>
                    <a:pt x="105" y="77"/>
                  </a:lnTo>
                  <a:lnTo>
                    <a:pt x="105" y="79"/>
                  </a:lnTo>
                  <a:lnTo>
                    <a:pt x="100" y="85"/>
                  </a:lnTo>
                  <a:lnTo>
                    <a:pt x="102" y="87"/>
                  </a:lnTo>
                  <a:lnTo>
                    <a:pt x="117" y="89"/>
                  </a:lnTo>
                  <a:lnTo>
                    <a:pt x="132" y="94"/>
                  </a:lnTo>
                  <a:lnTo>
                    <a:pt x="150" y="102"/>
                  </a:lnTo>
                  <a:lnTo>
                    <a:pt x="153" y="102"/>
                  </a:lnTo>
                  <a:lnTo>
                    <a:pt x="152" y="98"/>
                  </a:lnTo>
                  <a:lnTo>
                    <a:pt x="155" y="94"/>
                  </a:lnTo>
                  <a:lnTo>
                    <a:pt x="159" y="100"/>
                  </a:lnTo>
                  <a:lnTo>
                    <a:pt x="169" y="102"/>
                  </a:lnTo>
                  <a:lnTo>
                    <a:pt x="171" y="104"/>
                  </a:lnTo>
                  <a:lnTo>
                    <a:pt x="169" y="106"/>
                  </a:lnTo>
                  <a:lnTo>
                    <a:pt x="169" y="110"/>
                  </a:lnTo>
                  <a:lnTo>
                    <a:pt x="190" y="125"/>
                  </a:lnTo>
                  <a:lnTo>
                    <a:pt x="190" y="131"/>
                  </a:lnTo>
                  <a:lnTo>
                    <a:pt x="190" y="135"/>
                  </a:lnTo>
                  <a:lnTo>
                    <a:pt x="188" y="138"/>
                  </a:lnTo>
                  <a:lnTo>
                    <a:pt x="186" y="137"/>
                  </a:lnTo>
                  <a:lnTo>
                    <a:pt x="184" y="133"/>
                  </a:lnTo>
                  <a:lnTo>
                    <a:pt x="182" y="137"/>
                  </a:lnTo>
                  <a:lnTo>
                    <a:pt x="184" y="140"/>
                  </a:lnTo>
                  <a:lnTo>
                    <a:pt x="188" y="142"/>
                  </a:lnTo>
                  <a:lnTo>
                    <a:pt x="215" y="135"/>
                  </a:lnTo>
                  <a:lnTo>
                    <a:pt x="217" y="131"/>
                  </a:lnTo>
                  <a:lnTo>
                    <a:pt x="226" y="129"/>
                  </a:lnTo>
                  <a:lnTo>
                    <a:pt x="249" y="112"/>
                  </a:lnTo>
                  <a:lnTo>
                    <a:pt x="265" y="112"/>
                  </a:lnTo>
                  <a:lnTo>
                    <a:pt x="265" y="108"/>
                  </a:lnTo>
                  <a:lnTo>
                    <a:pt x="263" y="104"/>
                  </a:lnTo>
                  <a:lnTo>
                    <a:pt x="267" y="94"/>
                  </a:lnTo>
                  <a:lnTo>
                    <a:pt x="292" y="91"/>
                  </a:lnTo>
                  <a:lnTo>
                    <a:pt x="326" y="110"/>
                  </a:lnTo>
                  <a:lnTo>
                    <a:pt x="328" y="115"/>
                  </a:lnTo>
                  <a:lnTo>
                    <a:pt x="338" y="121"/>
                  </a:lnTo>
                  <a:lnTo>
                    <a:pt x="345" y="135"/>
                  </a:lnTo>
                  <a:lnTo>
                    <a:pt x="367" y="150"/>
                  </a:lnTo>
                  <a:lnTo>
                    <a:pt x="370" y="156"/>
                  </a:lnTo>
                  <a:lnTo>
                    <a:pt x="376" y="162"/>
                  </a:lnTo>
                  <a:lnTo>
                    <a:pt x="393" y="162"/>
                  </a:lnTo>
                  <a:lnTo>
                    <a:pt x="407" y="181"/>
                  </a:lnTo>
                  <a:lnTo>
                    <a:pt x="411" y="185"/>
                  </a:lnTo>
                  <a:lnTo>
                    <a:pt x="409" y="190"/>
                  </a:lnTo>
                  <a:lnTo>
                    <a:pt x="415" y="210"/>
                  </a:lnTo>
                  <a:lnTo>
                    <a:pt x="413" y="233"/>
                  </a:lnTo>
                  <a:lnTo>
                    <a:pt x="407" y="256"/>
                  </a:lnTo>
                  <a:lnTo>
                    <a:pt x="409" y="275"/>
                  </a:lnTo>
                  <a:lnTo>
                    <a:pt x="411" y="281"/>
                  </a:lnTo>
                  <a:lnTo>
                    <a:pt x="424" y="290"/>
                  </a:lnTo>
                  <a:lnTo>
                    <a:pt x="428" y="282"/>
                  </a:lnTo>
                  <a:lnTo>
                    <a:pt x="424" y="279"/>
                  </a:lnTo>
                  <a:lnTo>
                    <a:pt x="420" y="267"/>
                  </a:lnTo>
                  <a:lnTo>
                    <a:pt x="422" y="265"/>
                  </a:lnTo>
                  <a:lnTo>
                    <a:pt x="430" y="263"/>
                  </a:lnTo>
                  <a:lnTo>
                    <a:pt x="436" y="275"/>
                  </a:lnTo>
                  <a:lnTo>
                    <a:pt x="439" y="275"/>
                  </a:lnTo>
                  <a:lnTo>
                    <a:pt x="439" y="269"/>
                  </a:lnTo>
                  <a:lnTo>
                    <a:pt x="441" y="267"/>
                  </a:lnTo>
                  <a:lnTo>
                    <a:pt x="445" y="271"/>
                  </a:lnTo>
                  <a:lnTo>
                    <a:pt x="445" y="277"/>
                  </a:lnTo>
                  <a:lnTo>
                    <a:pt x="441" y="282"/>
                  </a:lnTo>
                  <a:lnTo>
                    <a:pt x="438" y="288"/>
                  </a:lnTo>
                  <a:lnTo>
                    <a:pt x="434" y="302"/>
                  </a:lnTo>
                  <a:lnTo>
                    <a:pt x="428" y="305"/>
                  </a:lnTo>
                  <a:lnTo>
                    <a:pt x="428" y="311"/>
                  </a:lnTo>
                  <a:lnTo>
                    <a:pt x="434" y="317"/>
                  </a:lnTo>
                  <a:lnTo>
                    <a:pt x="441" y="325"/>
                  </a:lnTo>
                  <a:lnTo>
                    <a:pt x="453" y="352"/>
                  </a:lnTo>
                  <a:lnTo>
                    <a:pt x="472" y="363"/>
                  </a:lnTo>
                  <a:lnTo>
                    <a:pt x="474" y="363"/>
                  </a:lnTo>
                  <a:lnTo>
                    <a:pt x="476" y="357"/>
                  </a:lnTo>
                  <a:lnTo>
                    <a:pt x="482" y="357"/>
                  </a:lnTo>
                  <a:lnTo>
                    <a:pt x="486" y="369"/>
                  </a:lnTo>
                  <a:lnTo>
                    <a:pt x="486" y="375"/>
                  </a:lnTo>
                  <a:lnTo>
                    <a:pt x="493" y="390"/>
                  </a:lnTo>
                  <a:lnTo>
                    <a:pt x="501" y="394"/>
                  </a:lnTo>
                  <a:lnTo>
                    <a:pt x="509" y="396"/>
                  </a:lnTo>
                  <a:lnTo>
                    <a:pt x="522" y="436"/>
                  </a:lnTo>
                  <a:lnTo>
                    <a:pt x="526" y="436"/>
                  </a:lnTo>
                  <a:lnTo>
                    <a:pt x="545" y="442"/>
                  </a:lnTo>
                  <a:lnTo>
                    <a:pt x="553" y="446"/>
                  </a:lnTo>
                  <a:lnTo>
                    <a:pt x="574" y="472"/>
                  </a:lnTo>
                  <a:lnTo>
                    <a:pt x="583" y="478"/>
                  </a:lnTo>
                  <a:lnTo>
                    <a:pt x="587" y="478"/>
                  </a:lnTo>
                  <a:lnTo>
                    <a:pt x="593" y="482"/>
                  </a:lnTo>
                  <a:lnTo>
                    <a:pt x="595" y="488"/>
                  </a:lnTo>
                  <a:lnTo>
                    <a:pt x="591" y="488"/>
                  </a:lnTo>
                  <a:lnTo>
                    <a:pt x="587" y="488"/>
                  </a:lnTo>
                  <a:lnTo>
                    <a:pt x="585" y="488"/>
                  </a:lnTo>
                  <a:lnTo>
                    <a:pt x="582" y="488"/>
                  </a:lnTo>
                  <a:lnTo>
                    <a:pt x="582" y="492"/>
                  </a:lnTo>
                  <a:lnTo>
                    <a:pt x="583" y="495"/>
                  </a:lnTo>
                  <a:lnTo>
                    <a:pt x="595" y="497"/>
                  </a:lnTo>
                  <a:lnTo>
                    <a:pt x="601" y="494"/>
                  </a:lnTo>
                  <a:lnTo>
                    <a:pt x="608" y="494"/>
                  </a:lnTo>
                  <a:lnTo>
                    <a:pt x="641" y="482"/>
                  </a:lnTo>
                  <a:lnTo>
                    <a:pt x="647" y="469"/>
                  </a:lnTo>
                  <a:lnTo>
                    <a:pt x="649" y="465"/>
                  </a:lnTo>
                  <a:lnTo>
                    <a:pt x="643" y="447"/>
                  </a:lnTo>
                  <a:lnTo>
                    <a:pt x="645" y="440"/>
                  </a:lnTo>
                  <a:lnTo>
                    <a:pt x="651" y="424"/>
                  </a:lnTo>
                  <a:lnTo>
                    <a:pt x="656" y="426"/>
                  </a:lnTo>
                  <a:lnTo>
                    <a:pt x="649" y="396"/>
                  </a:lnTo>
                  <a:lnTo>
                    <a:pt x="651" y="380"/>
                  </a:lnTo>
                  <a:lnTo>
                    <a:pt x="651" y="350"/>
                  </a:lnTo>
                  <a:lnTo>
                    <a:pt x="643" y="327"/>
                  </a:lnTo>
                  <a:lnTo>
                    <a:pt x="639" y="319"/>
                  </a:lnTo>
                  <a:lnTo>
                    <a:pt x="618" y="290"/>
                  </a:lnTo>
                  <a:lnTo>
                    <a:pt x="605" y="257"/>
                  </a:lnTo>
                  <a:lnTo>
                    <a:pt x="587" y="234"/>
                  </a:lnTo>
                  <a:lnTo>
                    <a:pt x="587" y="233"/>
                  </a:lnTo>
                  <a:lnTo>
                    <a:pt x="585" y="227"/>
                  </a:lnTo>
                  <a:lnTo>
                    <a:pt x="580" y="215"/>
                  </a:lnTo>
                  <a:lnTo>
                    <a:pt x="580" y="210"/>
                  </a:lnTo>
                  <a:lnTo>
                    <a:pt x="585" y="202"/>
                  </a:lnTo>
                  <a:lnTo>
                    <a:pt x="585" y="198"/>
                  </a:lnTo>
                  <a:lnTo>
                    <a:pt x="564" y="167"/>
                  </a:lnTo>
                  <a:lnTo>
                    <a:pt x="551" y="156"/>
                  </a:lnTo>
                  <a:lnTo>
                    <a:pt x="543" y="150"/>
                  </a:lnTo>
                  <a:lnTo>
                    <a:pt x="541" y="146"/>
                  </a:lnTo>
                  <a:lnTo>
                    <a:pt x="526" y="127"/>
                  </a:lnTo>
                  <a:lnTo>
                    <a:pt x="507" y="92"/>
                  </a:lnTo>
                  <a:lnTo>
                    <a:pt x="503" y="73"/>
                  </a:lnTo>
                  <a:lnTo>
                    <a:pt x="491" y="44"/>
                  </a:lnTo>
                  <a:lnTo>
                    <a:pt x="491" y="41"/>
                  </a:lnTo>
                  <a:lnTo>
                    <a:pt x="486" y="37"/>
                  </a:lnTo>
                  <a:lnTo>
                    <a:pt x="482" y="33"/>
                  </a:lnTo>
                  <a:lnTo>
                    <a:pt x="480" y="14"/>
                  </a:lnTo>
                  <a:lnTo>
                    <a:pt x="478" y="6"/>
                  </a:lnTo>
                  <a:lnTo>
                    <a:pt x="470" y="8"/>
                  </a:lnTo>
                  <a:lnTo>
                    <a:pt x="459" y="8"/>
                  </a:lnTo>
                  <a:lnTo>
                    <a:pt x="443" y="0"/>
                  </a:lnTo>
                  <a:lnTo>
                    <a:pt x="438" y="6"/>
                  </a:lnTo>
                  <a:lnTo>
                    <a:pt x="436" y="8"/>
                  </a:lnTo>
                  <a:lnTo>
                    <a:pt x="434" y="16"/>
                  </a:lnTo>
                  <a:lnTo>
                    <a:pt x="441" y="37"/>
                  </a:lnTo>
                  <a:lnTo>
                    <a:pt x="439" y="46"/>
                  </a:lnTo>
                  <a:lnTo>
                    <a:pt x="428" y="44"/>
                  </a:lnTo>
                  <a:lnTo>
                    <a:pt x="424" y="41"/>
                  </a:lnTo>
                  <a:lnTo>
                    <a:pt x="422" y="31"/>
                  </a:lnTo>
                  <a:lnTo>
                    <a:pt x="215" y="43"/>
                  </a:lnTo>
                  <a:lnTo>
                    <a:pt x="209" y="37"/>
                  </a:lnTo>
                  <a:lnTo>
                    <a:pt x="211" y="31"/>
                  </a:lnTo>
                  <a:lnTo>
                    <a:pt x="203" y="23"/>
                  </a:lnTo>
                  <a:lnTo>
                    <a:pt x="201" y="20"/>
                  </a:lnTo>
                </a:path>
              </a:pathLst>
            </a:custGeom>
            <a:noFill/>
            <a:ln w="0">
              <a:solidFill>
                <a:srgbClr val="000000"/>
              </a:solidFill>
              <a:prstDash val="solid"/>
              <a:round/>
              <a:headEnd/>
              <a:tailEnd/>
            </a:ln>
          </p:spPr>
          <p:txBody>
            <a:bodyPr/>
            <a:lstStyle/>
            <a:p>
              <a:endParaRPr lang="en-US"/>
            </a:p>
          </p:txBody>
        </p:sp>
        <p:sp>
          <p:nvSpPr>
            <p:cNvPr id="38186" name="Freeform 298"/>
            <p:cNvSpPr>
              <a:spLocks/>
            </p:cNvSpPr>
            <p:nvPr/>
          </p:nvSpPr>
          <p:spPr bwMode="auto">
            <a:xfrm>
              <a:off x="4313" y="2599"/>
              <a:ext cx="395" cy="406"/>
            </a:xfrm>
            <a:custGeom>
              <a:avLst/>
              <a:gdLst>
                <a:gd name="T0" fmla="*/ 54 w 395"/>
                <a:gd name="T1" fmla="*/ 214 h 406"/>
                <a:gd name="T2" fmla="*/ 61 w 395"/>
                <a:gd name="T3" fmla="*/ 234 h 406"/>
                <a:gd name="T4" fmla="*/ 71 w 395"/>
                <a:gd name="T5" fmla="*/ 243 h 406"/>
                <a:gd name="T6" fmla="*/ 73 w 395"/>
                <a:gd name="T7" fmla="*/ 257 h 406"/>
                <a:gd name="T8" fmla="*/ 79 w 395"/>
                <a:gd name="T9" fmla="*/ 268 h 406"/>
                <a:gd name="T10" fmla="*/ 73 w 395"/>
                <a:gd name="T11" fmla="*/ 289 h 406"/>
                <a:gd name="T12" fmla="*/ 69 w 395"/>
                <a:gd name="T13" fmla="*/ 316 h 406"/>
                <a:gd name="T14" fmla="*/ 77 w 395"/>
                <a:gd name="T15" fmla="*/ 360 h 406"/>
                <a:gd name="T16" fmla="*/ 86 w 395"/>
                <a:gd name="T17" fmla="*/ 380 h 406"/>
                <a:gd name="T18" fmla="*/ 96 w 395"/>
                <a:gd name="T19" fmla="*/ 391 h 406"/>
                <a:gd name="T20" fmla="*/ 100 w 395"/>
                <a:gd name="T21" fmla="*/ 403 h 406"/>
                <a:gd name="T22" fmla="*/ 309 w 395"/>
                <a:gd name="T23" fmla="*/ 401 h 406"/>
                <a:gd name="T24" fmla="*/ 324 w 395"/>
                <a:gd name="T25" fmla="*/ 406 h 406"/>
                <a:gd name="T26" fmla="*/ 319 w 395"/>
                <a:gd name="T27" fmla="*/ 376 h 406"/>
                <a:gd name="T28" fmla="*/ 323 w 395"/>
                <a:gd name="T29" fmla="*/ 366 h 406"/>
                <a:gd name="T30" fmla="*/ 344 w 395"/>
                <a:gd name="T31" fmla="*/ 368 h 406"/>
                <a:gd name="T32" fmla="*/ 363 w 395"/>
                <a:gd name="T33" fmla="*/ 366 h 406"/>
                <a:gd name="T34" fmla="*/ 357 w 395"/>
                <a:gd name="T35" fmla="*/ 345 h 406"/>
                <a:gd name="T36" fmla="*/ 359 w 395"/>
                <a:gd name="T37" fmla="*/ 326 h 406"/>
                <a:gd name="T38" fmla="*/ 372 w 395"/>
                <a:gd name="T39" fmla="*/ 282 h 406"/>
                <a:gd name="T40" fmla="*/ 384 w 395"/>
                <a:gd name="T41" fmla="*/ 257 h 406"/>
                <a:gd name="T42" fmla="*/ 394 w 395"/>
                <a:gd name="T43" fmla="*/ 247 h 406"/>
                <a:gd name="T44" fmla="*/ 390 w 395"/>
                <a:gd name="T45" fmla="*/ 241 h 406"/>
                <a:gd name="T46" fmla="*/ 374 w 395"/>
                <a:gd name="T47" fmla="*/ 239 h 406"/>
                <a:gd name="T48" fmla="*/ 369 w 395"/>
                <a:gd name="T49" fmla="*/ 234 h 406"/>
                <a:gd name="T50" fmla="*/ 355 w 395"/>
                <a:gd name="T51" fmla="*/ 201 h 406"/>
                <a:gd name="T52" fmla="*/ 338 w 395"/>
                <a:gd name="T53" fmla="*/ 178 h 406"/>
                <a:gd name="T54" fmla="*/ 328 w 395"/>
                <a:gd name="T55" fmla="*/ 161 h 406"/>
                <a:gd name="T56" fmla="*/ 309 w 395"/>
                <a:gd name="T57" fmla="*/ 153 h 406"/>
                <a:gd name="T58" fmla="*/ 292 w 395"/>
                <a:gd name="T59" fmla="*/ 138 h 406"/>
                <a:gd name="T60" fmla="*/ 288 w 395"/>
                <a:gd name="T61" fmla="*/ 122 h 406"/>
                <a:gd name="T62" fmla="*/ 273 w 395"/>
                <a:gd name="T63" fmla="*/ 115 h 406"/>
                <a:gd name="T64" fmla="*/ 238 w 395"/>
                <a:gd name="T65" fmla="*/ 90 h 406"/>
                <a:gd name="T66" fmla="*/ 225 w 395"/>
                <a:gd name="T67" fmla="*/ 74 h 406"/>
                <a:gd name="T68" fmla="*/ 211 w 395"/>
                <a:gd name="T69" fmla="*/ 53 h 406"/>
                <a:gd name="T70" fmla="*/ 194 w 395"/>
                <a:gd name="T71" fmla="*/ 44 h 406"/>
                <a:gd name="T72" fmla="*/ 167 w 395"/>
                <a:gd name="T73" fmla="*/ 28 h 406"/>
                <a:gd name="T74" fmla="*/ 179 w 395"/>
                <a:gd name="T75" fmla="*/ 9 h 406"/>
                <a:gd name="T76" fmla="*/ 184 w 395"/>
                <a:gd name="T77" fmla="*/ 1 h 406"/>
                <a:gd name="T78" fmla="*/ 73 w 395"/>
                <a:gd name="T79" fmla="*/ 15 h 4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5"/>
                <a:gd name="T121" fmla="*/ 0 h 406"/>
                <a:gd name="T122" fmla="*/ 395 w 395"/>
                <a:gd name="T123" fmla="*/ 406 h 4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5" h="406">
                  <a:moveTo>
                    <a:pt x="0" y="24"/>
                  </a:moveTo>
                  <a:lnTo>
                    <a:pt x="54" y="214"/>
                  </a:lnTo>
                  <a:lnTo>
                    <a:pt x="58" y="220"/>
                  </a:lnTo>
                  <a:lnTo>
                    <a:pt x="61" y="234"/>
                  </a:lnTo>
                  <a:lnTo>
                    <a:pt x="65" y="239"/>
                  </a:lnTo>
                  <a:lnTo>
                    <a:pt x="71" y="243"/>
                  </a:lnTo>
                  <a:lnTo>
                    <a:pt x="77" y="249"/>
                  </a:lnTo>
                  <a:lnTo>
                    <a:pt x="73" y="257"/>
                  </a:lnTo>
                  <a:lnTo>
                    <a:pt x="81" y="264"/>
                  </a:lnTo>
                  <a:lnTo>
                    <a:pt x="79" y="268"/>
                  </a:lnTo>
                  <a:lnTo>
                    <a:pt x="73" y="278"/>
                  </a:lnTo>
                  <a:lnTo>
                    <a:pt x="73" y="289"/>
                  </a:lnTo>
                  <a:lnTo>
                    <a:pt x="67" y="299"/>
                  </a:lnTo>
                  <a:lnTo>
                    <a:pt x="69" y="316"/>
                  </a:lnTo>
                  <a:lnTo>
                    <a:pt x="79" y="335"/>
                  </a:lnTo>
                  <a:lnTo>
                    <a:pt x="77" y="360"/>
                  </a:lnTo>
                  <a:lnTo>
                    <a:pt x="86" y="374"/>
                  </a:lnTo>
                  <a:lnTo>
                    <a:pt x="86" y="380"/>
                  </a:lnTo>
                  <a:lnTo>
                    <a:pt x="88" y="383"/>
                  </a:lnTo>
                  <a:lnTo>
                    <a:pt x="96" y="391"/>
                  </a:lnTo>
                  <a:lnTo>
                    <a:pt x="94" y="397"/>
                  </a:lnTo>
                  <a:lnTo>
                    <a:pt x="100" y="403"/>
                  </a:lnTo>
                  <a:lnTo>
                    <a:pt x="307" y="391"/>
                  </a:lnTo>
                  <a:lnTo>
                    <a:pt x="309" y="401"/>
                  </a:lnTo>
                  <a:lnTo>
                    <a:pt x="313" y="404"/>
                  </a:lnTo>
                  <a:lnTo>
                    <a:pt x="324" y="406"/>
                  </a:lnTo>
                  <a:lnTo>
                    <a:pt x="326" y="397"/>
                  </a:lnTo>
                  <a:lnTo>
                    <a:pt x="319" y="376"/>
                  </a:lnTo>
                  <a:lnTo>
                    <a:pt x="321" y="368"/>
                  </a:lnTo>
                  <a:lnTo>
                    <a:pt x="323" y="366"/>
                  </a:lnTo>
                  <a:lnTo>
                    <a:pt x="328" y="360"/>
                  </a:lnTo>
                  <a:lnTo>
                    <a:pt x="344" y="368"/>
                  </a:lnTo>
                  <a:lnTo>
                    <a:pt x="355" y="368"/>
                  </a:lnTo>
                  <a:lnTo>
                    <a:pt x="363" y="366"/>
                  </a:lnTo>
                  <a:lnTo>
                    <a:pt x="361" y="351"/>
                  </a:lnTo>
                  <a:lnTo>
                    <a:pt x="357" y="345"/>
                  </a:lnTo>
                  <a:lnTo>
                    <a:pt x="357" y="333"/>
                  </a:lnTo>
                  <a:lnTo>
                    <a:pt x="359" y="326"/>
                  </a:lnTo>
                  <a:lnTo>
                    <a:pt x="371" y="295"/>
                  </a:lnTo>
                  <a:lnTo>
                    <a:pt x="372" y="282"/>
                  </a:lnTo>
                  <a:lnTo>
                    <a:pt x="376" y="268"/>
                  </a:lnTo>
                  <a:lnTo>
                    <a:pt x="384" y="257"/>
                  </a:lnTo>
                  <a:lnTo>
                    <a:pt x="390" y="249"/>
                  </a:lnTo>
                  <a:lnTo>
                    <a:pt x="394" y="247"/>
                  </a:lnTo>
                  <a:lnTo>
                    <a:pt x="395" y="243"/>
                  </a:lnTo>
                  <a:lnTo>
                    <a:pt x="390" y="241"/>
                  </a:lnTo>
                  <a:lnTo>
                    <a:pt x="386" y="241"/>
                  </a:lnTo>
                  <a:lnTo>
                    <a:pt x="374" y="239"/>
                  </a:lnTo>
                  <a:lnTo>
                    <a:pt x="372" y="237"/>
                  </a:lnTo>
                  <a:lnTo>
                    <a:pt x="369" y="234"/>
                  </a:lnTo>
                  <a:lnTo>
                    <a:pt x="365" y="214"/>
                  </a:lnTo>
                  <a:lnTo>
                    <a:pt x="355" y="201"/>
                  </a:lnTo>
                  <a:lnTo>
                    <a:pt x="344" y="197"/>
                  </a:lnTo>
                  <a:lnTo>
                    <a:pt x="338" y="178"/>
                  </a:lnTo>
                  <a:lnTo>
                    <a:pt x="332" y="170"/>
                  </a:lnTo>
                  <a:lnTo>
                    <a:pt x="328" y="161"/>
                  </a:lnTo>
                  <a:lnTo>
                    <a:pt x="321" y="157"/>
                  </a:lnTo>
                  <a:lnTo>
                    <a:pt x="309" y="153"/>
                  </a:lnTo>
                  <a:lnTo>
                    <a:pt x="301" y="143"/>
                  </a:lnTo>
                  <a:lnTo>
                    <a:pt x="292" y="138"/>
                  </a:lnTo>
                  <a:lnTo>
                    <a:pt x="292" y="132"/>
                  </a:lnTo>
                  <a:lnTo>
                    <a:pt x="288" y="122"/>
                  </a:lnTo>
                  <a:lnTo>
                    <a:pt x="284" y="120"/>
                  </a:lnTo>
                  <a:lnTo>
                    <a:pt x="273" y="115"/>
                  </a:lnTo>
                  <a:lnTo>
                    <a:pt x="250" y="94"/>
                  </a:lnTo>
                  <a:lnTo>
                    <a:pt x="238" y="90"/>
                  </a:lnTo>
                  <a:lnTo>
                    <a:pt x="236" y="82"/>
                  </a:lnTo>
                  <a:lnTo>
                    <a:pt x="225" y="74"/>
                  </a:lnTo>
                  <a:lnTo>
                    <a:pt x="219" y="61"/>
                  </a:lnTo>
                  <a:lnTo>
                    <a:pt x="211" y="53"/>
                  </a:lnTo>
                  <a:lnTo>
                    <a:pt x="209" y="47"/>
                  </a:lnTo>
                  <a:lnTo>
                    <a:pt x="194" y="44"/>
                  </a:lnTo>
                  <a:lnTo>
                    <a:pt x="173" y="34"/>
                  </a:lnTo>
                  <a:lnTo>
                    <a:pt x="167" y="28"/>
                  </a:lnTo>
                  <a:lnTo>
                    <a:pt x="175" y="13"/>
                  </a:lnTo>
                  <a:lnTo>
                    <a:pt x="179" y="9"/>
                  </a:lnTo>
                  <a:lnTo>
                    <a:pt x="182" y="3"/>
                  </a:lnTo>
                  <a:lnTo>
                    <a:pt x="184" y="1"/>
                  </a:lnTo>
                  <a:lnTo>
                    <a:pt x="182" y="0"/>
                  </a:lnTo>
                  <a:lnTo>
                    <a:pt x="73" y="15"/>
                  </a:lnTo>
                  <a:lnTo>
                    <a:pt x="0" y="24"/>
                  </a:lnTo>
                </a:path>
              </a:pathLst>
            </a:custGeom>
            <a:noFill/>
            <a:ln w="0">
              <a:solidFill>
                <a:srgbClr val="000000"/>
              </a:solidFill>
              <a:prstDash val="solid"/>
              <a:round/>
              <a:headEnd/>
              <a:tailEnd/>
            </a:ln>
          </p:spPr>
          <p:txBody>
            <a:bodyPr/>
            <a:lstStyle/>
            <a:p>
              <a:endParaRPr lang="en-US"/>
            </a:p>
          </p:txBody>
        </p:sp>
        <p:sp>
          <p:nvSpPr>
            <p:cNvPr id="38187" name="Freeform 299"/>
            <p:cNvSpPr>
              <a:spLocks/>
            </p:cNvSpPr>
            <p:nvPr/>
          </p:nvSpPr>
          <p:spPr bwMode="auto">
            <a:xfrm>
              <a:off x="4480" y="2560"/>
              <a:ext cx="369" cy="280"/>
            </a:xfrm>
            <a:custGeom>
              <a:avLst/>
              <a:gdLst>
                <a:gd name="T0" fmla="*/ 219 w 369"/>
                <a:gd name="T1" fmla="*/ 280 h 280"/>
                <a:gd name="T2" fmla="*/ 205 w 369"/>
                <a:gd name="T3" fmla="*/ 276 h 280"/>
                <a:gd name="T4" fmla="*/ 198 w 369"/>
                <a:gd name="T5" fmla="*/ 253 h 280"/>
                <a:gd name="T6" fmla="*/ 177 w 369"/>
                <a:gd name="T7" fmla="*/ 236 h 280"/>
                <a:gd name="T8" fmla="*/ 165 w 369"/>
                <a:gd name="T9" fmla="*/ 209 h 280"/>
                <a:gd name="T10" fmla="*/ 154 w 369"/>
                <a:gd name="T11" fmla="*/ 196 h 280"/>
                <a:gd name="T12" fmla="*/ 134 w 369"/>
                <a:gd name="T13" fmla="*/ 182 h 280"/>
                <a:gd name="T14" fmla="*/ 125 w 369"/>
                <a:gd name="T15" fmla="*/ 171 h 280"/>
                <a:gd name="T16" fmla="*/ 117 w 369"/>
                <a:gd name="T17" fmla="*/ 159 h 280"/>
                <a:gd name="T18" fmla="*/ 83 w 369"/>
                <a:gd name="T19" fmla="*/ 133 h 280"/>
                <a:gd name="T20" fmla="*/ 69 w 369"/>
                <a:gd name="T21" fmla="*/ 121 h 280"/>
                <a:gd name="T22" fmla="*/ 52 w 369"/>
                <a:gd name="T23" fmla="*/ 100 h 280"/>
                <a:gd name="T24" fmla="*/ 42 w 369"/>
                <a:gd name="T25" fmla="*/ 86 h 280"/>
                <a:gd name="T26" fmla="*/ 6 w 369"/>
                <a:gd name="T27" fmla="*/ 73 h 280"/>
                <a:gd name="T28" fmla="*/ 8 w 369"/>
                <a:gd name="T29" fmla="*/ 52 h 280"/>
                <a:gd name="T30" fmla="*/ 15 w 369"/>
                <a:gd name="T31" fmla="*/ 42 h 280"/>
                <a:gd name="T32" fmla="*/ 15 w 369"/>
                <a:gd name="T33" fmla="*/ 39 h 280"/>
                <a:gd name="T34" fmla="*/ 44 w 369"/>
                <a:gd name="T35" fmla="*/ 27 h 280"/>
                <a:gd name="T36" fmla="*/ 63 w 369"/>
                <a:gd name="T37" fmla="*/ 15 h 280"/>
                <a:gd name="T38" fmla="*/ 69 w 369"/>
                <a:gd name="T39" fmla="*/ 12 h 280"/>
                <a:gd name="T40" fmla="*/ 165 w 369"/>
                <a:gd name="T41" fmla="*/ 4 h 280"/>
                <a:gd name="T42" fmla="*/ 167 w 369"/>
                <a:gd name="T43" fmla="*/ 10 h 280"/>
                <a:gd name="T44" fmla="*/ 188 w 369"/>
                <a:gd name="T45" fmla="*/ 17 h 280"/>
                <a:gd name="T46" fmla="*/ 273 w 369"/>
                <a:gd name="T47" fmla="*/ 19 h 280"/>
                <a:gd name="T48" fmla="*/ 367 w 369"/>
                <a:gd name="T49" fmla="*/ 88 h 280"/>
                <a:gd name="T50" fmla="*/ 351 w 369"/>
                <a:gd name="T51" fmla="*/ 102 h 280"/>
                <a:gd name="T52" fmla="*/ 336 w 369"/>
                <a:gd name="T53" fmla="*/ 129 h 280"/>
                <a:gd name="T54" fmla="*/ 332 w 369"/>
                <a:gd name="T55" fmla="*/ 148 h 280"/>
                <a:gd name="T56" fmla="*/ 330 w 369"/>
                <a:gd name="T57" fmla="*/ 159 h 280"/>
                <a:gd name="T58" fmla="*/ 321 w 369"/>
                <a:gd name="T59" fmla="*/ 165 h 280"/>
                <a:gd name="T60" fmla="*/ 313 w 369"/>
                <a:gd name="T61" fmla="*/ 175 h 280"/>
                <a:gd name="T62" fmla="*/ 303 w 369"/>
                <a:gd name="T63" fmla="*/ 188 h 280"/>
                <a:gd name="T64" fmla="*/ 286 w 369"/>
                <a:gd name="T65" fmla="*/ 207 h 280"/>
                <a:gd name="T66" fmla="*/ 271 w 369"/>
                <a:gd name="T67" fmla="*/ 219 h 280"/>
                <a:gd name="T68" fmla="*/ 261 w 369"/>
                <a:gd name="T69" fmla="*/ 229 h 280"/>
                <a:gd name="T70" fmla="*/ 250 w 369"/>
                <a:gd name="T71" fmla="*/ 234 h 280"/>
                <a:gd name="T72" fmla="*/ 248 w 369"/>
                <a:gd name="T73" fmla="*/ 240 h 280"/>
                <a:gd name="T74" fmla="*/ 242 w 369"/>
                <a:gd name="T75" fmla="*/ 248 h 280"/>
                <a:gd name="T76" fmla="*/ 230 w 369"/>
                <a:gd name="T77" fmla="*/ 253 h 280"/>
                <a:gd name="T78" fmla="*/ 228 w 369"/>
                <a:gd name="T79" fmla="*/ 257 h 280"/>
                <a:gd name="T80" fmla="*/ 234 w 369"/>
                <a:gd name="T81" fmla="*/ 259 h 280"/>
                <a:gd name="T82" fmla="*/ 234 w 369"/>
                <a:gd name="T83" fmla="*/ 265 h 280"/>
                <a:gd name="T84" fmla="*/ 225 w 369"/>
                <a:gd name="T85" fmla="*/ 273 h 280"/>
                <a:gd name="T86" fmla="*/ 223 w 369"/>
                <a:gd name="T87" fmla="*/ 280 h 2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9"/>
                <a:gd name="T133" fmla="*/ 0 h 280"/>
                <a:gd name="T134" fmla="*/ 369 w 369"/>
                <a:gd name="T135" fmla="*/ 280 h 2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9" h="280">
                  <a:moveTo>
                    <a:pt x="223" y="280"/>
                  </a:moveTo>
                  <a:lnTo>
                    <a:pt x="219" y="280"/>
                  </a:lnTo>
                  <a:lnTo>
                    <a:pt x="207" y="278"/>
                  </a:lnTo>
                  <a:lnTo>
                    <a:pt x="205" y="276"/>
                  </a:lnTo>
                  <a:lnTo>
                    <a:pt x="202" y="273"/>
                  </a:lnTo>
                  <a:lnTo>
                    <a:pt x="198" y="253"/>
                  </a:lnTo>
                  <a:lnTo>
                    <a:pt x="188" y="240"/>
                  </a:lnTo>
                  <a:lnTo>
                    <a:pt x="177" y="236"/>
                  </a:lnTo>
                  <a:lnTo>
                    <a:pt x="171" y="217"/>
                  </a:lnTo>
                  <a:lnTo>
                    <a:pt x="165" y="209"/>
                  </a:lnTo>
                  <a:lnTo>
                    <a:pt x="161" y="200"/>
                  </a:lnTo>
                  <a:lnTo>
                    <a:pt x="154" y="196"/>
                  </a:lnTo>
                  <a:lnTo>
                    <a:pt x="142" y="192"/>
                  </a:lnTo>
                  <a:lnTo>
                    <a:pt x="134" y="182"/>
                  </a:lnTo>
                  <a:lnTo>
                    <a:pt x="125" y="177"/>
                  </a:lnTo>
                  <a:lnTo>
                    <a:pt x="125" y="171"/>
                  </a:lnTo>
                  <a:lnTo>
                    <a:pt x="121" y="161"/>
                  </a:lnTo>
                  <a:lnTo>
                    <a:pt x="117" y="159"/>
                  </a:lnTo>
                  <a:lnTo>
                    <a:pt x="106" y="154"/>
                  </a:lnTo>
                  <a:lnTo>
                    <a:pt x="83" y="133"/>
                  </a:lnTo>
                  <a:lnTo>
                    <a:pt x="71" y="129"/>
                  </a:lnTo>
                  <a:lnTo>
                    <a:pt x="69" y="121"/>
                  </a:lnTo>
                  <a:lnTo>
                    <a:pt x="58" y="113"/>
                  </a:lnTo>
                  <a:lnTo>
                    <a:pt x="52" y="100"/>
                  </a:lnTo>
                  <a:lnTo>
                    <a:pt x="44" y="92"/>
                  </a:lnTo>
                  <a:lnTo>
                    <a:pt x="42" y="86"/>
                  </a:lnTo>
                  <a:lnTo>
                    <a:pt x="27" y="83"/>
                  </a:lnTo>
                  <a:lnTo>
                    <a:pt x="6" y="73"/>
                  </a:lnTo>
                  <a:lnTo>
                    <a:pt x="0" y="67"/>
                  </a:lnTo>
                  <a:lnTo>
                    <a:pt x="8" y="52"/>
                  </a:lnTo>
                  <a:lnTo>
                    <a:pt x="12" y="48"/>
                  </a:lnTo>
                  <a:lnTo>
                    <a:pt x="15" y="42"/>
                  </a:lnTo>
                  <a:lnTo>
                    <a:pt x="17" y="40"/>
                  </a:lnTo>
                  <a:lnTo>
                    <a:pt x="15" y="39"/>
                  </a:lnTo>
                  <a:lnTo>
                    <a:pt x="37" y="27"/>
                  </a:lnTo>
                  <a:lnTo>
                    <a:pt x="44" y="27"/>
                  </a:lnTo>
                  <a:lnTo>
                    <a:pt x="44" y="23"/>
                  </a:lnTo>
                  <a:lnTo>
                    <a:pt x="63" y="15"/>
                  </a:lnTo>
                  <a:lnTo>
                    <a:pt x="65" y="12"/>
                  </a:lnTo>
                  <a:lnTo>
                    <a:pt x="69" y="12"/>
                  </a:lnTo>
                  <a:lnTo>
                    <a:pt x="165" y="0"/>
                  </a:lnTo>
                  <a:lnTo>
                    <a:pt x="165" y="4"/>
                  </a:lnTo>
                  <a:lnTo>
                    <a:pt x="163" y="6"/>
                  </a:lnTo>
                  <a:lnTo>
                    <a:pt x="167" y="10"/>
                  </a:lnTo>
                  <a:lnTo>
                    <a:pt x="173" y="6"/>
                  </a:lnTo>
                  <a:lnTo>
                    <a:pt x="188" y="17"/>
                  </a:lnTo>
                  <a:lnTo>
                    <a:pt x="190" y="29"/>
                  </a:lnTo>
                  <a:lnTo>
                    <a:pt x="273" y="19"/>
                  </a:lnTo>
                  <a:lnTo>
                    <a:pt x="369" y="86"/>
                  </a:lnTo>
                  <a:lnTo>
                    <a:pt x="367" y="88"/>
                  </a:lnTo>
                  <a:lnTo>
                    <a:pt x="359" y="94"/>
                  </a:lnTo>
                  <a:lnTo>
                    <a:pt x="351" y="102"/>
                  </a:lnTo>
                  <a:lnTo>
                    <a:pt x="344" y="113"/>
                  </a:lnTo>
                  <a:lnTo>
                    <a:pt x="336" y="129"/>
                  </a:lnTo>
                  <a:lnTo>
                    <a:pt x="332" y="138"/>
                  </a:lnTo>
                  <a:lnTo>
                    <a:pt x="332" y="148"/>
                  </a:lnTo>
                  <a:lnTo>
                    <a:pt x="332" y="156"/>
                  </a:lnTo>
                  <a:lnTo>
                    <a:pt x="330" y="159"/>
                  </a:lnTo>
                  <a:lnTo>
                    <a:pt x="328" y="163"/>
                  </a:lnTo>
                  <a:lnTo>
                    <a:pt x="321" y="165"/>
                  </a:lnTo>
                  <a:lnTo>
                    <a:pt x="317" y="169"/>
                  </a:lnTo>
                  <a:lnTo>
                    <a:pt x="313" y="175"/>
                  </a:lnTo>
                  <a:lnTo>
                    <a:pt x="307" y="182"/>
                  </a:lnTo>
                  <a:lnTo>
                    <a:pt x="303" y="188"/>
                  </a:lnTo>
                  <a:lnTo>
                    <a:pt x="292" y="198"/>
                  </a:lnTo>
                  <a:lnTo>
                    <a:pt x="286" y="207"/>
                  </a:lnTo>
                  <a:lnTo>
                    <a:pt x="278" y="213"/>
                  </a:lnTo>
                  <a:lnTo>
                    <a:pt x="271" y="219"/>
                  </a:lnTo>
                  <a:lnTo>
                    <a:pt x="265" y="225"/>
                  </a:lnTo>
                  <a:lnTo>
                    <a:pt x="261" y="229"/>
                  </a:lnTo>
                  <a:lnTo>
                    <a:pt x="253" y="232"/>
                  </a:lnTo>
                  <a:lnTo>
                    <a:pt x="250" y="234"/>
                  </a:lnTo>
                  <a:lnTo>
                    <a:pt x="246" y="236"/>
                  </a:lnTo>
                  <a:lnTo>
                    <a:pt x="248" y="240"/>
                  </a:lnTo>
                  <a:lnTo>
                    <a:pt x="246" y="240"/>
                  </a:lnTo>
                  <a:lnTo>
                    <a:pt x="242" y="248"/>
                  </a:lnTo>
                  <a:lnTo>
                    <a:pt x="236" y="253"/>
                  </a:lnTo>
                  <a:lnTo>
                    <a:pt x="230" y="253"/>
                  </a:lnTo>
                  <a:lnTo>
                    <a:pt x="230" y="255"/>
                  </a:lnTo>
                  <a:lnTo>
                    <a:pt x="228" y="257"/>
                  </a:lnTo>
                  <a:lnTo>
                    <a:pt x="230" y="259"/>
                  </a:lnTo>
                  <a:lnTo>
                    <a:pt x="234" y="259"/>
                  </a:lnTo>
                  <a:lnTo>
                    <a:pt x="234" y="261"/>
                  </a:lnTo>
                  <a:lnTo>
                    <a:pt x="234" y="265"/>
                  </a:lnTo>
                  <a:lnTo>
                    <a:pt x="230" y="267"/>
                  </a:lnTo>
                  <a:lnTo>
                    <a:pt x="225" y="273"/>
                  </a:lnTo>
                  <a:lnTo>
                    <a:pt x="223" y="278"/>
                  </a:lnTo>
                  <a:lnTo>
                    <a:pt x="223" y="280"/>
                  </a:lnTo>
                </a:path>
              </a:pathLst>
            </a:custGeom>
            <a:noFill/>
            <a:ln w="0">
              <a:solidFill>
                <a:srgbClr val="000000"/>
              </a:solidFill>
              <a:prstDash val="solid"/>
              <a:round/>
              <a:headEnd/>
              <a:tailEnd/>
            </a:ln>
          </p:spPr>
          <p:txBody>
            <a:bodyPr/>
            <a:lstStyle/>
            <a:p>
              <a:endParaRPr lang="en-US"/>
            </a:p>
          </p:txBody>
        </p:sp>
        <p:sp>
          <p:nvSpPr>
            <p:cNvPr id="38188" name="Freeform 300"/>
            <p:cNvSpPr>
              <a:spLocks/>
            </p:cNvSpPr>
            <p:nvPr/>
          </p:nvSpPr>
          <p:spPr bwMode="auto">
            <a:xfrm>
              <a:off x="3969" y="2443"/>
              <a:ext cx="592" cy="207"/>
            </a:xfrm>
            <a:custGeom>
              <a:avLst/>
              <a:gdLst>
                <a:gd name="T0" fmla="*/ 592 w 592"/>
                <a:gd name="T1" fmla="*/ 0 h 207"/>
                <a:gd name="T2" fmla="*/ 473 w 592"/>
                <a:gd name="T3" fmla="*/ 15 h 207"/>
                <a:gd name="T4" fmla="*/ 465 w 592"/>
                <a:gd name="T5" fmla="*/ 19 h 207"/>
                <a:gd name="T6" fmla="*/ 167 w 592"/>
                <a:gd name="T7" fmla="*/ 46 h 207"/>
                <a:gd name="T8" fmla="*/ 162 w 592"/>
                <a:gd name="T9" fmla="*/ 44 h 207"/>
                <a:gd name="T10" fmla="*/ 150 w 592"/>
                <a:gd name="T11" fmla="*/ 44 h 207"/>
                <a:gd name="T12" fmla="*/ 154 w 592"/>
                <a:gd name="T13" fmla="*/ 50 h 207"/>
                <a:gd name="T14" fmla="*/ 154 w 592"/>
                <a:gd name="T15" fmla="*/ 58 h 207"/>
                <a:gd name="T16" fmla="*/ 48 w 592"/>
                <a:gd name="T17" fmla="*/ 67 h 207"/>
                <a:gd name="T18" fmla="*/ 43 w 592"/>
                <a:gd name="T19" fmla="*/ 79 h 207"/>
                <a:gd name="T20" fmla="*/ 39 w 592"/>
                <a:gd name="T21" fmla="*/ 96 h 207"/>
                <a:gd name="T22" fmla="*/ 41 w 592"/>
                <a:gd name="T23" fmla="*/ 100 h 207"/>
                <a:gd name="T24" fmla="*/ 37 w 592"/>
                <a:gd name="T25" fmla="*/ 113 h 207"/>
                <a:gd name="T26" fmla="*/ 35 w 592"/>
                <a:gd name="T27" fmla="*/ 117 h 207"/>
                <a:gd name="T28" fmla="*/ 35 w 592"/>
                <a:gd name="T29" fmla="*/ 123 h 207"/>
                <a:gd name="T30" fmla="*/ 33 w 592"/>
                <a:gd name="T31" fmla="*/ 131 h 207"/>
                <a:gd name="T32" fmla="*/ 24 w 592"/>
                <a:gd name="T33" fmla="*/ 140 h 207"/>
                <a:gd name="T34" fmla="*/ 20 w 592"/>
                <a:gd name="T35" fmla="*/ 159 h 207"/>
                <a:gd name="T36" fmla="*/ 10 w 592"/>
                <a:gd name="T37" fmla="*/ 171 h 207"/>
                <a:gd name="T38" fmla="*/ 12 w 592"/>
                <a:gd name="T39" fmla="*/ 182 h 207"/>
                <a:gd name="T40" fmla="*/ 12 w 592"/>
                <a:gd name="T41" fmla="*/ 200 h 207"/>
                <a:gd name="T42" fmla="*/ 8 w 592"/>
                <a:gd name="T43" fmla="*/ 200 h 207"/>
                <a:gd name="T44" fmla="*/ 0 w 592"/>
                <a:gd name="T45" fmla="*/ 207 h 207"/>
                <a:gd name="T46" fmla="*/ 154 w 592"/>
                <a:gd name="T47" fmla="*/ 196 h 207"/>
                <a:gd name="T48" fmla="*/ 344 w 592"/>
                <a:gd name="T49" fmla="*/ 180 h 207"/>
                <a:gd name="T50" fmla="*/ 417 w 592"/>
                <a:gd name="T51" fmla="*/ 171 h 207"/>
                <a:gd name="T52" fmla="*/ 419 w 592"/>
                <a:gd name="T53" fmla="*/ 150 h 207"/>
                <a:gd name="T54" fmla="*/ 427 w 592"/>
                <a:gd name="T55" fmla="*/ 150 h 207"/>
                <a:gd name="T56" fmla="*/ 429 w 592"/>
                <a:gd name="T57" fmla="*/ 150 h 207"/>
                <a:gd name="T58" fmla="*/ 434 w 592"/>
                <a:gd name="T59" fmla="*/ 144 h 207"/>
                <a:gd name="T60" fmla="*/ 434 w 592"/>
                <a:gd name="T61" fmla="*/ 138 h 207"/>
                <a:gd name="T62" fmla="*/ 434 w 592"/>
                <a:gd name="T63" fmla="*/ 134 h 207"/>
                <a:gd name="T64" fmla="*/ 438 w 592"/>
                <a:gd name="T65" fmla="*/ 129 h 207"/>
                <a:gd name="T66" fmla="*/ 442 w 592"/>
                <a:gd name="T67" fmla="*/ 123 h 207"/>
                <a:gd name="T68" fmla="*/ 457 w 592"/>
                <a:gd name="T69" fmla="*/ 115 h 207"/>
                <a:gd name="T70" fmla="*/ 475 w 592"/>
                <a:gd name="T71" fmla="*/ 111 h 207"/>
                <a:gd name="T72" fmla="*/ 492 w 592"/>
                <a:gd name="T73" fmla="*/ 96 h 207"/>
                <a:gd name="T74" fmla="*/ 498 w 592"/>
                <a:gd name="T75" fmla="*/ 94 h 207"/>
                <a:gd name="T76" fmla="*/ 509 w 592"/>
                <a:gd name="T77" fmla="*/ 85 h 207"/>
                <a:gd name="T78" fmla="*/ 511 w 592"/>
                <a:gd name="T79" fmla="*/ 75 h 207"/>
                <a:gd name="T80" fmla="*/ 513 w 592"/>
                <a:gd name="T81" fmla="*/ 75 h 207"/>
                <a:gd name="T82" fmla="*/ 517 w 592"/>
                <a:gd name="T83" fmla="*/ 75 h 207"/>
                <a:gd name="T84" fmla="*/ 521 w 592"/>
                <a:gd name="T85" fmla="*/ 71 h 207"/>
                <a:gd name="T86" fmla="*/ 521 w 592"/>
                <a:gd name="T87" fmla="*/ 69 h 207"/>
                <a:gd name="T88" fmla="*/ 526 w 592"/>
                <a:gd name="T89" fmla="*/ 63 h 207"/>
                <a:gd name="T90" fmla="*/ 528 w 592"/>
                <a:gd name="T91" fmla="*/ 63 h 207"/>
                <a:gd name="T92" fmla="*/ 534 w 592"/>
                <a:gd name="T93" fmla="*/ 67 h 207"/>
                <a:gd name="T94" fmla="*/ 540 w 592"/>
                <a:gd name="T95" fmla="*/ 63 h 207"/>
                <a:gd name="T96" fmla="*/ 540 w 592"/>
                <a:gd name="T97" fmla="*/ 61 h 207"/>
                <a:gd name="T98" fmla="*/ 549 w 592"/>
                <a:gd name="T99" fmla="*/ 54 h 207"/>
                <a:gd name="T100" fmla="*/ 555 w 592"/>
                <a:gd name="T101" fmla="*/ 52 h 207"/>
                <a:gd name="T102" fmla="*/ 567 w 592"/>
                <a:gd name="T103" fmla="*/ 50 h 207"/>
                <a:gd name="T104" fmla="*/ 580 w 592"/>
                <a:gd name="T105" fmla="*/ 31 h 207"/>
                <a:gd name="T106" fmla="*/ 590 w 592"/>
                <a:gd name="T107" fmla="*/ 25 h 207"/>
                <a:gd name="T108" fmla="*/ 590 w 592"/>
                <a:gd name="T109" fmla="*/ 19 h 207"/>
                <a:gd name="T110" fmla="*/ 592 w 592"/>
                <a:gd name="T111" fmla="*/ 14 h 207"/>
                <a:gd name="T112" fmla="*/ 590 w 592"/>
                <a:gd name="T113" fmla="*/ 6 h 207"/>
                <a:gd name="T114" fmla="*/ 592 w 592"/>
                <a:gd name="T115" fmla="*/ 0 h 2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92"/>
                <a:gd name="T175" fmla="*/ 0 h 207"/>
                <a:gd name="T176" fmla="*/ 592 w 592"/>
                <a:gd name="T177" fmla="*/ 207 h 2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92" h="207">
                  <a:moveTo>
                    <a:pt x="592" y="0"/>
                  </a:moveTo>
                  <a:lnTo>
                    <a:pt x="473" y="15"/>
                  </a:lnTo>
                  <a:lnTo>
                    <a:pt x="465" y="19"/>
                  </a:lnTo>
                  <a:lnTo>
                    <a:pt x="167" y="46"/>
                  </a:lnTo>
                  <a:lnTo>
                    <a:pt x="162" y="44"/>
                  </a:lnTo>
                  <a:lnTo>
                    <a:pt x="150" y="44"/>
                  </a:lnTo>
                  <a:lnTo>
                    <a:pt x="154" y="50"/>
                  </a:lnTo>
                  <a:lnTo>
                    <a:pt x="154" y="58"/>
                  </a:lnTo>
                  <a:lnTo>
                    <a:pt x="48" y="67"/>
                  </a:lnTo>
                  <a:lnTo>
                    <a:pt x="43" y="79"/>
                  </a:lnTo>
                  <a:lnTo>
                    <a:pt x="39" y="96"/>
                  </a:lnTo>
                  <a:lnTo>
                    <a:pt x="41" y="100"/>
                  </a:lnTo>
                  <a:lnTo>
                    <a:pt x="37" y="113"/>
                  </a:lnTo>
                  <a:lnTo>
                    <a:pt x="35" y="117"/>
                  </a:lnTo>
                  <a:lnTo>
                    <a:pt x="35" y="123"/>
                  </a:lnTo>
                  <a:lnTo>
                    <a:pt x="33" y="131"/>
                  </a:lnTo>
                  <a:lnTo>
                    <a:pt x="24" y="140"/>
                  </a:lnTo>
                  <a:lnTo>
                    <a:pt x="20" y="159"/>
                  </a:lnTo>
                  <a:lnTo>
                    <a:pt x="10" y="171"/>
                  </a:lnTo>
                  <a:lnTo>
                    <a:pt x="12" y="182"/>
                  </a:lnTo>
                  <a:lnTo>
                    <a:pt x="12" y="200"/>
                  </a:lnTo>
                  <a:lnTo>
                    <a:pt x="8" y="200"/>
                  </a:lnTo>
                  <a:lnTo>
                    <a:pt x="0" y="207"/>
                  </a:lnTo>
                  <a:lnTo>
                    <a:pt x="154" y="196"/>
                  </a:lnTo>
                  <a:lnTo>
                    <a:pt x="344" y="180"/>
                  </a:lnTo>
                  <a:lnTo>
                    <a:pt x="417" y="171"/>
                  </a:lnTo>
                  <a:lnTo>
                    <a:pt x="419" y="150"/>
                  </a:lnTo>
                  <a:lnTo>
                    <a:pt x="427" y="150"/>
                  </a:lnTo>
                  <a:lnTo>
                    <a:pt x="429" y="150"/>
                  </a:lnTo>
                  <a:lnTo>
                    <a:pt x="434" y="144"/>
                  </a:lnTo>
                  <a:lnTo>
                    <a:pt x="434" y="138"/>
                  </a:lnTo>
                  <a:lnTo>
                    <a:pt x="434" y="134"/>
                  </a:lnTo>
                  <a:lnTo>
                    <a:pt x="438" y="129"/>
                  </a:lnTo>
                  <a:lnTo>
                    <a:pt x="442" y="123"/>
                  </a:lnTo>
                  <a:lnTo>
                    <a:pt x="457" y="115"/>
                  </a:lnTo>
                  <a:lnTo>
                    <a:pt x="475" y="111"/>
                  </a:lnTo>
                  <a:lnTo>
                    <a:pt x="492" y="96"/>
                  </a:lnTo>
                  <a:lnTo>
                    <a:pt x="498" y="94"/>
                  </a:lnTo>
                  <a:lnTo>
                    <a:pt x="509" y="85"/>
                  </a:lnTo>
                  <a:lnTo>
                    <a:pt x="511" y="75"/>
                  </a:lnTo>
                  <a:lnTo>
                    <a:pt x="513" y="75"/>
                  </a:lnTo>
                  <a:lnTo>
                    <a:pt x="517" y="75"/>
                  </a:lnTo>
                  <a:lnTo>
                    <a:pt x="521" y="71"/>
                  </a:lnTo>
                  <a:lnTo>
                    <a:pt x="521" y="69"/>
                  </a:lnTo>
                  <a:lnTo>
                    <a:pt x="526" y="63"/>
                  </a:lnTo>
                  <a:lnTo>
                    <a:pt x="528" y="63"/>
                  </a:lnTo>
                  <a:lnTo>
                    <a:pt x="534" y="67"/>
                  </a:lnTo>
                  <a:lnTo>
                    <a:pt x="540" y="63"/>
                  </a:lnTo>
                  <a:lnTo>
                    <a:pt x="540" y="61"/>
                  </a:lnTo>
                  <a:lnTo>
                    <a:pt x="549" y="54"/>
                  </a:lnTo>
                  <a:lnTo>
                    <a:pt x="555" y="52"/>
                  </a:lnTo>
                  <a:lnTo>
                    <a:pt x="567" y="50"/>
                  </a:lnTo>
                  <a:lnTo>
                    <a:pt x="580" y="31"/>
                  </a:lnTo>
                  <a:lnTo>
                    <a:pt x="590" y="25"/>
                  </a:lnTo>
                  <a:lnTo>
                    <a:pt x="590" y="19"/>
                  </a:lnTo>
                  <a:lnTo>
                    <a:pt x="592" y="14"/>
                  </a:lnTo>
                  <a:lnTo>
                    <a:pt x="590" y="6"/>
                  </a:lnTo>
                  <a:lnTo>
                    <a:pt x="592" y="0"/>
                  </a:lnTo>
                </a:path>
              </a:pathLst>
            </a:custGeom>
            <a:noFill/>
            <a:ln w="0">
              <a:solidFill>
                <a:srgbClr val="000000"/>
              </a:solidFill>
              <a:prstDash val="solid"/>
              <a:round/>
              <a:headEnd/>
              <a:tailEnd/>
            </a:ln>
          </p:spPr>
          <p:txBody>
            <a:bodyPr/>
            <a:lstStyle/>
            <a:p>
              <a:endParaRPr lang="en-US"/>
            </a:p>
          </p:txBody>
        </p:sp>
        <p:sp>
          <p:nvSpPr>
            <p:cNvPr id="38189" name="Freeform 301"/>
            <p:cNvSpPr>
              <a:spLocks/>
            </p:cNvSpPr>
            <p:nvPr/>
          </p:nvSpPr>
          <p:spPr bwMode="auto">
            <a:xfrm>
              <a:off x="4017" y="2240"/>
              <a:ext cx="528" cy="270"/>
            </a:xfrm>
            <a:custGeom>
              <a:avLst/>
              <a:gdLst>
                <a:gd name="T0" fmla="*/ 106 w 528"/>
                <a:gd name="T1" fmla="*/ 261 h 270"/>
                <a:gd name="T2" fmla="*/ 102 w 528"/>
                <a:gd name="T3" fmla="*/ 247 h 270"/>
                <a:gd name="T4" fmla="*/ 119 w 528"/>
                <a:gd name="T5" fmla="*/ 249 h 270"/>
                <a:gd name="T6" fmla="*/ 425 w 528"/>
                <a:gd name="T7" fmla="*/ 218 h 270"/>
                <a:gd name="T8" fmla="*/ 455 w 528"/>
                <a:gd name="T9" fmla="*/ 201 h 270"/>
                <a:gd name="T10" fmla="*/ 473 w 528"/>
                <a:gd name="T11" fmla="*/ 184 h 270"/>
                <a:gd name="T12" fmla="*/ 475 w 528"/>
                <a:gd name="T13" fmla="*/ 174 h 270"/>
                <a:gd name="T14" fmla="*/ 482 w 528"/>
                <a:gd name="T15" fmla="*/ 163 h 270"/>
                <a:gd name="T16" fmla="*/ 526 w 528"/>
                <a:gd name="T17" fmla="*/ 124 h 270"/>
                <a:gd name="T18" fmla="*/ 524 w 528"/>
                <a:gd name="T19" fmla="*/ 117 h 270"/>
                <a:gd name="T20" fmla="*/ 517 w 528"/>
                <a:gd name="T21" fmla="*/ 113 h 270"/>
                <a:gd name="T22" fmla="*/ 507 w 528"/>
                <a:gd name="T23" fmla="*/ 107 h 270"/>
                <a:gd name="T24" fmla="*/ 501 w 528"/>
                <a:gd name="T25" fmla="*/ 107 h 270"/>
                <a:gd name="T26" fmla="*/ 478 w 528"/>
                <a:gd name="T27" fmla="*/ 74 h 270"/>
                <a:gd name="T28" fmla="*/ 477 w 528"/>
                <a:gd name="T29" fmla="*/ 63 h 270"/>
                <a:gd name="T30" fmla="*/ 475 w 528"/>
                <a:gd name="T31" fmla="*/ 42 h 270"/>
                <a:gd name="T32" fmla="*/ 465 w 528"/>
                <a:gd name="T33" fmla="*/ 34 h 270"/>
                <a:gd name="T34" fmla="*/ 450 w 528"/>
                <a:gd name="T35" fmla="*/ 23 h 270"/>
                <a:gd name="T36" fmla="*/ 438 w 528"/>
                <a:gd name="T37" fmla="*/ 23 h 270"/>
                <a:gd name="T38" fmla="*/ 430 w 528"/>
                <a:gd name="T39" fmla="*/ 28 h 270"/>
                <a:gd name="T40" fmla="*/ 417 w 528"/>
                <a:gd name="T41" fmla="*/ 32 h 270"/>
                <a:gd name="T42" fmla="*/ 400 w 528"/>
                <a:gd name="T43" fmla="*/ 28 h 270"/>
                <a:gd name="T44" fmla="*/ 381 w 528"/>
                <a:gd name="T45" fmla="*/ 27 h 270"/>
                <a:gd name="T46" fmla="*/ 354 w 528"/>
                <a:gd name="T47" fmla="*/ 23 h 270"/>
                <a:gd name="T48" fmla="*/ 334 w 528"/>
                <a:gd name="T49" fmla="*/ 0 h 270"/>
                <a:gd name="T50" fmla="*/ 323 w 528"/>
                <a:gd name="T51" fmla="*/ 3 h 270"/>
                <a:gd name="T52" fmla="*/ 310 w 528"/>
                <a:gd name="T53" fmla="*/ 0 h 270"/>
                <a:gd name="T54" fmla="*/ 308 w 528"/>
                <a:gd name="T55" fmla="*/ 11 h 270"/>
                <a:gd name="T56" fmla="*/ 310 w 528"/>
                <a:gd name="T57" fmla="*/ 32 h 270"/>
                <a:gd name="T58" fmla="*/ 290 w 528"/>
                <a:gd name="T59" fmla="*/ 42 h 270"/>
                <a:gd name="T60" fmla="*/ 273 w 528"/>
                <a:gd name="T61" fmla="*/ 44 h 270"/>
                <a:gd name="T62" fmla="*/ 244 w 528"/>
                <a:gd name="T63" fmla="*/ 94 h 270"/>
                <a:gd name="T64" fmla="*/ 221 w 528"/>
                <a:gd name="T65" fmla="*/ 111 h 270"/>
                <a:gd name="T66" fmla="*/ 210 w 528"/>
                <a:gd name="T67" fmla="*/ 101 h 270"/>
                <a:gd name="T68" fmla="*/ 200 w 528"/>
                <a:gd name="T69" fmla="*/ 126 h 270"/>
                <a:gd name="T70" fmla="*/ 187 w 528"/>
                <a:gd name="T71" fmla="*/ 126 h 270"/>
                <a:gd name="T72" fmla="*/ 169 w 528"/>
                <a:gd name="T73" fmla="*/ 124 h 270"/>
                <a:gd name="T74" fmla="*/ 160 w 528"/>
                <a:gd name="T75" fmla="*/ 140 h 270"/>
                <a:gd name="T76" fmla="*/ 137 w 528"/>
                <a:gd name="T77" fmla="*/ 126 h 270"/>
                <a:gd name="T78" fmla="*/ 106 w 528"/>
                <a:gd name="T79" fmla="*/ 132 h 270"/>
                <a:gd name="T80" fmla="*/ 106 w 528"/>
                <a:gd name="T81" fmla="*/ 142 h 270"/>
                <a:gd name="T82" fmla="*/ 95 w 528"/>
                <a:gd name="T83" fmla="*/ 144 h 270"/>
                <a:gd name="T84" fmla="*/ 93 w 528"/>
                <a:gd name="T85" fmla="*/ 149 h 270"/>
                <a:gd name="T86" fmla="*/ 89 w 528"/>
                <a:gd name="T87" fmla="*/ 159 h 270"/>
                <a:gd name="T88" fmla="*/ 96 w 528"/>
                <a:gd name="T89" fmla="*/ 170 h 270"/>
                <a:gd name="T90" fmla="*/ 71 w 528"/>
                <a:gd name="T91" fmla="*/ 178 h 270"/>
                <a:gd name="T92" fmla="*/ 68 w 528"/>
                <a:gd name="T93" fmla="*/ 192 h 270"/>
                <a:gd name="T94" fmla="*/ 62 w 528"/>
                <a:gd name="T95" fmla="*/ 213 h 270"/>
                <a:gd name="T96" fmla="*/ 45 w 528"/>
                <a:gd name="T97" fmla="*/ 203 h 270"/>
                <a:gd name="T98" fmla="*/ 24 w 528"/>
                <a:gd name="T99" fmla="*/ 205 h 270"/>
                <a:gd name="T100" fmla="*/ 22 w 528"/>
                <a:gd name="T101" fmla="*/ 224 h 270"/>
                <a:gd name="T102" fmla="*/ 29 w 528"/>
                <a:gd name="T103" fmla="*/ 236 h 270"/>
                <a:gd name="T104" fmla="*/ 18 w 528"/>
                <a:gd name="T105" fmla="*/ 261 h 270"/>
                <a:gd name="T106" fmla="*/ 4 w 528"/>
                <a:gd name="T107" fmla="*/ 264 h 2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270"/>
                <a:gd name="T164" fmla="*/ 528 w 528"/>
                <a:gd name="T165" fmla="*/ 270 h 2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270">
                  <a:moveTo>
                    <a:pt x="0" y="270"/>
                  </a:moveTo>
                  <a:lnTo>
                    <a:pt x="106" y="261"/>
                  </a:lnTo>
                  <a:lnTo>
                    <a:pt x="106" y="253"/>
                  </a:lnTo>
                  <a:lnTo>
                    <a:pt x="102" y="247"/>
                  </a:lnTo>
                  <a:lnTo>
                    <a:pt x="114" y="247"/>
                  </a:lnTo>
                  <a:lnTo>
                    <a:pt x="119" y="249"/>
                  </a:lnTo>
                  <a:lnTo>
                    <a:pt x="417" y="222"/>
                  </a:lnTo>
                  <a:lnTo>
                    <a:pt x="425" y="218"/>
                  </a:lnTo>
                  <a:lnTo>
                    <a:pt x="429" y="213"/>
                  </a:lnTo>
                  <a:lnTo>
                    <a:pt x="455" y="201"/>
                  </a:lnTo>
                  <a:lnTo>
                    <a:pt x="457" y="195"/>
                  </a:lnTo>
                  <a:lnTo>
                    <a:pt x="473" y="184"/>
                  </a:lnTo>
                  <a:lnTo>
                    <a:pt x="473" y="178"/>
                  </a:lnTo>
                  <a:lnTo>
                    <a:pt x="475" y="174"/>
                  </a:lnTo>
                  <a:lnTo>
                    <a:pt x="482" y="170"/>
                  </a:lnTo>
                  <a:lnTo>
                    <a:pt x="482" y="163"/>
                  </a:lnTo>
                  <a:lnTo>
                    <a:pt x="490" y="155"/>
                  </a:lnTo>
                  <a:lnTo>
                    <a:pt x="526" y="124"/>
                  </a:lnTo>
                  <a:lnTo>
                    <a:pt x="528" y="117"/>
                  </a:lnTo>
                  <a:lnTo>
                    <a:pt x="524" y="117"/>
                  </a:lnTo>
                  <a:lnTo>
                    <a:pt x="519" y="113"/>
                  </a:lnTo>
                  <a:lnTo>
                    <a:pt x="517" y="113"/>
                  </a:lnTo>
                  <a:lnTo>
                    <a:pt x="515" y="111"/>
                  </a:lnTo>
                  <a:lnTo>
                    <a:pt x="507" y="107"/>
                  </a:lnTo>
                  <a:lnTo>
                    <a:pt x="503" y="109"/>
                  </a:lnTo>
                  <a:lnTo>
                    <a:pt x="501" y="107"/>
                  </a:lnTo>
                  <a:lnTo>
                    <a:pt x="492" y="92"/>
                  </a:lnTo>
                  <a:lnTo>
                    <a:pt x="478" y="74"/>
                  </a:lnTo>
                  <a:lnTo>
                    <a:pt x="477" y="69"/>
                  </a:lnTo>
                  <a:lnTo>
                    <a:pt x="477" y="63"/>
                  </a:lnTo>
                  <a:lnTo>
                    <a:pt x="477" y="53"/>
                  </a:lnTo>
                  <a:lnTo>
                    <a:pt x="475" y="42"/>
                  </a:lnTo>
                  <a:lnTo>
                    <a:pt x="473" y="40"/>
                  </a:lnTo>
                  <a:lnTo>
                    <a:pt x="465" y="34"/>
                  </a:lnTo>
                  <a:lnTo>
                    <a:pt x="455" y="32"/>
                  </a:lnTo>
                  <a:lnTo>
                    <a:pt x="450" y="23"/>
                  </a:lnTo>
                  <a:lnTo>
                    <a:pt x="446" y="17"/>
                  </a:lnTo>
                  <a:lnTo>
                    <a:pt x="438" y="23"/>
                  </a:lnTo>
                  <a:lnTo>
                    <a:pt x="434" y="27"/>
                  </a:lnTo>
                  <a:lnTo>
                    <a:pt x="430" y="28"/>
                  </a:lnTo>
                  <a:lnTo>
                    <a:pt x="429" y="30"/>
                  </a:lnTo>
                  <a:lnTo>
                    <a:pt x="417" y="32"/>
                  </a:lnTo>
                  <a:lnTo>
                    <a:pt x="405" y="28"/>
                  </a:lnTo>
                  <a:lnTo>
                    <a:pt x="400" y="28"/>
                  </a:lnTo>
                  <a:lnTo>
                    <a:pt x="394" y="36"/>
                  </a:lnTo>
                  <a:lnTo>
                    <a:pt x="381" y="27"/>
                  </a:lnTo>
                  <a:lnTo>
                    <a:pt x="365" y="27"/>
                  </a:lnTo>
                  <a:lnTo>
                    <a:pt x="354" y="23"/>
                  </a:lnTo>
                  <a:lnTo>
                    <a:pt x="350" y="9"/>
                  </a:lnTo>
                  <a:lnTo>
                    <a:pt x="334" y="0"/>
                  </a:lnTo>
                  <a:lnTo>
                    <a:pt x="327" y="3"/>
                  </a:lnTo>
                  <a:lnTo>
                    <a:pt x="323" y="3"/>
                  </a:lnTo>
                  <a:lnTo>
                    <a:pt x="315" y="0"/>
                  </a:lnTo>
                  <a:lnTo>
                    <a:pt x="310" y="0"/>
                  </a:lnTo>
                  <a:lnTo>
                    <a:pt x="308" y="5"/>
                  </a:lnTo>
                  <a:lnTo>
                    <a:pt x="308" y="11"/>
                  </a:lnTo>
                  <a:lnTo>
                    <a:pt x="311" y="27"/>
                  </a:lnTo>
                  <a:lnTo>
                    <a:pt x="310" y="32"/>
                  </a:lnTo>
                  <a:lnTo>
                    <a:pt x="300" y="34"/>
                  </a:lnTo>
                  <a:lnTo>
                    <a:pt x="290" y="42"/>
                  </a:lnTo>
                  <a:lnTo>
                    <a:pt x="279" y="40"/>
                  </a:lnTo>
                  <a:lnTo>
                    <a:pt x="273" y="44"/>
                  </a:lnTo>
                  <a:lnTo>
                    <a:pt x="273" y="57"/>
                  </a:lnTo>
                  <a:lnTo>
                    <a:pt x="244" y="94"/>
                  </a:lnTo>
                  <a:lnTo>
                    <a:pt x="240" y="111"/>
                  </a:lnTo>
                  <a:lnTo>
                    <a:pt x="221" y="111"/>
                  </a:lnTo>
                  <a:lnTo>
                    <a:pt x="214" y="103"/>
                  </a:lnTo>
                  <a:lnTo>
                    <a:pt x="210" y="101"/>
                  </a:lnTo>
                  <a:lnTo>
                    <a:pt x="206" y="107"/>
                  </a:lnTo>
                  <a:lnTo>
                    <a:pt x="200" y="126"/>
                  </a:lnTo>
                  <a:lnTo>
                    <a:pt x="194" y="130"/>
                  </a:lnTo>
                  <a:lnTo>
                    <a:pt x="187" y="126"/>
                  </a:lnTo>
                  <a:lnTo>
                    <a:pt x="181" y="119"/>
                  </a:lnTo>
                  <a:lnTo>
                    <a:pt x="169" y="124"/>
                  </a:lnTo>
                  <a:lnTo>
                    <a:pt x="166" y="138"/>
                  </a:lnTo>
                  <a:lnTo>
                    <a:pt x="160" y="140"/>
                  </a:lnTo>
                  <a:lnTo>
                    <a:pt x="158" y="138"/>
                  </a:lnTo>
                  <a:lnTo>
                    <a:pt x="137" y="126"/>
                  </a:lnTo>
                  <a:lnTo>
                    <a:pt x="119" y="134"/>
                  </a:lnTo>
                  <a:lnTo>
                    <a:pt x="106" y="132"/>
                  </a:lnTo>
                  <a:lnTo>
                    <a:pt x="104" y="140"/>
                  </a:lnTo>
                  <a:lnTo>
                    <a:pt x="106" y="142"/>
                  </a:lnTo>
                  <a:lnTo>
                    <a:pt x="100" y="144"/>
                  </a:lnTo>
                  <a:lnTo>
                    <a:pt x="95" y="144"/>
                  </a:lnTo>
                  <a:lnTo>
                    <a:pt x="96" y="145"/>
                  </a:lnTo>
                  <a:lnTo>
                    <a:pt x="93" y="149"/>
                  </a:lnTo>
                  <a:lnTo>
                    <a:pt x="91" y="155"/>
                  </a:lnTo>
                  <a:lnTo>
                    <a:pt x="89" y="159"/>
                  </a:lnTo>
                  <a:lnTo>
                    <a:pt x="89" y="161"/>
                  </a:lnTo>
                  <a:lnTo>
                    <a:pt x="96" y="170"/>
                  </a:lnTo>
                  <a:lnTo>
                    <a:pt x="95" y="172"/>
                  </a:lnTo>
                  <a:lnTo>
                    <a:pt x="71" y="178"/>
                  </a:lnTo>
                  <a:lnTo>
                    <a:pt x="66" y="182"/>
                  </a:lnTo>
                  <a:lnTo>
                    <a:pt x="68" y="192"/>
                  </a:lnTo>
                  <a:lnTo>
                    <a:pt x="71" y="209"/>
                  </a:lnTo>
                  <a:lnTo>
                    <a:pt x="62" y="213"/>
                  </a:lnTo>
                  <a:lnTo>
                    <a:pt x="52" y="207"/>
                  </a:lnTo>
                  <a:lnTo>
                    <a:pt x="45" y="203"/>
                  </a:lnTo>
                  <a:lnTo>
                    <a:pt x="31" y="201"/>
                  </a:lnTo>
                  <a:lnTo>
                    <a:pt x="24" y="205"/>
                  </a:lnTo>
                  <a:lnTo>
                    <a:pt x="20" y="222"/>
                  </a:lnTo>
                  <a:lnTo>
                    <a:pt x="22" y="224"/>
                  </a:lnTo>
                  <a:lnTo>
                    <a:pt x="25" y="228"/>
                  </a:lnTo>
                  <a:lnTo>
                    <a:pt x="29" y="236"/>
                  </a:lnTo>
                  <a:lnTo>
                    <a:pt x="22" y="259"/>
                  </a:lnTo>
                  <a:lnTo>
                    <a:pt x="18" y="261"/>
                  </a:lnTo>
                  <a:lnTo>
                    <a:pt x="14" y="259"/>
                  </a:lnTo>
                  <a:lnTo>
                    <a:pt x="4" y="264"/>
                  </a:lnTo>
                  <a:lnTo>
                    <a:pt x="0" y="270"/>
                  </a:lnTo>
                </a:path>
              </a:pathLst>
            </a:custGeom>
            <a:noFill/>
            <a:ln w="0">
              <a:solidFill>
                <a:srgbClr val="000000"/>
              </a:solidFill>
              <a:prstDash val="solid"/>
              <a:round/>
              <a:headEnd/>
              <a:tailEnd/>
            </a:ln>
          </p:spPr>
          <p:txBody>
            <a:bodyPr/>
            <a:lstStyle/>
            <a:p>
              <a:endParaRPr lang="en-US"/>
            </a:p>
          </p:txBody>
        </p:sp>
        <p:sp>
          <p:nvSpPr>
            <p:cNvPr id="38190" name="Freeform 302"/>
            <p:cNvSpPr>
              <a:spLocks/>
            </p:cNvSpPr>
            <p:nvPr/>
          </p:nvSpPr>
          <p:spPr bwMode="auto">
            <a:xfrm>
              <a:off x="4110" y="2000"/>
              <a:ext cx="218" cy="384"/>
            </a:xfrm>
            <a:custGeom>
              <a:avLst/>
              <a:gdLst>
                <a:gd name="T0" fmla="*/ 7 w 218"/>
                <a:gd name="T1" fmla="*/ 23 h 384"/>
                <a:gd name="T2" fmla="*/ 25 w 218"/>
                <a:gd name="T3" fmla="*/ 240 h 384"/>
                <a:gd name="T4" fmla="*/ 23 w 218"/>
                <a:gd name="T5" fmla="*/ 242 h 384"/>
                <a:gd name="T6" fmla="*/ 25 w 218"/>
                <a:gd name="T7" fmla="*/ 249 h 384"/>
                <a:gd name="T8" fmla="*/ 21 w 218"/>
                <a:gd name="T9" fmla="*/ 261 h 384"/>
                <a:gd name="T10" fmla="*/ 30 w 218"/>
                <a:gd name="T11" fmla="*/ 278 h 384"/>
                <a:gd name="T12" fmla="*/ 32 w 218"/>
                <a:gd name="T13" fmla="*/ 297 h 384"/>
                <a:gd name="T14" fmla="*/ 23 w 218"/>
                <a:gd name="T15" fmla="*/ 314 h 384"/>
                <a:gd name="T16" fmla="*/ 21 w 218"/>
                <a:gd name="T17" fmla="*/ 320 h 384"/>
                <a:gd name="T18" fmla="*/ 15 w 218"/>
                <a:gd name="T19" fmla="*/ 336 h 384"/>
                <a:gd name="T20" fmla="*/ 3 w 218"/>
                <a:gd name="T21" fmla="*/ 345 h 384"/>
                <a:gd name="T22" fmla="*/ 3 w 218"/>
                <a:gd name="T23" fmla="*/ 359 h 384"/>
                <a:gd name="T24" fmla="*/ 0 w 218"/>
                <a:gd name="T25" fmla="*/ 376 h 384"/>
                <a:gd name="T26" fmla="*/ 0 w 218"/>
                <a:gd name="T27" fmla="*/ 380 h 384"/>
                <a:gd name="T28" fmla="*/ 2 w 218"/>
                <a:gd name="T29" fmla="*/ 384 h 384"/>
                <a:gd name="T30" fmla="*/ 7 w 218"/>
                <a:gd name="T31" fmla="*/ 384 h 384"/>
                <a:gd name="T32" fmla="*/ 13 w 218"/>
                <a:gd name="T33" fmla="*/ 382 h 384"/>
                <a:gd name="T34" fmla="*/ 11 w 218"/>
                <a:gd name="T35" fmla="*/ 380 h 384"/>
                <a:gd name="T36" fmla="*/ 13 w 218"/>
                <a:gd name="T37" fmla="*/ 372 h 384"/>
                <a:gd name="T38" fmla="*/ 26 w 218"/>
                <a:gd name="T39" fmla="*/ 374 h 384"/>
                <a:gd name="T40" fmla="*/ 44 w 218"/>
                <a:gd name="T41" fmla="*/ 366 h 384"/>
                <a:gd name="T42" fmla="*/ 65 w 218"/>
                <a:gd name="T43" fmla="*/ 378 h 384"/>
                <a:gd name="T44" fmla="*/ 67 w 218"/>
                <a:gd name="T45" fmla="*/ 380 h 384"/>
                <a:gd name="T46" fmla="*/ 73 w 218"/>
                <a:gd name="T47" fmla="*/ 378 h 384"/>
                <a:gd name="T48" fmla="*/ 76 w 218"/>
                <a:gd name="T49" fmla="*/ 364 h 384"/>
                <a:gd name="T50" fmla="*/ 88 w 218"/>
                <a:gd name="T51" fmla="*/ 359 h 384"/>
                <a:gd name="T52" fmla="*/ 94 w 218"/>
                <a:gd name="T53" fmla="*/ 366 h 384"/>
                <a:gd name="T54" fmla="*/ 101 w 218"/>
                <a:gd name="T55" fmla="*/ 370 h 384"/>
                <a:gd name="T56" fmla="*/ 107 w 218"/>
                <a:gd name="T57" fmla="*/ 366 h 384"/>
                <a:gd name="T58" fmla="*/ 113 w 218"/>
                <a:gd name="T59" fmla="*/ 347 h 384"/>
                <a:gd name="T60" fmla="*/ 117 w 218"/>
                <a:gd name="T61" fmla="*/ 341 h 384"/>
                <a:gd name="T62" fmla="*/ 121 w 218"/>
                <a:gd name="T63" fmla="*/ 343 h 384"/>
                <a:gd name="T64" fmla="*/ 128 w 218"/>
                <a:gd name="T65" fmla="*/ 351 h 384"/>
                <a:gd name="T66" fmla="*/ 147 w 218"/>
                <a:gd name="T67" fmla="*/ 351 h 384"/>
                <a:gd name="T68" fmla="*/ 151 w 218"/>
                <a:gd name="T69" fmla="*/ 334 h 384"/>
                <a:gd name="T70" fmla="*/ 180 w 218"/>
                <a:gd name="T71" fmla="*/ 297 h 384"/>
                <a:gd name="T72" fmla="*/ 180 w 218"/>
                <a:gd name="T73" fmla="*/ 284 h 384"/>
                <a:gd name="T74" fmla="*/ 186 w 218"/>
                <a:gd name="T75" fmla="*/ 280 h 384"/>
                <a:gd name="T76" fmla="*/ 197 w 218"/>
                <a:gd name="T77" fmla="*/ 282 h 384"/>
                <a:gd name="T78" fmla="*/ 207 w 218"/>
                <a:gd name="T79" fmla="*/ 274 h 384"/>
                <a:gd name="T80" fmla="*/ 217 w 218"/>
                <a:gd name="T81" fmla="*/ 272 h 384"/>
                <a:gd name="T82" fmla="*/ 218 w 218"/>
                <a:gd name="T83" fmla="*/ 267 h 384"/>
                <a:gd name="T84" fmla="*/ 215 w 218"/>
                <a:gd name="T85" fmla="*/ 251 h 384"/>
                <a:gd name="T86" fmla="*/ 215 w 218"/>
                <a:gd name="T87" fmla="*/ 245 h 384"/>
                <a:gd name="T88" fmla="*/ 217 w 218"/>
                <a:gd name="T89" fmla="*/ 240 h 384"/>
                <a:gd name="T90" fmla="*/ 190 w 218"/>
                <a:gd name="T91" fmla="*/ 4 h 384"/>
                <a:gd name="T92" fmla="*/ 190 w 218"/>
                <a:gd name="T93" fmla="*/ 0 h 384"/>
                <a:gd name="T94" fmla="*/ 50 w 218"/>
                <a:gd name="T95" fmla="*/ 17 h 384"/>
                <a:gd name="T96" fmla="*/ 46 w 218"/>
                <a:gd name="T97" fmla="*/ 21 h 384"/>
                <a:gd name="T98" fmla="*/ 34 w 218"/>
                <a:gd name="T99" fmla="*/ 25 h 384"/>
                <a:gd name="T100" fmla="*/ 30 w 218"/>
                <a:gd name="T101" fmla="*/ 29 h 384"/>
                <a:gd name="T102" fmla="*/ 17 w 218"/>
                <a:gd name="T103" fmla="*/ 30 h 384"/>
                <a:gd name="T104" fmla="*/ 7 w 218"/>
                <a:gd name="T105" fmla="*/ 23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384"/>
                <a:gd name="T161" fmla="*/ 218 w 218"/>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384">
                  <a:moveTo>
                    <a:pt x="7" y="23"/>
                  </a:moveTo>
                  <a:lnTo>
                    <a:pt x="25" y="240"/>
                  </a:lnTo>
                  <a:lnTo>
                    <a:pt x="23" y="242"/>
                  </a:lnTo>
                  <a:lnTo>
                    <a:pt x="25" y="249"/>
                  </a:lnTo>
                  <a:lnTo>
                    <a:pt x="21" y="261"/>
                  </a:lnTo>
                  <a:lnTo>
                    <a:pt x="30" y="278"/>
                  </a:lnTo>
                  <a:lnTo>
                    <a:pt x="32" y="297"/>
                  </a:lnTo>
                  <a:lnTo>
                    <a:pt x="23" y="314"/>
                  </a:lnTo>
                  <a:lnTo>
                    <a:pt x="21" y="320"/>
                  </a:lnTo>
                  <a:lnTo>
                    <a:pt x="15" y="336"/>
                  </a:lnTo>
                  <a:lnTo>
                    <a:pt x="3" y="345"/>
                  </a:lnTo>
                  <a:lnTo>
                    <a:pt x="3" y="359"/>
                  </a:lnTo>
                  <a:lnTo>
                    <a:pt x="0" y="376"/>
                  </a:lnTo>
                  <a:lnTo>
                    <a:pt x="0" y="380"/>
                  </a:lnTo>
                  <a:lnTo>
                    <a:pt x="2" y="384"/>
                  </a:lnTo>
                  <a:lnTo>
                    <a:pt x="7" y="384"/>
                  </a:lnTo>
                  <a:lnTo>
                    <a:pt x="13" y="382"/>
                  </a:lnTo>
                  <a:lnTo>
                    <a:pt x="11" y="380"/>
                  </a:lnTo>
                  <a:lnTo>
                    <a:pt x="13" y="372"/>
                  </a:lnTo>
                  <a:lnTo>
                    <a:pt x="26" y="374"/>
                  </a:lnTo>
                  <a:lnTo>
                    <a:pt x="44" y="366"/>
                  </a:lnTo>
                  <a:lnTo>
                    <a:pt x="65" y="378"/>
                  </a:lnTo>
                  <a:lnTo>
                    <a:pt x="67" y="380"/>
                  </a:lnTo>
                  <a:lnTo>
                    <a:pt x="73" y="378"/>
                  </a:lnTo>
                  <a:lnTo>
                    <a:pt x="76" y="364"/>
                  </a:lnTo>
                  <a:lnTo>
                    <a:pt x="88" y="359"/>
                  </a:lnTo>
                  <a:lnTo>
                    <a:pt x="94" y="366"/>
                  </a:lnTo>
                  <a:lnTo>
                    <a:pt x="101" y="370"/>
                  </a:lnTo>
                  <a:lnTo>
                    <a:pt x="107" y="366"/>
                  </a:lnTo>
                  <a:lnTo>
                    <a:pt x="113" y="347"/>
                  </a:lnTo>
                  <a:lnTo>
                    <a:pt x="117" y="341"/>
                  </a:lnTo>
                  <a:lnTo>
                    <a:pt x="121" y="343"/>
                  </a:lnTo>
                  <a:lnTo>
                    <a:pt x="128" y="351"/>
                  </a:lnTo>
                  <a:lnTo>
                    <a:pt x="147" y="351"/>
                  </a:lnTo>
                  <a:lnTo>
                    <a:pt x="151" y="334"/>
                  </a:lnTo>
                  <a:lnTo>
                    <a:pt x="180" y="297"/>
                  </a:lnTo>
                  <a:lnTo>
                    <a:pt x="180" y="284"/>
                  </a:lnTo>
                  <a:lnTo>
                    <a:pt x="186" y="280"/>
                  </a:lnTo>
                  <a:lnTo>
                    <a:pt x="197" y="282"/>
                  </a:lnTo>
                  <a:lnTo>
                    <a:pt x="207" y="274"/>
                  </a:lnTo>
                  <a:lnTo>
                    <a:pt x="217" y="272"/>
                  </a:lnTo>
                  <a:lnTo>
                    <a:pt x="218" y="267"/>
                  </a:lnTo>
                  <a:lnTo>
                    <a:pt x="215" y="251"/>
                  </a:lnTo>
                  <a:lnTo>
                    <a:pt x="215" y="245"/>
                  </a:lnTo>
                  <a:lnTo>
                    <a:pt x="217" y="240"/>
                  </a:lnTo>
                  <a:lnTo>
                    <a:pt x="190" y="4"/>
                  </a:lnTo>
                  <a:lnTo>
                    <a:pt x="190" y="0"/>
                  </a:lnTo>
                  <a:lnTo>
                    <a:pt x="50" y="17"/>
                  </a:lnTo>
                  <a:lnTo>
                    <a:pt x="46" y="21"/>
                  </a:lnTo>
                  <a:lnTo>
                    <a:pt x="34" y="25"/>
                  </a:lnTo>
                  <a:lnTo>
                    <a:pt x="30" y="29"/>
                  </a:lnTo>
                  <a:lnTo>
                    <a:pt x="17" y="30"/>
                  </a:lnTo>
                  <a:lnTo>
                    <a:pt x="7" y="23"/>
                  </a:lnTo>
                </a:path>
              </a:pathLst>
            </a:custGeom>
            <a:noFill/>
            <a:ln w="0">
              <a:solidFill>
                <a:srgbClr val="000000"/>
              </a:solidFill>
              <a:prstDash val="solid"/>
              <a:round/>
              <a:headEnd/>
              <a:tailEnd/>
            </a:ln>
          </p:spPr>
          <p:txBody>
            <a:bodyPr/>
            <a:lstStyle/>
            <a:p>
              <a:endParaRPr lang="en-US"/>
            </a:p>
          </p:txBody>
        </p:sp>
        <p:sp>
          <p:nvSpPr>
            <p:cNvPr id="38191" name="Freeform 303"/>
            <p:cNvSpPr>
              <a:spLocks/>
            </p:cNvSpPr>
            <p:nvPr/>
          </p:nvSpPr>
          <p:spPr bwMode="auto">
            <a:xfrm>
              <a:off x="4300" y="1944"/>
              <a:ext cx="301" cy="338"/>
            </a:xfrm>
            <a:custGeom>
              <a:avLst/>
              <a:gdLst>
                <a:gd name="T0" fmla="*/ 27 w 301"/>
                <a:gd name="T1" fmla="*/ 296 h 338"/>
                <a:gd name="T2" fmla="*/ 40 w 301"/>
                <a:gd name="T3" fmla="*/ 299 h 338"/>
                <a:gd name="T4" fmla="*/ 51 w 301"/>
                <a:gd name="T5" fmla="*/ 296 h 338"/>
                <a:gd name="T6" fmla="*/ 71 w 301"/>
                <a:gd name="T7" fmla="*/ 319 h 338"/>
                <a:gd name="T8" fmla="*/ 98 w 301"/>
                <a:gd name="T9" fmla="*/ 323 h 338"/>
                <a:gd name="T10" fmla="*/ 117 w 301"/>
                <a:gd name="T11" fmla="*/ 324 h 338"/>
                <a:gd name="T12" fmla="*/ 134 w 301"/>
                <a:gd name="T13" fmla="*/ 328 h 338"/>
                <a:gd name="T14" fmla="*/ 147 w 301"/>
                <a:gd name="T15" fmla="*/ 324 h 338"/>
                <a:gd name="T16" fmla="*/ 155 w 301"/>
                <a:gd name="T17" fmla="*/ 319 h 338"/>
                <a:gd name="T18" fmla="*/ 167 w 301"/>
                <a:gd name="T19" fmla="*/ 319 h 338"/>
                <a:gd name="T20" fmla="*/ 182 w 301"/>
                <a:gd name="T21" fmla="*/ 330 h 338"/>
                <a:gd name="T22" fmla="*/ 192 w 301"/>
                <a:gd name="T23" fmla="*/ 338 h 338"/>
                <a:gd name="T24" fmla="*/ 207 w 301"/>
                <a:gd name="T25" fmla="*/ 326 h 338"/>
                <a:gd name="T26" fmla="*/ 215 w 301"/>
                <a:gd name="T27" fmla="*/ 313 h 338"/>
                <a:gd name="T28" fmla="*/ 220 w 301"/>
                <a:gd name="T29" fmla="*/ 280 h 338"/>
                <a:gd name="T30" fmla="*/ 232 w 301"/>
                <a:gd name="T31" fmla="*/ 292 h 338"/>
                <a:gd name="T32" fmla="*/ 238 w 301"/>
                <a:gd name="T33" fmla="*/ 271 h 338"/>
                <a:gd name="T34" fmla="*/ 251 w 301"/>
                <a:gd name="T35" fmla="*/ 250 h 338"/>
                <a:gd name="T36" fmla="*/ 257 w 301"/>
                <a:gd name="T37" fmla="*/ 240 h 338"/>
                <a:gd name="T38" fmla="*/ 270 w 301"/>
                <a:gd name="T39" fmla="*/ 238 h 338"/>
                <a:gd name="T40" fmla="*/ 286 w 301"/>
                <a:gd name="T41" fmla="*/ 219 h 338"/>
                <a:gd name="T42" fmla="*/ 295 w 301"/>
                <a:gd name="T43" fmla="*/ 211 h 338"/>
                <a:gd name="T44" fmla="*/ 293 w 301"/>
                <a:gd name="T45" fmla="*/ 196 h 338"/>
                <a:gd name="T46" fmla="*/ 297 w 301"/>
                <a:gd name="T47" fmla="*/ 180 h 338"/>
                <a:gd name="T48" fmla="*/ 288 w 301"/>
                <a:gd name="T49" fmla="*/ 140 h 338"/>
                <a:gd name="T50" fmla="*/ 295 w 301"/>
                <a:gd name="T51" fmla="*/ 123 h 338"/>
                <a:gd name="T52" fmla="*/ 301 w 301"/>
                <a:gd name="T53" fmla="*/ 119 h 338"/>
                <a:gd name="T54" fmla="*/ 247 w 301"/>
                <a:gd name="T55" fmla="*/ 17 h 338"/>
                <a:gd name="T56" fmla="*/ 226 w 301"/>
                <a:gd name="T57" fmla="*/ 33 h 338"/>
                <a:gd name="T58" fmla="*/ 201 w 301"/>
                <a:gd name="T59" fmla="*/ 58 h 338"/>
                <a:gd name="T60" fmla="*/ 184 w 301"/>
                <a:gd name="T61" fmla="*/ 56 h 338"/>
                <a:gd name="T62" fmla="*/ 161 w 301"/>
                <a:gd name="T63" fmla="*/ 71 h 338"/>
                <a:gd name="T64" fmla="*/ 142 w 301"/>
                <a:gd name="T65" fmla="*/ 65 h 338"/>
                <a:gd name="T66" fmla="*/ 132 w 301"/>
                <a:gd name="T67" fmla="*/ 67 h 338"/>
                <a:gd name="T68" fmla="*/ 134 w 301"/>
                <a:gd name="T69" fmla="*/ 60 h 338"/>
                <a:gd name="T70" fmla="*/ 103 w 301"/>
                <a:gd name="T71" fmla="*/ 52 h 338"/>
                <a:gd name="T72" fmla="*/ 88 w 301"/>
                <a:gd name="T73" fmla="*/ 52 h 338"/>
                <a:gd name="T74" fmla="*/ 0 w 301"/>
                <a:gd name="T75" fmla="*/ 60 h 3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
                <a:gd name="T115" fmla="*/ 0 h 338"/>
                <a:gd name="T116" fmla="*/ 301 w 301"/>
                <a:gd name="T117" fmla="*/ 338 h 3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 h="338">
                  <a:moveTo>
                    <a:pt x="0" y="60"/>
                  </a:moveTo>
                  <a:lnTo>
                    <a:pt x="27" y="296"/>
                  </a:lnTo>
                  <a:lnTo>
                    <a:pt x="32" y="296"/>
                  </a:lnTo>
                  <a:lnTo>
                    <a:pt x="40" y="299"/>
                  </a:lnTo>
                  <a:lnTo>
                    <a:pt x="44" y="299"/>
                  </a:lnTo>
                  <a:lnTo>
                    <a:pt x="51" y="296"/>
                  </a:lnTo>
                  <a:lnTo>
                    <a:pt x="67" y="305"/>
                  </a:lnTo>
                  <a:lnTo>
                    <a:pt x="71" y="319"/>
                  </a:lnTo>
                  <a:lnTo>
                    <a:pt x="82" y="323"/>
                  </a:lnTo>
                  <a:lnTo>
                    <a:pt x="98" y="323"/>
                  </a:lnTo>
                  <a:lnTo>
                    <a:pt x="111" y="332"/>
                  </a:lnTo>
                  <a:lnTo>
                    <a:pt x="117" y="324"/>
                  </a:lnTo>
                  <a:lnTo>
                    <a:pt x="122" y="324"/>
                  </a:lnTo>
                  <a:lnTo>
                    <a:pt x="134" y="328"/>
                  </a:lnTo>
                  <a:lnTo>
                    <a:pt x="146" y="326"/>
                  </a:lnTo>
                  <a:lnTo>
                    <a:pt x="147" y="324"/>
                  </a:lnTo>
                  <a:lnTo>
                    <a:pt x="151" y="323"/>
                  </a:lnTo>
                  <a:lnTo>
                    <a:pt x="155" y="319"/>
                  </a:lnTo>
                  <a:lnTo>
                    <a:pt x="163" y="313"/>
                  </a:lnTo>
                  <a:lnTo>
                    <a:pt x="167" y="319"/>
                  </a:lnTo>
                  <a:lnTo>
                    <a:pt x="172" y="328"/>
                  </a:lnTo>
                  <a:lnTo>
                    <a:pt x="182" y="330"/>
                  </a:lnTo>
                  <a:lnTo>
                    <a:pt x="190" y="336"/>
                  </a:lnTo>
                  <a:lnTo>
                    <a:pt x="192" y="338"/>
                  </a:lnTo>
                  <a:lnTo>
                    <a:pt x="201" y="338"/>
                  </a:lnTo>
                  <a:lnTo>
                    <a:pt x="207" y="326"/>
                  </a:lnTo>
                  <a:lnTo>
                    <a:pt x="213" y="323"/>
                  </a:lnTo>
                  <a:lnTo>
                    <a:pt x="215" y="313"/>
                  </a:lnTo>
                  <a:lnTo>
                    <a:pt x="213" y="301"/>
                  </a:lnTo>
                  <a:lnTo>
                    <a:pt x="220" y="280"/>
                  </a:lnTo>
                  <a:lnTo>
                    <a:pt x="226" y="280"/>
                  </a:lnTo>
                  <a:lnTo>
                    <a:pt x="232" y="292"/>
                  </a:lnTo>
                  <a:lnTo>
                    <a:pt x="240" y="282"/>
                  </a:lnTo>
                  <a:lnTo>
                    <a:pt x="238" y="271"/>
                  </a:lnTo>
                  <a:lnTo>
                    <a:pt x="243" y="255"/>
                  </a:lnTo>
                  <a:lnTo>
                    <a:pt x="251" y="250"/>
                  </a:lnTo>
                  <a:lnTo>
                    <a:pt x="251" y="246"/>
                  </a:lnTo>
                  <a:lnTo>
                    <a:pt x="257" y="240"/>
                  </a:lnTo>
                  <a:lnTo>
                    <a:pt x="263" y="240"/>
                  </a:lnTo>
                  <a:lnTo>
                    <a:pt x="270" y="238"/>
                  </a:lnTo>
                  <a:lnTo>
                    <a:pt x="270" y="234"/>
                  </a:lnTo>
                  <a:lnTo>
                    <a:pt x="286" y="219"/>
                  </a:lnTo>
                  <a:lnTo>
                    <a:pt x="288" y="219"/>
                  </a:lnTo>
                  <a:lnTo>
                    <a:pt x="295" y="211"/>
                  </a:lnTo>
                  <a:lnTo>
                    <a:pt x="295" y="200"/>
                  </a:lnTo>
                  <a:lnTo>
                    <a:pt x="293" y="196"/>
                  </a:lnTo>
                  <a:lnTo>
                    <a:pt x="293" y="188"/>
                  </a:lnTo>
                  <a:lnTo>
                    <a:pt x="297" y="180"/>
                  </a:lnTo>
                  <a:lnTo>
                    <a:pt x="301" y="148"/>
                  </a:lnTo>
                  <a:lnTo>
                    <a:pt x="288" y="140"/>
                  </a:lnTo>
                  <a:lnTo>
                    <a:pt x="299" y="133"/>
                  </a:lnTo>
                  <a:lnTo>
                    <a:pt x="295" y="123"/>
                  </a:lnTo>
                  <a:lnTo>
                    <a:pt x="299" y="119"/>
                  </a:lnTo>
                  <a:lnTo>
                    <a:pt x="301" y="119"/>
                  </a:lnTo>
                  <a:lnTo>
                    <a:pt x="280" y="0"/>
                  </a:lnTo>
                  <a:lnTo>
                    <a:pt x="247" y="17"/>
                  </a:lnTo>
                  <a:lnTo>
                    <a:pt x="232" y="27"/>
                  </a:lnTo>
                  <a:lnTo>
                    <a:pt x="226" y="33"/>
                  </a:lnTo>
                  <a:lnTo>
                    <a:pt x="207" y="54"/>
                  </a:lnTo>
                  <a:lnTo>
                    <a:pt x="201" y="58"/>
                  </a:lnTo>
                  <a:lnTo>
                    <a:pt x="195" y="56"/>
                  </a:lnTo>
                  <a:lnTo>
                    <a:pt x="184" y="56"/>
                  </a:lnTo>
                  <a:lnTo>
                    <a:pt x="176" y="58"/>
                  </a:lnTo>
                  <a:lnTo>
                    <a:pt x="161" y="71"/>
                  </a:lnTo>
                  <a:lnTo>
                    <a:pt x="155" y="69"/>
                  </a:lnTo>
                  <a:lnTo>
                    <a:pt x="142" y="65"/>
                  </a:lnTo>
                  <a:lnTo>
                    <a:pt x="138" y="67"/>
                  </a:lnTo>
                  <a:lnTo>
                    <a:pt x="132" y="67"/>
                  </a:lnTo>
                  <a:lnTo>
                    <a:pt x="136" y="62"/>
                  </a:lnTo>
                  <a:lnTo>
                    <a:pt x="134" y="60"/>
                  </a:lnTo>
                  <a:lnTo>
                    <a:pt x="124" y="58"/>
                  </a:lnTo>
                  <a:lnTo>
                    <a:pt x="103" y="52"/>
                  </a:lnTo>
                  <a:lnTo>
                    <a:pt x="98" y="50"/>
                  </a:lnTo>
                  <a:lnTo>
                    <a:pt x="88" y="52"/>
                  </a:lnTo>
                  <a:lnTo>
                    <a:pt x="88" y="48"/>
                  </a:lnTo>
                  <a:lnTo>
                    <a:pt x="0" y="60"/>
                  </a:lnTo>
                </a:path>
              </a:pathLst>
            </a:custGeom>
            <a:noFill/>
            <a:ln w="0">
              <a:solidFill>
                <a:srgbClr val="000000"/>
              </a:solidFill>
              <a:prstDash val="solid"/>
              <a:round/>
              <a:headEnd/>
              <a:tailEnd/>
            </a:ln>
          </p:spPr>
          <p:txBody>
            <a:bodyPr/>
            <a:lstStyle/>
            <a:p>
              <a:endParaRPr lang="en-US"/>
            </a:p>
          </p:txBody>
        </p:sp>
        <p:sp>
          <p:nvSpPr>
            <p:cNvPr id="38192" name="Freeform 304"/>
            <p:cNvSpPr>
              <a:spLocks/>
            </p:cNvSpPr>
            <p:nvPr/>
          </p:nvSpPr>
          <p:spPr bwMode="auto">
            <a:xfrm>
              <a:off x="4492" y="2063"/>
              <a:ext cx="324" cy="321"/>
            </a:xfrm>
            <a:custGeom>
              <a:avLst/>
              <a:gdLst>
                <a:gd name="T0" fmla="*/ 107 w 324"/>
                <a:gd name="T1" fmla="*/ 0 h 321"/>
                <a:gd name="T2" fmla="*/ 107 w 324"/>
                <a:gd name="T3" fmla="*/ 14 h 321"/>
                <a:gd name="T4" fmla="*/ 109 w 324"/>
                <a:gd name="T5" fmla="*/ 29 h 321"/>
                <a:gd name="T6" fmla="*/ 101 w 324"/>
                <a:gd name="T7" fmla="*/ 69 h 321"/>
                <a:gd name="T8" fmla="*/ 103 w 324"/>
                <a:gd name="T9" fmla="*/ 81 h 321"/>
                <a:gd name="T10" fmla="*/ 96 w 324"/>
                <a:gd name="T11" fmla="*/ 100 h 321"/>
                <a:gd name="T12" fmla="*/ 78 w 324"/>
                <a:gd name="T13" fmla="*/ 115 h 321"/>
                <a:gd name="T14" fmla="*/ 71 w 324"/>
                <a:gd name="T15" fmla="*/ 121 h 321"/>
                <a:gd name="T16" fmla="*/ 59 w 324"/>
                <a:gd name="T17" fmla="*/ 127 h 321"/>
                <a:gd name="T18" fmla="*/ 51 w 324"/>
                <a:gd name="T19" fmla="*/ 136 h 321"/>
                <a:gd name="T20" fmla="*/ 48 w 324"/>
                <a:gd name="T21" fmla="*/ 163 h 321"/>
                <a:gd name="T22" fmla="*/ 34 w 324"/>
                <a:gd name="T23" fmla="*/ 161 h 321"/>
                <a:gd name="T24" fmla="*/ 21 w 324"/>
                <a:gd name="T25" fmla="*/ 182 h 321"/>
                <a:gd name="T26" fmla="*/ 21 w 324"/>
                <a:gd name="T27" fmla="*/ 204 h 321"/>
                <a:gd name="T28" fmla="*/ 9 w 324"/>
                <a:gd name="T29" fmla="*/ 219 h 321"/>
                <a:gd name="T30" fmla="*/ 2 w 324"/>
                <a:gd name="T31" fmla="*/ 230 h 321"/>
                <a:gd name="T32" fmla="*/ 2 w 324"/>
                <a:gd name="T33" fmla="*/ 246 h 321"/>
                <a:gd name="T34" fmla="*/ 17 w 324"/>
                <a:gd name="T35" fmla="*/ 269 h 321"/>
                <a:gd name="T36" fmla="*/ 28 w 324"/>
                <a:gd name="T37" fmla="*/ 286 h 321"/>
                <a:gd name="T38" fmla="*/ 40 w 324"/>
                <a:gd name="T39" fmla="*/ 288 h 321"/>
                <a:gd name="T40" fmla="*/ 44 w 324"/>
                <a:gd name="T41" fmla="*/ 290 h 321"/>
                <a:gd name="T42" fmla="*/ 53 w 324"/>
                <a:gd name="T43" fmla="*/ 294 h 321"/>
                <a:gd name="T44" fmla="*/ 53 w 324"/>
                <a:gd name="T45" fmla="*/ 303 h 321"/>
                <a:gd name="T46" fmla="*/ 80 w 324"/>
                <a:gd name="T47" fmla="*/ 321 h 321"/>
                <a:gd name="T48" fmla="*/ 96 w 324"/>
                <a:gd name="T49" fmla="*/ 313 h 321"/>
                <a:gd name="T50" fmla="*/ 103 w 324"/>
                <a:gd name="T51" fmla="*/ 305 h 321"/>
                <a:gd name="T52" fmla="*/ 113 w 324"/>
                <a:gd name="T53" fmla="*/ 313 h 321"/>
                <a:gd name="T54" fmla="*/ 136 w 324"/>
                <a:gd name="T55" fmla="*/ 303 h 321"/>
                <a:gd name="T56" fmla="*/ 140 w 324"/>
                <a:gd name="T57" fmla="*/ 292 h 321"/>
                <a:gd name="T58" fmla="*/ 159 w 324"/>
                <a:gd name="T59" fmla="*/ 284 h 321"/>
                <a:gd name="T60" fmla="*/ 176 w 324"/>
                <a:gd name="T61" fmla="*/ 271 h 321"/>
                <a:gd name="T62" fmla="*/ 174 w 324"/>
                <a:gd name="T63" fmla="*/ 253 h 321"/>
                <a:gd name="T64" fmla="*/ 201 w 324"/>
                <a:gd name="T65" fmla="*/ 173 h 321"/>
                <a:gd name="T66" fmla="*/ 213 w 324"/>
                <a:gd name="T67" fmla="*/ 177 h 321"/>
                <a:gd name="T68" fmla="*/ 218 w 324"/>
                <a:gd name="T69" fmla="*/ 186 h 321"/>
                <a:gd name="T70" fmla="*/ 234 w 324"/>
                <a:gd name="T71" fmla="*/ 173 h 321"/>
                <a:gd name="T72" fmla="*/ 245 w 324"/>
                <a:gd name="T73" fmla="*/ 142 h 321"/>
                <a:gd name="T74" fmla="*/ 259 w 324"/>
                <a:gd name="T75" fmla="*/ 132 h 321"/>
                <a:gd name="T76" fmla="*/ 270 w 324"/>
                <a:gd name="T77" fmla="*/ 125 h 321"/>
                <a:gd name="T78" fmla="*/ 278 w 324"/>
                <a:gd name="T79" fmla="*/ 109 h 321"/>
                <a:gd name="T80" fmla="*/ 274 w 324"/>
                <a:gd name="T81" fmla="*/ 104 h 321"/>
                <a:gd name="T82" fmla="*/ 278 w 324"/>
                <a:gd name="T83" fmla="*/ 83 h 321"/>
                <a:gd name="T84" fmla="*/ 314 w 324"/>
                <a:gd name="T85" fmla="*/ 102 h 321"/>
                <a:gd name="T86" fmla="*/ 320 w 324"/>
                <a:gd name="T87" fmla="*/ 102 h 321"/>
                <a:gd name="T88" fmla="*/ 316 w 324"/>
                <a:gd name="T89" fmla="*/ 67 h 321"/>
                <a:gd name="T90" fmla="*/ 309 w 324"/>
                <a:gd name="T91" fmla="*/ 58 h 321"/>
                <a:gd name="T92" fmla="*/ 297 w 324"/>
                <a:gd name="T93" fmla="*/ 61 h 321"/>
                <a:gd name="T94" fmla="*/ 270 w 324"/>
                <a:gd name="T95" fmla="*/ 65 h 321"/>
                <a:gd name="T96" fmla="*/ 259 w 324"/>
                <a:gd name="T97" fmla="*/ 75 h 321"/>
                <a:gd name="T98" fmla="*/ 247 w 324"/>
                <a:gd name="T99" fmla="*/ 69 h 321"/>
                <a:gd name="T100" fmla="*/ 238 w 324"/>
                <a:gd name="T101" fmla="*/ 79 h 321"/>
                <a:gd name="T102" fmla="*/ 226 w 324"/>
                <a:gd name="T103" fmla="*/ 90 h 321"/>
                <a:gd name="T104" fmla="*/ 207 w 324"/>
                <a:gd name="T105" fmla="*/ 108 h 321"/>
                <a:gd name="T106" fmla="*/ 193 w 324"/>
                <a:gd name="T107" fmla="*/ 67 h 321"/>
                <a:gd name="T108" fmla="*/ 109 w 324"/>
                <a:gd name="T109" fmla="*/ 0 h 3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4"/>
                <a:gd name="T166" fmla="*/ 0 h 321"/>
                <a:gd name="T167" fmla="*/ 324 w 324"/>
                <a:gd name="T168" fmla="*/ 321 h 3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4" h="321">
                  <a:moveTo>
                    <a:pt x="109" y="0"/>
                  </a:moveTo>
                  <a:lnTo>
                    <a:pt x="107" y="0"/>
                  </a:lnTo>
                  <a:lnTo>
                    <a:pt x="103" y="4"/>
                  </a:lnTo>
                  <a:lnTo>
                    <a:pt x="107" y="14"/>
                  </a:lnTo>
                  <a:lnTo>
                    <a:pt x="96" y="21"/>
                  </a:lnTo>
                  <a:lnTo>
                    <a:pt x="109" y="29"/>
                  </a:lnTo>
                  <a:lnTo>
                    <a:pt x="105" y="61"/>
                  </a:lnTo>
                  <a:lnTo>
                    <a:pt x="101" y="69"/>
                  </a:lnTo>
                  <a:lnTo>
                    <a:pt x="101" y="77"/>
                  </a:lnTo>
                  <a:lnTo>
                    <a:pt x="103" y="81"/>
                  </a:lnTo>
                  <a:lnTo>
                    <a:pt x="103" y="92"/>
                  </a:lnTo>
                  <a:lnTo>
                    <a:pt x="96" y="100"/>
                  </a:lnTo>
                  <a:lnTo>
                    <a:pt x="94" y="100"/>
                  </a:lnTo>
                  <a:lnTo>
                    <a:pt x="78" y="115"/>
                  </a:lnTo>
                  <a:lnTo>
                    <a:pt x="78" y="119"/>
                  </a:lnTo>
                  <a:lnTo>
                    <a:pt x="71" y="121"/>
                  </a:lnTo>
                  <a:lnTo>
                    <a:pt x="65" y="121"/>
                  </a:lnTo>
                  <a:lnTo>
                    <a:pt x="59" y="127"/>
                  </a:lnTo>
                  <a:lnTo>
                    <a:pt x="59" y="131"/>
                  </a:lnTo>
                  <a:lnTo>
                    <a:pt x="51" y="136"/>
                  </a:lnTo>
                  <a:lnTo>
                    <a:pt x="46" y="152"/>
                  </a:lnTo>
                  <a:lnTo>
                    <a:pt x="48" y="163"/>
                  </a:lnTo>
                  <a:lnTo>
                    <a:pt x="40" y="173"/>
                  </a:lnTo>
                  <a:lnTo>
                    <a:pt x="34" y="161"/>
                  </a:lnTo>
                  <a:lnTo>
                    <a:pt x="28" y="161"/>
                  </a:lnTo>
                  <a:lnTo>
                    <a:pt x="21" y="182"/>
                  </a:lnTo>
                  <a:lnTo>
                    <a:pt x="23" y="194"/>
                  </a:lnTo>
                  <a:lnTo>
                    <a:pt x="21" y="204"/>
                  </a:lnTo>
                  <a:lnTo>
                    <a:pt x="15" y="207"/>
                  </a:lnTo>
                  <a:lnTo>
                    <a:pt x="9" y="219"/>
                  </a:lnTo>
                  <a:lnTo>
                    <a:pt x="0" y="219"/>
                  </a:lnTo>
                  <a:lnTo>
                    <a:pt x="2" y="230"/>
                  </a:lnTo>
                  <a:lnTo>
                    <a:pt x="2" y="240"/>
                  </a:lnTo>
                  <a:lnTo>
                    <a:pt x="2" y="246"/>
                  </a:lnTo>
                  <a:lnTo>
                    <a:pt x="3" y="251"/>
                  </a:lnTo>
                  <a:lnTo>
                    <a:pt x="17" y="269"/>
                  </a:lnTo>
                  <a:lnTo>
                    <a:pt x="26" y="284"/>
                  </a:lnTo>
                  <a:lnTo>
                    <a:pt x="28" y="286"/>
                  </a:lnTo>
                  <a:lnTo>
                    <a:pt x="32" y="284"/>
                  </a:lnTo>
                  <a:lnTo>
                    <a:pt x="40" y="288"/>
                  </a:lnTo>
                  <a:lnTo>
                    <a:pt x="42" y="290"/>
                  </a:lnTo>
                  <a:lnTo>
                    <a:pt x="44" y="290"/>
                  </a:lnTo>
                  <a:lnTo>
                    <a:pt x="49" y="294"/>
                  </a:lnTo>
                  <a:lnTo>
                    <a:pt x="53" y="294"/>
                  </a:lnTo>
                  <a:lnTo>
                    <a:pt x="57" y="296"/>
                  </a:lnTo>
                  <a:lnTo>
                    <a:pt x="53" y="303"/>
                  </a:lnTo>
                  <a:lnTo>
                    <a:pt x="65" y="315"/>
                  </a:lnTo>
                  <a:lnTo>
                    <a:pt x="80" y="321"/>
                  </a:lnTo>
                  <a:lnTo>
                    <a:pt x="88" y="321"/>
                  </a:lnTo>
                  <a:lnTo>
                    <a:pt x="96" y="313"/>
                  </a:lnTo>
                  <a:lnTo>
                    <a:pt x="97" y="309"/>
                  </a:lnTo>
                  <a:lnTo>
                    <a:pt x="103" y="305"/>
                  </a:lnTo>
                  <a:lnTo>
                    <a:pt x="109" y="311"/>
                  </a:lnTo>
                  <a:lnTo>
                    <a:pt x="113" y="313"/>
                  </a:lnTo>
                  <a:lnTo>
                    <a:pt x="119" y="311"/>
                  </a:lnTo>
                  <a:lnTo>
                    <a:pt x="136" y="303"/>
                  </a:lnTo>
                  <a:lnTo>
                    <a:pt x="138" y="292"/>
                  </a:lnTo>
                  <a:lnTo>
                    <a:pt x="140" y="292"/>
                  </a:lnTo>
                  <a:lnTo>
                    <a:pt x="145" y="296"/>
                  </a:lnTo>
                  <a:lnTo>
                    <a:pt x="159" y="284"/>
                  </a:lnTo>
                  <a:lnTo>
                    <a:pt x="165" y="286"/>
                  </a:lnTo>
                  <a:lnTo>
                    <a:pt x="176" y="271"/>
                  </a:lnTo>
                  <a:lnTo>
                    <a:pt x="172" y="265"/>
                  </a:lnTo>
                  <a:lnTo>
                    <a:pt x="174" y="253"/>
                  </a:lnTo>
                  <a:lnTo>
                    <a:pt x="186" y="230"/>
                  </a:lnTo>
                  <a:lnTo>
                    <a:pt x="201" y="173"/>
                  </a:lnTo>
                  <a:lnTo>
                    <a:pt x="205" y="171"/>
                  </a:lnTo>
                  <a:lnTo>
                    <a:pt x="213" y="177"/>
                  </a:lnTo>
                  <a:lnTo>
                    <a:pt x="215" y="180"/>
                  </a:lnTo>
                  <a:lnTo>
                    <a:pt x="218" y="186"/>
                  </a:lnTo>
                  <a:lnTo>
                    <a:pt x="228" y="182"/>
                  </a:lnTo>
                  <a:lnTo>
                    <a:pt x="234" y="173"/>
                  </a:lnTo>
                  <a:lnTo>
                    <a:pt x="240" y="152"/>
                  </a:lnTo>
                  <a:lnTo>
                    <a:pt x="245" y="142"/>
                  </a:lnTo>
                  <a:lnTo>
                    <a:pt x="253" y="146"/>
                  </a:lnTo>
                  <a:lnTo>
                    <a:pt x="259" y="132"/>
                  </a:lnTo>
                  <a:lnTo>
                    <a:pt x="264" y="131"/>
                  </a:lnTo>
                  <a:lnTo>
                    <a:pt x="270" y="125"/>
                  </a:lnTo>
                  <a:lnTo>
                    <a:pt x="274" y="111"/>
                  </a:lnTo>
                  <a:lnTo>
                    <a:pt x="278" y="109"/>
                  </a:lnTo>
                  <a:lnTo>
                    <a:pt x="278" y="106"/>
                  </a:lnTo>
                  <a:lnTo>
                    <a:pt x="274" y="104"/>
                  </a:lnTo>
                  <a:lnTo>
                    <a:pt x="276" y="85"/>
                  </a:lnTo>
                  <a:lnTo>
                    <a:pt x="278" y="83"/>
                  </a:lnTo>
                  <a:lnTo>
                    <a:pt x="280" y="81"/>
                  </a:lnTo>
                  <a:lnTo>
                    <a:pt x="314" y="102"/>
                  </a:lnTo>
                  <a:lnTo>
                    <a:pt x="318" y="102"/>
                  </a:lnTo>
                  <a:lnTo>
                    <a:pt x="320" y="102"/>
                  </a:lnTo>
                  <a:lnTo>
                    <a:pt x="324" y="83"/>
                  </a:lnTo>
                  <a:lnTo>
                    <a:pt x="316" y="67"/>
                  </a:lnTo>
                  <a:lnTo>
                    <a:pt x="312" y="67"/>
                  </a:lnTo>
                  <a:lnTo>
                    <a:pt x="309" y="58"/>
                  </a:lnTo>
                  <a:lnTo>
                    <a:pt x="303" y="61"/>
                  </a:lnTo>
                  <a:lnTo>
                    <a:pt x="297" y="61"/>
                  </a:lnTo>
                  <a:lnTo>
                    <a:pt x="293" y="58"/>
                  </a:lnTo>
                  <a:lnTo>
                    <a:pt x="270" y="65"/>
                  </a:lnTo>
                  <a:lnTo>
                    <a:pt x="268" y="73"/>
                  </a:lnTo>
                  <a:lnTo>
                    <a:pt x="259" y="75"/>
                  </a:lnTo>
                  <a:lnTo>
                    <a:pt x="251" y="73"/>
                  </a:lnTo>
                  <a:lnTo>
                    <a:pt x="247" y="69"/>
                  </a:lnTo>
                  <a:lnTo>
                    <a:pt x="243" y="79"/>
                  </a:lnTo>
                  <a:lnTo>
                    <a:pt x="238" y="79"/>
                  </a:lnTo>
                  <a:lnTo>
                    <a:pt x="232" y="88"/>
                  </a:lnTo>
                  <a:lnTo>
                    <a:pt x="226" y="90"/>
                  </a:lnTo>
                  <a:lnTo>
                    <a:pt x="213" y="106"/>
                  </a:lnTo>
                  <a:lnTo>
                    <a:pt x="207" y="108"/>
                  </a:lnTo>
                  <a:lnTo>
                    <a:pt x="205" y="115"/>
                  </a:lnTo>
                  <a:lnTo>
                    <a:pt x="193" y="67"/>
                  </a:lnTo>
                  <a:lnTo>
                    <a:pt x="124" y="81"/>
                  </a:lnTo>
                  <a:lnTo>
                    <a:pt x="109" y="0"/>
                  </a:lnTo>
                </a:path>
              </a:pathLst>
            </a:custGeom>
            <a:noFill/>
            <a:ln w="0">
              <a:solidFill>
                <a:srgbClr val="000000"/>
              </a:solidFill>
              <a:prstDash val="solid"/>
              <a:round/>
              <a:headEnd/>
              <a:tailEnd/>
            </a:ln>
          </p:spPr>
          <p:txBody>
            <a:bodyPr/>
            <a:lstStyle/>
            <a:p>
              <a:endParaRPr lang="en-US"/>
            </a:p>
          </p:txBody>
        </p:sp>
        <p:sp>
          <p:nvSpPr>
            <p:cNvPr id="38193" name="Freeform 305"/>
            <p:cNvSpPr>
              <a:spLocks/>
            </p:cNvSpPr>
            <p:nvPr/>
          </p:nvSpPr>
          <p:spPr bwMode="auto">
            <a:xfrm>
              <a:off x="4386" y="2372"/>
              <a:ext cx="633" cy="274"/>
            </a:xfrm>
            <a:custGeom>
              <a:avLst/>
              <a:gdLst>
                <a:gd name="T0" fmla="*/ 10 w 633"/>
                <a:gd name="T1" fmla="*/ 221 h 274"/>
                <a:gd name="T2" fmla="*/ 17 w 633"/>
                <a:gd name="T3" fmla="*/ 209 h 274"/>
                <a:gd name="T4" fmla="*/ 25 w 633"/>
                <a:gd name="T5" fmla="*/ 194 h 274"/>
                <a:gd name="T6" fmla="*/ 75 w 633"/>
                <a:gd name="T7" fmla="*/ 167 h 274"/>
                <a:gd name="T8" fmla="*/ 94 w 633"/>
                <a:gd name="T9" fmla="*/ 146 h 274"/>
                <a:gd name="T10" fmla="*/ 104 w 633"/>
                <a:gd name="T11" fmla="*/ 142 h 274"/>
                <a:gd name="T12" fmla="*/ 111 w 633"/>
                <a:gd name="T13" fmla="*/ 134 h 274"/>
                <a:gd name="T14" fmla="*/ 123 w 633"/>
                <a:gd name="T15" fmla="*/ 132 h 274"/>
                <a:gd name="T16" fmla="*/ 150 w 633"/>
                <a:gd name="T17" fmla="*/ 121 h 274"/>
                <a:gd name="T18" fmla="*/ 173 w 633"/>
                <a:gd name="T19" fmla="*/ 90 h 274"/>
                <a:gd name="T20" fmla="*/ 175 w 633"/>
                <a:gd name="T21" fmla="*/ 71 h 274"/>
                <a:gd name="T22" fmla="*/ 194 w 633"/>
                <a:gd name="T23" fmla="*/ 69 h 274"/>
                <a:gd name="T24" fmla="*/ 225 w 633"/>
                <a:gd name="T25" fmla="*/ 65 h 274"/>
                <a:gd name="T26" fmla="*/ 599 w 633"/>
                <a:gd name="T27" fmla="*/ 4 h 274"/>
                <a:gd name="T28" fmla="*/ 609 w 633"/>
                <a:gd name="T29" fmla="*/ 12 h 274"/>
                <a:gd name="T30" fmla="*/ 618 w 633"/>
                <a:gd name="T31" fmla="*/ 27 h 274"/>
                <a:gd name="T32" fmla="*/ 614 w 633"/>
                <a:gd name="T33" fmla="*/ 27 h 274"/>
                <a:gd name="T34" fmla="*/ 601 w 633"/>
                <a:gd name="T35" fmla="*/ 27 h 274"/>
                <a:gd name="T36" fmla="*/ 601 w 633"/>
                <a:gd name="T37" fmla="*/ 33 h 274"/>
                <a:gd name="T38" fmla="*/ 572 w 633"/>
                <a:gd name="T39" fmla="*/ 52 h 274"/>
                <a:gd name="T40" fmla="*/ 561 w 633"/>
                <a:gd name="T41" fmla="*/ 61 h 274"/>
                <a:gd name="T42" fmla="*/ 578 w 633"/>
                <a:gd name="T43" fmla="*/ 56 h 274"/>
                <a:gd name="T44" fmla="*/ 607 w 633"/>
                <a:gd name="T45" fmla="*/ 50 h 274"/>
                <a:gd name="T46" fmla="*/ 607 w 633"/>
                <a:gd name="T47" fmla="*/ 60 h 274"/>
                <a:gd name="T48" fmla="*/ 616 w 633"/>
                <a:gd name="T49" fmla="*/ 58 h 274"/>
                <a:gd name="T50" fmla="*/ 632 w 633"/>
                <a:gd name="T51" fmla="*/ 58 h 274"/>
                <a:gd name="T52" fmla="*/ 633 w 633"/>
                <a:gd name="T53" fmla="*/ 81 h 274"/>
                <a:gd name="T54" fmla="*/ 622 w 633"/>
                <a:gd name="T55" fmla="*/ 96 h 274"/>
                <a:gd name="T56" fmla="*/ 603 w 633"/>
                <a:gd name="T57" fmla="*/ 108 h 274"/>
                <a:gd name="T58" fmla="*/ 585 w 633"/>
                <a:gd name="T59" fmla="*/ 106 h 274"/>
                <a:gd name="T60" fmla="*/ 582 w 633"/>
                <a:gd name="T61" fmla="*/ 98 h 274"/>
                <a:gd name="T62" fmla="*/ 576 w 633"/>
                <a:gd name="T63" fmla="*/ 98 h 274"/>
                <a:gd name="T64" fmla="*/ 574 w 633"/>
                <a:gd name="T65" fmla="*/ 109 h 274"/>
                <a:gd name="T66" fmla="*/ 587 w 633"/>
                <a:gd name="T67" fmla="*/ 121 h 274"/>
                <a:gd name="T68" fmla="*/ 572 w 633"/>
                <a:gd name="T69" fmla="*/ 148 h 274"/>
                <a:gd name="T70" fmla="*/ 555 w 633"/>
                <a:gd name="T71" fmla="*/ 146 h 274"/>
                <a:gd name="T72" fmla="*/ 574 w 633"/>
                <a:gd name="T73" fmla="*/ 152 h 274"/>
                <a:gd name="T74" fmla="*/ 599 w 633"/>
                <a:gd name="T75" fmla="*/ 138 h 274"/>
                <a:gd name="T76" fmla="*/ 601 w 633"/>
                <a:gd name="T77" fmla="*/ 156 h 274"/>
                <a:gd name="T78" fmla="*/ 572 w 633"/>
                <a:gd name="T79" fmla="*/ 173 h 274"/>
                <a:gd name="T80" fmla="*/ 541 w 633"/>
                <a:gd name="T81" fmla="*/ 196 h 274"/>
                <a:gd name="T82" fmla="*/ 526 w 633"/>
                <a:gd name="T83" fmla="*/ 207 h 274"/>
                <a:gd name="T84" fmla="*/ 507 w 633"/>
                <a:gd name="T85" fmla="*/ 257 h 274"/>
                <a:gd name="T86" fmla="*/ 466 w 633"/>
                <a:gd name="T87" fmla="*/ 271 h 274"/>
                <a:gd name="T88" fmla="*/ 284 w 633"/>
                <a:gd name="T89" fmla="*/ 217 h 274"/>
                <a:gd name="T90" fmla="*/ 261 w 633"/>
                <a:gd name="T91" fmla="*/ 198 h 274"/>
                <a:gd name="T92" fmla="*/ 259 w 633"/>
                <a:gd name="T93" fmla="*/ 188 h 274"/>
                <a:gd name="T94" fmla="*/ 157 w 633"/>
                <a:gd name="T95" fmla="*/ 203 h 274"/>
                <a:gd name="T96" fmla="*/ 131 w 633"/>
                <a:gd name="T97" fmla="*/ 215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274"/>
                <a:gd name="T149" fmla="*/ 633 w 633"/>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274">
                  <a:moveTo>
                    <a:pt x="0" y="242"/>
                  </a:moveTo>
                  <a:lnTo>
                    <a:pt x="2" y="221"/>
                  </a:lnTo>
                  <a:lnTo>
                    <a:pt x="10" y="221"/>
                  </a:lnTo>
                  <a:lnTo>
                    <a:pt x="12" y="221"/>
                  </a:lnTo>
                  <a:lnTo>
                    <a:pt x="17" y="215"/>
                  </a:lnTo>
                  <a:lnTo>
                    <a:pt x="17" y="209"/>
                  </a:lnTo>
                  <a:lnTo>
                    <a:pt x="17" y="205"/>
                  </a:lnTo>
                  <a:lnTo>
                    <a:pt x="21" y="200"/>
                  </a:lnTo>
                  <a:lnTo>
                    <a:pt x="25" y="194"/>
                  </a:lnTo>
                  <a:lnTo>
                    <a:pt x="40" y="186"/>
                  </a:lnTo>
                  <a:lnTo>
                    <a:pt x="58" y="182"/>
                  </a:lnTo>
                  <a:lnTo>
                    <a:pt x="75" y="167"/>
                  </a:lnTo>
                  <a:lnTo>
                    <a:pt x="81" y="165"/>
                  </a:lnTo>
                  <a:lnTo>
                    <a:pt x="92" y="156"/>
                  </a:lnTo>
                  <a:lnTo>
                    <a:pt x="94" y="146"/>
                  </a:lnTo>
                  <a:lnTo>
                    <a:pt x="96" y="146"/>
                  </a:lnTo>
                  <a:lnTo>
                    <a:pt x="100" y="146"/>
                  </a:lnTo>
                  <a:lnTo>
                    <a:pt x="104" y="142"/>
                  </a:lnTo>
                  <a:lnTo>
                    <a:pt x="104" y="140"/>
                  </a:lnTo>
                  <a:lnTo>
                    <a:pt x="109" y="134"/>
                  </a:lnTo>
                  <a:lnTo>
                    <a:pt x="111" y="134"/>
                  </a:lnTo>
                  <a:lnTo>
                    <a:pt x="117" y="138"/>
                  </a:lnTo>
                  <a:lnTo>
                    <a:pt x="123" y="134"/>
                  </a:lnTo>
                  <a:lnTo>
                    <a:pt x="123" y="132"/>
                  </a:lnTo>
                  <a:lnTo>
                    <a:pt x="132" y="125"/>
                  </a:lnTo>
                  <a:lnTo>
                    <a:pt x="138" y="123"/>
                  </a:lnTo>
                  <a:lnTo>
                    <a:pt x="150" y="121"/>
                  </a:lnTo>
                  <a:lnTo>
                    <a:pt x="163" y="102"/>
                  </a:lnTo>
                  <a:lnTo>
                    <a:pt x="173" y="96"/>
                  </a:lnTo>
                  <a:lnTo>
                    <a:pt x="173" y="90"/>
                  </a:lnTo>
                  <a:lnTo>
                    <a:pt x="175" y="85"/>
                  </a:lnTo>
                  <a:lnTo>
                    <a:pt x="173" y="77"/>
                  </a:lnTo>
                  <a:lnTo>
                    <a:pt x="175" y="71"/>
                  </a:lnTo>
                  <a:lnTo>
                    <a:pt x="175" y="69"/>
                  </a:lnTo>
                  <a:lnTo>
                    <a:pt x="196" y="65"/>
                  </a:lnTo>
                  <a:lnTo>
                    <a:pt x="194" y="69"/>
                  </a:lnTo>
                  <a:lnTo>
                    <a:pt x="213" y="67"/>
                  </a:lnTo>
                  <a:lnTo>
                    <a:pt x="221" y="65"/>
                  </a:lnTo>
                  <a:lnTo>
                    <a:pt x="225" y="65"/>
                  </a:lnTo>
                  <a:lnTo>
                    <a:pt x="415" y="35"/>
                  </a:lnTo>
                  <a:lnTo>
                    <a:pt x="597" y="0"/>
                  </a:lnTo>
                  <a:lnTo>
                    <a:pt x="599" y="4"/>
                  </a:lnTo>
                  <a:lnTo>
                    <a:pt x="601" y="6"/>
                  </a:lnTo>
                  <a:lnTo>
                    <a:pt x="607" y="10"/>
                  </a:lnTo>
                  <a:lnTo>
                    <a:pt x="609" y="12"/>
                  </a:lnTo>
                  <a:lnTo>
                    <a:pt x="612" y="15"/>
                  </a:lnTo>
                  <a:lnTo>
                    <a:pt x="614" y="17"/>
                  </a:lnTo>
                  <a:lnTo>
                    <a:pt x="618" y="27"/>
                  </a:lnTo>
                  <a:lnTo>
                    <a:pt x="618" y="29"/>
                  </a:lnTo>
                  <a:lnTo>
                    <a:pt x="614" y="29"/>
                  </a:lnTo>
                  <a:lnTo>
                    <a:pt x="614" y="27"/>
                  </a:lnTo>
                  <a:lnTo>
                    <a:pt x="609" y="29"/>
                  </a:lnTo>
                  <a:lnTo>
                    <a:pt x="605" y="29"/>
                  </a:lnTo>
                  <a:lnTo>
                    <a:pt x="601" y="27"/>
                  </a:lnTo>
                  <a:lnTo>
                    <a:pt x="599" y="29"/>
                  </a:lnTo>
                  <a:lnTo>
                    <a:pt x="601" y="31"/>
                  </a:lnTo>
                  <a:lnTo>
                    <a:pt x="601" y="33"/>
                  </a:lnTo>
                  <a:lnTo>
                    <a:pt x="584" y="40"/>
                  </a:lnTo>
                  <a:lnTo>
                    <a:pt x="580" y="44"/>
                  </a:lnTo>
                  <a:lnTo>
                    <a:pt x="572" y="52"/>
                  </a:lnTo>
                  <a:lnTo>
                    <a:pt x="562" y="52"/>
                  </a:lnTo>
                  <a:lnTo>
                    <a:pt x="561" y="60"/>
                  </a:lnTo>
                  <a:lnTo>
                    <a:pt x="561" y="61"/>
                  </a:lnTo>
                  <a:lnTo>
                    <a:pt x="562" y="63"/>
                  </a:lnTo>
                  <a:lnTo>
                    <a:pt x="566" y="61"/>
                  </a:lnTo>
                  <a:lnTo>
                    <a:pt x="578" y="56"/>
                  </a:lnTo>
                  <a:lnTo>
                    <a:pt x="587" y="54"/>
                  </a:lnTo>
                  <a:lnTo>
                    <a:pt x="595" y="50"/>
                  </a:lnTo>
                  <a:lnTo>
                    <a:pt x="607" y="50"/>
                  </a:lnTo>
                  <a:lnTo>
                    <a:pt x="607" y="52"/>
                  </a:lnTo>
                  <a:lnTo>
                    <a:pt x="607" y="58"/>
                  </a:lnTo>
                  <a:lnTo>
                    <a:pt x="607" y="60"/>
                  </a:lnTo>
                  <a:lnTo>
                    <a:pt x="610" y="63"/>
                  </a:lnTo>
                  <a:lnTo>
                    <a:pt x="614" y="61"/>
                  </a:lnTo>
                  <a:lnTo>
                    <a:pt x="616" y="58"/>
                  </a:lnTo>
                  <a:lnTo>
                    <a:pt x="622" y="50"/>
                  </a:lnTo>
                  <a:lnTo>
                    <a:pt x="628" y="50"/>
                  </a:lnTo>
                  <a:lnTo>
                    <a:pt x="632" y="58"/>
                  </a:lnTo>
                  <a:lnTo>
                    <a:pt x="633" y="73"/>
                  </a:lnTo>
                  <a:lnTo>
                    <a:pt x="633" y="77"/>
                  </a:lnTo>
                  <a:lnTo>
                    <a:pt x="633" y="81"/>
                  </a:lnTo>
                  <a:lnTo>
                    <a:pt x="624" y="86"/>
                  </a:lnTo>
                  <a:lnTo>
                    <a:pt x="624" y="92"/>
                  </a:lnTo>
                  <a:lnTo>
                    <a:pt x="622" y="96"/>
                  </a:lnTo>
                  <a:lnTo>
                    <a:pt x="614" y="102"/>
                  </a:lnTo>
                  <a:lnTo>
                    <a:pt x="609" y="104"/>
                  </a:lnTo>
                  <a:lnTo>
                    <a:pt x="603" y="108"/>
                  </a:lnTo>
                  <a:lnTo>
                    <a:pt x="591" y="106"/>
                  </a:lnTo>
                  <a:lnTo>
                    <a:pt x="587" y="106"/>
                  </a:lnTo>
                  <a:lnTo>
                    <a:pt x="585" y="106"/>
                  </a:lnTo>
                  <a:lnTo>
                    <a:pt x="584" y="106"/>
                  </a:lnTo>
                  <a:lnTo>
                    <a:pt x="582" y="102"/>
                  </a:lnTo>
                  <a:lnTo>
                    <a:pt x="582" y="98"/>
                  </a:lnTo>
                  <a:lnTo>
                    <a:pt x="580" y="96"/>
                  </a:lnTo>
                  <a:lnTo>
                    <a:pt x="578" y="96"/>
                  </a:lnTo>
                  <a:lnTo>
                    <a:pt x="576" y="98"/>
                  </a:lnTo>
                  <a:lnTo>
                    <a:pt x="578" y="108"/>
                  </a:lnTo>
                  <a:lnTo>
                    <a:pt x="576" y="111"/>
                  </a:lnTo>
                  <a:lnTo>
                    <a:pt x="574" y="109"/>
                  </a:lnTo>
                  <a:lnTo>
                    <a:pt x="578" y="115"/>
                  </a:lnTo>
                  <a:lnTo>
                    <a:pt x="582" y="115"/>
                  </a:lnTo>
                  <a:lnTo>
                    <a:pt x="587" y="121"/>
                  </a:lnTo>
                  <a:lnTo>
                    <a:pt x="584" y="127"/>
                  </a:lnTo>
                  <a:lnTo>
                    <a:pt x="585" y="132"/>
                  </a:lnTo>
                  <a:lnTo>
                    <a:pt x="572" y="148"/>
                  </a:lnTo>
                  <a:lnTo>
                    <a:pt x="568" y="150"/>
                  </a:lnTo>
                  <a:lnTo>
                    <a:pt x="561" y="146"/>
                  </a:lnTo>
                  <a:lnTo>
                    <a:pt x="555" y="146"/>
                  </a:lnTo>
                  <a:lnTo>
                    <a:pt x="553" y="150"/>
                  </a:lnTo>
                  <a:lnTo>
                    <a:pt x="559" y="154"/>
                  </a:lnTo>
                  <a:lnTo>
                    <a:pt x="574" y="152"/>
                  </a:lnTo>
                  <a:lnTo>
                    <a:pt x="584" y="150"/>
                  </a:lnTo>
                  <a:lnTo>
                    <a:pt x="597" y="142"/>
                  </a:lnTo>
                  <a:lnTo>
                    <a:pt x="599" y="138"/>
                  </a:lnTo>
                  <a:lnTo>
                    <a:pt x="601" y="138"/>
                  </a:lnTo>
                  <a:lnTo>
                    <a:pt x="607" y="144"/>
                  </a:lnTo>
                  <a:lnTo>
                    <a:pt x="601" y="156"/>
                  </a:lnTo>
                  <a:lnTo>
                    <a:pt x="591" y="167"/>
                  </a:lnTo>
                  <a:lnTo>
                    <a:pt x="578" y="169"/>
                  </a:lnTo>
                  <a:lnTo>
                    <a:pt x="572" y="173"/>
                  </a:lnTo>
                  <a:lnTo>
                    <a:pt x="559" y="175"/>
                  </a:lnTo>
                  <a:lnTo>
                    <a:pt x="547" y="194"/>
                  </a:lnTo>
                  <a:lnTo>
                    <a:pt x="541" y="196"/>
                  </a:lnTo>
                  <a:lnTo>
                    <a:pt x="541" y="198"/>
                  </a:lnTo>
                  <a:lnTo>
                    <a:pt x="541" y="200"/>
                  </a:lnTo>
                  <a:lnTo>
                    <a:pt x="526" y="207"/>
                  </a:lnTo>
                  <a:lnTo>
                    <a:pt x="518" y="219"/>
                  </a:lnTo>
                  <a:lnTo>
                    <a:pt x="511" y="236"/>
                  </a:lnTo>
                  <a:lnTo>
                    <a:pt x="507" y="257"/>
                  </a:lnTo>
                  <a:lnTo>
                    <a:pt x="503" y="263"/>
                  </a:lnTo>
                  <a:lnTo>
                    <a:pt x="495" y="265"/>
                  </a:lnTo>
                  <a:lnTo>
                    <a:pt x="466" y="271"/>
                  </a:lnTo>
                  <a:lnTo>
                    <a:pt x="463" y="274"/>
                  </a:lnTo>
                  <a:lnTo>
                    <a:pt x="367" y="207"/>
                  </a:lnTo>
                  <a:lnTo>
                    <a:pt x="284" y="217"/>
                  </a:lnTo>
                  <a:lnTo>
                    <a:pt x="282" y="205"/>
                  </a:lnTo>
                  <a:lnTo>
                    <a:pt x="267" y="194"/>
                  </a:lnTo>
                  <a:lnTo>
                    <a:pt x="261" y="198"/>
                  </a:lnTo>
                  <a:lnTo>
                    <a:pt x="257" y="194"/>
                  </a:lnTo>
                  <a:lnTo>
                    <a:pt x="259" y="192"/>
                  </a:lnTo>
                  <a:lnTo>
                    <a:pt x="259" y="188"/>
                  </a:lnTo>
                  <a:lnTo>
                    <a:pt x="163" y="200"/>
                  </a:lnTo>
                  <a:lnTo>
                    <a:pt x="159" y="200"/>
                  </a:lnTo>
                  <a:lnTo>
                    <a:pt x="157" y="203"/>
                  </a:lnTo>
                  <a:lnTo>
                    <a:pt x="138" y="211"/>
                  </a:lnTo>
                  <a:lnTo>
                    <a:pt x="138" y="215"/>
                  </a:lnTo>
                  <a:lnTo>
                    <a:pt x="131" y="215"/>
                  </a:lnTo>
                  <a:lnTo>
                    <a:pt x="109" y="227"/>
                  </a:lnTo>
                  <a:lnTo>
                    <a:pt x="0" y="242"/>
                  </a:lnTo>
                </a:path>
              </a:pathLst>
            </a:custGeom>
            <a:noFill/>
            <a:ln w="0">
              <a:solidFill>
                <a:srgbClr val="000000"/>
              </a:solidFill>
              <a:prstDash val="solid"/>
              <a:round/>
              <a:headEnd/>
              <a:tailEnd/>
            </a:ln>
          </p:spPr>
          <p:txBody>
            <a:bodyPr/>
            <a:lstStyle/>
            <a:p>
              <a:endParaRPr lang="en-US"/>
            </a:p>
          </p:txBody>
        </p:sp>
        <p:sp>
          <p:nvSpPr>
            <p:cNvPr id="38194" name="Freeform 306"/>
            <p:cNvSpPr>
              <a:spLocks/>
            </p:cNvSpPr>
            <p:nvPr/>
          </p:nvSpPr>
          <p:spPr bwMode="auto">
            <a:xfrm>
              <a:off x="4685" y="2084"/>
              <a:ext cx="331" cy="158"/>
            </a:xfrm>
            <a:custGeom>
              <a:avLst/>
              <a:gdLst>
                <a:gd name="T0" fmla="*/ 190 w 331"/>
                <a:gd name="T1" fmla="*/ 10 h 158"/>
                <a:gd name="T2" fmla="*/ 12 w 331"/>
                <a:gd name="T3" fmla="*/ 94 h 158"/>
                <a:gd name="T4" fmla="*/ 20 w 331"/>
                <a:gd name="T5" fmla="*/ 85 h 158"/>
                <a:gd name="T6" fmla="*/ 39 w 331"/>
                <a:gd name="T7" fmla="*/ 67 h 158"/>
                <a:gd name="T8" fmla="*/ 50 w 331"/>
                <a:gd name="T9" fmla="*/ 58 h 158"/>
                <a:gd name="T10" fmla="*/ 58 w 331"/>
                <a:gd name="T11" fmla="*/ 52 h 158"/>
                <a:gd name="T12" fmla="*/ 75 w 331"/>
                <a:gd name="T13" fmla="*/ 52 h 158"/>
                <a:gd name="T14" fmla="*/ 100 w 331"/>
                <a:gd name="T15" fmla="*/ 37 h 158"/>
                <a:gd name="T16" fmla="*/ 110 w 331"/>
                <a:gd name="T17" fmla="*/ 40 h 158"/>
                <a:gd name="T18" fmla="*/ 119 w 331"/>
                <a:gd name="T19" fmla="*/ 46 h 158"/>
                <a:gd name="T20" fmla="*/ 131 w 331"/>
                <a:gd name="T21" fmla="*/ 62 h 158"/>
                <a:gd name="T22" fmla="*/ 143 w 331"/>
                <a:gd name="T23" fmla="*/ 64 h 158"/>
                <a:gd name="T24" fmla="*/ 144 w 331"/>
                <a:gd name="T25" fmla="*/ 73 h 158"/>
                <a:gd name="T26" fmla="*/ 166 w 331"/>
                <a:gd name="T27" fmla="*/ 83 h 158"/>
                <a:gd name="T28" fmla="*/ 181 w 331"/>
                <a:gd name="T29" fmla="*/ 92 h 158"/>
                <a:gd name="T30" fmla="*/ 185 w 331"/>
                <a:gd name="T31" fmla="*/ 104 h 158"/>
                <a:gd name="T32" fmla="*/ 171 w 331"/>
                <a:gd name="T33" fmla="*/ 135 h 158"/>
                <a:gd name="T34" fmla="*/ 185 w 331"/>
                <a:gd name="T35" fmla="*/ 144 h 158"/>
                <a:gd name="T36" fmla="*/ 200 w 331"/>
                <a:gd name="T37" fmla="*/ 148 h 158"/>
                <a:gd name="T38" fmla="*/ 204 w 331"/>
                <a:gd name="T39" fmla="*/ 146 h 158"/>
                <a:gd name="T40" fmla="*/ 225 w 331"/>
                <a:gd name="T41" fmla="*/ 146 h 158"/>
                <a:gd name="T42" fmla="*/ 246 w 331"/>
                <a:gd name="T43" fmla="*/ 154 h 158"/>
                <a:gd name="T44" fmla="*/ 250 w 331"/>
                <a:gd name="T45" fmla="*/ 150 h 158"/>
                <a:gd name="T46" fmla="*/ 240 w 331"/>
                <a:gd name="T47" fmla="*/ 136 h 158"/>
                <a:gd name="T48" fmla="*/ 233 w 331"/>
                <a:gd name="T49" fmla="*/ 133 h 158"/>
                <a:gd name="T50" fmla="*/ 237 w 331"/>
                <a:gd name="T51" fmla="*/ 131 h 158"/>
                <a:gd name="T52" fmla="*/ 231 w 331"/>
                <a:gd name="T53" fmla="*/ 125 h 158"/>
                <a:gd name="T54" fmla="*/ 219 w 331"/>
                <a:gd name="T55" fmla="*/ 100 h 158"/>
                <a:gd name="T56" fmla="*/ 217 w 331"/>
                <a:gd name="T57" fmla="*/ 83 h 158"/>
                <a:gd name="T58" fmla="*/ 219 w 331"/>
                <a:gd name="T59" fmla="*/ 64 h 158"/>
                <a:gd name="T60" fmla="*/ 215 w 331"/>
                <a:gd name="T61" fmla="*/ 56 h 158"/>
                <a:gd name="T62" fmla="*/ 219 w 331"/>
                <a:gd name="T63" fmla="*/ 48 h 158"/>
                <a:gd name="T64" fmla="*/ 233 w 331"/>
                <a:gd name="T65" fmla="*/ 35 h 158"/>
                <a:gd name="T66" fmla="*/ 238 w 331"/>
                <a:gd name="T67" fmla="*/ 19 h 158"/>
                <a:gd name="T68" fmla="*/ 250 w 331"/>
                <a:gd name="T69" fmla="*/ 23 h 158"/>
                <a:gd name="T70" fmla="*/ 240 w 331"/>
                <a:gd name="T71" fmla="*/ 40 h 158"/>
                <a:gd name="T72" fmla="*/ 233 w 331"/>
                <a:gd name="T73" fmla="*/ 54 h 158"/>
                <a:gd name="T74" fmla="*/ 242 w 331"/>
                <a:gd name="T75" fmla="*/ 64 h 158"/>
                <a:gd name="T76" fmla="*/ 244 w 331"/>
                <a:gd name="T77" fmla="*/ 85 h 158"/>
                <a:gd name="T78" fmla="*/ 237 w 331"/>
                <a:gd name="T79" fmla="*/ 94 h 158"/>
                <a:gd name="T80" fmla="*/ 246 w 331"/>
                <a:gd name="T81" fmla="*/ 100 h 158"/>
                <a:gd name="T82" fmla="*/ 246 w 331"/>
                <a:gd name="T83" fmla="*/ 111 h 158"/>
                <a:gd name="T84" fmla="*/ 250 w 331"/>
                <a:gd name="T85" fmla="*/ 127 h 158"/>
                <a:gd name="T86" fmla="*/ 265 w 331"/>
                <a:gd name="T87" fmla="*/ 133 h 158"/>
                <a:gd name="T88" fmla="*/ 273 w 331"/>
                <a:gd name="T89" fmla="*/ 131 h 158"/>
                <a:gd name="T90" fmla="*/ 275 w 331"/>
                <a:gd name="T91" fmla="*/ 138 h 158"/>
                <a:gd name="T92" fmla="*/ 281 w 331"/>
                <a:gd name="T93" fmla="*/ 152 h 158"/>
                <a:gd name="T94" fmla="*/ 294 w 331"/>
                <a:gd name="T95" fmla="*/ 156 h 158"/>
                <a:gd name="T96" fmla="*/ 300 w 331"/>
                <a:gd name="T97" fmla="*/ 150 h 158"/>
                <a:gd name="T98" fmla="*/ 325 w 331"/>
                <a:gd name="T99" fmla="*/ 138 h 158"/>
                <a:gd name="T100" fmla="*/ 331 w 331"/>
                <a:gd name="T101" fmla="*/ 104 h 158"/>
                <a:gd name="T102" fmla="*/ 285 w 331"/>
                <a:gd name="T103" fmla="*/ 110 h 1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1"/>
                <a:gd name="T157" fmla="*/ 0 h 158"/>
                <a:gd name="T158" fmla="*/ 331 w 331"/>
                <a:gd name="T159" fmla="*/ 158 h 1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1" h="158">
                  <a:moveTo>
                    <a:pt x="252" y="0"/>
                  </a:moveTo>
                  <a:lnTo>
                    <a:pt x="190" y="10"/>
                  </a:lnTo>
                  <a:lnTo>
                    <a:pt x="0" y="46"/>
                  </a:lnTo>
                  <a:lnTo>
                    <a:pt x="12" y="94"/>
                  </a:lnTo>
                  <a:lnTo>
                    <a:pt x="14" y="87"/>
                  </a:lnTo>
                  <a:lnTo>
                    <a:pt x="20" y="85"/>
                  </a:lnTo>
                  <a:lnTo>
                    <a:pt x="33" y="69"/>
                  </a:lnTo>
                  <a:lnTo>
                    <a:pt x="39" y="67"/>
                  </a:lnTo>
                  <a:lnTo>
                    <a:pt x="45" y="58"/>
                  </a:lnTo>
                  <a:lnTo>
                    <a:pt x="50" y="58"/>
                  </a:lnTo>
                  <a:lnTo>
                    <a:pt x="54" y="48"/>
                  </a:lnTo>
                  <a:lnTo>
                    <a:pt x="58" y="52"/>
                  </a:lnTo>
                  <a:lnTo>
                    <a:pt x="66" y="54"/>
                  </a:lnTo>
                  <a:lnTo>
                    <a:pt x="75" y="52"/>
                  </a:lnTo>
                  <a:lnTo>
                    <a:pt x="77" y="44"/>
                  </a:lnTo>
                  <a:lnTo>
                    <a:pt x="100" y="37"/>
                  </a:lnTo>
                  <a:lnTo>
                    <a:pt x="104" y="40"/>
                  </a:lnTo>
                  <a:lnTo>
                    <a:pt x="110" y="40"/>
                  </a:lnTo>
                  <a:lnTo>
                    <a:pt x="116" y="37"/>
                  </a:lnTo>
                  <a:lnTo>
                    <a:pt x="119" y="46"/>
                  </a:lnTo>
                  <a:lnTo>
                    <a:pt x="123" y="46"/>
                  </a:lnTo>
                  <a:lnTo>
                    <a:pt x="131" y="62"/>
                  </a:lnTo>
                  <a:lnTo>
                    <a:pt x="137" y="62"/>
                  </a:lnTo>
                  <a:lnTo>
                    <a:pt x="143" y="64"/>
                  </a:lnTo>
                  <a:lnTo>
                    <a:pt x="148" y="67"/>
                  </a:lnTo>
                  <a:lnTo>
                    <a:pt x="144" y="73"/>
                  </a:lnTo>
                  <a:lnTo>
                    <a:pt x="152" y="83"/>
                  </a:lnTo>
                  <a:lnTo>
                    <a:pt x="166" y="83"/>
                  </a:lnTo>
                  <a:lnTo>
                    <a:pt x="173" y="88"/>
                  </a:lnTo>
                  <a:lnTo>
                    <a:pt x="181" y="92"/>
                  </a:lnTo>
                  <a:lnTo>
                    <a:pt x="187" y="100"/>
                  </a:lnTo>
                  <a:lnTo>
                    <a:pt x="185" y="104"/>
                  </a:lnTo>
                  <a:lnTo>
                    <a:pt x="177" y="119"/>
                  </a:lnTo>
                  <a:lnTo>
                    <a:pt x="171" y="135"/>
                  </a:lnTo>
                  <a:lnTo>
                    <a:pt x="173" y="144"/>
                  </a:lnTo>
                  <a:lnTo>
                    <a:pt x="185" y="144"/>
                  </a:lnTo>
                  <a:lnTo>
                    <a:pt x="192" y="138"/>
                  </a:lnTo>
                  <a:lnTo>
                    <a:pt x="200" y="148"/>
                  </a:lnTo>
                  <a:lnTo>
                    <a:pt x="204" y="150"/>
                  </a:lnTo>
                  <a:lnTo>
                    <a:pt x="204" y="146"/>
                  </a:lnTo>
                  <a:lnTo>
                    <a:pt x="214" y="144"/>
                  </a:lnTo>
                  <a:lnTo>
                    <a:pt x="225" y="146"/>
                  </a:lnTo>
                  <a:lnTo>
                    <a:pt x="238" y="150"/>
                  </a:lnTo>
                  <a:lnTo>
                    <a:pt x="246" y="154"/>
                  </a:lnTo>
                  <a:lnTo>
                    <a:pt x="248" y="154"/>
                  </a:lnTo>
                  <a:lnTo>
                    <a:pt x="250" y="150"/>
                  </a:lnTo>
                  <a:lnTo>
                    <a:pt x="246" y="146"/>
                  </a:lnTo>
                  <a:lnTo>
                    <a:pt x="240" y="136"/>
                  </a:lnTo>
                  <a:lnTo>
                    <a:pt x="233" y="135"/>
                  </a:lnTo>
                  <a:lnTo>
                    <a:pt x="233" y="133"/>
                  </a:lnTo>
                  <a:lnTo>
                    <a:pt x="233" y="131"/>
                  </a:lnTo>
                  <a:lnTo>
                    <a:pt x="237" y="131"/>
                  </a:lnTo>
                  <a:lnTo>
                    <a:pt x="238" y="127"/>
                  </a:lnTo>
                  <a:lnTo>
                    <a:pt x="231" y="125"/>
                  </a:lnTo>
                  <a:lnTo>
                    <a:pt x="225" y="115"/>
                  </a:lnTo>
                  <a:lnTo>
                    <a:pt x="219" y="100"/>
                  </a:lnTo>
                  <a:lnTo>
                    <a:pt x="219" y="92"/>
                  </a:lnTo>
                  <a:lnTo>
                    <a:pt x="217" y="83"/>
                  </a:lnTo>
                  <a:lnTo>
                    <a:pt x="219" y="67"/>
                  </a:lnTo>
                  <a:lnTo>
                    <a:pt x="219" y="64"/>
                  </a:lnTo>
                  <a:lnTo>
                    <a:pt x="215" y="60"/>
                  </a:lnTo>
                  <a:lnTo>
                    <a:pt x="215" y="56"/>
                  </a:lnTo>
                  <a:lnTo>
                    <a:pt x="217" y="52"/>
                  </a:lnTo>
                  <a:lnTo>
                    <a:pt x="219" y="48"/>
                  </a:lnTo>
                  <a:lnTo>
                    <a:pt x="221" y="42"/>
                  </a:lnTo>
                  <a:lnTo>
                    <a:pt x="233" y="35"/>
                  </a:lnTo>
                  <a:lnTo>
                    <a:pt x="237" y="31"/>
                  </a:lnTo>
                  <a:lnTo>
                    <a:pt x="238" y="19"/>
                  </a:lnTo>
                  <a:lnTo>
                    <a:pt x="248" y="19"/>
                  </a:lnTo>
                  <a:lnTo>
                    <a:pt x="250" y="23"/>
                  </a:lnTo>
                  <a:lnTo>
                    <a:pt x="244" y="35"/>
                  </a:lnTo>
                  <a:lnTo>
                    <a:pt x="240" y="40"/>
                  </a:lnTo>
                  <a:lnTo>
                    <a:pt x="237" y="46"/>
                  </a:lnTo>
                  <a:lnTo>
                    <a:pt x="233" y="54"/>
                  </a:lnTo>
                  <a:lnTo>
                    <a:pt x="237" y="62"/>
                  </a:lnTo>
                  <a:lnTo>
                    <a:pt x="242" y="64"/>
                  </a:lnTo>
                  <a:lnTo>
                    <a:pt x="244" y="81"/>
                  </a:lnTo>
                  <a:lnTo>
                    <a:pt x="244" y="85"/>
                  </a:lnTo>
                  <a:lnTo>
                    <a:pt x="235" y="90"/>
                  </a:lnTo>
                  <a:lnTo>
                    <a:pt x="237" y="94"/>
                  </a:lnTo>
                  <a:lnTo>
                    <a:pt x="244" y="96"/>
                  </a:lnTo>
                  <a:lnTo>
                    <a:pt x="246" y="100"/>
                  </a:lnTo>
                  <a:lnTo>
                    <a:pt x="244" y="108"/>
                  </a:lnTo>
                  <a:lnTo>
                    <a:pt x="246" y="111"/>
                  </a:lnTo>
                  <a:lnTo>
                    <a:pt x="246" y="115"/>
                  </a:lnTo>
                  <a:lnTo>
                    <a:pt x="250" y="127"/>
                  </a:lnTo>
                  <a:lnTo>
                    <a:pt x="260" y="133"/>
                  </a:lnTo>
                  <a:lnTo>
                    <a:pt x="265" y="133"/>
                  </a:lnTo>
                  <a:lnTo>
                    <a:pt x="267" y="131"/>
                  </a:lnTo>
                  <a:lnTo>
                    <a:pt x="273" y="131"/>
                  </a:lnTo>
                  <a:lnTo>
                    <a:pt x="277" y="133"/>
                  </a:lnTo>
                  <a:lnTo>
                    <a:pt x="275" y="138"/>
                  </a:lnTo>
                  <a:lnTo>
                    <a:pt x="281" y="148"/>
                  </a:lnTo>
                  <a:lnTo>
                    <a:pt x="281" y="152"/>
                  </a:lnTo>
                  <a:lnTo>
                    <a:pt x="285" y="156"/>
                  </a:lnTo>
                  <a:lnTo>
                    <a:pt x="294" y="156"/>
                  </a:lnTo>
                  <a:lnTo>
                    <a:pt x="294" y="158"/>
                  </a:lnTo>
                  <a:lnTo>
                    <a:pt x="300" y="150"/>
                  </a:lnTo>
                  <a:lnTo>
                    <a:pt x="323" y="142"/>
                  </a:lnTo>
                  <a:lnTo>
                    <a:pt x="325" y="138"/>
                  </a:lnTo>
                  <a:lnTo>
                    <a:pt x="325" y="133"/>
                  </a:lnTo>
                  <a:lnTo>
                    <a:pt x="331" y="104"/>
                  </a:lnTo>
                  <a:lnTo>
                    <a:pt x="331" y="100"/>
                  </a:lnTo>
                  <a:lnTo>
                    <a:pt x="285" y="110"/>
                  </a:lnTo>
                  <a:lnTo>
                    <a:pt x="252" y="0"/>
                  </a:lnTo>
                </a:path>
              </a:pathLst>
            </a:custGeom>
            <a:noFill/>
            <a:ln w="0">
              <a:solidFill>
                <a:srgbClr val="000000"/>
              </a:solidFill>
              <a:prstDash val="solid"/>
              <a:round/>
              <a:headEnd/>
              <a:tailEnd/>
            </a:ln>
          </p:spPr>
          <p:txBody>
            <a:bodyPr/>
            <a:lstStyle/>
            <a:p>
              <a:endParaRPr lang="en-US"/>
            </a:p>
          </p:txBody>
        </p:sp>
        <p:sp>
          <p:nvSpPr>
            <p:cNvPr id="38195" name="Freeform 307"/>
            <p:cNvSpPr>
              <a:spLocks/>
            </p:cNvSpPr>
            <p:nvPr/>
          </p:nvSpPr>
          <p:spPr bwMode="auto">
            <a:xfrm>
              <a:off x="4937" y="2069"/>
              <a:ext cx="79" cy="125"/>
            </a:xfrm>
            <a:custGeom>
              <a:avLst/>
              <a:gdLst>
                <a:gd name="T0" fmla="*/ 79 w 79"/>
                <a:gd name="T1" fmla="*/ 115 h 125"/>
                <a:gd name="T2" fmla="*/ 77 w 79"/>
                <a:gd name="T3" fmla="*/ 107 h 125"/>
                <a:gd name="T4" fmla="*/ 73 w 79"/>
                <a:gd name="T5" fmla="*/ 94 h 125"/>
                <a:gd name="T6" fmla="*/ 63 w 79"/>
                <a:gd name="T7" fmla="*/ 86 h 125"/>
                <a:gd name="T8" fmla="*/ 50 w 79"/>
                <a:gd name="T9" fmla="*/ 77 h 125"/>
                <a:gd name="T10" fmla="*/ 46 w 79"/>
                <a:gd name="T11" fmla="*/ 73 h 125"/>
                <a:gd name="T12" fmla="*/ 42 w 79"/>
                <a:gd name="T13" fmla="*/ 67 h 125"/>
                <a:gd name="T14" fmla="*/ 33 w 79"/>
                <a:gd name="T15" fmla="*/ 50 h 125"/>
                <a:gd name="T16" fmla="*/ 29 w 79"/>
                <a:gd name="T17" fmla="*/ 42 h 125"/>
                <a:gd name="T18" fmla="*/ 21 w 79"/>
                <a:gd name="T19" fmla="*/ 32 h 125"/>
                <a:gd name="T20" fmla="*/ 19 w 79"/>
                <a:gd name="T21" fmla="*/ 27 h 125"/>
                <a:gd name="T22" fmla="*/ 17 w 79"/>
                <a:gd name="T23" fmla="*/ 21 h 125"/>
                <a:gd name="T24" fmla="*/ 19 w 79"/>
                <a:gd name="T25" fmla="*/ 21 h 125"/>
                <a:gd name="T26" fmla="*/ 19 w 79"/>
                <a:gd name="T27" fmla="*/ 17 h 125"/>
                <a:gd name="T28" fmla="*/ 23 w 79"/>
                <a:gd name="T29" fmla="*/ 0 h 125"/>
                <a:gd name="T30" fmla="*/ 17 w 79"/>
                <a:gd name="T31" fmla="*/ 0 h 125"/>
                <a:gd name="T32" fmla="*/ 10 w 79"/>
                <a:gd name="T33" fmla="*/ 0 h 125"/>
                <a:gd name="T34" fmla="*/ 2 w 79"/>
                <a:gd name="T35" fmla="*/ 6 h 125"/>
                <a:gd name="T36" fmla="*/ 2 w 79"/>
                <a:gd name="T37" fmla="*/ 11 h 125"/>
                <a:gd name="T38" fmla="*/ 0 w 79"/>
                <a:gd name="T39" fmla="*/ 13 h 125"/>
                <a:gd name="T40" fmla="*/ 0 w 79"/>
                <a:gd name="T41" fmla="*/ 15 h 125"/>
                <a:gd name="T42" fmla="*/ 33 w 79"/>
                <a:gd name="T43" fmla="*/ 125 h 125"/>
                <a:gd name="T44" fmla="*/ 79 w 79"/>
                <a:gd name="T45" fmla="*/ 115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125"/>
                <a:gd name="T71" fmla="*/ 79 w 79"/>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125">
                  <a:moveTo>
                    <a:pt x="79" y="115"/>
                  </a:moveTo>
                  <a:lnTo>
                    <a:pt x="77" y="107"/>
                  </a:lnTo>
                  <a:lnTo>
                    <a:pt x="73" y="94"/>
                  </a:lnTo>
                  <a:lnTo>
                    <a:pt x="63" y="86"/>
                  </a:lnTo>
                  <a:lnTo>
                    <a:pt x="50" y="77"/>
                  </a:lnTo>
                  <a:lnTo>
                    <a:pt x="46" y="73"/>
                  </a:lnTo>
                  <a:lnTo>
                    <a:pt x="42" y="67"/>
                  </a:lnTo>
                  <a:lnTo>
                    <a:pt x="33" y="50"/>
                  </a:lnTo>
                  <a:lnTo>
                    <a:pt x="29" y="42"/>
                  </a:lnTo>
                  <a:lnTo>
                    <a:pt x="21" y="32"/>
                  </a:lnTo>
                  <a:lnTo>
                    <a:pt x="19" y="27"/>
                  </a:lnTo>
                  <a:lnTo>
                    <a:pt x="17" y="21"/>
                  </a:lnTo>
                  <a:lnTo>
                    <a:pt x="19" y="21"/>
                  </a:lnTo>
                  <a:lnTo>
                    <a:pt x="19" y="17"/>
                  </a:lnTo>
                  <a:lnTo>
                    <a:pt x="23" y="0"/>
                  </a:lnTo>
                  <a:lnTo>
                    <a:pt x="17" y="0"/>
                  </a:lnTo>
                  <a:lnTo>
                    <a:pt x="10" y="0"/>
                  </a:lnTo>
                  <a:lnTo>
                    <a:pt x="2" y="6"/>
                  </a:lnTo>
                  <a:lnTo>
                    <a:pt x="2" y="11"/>
                  </a:lnTo>
                  <a:lnTo>
                    <a:pt x="0" y="13"/>
                  </a:lnTo>
                  <a:lnTo>
                    <a:pt x="0" y="15"/>
                  </a:lnTo>
                  <a:lnTo>
                    <a:pt x="33" y="125"/>
                  </a:lnTo>
                  <a:lnTo>
                    <a:pt x="79" y="115"/>
                  </a:lnTo>
                </a:path>
              </a:pathLst>
            </a:custGeom>
            <a:noFill/>
            <a:ln w="0">
              <a:solidFill>
                <a:srgbClr val="000000"/>
              </a:solidFill>
              <a:prstDash val="solid"/>
              <a:round/>
              <a:headEnd/>
              <a:tailEnd/>
            </a:ln>
          </p:spPr>
          <p:txBody>
            <a:bodyPr/>
            <a:lstStyle/>
            <a:p>
              <a:endParaRPr lang="en-US"/>
            </a:p>
          </p:txBody>
        </p:sp>
        <p:sp>
          <p:nvSpPr>
            <p:cNvPr id="38196" name="Freeform 308"/>
            <p:cNvSpPr>
              <a:spLocks/>
            </p:cNvSpPr>
            <p:nvPr/>
          </p:nvSpPr>
          <p:spPr bwMode="auto">
            <a:xfrm>
              <a:off x="4580" y="1873"/>
              <a:ext cx="422" cy="271"/>
            </a:xfrm>
            <a:custGeom>
              <a:avLst/>
              <a:gdLst>
                <a:gd name="T0" fmla="*/ 105 w 422"/>
                <a:gd name="T1" fmla="*/ 257 h 271"/>
                <a:gd name="T2" fmla="*/ 295 w 422"/>
                <a:gd name="T3" fmla="*/ 221 h 271"/>
                <a:gd name="T4" fmla="*/ 357 w 422"/>
                <a:gd name="T5" fmla="*/ 211 h 271"/>
                <a:gd name="T6" fmla="*/ 357 w 422"/>
                <a:gd name="T7" fmla="*/ 209 h 271"/>
                <a:gd name="T8" fmla="*/ 359 w 422"/>
                <a:gd name="T9" fmla="*/ 207 h 271"/>
                <a:gd name="T10" fmla="*/ 359 w 422"/>
                <a:gd name="T11" fmla="*/ 202 h 271"/>
                <a:gd name="T12" fmla="*/ 367 w 422"/>
                <a:gd name="T13" fmla="*/ 196 h 271"/>
                <a:gd name="T14" fmla="*/ 374 w 422"/>
                <a:gd name="T15" fmla="*/ 196 h 271"/>
                <a:gd name="T16" fmla="*/ 380 w 422"/>
                <a:gd name="T17" fmla="*/ 196 h 271"/>
                <a:gd name="T18" fmla="*/ 397 w 422"/>
                <a:gd name="T19" fmla="*/ 184 h 271"/>
                <a:gd name="T20" fmla="*/ 399 w 422"/>
                <a:gd name="T21" fmla="*/ 175 h 271"/>
                <a:gd name="T22" fmla="*/ 411 w 422"/>
                <a:gd name="T23" fmla="*/ 163 h 271"/>
                <a:gd name="T24" fmla="*/ 422 w 422"/>
                <a:gd name="T25" fmla="*/ 157 h 271"/>
                <a:gd name="T26" fmla="*/ 422 w 422"/>
                <a:gd name="T27" fmla="*/ 156 h 271"/>
                <a:gd name="T28" fmla="*/ 413 w 422"/>
                <a:gd name="T29" fmla="*/ 148 h 271"/>
                <a:gd name="T30" fmla="*/ 409 w 422"/>
                <a:gd name="T31" fmla="*/ 144 h 271"/>
                <a:gd name="T32" fmla="*/ 403 w 422"/>
                <a:gd name="T33" fmla="*/ 140 h 271"/>
                <a:gd name="T34" fmla="*/ 401 w 422"/>
                <a:gd name="T35" fmla="*/ 138 h 271"/>
                <a:gd name="T36" fmla="*/ 393 w 422"/>
                <a:gd name="T37" fmla="*/ 136 h 271"/>
                <a:gd name="T38" fmla="*/ 390 w 422"/>
                <a:gd name="T39" fmla="*/ 125 h 271"/>
                <a:gd name="T40" fmla="*/ 382 w 422"/>
                <a:gd name="T41" fmla="*/ 125 h 271"/>
                <a:gd name="T42" fmla="*/ 380 w 422"/>
                <a:gd name="T43" fmla="*/ 123 h 271"/>
                <a:gd name="T44" fmla="*/ 380 w 422"/>
                <a:gd name="T45" fmla="*/ 106 h 271"/>
                <a:gd name="T46" fmla="*/ 384 w 422"/>
                <a:gd name="T47" fmla="*/ 104 h 271"/>
                <a:gd name="T48" fmla="*/ 384 w 422"/>
                <a:gd name="T49" fmla="*/ 94 h 271"/>
                <a:gd name="T50" fmla="*/ 378 w 422"/>
                <a:gd name="T51" fmla="*/ 88 h 271"/>
                <a:gd name="T52" fmla="*/ 378 w 422"/>
                <a:gd name="T53" fmla="*/ 86 h 271"/>
                <a:gd name="T54" fmla="*/ 378 w 422"/>
                <a:gd name="T55" fmla="*/ 83 h 271"/>
                <a:gd name="T56" fmla="*/ 388 w 422"/>
                <a:gd name="T57" fmla="*/ 75 h 271"/>
                <a:gd name="T58" fmla="*/ 390 w 422"/>
                <a:gd name="T59" fmla="*/ 61 h 271"/>
                <a:gd name="T60" fmla="*/ 390 w 422"/>
                <a:gd name="T61" fmla="*/ 58 h 271"/>
                <a:gd name="T62" fmla="*/ 393 w 422"/>
                <a:gd name="T63" fmla="*/ 50 h 271"/>
                <a:gd name="T64" fmla="*/ 399 w 422"/>
                <a:gd name="T65" fmla="*/ 48 h 271"/>
                <a:gd name="T66" fmla="*/ 393 w 422"/>
                <a:gd name="T67" fmla="*/ 42 h 271"/>
                <a:gd name="T68" fmla="*/ 376 w 422"/>
                <a:gd name="T69" fmla="*/ 42 h 271"/>
                <a:gd name="T70" fmla="*/ 374 w 422"/>
                <a:gd name="T71" fmla="*/ 40 h 271"/>
                <a:gd name="T72" fmla="*/ 372 w 422"/>
                <a:gd name="T73" fmla="*/ 37 h 271"/>
                <a:gd name="T74" fmla="*/ 370 w 422"/>
                <a:gd name="T75" fmla="*/ 31 h 271"/>
                <a:gd name="T76" fmla="*/ 361 w 422"/>
                <a:gd name="T77" fmla="*/ 14 h 271"/>
                <a:gd name="T78" fmla="*/ 357 w 422"/>
                <a:gd name="T79" fmla="*/ 12 h 271"/>
                <a:gd name="T80" fmla="*/ 353 w 422"/>
                <a:gd name="T81" fmla="*/ 10 h 271"/>
                <a:gd name="T82" fmla="*/ 351 w 422"/>
                <a:gd name="T83" fmla="*/ 10 h 271"/>
                <a:gd name="T84" fmla="*/ 349 w 422"/>
                <a:gd name="T85" fmla="*/ 8 h 271"/>
                <a:gd name="T86" fmla="*/ 347 w 422"/>
                <a:gd name="T87" fmla="*/ 2 h 271"/>
                <a:gd name="T88" fmla="*/ 342 w 422"/>
                <a:gd name="T89" fmla="*/ 0 h 271"/>
                <a:gd name="T90" fmla="*/ 52 w 422"/>
                <a:gd name="T91" fmla="*/ 58 h 271"/>
                <a:gd name="T92" fmla="*/ 46 w 422"/>
                <a:gd name="T93" fmla="*/ 35 h 271"/>
                <a:gd name="T94" fmla="*/ 31 w 422"/>
                <a:gd name="T95" fmla="*/ 48 h 271"/>
                <a:gd name="T96" fmla="*/ 27 w 422"/>
                <a:gd name="T97" fmla="*/ 50 h 271"/>
                <a:gd name="T98" fmla="*/ 25 w 422"/>
                <a:gd name="T99" fmla="*/ 48 h 271"/>
                <a:gd name="T100" fmla="*/ 23 w 422"/>
                <a:gd name="T101" fmla="*/ 48 h 271"/>
                <a:gd name="T102" fmla="*/ 19 w 422"/>
                <a:gd name="T103" fmla="*/ 56 h 271"/>
                <a:gd name="T104" fmla="*/ 6 w 422"/>
                <a:gd name="T105" fmla="*/ 67 h 271"/>
                <a:gd name="T106" fmla="*/ 0 w 422"/>
                <a:gd name="T107" fmla="*/ 71 h 271"/>
                <a:gd name="T108" fmla="*/ 21 w 422"/>
                <a:gd name="T109" fmla="*/ 190 h 271"/>
                <a:gd name="T110" fmla="*/ 36 w 422"/>
                <a:gd name="T111" fmla="*/ 271 h 271"/>
                <a:gd name="T112" fmla="*/ 105 w 422"/>
                <a:gd name="T113" fmla="*/ 257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2"/>
                <a:gd name="T172" fmla="*/ 0 h 271"/>
                <a:gd name="T173" fmla="*/ 422 w 42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2" h="271">
                  <a:moveTo>
                    <a:pt x="105" y="257"/>
                  </a:moveTo>
                  <a:lnTo>
                    <a:pt x="295" y="221"/>
                  </a:lnTo>
                  <a:lnTo>
                    <a:pt x="357" y="211"/>
                  </a:lnTo>
                  <a:lnTo>
                    <a:pt x="357" y="209"/>
                  </a:lnTo>
                  <a:lnTo>
                    <a:pt x="359" y="207"/>
                  </a:lnTo>
                  <a:lnTo>
                    <a:pt x="359" y="202"/>
                  </a:lnTo>
                  <a:lnTo>
                    <a:pt x="367" y="196"/>
                  </a:lnTo>
                  <a:lnTo>
                    <a:pt x="374" y="196"/>
                  </a:lnTo>
                  <a:lnTo>
                    <a:pt x="380" y="196"/>
                  </a:lnTo>
                  <a:lnTo>
                    <a:pt x="397" y="184"/>
                  </a:lnTo>
                  <a:lnTo>
                    <a:pt x="399" y="175"/>
                  </a:lnTo>
                  <a:lnTo>
                    <a:pt x="411" y="163"/>
                  </a:lnTo>
                  <a:lnTo>
                    <a:pt x="422" y="157"/>
                  </a:lnTo>
                  <a:lnTo>
                    <a:pt x="422" y="156"/>
                  </a:lnTo>
                  <a:lnTo>
                    <a:pt x="413" y="148"/>
                  </a:lnTo>
                  <a:lnTo>
                    <a:pt x="409" y="144"/>
                  </a:lnTo>
                  <a:lnTo>
                    <a:pt x="403" y="140"/>
                  </a:lnTo>
                  <a:lnTo>
                    <a:pt x="401" y="138"/>
                  </a:lnTo>
                  <a:lnTo>
                    <a:pt x="393" y="136"/>
                  </a:lnTo>
                  <a:lnTo>
                    <a:pt x="390" y="125"/>
                  </a:lnTo>
                  <a:lnTo>
                    <a:pt x="382" y="125"/>
                  </a:lnTo>
                  <a:lnTo>
                    <a:pt x="380" y="123"/>
                  </a:lnTo>
                  <a:lnTo>
                    <a:pt x="380" y="106"/>
                  </a:lnTo>
                  <a:lnTo>
                    <a:pt x="384" y="104"/>
                  </a:lnTo>
                  <a:lnTo>
                    <a:pt x="384" y="94"/>
                  </a:lnTo>
                  <a:lnTo>
                    <a:pt x="378" y="88"/>
                  </a:lnTo>
                  <a:lnTo>
                    <a:pt x="378" y="86"/>
                  </a:lnTo>
                  <a:lnTo>
                    <a:pt x="378" y="83"/>
                  </a:lnTo>
                  <a:lnTo>
                    <a:pt x="388" y="75"/>
                  </a:lnTo>
                  <a:lnTo>
                    <a:pt x="390" y="61"/>
                  </a:lnTo>
                  <a:lnTo>
                    <a:pt x="390" y="58"/>
                  </a:lnTo>
                  <a:lnTo>
                    <a:pt x="393" y="50"/>
                  </a:lnTo>
                  <a:lnTo>
                    <a:pt x="399" y="48"/>
                  </a:lnTo>
                  <a:lnTo>
                    <a:pt x="393" y="42"/>
                  </a:lnTo>
                  <a:lnTo>
                    <a:pt x="376" y="42"/>
                  </a:lnTo>
                  <a:lnTo>
                    <a:pt x="374" y="40"/>
                  </a:lnTo>
                  <a:lnTo>
                    <a:pt x="372" y="37"/>
                  </a:lnTo>
                  <a:lnTo>
                    <a:pt x="370" y="31"/>
                  </a:lnTo>
                  <a:lnTo>
                    <a:pt x="361" y="14"/>
                  </a:lnTo>
                  <a:lnTo>
                    <a:pt x="357" y="12"/>
                  </a:lnTo>
                  <a:lnTo>
                    <a:pt x="353" y="10"/>
                  </a:lnTo>
                  <a:lnTo>
                    <a:pt x="351" y="10"/>
                  </a:lnTo>
                  <a:lnTo>
                    <a:pt x="349" y="8"/>
                  </a:lnTo>
                  <a:lnTo>
                    <a:pt x="347" y="2"/>
                  </a:lnTo>
                  <a:lnTo>
                    <a:pt x="342" y="0"/>
                  </a:lnTo>
                  <a:lnTo>
                    <a:pt x="52" y="58"/>
                  </a:lnTo>
                  <a:lnTo>
                    <a:pt x="46" y="35"/>
                  </a:lnTo>
                  <a:lnTo>
                    <a:pt x="31" y="48"/>
                  </a:lnTo>
                  <a:lnTo>
                    <a:pt x="27" y="50"/>
                  </a:lnTo>
                  <a:lnTo>
                    <a:pt x="25" y="48"/>
                  </a:lnTo>
                  <a:lnTo>
                    <a:pt x="23" y="48"/>
                  </a:lnTo>
                  <a:lnTo>
                    <a:pt x="19" y="56"/>
                  </a:lnTo>
                  <a:lnTo>
                    <a:pt x="6" y="67"/>
                  </a:lnTo>
                  <a:lnTo>
                    <a:pt x="0" y="71"/>
                  </a:lnTo>
                  <a:lnTo>
                    <a:pt x="21" y="190"/>
                  </a:lnTo>
                  <a:lnTo>
                    <a:pt x="36" y="271"/>
                  </a:lnTo>
                  <a:lnTo>
                    <a:pt x="105" y="257"/>
                  </a:lnTo>
                </a:path>
              </a:pathLst>
            </a:custGeom>
            <a:noFill/>
            <a:ln w="0">
              <a:solidFill>
                <a:srgbClr val="000000"/>
              </a:solidFill>
              <a:prstDash val="solid"/>
              <a:round/>
              <a:headEnd/>
              <a:tailEnd/>
            </a:ln>
          </p:spPr>
          <p:txBody>
            <a:bodyPr/>
            <a:lstStyle/>
            <a:p>
              <a:endParaRPr lang="en-US"/>
            </a:p>
          </p:txBody>
        </p:sp>
        <p:sp>
          <p:nvSpPr>
            <p:cNvPr id="38197" name="Freeform 309"/>
            <p:cNvSpPr>
              <a:spLocks/>
            </p:cNvSpPr>
            <p:nvPr/>
          </p:nvSpPr>
          <p:spPr bwMode="auto">
            <a:xfrm>
              <a:off x="4956" y="1921"/>
              <a:ext cx="98" cy="221"/>
            </a:xfrm>
            <a:custGeom>
              <a:avLst/>
              <a:gdLst>
                <a:gd name="T0" fmla="*/ 0 w 98"/>
                <a:gd name="T1" fmla="*/ 165 h 221"/>
                <a:gd name="T2" fmla="*/ 2 w 98"/>
                <a:gd name="T3" fmla="*/ 167 h 221"/>
                <a:gd name="T4" fmla="*/ 12 w 98"/>
                <a:gd name="T5" fmla="*/ 180 h 221"/>
                <a:gd name="T6" fmla="*/ 33 w 98"/>
                <a:gd name="T7" fmla="*/ 196 h 221"/>
                <a:gd name="T8" fmla="*/ 50 w 98"/>
                <a:gd name="T9" fmla="*/ 200 h 221"/>
                <a:gd name="T10" fmla="*/ 54 w 98"/>
                <a:gd name="T11" fmla="*/ 211 h 221"/>
                <a:gd name="T12" fmla="*/ 60 w 98"/>
                <a:gd name="T13" fmla="*/ 221 h 221"/>
                <a:gd name="T14" fmla="*/ 67 w 98"/>
                <a:gd name="T15" fmla="*/ 205 h 221"/>
                <a:gd name="T16" fmla="*/ 75 w 98"/>
                <a:gd name="T17" fmla="*/ 182 h 221"/>
                <a:gd name="T18" fmla="*/ 90 w 98"/>
                <a:gd name="T19" fmla="*/ 157 h 221"/>
                <a:gd name="T20" fmla="*/ 98 w 98"/>
                <a:gd name="T21" fmla="*/ 138 h 221"/>
                <a:gd name="T22" fmla="*/ 96 w 98"/>
                <a:gd name="T23" fmla="*/ 100 h 221"/>
                <a:gd name="T24" fmla="*/ 88 w 98"/>
                <a:gd name="T25" fmla="*/ 69 h 221"/>
                <a:gd name="T26" fmla="*/ 75 w 98"/>
                <a:gd name="T27" fmla="*/ 75 h 221"/>
                <a:gd name="T28" fmla="*/ 69 w 98"/>
                <a:gd name="T29" fmla="*/ 71 h 221"/>
                <a:gd name="T30" fmla="*/ 65 w 98"/>
                <a:gd name="T31" fmla="*/ 73 h 221"/>
                <a:gd name="T32" fmla="*/ 71 w 98"/>
                <a:gd name="T33" fmla="*/ 58 h 221"/>
                <a:gd name="T34" fmla="*/ 77 w 98"/>
                <a:gd name="T35" fmla="*/ 54 h 221"/>
                <a:gd name="T36" fmla="*/ 79 w 98"/>
                <a:gd name="T37" fmla="*/ 38 h 221"/>
                <a:gd name="T38" fmla="*/ 85 w 98"/>
                <a:gd name="T39" fmla="*/ 31 h 221"/>
                <a:gd name="T40" fmla="*/ 23 w 98"/>
                <a:gd name="T41" fmla="*/ 0 h 221"/>
                <a:gd name="T42" fmla="*/ 14 w 98"/>
                <a:gd name="T43" fmla="*/ 10 h 221"/>
                <a:gd name="T44" fmla="*/ 12 w 98"/>
                <a:gd name="T45" fmla="*/ 27 h 221"/>
                <a:gd name="T46" fmla="*/ 2 w 98"/>
                <a:gd name="T47" fmla="*/ 38 h 221"/>
                <a:gd name="T48" fmla="*/ 8 w 98"/>
                <a:gd name="T49" fmla="*/ 46 h 221"/>
                <a:gd name="T50" fmla="*/ 4 w 98"/>
                <a:gd name="T51" fmla="*/ 58 h 221"/>
                <a:gd name="T52" fmla="*/ 6 w 98"/>
                <a:gd name="T53" fmla="*/ 77 h 221"/>
                <a:gd name="T54" fmla="*/ 17 w 98"/>
                <a:gd name="T55" fmla="*/ 88 h 221"/>
                <a:gd name="T56" fmla="*/ 27 w 98"/>
                <a:gd name="T57" fmla="*/ 92 h 221"/>
                <a:gd name="T58" fmla="*/ 37 w 98"/>
                <a:gd name="T59" fmla="*/ 100 h 221"/>
                <a:gd name="T60" fmla="*/ 46 w 98"/>
                <a:gd name="T61" fmla="*/ 109 h 221"/>
                <a:gd name="T62" fmla="*/ 23 w 98"/>
                <a:gd name="T63" fmla="*/ 127 h 221"/>
                <a:gd name="T64" fmla="*/ 4 w 98"/>
                <a:gd name="T65" fmla="*/ 148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221"/>
                <a:gd name="T101" fmla="*/ 98 w 98"/>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221">
                  <a:moveTo>
                    <a:pt x="4" y="148"/>
                  </a:moveTo>
                  <a:lnTo>
                    <a:pt x="0" y="165"/>
                  </a:lnTo>
                  <a:lnTo>
                    <a:pt x="0" y="169"/>
                  </a:lnTo>
                  <a:lnTo>
                    <a:pt x="2" y="167"/>
                  </a:lnTo>
                  <a:lnTo>
                    <a:pt x="6" y="175"/>
                  </a:lnTo>
                  <a:lnTo>
                    <a:pt x="12" y="180"/>
                  </a:lnTo>
                  <a:lnTo>
                    <a:pt x="17" y="186"/>
                  </a:lnTo>
                  <a:lnTo>
                    <a:pt x="33" y="196"/>
                  </a:lnTo>
                  <a:lnTo>
                    <a:pt x="39" y="198"/>
                  </a:lnTo>
                  <a:lnTo>
                    <a:pt x="50" y="200"/>
                  </a:lnTo>
                  <a:lnTo>
                    <a:pt x="54" y="200"/>
                  </a:lnTo>
                  <a:lnTo>
                    <a:pt x="54" y="211"/>
                  </a:lnTo>
                  <a:lnTo>
                    <a:pt x="54" y="217"/>
                  </a:lnTo>
                  <a:lnTo>
                    <a:pt x="60" y="221"/>
                  </a:lnTo>
                  <a:lnTo>
                    <a:pt x="63" y="215"/>
                  </a:lnTo>
                  <a:lnTo>
                    <a:pt x="67" y="205"/>
                  </a:lnTo>
                  <a:lnTo>
                    <a:pt x="69" y="196"/>
                  </a:lnTo>
                  <a:lnTo>
                    <a:pt x="75" y="182"/>
                  </a:lnTo>
                  <a:lnTo>
                    <a:pt x="81" y="173"/>
                  </a:lnTo>
                  <a:lnTo>
                    <a:pt x="90" y="157"/>
                  </a:lnTo>
                  <a:lnTo>
                    <a:pt x="94" y="148"/>
                  </a:lnTo>
                  <a:lnTo>
                    <a:pt x="98" y="138"/>
                  </a:lnTo>
                  <a:lnTo>
                    <a:pt x="98" y="131"/>
                  </a:lnTo>
                  <a:lnTo>
                    <a:pt x="96" y="100"/>
                  </a:lnTo>
                  <a:lnTo>
                    <a:pt x="94" y="77"/>
                  </a:lnTo>
                  <a:lnTo>
                    <a:pt x="88" y="69"/>
                  </a:lnTo>
                  <a:lnTo>
                    <a:pt x="79" y="71"/>
                  </a:lnTo>
                  <a:lnTo>
                    <a:pt x="75" y="75"/>
                  </a:lnTo>
                  <a:lnTo>
                    <a:pt x="71" y="73"/>
                  </a:lnTo>
                  <a:lnTo>
                    <a:pt x="69" y="71"/>
                  </a:lnTo>
                  <a:lnTo>
                    <a:pt x="67" y="73"/>
                  </a:lnTo>
                  <a:lnTo>
                    <a:pt x="65" y="73"/>
                  </a:lnTo>
                  <a:lnTo>
                    <a:pt x="65" y="69"/>
                  </a:lnTo>
                  <a:lnTo>
                    <a:pt x="71" y="58"/>
                  </a:lnTo>
                  <a:lnTo>
                    <a:pt x="73" y="56"/>
                  </a:lnTo>
                  <a:lnTo>
                    <a:pt x="77" y="54"/>
                  </a:lnTo>
                  <a:lnTo>
                    <a:pt x="77" y="44"/>
                  </a:lnTo>
                  <a:lnTo>
                    <a:pt x="79" y="38"/>
                  </a:lnTo>
                  <a:lnTo>
                    <a:pt x="81" y="35"/>
                  </a:lnTo>
                  <a:lnTo>
                    <a:pt x="85" y="31"/>
                  </a:lnTo>
                  <a:lnTo>
                    <a:pt x="81" y="21"/>
                  </a:lnTo>
                  <a:lnTo>
                    <a:pt x="23" y="0"/>
                  </a:lnTo>
                  <a:lnTo>
                    <a:pt x="17" y="2"/>
                  </a:lnTo>
                  <a:lnTo>
                    <a:pt x="14" y="10"/>
                  </a:lnTo>
                  <a:lnTo>
                    <a:pt x="14" y="13"/>
                  </a:lnTo>
                  <a:lnTo>
                    <a:pt x="12" y="27"/>
                  </a:lnTo>
                  <a:lnTo>
                    <a:pt x="2" y="35"/>
                  </a:lnTo>
                  <a:lnTo>
                    <a:pt x="2" y="38"/>
                  </a:lnTo>
                  <a:lnTo>
                    <a:pt x="2" y="40"/>
                  </a:lnTo>
                  <a:lnTo>
                    <a:pt x="8" y="46"/>
                  </a:lnTo>
                  <a:lnTo>
                    <a:pt x="8" y="56"/>
                  </a:lnTo>
                  <a:lnTo>
                    <a:pt x="4" y="58"/>
                  </a:lnTo>
                  <a:lnTo>
                    <a:pt x="4" y="75"/>
                  </a:lnTo>
                  <a:lnTo>
                    <a:pt x="6" y="77"/>
                  </a:lnTo>
                  <a:lnTo>
                    <a:pt x="14" y="77"/>
                  </a:lnTo>
                  <a:lnTo>
                    <a:pt x="17" y="88"/>
                  </a:lnTo>
                  <a:lnTo>
                    <a:pt x="25" y="90"/>
                  </a:lnTo>
                  <a:lnTo>
                    <a:pt x="27" y="92"/>
                  </a:lnTo>
                  <a:lnTo>
                    <a:pt x="33" y="96"/>
                  </a:lnTo>
                  <a:lnTo>
                    <a:pt x="37" y="100"/>
                  </a:lnTo>
                  <a:lnTo>
                    <a:pt x="46" y="108"/>
                  </a:lnTo>
                  <a:lnTo>
                    <a:pt x="46" y="109"/>
                  </a:lnTo>
                  <a:lnTo>
                    <a:pt x="35" y="115"/>
                  </a:lnTo>
                  <a:lnTo>
                    <a:pt x="23" y="127"/>
                  </a:lnTo>
                  <a:lnTo>
                    <a:pt x="21" y="136"/>
                  </a:lnTo>
                  <a:lnTo>
                    <a:pt x="4" y="148"/>
                  </a:lnTo>
                </a:path>
              </a:pathLst>
            </a:custGeom>
            <a:noFill/>
            <a:ln w="0">
              <a:solidFill>
                <a:srgbClr val="000000"/>
              </a:solidFill>
              <a:prstDash val="solid"/>
              <a:round/>
              <a:headEnd/>
              <a:tailEnd/>
            </a:ln>
          </p:spPr>
          <p:txBody>
            <a:bodyPr/>
            <a:lstStyle/>
            <a:p>
              <a:endParaRPr lang="en-US"/>
            </a:p>
          </p:txBody>
        </p:sp>
        <p:sp>
          <p:nvSpPr>
            <p:cNvPr id="38198" name="Freeform 310"/>
            <p:cNvSpPr>
              <a:spLocks/>
            </p:cNvSpPr>
            <p:nvPr/>
          </p:nvSpPr>
          <p:spPr bwMode="auto">
            <a:xfrm>
              <a:off x="5046" y="1816"/>
              <a:ext cx="123" cy="120"/>
            </a:xfrm>
            <a:custGeom>
              <a:avLst/>
              <a:gdLst>
                <a:gd name="T0" fmla="*/ 0 w 123"/>
                <a:gd name="T1" fmla="*/ 24 h 120"/>
                <a:gd name="T2" fmla="*/ 41 w 123"/>
                <a:gd name="T3" fmla="*/ 15 h 120"/>
                <a:gd name="T4" fmla="*/ 44 w 123"/>
                <a:gd name="T5" fmla="*/ 19 h 120"/>
                <a:gd name="T6" fmla="*/ 46 w 123"/>
                <a:gd name="T7" fmla="*/ 19 h 120"/>
                <a:gd name="T8" fmla="*/ 46 w 123"/>
                <a:gd name="T9" fmla="*/ 15 h 120"/>
                <a:gd name="T10" fmla="*/ 108 w 123"/>
                <a:gd name="T11" fmla="*/ 0 h 120"/>
                <a:gd name="T12" fmla="*/ 123 w 123"/>
                <a:gd name="T13" fmla="*/ 49 h 120"/>
                <a:gd name="T14" fmla="*/ 121 w 123"/>
                <a:gd name="T15" fmla="*/ 55 h 120"/>
                <a:gd name="T16" fmla="*/ 119 w 123"/>
                <a:gd name="T17" fmla="*/ 57 h 120"/>
                <a:gd name="T18" fmla="*/ 119 w 123"/>
                <a:gd name="T19" fmla="*/ 59 h 120"/>
                <a:gd name="T20" fmla="*/ 121 w 123"/>
                <a:gd name="T21" fmla="*/ 61 h 120"/>
                <a:gd name="T22" fmla="*/ 114 w 123"/>
                <a:gd name="T23" fmla="*/ 63 h 120"/>
                <a:gd name="T24" fmla="*/ 92 w 123"/>
                <a:gd name="T25" fmla="*/ 72 h 120"/>
                <a:gd name="T26" fmla="*/ 87 w 123"/>
                <a:gd name="T27" fmla="*/ 71 h 120"/>
                <a:gd name="T28" fmla="*/ 85 w 123"/>
                <a:gd name="T29" fmla="*/ 72 h 120"/>
                <a:gd name="T30" fmla="*/ 85 w 123"/>
                <a:gd name="T31" fmla="*/ 76 h 120"/>
                <a:gd name="T32" fmla="*/ 83 w 123"/>
                <a:gd name="T33" fmla="*/ 78 h 120"/>
                <a:gd name="T34" fmla="*/ 71 w 123"/>
                <a:gd name="T35" fmla="*/ 80 h 120"/>
                <a:gd name="T36" fmla="*/ 54 w 123"/>
                <a:gd name="T37" fmla="*/ 88 h 120"/>
                <a:gd name="T38" fmla="*/ 52 w 123"/>
                <a:gd name="T39" fmla="*/ 84 h 120"/>
                <a:gd name="T40" fmla="*/ 43 w 123"/>
                <a:gd name="T41" fmla="*/ 95 h 120"/>
                <a:gd name="T42" fmla="*/ 18 w 123"/>
                <a:gd name="T43" fmla="*/ 117 h 120"/>
                <a:gd name="T44" fmla="*/ 10 w 123"/>
                <a:gd name="T45" fmla="*/ 120 h 120"/>
                <a:gd name="T46" fmla="*/ 2 w 123"/>
                <a:gd name="T47" fmla="*/ 113 h 120"/>
                <a:gd name="T48" fmla="*/ 12 w 123"/>
                <a:gd name="T49" fmla="*/ 103 h 120"/>
                <a:gd name="T50" fmla="*/ 14 w 123"/>
                <a:gd name="T51" fmla="*/ 97 h 120"/>
                <a:gd name="T52" fmla="*/ 8 w 123"/>
                <a:gd name="T53" fmla="*/ 92 h 120"/>
                <a:gd name="T54" fmla="*/ 0 w 123"/>
                <a:gd name="T55" fmla="*/ 24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3"/>
                <a:gd name="T85" fmla="*/ 0 h 120"/>
                <a:gd name="T86" fmla="*/ 123 w 123"/>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3" h="120">
                  <a:moveTo>
                    <a:pt x="0" y="24"/>
                  </a:moveTo>
                  <a:lnTo>
                    <a:pt x="41" y="15"/>
                  </a:lnTo>
                  <a:lnTo>
                    <a:pt x="44" y="19"/>
                  </a:lnTo>
                  <a:lnTo>
                    <a:pt x="46" y="19"/>
                  </a:lnTo>
                  <a:lnTo>
                    <a:pt x="46" y="15"/>
                  </a:lnTo>
                  <a:lnTo>
                    <a:pt x="108" y="0"/>
                  </a:lnTo>
                  <a:lnTo>
                    <a:pt x="123" y="49"/>
                  </a:lnTo>
                  <a:lnTo>
                    <a:pt x="121" y="55"/>
                  </a:lnTo>
                  <a:lnTo>
                    <a:pt x="119" y="57"/>
                  </a:lnTo>
                  <a:lnTo>
                    <a:pt x="119" y="59"/>
                  </a:lnTo>
                  <a:lnTo>
                    <a:pt x="121" y="61"/>
                  </a:lnTo>
                  <a:lnTo>
                    <a:pt x="114" y="63"/>
                  </a:lnTo>
                  <a:lnTo>
                    <a:pt x="92" y="72"/>
                  </a:lnTo>
                  <a:lnTo>
                    <a:pt x="87" y="71"/>
                  </a:lnTo>
                  <a:lnTo>
                    <a:pt x="85" y="72"/>
                  </a:lnTo>
                  <a:lnTo>
                    <a:pt x="85" y="76"/>
                  </a:lnTo>
                  <a:lnTo>
                    <a:pt x="83" y="78"/>
                  </a:lnTo>
                  <a:lnTo>
                    <a:pt x="71" y="80"/>
                  </a:lnTo>
                  <a:lnTo>
                    <a:pt x="54" y="88"/>
                  </a:lnTo>
                  <a:lnTo>
                    <a:pt x="52" y="84"/>
                  </a:lnTo>
                  <a:lnTo>
                    <a:pt x="43" y="95"/>
                  </a:lnTo>
                  <a:lnTo>
                    <a:pt x="18" y="117"/>
                  </a:lnTo>
                  <a:lnTo>
                    <a:pt x="10" y="120"/>
                  </a:lnTo>
                  <a:lnTo>
                    <a:pt x="2" y="113"/>
                  </a:lnTo>
                  <a:lnTo>
                    <a:pt x="12" y="103"/>
                  </a:lnTo>
                  <a:lnTo>
                    <a:pt x="14" y="97"/>
                  </a:lnTo>
                  <a:lnTo>
                    <a:pt x="8" y="92"/>
                  </a:lnTo>
                  <a:lnTo>
                    <a:pt x="0" y="24"/>
                  </a:lnTo>
                </a:path>
              </a:pathLst>
            </a:custGeom>
            <a:noFill/>
            <a:ln w="0">
              <a:solidFill>
                <a:srgbClr val="000000"/>
              </a:solidFill>
              <a:prstDash val="solid"/>
              <a:round/>
              <a:headEnd/>
              <a:tailEnd/>
            </a:ln>
          </p:spPr>
          <p:txBody>
            <a:bodyPr/>
            <a:lstStyle/>
            <a:p>
              <a:endParaRPr lang="en-US"/>
            </a:p>
          </p:txBody>
        </p:sp>
        <p:sp>
          <p:nvSpPr>
            <p:cNvPr id="38199" name="Freeform 311"/>
            <p:cNvSpPr>
              <a:spLocks/>
            </p:cNvSpPr>
            <p:nvPr/>
          </p:nvSpPr>
          <p:spPr bwMode="auto">
            <a:xfrm>
              <a:off x="5154" y="1810"/>
              <a:ext cx="63" cy="69"/>
            </a:xfrm>
            <a:custGeom>
              <a:avLst/>
              <a:gdLst>
                <a:gd name="T0" fmla="*/ 0 w 63"/>
                <a:gd name="T1" fmla="*/ 6 h 69"/>
                <a:gd name="T2" fmla="*/ 15 w 63"/>
                <a:gd name="T3" fmla="*/ 55 h 69"/>
                <a:gd name="T4" fmla="*/ 13 w 63"/>
                <a:gd name="T5" fmla="*/ 61 h 69"/>
                <a:gd name="T6" fmla="*/ 11 w 63"/>
                <a:gd name="T7" fmla="*/ 63 h 69"/>
                <a:gd name="T8" fmla="*/ 11 w 63"/>
                <a:gd name="T9" fmla="*/ 65 h 69"/>
                <a:gd name="T10" fmla="*/ 13 w 63"/>
                <a:gd name="T11" fmla="*/ 67 h 69"/>
                <a:gd name="T12" fmla="*/ 17 w 63"/>
                <a:gd name="T13" fmla="*/ 69 h 69"/>
                <a:gd name="T14" fmla="*/ 29 w 63"/>
                <a:gd name="T15" fmla="*/ 59 h 69"/>
                <a:gd name="T16" fmla="*/ 38 w 63"/>
                <a:gd name="T17" fmla="*/ 53 h 69"/>
                <a:gd name="T18" fmla="*/ 38 w 63"/>
                <a:gd name="T19" fmla="*/ 48 h 69"/>
                <a:gd name="T20" fmla="*/ 34 w 63"/>
                <a:gd name="T21" fmla="*/ 44 h 69"/>
                <a:gd name="T22" fmla="*/ 34 w 63"/>
                <a:gd name="T23" fmla="*/ 36 h 69"/>
                <a:gd name="T24" fmla="*/ 40 w 63"/>
                <a:gd name="T25" fmla="*/ 30 h 69"/>
                <a:gd name="T26" fmla="*/ 42 w 63"/>
                <a:gd name="T27" fmla="*/ 32 h 69"/>
                <a:gd name="T28" fmla="*/ 42 w 63"/>
                <a:gd name="T29" fmla="*/ 36 h 69"/>
                <a:gd name="T30" fmla="*/ 42 w 63"/>
                <a:gd name="T31" fmla="*/ 48 h 69"/>
                <a:gd name="T32" fmla="*/ 46 w 63"/>
                <a:gd name="T33" fmla="*/ 52 h 69"/>
                <a:gd name="T34" fmla="*/ 50 w 63"/>
                <a:gd name="T35" fmla="*/ 50 h 69"/>
                <a:gd name="T36" fmla="*/ 50 w 63"/>
                <a:gd name="T37" fmla="*/ 44 h 69"/>
                <a:gd name="T38" fmla="*/ 52 w 63"/>
                <a:gd name="T39" fmla="*/ 44 h 69"/>
                <a:gd name="T40" fmla="*/ 57 w 63"/>
                <a:gd name="T41" fmla="*/ 40 h 69"/>
                <a:gd name="T42" fmla="*/ 63 w 63"/>
                <a:gd name="T43" fmla="*/ 38 h 69"/>
                <a:gd name="T44" fmla="*/ 59 w 63"/>
                <a:gd name="T45" fmla="*/ 32 h 69"/>
                <a:gd name="T46" fmla="*/ 57 w 63"/>
                <a:gd name="T47" fmla="*/ 30 h 69"/>
                <a:gd name="T48" fmla="*/ 55 w 63"/>
                <a:gd name="T49" fmla="*/ 29 h 69"/>
                <a:gd name="T50" fmla="*/ 54 w 63"/>
                <a:gd name="T51" fmla="*/ 27 h 69"/>
                <a:gd name="T52" fmla="*/ 48 w 63"/>
                <a:gd name="T53" fmla="*/ 25 h 69"/>
                <a:gd name="T54" fmla="*/ 48 w 63"/>
                <a:gd name="T55" fmla="*/ 21 h 69"/>
                <a:gd name="T56" fmla="*/ 36 w 63"/>
                <a:gd name="T57" fmla="*/ 19 h 69"/>
                <a:gd name="T58" fmla="*/ 32 w 63"/>
                <a:gd name="T59" fmla="*/ 9 h 69"/>
                <a:gd name="T60" fmla="*/ 29 w 63"/>
                <a:gd name="T61" fmla="*/ 7 h 69"/>
                <a:gd name="T62" fmla="*/ 27 w 63"/>
                <a:gd name="T63" fmla="*/ 0 h 69"/>
                <a:gd name="T64" fmla="*/ 0 w 63"/>
                <a:gd name="T65" fmla="*/ 6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69"/>
                <a:gd name="T101" fmla="*/ 63 w 63"/>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69">
                  <a:moveTo>
                    <a:pt x="0" y="6"/>
                  </a:moveTo>
                  <a:lnTo>
                    <a:pt x="15" y="55"/>
                  </a:lnTo>
                  <a:lnTo>
                    <a:pt x="13" y="61"/>
                  </a:lnTo>
                  <a:lnTo>
                    <a:pt x="11" y="63"/>
                  </a:lnTo>
                  <a:lnTo>
                    <a:pt x="11" y="65"/>
                  </a:lnTo>
                  <a:lnTo>
                    <a:pt x="13" y="67"/>
                  </a:lnTo>
                  <a:lnTo>
                    <a:pt x="17" y="69"/>
                  </a:lnTo>
                  <a:lnTo>
                    <a:pt x="29" y="59"/>
                  </a:lnTo>
                  <a:lnTo>
                    <a:pt x="38" y="53"/>
                  </a:lnTo>
                  <a:lnTo>
                    <a:pt x="38" y="48"/>
                  </a:lnTo>
                  <a:lnTo>
                    <a:pt x="34" y="44"/>
                  </a:lnTo>
                  <a:lnTo>
                    <a:pt x="34" y="36"/>
                  </a:lnTo>
                  <a:lnTo>
                    <a:pt x="40" y="30"/>
                  </a:lnTo>
                  <a:lnTo>
                    <a:pt x="42" y="32"/>
                  </a:lnTo>
                  <a:lnTo>
                    <a:pt x="42" y="36"/>
                  </a:lnTo>
                  <a:lnTo>
                    <a:pt x="42" y="48"/>
                  </a:lnTo>
                  <a:lnTo>
                    <a:pt x="46" y="52"/>
                  </a:lnTo>
                  <a:lnTo>
                    <a:pt x="50" y="50"/>
                  </a:lnTo>
                  <a:lnTo>
                    <a:pt x="50" y="44"/>
                  </a:lnTo>
                  <a:lnTo>
                    <a:pt x="52" y="44"/>
                  </a:lnTo>
                  <a:lnTo>
                    <a:pt x="57" y="40"/>
                  </a:lnTo>
                  <a:lnTo>
                    <a:pt x="63" y="38"/>
                  </a:lnTo>
                  <a:lnTo>
                    <a:pt x="59" y="32"/>
                  </a:lnTo>
                  <a:lnTo>
                    <a:pt x="57" y="30"/>
                  </a:lnTo>
                  <a:lnTo>
                    <a:pt x="55" y="29"/>
                  </a:lnTo>
                  <a:lnTo>
                    <a:pt x="54" y="27"/>
                  </a:lnTo>
                  <a:lnTo>
                    <a:pt x="48" y="25"/>
                  </a:lnTo>
                  <a:lnTo>
                    <a:pt x="48" y="21"/>
                  </a:lnTo>
                  <a:lnTo>
                    <a:pt x="36" y="19"/>
                  </a:lnTo>
                  <a:lnTo>
                    <a:pt x="32" y="9"/>
                  </a:lnTo>
                  <a:lnTo>
                    <a:pt x="29" y="7"/>
                  </a:lnTo>
                  <a:lnTo>
                    <a:pt x="27" y="0"/>
                  </a:lnTo>
                  <a:lnTo>
                    <a:pt x="0" y="6"/>
                  </a:lnTo>
                </a:path>
              </a:pathLst>
            </a:custGeom>
            <a:noFill/>
            <a:ln w="0">
              <a:solidFill>
                <a:srgbClr val="000000"/>
              </a:solidFill>
              <a:prstDash val="solid"/>
              <a:round/>
              <a:headEnd/>
              <a:tailEnd/>
            </a:ln>
          </p:spPr>
          <p:txBody>
            <a:bodyPr/>
            <a:lstStyle/>
            <a:p>
              <a:endParaRPr lang="en-US"/>
            </a:p>
          </p:txBody>
        </p:sp>
        <p:sp>
          <p:nvSpPr>
            <p:cNvPr id="38200" name="Freeform 312"/>
            <p:cNvSpPr>
              <a:spLocks/>
            </p:cNvSpPr>
            <p:nvPr/>
          </p:nvSpPr>
          <p:spPr bwMode="auto">
            <a:xfrm>
              <a:off x="5042" y="1725"/>
              <a:ext cx="240" cy="123"/>
            </a:xfrm>
            <a:custGeom>
              <a:avLst/>
              <a:gdLst>
                <a:gd name="T0" fmla="*/ 50 w 240"/>
                <a:gd name="T1" fmla="*/ 41 h 123"/>
                <a:gd name="T2" fmla="*/ 129 w 240"/>
                <a:gd name="T3" fmla="*/ 20 h 123"/>
                <a:gd name="T4" fmla="*/ 133 w 240"/>
                <a:gd name="T5" fmla="*/ 20 h 123"/>
                <a:gd name="T6" fmla="*/ 133 w 240"/>
                <a:gd name="T7" fmla="*/ 12 h 123"/>
                <a:gd name="T8" fmla="*/ 144 w 240"/>
                <a:gd name="T9" fmla="*/ 0 h 123"/>
                <a:gd name="T10" fmla="*/ 154 w 240"/>
                <a:gd name="T11" fmla="*/ 2 h 123"/>
                <a:gd name="T12" fmla="*/ 166 w 240"/>
                <a:gd name="T13" fmla="*/ 20 h 123"/>
                <a:gd name="T14" fmla="*/ 167 w 240"/>
                <a:gd name="T15" fmla="*/ 27 h 123"/>
                <a:gd name="T16" fmla="*/ 158 w 240"/>
                <a:gd name="T17" fmla="*/ 37 h 123"/>
                <a:gd name="T18" fmla="*/ 156 w 240"/>
                <a:gd name="T19" fmla="*/ 52 h 123"/>
                <a:gd name="T20" fmla="*/ 175 w 240"/>
                <a:gd name="T21" fmla="*/ 58 h 123"/>
                <a:gd name="T22" fmla="*/ 192 w 240"/>
                <a:gd name="T23" fmla="*/ 81 h 123"/>
                <a:gd name="T24" fmla="*/ 215 w 240"/>
                <a:gd name="T25" fmla="*/ 89 h 123"/>
                <a:gd name="T26" fmla="*/ 231 w 240"/>
                <a:gd name="T27" fmla="*/ 75 h 123"/>
                <a:gd name="T28" fmla="*/ 221 w 240"/>
                <a:gd name="T29" fmla="*/ 66 h 123"/>
                <a:gd name="T30" fmla="*/ 214 w 240"/>
                <a:gd name="T31" fmla="*/ 58 h 123"/>
                <a:gd name="T32" fmla="*/ 223 w 240"/>
                <a:gd name="T33" fmla="*/ 58 h 123"/>
                <a:gd name="T34" fmla="*/ 240 w 240"/>
                <a:gd name="T35" fmla="*/ 89 h 123"/>
                <a:gd name="T36" fmla="*/ 233 w 240"/>
                <a:gd name="T37" fmla="*/ 92 h 123"/>
                <a:gd name="T38" fmla="*/ 214 w 240"/>
                <a:gd name="T39" fmla="*/ 102 h 123"/>
                <a:gd name="T40" fmla="*/ 198 w 240"/>
                <a:gd name="T41" fmla="*/ 112 h 123"/>
                <a:gd name="T42" fmla="*/ 196 w 240"/>
                <a:gd name="T43" fmla="*/ 106 h 123"/>
                <a:gd name="T44" fmla="*/ 192 w 240"/>
                <a:gd name="T45" fmla="*/ 98 h 123"/>
                <a:gd name="T46" fmla="*/ 177 w 240"/>
                <a:gd name="T47" fmla="*/ 121 h 123"/>
                <a:gd name="T48" fmla="*/ 171 w 240"/>
                <a:gd name="T49" fmla="*/ 117 h 123"/>
                <a:gd name="T50" fmla="*/ 167 w 240"/>
                <a:gd name="T51" fmla="*/ 114 h 123"/>
                <a:gd name="T52" fmla="*/ 160 w 240"/>
                <a:gd name="T53" fmla="*/ 110 h 123"/>
                <a:gd name="T54" fmla="*/ 148 w 240"/>
                <a:gd name="T55" fmla="*/ 104 h 123"/>
                <a:gd name="T56" fmla="*/ 141 w 240"/>
                <a:gd name="T57" fmla="*/ 92 h 123"/>
                <a:gd name="T58" fmla="*/ 112 w 240"/>
                <a:gd name="T59" fmla="*/ 91 h 123"/>
                <a:gd name="T60" fmla="*/ 50 w 240"/>
                <a:gd name="T61" fmla="*/ 110 h 123"/>
                <a:gd name="T62" fmla="*/ 45 w 240"/>
                <a:gd name="T63" fmla="*/ 106 h 123"/>
                <a:gd name="T64" fmla="*/ 0 w 240"/>
                <a:gd name="T65" fmla="*/ 11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0"/>
                <a:gd name="T100" fmla="*/ 0 h 123"/>
                <a:gd name="T101" fmla="*/ 240 w 240"/>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0" h="123">
                  <a:moveTo>
                    <a:pt x="2" y="52"/>
                  </a:moveTo>
                  <a:lnTo>
                    <a:pt x="50" y="41"/>
                  </a:lnTo>
                  <a:lnTo>
                    <a:pt x="129" y="23"/>
                  </a:lnTo>
                  <a:lnTo>
                    <a:pt x="129" y="20"/>
                  </a:lnTo>
                  <a:lnTo>
                    <a:pt x="131" y="18"/>
                  </a:lnTo>
                  <a:lnTo>
                    <a:pt x="133" y="20"/>
                  </a:lnTo>
                  <a:lnTo>
                    <a:pt x="135" y="18"/>
                  </a:lnTo>
                  <a:lnTo>
                    <a:pt x="133" y="12"/>
                  </a:lnTo>
                  <a:lnTo>
                    <a:pt x="139" y="10"/>
                  </a:lnTo>
                  <a:lnTo>
                    <a:pt x="144" y="0"/>
                  </a:lnTo>
                  <a:lnTo>
                    <a:pt x="150" y="0"/>
                  </a:lnTo>
                  <a:lnTo>
                    <a:pt x="154" y="2"/>
                  </a:lnTo>
                  <a:lnTo>
                    <a:pt x="158" y="12"/>
                  </a:lnTo>
                  <a:lnTo>
                    <a:pt x="166" y="20"/>
                  </a:lnTo>
                  <a:lnTo>
                    <a:pt x="169" y="23"/>
                  </a:lnTo>
                  <a:lnTo>
                    <a:pt x="167" y="27"/>
                  </a:lnTo>
                  <a:lnTo>
                    <a:pt x="164" y="29"/>
                  </a:lnTo>
                  <a:lnTo>
                    <a:pt x="158" y="37"/>
                  </a:lnTo>
                  <a:lnTo>
                    <a:pt x="156" y="46"/>
                  </a:lnTo>
                  <a:lnTo>
                    <a:pt x="156" y="52"/>
                  </a:lnTo>
                  <a:lnTo>
                    <a:pt x="166" y="52"/>
                  </a:lnTo>
                  <a:lnTo>
                    <a:pt x="175" y="58"/>
                  </a:lnTo>
                  <a:lnTo>
                    <a:pt x="189" y="71"/>
                  </a:lnTo>
                  <a:lnTo>
                    <a:pt x="192" y="81"/>
                  </a:lnTo>
                  <a:lnTo>
                    <a:pt x="200" y="89"/>
                  </a:lnTo>
                  <a:lnTo>
                    <a:pt x="215" y="89"/>
                  </a:lnTo>
                  <a:lnTo>
                    <a:pt x="225" y="85"/>
                  </a:lnTo>
                  <a:lnTo>
                    <a:pt x="231" y="75"/>
                  </a:lnTo>
                  <a:lnTo>
                    <a:pt x="227" y="71"/>
                  </a:lnTo>
                  <a:lnTo>
                    <a:pt x="221" y="66"/>
                  </a:lnTo>
                  <a:lnTo>
                    <a:pt x="214" y="62"/>
                  </a:lnTo>
                  <a:lnTo>
                    <a:pt x="214" y="58"/>
                  </a:lnTo>
                  <a:lnTo>
                    <a:pt x="221" y="58"/>
                  </a:lnTo>
                  <a:lnTo>
                    <a:pt x="223" y="58"/>
                  </a:lnTo>
                  <a:lnTo>
                    <a:pt x="233" y="73"/>
                  </a:lnTo>
                  <a:lnTo>
                    <a:pt x="240" y="89"/>
                  </a:lnTo>
                  <a:lnTo>
                    <a:pt x="239" y="96"/>
                  </a:lnTo>
                  <a:lnTo>
                    <a:pt x="233" y="92"/>
                  </a:lnTo>
                  <a:lnTo>
                    <a:pt x="225" y="98"/>
                  </a:lnTo>
                  <a:lnTo>
                    <a:pt x="214" y="102"/>
                  </a:lnTo>
                  <a:lnTo>
                    <a:pt x="202" y="112"/>
                  </a:lnTo>
                  <a:lnTo>
                    <a:pt x="198" y="112"/>
                  </a:lnTo>
                  <a:lnTo>
                    <a:pt x="196" y="112"/>
                  </a:lnTo>
                  <a:lnTo>
                    <a:pt x="196" y="106"/>
                  </a:lnTo>
                  <a:lnTo>
                    <a:pt x="194" y="98"/>
                  </a:lnTo>
                  <a:lnTo>
                    <a:pt x="192" y="98"/>
                  </a:lnTo>
                  <a:lnTo>
                    <a:pt x="187" y="110"/>
                  </a:lnTo>
                  <a:lnTo>
                    <a:pt x="177" y="121"/>
                  </a:lnTo>
                  <a:lnTo>
                    <a:pt x="175" y="123"/>
                  </a:lnTo>
                  <a:lnTo>
                    <a:pt x="171" y="117"/>
                  </a:lnTo>
                  <a:lnTo>
                    <a:pt x="169" y="115"/>
                  </a:lnTo>
                  <a:lnTo>
                    <a:pt x="167" y="114"/>
                  </a:lnTo>
                  <a:lnTo>
                    <a:pt x="166" y="112"/>
                  </a:lnTo>
                  <a:lnTo>
                    <a:pt x="160" y="110"/>
                  </a:lnTo>
                  <a:lnTo>
                    <a:pt x="160" y="106"/>
                  </a:lnTo>
                  <a:lnTo>
                    <a:pt x="148" y="104"/>
                  </a:lnTo>
                  <a:lnTo>
                    <a:pt x="144" y="94"/>
                  </a:lnTo>
                  <a:lnTo>
                    <a:pt x="141" y="92"/>
                  </a:lnTo>
                  <a:lnTo>
                    <a:pt x="139" y="85"/>
                  </a:lnTo>
                  <a:lnTo>
                    <a:pt x="112" y="91"/>
                  </a:lnTo>
                  <a:lnTo>
                    <a:pt x="50" y="106"/>
                  </a:lnTo>
                  <a:lnTo>
                    <a:pt x="50" y="110"/>
                  </a:lnTo>
                  <a:lnTo>
                    <a:pt x="48" y="110"/>
                  </a:lnTo>
                  <a:lnTo>
                    <a:pt x="45" y="106"/>
                  </a:lnTo>
                  <a:lnTo>
                    <a:pt x="4" y="115"/>
                  </a:lnTo>
                  <a:lnTo>
                    <a:pt x="0" y="114"/>
                  </a:lnTo>
                  <a:lnTo>
                    <a:pt x="2" y="52"/>
                  </a:lnTo>
                </a:path>
              </a:pathLst>
            </a:custGeom>
            <a:noFill/>
            <a:ln w="0">
              <a:solidFill>
                <a:srgbClr val="000000"/>
              </a:solidFill>
              <a:prstDash val="solid"/>
              <a:round/>
              <a:headEnd/>
              <a:tailEnd/>
            </a:ln>
          </p:spPr>
          <p:txBody>
            <a:bodyPr/>
            <a:lstStyle/>
            <a:p>
              <a:endParaRPr lang="en-US"/>
            </a:p>
          </p:txBody>
        </p:sp>
        <p:sp>
          <p:nvSpPr>
            <p:cNvPr id="38201" name="Freeform 313"/>
            <p:cNvSpPr>
              <a:spLocks/>
            </p:cNvSpPr>
            <p:nvPr/>
          </p:nvSpPr>
          <p:spPr bwMode="auto">
            <a:xfrm>
              <a:off x="4987" y="1549"/>
              <a:ext cx="125" cy="228"/>
            </a:xfrm>
            <a:custGeom>
              <a:avLst/>
              <a:gdLst>
                <a:gd name="T0" fmla="*/ 0 w 125"/>
                <a:gd name="T1" fmla="*/ 29 h 228"/>
                <a:gd name="T2" fmla="*/ 4 w 125"/>
                <a:gd name="T3" fmla="*/ 38 h 228"/>
                <a:gd name="T4" fmla="*/ 2 w 125"/>
                <a:gd name="T5" fmla="*/ 42 h 228"/>
                <a:gd name="T6" fmla="*/ 6 w 125"/>
                <a:gd name="T7" fmla="*/ 46 h 228"/>
                <a:gd name="T8" fmla="*/ 6 w 125"/>
                <a:gd name="T9" fmla="*/ 50 h 228"/>
                <a:gd name="T10" fmla="*/ 17 w 125"/>
                <a:gd name="T11" fmla="*/ 75 h 228"/>
                <a:gd name="T12" fmla="*/ 19 w 125"/>
                <a:gd name="T13" fmla="*/ 96 h 228"/>
                <a:gd name="T14" fmla="*/ 15 w 125"/>
                <a:gd name="T15" fmla="*/ 103 h 228"/>
                <a:gd name="T16" fmla="*/ 17 w 125"/>
                <a:gd name="T17" fmla="*/ 113 h 228"/>
                <a:gd name="T18" fmla="*/ 29 w 125"/>
                <a:gd name="T19" fmla="*/ 140 h 228"/>
                <a:gd name="T20" fmla="*/ 27 w 125"/>
                <a:gd name="T21" fmla="*/ 151 h 228"/>
                <a:gd name="T22" fmla="*/ 29 w 125"/>
                <a:gd name="T23" fmla="*/ 155 h 228"/>
                <a:gd name="T24" fmla="*/ 31 w 125"/>
                <a:gd name="T25" fmla="*/ 153 h 228"/>
                <a:gd name="T26" fmla="*/ 29 w 125"/>
                <a:gd name="T27" fmla="*/ 151 h 228"/>
                <a:gd name="T28" fmla="*/ 32 w 125"/>
                <a:gd name="T29" fmla="*/ 151 h 228"/>
                <a:gd name="T30" fmla="*/ 40 w 125"/>
                <a:gd name="T31" fmla="*/ 163 h 228"/>
                <a:gd name="T32" fmla="*/ 44 w 125"/>
                <a:gd name="T33" fmla="*/ 184 h 228"/>
                <a:gd name="T34" fmla="*/ 44 w 125"/>
                <a:gd name="T35" fmla="*/ 197 h 228"/>
                <a:gd name="T36" fmla="*/ 50 w 125"/>
                <a:gd name="T37" fmla="*/ 213 h 228"/>
                <a:gd name="T38" fmla="*/ 57 w 125"/>
                <a:gd name="T39" fmla="*/ 228 h 228"/>
                <a:gd name="T40" fmla="*/ 105 w 125"/>
                <a:gd name="T41" fmla="*/ 217 h 228"/>
                <a:gd name="T42" fmla="*/ 103 w 125"/>
                <a:gd name="T43" fmla="*/ 211 h 228"/>
                <a:gd name="T44" fmla="*/ 98 w 125"/>
                <a:gd name="T45" fmla="*/ 205 h 228"/>
                <a:gd name="T46" fmla="*/ 100 w 125"/>
                <a:gd name="T47" fmla="*/ 197 h 228"/>
                <a:gd name="T48" fmla="*/ 102 w 125"/>
                <a:gd name="T49" fmla="*/ 194 h 228"/>
                <a:gd name="T50" fmla="*/ 98 w 125"/>
                <a:gd name="T51" fmla="*/ 186 h 228"/>
                <a:gd name="T52" fmla="*/ 96 w 125"/>
                <a:gd name="T53" fmla="*/ 148 h 228"/>
                <a:gd name="T54" fmla="*/ 96 w 125"/>
                <a:gd name="T55" fmla="*/ 138 h 228"/>
                <a:gd name="T56" fmla="*/ 100 w 125"/>
                <a:gd name="T57" fmla="*/ 115 h 228"/>
                <a:gd name="T58" fmla="*/ 103 w 125"/>
                <a:gd name="T59" fmla="*/ 101 h 228"/>
                <a:gd name="T60" fmla="*/ 103 w 125"/>
                <a:gd name="T61" fmla="*/ 90 h 228"/>
                <a:gd name="T62" fmla="*/ 100 w 125"/>
                <a:gd name="T63" fmla="*/ 84 h 228"/>
                <a:gd name="T64" fmla="*/ 100 w 125"/>
                <a:gd name="T65" fmla="*/ 75 h 228"/>
                <a:gd name="T66" fmla="*/ 103 w 125"/>
                <a:gd name="T67" fmla="*/ 69 h 228"/>
                <a:gd name="T68" fmla="*/ 117 w 125"/>
                <a:gd name="T69" fmla="*/ 57 h 228"/>
                <a:gd name="T70" fmla="*/ 125 w 125"/>
                <a:gd name="T71" fmla="*/ 38 h 228"/>
                <a:gd name="T72" fmla="*/ 117 w 125"/>
                <a:gd name="T73" fmla="*/ 27 h 228"/>
                <a:gd name="T74" fmla="*/ 115 w 125"/>
                <a:gd name="T75" fmla="*/ 21 h 228"/>
                <a:gd name="T76" fmla="*/ 119 w 125"/>
                <a:gd name="T77" fmla="*/ 17 h 228"/>
                <a:gd name="T78" fmla="*/ 119 w 125"/>
                <a:gd name="T79" fmla="*/ 13 h 228"/>
                <a:gd name="T80" fmla="*/ 115 w 125"/>
                <a:gd name="T81" fmla="*/ 0 h 228"/>
                <a:gd name="T82" fmla="*/ 0 w 125"/>
                <a:gd name="T83" fmla="*/ 29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228"/>
                <a:gd name="T128" fmla="*/ 125 w 125"/>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228">
                  <a:moveTo>
                    <a:pt x="0" y="29"/>
                  </a:moveTo>
                  <a:lnTo>
                    <a:pt x="4" y="38"/>
                  </a:lnTo>
                  <a:lnTo>
                    <a:pt x="2" y="42"/>
                  </a:lnTo>
                  <a:lnTo>
                    <a:pt x="6" y="46"/>
                  </a:lnTo>
                  <a:lnTo>
                    <a:pt x="6" y="50"/>
                  </a:lnTo>
                  <a:lnTo>
                    <a:pt x="17" y="75"/>
                  </a:lnTo>
                  <a:lnTo>
                    <a:pt x="19" y="96"/>
                  </a:lnTo>
                  <a:lnTo>
                    <a:pt x="15" y="103"/>
                  </a:lnTo>
                  <a:lnTo>
                    <a:pt x="17" y="113"/>
                  </a:lnTo>
                  <a:lnTo>
                    <a:pt x="29" y="140"/>
                  </a:lnTo>
                  <a:lnTo>
                    <a:pt x="27" y="151"/>
                  </a:lnTo>
                  <a:lnTo>
                    <a:pt x="29" y="155"/>
                  </a:lnTo>
                  <a:lnTo>
                    <a:pt x="31" y="153"/>
                  </a:lnTo>
                  <a:lnTo>
                    <a:pt x="29" y="151"/>
                  </a:lnTo>
                  <a:lnTo>
                    <a:pt x="32" y="151"/>
                  </a:lnTo>
                  <a:lnTo>
                    <a:pt x="40" y="163"/>
                  </a:lnTo>
                  <a:lnTo>
                    <a:pt x="44" y="184"/>
                  </a:lnTo>
                  <a:lnTo>
                    <a:pt x="44" y="197"/>
                  </a:lnTo>
                  <a:lnTo>
                    <a:pt x="50" y="213"/>
                  </a:lnTo>
                  <a:lnTo>
                    <a:pt x="57" y="228"/>
                  </a:lnTo>
                  <a:lnTo>
                    <a:pt x="105" y="217"/>
                  </a:lnTo>
                  <a:lnTo>
                    <a:pt x="103" y="211"/>
                  </a:lnTo>
                  <a:lnTo>
                    <a:pt x="98" y="205"/>
                  </a:lnTo>
                  <a:lnTo>
                    <a:pt x="100" y="197"/>
                  </a:lnTo>
                  <a:lnTo>
                    <a:pt x="102" y="194"/>
                  </a:lnTo>
                  <a:lnTo>
                    <a:pt x="98" y="186"/>
                  </a:lnTo>
                  <a:lnTo>
                    <a:pt x="96" y="148"/>
                  </a:lnTo>
                  <a:lnTo>
                    <a:pt x="96" y="138"/>
                  </a:lnTo>
                  <a:lnTo>
                    <a:pt x="100" y="115"/>
                  </a:lnTo>
                  <a:lnTo>
                    <a:pt x="103" y="101"/>
                  </a:lnTo>
                  <a:lnTo>
                    <a:pt x="103" y="90"/>
                  </a:lnTo>
                  <a:lnTo>
                    <a:pt x="100" y="84"/>
                  </a:lnTo>
                  <a:lnTo>
                    <a:pt x="100" y="75"/>
                  </a:lnTo>
                  <a:lnTo>
                    <a:pt x="103" y="69"/>
                  </a:lnTo>
                  <a:lnTo>
                    <a:pt x="117" y="57"/>
                  </a:lnTo>
                  <a:lnTo>
                    <a:pt x="125" y="38"/>
                  </a:lnTo>
                  <a:lnTo>
                    <a:pt x="117" y="27"/>
                  </a:lnTo>
                  <a:lnTo>
                    <a:pt x="115" y="21"/>
                  </a:lnTo>
                  <a:lnTo>
                    <a:pt x="119" y="17"/>
                  </a:lnTo>
                  <a:lnTo>
                    <a:pt x="119" y="13"/>
                  </a:lnTo>
                  <a:lnTo>
                    <a:pt x="115" y="0"/>
                  </a:lnTo>
                  <a:lnTo>
                    <a:pt x="0" y="29"/>
                  </a:lnTo>
                </a:path>
              </a:pathLst>
            </a:custGeom>
            <a:noFill/>
            <a:ln w="0">
              <a:solidFill>
                <a:srgbClr val="000000"/>
              </a:solidFill>
              <a:prstDash val="solid"/>
              <a:round/>
              <a:headEnd/>
              <a:tailEnd/>
            </a:ln>
          </p:spPr>
          <p:txBody>
            <a:bodyPr/>
            <a:lstStyle/>
            <a:p>
              <a:endParaRPr lang="en-US"/>
            </a:p>
          </p:txBody>
        </p:sp>
        <p:sp>
          <p:nvSpPr>
            <p:cNvPr id="38202" name="Freeform 314"/>
            <p:cNvSpPr>
              <a:spLocks/>
            </p:cNvSpPr>
            <p:nvPr/>
          </p:nvSpPr>
          <p:spPr bwMode="auto">
            <a:xfrm>
              <a:off x="5083" y="1516"/>
              <a:ext cx="115" cy="250"/>
            </a:xfrm>
            <a:custGeom>
              <a:avLst/>
              <a:gdLst>
                <a:gd name="T0" fmla="*/ 113 w 115"/>
                <a:gd name="T1" fmla="*/ 211 h 250"/>
                <a:gd name="T2" fmla="*/ 109 w 115"/>
                <a:gd name="T3" fmla="*/ 209 h 250"/>
                <a:gd name="T4" fmla="*/ 103 w 115"/>
                <a:gd name="T5" fmla="*/ 209 h 250"/>
                <a:gd name="T6" fmla="*/ 98 w 115"/>
                <a:gd name="T7" fmla="*/ 219 h 250"/>
                <a:gd name="T8" fmla="*/ 92 w 115"/>
                <a:gd name="T9" fmla="*/ 221 h 250"/>
                <a:gd name="T10" fmla="*/ 94 w 115"/>
                <a:gd name="T11" fmla="*/ 227 h 250"/>
                <a:gd name="T12" fmla="*/ 92 w 115"/>
                <a:gd name="T13" fmla="*/ 229 h 250"/>
                <a:gd name="T14" fmla="*/ 90 w 115"/>
                <a:gd name="T15" fmla="*/ 227 h 250"/>
                <a:gd name="T16" fmla="*/ 88 w 115"/>
                <a:gd name="T17" fmla="*/ 229 h 250"/>
                <a:gd name="T18" fmla="*/ 88 w 115"/>
                <a:gd name="T19" fmla="*/ 232 h 250"/>
                <a:gd name="T20" fmla="*/ 9 w 115"/>
                <a:gd name="T21" fmla="*/ 250 h 250"/>
                <a:gd name="T22" fmla="*/ 7 w 115"/>
                <a:gd name="T23" fmla="*/ 244 h 250"/>
                <a:gd name="T24" fmla="*/ 2 w 115"/>
                <a:gd name="T25" fmla="*/ 238 h 250"/>
                <a:gd name="T26" fmla="*/ 4 w 115"/>
                <a:gd name="T27" fmla="*/ 230 h 250"/>
                <a:gd name="T28" fmla="*/ 6 w 115"/>
                <a:gd name="T29" fmla="*/ 227 h 250"/>
                <a:gd name="T30" fmla="*/ 2 w 115"/>
                <a:gd name="T31" fmla="*/ 219 h 250"/>
                <a:gd name="T32" fmla="*/ 0 w 115"/>
                <a:gd name="T33" fmla="*/ 181 h 250"/>
                <a:gd name="T34" fmla="*/ 0 w 115"/>
                <a:gd name="T35" fmla="*/ 171 h 250"/>
                <a:gd name="T36" fmla="*/ 4 w 115"/>
                <a:gd name="T37" fmla="*/ 148 h 250"/>
                <a:gd name="T38" fmla="*/ 7 w 115"/>
                <a:gd name="T39" fmla="*/ 134 h 250"/>
                <a:gd name="T40" fmla="*/ 7 w 115"/>
                <a:gd name="T41" fmla="*/ 123 h 250"/>
                <a:gd name="T42" fmla="*/ 4 w 115"/>
                <a:gd name="T43" fmla="*/ 117 h 250"/>
                <a:gd name="T44" fmla="*/ 4 w 115"/>
                <a:gd name="T45" fmla="*/ 108 h 250"/>
                <a:gd name="T46" fmla="*/ 7 w 115"/>
                <a:gd name="T47" fmla="*/ 102 h 250"/>
                <a:gd name="T48" fmla="*/ 21 w 115"/>
                <a:gd name="T49" fmla="*/ 90 h 250"/>
                <a:gd name="T50" fmla="*/ 29 w 115"/>
                <a:gd name="T51" fmla="*/ 71 h 250"/>
                <a:gd name="T52" fmla="*/ 21 w 115"/>
                <a:gd name="T53" fmla="*/ 60 h 250"/>
                <a:gd name="T54" fmla="*/ 19 w 115"/>
                <a:gd name="T55" fmla="*/ 54 h 250"/>
                <a:gd name="T56" fmla="*/ 23 w 115"/>
                <a:gd name="T57" fmla="*/ 50 h 250"/>
                <a:gd name="T58" fmla="*/ 23 w 115"/>
                <a:gd name="T59" fmla="*/ 46 h 250"/>
                <a:gd name="T60" fmla="*/ 19 w 115"/>
                <a:gd name="T61" fmla="*/ 33 h 250"/>
                <a:gd name="T62" fmla="*/ 21 w 115"/>
                <a:gd name="T63" fmla="*/ 15 h 250"/>
                <a:gd name="T64" fmla="*/ 17 w 115"/>
                <a:gd name="T65" fmla="*/ 10 h 250"/>
                <a:gd name="T66" fmla="*/ 19 w 115"/>
                <a:gd name="T67" fmla="*/ 8 h 250"/>
                <a:gd name="T68" fmla="*/ 25 w 115"/>
                <a:gd name="T69" fmla="*/ 8 h 250"/>
                <a:gd name="T70" fmla="*/ 25 w 115"/>
                <a:gd name="T71" fmla="*/ 2 h 250"/>
                <a:gd name="T72" fmla="*/ 31 w 115"/>
                <a:gd name="T73" fmla="*/ 4 h 250"/>
                <a:gd name="T74" fmla="*/ 36 w 115"/>
                <a:gd name="T75" fmla="*/ 4 h 250"/>
                <a:gd name="T76" fmla="*/ 38 w 115"/>
                <a:gd name="T77" fmla="*/ 0 h 250"/>
                <a:gd name="T78" fmla="*/ 90 w 115"/>
                <a:gd name="T79" fmla="*/ 154 h 250"/>
                <a:gd name="T80" fmla="*/ 90 w 115"/>
                <a:gd name="T81" fmla="*/ 156 h 250"/>
                <a:gd name="T82" fmla="*/ 90 w 115"/>
                <a:gd name="T83" fmla="*/ 163 h 250"/>
                <a:gd name="T84" fmla="*/ 90 w 115"/>
                <a:gd name="T85" fmla="*/ 165 h 250"/>
                <a:gd name="T86" fmla="*/ 103 w 115"/>
                <a:gd name="T87" fmla="*/ 175 h 250"/>
                <a:gd name="T88" fmla="*/ 105 w 115"/>
                <a:gd name="T89" fmla="*/ 175 h 250"/>
                <a:gd name="T90" fmla="*/ 107 w 115"/>
                <a:gd name="T91" fmla="*/ 181 h 250"/>
                <a:gd name="T92" fmla="*/ 107 w 115"/>
                <a:gd name="T93" fmla="*/ 184 h 250"/>
                <a:gd name="T94" fmla="*/ 115 w 115"/>
                <a:gd name="T95" fmla="*/ 196 h 250"/>
                <a:gd name="T96" fmla="*/ 113 w 115"/>
                <a:gd name="T97" fmla="*/ 198 h 250"/>
                <a:gd name="T98" fmla="*/ 113 w 115"/>
                <a:gd name="T99" fmla="*/ 205 h 250"/>
                <a:gd name="T100" fmla="*/ 113 w 115"/>
                <a:gd name="T101" fmla="*/ 211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
                <a:gd name="T154" fmla="*/ 0 h 250"/>
                <a:gd name="T155" fmla="*/ 115 w 11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 h="250">
                  <a:moveTo>
                    <a:pt x="113" y="211"/>
                  </a:moveTo>
                  <a:lnTo>
                    <a:pt x="109" y="209"/>
                  </a:lnTo>
                  <a:lnTo>
                    <a:pt x="103" y="209"/>
                  </a:lnTo>
                  <a:lnTo>
                    <a:pt x="98" y="219"/>
                  </a:lnTo>
                  <a:lnTo>
                    <a:pt x="92" y="221"/>
                  </a:lnTo>
                  <a:lnTo>
                    <a:pt x="94" y="227"/>
                  </a:lnTo>
                  <a:lnTo>
                    <a:pt x="92" y="229"/>
                  </a:lnTo>
                  <a:lnTo>
                    <a:pt x="90" y="227"/>
                  </a:lnTo>
                  <a:lnTo>
                    <a:pt x="88" y="229"/>
                  </a:lnTo>
                  <a:lnTo>
                    <a:pt x="88" y="232"/>
                  </a:lnTo>
                  <a:lnTo>
                    <a:pt x="9" y="250"/>
                  </a:lnTo>
                  <a:lnTo>
                    <a:pt x="7" y="244"/>
                  </a:lnTo>
                  <a:lnTo>
                    <a:pt x="2" y="238"/>
                  </a:lnTo>
                  <a:lnTo>
                    <a:pt x="4" y="230"/>
                  </a:lnTo>
                  <a:lnTo>
                    <a:pt x="6" y="227"/>
                  </a:lnTo>
                  <a:lnTo>
                    <a:pt x="2" y="219"/>
                  </a:lnTo>
                  <a:lnTo>
                    <a:pt x="0" y="181"/>
                  </a:lnTo>
                  <a:lnTo>
                    <a:pt x="0" y="171"/>
                  </a:lnTo>
                  <a:lnTo>
                    <a:pt x="4" y="148"/>
                  </a:lnTo>
                  <a:lnTo>
                    <a:pt x="7" y="134"/>
                  </a:lnTo>
                  <a:lnTo>
                    <a:pt x="7" y="123"/>
                  </a:lnTo>
                  <a:lnTo>
                    <a:pt x="4" y="117"/>
                  </a:lnTo>
                  <a:lnTo>
                    <a:pt x="4" y="108"/>
                  </a:lnTo>
                  <a:lnTo>
                    <a:pt x="7" y="102"/>
                  </a:lnTo>
                  <a:lnTo>
                    <a:pt x="21" y="90"/>
                  </a:lnTo>
                  <a:lnTo>
                    <a:pt x="29" y="71"/>
                  </a:lnTo>
                  <a:lnTo>
                    <a:pt x="21" y="60"/>
                  </a:lnTo>
                  <a:lnTo>
                    <a:pt x="19" y="54"/>
                  </a:lnTo>
                  <a:lnTo>
                    <a:pt x="23" y="50"/>
                  </a:lnTo>
                  <a:lnTo>
                    <a:pt x="23" y="46"/>
                  </a:lnTo>
                  <a:lnTo>
                    <a:pt x="19" y="33"/>
                  </a:lnTo>
                  <a:lnTo>
                    <a:pt x="21" y="15"/>
                  </a:lnTo>
                  <a:lnTo>
                    <a:pt x="17" y="10"/>
                  </a:lnTo>
                  <a:lnTo>
                    <a:pt x="19" y="8"/>
                  </a:lnTo>
                  <a:lnTo>
                    <a:pt x="25" y="8"/>
                  </a:lnTo>
                  <a:lnTo>
                    <a:pt x="25" y="2"/>
                  </a:lnTo>
                  <a:lnTo>
                    <a:pt x="31" y="4"/>
                  </a:lnTo>
                  <a:lnTo>
                    <a:pt x="36" y="4"/>
                  </a:lnTo>
                  <a:lnTo>
                    <a:pt x="38" y="0"/>
                  </a:lnTo>
                  <a:lnTo>
                    <a:pt x="90" y="154"/>
                  </a:lnTo>
                  <a:lnTo>
                    <a:pt x="90" y="156"/>
                  </a:lnTo>
                  <a:lnTo>
                    <a:pt x="90" y="163"/>
                  </a:lnTo>
                  <a:lnTo>
                    <a:pt x="90" y="165"/>
                  </a:lnTo>
                  <a:lnTo>
                    <a:pt x="103" y="175"/>
                  </a:lnTo>
                  <a:lnTo>
                    <a:pt x="105" y="175"/>
                  </a:lnTo>
                  <a:lnTo>
                    <a:pt x="107" y="181"/>
                  </a:lnTo>
                  <a:lnTo>
                    <a:pt x="107" y="184"/>
                  </a:lnTo>
                  <a:lnTo>
                    <a:pt x="115" y="196"/>
                  </a:lnTo>
                  <a:lnTo>
                    <a:pt x="113" y="198"/>
                  </a:lnTo>
                  <a:lnTo>
                    <a:pt x="113" y="205"/>
                  </a:lnTo>
                  <a:lnTo>
                    <a:pt x="113" y="211"/>
                  </a:lnTo>
                </a:path>
              </a:pathLst>
            </a:custGeom>
            <a:noFill/>
            <a:ln w="0">
              <a:solidFill>
                <a:srgbClr val="000000"/>
              </a:solidFill>
              <a:prstDash val="solid"/>
              <a:round/>
              <a:headEnd/>
              <a:tailEnd/>
            </a:ln>
          </p:spPr>
          <p:txBody>
            <a:bodyPr/>
            <a:lstStyle/>
            <a:p>
              <a:endParaRPr lang="en-US"/>
            </a:p>
          </p:txBody>
        </p:sp>
        <p:sp>
          <p:nvSpPr>
            <p:cNvPr id="38203" name="Freeform 315"/>
            <p:cNvSpPr>
              <a:spLocks/>
            </p:cNvSpPr>
            <p:nvPr/>
          </p:nvSpPr>
          <p:spPr bwMode="auto">
            <a:xfrm>
              <a:off x="5121" y="1288"/>
              <a:ext cx="263" cy="424"/>
            </a:xfrm>
            <a:custGeom>
              <a:avLst/>
              <a:gdLst>
                <a:gd name="T0" fmla="*/ 52 w 263"/>
                <a:gd name="T1" fmla="*/ 382 h 424"/>
                <a:gd name="T2" fmla="*/ 52 w 263"/>
                <a:gd name="T3" fmla="*/ 391 h 424"/>
                <a:gd name="T4" fmla="*/ 65 w 263"/>
                <a:gd name="T5" fmla="*/ 403 h 424"/>
                <a:gd name="T6" fmla="*/ 69 w 263"/>
                <a:gd name="T7" fmla="*/ 409 h 424"/>
                <a:gd name="T8" fmla="*/ 77 w 263"/>
                <a:gd name="T9" fmla="*/ 424 h 424"/>
                <a:gd name="T10" fmla="*/ 79 w 263"/>
                <a:gd name="T11" fmla="*/ 412 h 424"/>
                <a:gd name="T12" fmla="*/ 87 w 263"/>
                <a:gd name="T13" fmla="*/ 389 h 424"/>
                <a:gd name="T14" fmla="*/ 96 w 263"/>
                <a:gd name="T15" fmla="*/ 366 h 424"/>
                <a:gd name="T16" fmla="*/ 94 w 263"/>
                <a:gd name="T17" fmla="*/ 361 h 424"/>
                <a:gd name="T18" fmla="*/ 108 w 263"/>
                <a:gd name="T19" fmla="*/ 336 h 424"/>
                <a:gd name="T20" fmla="*/ 113 w 263"/>
                <a:gd name="T21" fmla="*/ 345 h 424"/>
                <a:gd name="T22" fmla="*/ 117 w 263"/>
                <a:gd name="T23" fmla="*/ 343 h 424"/>
                <a:gd name="T24" fmla="*/ 119 w 263"/>
                <a:gd name="T25" fmla="*/ 332 h 424"/>
                <a:gd name="T26" fmla="*/ 138 w 263"/>
                <a:gd name="T27" fmla="*/ 324 h 424"/>
                <a:gd name="T28" fmla="*/ 140 w 263"/>
                <a:gd name="T29" fmla="*/ 316 h 424"/>
                <a:gd name="T30" fmla="*/ 152 w 263"/>
                <a:gd name="T31" fmla="*/ 313 h 424"/>
                <a:gd name="T32" fmla="*/ 156 w 263"/>
                <a:gd name="T33" fmla="*/ 299 h 424"/>
                <a:gd name="T34" fmla="*/ 163 w 263"/>
                <a:gd name="T35" fmla="*/ 282 h 424"/>
                <a:gd name="T36" fmla="*/ 167 w 263"/>
                <a:gd name="T37" fmla="*/ 276 h 424"/>
                <a:gd name="T38" fmla="*/ 181 w 263"/>
                <a:gd name="T39" fmla="*/ 274 h 424"/>
                <a:gd name="T40" fmla="*/ 186 w 263"/>
                <a:gd name="T41" fmla="*/ 261 h 424"/>
                <a:gd name="T42" fmla="*/ 196 w 263"/>
                <a:gd name="T43" fmla="*/ 251 h 424"/>
                <a:gd name="T44" fmla="*/ 213 w 263"/>
                <a:gd name="T45" fmla="*/ 259 h 424"/>
                <a:gd name="T46" fmla="*/ 231 w 263"/>
                <a:gd name="T47" fmla="*/ 236 h 424"/>
                <a:gd name="T48" fmla="*/ 248 w 263"/>
                <a:gd name="T49" fmla="*/ 219 h 424"/>
                <a:gd name="T50" fmla="*/ 254 w 263"/>
                <a:gd name="T51" fmla="*/ 217 h 424"/>
                <a:gd name="T52" fmla="*/ 263 w 263"/>
                <a:gd name="T53" fmla="*/ 205 h 424"/>
                <a:gd name="T54" fmla="*/ 257 w 263"/>
                <a:gd name="T55" fmla="*/ 195 h 424"/>
                <a:gd name="T56" fmla="*/ 252 w 263"/>
                <a:gd name="T57" fmla="*/ 195 h 424"/>
                <a:gd name="T58" fmla="*/ 257 w 263"/>
                <a:gd name="T59" fmla="*/ 188 h 424"/>
                <a:gd name="T60" fmla="*/ 252 w 263"/>
                <a:gd name="T61" fmla="*/ 172 h 424"/>
                <a:gd name="T62" fmla="*/ 240 w 263"/>
                <a:gd name="T63" fmla="*/ 169 h 424"/>
                <a:gd name="T64" fmla="*/ 232 w 263"/>
                <a:gd name="T65" fmla="*/ 172 h 424"/>
                <a:gd name="T66" fmla="*/ 221 w 263"/>
                <a:gd name="T67" fmla="*/ 148 h 424"/>
                <a:gd name="T68" fmla="*/ 221 w 263"/>
                <a:gd name="T69" fmla="*/ 142 h 424"/>
                <a:gd name="T70" fmla="*/ 215 w 263"/>
                <a:gd name="T71" fmla="*/ 138 h 424"/>
                <a:gd name="T72" fmla="*/ 202 w 263"/>
                <a:gd name="T73" fmla="*/ 136 h 424"/>
                <a:gd name="T74" fmla="*/ 194 w 263"/>
                <a:gd name="T75" fmla="*/ 134 h 424"/>
                <a:gd name="T76" fmla="*/ 188 w 263"/>
                <a:gd name="T77" fmla="*/ 119 h 424"/>
                <a:gd name="T78" fmla="*/ 131 w 263"/>
                <a:gd name="T79" fmla="*/ 2 h 424"/>
                <a:gd name="T80" fmla="*/ 115 w 263"/>
                <a:gd name="T81" fmla="*/ 0 h 424"/>
                <a:gd name="T82" fmla="*/ 112 w 263"/>
                <a:gd name="T83" fmla="*/ 9 h 424"/>
                <a:gd name="T84" fmla="*/ 98 w 263"/>
                <a:gd name="T85" fmla="*/ 15 h 424"/>
                <a:gd name="T86" fmla="*/ 79 w 263"/>
                <a:gd name="T87" fmla="*/ 27 h 424"/>
                <a:gd name="T88" fmla="*/ 75 w 263"/>
                <a:gd name="T89" fmla="*/ 9 h 424"/>
                <a:gd name="T90" fmla="*/ 67 w 263"/>
                <a:gd name="T91" fmla="*/ 6 h 424"/>
                <a:gd name="T92" fmla="*/ 35 w 263"/>
                <a:gd name="T93" fmla="*/ 88 h 424"/>
                <a:gd name="T94" fmla="*/ 39 w 263"/>
                <a:gd name="T95" fmla="*/ 105 h 424"/>
                <a:gd name="T96" fmla="*/ 35 w 263"/>
                <a:gd name="T97" fmla="*/ 119 h 424"/>
                <a:gd name="T98" fmla="*/ 29 w 263"/>
                <a:gd name="T99" fmla="*/ 130 h 424"/>
                <a:gd name="T100" fmla="*/ 33 w 263"/>
                <a:gd name="T101" fmla="*/ 171 h 424"/>
                <a:gd name="T102" fmla="*/ 21 w 263"/>
                <a:gd name="T103" fmla="*/ 195 h 424"/>
                <a:gd name="T104" fmla="*/ 23 w 263"/>
                <a:gd name="T105" fmla="*/ 211 h 424"/>
                <a:gd name="T106" fmla="*/ 17 w 263"/>
                <a:gd name="T107" fmla="*/ 213 h 424"/>
                <a:gd name="T108" fmla="*/ 16 w 263"/>
                <a:gd name="T109" fmla="*/ 224 h 424"/>
                <a:gd name="T110" fmla="*/ 8 w 263"/>
                <a:gd name="T111" fmla="*/ 222 h 4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3"/>
                <a:gd name="T169" fmla="*/ 0 h 424"/>
                <a:gd name="T170" fmla="*/ 263 w 263"/>
                <a:gd name="T171" fmla="*/ 424 h 4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3" h="424">
                  <a:moveTo>
                    <a:pt x="0" y="228"/>
                  </a:moveTo>
                  <a:lnTo>
                    <a:pt x="52" y="382"/>
                  </a:lnTo>
                  <a:lnTo>
                    <a:pt x="52" y="384"/>
                  </a:lnTo>
                  <a:lnTo>
                    <a:pt x="52" y="391"/>
                  </a:lnTo>
                  <a:lnTo>
                    <a:pt x="52" y="393"/>
                  </a:lnTo>
                  <a:lnTo>
                    <a:pt x="65" y="403"/>
                  </a:lnTo>
                  <a:lnTo>
                    <a:pt x="67" y="403"/>
                  </a:lnTo>
                  <a:lnTo>
                    <a:pt x="69" y="409"/>
                  </a:lnTo>
                  <a:lnTo>
                    <a:pt x="69" y="412"/>
                  </a:lnTo>
                  <a:lnTo>
                    <a:pt x="77" y="424"/>
                  </a:lnTo>
                  <a:lnTo>
                    <a:pt x="79" y="420"/>
                  </a:lnTo>
                  <a:lnTo>
                    <a:pt x="79" y="412"/>
                  </a:lnTo>
                  <a:lnTo>
                    <a:pt x="81" y="401"/>
                  </a:lnTo>
                  <a:lnTo>
                    <a:pt x="87" y="389"/>
                  </a:lnTo>
                  <a:lnTo>
                    <a:pt x="90" y="372"/>
                  </a:lnTo>
                  <a:lnTo>
                    <a:pt x="96" y="366"/>
                  </a:lnTo>
                  <a:lnTo>
                    <a:pt x="98" y="362"/>
                  </a:lnTo>
                  <a:lnTo>
                    <a:pt x="94" y="361"/>
                  </a:lnTo>
                  <a:lnTo>
                    <a:pt x="90" y="351"/>
                  </a:lnTo>
                  <a:lnTo>
                    <a:pt x="108" y="336"/>
                  </a:lnTo>
                  <a:lnTo>
                    <a:pt x="112" y="338"/>
                  </a:lnTo>
                  <a:lnTo>
                    <a:pt x="113" y="345"/>
                  </a:lnTo>
                  <a:lnTo>
                    <a:pt x="115" y="347"/>
                  </a:lnTo>
                  <a:lnTo>
                    <a:pt x="117" y="343"/>
                  </a:lnTo>
                  <a:lnTo>
                    <a:pt x="117" y="336"/>
                  </a:lnTo>
                  <a:lnTo>
                    <a:pt x="119" y="332"/>
                  </a:lnTo>
                  <a:lnTo>
                    <a:pt x="133" y="330"/>
                  </a:lnTo>
                  <a:lnTo>
                    <a:pt x="138" y="324"/>
                  </a:lnTo>
                  <a:lnTo>
                    <a:pt x="138" y="318"/>
                  </a:lnTo>
                  <a:lnTo>
                    <a:pt x="140" y="316"/>
                  </a:lnTo>
                  <a:lnTo>
                    <a:pt x="146" y="316"/>
                  </a:lnTo>
                  <a:lnTo>
                    <a:pt x="152" y="313"/>
                  </a:lnTo>
                  <a:lnTo>
                    <a:pt x="154" y="311"/>
                  </a:lnTo>
                  <a:lnTo>
                    <a:pt x="156" y="299"/>
                  </a:lnTo>
                  <a:lnTo>
                    <a:pt x="154" y="290"/>
                  </a:lnTo>
                  <a:lnTo>
                    <a:pt x="163" y="282"/>
                  </a:lnTo>
                  <a:lnTo>
                    <a:pt x="163" y="276"/>
                  </a:lnTo>
                  <a:lnTo>
                    <a:pt x="167" y="276"/>
                  </a:lnTo>
                  <a:lnTo>
                    <a:pt x="177" y="276"/>
                  </a:lnTo>
                  <a:lnTo>
                    <a:pt x="181" y="274"/>
                  </a:lnTo>
                  <a:lnTo>
                    <a:pt x="183" y="270"/>
                  </a:lnTo>
                  <a:lnTo>
                    <a:pt x="186" y="261"/>
                  </a:lnTo>
                  <a:lnTo>
                    <a:pt x="190" y="261"/>
                  </a:lnTo>
                  <a:lnTo>
                    <a:pt x="196" y="251"/>
                  </a:lnTo>
                  <a:lnTo>
                    <a:pt x="206" y="251"/>
                  </a:lnTo>
                  <a:lnTo>
                    <a:pt x="213" y="259"/>
                  </a:lnTo>
                  <a:lnTo>
                    <a:pt x="223" y="242"/>
                  </a:lnTo>
                  <a:lnTo>
                    <a:pt x="231" y="236"/>
                  </a:lnTo>
                  <a:lnTo>
                    <a:pt x="246" y="224"/>
                  </a:lnTo>
                  <a:lnTo>
                    <a:pt x="248" y="219"/>
                  </a:lnTo>
                  <a:lnTo>
                    <a:pt x="252" y="217"/>
                  </a:lnTo>
                  <a:lnTo>
                    <a:pt x="254" y="217"/>
                  </a:lnTo>
                  <a:lnTo>
                    <a:pt x="261" y="213"/>
                  </a:lnTo>
                  <a:lnTo>
                    <a:pt x="263" y="205"/>
                  </a:lnTo>
                  <a:lnTo>
                    <a:pt x="263" y="199"/>
                  </a:lnTo>
                  <a:lnTo>
                    <a:pt x="257" y="195"/>
                  </a:lnTo>
                  <a:lnTo>
                    <a:pt x="257" y="197"/>
                  </a:lnTo>
                  <a:lnTo>
                    <a:pt x="252" y="195"/>
                  </a:lnTo>
                  <a:lnTo>
                    <a:pt x="255" y="190"/>
                  </a:lnTo>
                  <a:lnTo>
                    <a:pt x="257" y="188"/>
                  </a:lnTo>
                  <a:lnTo>
                    <a:pt x="257" y="184"/>
                  </a:lnTo>
                  <a:lnTo>
                    <a:pt x="252" y="172"/>
                  </a:lnTo>
                  <a:lnTo>
                    <a:pt x="244" y="169"/>
                  </a:lnTo>
                  <a:lnTo>
                    <a:pt x="240" y="169"/>
                  </a:lnTo>
                  <a:lnTo>
                    <a:pt x="238" y="172"/>
                  </a:lnTo>
                  <a:lnTo>
                    <a:pt x="232" y="172"/>
                  </a:lnTo>
                  <a:lnTo>
                    <a:pt x="227" y="171"/>
                  </a:lnTo>
                  <a:lnTo>
                    <a:pt x="221" y="148"/>
                  </a:lnTo>
                  <a:lnTo>
                    <a:pt x="223" y="146"/>
                  </a:lnTo>
                  <a:lnTo>
                    <a:pt x="221" y="142"/>
                  </a:lnTo>
                  <a:lnTo>
                    <a:pt x="219" y="138"/>
                  </a:lnTo>
                  <a:lnTo>
                    <a:pt x="215" y="138"/>
                  </a:lnTo>
                  <a:lnTo>
                    <a:pt x="211" y="140"/>
                  </a:lnTo>
                  <a:lnTo>
                    <a:pt x="202" y="136"/>
                  </a:lnTo>
                  <a:lnTo>
                    <a:pt x="196" y="136"/>
                  </a:lnTo>
                  <a:lnTo>
                    <a:pt x="194" y="134"/>
                  </a:lnTo>
                  <a:lnTo>
                    <a:pt x="190" y="121"/>
                  </a:lnTo>
                  <a:lnTo>
                    <a:pt x="188" y="119"/>
                  </a:lnTo>
                  <a:lnTo>
                    <a:pt x="158" y="19"/>
                  </a:lnTo>
                  <a:lnTo>
                    <a:pt x="131" y="2"/>
                  </a:lnTo>
                  <a:lnTo>
                    <a:pt x="123" y="0"/>
                  </a:lnTo>
                  <a:lnTo>
                    <a:pt x="115" y="0"/>
                  </a:lnTo>
                  <a:lnTo>
                    <a:pt x="113" y="4"/>
                  </a:lnTo>
                  <a:lnTo>
                    <a:pt x="112" y="9"/>
                  </a:lnTo>
                  <a:lnTo>
                    <a:pt x="108" y="9"/>
                  </a:lnTo>
                  <a:lnTo>
                    <a:pt x="98" y="15"/>
                  </a:lnTo>
                  <a:lnTo>
                    <a:pt x="85" y="27"/>
                  </a:lnTo>
                  <a:lnTo>
                    <a:pt x="79" y="27"/>
                  </a:lnTo>
                  <a:lnTo>
                    <a:pt x="73" y="21"/>
                  </a:lnTo>
                  <a:lnTo>
                    <a:pt x="75" y="9"/>
                  </a:lnTo>
                  <a:lnTo>
                    <a:pt x="73" y="6"/>
                  </a:lnTo>
                  <a:lnTo>
                    <a:pt x="67" y="6"/>
                  </a:lnTo>
                  <a:lnTo>
                    <a:pt x="58" y="9"/>
                  </a:lnTo>
                  <a:lnTo>
                    <a:pt x="35" y="88"/>
                  </a:lnTo>
                  <a:lnTo>
                    <a:pt x="33" y="100"/>
                  </a:lnTo>
                  <a:lnTo>
                    <a:pt x="39" y="105"/>
                  </a:lnTo>
                  <a:lnTo>
                    <a:pt x="39" y="113"/>
                  </a:lnTo>
                  <a:lnTo>
                    <a:pt x="35" y="119"/>
                  </a:lnTo>
                  <a:lnTo>
                    <a:pt x="33" y="123"/>
                  </a:lnTo>
                  <a:lnTo>
                    <a:pt x="29" y="130"/>
                  </a:lnTo>
                  <a:lnTo>
                    <a:pt x="37" y="161"/>
                  </a:lnTo>
                  <a:lnTo>
                    <a:pt x="33" y="171"/>
                  </a:lnTo>
                  <a:lnTo>
                    <a:pt x="33" y="180"/>
                  </a:lnTo>
                  <a:lnTo>
                    <a:pt x="21" y="195"/>
                  </a:lnTo>
                  <a:lnTo>
                    <a:pt x="19" y="201"/>
                  </a:lnTo>
                  <a:lnTo>
                    <a:pt x="23" y="211"/>
                  </a:lnTo>
                  <a:lnTo>
                    <a:pt x="23" y="213"/>
                  </a:lnTo>
                  <a:lnTo>
                    <a:pt x="17" y="213"/>
                  </a:lnTo>
                  <a:lnTo>
                    <a:pt x="17" y="220"/>
                  </a:lnTo>
                  <a:lnTo>
                    <a:pt x="16" y="224"/>
                  </a:lnTo>
                  <a:lnTo>
                    <a:pt x="12" y="224"/>
                  </a:lnTo>
                  <a:lnTo>
                    <a:pt x="8" y="222"/>
                  </a:lnTo>
                  <a:lnTo>
                    <a:pt x="0" y="228"/>
                  </a:lnTo>
                </a:path>
              </a:pathLst>
            </a:custGeom>
            <a:noFill/>
            <a:ln w="0">
              <a:solidFill>
                <a:srgbClr val="000000"/>
              </a:solidFill>
              <a:prstDash val="solid"/>
              <a:round/>
              <a:headEnd/>
              <a:tailEnd/>
            </a:ln>
          </p:spPr>
          <p:txBody>
            <a:bodyPr/>
            <a:lstStyle/>
            <a:p>
              <a:endParaRPr lang="en-US"/>
            </a:p>
          </p:txBody>
        </p:sp>
        <p:sp>
          <p:nvSpPr>
            <p:cNvPr id="38204" name="Freeform 316"/>
            <p:cNvSpPr>
              <a:spLocks/>
            </p:cNvSpPr>
            <p:nvPr/>
          </p:nvSpPr>
          <p:spPr bwMode="auto">
            <a:xfrm>
              <a:off x="4442" y="2144"/>
              <a:ext cx="547" cy="314"/>
            </a:xfrm>
            <a:custGeom>
              <a:avLst/>
              <a:gdLst>
                <a:gd name="T0" fmla="*/ 169 w 547"/>
                <a:gd name="T1" fmla="*/ 293 h 314"/>
                <a:gd name="T2" fmla="*/ 138 w 547"/>
                <a:gd name="T3" fmla="*/ 297 h 314"/>
                <a:gd name="T4" fmla="*/ 119 w 547"/>
                <a:gd name="T5" fmla="*/ 299 h 314"/>
                <a:gd name="T6" fmla="*/ 30 w 547"/>
                <a:gd name="T7" fmla="*/ 297 h 314"/>
                <a:gd name="T8" fmla="*/ 48 w 547"/>
                <a:gd name="T9" fmla="*/ 274 h 314"/>
                <a:gd name="T10" fmla="*/ 57 w 547"/>
                <a:gd name="T11" fmla="*/ 259 h 314"/>
                <a:gd name="T12" fmla="*/ 103 w 547"/>
                <a:gd name="T13" fmla="*/ 213 h 314"/>
                <a:gd name="T14" fmla="*/ 115 w 547"/>
                <a:gd name="T15" fmla="*/ 234 h 314"/>
                <a:gd name="T16" fmla="*/ 146 w 547"/>
                <a:gd name="T17" fmla="*/ 232 h 314"/>
                <a:gd name="T18" fmla="*/ 159 w 547"/>
                <a:gd name="T19" fmla="*/ 230 h 314"/>
                <a:gd name="T20" fmla="*/ 186 w 547"/>
                <a:gd name="T21" fmla="*/ 222 h 314"/>
                <a:gd name="T22" fmla="*/ 195 w 547"/>
                <a:gd name="T23" fmla="*/ 215 h 314"/>
                <a:gd name="T24" fmla="*/ 226 w 547"/>
                <a:gd name="T25" fmla="*/ 190 h 314"/>
                <a:gd name="T26" fmla="*/ 236 w 547"/>
                <a:gd name="T27" fmla="*/ 149 h 314"/>
                <a:gd name="T28" fmla="*/ 263 w 547"/>
                <a:gd name="T29" fmla="*/ 96 h 314"/>
                <a:gd name="T30" fmla="*/ 278 w 547"/>
                <a:gd name="T31" fmla="*/ 101 h 314"/>
                <a:gd name="T32" fmla="*/ 295 w 547"/>
                <a:gd name="T33" fmla="*/ 61 h 314"/>
                <a:gd name="T34" fmla="*/ 314 w 547"/>
                <a:gd name="T35" fmla="*/ 50 h 314"/>
                <a:gd name="T36" fmla="*/ 328 w 547"/>
                <a:gd name="T37" fmla="*/ 28 h 314"/>
                <a:gd name="T38" fmla="*/ 326 w 547"/>
                <a:gd name="T39" fmla="*/ 4 h 314"/>
                <a:gd name="T40" fmla="*/ 364 w 547"/>
                <a:gd name="T41" fmla="*/ 21 h 314"/>
                <a:gd name="T42" fmla="*/ 374 w 547"/>
                <a:gd name="T43" fmla="*/ 2 h 314"/>
                <a:gd name="T44" fmla="*/ 391 w 547"/>
                <a:gd name="T45" fmla="*/ 7 h 314"/>
                <a:gd name="T46" fmla="*/ 409 w 547"/>
                <a:gd name="T47" fmla="*/ 23 h 314"/>
                <a:gd name="T48" fmla="*/ 430 w 547"/>
                <a:gd name="T49" fmla="*/ 40 h 314"/>
                <a:gd name="T50" fmla="*/ 414 w 547"/>
                <a:gd name="T51" fmla="*/ 75 h 314"/>
                <a:gd name="T52" fmla="*/ 435 w 547"/>
                <a:gd name="T53" fmla="*/ 78 h 314"/>
                <a:gd name="T54" fmla="*/ 451 w 547"/>
                <a:gd name="T55" fmla="*/ 90 h 314"/>
                <a:gd name="T56" fmla="*/ 464 w 547"/>
                <a:gd name="T57" fmla="*/ 94 h 314"/>
                <a:gd name="T58" fmla="*/ 495 w 547"/>
                <a:gd name="T59" fmla="*/ 105 h 314"/>
                <a:gd name="T60" fmla="*/ 497 w 547"/>
                <a:gd name="T61" fmla="*/ 121 h 314"/>
                <a:gd name="T62" fmla="*/ 493 w 547"/>
                <a:gd name="T63" fmla="*/ 136 h 314"/>
                <a:gd name="T64" fmla="*/ 510 w 547"/>
                <a:gd name="T65" fmla="*/ 153 h 314"/>
                <a:gd name="T66" fmla="*/ 497 w 547"/>
                <a:gd name="T67" fmla="*/ 157 h 314"/>
                <a:gd name="T68" fmla="*/ 501 w 547"/>
                <a:gd name="T69" fmla="*/ 165 h 314"/>
                <a:gd name="T70" fmla="*/ 493 w 547"/>
                <a:gd name="T71" fmla="*/ 170 h 314"/>
                <a:gd name="T72" fmla="*/ 505 w 547"/>
                <a:gd name="T73" fmla="*/ 176 h 314"/>
                <a:gd name="T74" fmla="*/ 506 w 547"/>
                <a:gd name="T75" fmla="*/ 192 h 314"/>
                <a:gd name="T76" fmla="*/ 491 w 547"/>
                <a:gd name="T77" fmla="*/ 192 h 314"/>
                <a:gd name="T78" fmla="*/ 512 w 547"/>
                <a:gd name="T79" fmla="*/ 199 h 314"/>
                <a:gd name="T80" fmla="*/ 537 w 547"/>
                <a:gd name="T81" fmla="*/ 194 h 314"/>
                <a:gd name="T82" fmla="*/ 541 w 547"/>
                <a:gd name="T83" fmla="*/ 224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7"/>
                <a:gd name="T127" fmla="*/ 0 h 314"/>
                <a:gd name="T128" fmla="*/ 547 w 54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7" h="314">
                  <a:moveTo>
                    <a:pt x="541" y="228"/>
                  </a:moveTo>
                  <a:lnTo>
                    <a:pt x="359" y="263"/>
                  </a:lnTo>
                  <a:lnTo>
                    <a:pt x="169" y="293"/>
                  </a:lnTo>
                  <a:lnTo>
                    <a:pt x="165" y="293"/>
                  </a:lnTo>
                  <a:lnTo>
                    <a:pt x="157" y="295"/>
                  </a:lnTo>
                  <a:lnTo>
                    <a:pt x="138" y="297"/>
                  </a:lnTo>
                  <a:lnTo>
                    <a:pt x="140" y="293"/>
                  </a:lnTo>
                  <a:lnTo>
                    <a:pt x="119" y="297"/>
                  </a:lnTo>
                  <a:lnTo>
                    <a:pt x="119" y="299"/>
                  </a:lnTo>
                  <a:lnTo>
                    <a:pt x="0" y="314"/>
                  </a:lnTo>
                  <a:lnTo>
                    <a:pt x="4" y="309"/>
                  </a:lnTo>
                  <a:lnTo>
                    <a:pt x="30" y="297"/>
                  </a:lnTo>
                  <a:lnTo>
                    <a:pt x="32" y="291"/>
                  </a:lnTo>
                  <a:lnTo>
                    <a:pt x="48" y="280"/>
                  </a:lnTo>
                  <a:lnTo>
                    <a:pt x="48" y="274"/>
                  </a:lnTo>
                  <a:lnTo>
                    <a:pt x="50" y="270"/>
                  </a:lnTo>
                  <a:lnTo>
                    <a:pt x="57" y="266"/>
                  </a:lnTo>
                  <a:lnTo>
                    <a:pt x="57" y="259"/>
                  </a:lnTo>
                  <a:lnTo>
                    <a:pt x="65" y="251"/>
                  </a:lnTo>
                  <a:lnTo>
                    <a:pt x="101" y="220"/>
                  </a:lnTo>
                  <a:lnTo>
                    <a:pt x="103" y="213"/>
                  </a:lnTo>
                  <a:lnTo>
                    <a:pt x="107" y="215"/>
                  </a:lnTo>
                  <a:lnTo>
                    <a:pt x="103" y="222"/>
                  </a:lnTo>
                  <a:lnTo>
                    <a:pt x="115" y="234"/>
                  </a:lnTo>
                  <a:lnTo>
                    <a:pt x="130" y="240"/>
                  </a:lnTo>
                  <a:lnTo>
                    <a:pt x="138" y="240"/>
                  </a:lnTo>
                  <a:lnTo>
                    <a:pt x="146" y="232"/>
                  </a:lnTo>
                  <a:lnTo>
                    <a:pt x="147" y="228"/>
                  </a:lnTo>
                  <a:lnTo>
                    <a:pt x="153" y="224"/>
                  </a:lnTo>
                  <a:lnTo>
                    <a:pt x="159" y="230"/>
                  </a:lnTo>
                  <a:lnTo>
                    <a:pt x="163" y="232"/>
                  </a:lnTo>
                  <a:lnTo>
                    <a:pt x="169" y="230"/>
                  </a:lnTo>
                  <a:lnTo>
                    <a:pt x="186" y="222"/>
                  </a:lnTo>
                  <a:lnTo>
                    <a:pt x="188" y="211"/>
                  </a:lnTo>
                  <a:lnTo>
                    <a:pt x="190" y="211"/>
                  </a:lnTo>
                  <a:lnTo>
                    <a:pt x="195" y="215"/>
                  </a:lnTo>
                  <a:lnTo>
                    <a:pt x="209" y="203"/>
                  </a:lnTo>
                  <a:lnTo>
                    <a:pt x="215" y="205"/>
                  </a:lnTo>
                  <a:lnTo>
                    <a:pt x="226" y="190"/>
                  </a:lnTo>
                  <a:lnTo>
                    <a:pt x="222" y="184"/>
                  </a:lnTo>
                  <a:lnTo>
                    <a:pt x="224" y="172"/>
                  </a:lnTo>
                  <a:lnTo>
                    <a:pt x="236" y="149"/>
                  </a:lnTo>
                  <a:lnTo>
                    <a:pt x="251" y="92"/>
                  </a:lnTo>
                  <a:lnTo>
                    <a:pt x="255" y="90"/>
                  </a:lnTo>
                  <a:lnTo>
                    <a:pt x="263" y="96"/>
                  </a:lnTo>
                  <a:lnTo>
                    <a:pt x="265" y="99"/>
                  </a:lnTo>
                  <a:lnTo>
                    <a:pt x="268" y="105"/>
                  </a:lnTo>
                  <a:lnTo>
                    <a:pt x="278" y="101"/>
                  </a:lnTo>
                  <a:lnTo>
                    <a:pt x="284" y="92"/>
                  </a:lnTo>
                  <a:lnTo>
                    <a:pt x="290" y="71"/>
                  </a:lnTo>
                  <a:lnTo>
                    <a:pt x="295" y="61"/>
                  </a:lnTo>
                  <a:lnTo>
                    <a:pt x="303" y="65"/>
                  </a:lnTo>
                  <a:lnTo>
                    <a:pt x="309" y="51"/>
                  </a:lnTo>
                  <a:lnTo>
                    <a:pt x="314" y="50"/>
                  </a:lnTo>
                  <a:lnTo>
                    <a:pt x="320" y="44"/>
                  </a:lnTo>
                  <a:lnTo>
                    <a:pt x="324" y="30"/>
                  </a:lnTo>
                  <a:lnTo>
                    <a:pt x="328" y="28"/>
                  </a:lnTo>
                  <a:lnTo>
                    <a:pt x="328" y="25"/>
                  </a:lnTo>
                  <a:lnTo>
                    <a:pt x="324" y="23"/>
                  </a:lnTo>
                  <a:lnTo>
                    <a:pt x="326" y="4"/>
                  </a:lnTo>
                  <a:lnTo>
                    <a:pt x="328" y="2"/>
                  </a:lnTo>
                  <a:lnTo>
                    <a:pt x="330" y="0"/>
                  </a:lnTo>
                  <a:lnTo>
                    <a:pt x="364" y="21"/>
                  </a:lnTo>
                  <a:lnTo>
                    <a:pt x="368" y="21"/>
                  </a:lnTo>
                  <a:lnTo>
                    <a:pt x="370" y="21"/>
                  </a:lnTo>
                  <a:lnTo>
                    <a:pt x="374" y="2"/>
                  </a:lnTo>
                  <a:lnTo>
                    <a:pt x="380" y="2"/>
                  </a:lnTo>
                  <a:lnTo>
                    <a:pt x="386" y="4"/>
                  </a:lnTo>
                  <a:lnTo>
                    <a:pt x="391" y="7"/>
                  </a:lnTo>
                  <a:lnTo>
                    <a:pt x="387" y="13"/>
                  </a:lnTo>
                  <a:lnTo>
                    <a:pt x="395" y="23"/>
                  </a:lnTo>
                  <a:lnTo>
                    <a:pt x="409" y="23"/>
                  </a:lnTo>
                  <a:lnTo>
                    <a:pt x="416" y="28"/>
                  </a:lnTo>
                  <a:lnTo>
                    <a:pt x="424" y="32"/>
                  </a:lnTo>
                  <a:lnTo>
                    <a:pt x="430" y="40"/>
                  </a:lnTo>
                  <a:lnTo>
                    <a:pt x="428" y="44"/>
                  </a:lnTo>
                  <a:lnTo>
                    <a:pt x="420" y="59"/>
                  </a:lnTo>
                  <a:lnTo>
                    <a:pt x="414" y="75"/>
                  </a:lnTo>
                  <a:lnTo>
                    <a:pt x="416" y="84"/>
                  </a:lnTo>
                  <a:lnTo>
                    <a:pt x="428" y="84"/>
                  </a:lnTo>
                  <a:lnTo>
                    <a:pt x="435" y="78"/>
                  </a:lnTo>
                  <a:lnTo>
                    <a:pt x="443" y="88"/>
                  </a:lnTo>
                  <a:lnTo>
                    <a:pt x="447" y="90"/>
                  </a:lnTo>
                  <a:lnTo>
                    <a:pt x="451" y="90"/>
                  </a:lnTo>
                  <a:lnTo>
                    <a:pt x="457" y="96"/>
                  </a:lnTo>
                  <a:lnTo>
                    <a:pt x="458" y="96"/>
                  </a:lnTo>
                  <a:lnTo>
                    <a:pt x="464" y="94"/>
                  </a:lnTo>
                  <a:lnTo>
                    <a:pt x="468" y="94"/>
                  </a:lnTo>
                  <a:lnTo>
                    <a:pt x="483" y="101"/>
                  </a:lnTo>
                  <a:lnTo>
                    <a:pt x="495" y="105"/>
                  </a:lnTo>
                  <a:lnTo>
                    <a:pt x="501" y="113"/>
                  </a:lnTo>
                  <a:lnTo>
                    <a:pt x="501" y="117"/>
                  </a:lnTo>
                  <a:lnTo>
                    <a:pt x="497" y="121"/>
                  </a:lnTo>
                  <a:lnTo>
                    <a:pt x="499" y="132"/>
                  </a:lnTo>
                  <a:lnTo>
                    <a:pt x="497" y="134"/>
                  </a:lnTo>
                  <a:lnTo>
                    <a:pt x="493" y="136"/>
                  </a:lnTo>
                  <a:lnTo>
                    <a:pt x="493" y="138"/>
                  </a:lnTo>
                  <a:lnTo>
                    <a:pt x="506" y="144"/>
                  </a:lnTo>
                  <a:lnTo>
                    <a:pt x="510" y="153"/>
                  </a:lnTo>
                  <a:lnTo>
                    <a:pt x="508" y="155"/>
                  </a:lnTo>
                  <a:lnTo>
                    <a:pt x="506" y="159"/>
                  </a:lnTo>
                  <a:lnTo>
                    <a:pt x="497" y="157"/>
                  </a:lnTo>
                  <a:lnTo>
                    <a:pt x="495" y="161"/>
                  </a:lnTo>
                  <a:lnTo>
                    <a:pt x="499" y="165"/>
                  </a:lnTo>
                  <a:lnTo>
                    <a:pt x="501" y="165"/>
                  </a:lnTo>
                  <a:lnTo>
                    <a:pt x="501" y="169"/>
                  </a:lnTo>
                  <a:lnTo>
                    <a:pt x="495" y="170"/>
                  </a:lnTo>
                  <a:lnTo>
                    <a:pt x="493" y="170"/>
                  </a:lnTo>
                  <a:lnTo>
                    <a:pt x="491" y="172"/>
                  </a:lnTo>
                  <a:lnTo>
                    <a:pt x="495" y="174"/>
                  </a:lnTo>
                  <a:lnTo>
                    <a:pt x="505" y="176"/>
                  </a:lnTo>
                  <a:lnTo>
                    <a:pt x="512" y="178"/>
                  </a:lnTo>
                  <a:lnTo>
                    <a:pt x="514" y="182"/>
                  </a:lnTo>
                  <a:lnTo>
                    <a:pt x="506" y="192"/>
                  </a:lnTo>
                  <a:lnTo>
                    <a:pt x="501" y="192"/>
                  </a:lnTo>
                  <a:lnTo>
                    <a:pt x="491" y="188"/>
                  </a:lnTo>
                  <a:lnTo>
                    <a:pt x="491" y="192"/>
                  </a:lnTo>
                  <a:lnTo>
                    <a:pt x="497" y="195"/>
                  </a:lnTo>
                  <a:lnTo>
                    <a:pt x="505" y="201"/>
                  </a:lnTo>
                  <a:lnTo>
                    <a:pt x="512" y="199"/>
                  </a:lnTo>
                  <a:lnTo>
                    <a:pt x="520" y="194"/>
                  </a:lnTo>
                  <a:lnTo>
                    <a:pt x="528" y="194"/>
                  </a:lnTo>
                  <a:lnTo>
                    <a:pt x="537" y="194"/>
                  </a:lnTo>
                  <a:lnTo>
                    <a:pt x="539" y="194"/>
                  </a:lnTo>
                  <a:lnTo>
                    <a:pt x="547" y="218"/>
                  </a:lnTo>
                  <a:lnTo>
                    <a:pt x="541" y="224"/>
                  </a:lnTo>
                  <a:lnTo>
                    <a:pt x="539" y="224"/>
                  </a:lnTo>
                  <a:lnTo>
                    <a:pt x="541" y="228"/>
                  </a:lnTo>
                </a:path>
              </a:pathLst>
            </a:custGeom>
            <a:noFill/>
            <a:ln w="0">
              <a:solidFill>
                <a:srgbClr val="000000"/>
              </a:solidFill>
              <a:prstDash val="solid"/>
              <a:round/>
              <a:headEnd/>
              <a:tailEnd/>
            </a:ln>
          </p:spPr>
          <p:txBody>
            <a:bodyPr/>
            <a:lstStyle/>
            <a:p>
              <a:endParaRPr lang="en-US"/>
            </a:p>
          </p:txBody>
        </p:sp>
        <p:sp>
          <p:nvSpPr>
            <p:cNvPr id="38205" name="Freeform 317"/>
            <p:cNvSpPr>
              <a:spLocks/>
            </p:cNvSpPr>
            <p:nvPr/>
          </p:nvSpPr>
          <p:spPr bwMode="auto">
            <a:xfrm>
              <a:off x="4970" y="2226"/>
              <a:ext cx="38" cy="90"/>
            </a:xfrm>
            <a:custGeom>
              <a:avLst/>
              <a:gdLst>
                <a:gd name="T0" fmla="*/ 9 w 38"/>
                <a:gd name="T1" fmla="*/ 16 h 90"/>
                <a:gd name="T2" fmla="*/ 11 w 38"/>
                <a:gd name="T3" fmla="*/ 16 h 90"/>
                <a:gd name="T4" fmla="*/ 11 w 38"/>
                <a:gd name="T5" fmla="*/ 23 h 90"/>
                <a:gd name="T6" fmla="*/ 11 w 38"/>
                <a:gd name="T7" fmla="*/ 29 h 90"/>
                <a:gd name="T8" fmla="*/ 5 w 38"/>
                <a:gd name="T9" fmla="*/ 35 h 90"/>
                <a:gd name="T10" fmla="*/ 3 w 38"/>
                <a:gd name="T11" fmla="*/ 41 h 90"/>
                <a:gd name="T12" fmla="*/ 0 w 38"/>
                <a:gd name="T13" fmla="*/ 54 h 90"/>
                <a:gd name="T14" fmla="*/ 3 w 38"/>
                <a:gd name="T15" fmla="*/ 67 h 90"/>
                <a:gd name="T16" fmla="*/ 3 w 38"/>
                <a:gd name="T17" fmla="*/ 81 h 90"/>
                <a:gd name="T18" fmla="*/ 5 w 38"/>
                <a:gd name="T19" fmla="*/ 90 h 90"/>
                <a:gd name="T20" fmla="*/ 9 w 38"/>
                <a:gd name="T21" fmla="*/ 77 h 90"/>
                <a:gd name="T22" fmla="*/ 13 w 38"/>
                <a:gd name="T23" fmla="*/ 64 h 90"/>
                <a:gd name="T24" fmla="*/ 21 w 38"/>
                <a:gd name="T25" fmla="*/ 44 h 90"/>
                <a:gd name="T26" fmla="*/ 25 w 38"/>
                <a:gd name="T27" fmla="*/ 35 h 90"/>
                <a:gd name="T28" fmla="*/ 26 w 38"/>
                <a:gd name="T29" fmla="*/ 27 h 90"/>
                <a:gd name="T30" fmla="*/ 26 w 38"/>
                <a:gd name="T31" fmla="*/ 16 h 90"/>
                <a:gd name="T32" fmla="*/ 26 w 38"/>
                <a:gd name="T33" fmla="*/ 12 h 90"/>
                <a:gd name="T34" fmla="*/ 36 w 38"/>
                <a:gd name="T35" fmla="*/ 4 h 90"/>
                <a:gd name="T36" fmla="*/ 38 w 38"/>
                <a:gd name="T37" fmla="*/ 0 h 90"/>
                <a:gd name="T38" fmla="*/ 15 w 38"/>
                <a:gd name="T39" fmla="*/ 8 h 90"/>
                <a:gd name="T40" fmla="*/ 9 w 38"/>
                <a:gd name="T41" fmla="*/ 16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90"/>
                <a:gd name="T65" fmla="*/ 38 w 38"/>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90">
                  <a:moveTo>
                    <a:pt x="9" y="16"/>
                  </a:moveTo>
                  <a:lnTo>
                    <a:pt x="11" y="16"/>
                  </a:lnTo>
                  <a:lnTo>
                    <a:pt x="11" y="23"/>
                  </a:lnTo>
                  <a:lnTo>
                    <a:pt x="11" y="29"/>
                  </a:lnTo>
                  <a:lnTo>
                    <a:pt x="5" y="35"/>
                  </a:lnTo>
                  <a:lnTo>
                    <a:pt x="3" y="41"/>
                  </a:lnTo>
                  <a:lnTo>
                    <a:pt x="0" y="54"/>
                  </a:lnTo>
                  <a:lnTo>
                    <a:pt x="3" y="67"/>
                  </a:lnTo>
                  <a:lnTo>
                    <a:pt x="3" y="81"/>
                  </a:lnTo>
                  <a:lnTo>
                    <a:pt x="5" y="90"/>
                  </a:lnTo>
                  <a:lnTo>
                    <a:pt x="9" y="77"/>
                  </a:lnTo>
                  <a:lnTo>
                    <a:pt x="13" y="64"/>
                  </a:lnTo>
                  <a:lnTo>
                    <a:pt x="21" y="44"/>
                  </a:lnTo>
                  <a:lnTo>
                    <a:pt x="25" y="35"/>
                  </a:lnTo>
                  <a:lnTo>
                    <a:pt x="26" y="27"/>
                  </a:lnTo>
                  <a:lnTo>
                    <a:pt x="26" y="16"/>
                  </a:lnTo>
                  <a:lnTo>
                    <a:pt x="26" y="12"/>
                  </a:lnTo>
                  <a:lnTo>
                    <a:pt x="36" y="4"/>
                  </a:lnTo>
                  <a:lnTo>
                    <a:pt x="38" y="0"/>
                  </a:lnTo>
                  <a:lnTo>
                    <a:pt x="15" y="8"/>
                  </a:lnTo>
                  <a:lnTo>
                    <a:pt x="9" y="16"/>
                  </a:lnTo>
                </a:path>
              </a:pathLst>
            </a:custGeom>
            <a:noFill/>
            <a:ln w="0">
              <a:solidFill>
                <a:srgbClr val="000000"/>
              </a:solidFill>
              <a:prstDash val="solid"/>
              <a:round/>
              <a:headEnd/>
              <a:tailEnd/>
            </a:ln>
          </p:spPr>
          <p:txBody>
            <a:bodyPr/>
            <a:lstStyle/>
            <a:p>
              <a:endParaRPr lang="en-US"/>
            </a:p>
          </p:txBody>
        </p:sp>
        <p:sp>
          <p:nvSpPr>
            <p:cNvPr id="38206" name="Freeform 318"/>
            <p:cNvSpPr>
              <a:spLocks/>
            </p:cNvSpPr>
            <p:nvPr/>
          </p:nvSpPr>
          <p:spPr bwMode="auto">
            <a:xfrm>
              <a:off x="3039" y="2466"/>
              <a:ext cx="620" cy="321"/>
            </a:xfrm>
            <a:custGeom>
              <a:avLst/>
              <a:gdLst>
                <a:gd name="T0" fmla="*/ 74 w 620"/>
                <a:gd name="T1" fmla="*/ 4 h 321"/>
                <a:gd name="T2" fmla="*/ 0 w 620"/>
                <a:gd name="T3" fmla="*/ 44 h 321"/>
                <a:gd name="T4" fmla="*/ 211 w 620"/>
                <a:gd name="T5" fmla="*/ 232 h 321"/>
                <a:gd name="T6" fmla="*/ 224 w 620"/>
                <a:gd name="T7" fmla="*/ 236 h 321"/>
                <a:gd name="T8" fmla="*/ 239 w 620"/>
                <a:gd name="T9" fmla="*/ 253 h 321"/>
                <a:gd name="T10" fmla="*/ 259 w 620"/>
                <a:gd name="T11" fmla="*/ 248 h 321"/>
                <a:gd name="T12" fmla="*/ 270 w 620"/>
                <a:gd name="T13" fmla="*/ 255 h 321"/>
                <a:gd name="T14" fmla="*/ 272 w 620"/>
                <a:gd name="T15" fmla="*/ 267 h 321"/>
                <a:gd name="T16" fmla="*/ 295 w 620"/>
                <a:gd name="T17" fmla="*/ 271 h 321"/>
                <a:gd name="T18" fmla="*/ 307 w 620"/>
                <a:gd name="T19" fmla="*/ 275 h 321"/>
                <a:gd name="T20" fmla="*/ 312 w 620"/>
                <a:gd name="T21" fmla="*/ 271 h 321"/>
                <a:gd name="T22" fmla="*/ 326 w 620"/>
                <a:gd name="T23" fmla="*/ 282 h 321"/>
                <a:gd name="T24" fmla="*/ 351 w 620"/>
                <a:gd name="T25" fmla="*/ 280 h 321"/>
                <a:gd name="T26" fmla="*/ 358 w 620"/>
                <a:gd name="T27" fmla="*/ 290 h 321"/>
                <a:gd name="T28" fmla="*/ 362 w 620"/>
                <a:gd name="T29" fmla="*/ 299 h 321"/>
                <a:gd name="T30" fmla="*/ 380 w 620"/>
                <a:gd name="T31" fmla="*/ 294 h 321"/>
                <a:gd name="T32" fmla="*/ 403 w 620"/>
                <a:gd name="T33" fmla="*/ 305 h 321"/>
                <a:gd name="T34" fmla="*/ 412 w 620"/>
                <a:gd name="T35" fmla="*/ 299 h 321"/>
                <a:gd name="T36" fmla="*/ 420 w 620"/>
                <a:gd name="T37" fmla="*/ 303 h 321"/>
                <a:gd name="T38" fmla="*/ 422 w 620"/>
                <a:gd name="T39" fmla="*/ 317 h 321"/>
                <a:gd name="T40" fmla="*/ 426 w 620"/>
                <a:gd name="T41" fmla="*/ 307 h 321"/>
                <a:gd name="T42" fmla="*/ 439 w 620"/>
                <a:gd name="T43" fmla="*/ 296 h 321"/>
                <a:gd name="T44" fmla="*/ 443 w 620"/>
                <a:gd name="T45" fmla="*/ 303 h 321"/>
                <a:gd name="T46" fmla="*/ 454 w 620"/>
                <a:gd name="T47" fmla="*/ 305 h 321"/>
                <a:gd name="T48" fmla="*/ 462 w 620"/>
                <a:gd name="T49" fmla="*/ 301 h 321"/>
                <a:gd name="T50" fmla="*/ 464 w 620"/>
                <a:gd name="T51" fmla="*/ 305 h 321"/>
                <a:gd name="T52" fmla="*/ 483 w 620"/>
                <a:gd name="T53" fmla="*/ 317 h 321"/>
                <a:gd name="T54" fmla="*/ 499 w 620"/>
                <a:gd name="T55" fmla="*/ 305 h 321"/>
                <a:gd name="T56" fmla="*/ 529 w 620"/>
                <a:gd name="T57" fmla="*/ 299 h 321"/>
                <a:gd name="T58" fmla="*/ 541 w 620"/>
                <a:gd name="T59" fmla="*/ 298 h 321"/>
                <a:gd name="T60" fmla="*/ 568 w 620"/>
                <a:gd name="T61" fmla="*/ 298 h 321"/>
                <a:gd name="T62" fmla="*/ 606 w 620"/>
                <a:gd name="T63" fmla="*/ 313 h 321"/>
                <a:gd name="T64" fmla="*/ 614 w 620"/>
                <a:gd name="T65" fmla="*/ 319 h 321"/>
                <a:gd name="T66" fmla="*/ 620 w 620"/>
                <a:gd name="T67" fmla="*/ 159 h 321"/>
                <a:gd name="T68" fmla="*/ 606 w 620"/>
                <a:gd name="T69" fmla="*/ 15 h 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0"/>
                <a:gd name="T106" fmla="*/ 0 h 321"/>
                <a:gd name="T107" fmla="*/ 620 w 620"/>
                <a:gd name="T108" fmla="*/ 321 h 3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0" h="321">
                  <a:moveTo>
                    <a:pt x="606" y="15"/>
                  </a:moveTo>
                  <a:lnTo>
                    <a:pt x="74" y="4"/>
                  </a:lnTo>
                  <a:lnTo>
                    <a:pt x="3" y="0"/>
                  </a:lnTo>
                  <a:lnTo>
                    <a:pt x="0" y="44"/>
                  </a:lnTo>
                  <a:lnTo>
                    <a:pt x="216" y="56"/>
                  </a:lnTo>
                  <a:lnTo>
                    <a:pt x="211" y="232"/>
                  </a:lnTo>
                  <a:lnTo>
                    <a:pt x="220" y="234"/>
                  </a:lnTo>
                  <a:lnTo>
                    <a:pt x="224" y="236"/>
                  </a:lnTo>
                  <a:lnTo>
                    <a:pt x="234" y="250"/>
                  </a:lnTo>
                  <a:lnTo>
                    <a:pt x="239" y="253"/>
                  </a:lnTo>
                  <a:lnTo>
                    <a:pt x="255" y="252"/>
                  </a:lnTo>
                  <a:lnTo>
                    <a:pt x="259" y="248"/>
                  </a:lnTo>
                  <a:lnTo>
                    <a:pt x="266" y="252"/>
                  </a:lnTo>
                  <a:lnTo>
                    <a:pt x="270" y="255"/>
                  </a:lnTo>
                  <a:lnTo>
                    <a:pt x="268" y="259"/>
                  </a:lnTo>
                  <a:lnTo>
                    <a:pt x="272" y="267"/>
                  </a:lnTo>
                  <a:lnTo>
                    <a:pt x="276" y="267"/>
                  </a:lnTo>
                  <a:lnTo>
                    <a:pt x="295" y="271"/>
                  </a:lnTo>
                  <a:lnTo>
                    <a:pt x="303" y="275"/>
                  </a:lnTo>
                  <a:lnTo>
                    <a:pt x="307" y="275"/>
                  </a:lnTo>
                  <a:lnTo>
                    <a:pt x="309" y="273"/>
                  </a:lnTo>
                  <a:lnTo>
                    <a:pt x="312" y="271"/>
                  </a:lnTo>
                  <a:lnTo>
                    <a:pt x="318" y="278"/>
                  </a:lnTo>
                  <a:lnTo>
                    <a:pt x="326" y="282"/>
                  </a:lnTo>
                  <a:lnTo>
                    <a:pt x="332" y="276"/>
                  </a:lnTo>
                  <a:lnTo>
                    <a:pt x="351" y="280"/>
                  </a:lnTo>
                  <a:lnTo>
                    <a:pt x="351" y="282"/>
                  </a:lnTo>
                  <a:lnTo>
                    <a:pt x="358" y="290"/>
                  </a:lnTo>
                  <a:lnTo>
                    <a:pt x="362" y="292"/>
                  </a:lnTo>
                  <a:lnTo>
                    <a:pt x="362" y="299"/>
                  </a:lnTo>
                  <a:lnTo>
                    <a:pt x="376" y="303"/>
                  </a:lnTo>
                  <a:lnTo>
                    <a:pt x="380" y="294"/>
                  </a:lnTo>
                  <a:lnTo>
                    <a:pt x="385" y="292"/>
                  </a:lnTo>
                  <a:lnTo>
                    <a:pt x="403" y="305"/>
                  </a:lnTo>
                  <a:lnTo>
                    <a:pt x="405" y="305"/>
                  </a:lnTo>
                  <a:lnTo>
                    <a:pt x="412" y="299"/>
                  </a:lnTo>
                  <a:lnTo>
                    <a:pt x="420" y="299"/>
                  </a:lnTo>
                  <a:lnTo>
                    <a:pt x="420" y="303"/>
                  </a:lnTo>
                  <a:lnTo>
                    <a:pt x="418" y="311"/>
                  </a:lnTo>
                  <a:lnTo>
                    <a:pt x="422" y="317"/>
                  </a:lnTo>
                  <a:lnTo>
                    <a:pt x="428" y="313"/>
                  </a:lnTo>
                  <a:lnTo>
                    <a:pt x="426" y="307"/>
                  </a:lnTo>
                  <a:lnTo>
                    <a:pt x="431" y="299"/>
                  </a:lnTo>
                  <a:lnTo>
                    <a:pt x="439" y="296"/>
                  </a:lnTo>
                  <a:lnTo>
                    <a:pt x="441" y="298"/>
                  </a:lnTo>
                  <a:lnTo>
                    <a:pt x="443" y="303"/>
                  </a:lnTo>
                  <a:lnTo>
                    <a:pt x="451" y="305"/>
                  </a:lnTo>
                  <a:lnTo>
                    <a:pt x="454" y="305"/>
                  </a:lnTo>
                  <a:lnTo>
                    <a:pt x="456" y="301"/>
                  </a:lnTo>
                  <a:lnTo>
                    <a:pt x="462" y="301"/>
                  </a:lnTo>
                  <a:lnTo>
                    <a:pt x="464" y="303"/>
                  </a:lnTo>
                  <a:lnTo>
                    <a:pt x="464" y="305"/>
                  </a:lnTo>
                  <a:lnTo>
                    <a:pt x="472" y="309"/>
                  </a:lnTo>
                  <a:lnTo>
                    <a:pt x="483" y="317"/>
                  </a:lnTo>
                  <a:lnTo>
                    <a:pt x="495" y="307"/>
                  </a:lnTo>
                  <a:lnTo>
                    <a:pt x="499" y="305"/>
                  </a:lnTo>
                  <a:lnTo>
                    <a:pt x="516" y="303"/>
                  </a:lnTo>
                  <a:lnTo>
                    <a:pt x="529" y="299"/>
                  </a:lnTo>
                  <a:lnTo>
                    <a:pt x="533" y="298"/>
                  </a:lnTo>
                  <a:lnTo>
                    <a:pt x="541" y="298"/>
                  </a:lnTo>
                  <a:lnTo>
                    <a:pt x="556" y="299"/>
                  </a:lnTo>
                  <a:lnTo>
                    <a:pt x="568" y="298"/>
                  </a:lnTo>
                  <a:lnTo>
                    <a:pt x="570" y="294"/>
                  </a:lnTo>
                  <a:lnTo>
                    <a:pt x="606" y="313"/>
                  </a:lnTo>
                  <a:lnTo>
                    <a:pt x="612" y="317"/>
                  </a:lnTo>
                  <a:lnTo>
                    <a:pt x="614" y="319"/>
                  </a:lnTo>
                  <a:lnTo>
                    <a:pt x="618" y="321"/>
                  </a:lnTo>
                  <a:lnTo>
                    <a:pt x="620" y="159"/>
                  </a:lnTo>
                  <a:lnTo>
                    <a:pt x="608" y="62"/>
                  </a:lnTo>
                  <a:lnTo>
                    <a:pt x="606" y="15"/>
                  </a:lnTo>
                </a:path>
              </a:pathLst>
            </a:custGeom>
            <a:noFill/>
            <a:ln w="0">
              <a:solidFill>
                <a:srgbClr val="000000"/>
              </a:solidFill>
              <a:prstDash val="solid"/>
              <a:round/>
              <a:headEnd/>
              <a:tailEnd/>
            </a:ln>
          </p:spPr>
          <p:txBody>
            <a:bodyPr/>
            <a:lstStyle/>
            <a:p>
              <a:endParaRPr lang="en-US"/>
            </a:p>
          </p:txBody>
        </p:sp>
        <p:sp>
          <p:nvSpPr>
            <p:cNvPr id="38207" name="Freeform 319"/>
            <p:cNvSpPr>
              <a:spLocks/>
            </p:cNvSpPr>
            <p:nvPr/>
          </p:nvSpPr>
          <p:spPr bwMode="auto">
            <a:xfrm>
              <a:off x="3037" y="1368"/>
              <a:ext cx="472" cy="296"/>
            </a:xfrm>
            <a:custGeom>
              <a:avLst/>
              <a:gdLst>
                <a:gd name="T0" fmla="*/ 0 w 472"/>
                <a:gd name="T1" fmla="*/ 277 h 296"/>
                <a:gd name="T2" fmla="*/ 21 w 472"/>
                <a:gd name="T3" fmla="*/ 0 h 296"/>
                <a:gd name="T4" fmla="*/ 144 w 472"/>
                <a:gd name="T5" fmla="*/ 10 h 296"/>
                <a:gd name="T6" fmla="*/ 230 w 472"/>
                <a:gd name="T7" fmla="*/ 16 h 296"/>
                <a:gd name="T8" fmla="*/ 433 w 472"/>
                <a:gd name="T9" fmla="*/ 21 h 296"/>
                <a:gd name="T10" fmla="*/ 435 w 472"/>
                <a:gd name="T11" fmla="*/ 29 h 296"/>
                <a:gd name="T12" fmla="*/ 441 w 472"/>
                <a:gd name="T13" fmla="*/ 50 h 296"/>
                <a:gd name="T14" fmla="*/ 439 w 472"/>
                <a:gd name="T15" fmla="*/ 56 h 296"/>
                <a:gd name="T16" fmla="*/ 437 w 472"/>
                <a:gd name="T17" fmla="*/ 71 h 296"/>
                <a:gd name="T18" fmla="*/ 437 w 472"/>
                <a:gd name="T19" fmla="*/ 96 h 296"/>
                <a:gd name="T20" fmla="*/ 443 w 472"/>
                <a:gd name="T21" fmla="*/ 125 h 296"/>
                <a:gd name="T22" fmla="*/ 451 w 472"/>
                <a:gd name="T23" fmla="*/ 135 h 296"/>
                <a:gd name="T24" fmla="*/ 456 w 472"/>
                <a:gd name="T25" fmla="*/ 162 h 296"/>
                <a:gd name="T26" fmla="*/ 458 w 472"/>
                <a:gd name="T27" fmla="*/ 206 h 296"/>
                <a:gd name="T28" fmla="*/ 460 w 472"/>
                <a:gd name="T29" fmla="*/ 215 h 296"/>
                <a:gd name="T30" fmla="*/ 460 w 472"/>
                <a:gd name="T31" fmla="*/ 231 h 296"/>
                <a:gd name="T32" fmla="*/ 460 w 472"/>
                <a:gd name="T33" fmla="*/ 238 h 296"/>
                <a:gd name="T34" fmla="*/ 472 w 472"/>
                <a:gd name="T35" fmla="*/ 271 h 296"/>
                <a:gd name="T36" fmla="*/ 470 w 472"/>
                <a:gd name="T37" fmla="*/ 282 h 296"/>
                <a:gd name="T38" fmla="*/ 472 w 472"/>
                <a:gd name="T39" fmla="*/ 296 h 296"/>
                <a:gd name="T40" fmla="*/ 0 w 472"/>
                <a:gd name="T41" fmla="*/ 277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2"/>
                <a:gd name="T64" fmla="*/ 0 h 296"/>
                <a:gd name="T65" fmla="*/ 472 w 472"/>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2" h="296">
                  <a:moveTo>
                    <a:pt x="0" y="277"/>
                  </a:moveTo>
                  <a:lnTo>
                    <a:pt x="21" y="0"/>
                  </a:lnTo>
                  <a:lnTo>
                    <a:pt x="144" y="10"/>
                  </a:lnTo>
                  <a:lnTo>
                    <a:pt x="230" y="16"/>
                  </a:lnTo>
                  <a:lnTo>
                    <a:pt x="433" y="21"/>
                  </a:lnTo>
                  <a:lnTo>
                    <a:pt x="435" y="29"/>
                  </a:lnTo>
                  <a:lnTo>
                    <a:pt x="441" y="50"/>
                  </a:lnTo>
                  <a:lnTo>
                    <a:pt x="439" y="56"/>
                  </a:lnTo>
                  <a:lnTo>
                    <a:pt x="437" y="71"/>
                  </a:lnTo>
                  <a:lnTo>
                    <a:pt x="437" y="96"/>
                  </a:lnTo>
                  <a:lnTo>
                    <a:pt x="443" y="125"/>
                  </a:lnTo>
                  <a:lnTo>
                    <a:pt x="451" y="135"/>
                  </a:lnTo>
                  <a:lnTo>
                    <a:pt x="456" y="162"/>
                  </a:lnTo>
                  <a:lnTo>
                    <a:pt x="458" y="206"/>
                  </a:lnTo>
                  <a:lnTo>
                    <a:pt x="460" y="215"/>
                  </a:lnTo>
                  <a:lnTo>
                    <a:pt x="460" y="231"/>
                  </a:lnTo>
                  <a:lnTo>
                    <a:pt x="460" y="238"/>
                  </a:lnTo>
                  <a:lnTo>
                    <a:pt x="472" y="271"/>
                  </a:lnTo>
                  <a:lnTo>
                    <a:pt x="470" y="282"/>
                  </a:lnTo>
                  <a:lnTo>
                    <a:pt x="472" y="296"/>
                  </a:lnTo>
                  <a:lnTo>
                    <a:pt x="0" y="277"/>
                  </a:lnTo>
                </a:path>
              </a:pathLst>
            </a:custGeom>
            <a:noFill/>
            <a:ln w="0">
              <a:solidFill>
                <a:srgbClr val="000000"/>
              </a:solidFill>
              <a:prstDash val="solid"/>
              <a:round/>
              <a:headEnd/>
              <a:tailEnd/>
            </a:ln>
          </p:spPr>
          <p:txBody>
            <a:bodyPr/>
            <a:lstStyle/>
            <a:p>
              <a:endParaRPr lang="en-US"/>
            </a:p>
          </p:txBody>
        </p:sp>
        <p:sp>
          <p:nvSpPr>
            <p:cNvPr id="38208" name="Freeform 320"/>
            <p:cNvSpPr>
              <a:spLocks/>
            </p:cNvSpPr>
            <p:nvPr/>
          </p:nvSpPr>
          <p:spPr bwMode="auto">
            <a:xfrm>
              <a:off x="1802" y="1167"/>
              <a:ext cx="478" cy="351"/>
            </a:xfrm>
            <a:custGeom>
              <a:avLst/>
              <a:gdLst>
                <a:gd name="T0" fmla="*/ 428 w 478"/>
                <a:gd name="T1" fmla="*/ 336 h 351"/>
                <a:gd name="T2" fmla="*/ 426 w 478"/>
                <a:gd name="T3" fmla="*/ 351 h 351"/>
                <a:gd name="T4" fmla="*/ 290 w 478"/>
                <a:gd name="T5" fmla="*/ 326 h 351"/>
                <a:gd name="T6" fmla="*/ 279 w 478"/>
                <a:gd name="T7" fmla="*/ 322 h 351"/>
                <a:gd name="T8" fmla="*/ 265 w 478"/>
                <a:gd name="T9" fmla="*/ 320 h 351"/>
                <a:gd name="T10" fmla="*/ 250 w 478"/>
                <a:gd name="T11" fmla="*/ 322 h 351"/>
                <a:gd name="T12" fmla="*/ 235 w 478"/>
                <a:gd name="T13" fmla="*/ 320 h 351"/>
                <a:gd name="T14" fmla="*/ 217 w 478"/>
                <a:gd name="T15" fmla="*/ 326 h 351"/>
                <a:gd name="T16" fmla="*/ 198 w 478"/>
                <a:gd name="T17" fmla="*/ 322 h 351"/>
                <a:gd name="T18" fmla="*/ 160 w 478"/>
                <a:gd name="T19" fmla="*/ 322 h 351"/>
                <a:gd name="T20" fmla="*/ 129 w 478"/>
                <a:gd name="T21" fmla="*/ 307 h 351"/>
                <a:gd name="T22" fmla="*/ 104 w 478"/>
                <a:gd name="T23" fmla="*/ 307 h 351"/>
                <a:gd name="T24" fmla="*/ 64 w 478"/>
                <a:gd name="T25" fmla="*/ 295 h 351"/>
                <a:gd name="T26" fmla="*/ 60 w 478"/>
                <a:gd name="T27" fmla="*/ 265 h 351"/>
                <a:gd name="T28" fmla="*/ 60 w 478"/>
                <a:gd name="T29" fmla="*/ 245 h 351"/>
                <a:gd name="T30" fmla="*/ 37 w 478"/>
                <a:gd name="T31" fmla="*/ 234 h 351"/>
                <a:gd name="T32" fmla="*/ 29 w 478"/>
                <a:gd name="T33" fmla="*/ 226 h 351"/>
                <a:gd name="T34" fmla="*/ 16 w 478"/>
                <a:gd name="T35" fmla="*/ 221 h 351"/>
                <a:gd name="T36" fmla="*/ 2 w 478"/>
                <a:gd name="T37" fmla="*/ 213 h 351"/>
                <a:gd name="T38" fmla="*/ 0 w 478"/>
                <a:gd name="T39" fmla="*/ 209 h 351"/>
                <a:gd name="T40" fmla="*/ 4 w 478"/>
                <a:gd name="T41" fmla="*/ 192 h 351"/>
                <a:gd name="T42" fmla="*/ 4 w 478"/>
                <a:gd name="T43" fmla="*/ 186 h 351"/>
                <a:gd name="T44" fmla="*/ 8 w 478"/>
                <a:gd name="T45" fmla="*/ 186 h 351"/>
                <a:gd name="T46" fmla="*/ 8 w 478"/>
                <a:gd name="T47" fmla="*/ 196 h 351"/>
                <a:gd name="T48" fmla="*/ 8 w 478"/>
                <a:gd name="T49" fmla="*/ 199 h 351"/>
                <a:gd name="T50" fmla="*/ 16 w 478"/>
                <a:gd name="T51" fmla="*/ 190 h 351"/>
                <a:gd name="T52" fmla="*/ 20 w 478"/>
                <a:gd name="T53" fmla="*/ 182 h 351"/>
                <a:gd name="T54" fmla="*/ 12 w 478"/>
                <a:gd name="T55" fmla="*/ 174 h 351"/>
                <a:gd name="T56" fmla="*/ 12 w 478"/>
                <a:gd name="T57" fmla="*/ 159 h 351"/>
                <a:gd name="T58" fmla="*/ 20 w 478"/>
                <a:gd name="T59" fmla="*/ 159 h 351"/>
                <a:gd name="T60" fmla="*/ 21 w 478"/>
                <a:gd name="T61" fmla="*/ 151 h 351"/>
                <a:gd name="T62" fmla="*/ 20 w 478"/>
                <a:gd name="T63" fmla="*/ 148 h 351"/>
                <a:gd name="T64" fmla="*/ 14 w 478"/>
                <a:gd name="T65" fmla="*/ 142 h 351"/>
                <a:gd name="T66" fmla="*/ 16 w 478"/>
                <a:gd name="T67" fmla="*/ 125 h 351"/>
                <a:gd name="T68" fmla="*/ 14 w 478"/>
                <a:gd name="T69" fmla="*/ 107 h 351"/>
                <a:gd name="T70" fmla="*/ 18 w 478"/>
                <a:gd name="T71" fmla="*/ 82 h 351"/>
                <a:gd name="T72" fmla="*/ 10 w 478"/>
                <a:gd name="T73" fmla="*/ 40 h 351"/>
                <a:gd name="T74" fmla="*/ 16 w 478"/>
                <a:gd name="T75" fmla="*/ 17 h 351"/>
                <a:gd name="T76" fmla="*/ 83 w 478"/>
                <a:gd name="T77" fmla="*/ 61 h 351"/>
                <a:gd name="T78" fmla="*/ 112 w 478"/>
                <a:gd name="T79" fmla="*/ 73 h 351"/>
                <a:gd name="T80" fmla="*/ 125 w 478"/>
                <a:gd name="T81" fmla="*/ 77 h 351"/>
                <a:gd name="T82" fmla="*/ 131 w 478"/>
                <a:gd name="T83" fmla="*/ 103 h 351"/>
                <a:gd name="T84" fmla="*/ 121 w 478"/>
                <a:gd name="T85" fmla="*/ 113 h 351"/>
                <a:gd name="T86" fmla="*/ 119 w 478"/>
                <a:gd name="T87" fmla="*/ 130 h 351"/>
                <a:gd name="T88" fmla="*/ 119 w 478"/>
                <a:gd name="T89" fmla="*/ 140 h 351"/>
                <a:gd name="T90" fmla="*/ 116 w 478"/>
                <a:gd name="T91" fmla="*/ 148 h 351"/>
                <a:gd name="T92" fmla="*/ 129 w 478"/>
                <a:gd name="T93" fmla="*/ 146 h 351"/>
                <a:gd name="T94" fmla="*/ 139 w 478"/>
                <a:gd name="T95" fmla="*/ 123 h 351"/>
                <a:gd name="T96" fmla="*/ 154 w 478"/>
                <a:gd name="T97" fmla="*/ 102 h 351"/>
                <a:gd name="T98" fmla="*/ 150 w 478"/>
                <a:gd name="T99" fmla="*/ 79 h 351"/>
                <a:gd name="T100" fmla="*/ 140 w 478"/>
                <a:gd name="T101" fmla="*/ 50 h 351"/>
                <a:gd name="T102" fmla="*/ 148 w 478"/>
                <a:gd name="T103" fmla="*/ 50 h 351"/>
                <a:gd name="T104" fmla="*/ 152 w 478"/>
                <a:gd name="T105" fmla="*/ 25 h 351"/>
                <a:gd name="T106" fmla="*/ 144 w 478"/>
                <a:gd name="T107" fmla="*/ 17 h 351"/>
                <a:gd name="T108" fmla="*/ 238 w 478"/>
                <a:gd name="T109" fmla="*/ 27 h 351"/>
                <a:gd name="T110" fmla="*/ 478 w 478"/>
                <a:gd name="T111" fmla="*/ 88 h 351"/>
                <a:gd name="T112" fmla="*/ 426 w 478"/>
                <a:gd name="T113" fmla="*/ 316 h 351"/>
                <a:gd name="T114" fmla="*/ 430 w 478"/>
                <a:gd name="T115" fmla="*/ 330 h 3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8"/>
                <a:gd name="T175" fmla="*/ 0 h 351"/>
                <a:gd name="T176" fmla="*/ 478 w 478"/>
                <a:gd name="T177" fmla="*/ 351 h 3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8" h="351">
                  <a:moveTo>
                    <a:pt x="430" y="330"/>
                  </a:moveTo>
                  <a:lnTo>
                    <a:pt x="428" y="336"/>
                  </a:lnTo>
                  <a:lnTo>
                    <a:pt x="426" y="340"/>
                  </a:lnTo>
                  <a:lnTo>
                    <a:pt x="426" y="351"/>
                  </a:lnTo>
                  <a:lnTo>
                    <a:pt x="300" y="322"/>
                  </a:lnTo>
                  <a:lnTo>
                    <a:pt x="290" y="326"/>
                  </a:lnTo>
                  <a:lnTo>
                    <a:pt x="284" y="326"/>
                  </a:lnTo>
                  <a:lnTo>
                    <a:pt x="279" y="322"/>
                  </a:lnTo>
                  <a:lnTo>
                    <a:pt x="269" y="322"/>
                  </a:lnTo>
                  <a:lnTo>
                    <a:pt x="265" y="320"/>
                  </a:lnTo>
                  <a:lnTo>
                    <a:pt x="258" y="320"/>
                  </a:lnTo>
                  <a:lnTo>
                    <a:pt x="250" y="322"/>
                  </a:lnTo>
                  <a:lnTo>
                    <a:pt x="242" y="320"/>
                  </a:lnTo>
                  <a:lnTo>
                    <a:pt x="235" y="320"/>
                  </a:lnTo>
                  <a:lnTo>
                    <a:pt x="225" y="324"/>
                  </a:lnTo>
                  <a:lnTo>
                    <a:pt x="217" y="326"/>
                  </a:lnTo>
                  <a:lnTo>
                    <a:pt x="202" y="324"/>
                  </a:lnTo>
                  <a:lnTo>
                    <a:pt x="198" y="322"/>
                  </a:lnTo>
                  <a:lnTo>
                    <a:pt x="188" y="316"/>
                  </a:lnTo>
                  <a:lnTo>
                    <a:pt x="160" y="322"/>
                  </a:lnTo>
                  <a:lnTo>
                    <a:pt x="154" y="313"/>
                  </a:lnTo>
                  <a:lnTo>
                    <a:pt x="129" y="307"/>
                  </a:lnTo>
                  <a:lnTo>
                    <a:pt x="117" y="305"/>
                  </a:lnTo>
                  <a:lnTo>
                    <a:pt x="104" y="307"/>
                  </a:lnTo>
                  <a:lnTo>
                    <a:pt x="81" y="305"/>
                  </a:lnTo>
                  <a:lnTo>
                    <a:pt x="64" y="295"/>
                  </a:lnTo>
                  <a:lnTo>
                    <a:pt x="58" y="288"/>
                  </a:lnTo>
                  <a:lnTo>
                    <a:pt x="60" y="265"/>
                  </a:lnTo>
                  <a:lnTo>
                    <a:pt x="62" y="261"/>
                  </a:lnTo>
                  <a:lnTo>
                    <a:pt x="60" y="245"/>
                  </a:lnTo>
                  <a:lnTo>
                    <a:pt x="46" y="236"/>
                  </a:lnTo>
                  <a:lnTo>
                    <a:pt x="37" y="234"/>
                  </a:lnTo>
                  <a:lnTo>
                    <a:pt x="35" y="232"/>
                  </a:lnTo>
                  <a:lnTo>
                    <a:pt x="29" y="226"/>
                  </a:lnTo>
                  <a:lnTo>
                    <a:pt x="18" y="222"/>
                  </a:lnTo>
                  <a:lnTo>
                    <a:pt x="16" y="221"/>
                  </a:lnTo>
                  <a:lnTo>
                    <a:pt x="6" y="213"/>
                  </a:lnTo>
                  <a:lnTo>
                    <a:pt x="2" y="213"/>
                  </a:lnTo>
                  <a:lnTo>
                    <a:pt x="0" y="211"/>
                  </a:lnTo>
                  <a:lnTo>
                    <a:pt x="0" y="209"/>
                  </a:lnTo>
                  <a:lnTo>
                    <a:pt x="2" y="198"/>
                  </a:lnTo>
                  <a:lnTo>
                    <a:pt x="4" y="192"/>
                  </a:lnTo>
                  <a:lnTo>
                    <a:pt x="4" y="188"/>
                  </a:lnTo>
                  <a:lnTo>
                    <a:pt x="4" y="186"/>
                  </a:lnTo>
                  <a:lnTo>
                    <a:pt x="6" y="184"/>
                  </a:lnTo>
                  <a:lnTo>
                    <a:pt x="8" y="186"/>
                  </a:lnTo>
                  <a:lnTo>
                    <a:pt x="8" y="192"/>
                  </a:lnTo>
                  <a:lnTo>
                    <a:pt x="8" y="196"/>
                  </a:lnTo>
                  <a:lnTo>
                    <a:pt x="6" y="198"/>
                  </a:lnTo>
                  <a:lnTo>
                    <a:pt x="8" y="199"/>
                  </a:lnTo>
                  <a:lnTo>
                    <a:pt x="16" y="192"/>
                  </a:lnTo>
                  <a:lnTo>
                    <a:pt x="16" y="190"/>
                  </a:lnTo>
                  <a:lnTo>
                    <a:pt x="16" y="186"/>
                  </a:lnTo>
                  <a:lnTo>
                    <a:pt x="20" y="182"/>
                  </a:lnTo>
                  <a:lnTo>
                    <a:pt x="16" y="176"/>
                  </a:lnTo>
                  <a:lnTo>
                    <a:pt x="12" y="174"/>
                  </a:lnTo>
                  <a:lnTo>
                    <a:pt x="12" y="161"/>
                  </a:lnTo>
                  <a:lnTo>
                    <a:pt x="12" y="159"/>
                  </a:lnTo>
                  <a:lnTo>
                    <a:pt x="18" y="161"/>
                  </a:lnTo>
                  <a:lnTo>
                    <a:pt x="20" y="159"/>
                  </a:lnTo>
                  <a:lnTo>
                    <a:pt x="29" y="157"/>
                  </a:lnTo>
                  <a:lnTo>
                    <a:pt x="21" y="151"/>
                  </a:lnTo>
                  <a:lnTo>
                    <a:pt x="21" y="150"/>
                  </a:lnTo>
                  <a:lnTo>
                    <a:pt x="20" y="148"/>
                  </a:lnTo>
                  <a:lnTo>
                    <a:pt x="14" y="151"/>
                  </a:lnTo>
                  <a:lnTo>
                    <a:pt x="14" y="142"/>
                  </a:lnTo>
                  <a:lnTo>
                    <a:pt x="14" y="136"/>
                  </a:lnTo>
                  <a:lnTo>
                    <a:pt x="16" y="125"/>
                  </a:lnTo>
                  <a:lnTo>
                    <a:pt x="14" y="115"/>
                  </a:lnTo>
                  <a:lnTo>
                    <a:pt x="14" y="107"/>
                  </a:lnTo>
                  <a:lnTo>
                    <a:pt x="16" y="90"/>
                  </a:lnTo>
                  <a:lnTo>
                    <a:pt x="18" y="82"/>
                  </a:lnTo>
                  <a:lnTo>
                    <a:pt x="10" y="57"/>
                  </a:lnTo>
                  <a:lnTo>
                    <a:pt x="10" y="40"/>
                  </a:lnTo>
                  <a:lnTo>
                    <a:pt x="12" y="31"/>
                  </a:lnTo>
                  <a:lnTo>
                    <a:pt x="16" y="17"/>
                  </a:lnTo>
                  <a:lnTo>
                    <a:pt x="60" y="50"/>
                  </a:lnTo>
                  <a:lnTo>
                    <a:pt x="83" y="61"/>
                  </a:lnTo>
                  <a:lnTo>
                    <a:pt x="102" y="67"/>
                  </a:lnTo>
                  <a:lnTo>
                    <a:pt x="112" y="73"/>
                  </a:lnTo>
                  <a:lnTo>
                    <a:pt x="121" y="73"/>
                  </a:lnTo>
                  <a:lnTo>
                    <a:pt x="125" y="77"/>
                  </a:lnTo>
                  <a:lnTo>
                    <a:pt x="129" y="82"/>
                  </a:lnTo>
                  <a:lnTo>
                    <a:pt x="131" y="103"/>
                  </a:lnTo>
                  <a:lnTo>
                    <a:pt x="129" y="109"/>
                  </a:lnTo>
                  <a:lnTo>
                    <a:pt x="121" y="113"/>
                  </a:lnTo>
                  <a:lnTo>
                    <a:pt x="119" y="125"/>
                  </a:lnTo>
                  <a:lnTo>
                    <a:pt x="119" y="130"/>
                  </a:lnTo>
                  <a:lnTo>
                    <a:pt x="119" y="136"/>
                  </a:lnTo>
                  <a:lnTo>
                    <a:pt x="119" y="140"/>
                  </a:lnTo>
                  <a:lnTo>
                    <a:pt x="116" y="144"/>
                  </a:lnTo>
                  <a:lnTo>
                    <a:pt x="116" y="148"/>
                  </a:lnTo>
                  <a:lnTo>
                    <a:pt x="121" y="151"/>
                  </a:lnTo>
                  <a:lnTo>
                    <a:pt x="129" y="146"/>
                  </a:lnTo>
                  <a:lnTo>
                    <a:pt x="135" y="127"/>
                  </a:lnTo>
                  <a:lnTo>
                    <a:pt x="139" y="123"/>
                  </a:lnTo>
                  <a:lnTo>
                    <a:pt x="142" y="113"/>
                  </a:lnTo>
                  <a:lnTo>
                    <a:pt x="154" y="102"/>
                  </a:lnTo>
                  <a:lnTo>
                    <a:pt x="156" y="96"/>
                  </a:lnTo>
                  <a:lnTo>
                    <a:pt x="150" y="79"/>
                  </a:lnTo>
                  <a:lnTo>
                    <a:pt x="140" y="54"/>
                  </a:lnTo>
                  <a:lnTo>
                    <a:pt x="140" y="50"/>
                  </a:lnTo>
                  <a:lnTo>
                    <a:pt x="142" y="48"/>
                  </a:lnTo>
                  <a:lnTo>
                    <a:pt x="148" y="50"/>
                  </a:lnTo>
                  <a:lnTo>
                    <a:pt x="154" y="38"/>
                  </a:lnTo>
                  <a:lnTo>
                    <a:pt x="152" y="25"/>
                  </a:lnTo>
                  <a:lnTo>
                    <a:pt x="144" y="25"/>
                  </a:lnTo>
                  <a:lnTo>
                    <a:pt x="144" y="17"/>
                  </a:lnTo>
                  <a:lnTo>
                    <a:pt x="144" y="0"/>
                  </a:lnTo>
                  <a:lnTo>
                    <a:pt x="238" y="27"/>
                  </a:lnTo>
                  <a:lnTo>
                    <a:pt x="329" y="50"/>
                  </a:lnTo>
                  <a:lnTo>
                    <a:pt x="478" y="88"/>
                  </a:lnTo>
                  <a:lnTo>
                    <a:pt x="428" y="313"/>
                  </a:lnTo>
                  <a:lnTo>
                    <a:pt x="426" y="316"/>
                  </a:lnTo>
                  <a:lnTo>
                    <a:pt x="426" y="322"/>
                  </a:lnTo>
                  <a:lnTo>
                    <a:pt x="430" y="330"/>
                  </a:lnTo>
                </a:path>
              </a:pathLst>
            </a:custGeom>
            <a:noFill/>
            <a:ln w="0">
              <a:solidFill>
                <a:srgbClr val="000000"/>
              </a:solidFill>
              <a:prstDash val="solid"/>
              <a:round/>
              <a:headEnd/>
              <a:tailEnd/>
            </a:ln>
          </p:spPr>
          <p:txBody>
            <a:bodyPr/>
            <a:lstStyle/>
            <a:p>
              <a:endParaRPr lang="en-US"/>
            </a:p>
          </p:txBody>
        </p:sp>
        <p:sp>
          <p:nvSpPr>
            <p:cNvPr id="38209" name="Freeform 321"/>
            <p:cNvSpPr>
              <a:spLocks/>
            </p:cNvSpPr>
            <p:nvPr/>
          </p:nvSpPr>
          <p:spPr bwMode="auto">
            <a:xfrm>
              <a:off x="4626" y="1578"/>
              <a:ext cx="543" cy="416"/>
            </a:xfrm>
            <a:custGeom>
              <a:avLst/>
              <a:gdLst>
                <a:gd name="T0" fmla="*/ 415 w 543"/>
                <a:gd name="T1" fmla="*/ 374 h 416"/>
                <a:gd name="T2" fmla="*/ 407 w 543"/>
                <a:gd name="T3" fmla="*/ 387 h 416"/>
                <a:gd name="T4" fmla="*/ 401 w 543"/>
                <a:gd name="T5" fmla="*/ 401 h 416"/>
                <a:gd name="T6" fmla="*/ 397 w 543"/>
                <a:gd name="T7" fmla="*/ 416 h 416"/>
                <a:gd name="T8" fmla="*/ 411 w 543"/>
                <a:gd name="T9" fmla="*/ 403 h 416"/>
                <a:gd name="T10" fmla="*/ 434 w 543"/>
                <a:gd name="T11" fmla="*/ 401 h 416"/>
                <a:gd name="T12" fmla="*/ 463 w 543"/>
                <a:gd name="T13" fmla="*/ 389 h 416"/>
                <a:gd name="T14" fmla="*/ 511 w 543"/>
                <a:gd name="T15" fmla="*/ 353 h 416"/>
                <a:gd name="T16" fmla="*/ 528 w 543"/>
                <a:gd name="T17" fmla="*/ 341 h 416"/>
                <a:gd name="T18" fmla="*/ 543 w 543"/>
                <a:gd name="T19" fmla="*/ 326 h 416"/>
                <a:gd name="T20" fmla="*/ 535 w 543"/>
                <a:gd name="T21" fmla="*/ 330 h 416"/>
                <a:gd name="T22" fmla="*/ 514 w 543"/>
                <a:gd name="T23" fmla="*/ 339 h 416"/>
                <a:gd name="T24" fmla="*/ 503 w 543"/>
                <a:gd name="T25" fmla="*/ 347 h 416"/>
                <a:gd name="T26" fmla="*/ 516 w 543"/>
                <a:gd name="T27" fmla="*/ 324 h 416"/>
                <a:gd name="T28" fmla="*/ 505 w 543"/>
                <a:gd name="T29" fmla="*/ 332 h 416"/>
                <a:gd name="T30" fmla="*/ 459 w 543"/>
                <a:gd name="T31" fmla="*/ 360 h 416"/>
                <a:gd name="T32" fmla="*/ 426 w 543"/>
                <a:gd name="T33" fmla="*/ 381 h 416"/>
                <a:gd name="T34" fmla="*/ 422 w 543"/>
                <a:gd name="T35" fmla="*/ 364 h 416"/>
                <a:gd name="T36" fmla="*/ 432 w 543"/>
                <a:gd name="T37" fmla="*/ 341 h 416"/>
                <a:gd name="T38" fmla="*/ 420 w 543"/>
                <a:gd name="T39" fmla="*/ 262 h 416"/>
                <a:gd name="T40" fmla="*/ 411 w 543"/>
                <a:gd name="T41" fmla="*/ 184 h 416"/>
                <a:gd name="T42" fmla="*/ 401 w 543"/>
                <a:gd name="T43" fmla="*/ 134 h 416"/>
                <a:gd name="T44" fmla="*/ 392 w 543"/>
                <a:gd name="T45" fmla="*/ 124 h 416"/>
                <a:gd name="T46" fmla="*/ 390 w 543"/>
                <a:gd name="T47" fmla="*/ 111 h 416"/>
                <a:gd name="T48" fmla="*/ 380 w 543"/>
                <a:gd name="T49" fmla="*/ 67 h 416"/>
                <a:gd name="T50" fmla="*/ 367 w 543"/>
                <a:gd name="T51" fmla="*/ 17 h 416"/>
                <a:gd name="T52" fmla="*/ 361 w 543"/>
                <a:gd name="T53" fmla="*/ 0 h 416"/>
                <a:gd name="T54" fmla="*/ 271 w 543"/>
                <a:gd name="T55" fmla="*/ 21 h 416"/>
                <a:gd name="T56" fmla="*/ 223 w 543"/>
                <a:gd name="T57" fmla="*/ 72 h 416"/>
                <a:gd name="T58" fmla="*/ 217 w 543"/>
                <a:gd name="T59" fmla="*/ 94 h 416"/>
                <a:gd name="T60" fmla="*/ 190 w 543"/>
                <a:gd name="T61" fmla="*/ 124 h 416"/>
                <a:gd name="T62" fmla="*/ 200 w 543"/>
                <a:gd name="T63" fmla="*/ 134 h 416"/>
                <a:gd name="T64" fmla="*/ 202 w 543"/>
                <a:gd name="T65" fmla="*/ 145 h 416"/>
                <a:gd name="T66" fmla="*/ 207 w 543"/>
                <a:gd name="T67" fmla="*/ 172 h 416"/>
                <a:gd name="T68" fmla="*/ 157 w 543"/>
                <a:gd name="T69" fmla="*/ 205 h 416"/>
                <a:gd name="T70" fmla="*/ 102 w 543"/>
                <a:gd name="T71" fmla="*/ 209 h 416"/>
                <a:gd name="T72" fmla="*/ 46 w 543"/>
                <a:gd name="T73" fmla="*/ 222 h 416"/>
                <a:gd name="T74" fmla="*/ 33 w 543"/>
                <a:gd name="T75" fmla="*/ 247 h 416"/>
                <a:gd name="T76" fmla="*/ 50 w 543"/>
                <a:gd name="T77" fmla="*/ 270 h 416"/>
                <a:gd name="T78" fmla="*/ 38 w 543"/>
                <a:gd name="T79" fmla="*/ 293 h 416"/>
                <a:gd name="T80" fmla="*/ 6 w 543"/>
                <a:gd name="T81" fmla="*/ 353 h 416"/>
                <a:gd name="T82" fmla="*/ 303 w 543"/>
                <a:gd name="T83" fmla="*/ 303 h 416"/>
                <a:gd name="T84" fmla="*/ 311 w 543"/>
                <a:gd name="T85" fmla="*/ 307 h 416"/>
                <a:gd name="T86" fmla="*/ 326 w 543"/>
                <a:gd name="T87" fmla="*/ 332 h 416"/>
                <a:gd name="T88" fmla="*/ 347 w 543"/>
                <a:gd name="T89" fmla="*/ 337 h 4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3"/>
                <a:gd name="T136" fmla="*/ 0 h 416"/>
                <a:gd name="T137" fmla="*/ 543 w 543"/>
                <a:gd name="T138" fmla="*/ 416 h 4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3" h="416">
                  <a:moveTo>
                    <a:pt x="353" y="343"/>
                  </a:moveTo>
                  <a:lnTo>
                    <a:pt x="411" y="364"/>
                  </a:lnTo>
                  <a:lnTo>
                    <a:pt x="415" y="374"/>
                  </a:lnTo>
                  <a:lnTo>
                    <a:pt x="411" y="378"/>
                  </a:lnTo>
                  <a:lnTo>
                    <a:pt x="409" y="381"/>
                  </a:lnTo>
                  <a:lnTo>
                    <a:pt x="407" y="387"/>
                  </a:lnTo>
                  <a:lnTo>
                    <a:pt x="407" y="397"/>
                  </a:lnTo>
                  <a:lnTo>
                    <a:pt x="403" y="399"/>
                  </a:lnTo>
                  <a:lnTo>
                    <a:pt x="401" y="401"/>
                  </a:lnTo>
                  <a:lnTo>
                    <a:pt x="395" y="412"/>
                  </a:lnTo>
                  <a:lnTo>
                    <a:pt x="395" y="416"/>
                  </a:lnTo>
                  <a:lnTo>
                    <a:pt x="397" y="416"/>
                  </a:lnTo>
                  <a:lnTo>
                    <a:pt x="399" y="414"/>
                  </a:lnTo>
                  <a:lnTo>
                    <a:pt x="401" y="412"/>
                  </a:lnTo>
                  <a:lnTo>
                    <a:pt x="411" y="403"/>
                  </a:lnTo>
                  <a:lnTo>
                    <a:pt x="416" y="403"/>
                  </a:lnTo>
                  <a:lnTo>
                    <a:pt x="430" y="403"/>
                  </a:lnTo>
                  <a:lnTo>
                    <a:pt x="434" y="401"/>
                  </a:lnTo>
                  <a:lnTo>
                    <a:pt x="445" y="397"/>
                  </a:lnTo>
                  <a:lnTo>
                    <a:pt x="455" y="393"/>
                  </a:lnTo>
                  <a:lnTo>
                    <a:pt x="463" y="389"/>
                  </a:lnTo>
                  <a:lnTo>
                    <a:pt x="470" y="381"/>
                  </a:lnTo>
                  <a:lnTo>
                    <a:pt x="503" y="358"/>
                  </a:lnTo>
                  <a:lnTo>
                    <a:pt x="511" y="353"/>
                  </a:lnTo>
                  <a:lnTo>
                    <a:pt x="518" y="347"/>
                  </a:lnTo>
                  <a:lnTo>
                    <a:pt x="524" y="345"/>
                  </a:lnTo>
                  <a:lnTo>
                    <a:pt x="528" y="341"/>
                  </a:lnTo>
                  <a:lnTo>
                    <a:pt x="535" y="337"/>
                  </a:lnTo>
                  <a:lnTo>
                    <a:pt x="539" y="333"/>
                  </a:lnTo>
                  <a:lnTo>
                    <a:pt x="543" y="326"/>
                  </a:lnTo>
                  <a:lnTo>
                    <a:pt x="543" y="324"/>
                  </a:lnTo>
                  <a:lnTo>
                    <a:pt x="541" y="322"/>
                  </a:lnTo>
                  <a:lnTo>
                    <a:pt x="535" y="330"/>
                  </a:lnTo>
                  <a:lnTo>
                    <a:pt x="528" y="332"/>
                  </a:lnTo>
                  <a:lnTo>
                    <a:pt x="518" y="335"/>
                  </a:lnTo>
                  <a:lnTo>
                    <a:pt x="514" y="339"/>
                  </a:lnTo>
                  <a:lnTo>
                    <a:pt x="511" y="345"/>
                  </a:lnTo>
                  <a:lnTo>
                    <a:pt x="503" y="349"/>
                  </a:lnTo>
                  <a:lnTo>
                    <a:pt x="503" y="347"/>
                  </a:lnTo>
                  <a:lnTo>
                    <a:pt x="505" y="341"/>
                  </a:lnTo>
                  <a:lnTo>
                    <a:pt x="511" y="333"/>
                  </a:lnTo>
                  <a:lnTo>
                    <a:pt x="516" y="324"/>
                  </a:lnTo>
                  <a:lnTo>
                    <a:pt x="514" y="320"/>
                  </a:lnTo>
                  <a:lnTo>
                    <a:pt x="509" y="326"/>
                  </a:lnTo>
                  <a:lnTo>
                    <a:pt x="505" y="332"/>
                  </a:lnTo>
                  <a:lnTo>
                    <a:pt x="501" y="337"/>
                  </a:lnTo>
                  <a:lnTo>
                    <a:pt x="482" y="347"/>
                  </a:lnTo>
                  <a:lnTo>
                    <a:pt x="459" y="360"/>
                  </a:lnTo>
                  <a:lnTo>
                    <a:pt x="440" y="368"/>
                  </a:lnTo>
                  <a:lnTo>
                    <a:pt x="432" y="372"/>
                  </a:lnTo>
                  <a:lnTo>
                    <a:pt x="426" y="381"/>
                  </a:lnTo>
                  <a:lnTo>
                    <a:pt x="420" y="380"/>
                  </a:lnTo>
                  <a:lnTo>
                    <a:pt x="420" y="372"/>
                  </a:lnTo>
                  <a:lnTo>
                    <a:pt x="422" y="364"/>
                  </a:lnTo>
                  <a:lnTo>
                    <a:pt x="430" y="358"/>
                  </a:lnTo>
                  <a:lnTo>
                    <a:pt x="422" y="351"/>
                  </a:lnTo>
                  <a:lnTo>
                    <a:pt x="432" y="341"/>
                  </a:lnTo>
                  <a:lnTo>
                    <a:pt x="434" y="335"/>
                  </a:lnTo>
                  <a:lnTo>
                    <a:pt x="428" y="330"/>
                  </a:lnTo>
                  <a:lnTo>
                    <a:pt x="420" y="262"/>
                  </a:lnTo>
                  <a:lnTo>
                    <a:pt x="416" y="261"/>
                  </a:lnTo>
                  <a:lnTo>
                    <a:pt x="418" y="199"/>
                  </a:lnTo>
                  <a:lnTo>
                    <a:pt x="411" y="184"/>
                  </a:lnTo>
                  <a:lnTo>
                    <a:pt x="405" y="168"/>
                  </a:lnTo>
                  <a:lnTo>
                    <a:pt x="405" y="155"/>
                  </a:lnTo>
                  <a:lnTo>
                    <a:pt x="401" y="134"/>
                  </a:lnTo>
                  <a:lnTo>
                    <a:pt x="393" y="122"/>
                  </a:lnTo>
                  <a:lnTo>
                    <a:pt x="390" y="122"/>
                  </a:lnTo>
                  <a:lnTo>
                    <a:pt x="392" y="124"/>
                  </a:lnTo>
                  <a:lnTo>
                    <a:pt x="390" y="126"/>
                  </a:lnTo>
                  <a:lnTo>
                    <a:pt x="388" y="122"/>
                  </a:lnTo>
                  <a:lnTo>
                    <a:pt x="390" y="111"/>
                  </a:lnTo>
                  <a:lnTo>
                    <a:pt x="378" y="84"/>
                  </a:lnTo>
                  <a:lnTo>
                    <a:pt x="376" y="74"/>
                  </a:lnTo>
                  <a:lnTo>
                    <a:pt x="380" y="67"/>
                  </a:lnTo>
                  <a:lnTo>
                    <a:pt x="378" y="46"/>
                  </a:lnTo>
                  <a:lnTo>
                    <a:pt x="367" y="21"/>
                  </a:lnTo>
                  <a:lnTo>
                    <a:pt x="367" y="17"/>
                  </a:lnTo>
                  <a:lnTo>
                    <a:pt x="363" y="13"/>
                  </a:lnTo>
                  <a:lnTo>
                    <a:pt x="365" y="9"/>
                  </a:lnTo>
                  <a:lnTo>
                    <a:pt x="361" y="0"/>
                  </a:lnTo>
                  <a:lnTo>
                    <a:pt x="274" y="21"/>
                  </a:lnTo>
                  <a:lnTo>
                    <a:pt x="273" y="19"/>
                  </a:lnTo>
                  <a:lnTo>
                    <a:pt x="271" y="21"/>
                  </a:lnTo>
                  <a:lnTo>
                    <a:pt x="263" y="24"/>
                  </a:lnTo>
                  <a:lnTo>
                    <a:pt x="244" y="46"/>
                  </a:lnTo>
                  <a:lnTo>
                    <a:pt x="223" y="72"/>
                  </a:lnTo>
                  <a:lnTo>
                    <a:pt x="219" y="78"/>
                  </a:lnTo>
                  <a:lnTo>
                    <a:pt x="221" y="82"/>
                  </a:lnTo>
                  <a:lnTo>
                    <a:pt x="217" y="94"/>
                  </a:lnTo>
                  <a:lnTo>
                    <a:pt x="213" y="97"/>
                  </a:lnTo>
                  <a:lnTo>
                    <a:pt x="192" y="119"/>
                  </a:lnTo>
                  <a:lnTo>
                    <a:pt x="190" y="124"/>
                  </a:lnTo>
                  <a:lnTo>
                    <a:pt x="192" y="132"/>
                  </a:lnTo>
                  <a:lnTo>
                    <a:pt x="194" y="134"/>
                  </a:lnTo>
                  <a:lnTo>
                    <a:pt x="200" y="134"/>
                  </a:lnTo>
                  <a:lnTo>
                    <a:pt x="203" y="136"/>
                  </a:lnTo>
                  <a:lnTo>
                    <a:pt x="205" y="140"/>
                  </a:lnTo>
                  <a:lnTo>
                    <a:pt x="202" y="145"/>
                  </a:lnTo>
                  <a:lnTo>
                    <a:pt x="203" y="153"/>
                  </a:lnTo>
                  <a:lnTo>
                    <a:pt x="207" y="161"/>
                  </a:lnTo>
                  <a:lnTo>
                    <a:pt x="207" y="172"/>
                  </a:lnTo>
                  <a:lnTo>
                    <a:pt x="192" y="178"/>
                  </a:lnTo>
                  <a:lnTo>
                    <a:pt x="173" y="199"/>
                  </a:lnTo>
                  <a:lnTo>
                    <a:pt x="157" y="205"/>
                  </a:lnTo>
                  <a:lnTo>
                    <a:pt x="125" y="214"/>
                  </a:lnTo>
                  <a:lnTo>
                    <a:pt x="113" y="211"/>
                  </a:lnTo>
                  <a:lnTo>
                    <a:pt x="102" y="209"/>
                  </a:lnTo>
                  <a:lnTo>
                    <a:pt x="84" y="211"/>
                  </a:lnTo>
                  <a:lnTo>
                    <a:pt x="65" y="214"/>
                  </a:lnTo>
                  <a:lnTo>
                    <a:pt x="46" y="222"/>
                  </a:lnTo>
                  <a:lnTo>
                    <a:pt x="36" y="228"/>
                  </a:lnTo>
                  <a:lnTo>
                    <a:pt x="33" y="239"/>
                  </a:lnTo>
                  <a:lnTo>
                    <a:pt x="33" y="247"/>
                  </a:lnTo>
                  <a:lnTo>
                    <a:pt x="46" y="262"/>
                  </a:lnTo>
                  <a:lnTo>
                    <a:pt x="48" y="264"/>
                  </a:lnTo>
                  <a:lnTo>
                    <a:pt x="50" y="270"/>
                  </a:lnTo>
                  <a:lnTo>
                    <a:pt x="48" y="276"/>
                  </a:lnTo>
                  <a:lnTo>
                    <a:pt x="42" y="280"/>
                  </a:lnTo>
                  <a:lnTo>
                    <a:pt x="38" y="293"/>
                  </a:lnTo>
                  <a:lnTo>
                    <a:pt x="11" y="320"/>
                  </a:lnTo>
                  <a:lnTo>
                    <a:pt x="0" y="330"/>
                  </a:lnTo>
                  <a:lnTo>
                    <a:pt x="6" y="353"/>
                  </a:lnTo>
                  <a:lnTo>
                    <a:pt x="296" y="295"/>
                  </a:lnTo>
                  <a:lnTo>
                    <a:pt x="301" y="297"/>
                  </a:lnTo>
                  <a:lnTo>
                    <a:pt x="303" y="303"/>
                  </a:lnTo>
                  <a:lnTo>
                    <a:pt x="305" y="305"/>
                  </a:lnTo>
                  <a:lnTo>
                    <a:pt x="307" y="305"/>
                  </a:lnTo>
                  <a:lnTo>
                    <a:pt x="311" y="307"/>
                  </a:lnTo>
                  <a:lnTo>
                    <a:pt x="315" y="309"/>
                  </a:lnTo>
                  <a:lnTo>
                    <a:pt x="324" y="326"/>
                  </a:lnTo>
                  <a:lnTo>
                    <a:pt x="326" y="332"/>
                  </a:lnTo>
                  <a:lnTo>
                    <a:pt x="328" y="335"/>
                  </a:lnTo>
                  <a:lnTo>
                    <a:pt x="330" y="337"/>
                  </a:lnTo>
                  <a:lnTo>
                    <a:pt x="347" y="337"/>
                  </a:lnTo>
                  <a:lnTo>
                    <a:pt x="353" y="343"/>
                  </a:lnTo>
                </a:path>
              </a:pathLst>
            </a:custGeom>
            <a:noFill/>
            <a:ln w="0">
              <a:solidFill>
                <a:srgbClr val="000000"/>
              </a:solidFill>
              <a:prstDash val="solid"/>
              <a:round/>
              <a:headEnd/>
              <a:tailEnd/>
            </a:ln>
          </p:spPr>
          <p:txBody>
            <a:bodyPr/>
            <a:lstStyle/>
            <a:p>
              <a:endParaRPr lang="en-US"/>
            </a:p>
          </p:txBody>
        </p:sp>
        <p:sp>
          <p:nvSpPr>
            <p:cNvPr id="38210" name="Freeform 322"/>
            <p:cNvSpPr>
              <a:spLocks/>
            </p:cNvSpPr>
            <p:nvPr/>
          </p:nvSpPr>
          <p:spPr bwMode="auto">
            <a:xfrm>
              <a:off x="3451" y="3270"/>
              <a:ext cx="48" cy="50"/>
            </a:xfrm>
            <a:custGeom>
              <a:avLst/>
              <a:gdLst>
                <a:gd name="T0" fmla="*/ 14 w 48"/>
                <a:gd name="T1" fmla="*/ 29 h 50"/>
                <a:gd name="T2" fmla="*/ 48 w 48"/>
                <a:gd name="T3" fmla="*/ 0 h 50"/>
                <a:gd name="T4" fmla="*/ 8 w 48"/>
                <a:gd name="T5" fmla="*/ 50 h 50"/>
                <a:gd name="T6" fmla="*/ 0 w 48"/>
                <a:gd name="T7" fmla="*/ 48 h 50"/>
                <a:gd name="T8" fmla="*/ 14 w 48"/>
                <a:gd name="T9" fmla="*/ 29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14" y="29"/>
                  </a:moveTo>
                  <a:lnTo>
                    <a:pt x="48" y="0"/>
                  </a:lnTo>
                  <a:lnTo>
                    <a:pt x="8" y="50"/>
                  </a:lnTo>
                  <a:lnTo>
                    <a:pt x="0" y="48"/>
                  </a:lnTo>
                  <a:lnTo>
                    <a:pt x="14" y="29"/>
                  </a:lnTo>
                </a:path>
              </a:pathLst>
            </a:custGeom>
            <a:noFill/>
            <a:ln w="0">
              <a:solidFill>
                <a:srgbClr val="000000"/>
              </a:solidFill>
              <a:prstDash val="solid"/>
              <a:round/>
              <a:headEnd/>
              <a:tailEnd/>
            </a:ln>
          </p:spPr>
          <p:txBody>
            <a:bodyPr/>
            <a:lstStyle/>
            <a:p>
              <a:endParaRPr lang="en-US"/>
            </a:p>
          </p:txBody>
        </p:sp>
        <p:sp>
          <p:nvSpPr>
            <p:cNvPr id="38211" name="Freeform 323"/>
            <p:cNvSpPr>
              <a:spLocks/>
            </p:cNvSpPr>
            <p:nvPr/>
          </p:nvSpPr>
          <p:spPr bwMode="auto">
            <a:xfrm>
              <a:off x="1852" y="2639"/>
              <a:ext cx="16" cy="27"/>
            </a:xfrm>
            <a:custGeom>
              <a:avLst/>
              <a:gdLst>
                <a:gd name="T0" fmla="*/ 0 w 16"/>
                <a:gd name="T1" fmla="*/ 0 h 27"/>
                <a:gd name="T2" fmla="*/ 16 w 16"/>
                <a:gd name="T3" fmla="*/ 27 h 27"/>
                <a:gd name="T4" fmla="*/ 8 w 16"/>
                <a:gd name="T5" fmla="*/ 27 h 27"/>
                <a:gd name="T6" fmla="*/ 0 w 16"/>
                <a:gd name="T7" fmla="*/ 0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0"/>
                  </a:moveTo>
                  <a:lnTo>
                    <a:pt x="16" y="27"/>
                  </a:lnTo>
                  <a:lnTo>
                    <a:pt x="8" y="27"/>
                  </a:lnTo>
                  <a:lnTo>
                    <a:pt x="0" y="0"/>
                  </a:lnTo>
                </a:path>
              </a:pathLst>
            </a:custGeom>
            <a:noFill/>
            <a:ln w="0">
              <a:solidFill>
                <a:srgbClr val="000000"/>
              </a:solidFill>
              <a:prstDash val="solid"/>
              <a:round/>
              <a:headEnd/>
              <a:tailEnd/>
            </a:ln>
          </p:spPr>
          <p:txBody>
            <a:bodyPr/>
            <a:lstStyle/>
            <a:p>
              <a:endParaRPr lang="en-US"/>
            </a:p>
          </p:txBody>
        </p:sp>
        <p:sp>
          <p:nvSpPr>
            <p:cNvPr id="38212" name="Freeform 324"/>
            <p:cNvSpPr>
              <a:spLocks/>
            </p:cNvSpPr>
            <p:nvPr/>
          </p:nvSpPr>
          <p:spPr bwMode="auto">
            <a:xfrm>
              <a:off x="1783" y="2516"/>
              <a:ext cx="21" cy="17"/>
            </a:xfrm>
            <a:custGeom>
              <a:avLst/>
              <a:gdLst>
                <a:gd name="T0" fmla="*/ 0 w 21"/>
                <a:gd name="T1" fmla="*/ 0 h 17"/>
                <a:gd name="T2" fmla="*/ 21 w 21"/>
                <a:gd name="T3" fmla="*/ 13 h 17"/>
                <a:gd name="T4" fmla="*/ 6 w 21"/>
                <a:gd name="T5" fmla="*/ 17 h 17"/>
                <a:gd name="T6" fmla="*/ 0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0"/>
                  </a:moveTo>
                  <a:lnTo>
                    <a:pt x="21" y="13"/>
                  </a:lnTo>
                  <a:lnTo>
                    <a:pt x="6" y="17"/>
                  </a:lnTo>
                  <a:lnTo>
                    <a:pt x="0" y="0"/>
                  </a:lnTo>
                </a:path>
              </a:pathLst>
            </a:custGeom>
            <a:noFill/>
            <a:ln w="0">
              <a:solidFill>
                <a:srgbClr val="000000"/>
              </a:solidFill>
              <a:prstDash val="solid"/>
              <a:round/>
              <a:headEnd/>
              <a:tailEnd/>
            </a:ln>
          </p:spPr>
          <p:txBody>
            <a:bodyPr/>
            <a:lstStyle/>
            <a:p>
              <a:endParaRPr lang="en-US"/>
            </a:p>
          </p:txBody>
        </p:sp>
        <p:sp>
          <p:nvSpPr>
            <p:cNvPr id="38213" name="Freeform 325"/>
            <p:cNvSpPr>
              <a:spLocks/>
            </p:cNvSpPr>
            <p:nvPr/>
          </p:nvSpPr>
          <p:spPr bwMode="auto">
            <a:xfrm>
              <a:off x="1756" y="2514"/>
              <a:ext cx="16" cy="14"/>
            </a:xfrm>
            <a:custGeom>
              <a:avLst/>
              <a:gdLst>
                <a:gd name="T0" fmla="*/ 0 w 16"/>
                <a:gd name="T1" fmla="*/ 2 h 14"/>
                <a:gd name="T2" fmla="*/ 10 w 16"/>
                <a:gd name="T3" fmla="*/ 0 h 14"/>
                <a:gd name="T4" fmla="*/ 16 w 16"/>
                <a:gd name="T5" fmla="*/ 14 h 14"/>
                <a:gd name="T6" fmla="*/ 0 w 16"/>
                <a:gd name="T7" fmla="*/ 2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2"/>
                  </a:moveTo>
                  <a:lnTo>
                    <a:pt x="10" y="0"/>
                  </a:lnTo>
                  <a:lnTo>
                    <a:pt x="16" y="14"/>
                  </a:lnTo>
                  <a:lnTo>
                    <a:pt x="0" y="2"/>
                  </a:lnTo>
                </a:path>
              </a:pathLst>
            </a:custGeom>
            <a:noFill/>
            <a:ln w="0">
              <a:solidFill>
                <a:srgbClr val="000000"/>
              </a:solidFill>
              <a:prstDash val="solid"/>
              <a:round/>
              <a:headEnd/>
              <a:tailEnd/>
            </a:ln>
          </p:spPr>
          <p:txBody>
            <a:bodyPr/>
            <a:lstStyle/>
            <a:p>
              <a:endParaRPr lang="en-US"/>
            </a:p>
          </p:txBody>
        </p:sp>
        <p:sp>
          <p:nvSpPr>
            <p:cNvPr id="38214" name="Freeform 326"/>
            <p:cNvSpPr>
              <a:spLocks/>
            </p:cNvSpPr>
            <p:nvPr/>
          </p:nvSpPr>
          <p:spPr bwMode="auto">
            <a:xfrm>
              <a:off x="2729" y="2510"/>
              <a:ext cx="1008" cy="983"/>
            </a:xfrm>
            <a:custGeom>
              <a:avLst/>
              <a:gdLst>
                <a:gd name="T0" fmla="*/ 916 w 1008"/>
                <a:gd name="T1" fmla="*/ 269 h 983"/>
                <a:gd name="T2" fmla="*/ 851 w 1008"/>
                <a:gd name="T3" fmla="*/ 254 h 983"/>
                <a:gd name="T4" fmla="*/ 809 w 1008"/>
                <a:gd name="T5" fmla="*/ 261 h 983"/>
                <a:gd name="T6" fmla="*/ 774 w 1008"/>
                <a:gd name="T7" fmla="*/ 261 h 983"/>
                <a:gd name="T8" fmla="*/ 764 w 1008"/>
                <a:gd name="T9" fmla="*/ 261 h 983"/>
                <a:gd name="T10" fmla="*/ 749 w 1008"/>
                <a:gd name="T11" fmla="*/ 252 h 983"/>
                <a:gd name="T12" fmla="*/ 732 w 1008"/>
                <a:gd name="T13" fmla="*/ 273 h 983"/>
                <a:gd name="T14" fmla="*/ 722 w 1008"/>
                <a:gd name="T15" fmla="*/ 255 h 983"/>
                <a:gd name="T16" fmla="*/ 690 w 1008"/>
                <a:gd name="T17" fmla="*/ 250 h 983"/>
                <a:gd name="T18" fmla="*/ 668 w 1008"/>
                <a:gd name="T19" fmla="*/ 246 h 983"/>
                <a:gd name="T20" fmla="*/ 636 w 1008"/>
                <a:gd name="T21" fmla="*/ 238 h 983"/>
                <a:gd name="T22" fmla="*/ 617 w 1008"/>
                <a:gd name="T23" fmla="*/ 231 h 983"/>
                <a:gd name="T24" fmla="*/ 582 w 1008"/>
                <a:gd name="T25" fmla="*/ 223 h 983"/>
                <a:gd name="T26" fmla="*/ 569 w 1008"/>
                <a:gd name="T27" fmla="*/ 204 h 983"/>
                <a:gd name="T28" fmla="*/ 534 w 1008"/>
                <a:gd name="T29" fmla="*/ 192 h 983"/>
                <a:gd name="T30" fmla="*/ 310 w 1008"/>
                <a:gd name="T31" fmla="*/ 0 h 983"/>
                <a:gd name="T32" fmla="*/ 0 w 1008"/>
                <a:gd name="T33" fmla="*/ 384 h 983"/>
                <a:gd name="T34" fmla="*/ 4 w 1008"/>
                <a:gd name="T35" fmla="*/ 401 h 983"/>
                <a:gd name="T36" fmla="*/ 27 w 1008"/>
                <a:gd name="T37" fmla="*/ 434 h 983"/>
                <a:gd name="T38" fmla="*/ 123 w 1008"/>
                <a:gd name="T39" fmla="*/ 528 h 983"/>
                <a:gd name="T40" fmla="*/ 135 w 1008"/>
                <a:gd name="T41" fmla="*/ 559 h 983"/>
                <a:gd name="T42" fmla="*/ 202 w 1008"/>
                <a:gd name="T43" fmla="*/ 657 h 983"/>
                <a:gd name="T44" fmla="*/ 263 w 1008"/>
                <a:gd name="T45" fmla="*/ 666 h 983"/>
                <a:gd name="T46" fmla="*/ 298 w 1008"/>
                <a:gd name="T47" fmla="*/ 612 h 983"/>
                <a:gd name="T48" fmla="*/ 319 w 1008"/>
                <a:gd name="T49" fmla="*/ 605 h 983"/>
                <a:gd name="T50" fmla="*/ 359 w 1008"/>
                <a:gd name="T51" fmla="*/ 618 h 983"/>
                <a:gd name="T52" fmla="*/ 400 w 1008"/>
                <a:gd name="T53" fmla="*/ 637 h 983"/>
                <a:gd name="T54" fmla="*/ 413 w 1008"/>
                <a:gd name="T55" fmla="*/ 647 h 983"/>
                <a:gd name="T56" fmla="*/ 446 w 1008"/>
                <a:gd name="T57" fmla="*/ 691 h 983"/>
                <a:gd name="T58" fmla="*/ 501 w 1008"/>
                <a:gd name="T59" fmla="*/ 795 h 983"/>
                <a:gd name="T60" fmla="*/ 534 w 1008"/>
                <a:gd name="T61" fmla="*/ 829 h 983"/>
                <a:gd name="T62" fmla="*/ 546 w 1008"/>
                <a:gd name="T63" fmla="*/ 885 h 983"/>
                <a:gd name="T64" fmla="*/ 592 w 1008"/>
                <a:gd name="T65" fmla="*/ 941 h 983"/>
                <a:gd name="T66" fmla="*/ 676 w 1008"/>
                <a:gd name="T67" fmla="*/ 966 h 983"/>
                <a:gd name="T68" fmla="*/ 720 w 1008"/>
                <a:gd name="T69" fmla="*/ 973 h 983"/>
                <a:gd name="T70" fmla="*/ 716 w 1008"/>
                <a:gd name="T71" fmla="*/ 960 h 983"/>
                <a:gd name="T72" fmla="*/ 701 w 1008"/>
                <a:gd name="T73" fmla="*/ 866 h 983"/>
                <a:gd name="T74" fmla="*/ 693 w 1008"/>
                <a:gd name="T75" fmla="*/ 854 h 983"/>
                <a:gd name="T76" fmla="*/ 713 w 1008"/>
                <a:gd name="T77" fmla="*/ 820 h 983"/>
                <a:gd name="T78" fmla="*/ 718 w 1008"/>
                <a:gd name="T79" fmla="*/ 804 h 983"/>
                <a:gd name="T80" fmla="*/ 732 w 1008"/>
                <a:gd name="T81" fmla="*/ 774 h 983"/>
                <a:gd name="T82" fmla="*/ 745 w 1008"/>
                <a:gd name="T83" fmla="*/ 774 h 983"/>
                <a:gd name="T84" fmla="*/ 753 w 1008"/>
                <a:gd name="T85" fmla="*/ 760 h 983"/>
                <a:gd name="T86" fmla="*/ 763 w 1008"/>
                <a:gd name="T87" fmla="*/ 758 h 983"/>
                <a:gd name="T88" fmla="*/ 774 w 1008"/>
                <a:gd name="T89" fmla="*/ 741 h 983"/>
                <a:gd name="T90" fmla="*/ 799 w 1008"/>
                <a:gd name="T91" fmla="*/ 728 h 983"/>
                <a:gd name="T92" fmla="*/ 805 w 1008"/>
                <a:gd name="T93" fmla="*/ 735 h 983"/>
                <a:gd name="T94" fmla="*/ 883 w 1008"/>
                <a:gd name="T95" fmla="*/ 683 h 983"/>
                <a:gd name="T96" fmla="*/ 899 w 1008"/>
                <a:gd name="T97" fmla="*/ 639 h 983"/>
                <a:gd name="T98" fmla="*/ 916 w 1008"/>
                <a:gd name="T99" fmla="*/ 647 h 983"/>
                <a:gd name="T100" fmla="*/ 987 w 1008"/>
                <a:gd name="T101" fmla="*/ 634 h 983"/>
                <a:gd name="T102" fmla="*/ 983 w 1008"/>
                <a:gd name="T103" fmla="*/ 618 h 983"/>
                <a:gd name="T104" fmla="*/ 993 w 1008"/>
                <a:gd name="T105" fmla="*/ 580 h 983"/>
                <a:gd name="T106" fmla="*/ 997 w 1008"/>
                <a:gd name="T107" fmla="*/ 551 h 983"/>
                <a:gd name="T108" fmla="*/ 1008 w 1008"/>
                <a:gd name="T109" fmla="*/ 513 h 983"/>
                <a:gd name="T110" fmla="*/ 997 w 1008"/>
                <a:gd name="T111" fmla="*/ 480 h 983"/>
                <a:gd name="T112" fmla="*/ 985 w 1008"/>
                <a:gd name="T113" fmla="*/ 461 h 983"/>
                <a:gd name="T114" fmla="*/ 966 w 1008"/>
                <a:gd name="T115" fmla="*/ 422 h 983"/>
                <a:gd name="T116" fmla="*/ 943 w 1008"/>
                <a:gd name="T117" fmla="*/ 284 h 9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8"/>
                <a:gd name="T178" fmla="*/ 0 h 983"/>
                <a:gd name="T179" fmla="*/ 1008 w 1008"/>
                <a:gd name="T180" fmla="*/ 983 h 9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8" h="983">
                  <a:moveTo>
                    <a:pt x="928" y="277"/>
                  </a:moveTo>
                  <a:lnTo>
                    <a:pt x="924" y="275"/>
                  </a:lnTo>
                  <a:lnTo>
                    <a:pt x="922" y="273"/>
                  </a:lnTo>
                  <a:lnTo>
                    <a:pt x="916" y="269"/>
                  </a:lnTo>
                  <a:lnTo>
                    <a:pt x="880" y="250"/>
                  </a:lnTo>
                  <a:lnTo>
                    <a:pt x="878" y="254"/>
                  </a:lnTo>
                  <a:lnTo>
                    <a:pt x="866" y="255"/>
                  </a:lnTo>
                  <a:lnTo>
                    <a:pt x="851" y="254"/>
                  </a:lnTo>
                  <a:lnTo>
                    <a:pt x="843" y="254"/>
                  </a:lnTo>
                  <a:lnTo>
                    <a:pt x="839" y="255"/>
                  </a:lnTo>
                  <a:lnTo>
                    <a:pt x="826" y="259"/>
                  </a:lnTo>
                  <a:lnTo>
                    <a:pt x="809" y="261"/>
                  </a:lnTo>
                  <a:lnTo>
                    <a:pt x="805" y="263"/>
                  </a:lnTo>
                  <a:lnTo>
                    <a:pt x="793" y="273"/>
                  </a:lnTo>
                  <a:lnTo>
                    <a:pt x="782" y="265"/>
                  </a:lnTo>
                  <a:lnTo>
                    <a:pt x="774" y="261"/>
                  </a:lnTo>
                  <a:lnTo>
                    <a:pt x="774" y="259"/>
                  </a:lnTo>
                  <a:lnTo>
                    <a:pt x="772" y="257"/>
                  </a:lnTo>
                  <a:lnTo>
                    <a:pt x="766" y="257"/>
                  </a:lnTo>
                  <a:lnTo>
                    <a:pt x="764" y="261"/>
                  </a:lnTo>
                  <a:lnTo>
                    <a:pt x="761" y="261"/>
                  </a:lnTo>
                  <a:lnTo>
                    <a:pt x="753" y="259"/>
                  </a:lnTo>
                  <a:lnTo>
                    <a:pt x="751" y="254"/>
                  </a:lnTo>
                  <a:lnTo>
                    <a:pt x="749" y="252"/>
                  </a:lnTo>
                  <a:lnTo>
                    <a:pt x="741" y="255"/>
                  </a:lnTo>
                  <a:lnTo>
                    <a:pt x="736" y="263"/>
                  </a:lnTo>
                  <a:lnTo>
                    <a:pt x="738" y="269"/>
                  </a:lnTo>
                  <a:lnTo>
                    <a:pt x="732" y="273"/>
                  </a:lnTo>
                  <a:lnTo>
                    <a:pt x="728" y="267"/>
                  </a:lnTo>
                  <a:lnTo>
                    <a:pt x="730" y="259"/>
                  </a:lnTo>
                  <a:lnTo>
                    <a:pt x="730" y="255"/>
                  </a:lnTo>
                  <a:lnTo>
                    <a:pt x="722" y="255"/>
                  </a:lnTo>
                  <a:lnTo>
                    <a:pt x="715" y="261"/>
                  </a:lnTo>
                  <a:lnTo>
                    <a:pt x="713" y="261"/>
                  </a:lnTo>
                  <a:lnTo>
                    <a:pt x="695" y="248"/>
                  </a:lnTo>
                  <a:lnTo>
                    <a:pt x="690" y="250"/>
                  </a:lnTo>
                  <a:lnTo>
                    <a:pt x="686" y="259"/>
                  </a:lnTo>
                  <a:lnTo>
                    <a:pt x="672" y="255"/>
                  </a:lnTo>
                  <a:lnTo>
                    <a:pt x="672" y="248"/>
                  </a:lnTo>
                  <a:lnTo>
                    <a:pt x="668" y="246"/>
                  </a:lnTo>
                  <a:lnTo>
                    <a:pt x="661" y="238"/>
                  </a:lnTo>
                  <a:lnTo>
                    <a:pt x="661" y="236"/>
                  </a:lnTo>
                  <a:lnTo>
                    <a:pt x="642" y="232"/>
                  </a:lnTo>
                  <a:lnTo>
                    <a:pt x="636" y="238"/>
                  </a:lnTo>
                  <a:lnTo>
                    <a:pt x="628" y="234"/>
                  </a:lnTo>
                  <a:lnTo>
                    <a:pt x="622" y="227"/>
                  </a:lnTo>
                  <a:lnTo>
                    <a:pt x="619" y="229"/>
                  </a:lnTo>
                  <a:lnTo>
                    <a:pt x="617" y="231"/>
                  </a:lnTo>
                  <a:lnTo>
                    <a:pt x="613" y="231"/>
                  </a:lnTo>
                  <a:lnTo>
                    <a:pt x="605" y="227"/>
                  </a:lnTo>
                  <a:lnTo>
                    <a:pt x="586" y="223"/>
                  </a:lnTo>
                  <a:lnTo>
                    <a:pt x="582" y="223"/>
                  </a:lnTo>
                  <a:lnTo>
                    <a:pt x="578" y="215"/>
                  </a:lnTo>
                  <a:lnTo>
                    <a:pt x="580" y="211"/>
                  </a:lnTo>
                  <a:lnTo>
                    <a:pt x="576" y="208"/>
                  </a:lnTo>
                  <a:lnTo>
                    <a:pt x="569" y="204"/>
                  </a:lnTo>
                  <a:lnTo>
                    <a:pt x="565" y="208"/>
                  </a:lnTo>
                  <a:lnTo>
                    <a:pt x="549" y="209"/>
                  </a:lnTo>
                  <a:lnTo>
                    <a:pt x="544" y="206"/>
                  </a:lnTo>
                  <a:lnTo>
                    <a:pt x="534" y="192"/>
                  </a:lnTo>
                  <a:lnTo>
                    <a:pt x="530" y="190"/>
                  </a:lnTo>
                  <a:lnTo>
                    <a:pt x="521" y="188"/>
                  </a:lnTo>
                  <a:lnTo>
                    <a:pt x="526" y="12"/>
                  </a:lnTo>
                  <a:lnTo>
                    <a:pt x="310" y="0"/>
                  </a:lnTo>
                  <a:lnTo>
                    <a:pt x="308" y="0"/>
                  </a:lnTo>
                  <a:lnTo>
                    <a:pt x="275" y="409"/>
                  </a:lnTo>
                  <a:lnTo>
                    <a:pt x="2" y="382"/>
                  </a:lnTo>
                  <a:lnTo>
                    <a:pt x="0" y="384"/>
                  </a:lnTo>
                  <a:lnTo>
                    <a:pt x="2" y="388"/>
                  </a:lnTo>
                  <a:lnTo>
                    <a:pt x="4" y="388"/>
                  </a:lnTo>
                  <a:lnTo>
                    <a:pt x="0" y="394"/>
                  </a:lnTo>
                  <a:lnTo>
                    <a:pt x="4" y="401"/>
                  </a:lnTo>
                  <a:lnTo>
                    <a:pt x="4" y="403"/>
                  </a:lnTo>
                  <a:lnTo>
                    <a:pt x="20" y="413"/>
                  </a:lnTo>
                  <a:lnTo>
                    <a:pt x="22" y="422"/>
                  </a:lnTo>
                  <a:lnTo>
                    <a:pt x="27" y="434"/>
                  </a:lnTo>
                  <a:lnTo>
                    <a:pt x="43" y="444"/>
                  </a:lnTo>
                  <a:lnTo>
                    <a:pt x="85" y="493"/>
                  </a:lnTo>
                  <a:lnTo>
                    <a:pt x="119" y="522"/>
                  </a:lnTo>
                  <a:lnTo>
                    <a:pt x="123" y="528"/>
                  </a:lnTo>
                  <a:lnTo>
                    <a:pt x="125" y="534"/>
                  </a:lnTo>
                  <a:lnTo>
                    <a:pt x="125" y="541"/>
                  </a:lnTo>
                  <a:lnTo>
                    <a:pt x="127" y="545"/>
                  </a:lnTo>
                  <a:lnTo>
                    <a:pt x="135" y="559"/>
                  </a:lnTo>
                  <a:lnTo>
                    <a:pt x="135" y="587"/>
                  </a:lnTo>
                  <a:lnTo>
                    <a:pt x="137" y="595"/>
                  </a:lnTo>
                  <a:lnTo>
                    <a:pt x="148" y="616"/>
                  </a:lnTo>
                  <a:lnTo>
                    <a:pt x="202" y="657"/>
                  </a:lnTo>
                  <a:lnTo>
                    <a:pt x="238" y="678"/>
                  </a:lnTo>
                  <a:lnTo>
                    <a:pt x="248" y="680"/>
                  </a:lnTo>
                  <a:lnTo>
                    <a:pt x="256" y="676"/>
                  </a:lnTo>
                  <a:lnTo>
                    <a:pt x="263" y="666"/>
                  </a:lnTo>
                  <a:lnTo>
                    <a:pt x="269" y="662"/>
                  </a:lnTo>
                  <a:lnTo>
                    <a:pt x="286" y="626"/>
                  </a:lnTo>
                  <a:lnTo>
                    <a:pt x="292" y="614"/>
                  </a:lnTo>
                  <a:lnTo>
                    <a:pt x="298" y="612"/>
                  </a:lnTo>
                  <a:lnTo>
                    <a:pt x="311" y="616"/>
                  </a:lnTo>
                  <a:lnTo>
                    <a:pt x="313" y="614"/>
                  </a:lnTo>
                  <a:lnTo>
                    <a:pt x="315" y="609"/>
                  </a:lnTo>
                  <a:lnTo>
                    <a:pt x="319" y="605"/>
                  </a:lnTo>
                  <a:lnTo>
                    <a:pt x="327" y="607"/>
                  </a:lnTo>
                  <a:lnTo>
                    <a:pt x="333" y="612"/>
                  </a:lnTo>
                  <a:lnTo>
                    <a:pt x="354" y="614"/>
                  </a:lnTo>
                  <a:lnTo>
                    <a:pt x="359" y="618"/>
                  </a:lnTo>
                  <a:lnTo>
                    <a:pt x="373" y="622"/>
                  </a:lnTo>
                  <a:lnTo>
                    <a:pt x="379" y="618"/>
                  </a:lnTo>
                  <a:lnTo>
                    <a:pt x="396" y="628"/>
                  </a:lnTo>
                  <a:lnTo>
                    <a:pt x="400" y="637"/>
                  </a:lnTo>
                  <a:lnTo>
                    <a:pt x="402" y="637"/>
                  </a:lnTo>
                  <a:lnTo>
                    <a:pt x="404" y="641"/>
                  </a:lnTo>
                  <a:lnTo>
                    <a:pt x="405" y="643"/>
                  </a:lnTo>
                  <a:lnTo>
                    <a:pt x="413" y="647"/>
                  </a:lnTo>
                  <a:lnTo>
                    <a:pt x="423" y="659"/>
                  </a:lnTo>
                  <a:lnTo>
                    <a:pt x="438" y="674"/>
                  </a:lnTo>
                  <a:lnTo>
                    <a:pt x="446" y="685"/>
                  </a:lnTo>
                  <a:lnTo>
                    <a:pt x="446" y="691"/>
                  </a:lnTo>
                  <a:lnTo>
                    <a:pt x="471" y="747"/>
                  </a:lnTo>
                  <a:lnTo>
                    <a:pt x="473" y="758"/>
                  </a:lnTo>
                  <a:lnTo>
                    <a:pt x="500" y="787"/>
                  </a:lnTo>
                  <a:lnTo>
                    <a:pt x="501" y="795"/>
                  </a:lnTo>
                  <a:lnTo>
                    <a:pt x="519" y="814"/>
                  </a:lnTo>
                  <a:lnTo>
                    <a:pt x="525" y="816"/>
                  </a:lnTo>
                  <a:lnTo>
                    <a:pt x="530" y="825"/>
                  </a:lnTo>
                  <a:lnTo>
                    <a:pt x="534" y="829"/>
                  </a:lnTo>
                  <a:lnTo>
                    <a:pt x="532" y="848"/>
                  </a:lnTo>
                  <a:lnTo>
                    <a:pt x="538" y="856"/>
                  </a:lnTo>
                  <a:lnTo>
                    <a:pt x="540" y="877"/>
                  </a:lnTo>
                  <a:lnTo>
                    <a:pt x="546" y="885"/>
                  </a:lnTo>
                  <a:lnTo>
                    <a:pt x="565" y="920"/>
                  </a:lnTo>
                  <a:lnTo>
                    <a:pt x="565" y="931"/>
                  </a:lnTo>
                  <a:lnTo>
                    <a:pt x="578" y="931"/>
                  </a:lnTo>
                  <a:lnTo>
                    <a:pt x="592" y="941"/>
                  </a:lnTo>
                  <a:lnTo>
                    <a:pt x="609" y="946"/>
                  </a:lnTo>
                  <a:lnTo>
                    <a:pt x="634" y="962"/>
                  </a:lnTo>
                  <a:lnTo>
                    <a:pt x="668" y="966"/>
                  </a:lnTo>
                  <a:lnTo>
                    <a:pt x="676" y="966"/>
                  </a:lnTo>
                  <a:lnTo>
                    <a:pt x="695" y="979"/>
                  </a:lnTo>
                  <a:lnTo>
                    <a:pt x="703" y="983"/>
                  </a:lnTo>
                  <a:lnTo>
                    <a:pt x="713" y="971"/>
                  </a:lnTo>
                  <a:lnTo>
                    <a:pt x="720" y="973"/>
                  </a:lnTo>
                  <a:lnTo>
                    <a:pt x="722" y="971"/>
                  </a:lnTo>
                  <a:lnTo>
                    <a:pt x="722" y="966"/>
                  </a:lnTo>
                  <a:lnTo>
                    <a:pt x="715" y="964"/>
                  </a:lnTo>
                  <a:lnTo>
                    <a:pt x="716" y="960"/>
                  </a:lnTo>
                  <a:lnTo>
                    <a:pt x="709" y="952"/>
                  </a:lnTo>
                  <a:lnTo>
                    <a:pt x="697" y="908"/>
                  </a:lnTo>
                  <a:lnTo>
                    <a:pt x="692" y="891"/>
                  </a:lnTo>
                  <a:lnTo>
                    <a:pt x="701" y="866"/>
                  </a:lnTo>
                  <a:lnTo>
                    <a:pt x="699" y="858"/>
                  </a:lnTo>
                  <a:lnTo>
                    <a:pt x="697" y="856"/>
                  </a:lnTo>
                  <a:lnTo>
                    <a:pt x="695" y="856"/>
                  </a:lnTo>
                  <a:lnTo>
                    <a:pt x="693" y="854"/>
                  </a:lnTo>
                  <a:lnTo>
                    <a:pt x="693" y="852"/>
                  </a:lnTo>
                  <a:lnTo>
                    <a:pt x="695" y="850"/>
                  </a:lnTo>
                  <a:lnTo>
                    <a:pt x="707" y="843"/>
                  </a:lnTo>
                  <a:lnTo>
                    <a:pt x="713" y="820"/>
                  </a:lnTo>
                  <a:lnTo>
                    <a:pt x="707" y="818"/>
                  </a:lnTo>
                  <a:lnTo>
                    <a:pt x="705" y="806"/>
                  </a:lnTo>
                  <a:lnTo>
                    <a:pt x="711" y="799"/>
                  </a:lnTo>
                  <a:lnTo>
                    <a:pt x="718" y="804"/>
                  </a:lnTo>
                  <a:lnTo>
                    <a:pt x="732" y="797"/>
                  </a:lnTo>
                  <a:lnTo>
                    <a:pt x="736" y="783"/>
                  </a:lnTo>
                  <a:lnTo>
                    <a:pt x="728" y="779"/>
                  </a:lnTo>
                  <a:lnTo>
                    <a:pt x="732" y="774"/>
                  </a:lnTo>
                  <a:lnTo>
                    <a:pt x="734" y="774"/>
                  </a:lnTo>
                  <a:lnTo>
                    <a:pt x="738" y="776"/>
                  </a:lnTo>
                  <a:lnTo>
                    <a:pt x="741" y="772"/>
                  </a:lnTo>
                  <a:lnTo>
                    <a:pt x="745" y="774"/>
                  </a:lnTo>
                  <a:lnTo>
                    <a:pt x="749" y="774"/>
                  </a:lnTo>
                  <a:lnTo>
                    <a:pt x="753" y="772"/>
                  </a:lnTo>
                  <a:lnTo>
                    <a:pt x="753" y="770"/>
                  </a:lnTo>
                  <a:lnTo>
                    <a:pt x="753" y="760"/>
                  </a:lnTo>
                  <a:lnTo>
                    <a:pt x="755" y="756"/>
                  </a:lnTo>
                  <a:lnTo>
                    <a:pt x="759" y="756"/>
                  </a:lnTo>
                  <a:lnTo>
                    <a:pt x="761" y="756"/>
                  </a:lnTo>
                  <a:lnTo>
                    <a:pt x="763" y="758"/>
                  </a:lnTo>
                  <a:lnTo>
                    <a:pt x="784" y="753"/>
                  </a:lnTo>
                  <a:lnTo>
                    <a:pt x="786" y="749"/>
                  </a:lnTo>
                  <a:lnTo>
                    <a:pt x="784" y="747"/>
                  </a:lnTo>
                  <a:lnTo>
                    <a:pt x="774" y="741"/>
                  </a:lnTo>
                  <a:lnTo>
                    <a:pt x="774" y="737"/>
                  </a:lnTo>
                  <a:lnTo>
                    <a:pt x="791" y="731"/>
                  </a:lnTo>
                  <a:lnTo>
                    <a:pt x="795" y="728"/>
                  </a:lnTo>
                  <a:lnTo>
                    <a:pt x="799" y="728"/>
                  </a:lnTo>
                  <a:lnTo>
                    <a:pt x="801" y="728"/>
                  </a:lnTo>
                  <a:lnTo>
                    <a:pt x="799" y="730"/>
                  </a:lnTo>
                  <a:lnTo>
                    <a:pt x="801" y="735"/>
                  </a:lnTo>
                  <a:lnTo>
                    <a:pt x="805" y="735"/>
                  </a:lnTo>
                  <a:lnTo>
                    <a:pt x="809" y="733"/>
                  </a:lnTo>
                  <a:lnTo>
                    <a:pt x="835" y="724"/>
                  </a:lnTo>
                  <a:lnTo>
                    <a:pt x="882" y="695"/>
                  </a:lnTo>
                  <a:lnTo>
                    <a:pt x="883" y="683"/>
                  </a:lnTo>
                  <a:lnTo>
                    <a:pt x="905" y="664"/>
                  </a:lnTo>
                  <a:lnTo>
                    <a:pt x="906" y="662"/>
                  </a:lnTo>
                  <a:lnTo>
                    <a:pt x="897" y="649"/>
                  </a:lnTo>
                  <a:lnTo>
                    <a:pt x="899" y="639"/>
                  </a:lnTo>
                  <a:lnTo>
                    <a:pt x="914" y="634"/>
                  </a:lnTo>
                  <a:lnTo>
                    <a:pt x="916" y="634"/>
                  </a:lnTo>
                  <a:lnTo>
                    <a:pt x="914" y="645"/>
                  </a:lnTo>
                  <a:lnTo>
                    <a:pt x="916" y="647"/>
                  </a:lnTo>
                  <a:lnTo>
                    <a:pt x="931" y="647"/>
                  </a:lnTo>
                  <a:lnTo>
                    <a:pt x="935" y="651"/>
                  </a:lnTo>
                  <a:lnTo>
                    <a:pt x="968" y="635"/>
                  </a:lnTo>
                  <a:lnTo>
                    <a:pt x="987" y="634"/>
                  </a:lnTo>
                  <a:lnTo>
                    <a:pt x="987" y="632"/>
                  </a:lnTo>
                  <a:lnTo>
                    <a:pt x="983" y="628"/>
                  </a:lnTo>
                  <a:lnTo>
                    <a:pt x="981" y="622"/>
                  </a:lnTo>
                  <a:lnTo>
                    <a:pt x="983" y="618"/>
                  </a:lnTo>
                  <a:lnTo>
                    <a:pt x="985" y="612"/>
                  </a:lnTo>
                  <a:lnTo>
                    <a:pt x="991" y="607"/>
                  </a:lnTo>
                  <a:lnTo>
                    <a:pt x="999" y="587"/>
                  </a:lnTo>
                  <a:lnTo>
                    <a:pt x="993" y="580"/>
                  </a:lnTo>
                  <a:lnTo>
                    <a:pt x="993" y="572"/>
                  </a:lnTo>
                  <a:lnTo>
                    <a:pt x="995" y="568"/>
                  </a:lnTo>
                  <a:lnTo>
                    <a:pt x="993" y="563"/>
                  </a:lnTo>
                  <a:lnTo>
                    <a:pt x="997" y="551"/>
                  </a:lnTo>
                  <a:lnTo>
                    <a:pt x="1001" y="547"/>
                  </a:lnTo>
                  <a:lnTo>
                    <a:pt x="1004" y="540"/>
                  </a:lnTo>
                  <a:lnTo>
                    <a:pt x="1008" y="522"/>
                  </a:lnTo>
                  <a:lnTo>
                    <a:pt x="1008" y="513"/>
                  </a:lnTo>
                  <a:lnTo>
                    <a:pt x="1004" y="497"/>
                  </a:lnTo>
                  <a:lnTo>
                    <a:pt x="999" y="488"/>
                  </a:lnTo>
                  <a:lnTo>
                    <a:pt x="997" y="486"/>
                  </a:lnTo>
                  <a:lnTo>
                    <a:pt x="997" y="480"/>
                  </a:lnTo>
                  <a:lnTo>
                    <a:pt x="995" y="476"/>
                  </a:lnTo>
                  <a:lnTo>
                    <a:pt x="991" y="469"/>
                  </a:lnTo>
                  <a:lnTo>
                    <a:pt x="985" y="465"/>
                  </a:lnTo>
                  <a:lnTo>
                    <a:pt x="985" y="461"/>
                  </a:lnTo>
                  <a:lnTo>
                    <a:pt x="987" y="451"/>
                  </a:lnTo>
                  <a:lnTo>
                    <a:pt x="981" y="440"/>
                  </a:lnTo>
                  <a:lnTo>
                    <a:pt x="970" y="428"/>
                  </a:lnTo>
                  <a:lnTo>
                    <a:pt x="966" y="422"/>
                  </a:lnTo>
                  <a:lnTo>
                    <a:pt x="964" y="332"/>
                  </a:lnTo>
                  <a:lnTo>
                    <a:pt x="964" y="284"/>
                  </a:lnTo>
                  <a:lnTo>
                    <a:pt x="953" y="280"/>
                  </a:lnTo>
                  <a:lnTo>
                    <a:pt x="943" y="284"/>
                  </a:lnTo>
                  <a:lnTo>
                    <a:pt x="939" y="284"/>
                  </a:lnTo>
                  <a:lnTo>
                    <a:pt x="928" y="277"/>
                  </a:lnTo>
                </a:path>
              </a:pathLst>
            </a:custGeom>
            <a:noFill/>
            <a:ln w="0">
              <a:solidFill>
                <a:srgbClr val="000000"/>
              </a:solidFill>
              <a:prstDash val="solid"/>
              <a:round/>
              <a:headEnd/>
              <a:tailEnd/>
            </a:ln>
          </p:spPr>
          <p:txBody>
            <a:bodyPr/>
            <a:lstStyle/>
            <a:p>
              <a:endParaRPr lang="en-US"/>
            </a:p>
          </p:txBody>
        </p:sp>
        <p:sp>
          <p:nvSpPr>
            <p:cNvPr id="38215" name="Freeform 327"/>
            <p:cNvSpPr>
              <a:spLocks/>
            </p:cNvSpPr>
            <p:nvPr/>
          </p:nvSpPr>
          <p:spPr bwMode="auto">
            <a:xfrm>
              <a:off x="2641" y="3159"/>
              <a:ext cx="54" cy="42"/>
            </a:xfrm>
            <a:custGeom>
              <a:avLst/>
              <a:gdLst>
                <a:gd name="T0" fmla="*/ 0 w 54"/>
                <a:gd name="T1" fmla="*/ 0 h 42"/>
                <a:gd name="T2" fmla="*/ 12 w 54"/>
                <a:gd name="T3" fmla="*/ 42 h 42"/>
                <a:gd name="T4" fmla="*/ 17 w 54"/>
                <a:gd name="T5" fmla="*/ 42 h 42"/>
                <a:gd name="T6" fmla="*/ 27 w 54"/>
                <a:gd name="T7" fmla="*/ 8 h 42"/>
                <a:gd name="T8" fmla="*/ 37 w 54"/>
                <a:gd name="T9" fmla="*/ 42 h 42"/>
                <a:gd name="T10" fmla="*/ 42 w 54"/>
                <a:gd name="T11" fmla="*/ 42 h 42"/>
                <a:gd name="T12" fmla="*/ 54 w 54"/>
                <a:gd name="T13" fmla="*/ 0 h 42"/>
                <a:gd name="T14" fmla="*/ 46 w 54"/>
                <a:gd name="T15" fmla="*/ 0 h 42"/>
                <a:gd name="T16" fmla="*/ 39 w 54"/>
                <a:gd name="T17" fmla="*/ 34 h 42"/>
                <a:gd name="T18" fmla="*/ 29 w 54"/>
                <a:gd name="T19" fmla="*/ 0 h 42"/>
                <a:gd name="T20" fmla="*/ 23 w 54"/>
                <a:gd name="T21" fmla="*/ 0 h 42"/>
                <a:gd name="T22" fmla="*/ 14 w 54"/>
                <a:gd name="T23" fmla="*/ 34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2" y="42"/>
                  </a:lnTo>
                  <a:lnTo>
                    <a:pt x="17" y="42"/>
                  </a:lnTo>
                  <a:lnTo>
                    <a:pt x="27" y="8"/>
                  </a:lnTo>
                  <a:lnTo>
                    <a:pt x="37" y="42"/>
                  </a:lnTo>
                  <a:lnTo>
                    <a:pt x="42" y="42"/>
                  </a:lnTo>
                  <a:lnTo>
                    <a:pt x="54" y="0"/>
                  </a:lnTo>
                  <a:lnTo>
                    <a:pt x="46" y="0"/>
                  </a:lnTo>
                  <a:lnTo>
                    <a:pt x="39" y="34"/>
                  </a:lnTo>
                  <a:lnTo>
                    <a:pt x="29" y="0"/>
                  </a:lnTo>
                  <a:lnTo>
                    <a:pt x="23" y="0"/>
                  </a:lnTo>
                  <a:lnTo>
                    <a:pt x="14" y="34"/>
                  </a:lnTo>
                  <a:lnTo>
                    <a:pt x="6" y="0"/>
                  </a:lnTo>
                  <a:lnTo>
                    <a:pt x="0" y="0"/>
                  </a:lnTo>
                  <a:close/>
                </a:path>
              </a:pathLst>
            </a:custGeom>
            <a:solidFill>
              <a:srgbClr val="000000"/>
            </a:solidFill>
            <a:ln w="9525">
              <a:noFill/>
              <a:round/>
              <a:headEnd/>
              <a:tailEnd/>
            </a:ln>
          </p:spPr>
          <p:txBody>
            <a:bodyPr/>
            <a:lstStyle/>
            <a:p>
              <a:endParaRPr lang="en-US"/>
            </a:p>
          </p:txBody>
        </p:sp>
        <p:sp>
          <p:nvSpPr>
            <p:cNvPr id="38216" name="Rectangle 328"/>
            <p:cNvSpPr>
              <a:spLocks noChangeArrowheads="1"/>
            </p:cNvSpPr>
            <p:nvPr/>
          </p:nvSpPr>
          <p:spPr bwMode="auto">
            <a:xfrm>
              <a:off x="2701" y="3159"/>
              <a:ext cx="5" cy="42"/>
            </a:xfrm>
            <a:prstGeom prst="rect">
              <a:avLst/>
            </a:prstGeom>
            <a:solidFill>
              <a:srgbClr val="000000"/>
            </a:solidFill>
            <a:ln w="9525">
              <a:noFill/>
              <a:miter lim="800000"/>
              <a:headEnd/>
              <a:tailEnd/>
            </a:ln>
          </p:spPr>
          <p:txBody>
            <a:bodyPr/>
            <a:lstStyle/>
            <a:p>
              <a:pPr eaLnBrk="0" hangingPunct="0"/>
              <a:endParaRPr lang="en-US"/>
            </a:p>
          </p:txBody>
        </p:sp>
        <p:sp>
          <p:nvSpPr>
            <p:cNvPr id="38217" name="Freeform 329"/>
            <p:cNvSpPr>
              <a:spLocks noEditPoints="1"/>
            </p:cNvSpPr>
            <p:nvPr/>
          </p:nvSpPr>
          <p:spPr bwMode="auto">
            <a:xfrm>
              <a:off x="2716" y="3159"/>
              <a:ext cx="33" cy="42"/>
            </a:xfrm>
            <a:custGeom>
              <a:avLst/>
              <a:gdLst>
                <a:gd name="T0" fmla="*/ 0 w 33"/>
                <a:gd name="T1" fmla="*/ 0 h 42"/>
                <a:gd name="T2" fmla="*/ 0 w 33"/>
                <a:gd name="T3" fmla="*/ 42 h 42"/>
                <a:gd name="T4" fmla="*/ 6 w 33"/>
                <a:gd name="T5" fmla="*/ 42 h 42"/>
                <a:gd name="T6" fmla="*/ 6 w 33"/>
                <a:gd name="T7" fmla="*/ 25 h 42"/>
                <a:gd name="T8" fmla="*/ 21 w 33"/>
                <a:gd name="T9" fmla="*/ 25 h 42"/>
                <a:gd name="T10" fmla="*/ 25 w 33"/>
                <a:gd name="T11" fmla="*/ 23 h 42"/>
                <a:gd name="T12" fmla="*/ 29 w 33"/>
                <a:gd name="T13" fmla="*/ 21 h 42"/>
                <a:gd name="T14" fmla="*/ 31 w 33"/>
                <a:gd name="T15" fmla="*/ 17 h 42"/>
                <a:gd name="T16" fmla="*/ 33 w 33"/>
                <a:gd name="T17" fmla="*/ 11 h 42"/>
                <a:gd name="T18" fmla="*/ 31 w 33"/>
                <a:gd name="T19" fmla="*/ 8 h 42"/>
                <a:gd name="T20" fmla="*/ 29 w 33"/>
                <a:gd name="T21" fmla="*/ 4 h 42"/>
                <a:gd name="T22" fmla="*/ 25 w 33"/>
                <a:gd name="T23" fmla="*/ 2 h 42"/>
                <a:gd name="T24" fmla="*/ 21 w 33"/>
                <a:gd name="T25" fmla="*/ 0 h 42"/>
                <a:gd name="T26" fmla="*/ 19 w 33"/>
                <a:gd name="T27" fmla="*/ 0 h 42"/>
                <a:gd name="T28" fmla="*/ 0 w 33"/>
                <a:gd name="T29" fmla="*/ 0 h 42"/>
                <a:gd name="T30" fmla="*/ 6 w 33"/>
                <a:gd name="T31" fmla="*/ 19 h 42"/>
                <a:gd name="T32" fmla="*/ 6 w 33"/>
                <a:gd name="T33" fmla="*/ 6 h 42"/>
                <a:gd name="T34" fmla="*/ 17 w 33"/>
                <a:gd name="T35" fmla="*/ 6 h 42"/>
                <a:gd name="T36" fmla="*/ 21 w 33"/>
                <a:gd name="T37" fmla="*/ 6 h 42"/>
                <a:gd name="T38" fmla="*/ 23 w 33"/>
                <a:gd name="T39" fmla="*/ 8 h 42"/>
                <a:gd name="T40" fmla="*/ 25 w 33"/>
                <a:gd name="T41" fmla="*/ 10 h 42"/>
                <a:gd name="T42" fmla="*/ 25 w 33"/>
                <a:gd name="T43" fmla="*/ 11 h 42"/>
                <a:gd name="T44" fmla="*/ 25 w 33"/>
                <a:gd name="T45" fmla="*/ 15 h 42"/>
                <a:gd name="T46" fmla="*/ 23 w 33"/>
                <a:gd name="T47" fmla="*/ 17 h 42"/>
                <a:gd name="T48" fmla="*/ 21 w 33"/>
                <a:gd name="T49" fmla="*/ 19 h 42"/>
                <a:gd name="T50" fmla="*/ 17 w 33"/>
                <a:gd name="T51" fmla="*/ 19 h 42"/>
                <a:gd name="T52" fmla="*/ 6 w 33"/>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
                <a:gd name="T82" fmla="*/ 0 h 42"/>
                <a:gd name="T83" fmla="*/ 33 w 33"/>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 h="42">
                  <a:moveTo>
                    <a:pt x="0" y="0"/>
                  </a:moveTo>
                  <a:lnTo>
                    <a:pt x="0" y="42"/>
                  </a:lnTo>
                  <a:lnTo>
                    <a:pt x="6" y="42"/>
                  </a:lnTo>
                  <a:lnTo>
                    <a:pt x="6" y="25"/>
                  </a:lnTo>
                  <a:lnTo>
                    <a:pt x="21" y="25"/>
                  </a:lnTo>
                  <a:lnTo>
                    <a:pt x="25" y="23"/>
                  </a:lnTo>
                  <a:lnTo>
                    <a:pt x="29" y="21"/>
                  </a:lnTo>
                  <a:lnTo>
                    <a:pt x="31" y="17"/>
                  </a:lnTo>
                  <a:lnTo>
                    <a:pt x="33" y="11"/>
                  </a:lnTo>
                  <a:lnTo>
                    <a:pt x="31" y="8"/>
                  </a:lnTo>
                  <a:lnTo>
                    <a:pt x="29" y="4"/>
                  </a:lnTo>
                  <a:lnTo>
                    <a:pt x="25" y="2"/>
                  </a:lnTo>
                  <a:lnTo>
                    <a:pt x="21" y="0"/>
                  </a:lnTo>
                  <a:lnTo>
                    <a:pt x="19" y="0"/>
                  </a:lnTo>
                  <a:lnTo>
                    <a:pt x="0" y="0"/>
                  </a:lnTo>
                  <a:close/>
                  <a:moveTo>
                    <a:pt x="6" y="19"/>
                  </a:moveTo>
                  <a:lnTo>
                    <a:pt x="6" y="6"/>
                  </a:lnTo>
                  <a:lnTo>
                    <a:pt x="17" y="6"/>
                  </a:lnTo>
                  <a:lnTo>
                    <a:pt x="21" y="6"/>
                  </a:lnTo>
                  <a:lnTo>
                    <a:pt x="23" y="8"/>
                  </a:lnTo>
                  <a:lnTo>
                    <a:pt x="25" y="10"/>
                  </a:lnTo>
                  <a:lnTo>
                    <a:pt x="25" y="11"/>
                  </a:lnTo>
                  <a:lnTo>
                    <a:pt x="25" y="15"/>
                  </a:lnTo>
                  <a:lnTo>
                    <a:pt x="23" y="17"/>
                  </a:lnTo>
                  <a:lnTo>
                    <a:pt x="21" y="19"/>
                  </a:lnTo>
                  <a:lnTo>
                    <a:pt x="17" y="19"/>
                  </a:lnTo>
                  <a:lnTo>
                    <a:pt x="6" y="19"/>
                  </a:lnTo>
                  <a:close/>
                </a:path>
              </a:pathLst>
            </a:custGeom>
            <a:solidFill>
              <a:srgbClr val="000000"/>
            </a:solidFill>
            <a:ln w="9525">
              <a:noFill/>
              <a:round/>
              <a:headEnd/>
              <a:tailEnd/>
            </a:ln>
          </p:spPr>
          <p:txBody>
            <a:bodyPr/>
            <a:lstStyle/>
            <a:p>
              <a:endParaRPr lang="en-US"/>
            </a:p>
          </p:txBody>
        </p:sp>
        <p:sp>
          <p:nvSpPr>
            <p:cNvPr id="38218" name="Freeform 330"/>
            <p:cNvSpPr>
              <a:spLocks noEditPoints="1"/>
            </p:cNvSpPr>
            <p:nvPr/>
          </p:nvSpPr>
          <p:spPr bwMode="auto">
            <a:xfrm>
              <a:off x="2756" y="3159"/>
              <a:ext cx="31" cy="42"/>
            </a:xfrm>
            <a:custGeom>
              <a:avLst/>
              <a:gdLst>
                <a:gd name="T0" fmla="*/ 0 w 31"/>
                <a:gd name="T1" fmla="*/ 0 h 42"/>
                <a:gd name="T2" fmla="*/ 0 w 31"/>
                <a:gd name="T3" fmla="*/ 42 h 42"/>
                <a:gd name="T4" fmla="*/ 6 w 31"/>
                <a:gd name="T5" fmla="*/ 42 h 42"/>
                <a:gd name="T6" fmla="*/ 6 w 31"/>
                <a:gd name="T7" fmla="*/ 25 h 42"/>
                <a:gd name="T8" fmla="*/ 20 w 31"/>
                <a:gd name="T9" fmla="*/ 25 h 42"/>
                <a:gd name="T10" fmla="*/ 23 w 31"/>
                <a:gd name="T11" fmla="*/ 23 h 42"/>
                <a:gd name="T12" fmla="*/ 27 w 31"/>
                <a:gd name="T13" fmla="*/ 21 h 42"/>
                <a:gd name="T14" fmla="*/ 29 w 31"/>
                <a:gd name="T15" fmla="*/ 17 h 42"/>
                <a:gd name="T16" fmla="*/ 31 w 31"/>
                <a:gd name="T17" fmla="*/ 11 h 42"/>
                <a:gd name="T18" fmla="*/ 29 w 31"/>
                <a:gd name="T19" fmla="*/ 8 h 42"/>
                <a:gd name="T20" fmla="*/ 27 w 31"/>
                <a:gd name="T21" fmla="*/ 4 h 42"/>
                <a:gd name="T22" fmla="*/ 23 w 31"/>
                <a:gd name="T23" fmla="*/ 2 h 42"/>
                <a:gd name="T24" fmla="*/ 20 w 31"/>
                <a:gd name="T25" fmla="*/ 0 h 42"/>
                <a:gd name="T26" fmla="*/ 18 w 31"/>
                <a:gd name="T27" fmla="*/ 0 h 42"/>
                <a:gd name="T28" fmla="*/ 0 w 31"/>
                <a:gd name="T29" fmla="*/ 0 h 42"/>
                <a:gd name="T30" fmla="*/ 6 w 31"/>
                <a:gd name="T31" fmla="*/ 19 h 42"/>
                <a:gd name="T32" fmla="*/ 6 w 31"/>
                <a:gd name="T33" fmla="*/ 6 h 42"/>
                <a:gd name="T34" fmla="*/ 18 w 31"/>
                <a:gd name="T35" fmla="*/ 6 h 42"/>
                <a:gd name="T36" fmla="*/ 20 w 31"/>
                <a:gd name="T37" fmla="*/ 6 h 42"/>
                <a:gd name="T38" fmla="*/ 23 w 31"/>
                <a:gd name="T39" fmla="*/ 8 h 42"/>
                <a:gd name="T40" fmla="*/ 23 w 31"/>
                <a:gd name="T41" fmla="*/ 10 h 42"/>
                <a:gd name="T42" fmla="*/ 25 w 31"/>
                <a:gd name="T43" fmla="*/ 11 h 42"/>
                <a:gd name="T44" fmla="*/ 23 w 31"/>
                <a:gd name="T45" fmla="*/ 15 h 42"/>
                <a:gd name="T46" fmla="*/ 23 w 31"/>
                <a:gd name="T47" fmla="*/ 17 h 42"/>
                <a:gd name="T48" fmla="*/ 20 w 31"/>
                <a:gd name="T49" fmla="*/ 19 h 42"/>
                <a:gd name="T50" fmla="*/ 18 w 31"/>
                <a:gd name="T51" fmla="*/ 19 h 42"/>
                <a:gd name="T52" fmla="*/ 6 w 31"/>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20" y="25"/>
                  </a:lnTo>
                  <a:lnTo>
                    <a:pt x="23" y="23"/>
                  </a:lnTo>
                  <a:lnTo>
                    <a:pt x="27" y="21"/>
                  </a:lnTo>
                  <a:lnTo>
                    <a:pt x="29" y="17"/>
                  </a:lnTo>
                  <a:lnTo>
                    <a:pt x="31" y="11"/>
                  </a:lnTo>
                  <a:lnTo>
                    <a:pt x="29" y="8"/>
                  </a:lnTo>
                  <a:lnTo>
                    <a:pt x="27" y="4"/>
                  </a:lnTo>
                  <a:lnTo>
                    <a:pt x="23" y="2"/>
                  </a:lnTo>
                  <a:lnTo>
                    <a:pt x="20" y="0"/>
                  </a:lnTo>
                  <a:lnTo>
                    <a:pt x="18" y="0"/>
                  </a:lnTo>
                  <a:lnTo>
                    <a:pt x="0" y="0"/>
                  </a:lnTo>
                  <a:close/>
                  <a:moveTo>
                    <a:pt x="6" y="19"/>
                  </a:moveTo>
                  <a:lnTo>
                    <a:pt x="6" y="6"/>
                  </a:lnTo>
                  <a:lnTo>
                    <a:pt x="18" y="6"/>
                  </a:lnTo>
                  <a:lnTo>
                    <a:pt x="20" y="6"/>
                  </a:lnTo>
                  <a:lnTo>
                    <a:pt x="23" y="8"/>
                  </a:lnTo>
                  <a:lnTo>
                    <a:pt x="23" y="10"/>
                  </a:lnTo>
                  <a:lnTo>
                    <a:pt x="25" y="11"/>
                  </a:lnTo>
                  <a:lnTo>
                    <a:pt x="23" y="15"/>
                  </a:lnTo>
                  <a:lnTo>
                    <a:pt x="23" y="17"/>
                  </a:lnTo>
                  <a:lnTo>
                    <a:pt x="20" y="19"/>
                  </a:lnTo>
                  <a:lnTo>
                    <a:pt x="18" y="19"/>
                  </a:lnTo>
                  <a:lnTo>
                    <a:pt x="6" y="19"/>
                  </a:lnTo>
                  <a:close/>
                </a:path>
              </a:pathLst>
            </a:custGeom>
            <a:solidFill>
              <a:srgbClr val="000000"/>
            </a:solidFill>
            <a:ln w="9525">
              <a:noFill/>
              <a:round/>
              <a:headEnd/>
              <a:tailEnd/>
            </a:ln>
          </p:spPr>
          <p:txBody>
            <a:bodyPr/>
            <a:lstStyle/>
            <a:p>
              <a:endParaRPr lang="en-US"/>
            </a:p>
          </p:txBody>
        </p:sp>
        <p:sp>
          <p:nvSpPr>
            <p:cNvPr id="38219" name="Freeform 331"/>
            <p:cNvSpPr>
              <a:spLocks/>
            </p:cNvSpPr>
            <p:nvPr/>
          </p:nvSpPr>
          <p:spPr bwMode="auto">
            <a:xfrm>
              <a:off x="2808" y="3159"/>
              <a:ext cx="35" cy="44"/>
            </a:xfrm>
            <a:custGeom>
              <a:avLst/>
              <a:gdLst>
                <a:gd name="T0" fmla="*/ 33 w 35"/>
                <a:gd name="T1" fmla="*/ 13 h 44"/>
                <a:gd name="T2" fmla="*/ 31 w 35"/>
                <a:gd name="T3" fmla="*/ 8 h 44"/>
                <a:gd name="T4" fmla="*/ 29 w 35"/>
                <a:gd name="T5" fmla="*/ 4 h 44"/>
                <a:gd name="T6" fmla="*/ 23 w 35"/>
                <a:gd name="T7" fmla="*/ 0 h 44"/>
                <a:gd name="T8" fmla="*/ 17 w 35"/>
                <a:gd name="T9" fmla="*/ 0 h 44"/>
                <a:gd name="T10" fmla="*/ 10 w 35"/>
                <a:gd name="T11" fmla="*/ 0 h 44"/>
                <a:gd name="T12" fmla="*/ 6 w 35"/>
                <a:gd name="T13" fmla="*/ 4 h 44"/>
                <a:gd name="T14" fmla="*/ 2 w 35"/>
                <a:gd name="T15" fmla="*/ 8 h 44"/>
                <a:gd name="T16" fmla="*/ 2 w 35"/>
                <a:gd name="T17" fmla="*/ 11 h 44"/>
                <a:gd name="T18" fmla="*/ 2 w 35"/>
                <a:gd name="T19" fmla="*/ 15 h 44"/>
                <a:gd name="T20" fmla="*/ 6 w 35"/>
                <a:gd name="T21" fmla="*/ 19 h 44"/>
                <a:gd name="T22" fmla="*/ 10 w 35"/>
                <a:gd name="T23" fmla="*/ 21 h 44"/>
                <a:gd name="T24" fmla="*/ 21 w 35"/>
                <a:gd name="T25" fmla="*/ 25 h 44"/>
                <a:gd name="T26" fmla="*/ 27 w 35"/>
                <a:gd name="T27" fmla="*/ 27 h 44"/>
                <a:gd name="T28" fmla="*/ 29 w 35"/>
                <a:gd name="T29" fmla="*/ 29 h 44"/>
                <a:gd name="T30" fmla="*/ 29 w 35"/>
                <a:gd name="T31" fmla="*/ 31 h 44"/>
                <a:gd name="T32" fmla="*/ 27 w 35"/>
                <a:gd name="T33" fmla="*/ 34 h 44"/>
                <a:gd name="T34" fmla="*/ 25 w 35"/>
                <a:gd name="T35" fmla="*/ 36 h 44"/>
                <a:gd name="T36" fmla="*/ 21 w 35"/>
                <a:gd name="T37" fmla="*/ 38 h 44"/>
                <a:gd name="T38" fmla="*/ 17 w 35"/>
                <a:gd name="T39" fmla="*/ 38 h 44"/>
                <a:gd name="T40" fmla="*/ 12 w 35"/>
                <a:gd name="T41" fmla="*/ 38 h 44"/>
                <a:gd name="T42" fmla="*/ 10 w 35"/>
                <a:gd name="T43" fmla="*/ 36 h 44"/>
                <a:gd name="T44" fmla="*/ 6 w 35"/>
                <a:gd name="T45" fmla="*/ 33 h 44"/>
                <a:gd name="T46" fmla="*/ 6 w 35"/>
                <a:gd name="T47" fmla="*/ 29 h 44"/>
                <a:gd name="T48" fmla="*/ 0 w 35"/>
                <a:gd name="T49" fmla="*/ 29 h 44"/>
                <a:gd name="T50" fmla="*/ 0 w 35"/>
                <a:gd name="T51" fmla="*/ 33 h 44"/>
                <a:gd name="T52" fmla="*/ 2 w 35"/>
                <a:gd name="T53" fmla="*/ 36 h 44"/>
                <a:gd name="T54" fmla="*/ 4 w 35"/>
                <a:gd name="T55" fmla="*/ 38 h 44"/>
                <a:gd name="T56" fmla="*/ 8 w 35"/>
                <a:gd name="T57" fmla="*/ 42 h 44"/>
                <a:gd name="T58" fmla="*/ 12 w 35"/>
                <a:gd name="T59" fmla="*/ 44 h 44"/>
                <a:gd name="T60" fmla="*/ 17 w 35"/>
                <a:gd name="T61" fmla="*/ 44 h 44"/>
                <a:gd name="T62" fmla="*/ 23 w 35"/>
                <a:gd name="T63" fmla="*/ 42 h 44"/>
                <a:gd name="T64" fmla="*/ 29 w 35"/>
                <a:gd name="T65" fmla="*/ 40 h 44"/>
                <a:gd name="T66" fmla="*/ 33 w 35"/>
                <a:gd name="T67" fmla="*/ 36 h 44"/>
                <a:gd name="T68" fmla="*/ 35 w 35"/>
                <a:gd name="T69" fmla="*/ 31 h 44"/>
                <a:gd name="T70" fmla="*/ 33 w 35"/>
                <a:gd name="T71" fmla="*/ 27 h 44"/>
                <a:gd name="T72" fmla="*/ 31 w 35"/>
                <a:gd name="T73" fmla="*/ 23 h 44"/>
                <a:gd name="T74" fmla="*/ 29 w 35"/>
                <a:gd name="T75" fmla="*/ 21 h 44"/>
                <a:gd name="T76" fmla="*/ 25 w 35"/>
                <a:gd name="T77" fmla="*/ 19 h 44"/>
                <a:gd name="T78" fmla="*/ 12 w 35"/>
                <a:gd name="T79" fmla="*/ 17 h 44"/>
                <a:gd name="T80" fmla="*/ 8 w 35"/>
                <a:gd name="T81" fmla="*/ 15 h 44"/>
                <a:gd name="T82" fmla="*/ 8 w 35"/>
                <a:gd name="T83" fmla="*/ 11 h 44"/>
                <a:gd name="T84" fmla="*/ 8 w 35"/>
                <a:gd name="T85" fmla="*/ 8 h 44"/>
                <a:gd name="T86" fmla="*/ 10 w 35"/>
                <a:gd name="T87" fmla="*/ 6 h 44"/>
                <a:gd name="T88" fmla="*/ 14 w 35"/>
                <a:gd name="T89" fmla="*/ 4 h 44"/>
                <a:gd name="T90" fmla="*/ 17 w 35"/>
                <a:gd name="T91" fmla="*/ 4 h 44"/>
                <a:gd name="T92" fmla="*/ 21 w 35"/>
                <a:gd name="T93" fmla="*/ 4 h 44"/>
                <a:gd name="T94" fmla="*/ 25 w 35"/>
                <a:gd name="T95" fmla="*/ 6 h 44"/>
                <a:gd name="T96" fmla="*/ 27 w 35"/>
                <a:gd name="T97" fmla="*/ 10 h 44"/>
                <a:gd name="T98" fmla="*/ 27 w 35"/>
                <a:gd name="T99" fmla="*/ 13 h 44"/>
                <a:gd name="T100" fmla="*/ 33 w 35"/>
                <a:gd name="T101" fmla="*/ 13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
                <a:gd name="T154" fmla="*/ 0 h 44"/>
                <a:gd name="T155" fmla="*/ 35 w 35"/>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 h="44">
                  <a:moveTo>
                    <a:pt x="33" y="13"/>
                  </a:moveTo>
                  <a:lnTo>
                    <a:pt x="31" y="8"/>
                  </a:lnTo>
                  <a:lnTo>
                    <a:pt x="29" y="4"/>
                  </a:lnTo>
                  <a:lnTo>
                    <a:pt x="23" y="0"/>
                  </a:lnTo>
                  <a:lnTo>
                    <a:pt x="17" y="0"/>
                  </a:lnTo>
                  <a:lnTo>
                    <a:pt x="10" y="0"/>
                  </a:lnTo>
                  <a:lnTo>
                    <a:pt x="6" y="4"/>
                  </a:lnTo>
                  <a:lnTo>
                    <a:pt x="2" y="8"/>
                  </a:lnTo>
                  <a:lnTo>
                    <a:pt x="2" y="11"/>
                  </a:lnTo>
                  <a:lnTo>
                    <a:pt x="2" y="15"/>
                  </a:lnTo>
                  <a:lnTo>
                    <a:pt x="6" y="19"/>
                  </a:lnTo>
                  <a:lnTo>
                    <a:pt x="10" y="21"/>
                  </a:lnTo>
                  <a:lnTo>
                    <a:pt x="21" y="25"/>
                  </a:lnTo>
                  <a:lnTo>
                    <a:pt x="27" y="27"/>
                  </a:lnTo>
                  <a:lnTo>
                    <a:pt x="29" y="29"/>
                  </a:lnTo>
                  <a:lnTo>
                    <a:pt x="29" y="31"/>
                  </a:lnTo>
                  <a:lnTo>
                    <a:pt x="27" y="34"/>
                  </a:lnTo>
                  <a:lnTo>
                    <a:pt x="25" y="36"/>
                  </a:lnTo>
                  <a:lnTo>
                    <a:pt x="21" y="38"/>
                  </a:lnTo>
                  <a:lnTo>
                    <a:pt x="17" y="38"/>
                  </a:lnTo>
                  <a:lnTo>
                    <a:pt x="12" y="38"/>
                  </a:lnTo>
                  <a:lnTo>
                    <a:pt x="10" y="36"/>
                  </a:lnTo>
                  <a:lnTo>
                    <a:pt x="6" y="33"/>
                  </a:lnTo>
                  <a:lnTo>
                    <a:pt x="6" y="29"/>
                  </a:lnTo>
                  <a:lnTo>
                    <a:pt x="0" y="29"/>
                  </a:lnTo>
                  <a:lnTo>
                    <a:pt x="0" y="33"/>
                  </a:lnTo>
                  <a:lnTo>
                    <a:pt x="2" y="36"/>
                  </a:lnTo>
                  <a:lnTo>
                    <a:pt x="4" y="38"/>
                  </a:lnTo>
                  <a:lnTo>
                    <a:pt x="8" y="42"/>
                  </a:lnTo>
                  <a:lnTo>
                    <a:pt x="12" y="44"/>
                  </a:lnTo>
                  <a:lnTo>
                    <a:pt x="17" y="44"/>
                  </a:lnTo>
                  <a:lnTo>
                    <a:pt x="23" y="42"/>
                  </a:lnTo>
                  <a:lnTo>
                    <a:pt x="29" y="40"/>
                  </a:lnTo>
                  <a:lnTo>
                    <a:pt x="33" y="36"/>
                  </a:lnTo>
                  <a:lnTo>
                    <a:pt x="35" y="31"/>
                  </a:lnTo>
                  <a:lnTo>
                    <a:pt x="33" y="27"/>
                  </a:lnTo>
                  <a:lnTo>
                    <a:pt x="31" y="23"/>
                  </a:lnTo>
                  <a:lnTo>
                    <a:pt x="29" y="21"/>
                  </a:lnTo>
                  <a:lnTo>
                    <a:pt x="25" y="19"/>
                  </a:lnTo>
                  <a:lnTo>
                    <a:pt x="12" y="17"/>
                  </a:lnTo>
                  <a:lnTo>
                    <a:pt x="8" y="15"/>
                  </a:lnTo>
                  <a:lnTo>
                    <a:pt x="8" y="11"/>
                  </a:lnTo>
                  <a:lnTo>
                    <a:pt x="8" y="8"/>
                  </a:lnTo>
                  <a:lnTo>
                    <a:pt x="10" y="6"/>
                  </a:lnTo>
                  <a:lnTo>
                    <a:pt x="14" y="4"/>
                  </a:lnTo>
                  <a:lnTo>
                    <a:pt x="17" y="4"/>
                  </a:lnTo>
                  <a:lnTo>
                    <a:pt x="21" y="4"/>
                  </a:lnTo>
                  <a:lnTo>
                    <a:pt x="25" y="6"/>
                  </a:lnTo>
                  <a:lnTo>
                    <a:pt x="27" y="10"/>
                  </a:lnTo>
                  <a:lnTo>
                    <a:pt x="27" y="13"/>
                  </a:lnTo>
                  <a:lnTo>
                    <a:pt x="33" y="13"/>
                  </a:lnTo>
                  <a:close/>
                </a:path>
              </a:pathLst>
            </a:custGeom>
            <a:solidFill>
              <a:srgbClr val="000000"/>
            </a:solidFill>
            <a:ln w="9525">
              <a:noFill/>
              <a:round/>
              <a:headEnd/>
              <a:tailEnd/>
            </a:ln>
          </p:spPr>
          <p:txBody>
            <a:bodyPr/>
            <a:lstStyle/>
            <a:p>
              <a:endParaRPr lang="en-US"/>
            </a:p>
          </p:txBody>
        </p:sp>
        <p:sp>
          <p:nvSpPr>
            <p:cNvPr id="38220" name="Freeform 332"/>
            <p:cNvSpPr>
              <a:spLocks noEditPoints="1"/>
            </p:cNvSpPr>
            <p:nvPr/>
          </p:nvSpPr>
          <p:spPr bwMode="auto">
            <a:xfrm>
              <a:off x="2848" y="3159"/>
              <a:ext cx="6" cy="42"/>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8221" name="Freeform 333"/>
            <p:cNvSpPr>
              <a:spLocks/>
            </p:cNvSpPr>
            <p:nvPr/>
          </p:nvSpPr>
          <p:spPr bwMode="auto">
            <a:xfrm>
              <a:off x="2858" y="3163"/>
              <a:ext cx="15" cy="38"/>
            </a:xfrm>
            <a:custGeom>
              <a:avLst/>
              <a:gdLst>
                <a:gd name="T0" fmla="*/ 4 w 15"/>
                <a:gd name="T1" fmla="*/ 0 h 38"/>
                <a:gd name="T2" fmla="*/ 4 w 15"/>
                <a:gd name="T3" fmla="*/ 7 h 38"/>
                <a:gd name="T4" fmla="*/ 0 w 15"/>
                <a:gd name="T5" fmla="*/ 7 h 38"/>
                <a:gd name="T6" fmla="*/ 0 w 15"/>
                <a:gd name="T7" fmla="*/ 11 h 38"/>
                <a:gd name="T8" fmla="*/ 4 w 15"/>
                <a:gd name="T9" fmla="*/ 11 h 38"/>
                <a:gd name="T10" fmla="*/ 4 w 15"/>
                <a:gd name="T11" fmla="*/ 32 h 38"/>
                <a:gd name="T12" fmla="*/ 6 w 15"/>
                <a:gd name="T13" fmla="*/ 34 h 38"/>
                <a:gd name="T14" fmla="*/ 6 w 15"/>
                <a:gd name="T15" fmla="*/ 38 h 38"/>
                <a:gd name="T16" fmla="*/ 8 w 15"/>
                <a:gd name="T17" fmla="*/ 38 h 38"/>
                <a:gd name="T18" fmla="*/ 10 w 15"/>
                <a:gd name="T19" fmla="*/ 38 h 38"/>
                <a:gd name="T20" fmla="*/ 15 w 15"/>
                <a:gd name="T21" fmla="*/ 38 h 38"/>
                <a:gd name="T22" fmla="*/ 15 w 15"/>
                <a:gd name="T23" fmla="*/ 34 h 38"/>
                <a:gd name="T24" fmla="*/ 14 w 15"/>
                <a:gd name="T25" fmla="*/ 34 h 38"/>
                <a:gd name="T26" fmla="*/ 10 w 15"/>
                <a:gd name="T27" fmla="*/ 34 h 38"/>
                <a:gd name="T28" fmla="*/ 10 w 15"/>
                <a:gd name="T29" fmla="*/ 32 h 38"/>
                <a:gd name="T30" fmla="*/ 10 w 15"/>
                <a:gd name="T31" fmla="*/ 32 h 38"/>
                <a:gd name="T32" fmla="*/ 10 w 15"/>
                <a:gd name="T33" fmla="*/ 11 h 38"/>
                <a:gd name="T34" fmla="*/ 15 w 15"/>
                <a:gd name="T35" fmla="*/ 11 h 38"/>
                <a:gd name="T36" fmla="*/ 15 w 15"/>
                <a:gd name="T37" fmla="*/ 7 h 38"/>
                <a:gd name="T38" fmla="*/ 10 w 15"/>
                <a:gd name="T39" fmla="*/ 7 h 38"/>
                <a:gd name="T40" fmla="*/ 10 w 15"/>
                <a:gd name="T41" fmla="*/ 0 h 38"/>
                <a:gd name="T42" fmla="*/ 4 w 15"/>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8"/>
                <a:gd name="T68" fmla="*/ 15 w 15"/>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8">
                  <a:moveTo>
                    <a:pt x="4" y="0"/>
                  </a:moveTo>
                  <a:lnTo>
                    <a:pt x="4" y="7"/>
                  </a:lnTo>
                  <a:lnTo>
                    <a:pt x="0" y="7"/>
                  </a:lnTo>
                  <a:lnTo>
                    <a:pt x="0" y="11"/>
                  </a:lnTo>
                  <a:lnTo>
                    <a:pt x="4" y="11"/>
                  </a:lnTo>
                  <a:lnTo>
                    <a:pt x="4" y="32"/>
                  </a:lnTo>
                  <a:lnTo>
                    <a:pt x="6" y="34"/>
                  </a:lnTo>
                  <a:lnTo>
                    <a:pt x="6" y="38"/>
                  </a:lnTo>
                  <a:lnTo>
                    <a:pt x="8" y="38"/>
                  </a:lnTo>
                  <a:lnTo>
                    <a:pt x="10" y="38"/>
                  </a:lnTo>
                  <a:lnTo>
                    <a:pt x="15" y="38"/>
                  </a:lnTo>
                  <a:lnTo>
                    <a:pt x="15" y="34"/>
                  </a:lnTo>
                  <a:lnTo>
                    <a:pt x="14" y="34"/>
                  </a:lnTo>
                  <a:lnTo>
                    <a:pt x="10" y="34"/>
                  </a:lnTo>
                  <a:lnTo>
                    <a:pt x="10" y="32"/>
                  </a:lnTo>
                  <a:lnTo>
                    <a:pt x="10" y="11"/>
                  </a:lnTo>
                  <a:lnTo>
                    <a:pt x="15" y="11"/>
                  </a:lnTo>
                  <a:lnTo>
                    <a:pt x="15" y="7"/>
                  </a:lnTo>
                  <a:lnTo>
                    <a:pt x="10" y="7"/>
                  </a:lnTo>
                  <a:lnTo>
                    <a:pt x="10" y="0"/>
                  </a:lnTo>
                  <a:lnTo>
                    <a:pt x="4" y="0"/>
                  </a:lnTo>
                  <a:close/>
                </a:path>
              </a:pathLst>
            </a:custGeom>
            <a:solidFill>
              <a:srgbClr val="000000"/>
            </a:solidFill>
            <a:ln w="9525">
              <a:noFill/>
              <a:round/>
              <a:headEnd/>
              <a:tailEnd/>
            </a:ln>
          </p:spPr>
          <p:txBody>
            <a:bodyPr/>
            <a:lstStyle/>
            <a:p>
              <a:endParaRPr lang="en-US"/>
            </a:p>
          </p:txBody>
        </p:sp>
        <p:sp>
          <p:nvSpPr>
            <p:cNvPr id="38222" name="Freeform 334"/>
            <p:cNvSpPr>
              <a:spLocks noEditPoints="1"/>
            </p:cNvSpPr>
            <p:nvPr/>
          </p:nvSpPr>
          <p:spPr bwMode="auto">
            <a:xfrm>
              <a:off x="2877" y="3170"/>
              <a:ext cx="27" cy="33"/>
            </a:xfrm>
            <a:custGeom>
              <a:avLst/>
              <a:gdLst>
                <a:gd name="T0" fmla="*/ 27 w 27"/>
                <a:gd name="T1" fmla="*/ 18 h 33"/>
                <a:gd name="T2" fmla="*/ 27 w 27"/>
                <a:gd name="T3" fmla="*/ 10 h 33"/>
                <a:gd name="T4" fmla="*/ 23 w 27"/>
                <a:gd name="T5" fmla="*/ 4 h 33"/>
                <a:gd name="T6" fmla="*/ 19 w 27"/>
                <a:gd name="T7" fmla="*/ 0 h 33"/>
                <a:gd name="T8" fmla="*/ 14 w 27"/>
                <a:gd name="T9" fmla="*/ 0 h 33"/>
                <a:gd name="T10" fmla="*/ 8 w 27"/>
                <a:gd name="T11" fmla="*/ 0 h 33"/>
                <a:gd name="T12" fmla="*/ 2 w 27"/>
                <a:gd name="T13" fmla="*/ 4 h 33"/>
                <a:gd name="T14" fmla="*/ 0 w 27"/>
                <a:gd name="T15" fmla="*/ 10 h 33"/>
                <a:gd name="T16" fmla="*/ 0 w 27"/>
                <a:gd name="T17" fmla="*/ 16 h 33"/>
                <a:gd name="T18" fmla="*/ 0 w 27"/>
                <a:gd name="T19" fmla="*/ 22 h 33"/>
                <a:gd name="T20" fmla="*/ 0 w 27"/>
                <a:gd name="T21" fmla="*/ 25 h 33"/>
                <a:gd name="T22" fmla="*/ 2 w 27"/>
                <a:gd name="T23" fmla="*/ 27 h 33"/>
                <a:gd name="T24" fmla="*/ 6 w 27"/>
                <a:gd name="T25" fmla="*/ 31 h 33"/>
                <a:gd name="T26" fmla="*/ 10 w 27"/>
                <a:gd name="T27" fmla="*/ 31 h 33"/>
                <a:gd name="T28" fmla="*/ 14 w 27"/>
                <a:gd name="T29" fmla="*/ 33 h 33"/>
                <a:gd name="T30" fmla="*/ 19 w 27"/>
                <a:gd name="T31" fmla="*/ 31 h 33"/>
                <a:gd name="T32" fmla="*/ 23 w 27"/>
                <a:gd name="T33" fmla="*/ 27 h 33"/>
                <a:gd name="T34" fmla="*/ 25 w 27"/>
                <a:gd name="T35" fmla="*/ 25 h 33"/>
                <a:gd name="T36" fmla="*/ 27 w 27"/>
                <a:gd name="T37" fmla="*/ 22 h 33"/>
                <a:gd name="T38" fmla="*/ 21 w 27"/>
                <a:gd name="T39" fmla="*/ 22 h 33"/>
                <a:gd name="T40" fmla="*/ 21 w 27"/>
                <a:gd name="T41" fmla="*/ 23 h 33"/>
                <a:gd name="T42" fmla="*/ 19 w 27"/>
                <a:gd name="T43" fmla="*/ 25 h 33"/>
                <a:gd name="T44" fmla="*/ 16 w 27"/>
                <a:gd name="T45" fmla="*/ 27 h 33"/>
                <a:gd name="T46" fmla="*/ 14 w 27"/>
                <a:gd name="T47" fmla="*/ 27 h 33"/>
                <a:gd name="T48" fmla="*/ 10 w 27"/>
                <a:gd name="T49" fmla="*/ 27 h 33"/>
                <a:gd name="T50" fmla="*/ 6 w 27"/>
                <a:gd name="T51" fmla="*/ 25 h 33"/>
                <a:gd name="T52" fmla="*/ 6 w 27"/>
                <a:gd name="T53" fmla="*/ 22 h 33"/>
                <a:gd name="T54" fmla="*/ 4 w 27"/>
                <a:gd name="T55" fmla="*/ 18 h 33"/>
                <a:gd name="T56" fmla="*/ 27 w 27"/>
                <a:gd name="T57" fmla="*/ 18 h 33"/>
                <a:gd name="T58" fmla="*/ 4 w 27"/>
                <a:gd name="T59" fmla="*/ 14 h 33"/>
                <a:gd name="T60" fmla="*/ 6 w 27"/>
                <a:gd name="T61" fmla="*/ 10 h 33"/>
                <a:gd name="T62" fmla="*/ 8 w 27"/>
                <a:gd name="T63" fmla="*/ 6 h 33"/>
                <a:gd name="T64" fmla="*/ 10 w 27"/>
                <a:gd name="T65" fmla="*/ 4 h 33"/>
                <a:gd name="T66" fmla="*/ 14 w 27"/>
                <a:gd name="T67" fmla="*/ 4 h 33"/>
                <a:gd name="T68" fmla="*/ 18 w 27"/>
                <a:gd name="T69" fmla="*/ 4 h 33"/>
                <a:gd name="T70" fmla="*/ 19 w 27"/>
                <a:gd name="T71" fmla="*/ 6 h 33"/>
                <a:gd name="T72" fmla="*/ 21 w 27"/>
                <a:gd name="T73" fmla="*/ 10 h 33"/>
                <a:gd name="T74" fmla="*/ 21 w 27"/>
                <a:gd name="T75" fmla="*/ 14 h 33"/>
                <a:gd name="T76" fmla="*/ 4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8"/>
                  </a:moveTo>
                  <a:lnTo>
                    <a:pt x="27" y="10"/>
                  </a:lnTo>
                  <a:lnTo>
                    <a:pt x="23" y="4"/>
                  </a:lnTo>
                  <a:lnTo>
                    <a:pt x="19" y="0"/>
                  </a:lnTo>
                  <a:lnTo>
                    <a:pt x="14" y="0"/>
                  </a:lnTo>
                  <a:lnTo>
                    <a:pt x="8" y="0"/>
                  </a:lnTo>
                  <a:lnTo>
                    <a:pt x="2" y="4"/>
                  </a:lnTo>
                  <a:lnTo>
                    <a:pt x="0" y="10"/>
                  </a:lnTo>
                  <a:lnTo>
                    <a:pt x="0" y="16"/>
                  </a:lnTo>
                  <a:lnTo>
                    <a:pt x="0" y="22"/>
                  </a:lnTo>
                  <a:lnTo>
                    <a:pt x="0" y="25"/>
                  </a:lnTo>
                  <a:lnTo>
                    <a:pt x="2" y="27"/>
                  </a:lnTo>
                  <a:lnTo>
                    <a:pt x="6" y="31"/>
                  </a:lnTo>
                  <a:lnTo>
                    <a:pt x="10" y="31"/>
                  </a:lnTo>
                  <a:lnTo>
                    <a:pt x="14" y="33"/>
                  </a:lnTo>
                  <a:lnTo>
                    <a:pt x="19" y="31"/>
                  </a:lnTo>
                  <a:lnTo>
                    <a:pt x="23" y="27"/>
                  </a:lnTo>
                  <a:lnTo>
                    <a:pt x="25" y="25"/>
                  </a:lnTo>
                  <a:lnTo>
                    <a:pt x="27" y="22"/>
                  </a:lnTo>
                  <a:lnTo>
                    <a:pt x="21" y="22"/>
                  </a:lnTo>
                  <a:lnTo>
                    <a:pt x="21" y="23"/>
                  </a:lnTo>
                  <a:lnTo>
                    <a:pt x="19" y="25"/>
                  </a:lnTo>
                  <a:lnTo>
                    <a:pt x="16" y="27"/>
                  </a:lnTo>
                  <a:lnTo>
                    <a:pt x="14" y="27"/>
                  </a:lnTo>
                  <a:lnTo>
                    <a:pt x="10" y="27"/>
                  </a:lnTo>
                  <a:lnTo>
                    <a:pt x="6" y="25"/>
                  </a:lnTo>
                  <a:lnTo>
                    <a:pt x="6" y="22"/>
                  </a:lnTo>
                  <a:lnTo>
                    <a:pt x="4" y="18"/>
                  </a:lnTo>
                  <a:lnTo>
                    <a:pt x="27" y="18"/>
                  </a:lnTo>
                  <a:close/>
                  <a:moveTo>
                    <a:pt x="4" y="14"/>
                  </a:moveTo>
                  <a:lnTo>
                    <a:pt x="6" y="10"/>
                  </a:lnTo>
                  <a:lnTo>
                    <a:pt x="8" y="6"/>
                  </a:lnTo>
                  <a:lnTo>
                    <a:pt x="10" y="4"/>
                  </a:lnTo>
                  <a:lnTo>
                    <a:pt x="14" y="4"/>
                  </a:lnTo>
                  <a:lnTo>
                    <a:pt x="18" y="4"/>
                  </a:lnTo>
                  <a:lnTo>
                    <a:pt x="19" y="6"/>
                  </a:lnTo>
                  <a:lnTo>
                    <a:pt x="21" y="10"/>
                  </a:lnTo>
                  <a:lnTo>
                    <a:pt x="21" y="14"/>
                  </a:lnTo>
                  <a:lnTo>
                    <a:pt x="4" y="14"/>
                  </a:lnTo>
                  <a:close/>
                </a:path>
              </a:pathLst>
            </a:custGeom>
            <a:solidFill>
              <a:srgbClr val="000000"/>
            </a:solidFill>
            <a:ln w="9525">
              <a:noFill/>
              <a:round/>
              <a:headEnd/>
              <a:tailEnd/>
            </a:ln>
          </p:spPr>
          <p:txBody>
            <a:bodyPr/>
            <a:lstStyle/>
            <a:p>
              <a:endParaRPr lang="en-US"/>
            </a:p>
          </p:txBody>
        </p:sp>
        <p:sp>
          <p:nvSpPr>
            <p:cNvPr id="38223" name="Freeform 335"/>
            <p:cNvSpPr>
              <a:spLocks/>
            </p:cNvSpPr>
            <p:nvPr/>
          </p:nvSpPr>
          <p:spPr bwMode="auto">
            <a:xfrm>
              <a:off x="2843" y="2931"/>
              <a:ext cx="105" cy="203"/>
            </a:xfrm>
            <a:custGeom>
              <a:avLst/>
              <a:gdLst>
                <a:gd name="T0" fmla="*/ 0 w 105"/>
                <a:gd name="T1" fmla="*/ 203 h 203"/>
                <a:gd name="T2" fmla="*/ 105 w 105"/>
                <a:gd name="T3" fmla="*/ 0 h 203"/>
                <a:gd name="T4" fmla="*/ 0 w 105"/>
                <a:gd name="T5" fmla="*/ 203 h 203"/>
                <a:gd name="T6" fmla="*/ 0 60000 65536"/>
                <a:gd name="T7" fmla="*/ 0 60000 65536"/>
                <a:gd name="T8" fmla="*/ 0 60000 65536"/>
                <a:gd name="T9" fmla="*/ 0 w 105"/>
                <a:gd name="T10" fmla="*/ 0 h 203"/>
                <a:gd name="T11" fmla="*/ 105 w 105"/>
                <a:gd name="T12" fmla="*/ 203 h 203"/>
              </a:gdLst>
              <a:ahLst/>
              <a:cxnLst>
                <a:cxn ang="T6">
                  <a:pos x="T0" y="T1"/>
                </a:cxn>
                <a:cxn ang="T7">
                  <a:pos x="T2" y="T3"/>
                </a:cxn>
                <a:cxn ang="T8">
                  <a:pos x="T4" y="T5"/>
                </a:cxn>
              </a:cxnLst>
              <a:rect l="T9" t="T10" r="T11" b="T12"/>
              <a:pathLst>
                <a:path w="105" h="203">
                  <a:moveTo>
                    <a:pt x="0" y="203"/>
                  </a:moveTo>
                  <a:lnTo>
                    <a:pt x="105" y="0"/>
                  </a:lnTo>
                  <a:lnTo>
                    <a:pt x="0" y="203"/>
                  </a:lnTo>
                  <a:close/>
                </a:path>
              </a:pathLst>
            </a:custGeom>
            <a:solidFill>
              <a:srgbClr val="000000"/>
            </a:solidFill>
            <a:ln w="9525">
              <a:noFill/>
              <a:round/>
              <a:headEnd/>
              <a:tailEnd/>
            </a:ln>
          </p:spPr>
          <p:txBody>
            <a:bodyPr/>
            <a:lstStyle/>
            <a:p>
              <a:endParaRPr lang="en-US"/>
            </a:p>
          </p:txBody>
        </p:sp>
        <p:sp>
          <p:nvSpPr>
            <p:cNvPr id="38224" name="Freeform 336"/>
            <p:cNvSpPr>
              <a:spLocks/>
            </p:cNvSpPr>
            <p:nvPr/>
          </p:nvSpPr>
          <p:spPr bwMode="auto">
            <a:xfrm>
              <a:off x="2960" y="2869"/>
              <a:ext cx="32" cy="33"/>
            </a:xfrm>
            <a:custGeom>
              <a:avLst/>
              <a:gdLst>
                <a:gd name="T0" fmla="*/ 15 w 32"/>
                <a:gd name="T1" fmla="*/ 33 h 33"/>
                <a:gd name="T2" fmla="*/ 9 w 32"/>
                <a:gd name="T3" fmla="*/ 33 h 33"/>
                <a:gd name="T4" fmla="*/ 4 w 32"/>
                <a:gd name="T5" fmla="*/ 29 h 33"/>
                <a:gd name="T6" fmla="*/ 0 w 32"/>
                <a:gd name="T7" fmla="*/ 23 h 33"/>
                <a:gd name="T8" fmla="*/ 0 w 32"/>
                <a:gd name="T9" fmla="*/ 15 h 33"/>
                <a:gd name="T10" fmla="*/ 0 w 32"/>
                <a:gd name="T11" fmla="*/ 10 h 33"/>
                <a:gd name="T12" fmla="*/ 4 w 32"/>
                <a:gd name="T13" fmla="*/ 4 h 33"/>
                <a:gd name="T14" fmla="*/ 9 w 32"/>
                <a:gd name="T15" fmla="*/ 0 h 33"/>
                <a:gd name="T16" fmla="*/ 15 w 32"/>
                <a:gd name="T17" fmla="*/ 0 h 33"/>
                <a:gd name="T18" fmla="*/ 23 w 32"/>
                <a:gd name="T19" fmla="*/ 0 h 33"/>
                <a:gd name="T20" fmla="*/ 29 w 32"/>
                <a:gd name="T21" fmla="*/ 4 h 33"/>
                <a:gd name="T22" fmla="*/ 32 w 32"/>
                <a:gd name="T23" fmla="*/ 10 h 33"/>
                <a:gd name="T24" fmla="*/ 32 w 32"/>
                <a:gd name="T25" fmla="*/ 15 h 33"/>
                <a:gd name="T26" fmla="*/ 32 w 32"/>
                <a:gd name="T27" fmla="*/ 23 h 33"/>
                <a:gd name="T28" fmla="*/ 29 w 32"/>
                <a:gd name="T29" fmla="*/ 29 h 33"/>
                <a:gd name="T30" fmla="*/ 23 w 32"/>
                <a:gd name="T31" fmla="*/ 33 h 33"/>
                <a:gd name="T32" fmla="*/ 15 w 32"/>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3"/>
                <a:gd name="T53" fmla="*/ 32 w 32"/>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3">
                  <a:moveTo>
                    <a:pt x="15" y="33"/>
                  </a:moveTo>
                  <a:lnTo>
                    <a:pt x="9" y="33"/>
                  </a:lnTo>
                  <a:lnTo>
                    <a:pt x="4" y="29"/>
                  </a:lnTo>
                  <a:lnTo>
                    <a:pt x="0" y="23"/>
                  </a:lnTo>
                  <a:lnTo>
                    <a:pt x="0" y="15"/>
                  </a:lnTo>
                  <a:lnTo>
                    <a:pt x="0" y="10"/>
                  </a:lnTo>
                  <a:lnTo>
                    <a:pt x="4" y="4"/>
                  </a:lnTo>
                  <a:lnTo>
                    <a:pt x="9" y="0"/>
                  </a:lnTo>
                  <a:lnTo>
                    <a:pt x="15" y="0"/>
                  </a:lnTo>
                  <a:lnTo>
                    <a:pt x="23" y="0"/>
                  </a:lnTo>
                  <a:lnTo>
                    <a:pt x="29" y="4"/>
                  </a:lnTo>
                  <a:lnTo>
                    <a:pt x="32" y="10"/>
                  </a:lnTo>
                  <a:lnTo>
                    <a:pt x="32" y="15"/>
                  </a:lnTo>
                  <a:lnTo>
                    <a:pt x="32" y="23"/>
                  </a:lnTo>
                  <a:lnTo>
                    <a:pt x="29" y="29"/>
                  </a:lnTo>
                  <a:lnTo>
                    <a:pt x="23" y="33"/>
                  </a:lnTo>
                  <a:lnTo>
                    <a:pt x="15" y="33"/>
                  </a:lnTo>
                  <a:close/>
                </a:path>
              </a:pathLst>
            </a:custGeom>
            <a:solidFill>
              <a:srgbClr val="FF1A00"/>
            </a:solidFill>
            <a:ln w="9525">
              <a:noFill/>
              <a:round/>
              <a:headEnd/>
              <a:tailEnd/>
            </a:ln>
          </p:spPr>
          <p:txBody>
            <a:bodyPr/>
            <a:lstStyle/>
            <a:p>
              <a:endParaRPr lang="en-US"/>
            </a:p>
          </p:txBody>
        </p:sp>
        <p:sp>
          <p:nvSpPr>
            <p:cNvPr id="38225" name="Rectangle 337"/>
            <p:cNvSpPr>
              <a:spLocks noChangeArrowheads="1"/>
            </p:cNvSpPr>
            <p:nvPr/>
          </p:nvSpPr>
          <p:spPr bwMode="auto">
            <a:xfrm>
              <a:off x="2574" y="2556"/>
              <a:ext cx="38" cy="96"/>
            </a:xfrm>
            <a:prstGeom prst="rect">
              <a:avLst/>
            </a:prstGeom>
            <a:solidFill>
              <a:srgbClr val="FFFFFF"/>
            </a:solidFill>
            <a:ln w="9525">
              <a:noFill/>
              <a:miter lim="800000"/>
              <a:headEnd/>
              <a:tailEnd/>
            </a:ln>
          </p:spPr>
          <p:txBody>
            <a:bodyPr/>
            <a:lstStyle/>
            <a:p>
              <a:pPr eaLnBrk="0" hangingPunct="0"/>
              <a:endParaRPr lang="en-US"/>
            </a:p>
          </p:txBody>
        </p:sp>
        <p:sp>
          <p:nvSpPr>
            <p:cNvPr id="38226" name="Freeform 338"/>
            <p:cNvSpPr>
              <a:spLocks/>
            </p:cNvSpPr>
            <p:nvPr/>
          </p:nvSpPr>
          <p:spPr bwMode="auto">
            <a:xfrm>
              <a:off x="2557" y="2583"/>
              <a:ext cx="34" cy="44"/>
            </a:xfrm>
            <a:custGeom>
              <a:avLst/>
              <a:gdLst>
                <a:gd name="T0" fmla="*/ 32 w 34"/>
                <a:gd name="T1" fmla="*/ 14 h 44"/>
                <a:gd name="T2" fmla="*/ 30 w 34"/>
                <a:gd name="T3" fmla="*/ 8 h 44"/>
                <a:gd name="T4" fmla="*/ 29 w 34"/>
                <a:gd name="T5" fmla="*/ 4 h 44"/>
                <a:gd name="T6" fmla="*/ 23 w 34"/>
                <a:gd name="T7" fmla="*/ 0 h 44"/>
                <a:gd name="T8" fmla="*/ 17 w 34"/>
                <a:gd name="T9" fmla="*/ 0 h 44"/>
                <a:gd name="T10" fmla="*/ 9 w 34"/>
                <a:gd name="T11" fmla="*/ 0 h 44"/>
                <a:gd name="T12" fmla="*/ 5 w 34"/>
                <a:gd name="T13" fmla="*/ 4 h 44"/>
                <a:gd name="T14" fmla="*/ 2 w 34"/>
                <a:gd name="T15" fmla="*/ 8 h 44"/>
                <a:gd name="T16" fmla="*/ 2 w 34"/>
                <a:gd name="T17" fmla="*/ 14 h 44"/>
                <a:gd name="T18" fmla="*/ 2 w 34"/>
                <a:gd name="T19" fmla="*/ 17 h 44"/>
                <a:gd name="T20" fmla="*/ 5 w 34"/>
                <a:gd name="T21" fmla="*/ 19 h 44"/>
                <a:gd name="T22" fmla="*/ 9 w 34"/>
                <a:gd name="T23" fmla="*/ 23 h 44"/>
                <a:gd name="T24" fmla="*/ 21 w 34"/>
                <a:gd name="T25" fmla="*/ 25 h 44"/>
                <a:gd name="T26" fmla="*/ 27 w 34"/>
                <a:gd name="T27" fmla="*/ 27 h 44"/>
                <a:gd name="T28" fmla="*/ 27 w 34"/>
                <a:gd name="T29" fmla="*/ 29 h 44"/>
                <a:gd name="T30" fmla="*/ 29 w 34"/>
                <a:gd name="T31" fmla="*/ 31 h 44"/>
                <a:gd name="T32" fmla="*/ 27 w 34"/>
                <a:gd name="T33" fmla="*/ 35 h 44"/>
                <a:gd name="T34" fmla="*/ 25 w 34"/>
                <a:gd name="T35" fmla="*/ 37 h 44"/>
                <a:gd name="T36" fmla="*/ 21 w 34"/>
                <a:gd name="T37" fmla="*/ 39 h 44"/>
                <a:gd name="T38" fmla="*/ 17 w 34"/>
                <a:gd name="T39" fmla="*/ 39 h 44"/>
                <a:gd name="T40" fmla="*/ 13 w 34"/>
                <a:gd name="T41" fmla="*/ 39 h 44"/>
                <a:gd name="T42" fmla="*/ 7 w 34"/>
                <a:gd name="T43" fmla="*/ 37 h 44"/>
                <a:gd name="T44" fmla="*/ 5 w 34"/>
                <a:gd name="T45" fmla="*/ 33 h 44"/>
                <a:gd name="T46" fmla="*/ 5 w 34"/>
                <a:gd name="T47" fmla="*/ 29 h 44"/>
                <a:gd name="T48" fmla="*/ 0 w 34"/>
                <a:gd name="T49" fmla="*/ 29 h 44"/>
                <a:gd name="T50" fmla="*/ 0 w 34"/>
                <a:gd name="T51" fmla="*/ 35 h 44"/>
                <a:gd name="T52" fmla="*/ 2 w 34"/>
                <a:gd name="T53" fmla="*/ 37 h 44"/>
                <a:gd name="T54" fmla="*/ 4 w 34"/>
                <a:gd name="T55" fmla="*/ 40 h 44"/>
                <a:gd name="T56" fmla="*/ 7 w 34"/>
                <a:gd name="T57" fmla="*/ 42 h 44"/>
                <a:gd name="T58" fmla="*/ 11 w 34"/>
                <a:gd name="T59" fmla="*/ 44 h 44"/>
                <a:gd name="T60" fmla="*/ 17 w 34"/>
                <a:gd name="T61" fmla="*/ 44 h 44"/>
                <a:gd name="T62" fmla="*/ 25 w 34"/>
                <a:gd name="T63" fmla="*/ 42 h 44"/>
                <a:gd name="T64" fmla="*/ 29 w 34"/>
                <a:gd name="T65" fmla="*/ 40 h 44"/>
                <a:gd name="T66" fmla="*/ 32 w 34"/>
                <a:gd name="T67" fmla="*/ 37 h 44"/>
                <a:gd name="T68" fmla="*/ 34 w 34"/>
                <a:gd name="T69" fmla="*/ 31 h 44"/>
                <a:gd name="T70" fmla="*/ 32 w 34"/>
                <a:gd name="T71" fmla="*/ 27 h 44"/>
                <a:gd name="T72" fmla="*/ 30 w 34"/>
                <a:gd name="T73" fmla="*/ 25 h 44"/>
                <a:gd name="T74" fmla="*/ 29 w 34"/>
                <a:gd name="T75" fmla="*/ 21 h 44"/>
                <a:gd name="T76" fmla="*/ 25 w 34"/>
                <a:gd name="T77" fmla="*/ 19 h 44"/>
                <a:gd name="T78" fmla="*/ 11 w 34"/>
                <a:gd name="T79" fmla="*/ 17 h 44"/>
                <a:gd name="T80" fmla="*/ 7 w 34"/>
                <a:gd name="T81" fmla="*/ 16 h 44"/>
                <a:gd name="T82" fmla="*/ 7 w 34"/>
                <a:gd name="T83" fmla="*/ 12 h 44"/>
                <a:gd name="T84" fmla="*/ 7 w 34"/>
                <a:gd name="T85" fmla="*/ 8 h 44"/>
                <a:gd name="T86" fmla="*/ 9 w 34"/>
                <a:gd name="T87" fmla="*/ 6 h 44"/>
                <a:gd name="T88" fmla="*/ 13 w 34"/>
                <a:gd name="T89" fmla="*/ 6 h 44"/>
                <a:gd name="T90" fmla="*/ 17 w 34"/>
                <a:gd name="T91" fmla="*/ 4 h 44"/>
                <a:gd name="T92" fmla="*/ 21 w 34"/>
                <a:gd name="T93" fmla="*/ 6 h 44"/>
                <a:gd name="T94" fmla="*/ 25 w 34"/>
                <a:gd name="T95" fmla="*/ 8 h 44"/>
                <a:gd name="T96" fmla="*/ 27 w 34"/>
                <a:gd name="T97" fmla="*/ 10 h 44"/>
                <a:gd name="T98" fmla="*/ 27 w 34"/>
                <a:gd name="T99" fmla="*/ 14 h 44"/>
                <a:gd name="T100" fmla="*/ 32 w 34"/>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4"/>
                <a:gd name="T155" fmla="*/ 34 w 34"/>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4">
                  <a:moveTo>
                    <a:pt x="32" y="14"/>
                  </a:moveTo>
                  <a:lnTo>
                    <a:pt x="30" y="8"/>
                  </a:lnTo>
                  <a:lnTo>
                    <a:pt x="29" y="4"/>
                  </a:lnTo>
                  <a:lnTo>
                    <a:pt x="23" y="0"/>
                  </a:lnTo>
                  <a:lnTo>
                    <a:pt x="17" y="0"/>
                  </a:lnTo>
                  <a:lnTo>
                    <a:pt x="9" y="0"/>
                  </a:lnTo>
                  <a:lnTo>
                    <a:pt x="5" y="4"/>
                  </a:lnTo>
                  <a:lnTo>
                    <a:pt x="2" y="8"/>
                  </a:lnTo>
                  <a:lnTo>
                    <a:pt x="2" y="14"/>
                  </a:lnTo>
                  <a:lnTo>
                    <a:pt x="2" y="17"/>
                  </a:lnTo>
                  <a:lnTo>
                    <a:pt x="5" y="19"/>
                  </a:lnTo>
                  <a:lnTo>
                    <a:pt x="9" y="23"/>
                  </a:lnTo>
                  <a:lnTo>
                    <a:pt x="21" y="25"/>
                  </a:lnTo>
                  <a:lnTo>
                    <a:pt x="27" y="27"/>
                  </a:lnTo>
                  <a:lnTo>
                    <a:pt x="27" y="29"/>
                  </a:lnTo>
                  <a:lnTo>
                    <a:pt x="29" y="31"/>
                  </a:lnTo>
                  <a:lnTo>
                    <a:pt x="27" y="35"/>
                  </a:lnTo>
                  <a:lnTo>
                    <a:pt x="25" y="37"/>
                  </a:lnTo>
                  <a:lnTo>
                    <a:pt x="21" y="39"/>
                  </a:lnTo>
                  <a:lnTo>
                    <a:pt x="17" y="39"/>
                  </a:lnTo>
                  <a:lnTo>
                    <a:pt x="13" y="39"/>
                  </a:lnTo>
                  <a:lnTo>
                    <a:pt x="7" y="37"/>
                  </a:lnTo>
                  <a:lnTo>
                    <a:pt x="5" y="33"/>
                  </a:lnTo>
                  <a:lnTo>
                    <a:pt x="5" y="29"/>
                  </a:lnTo>
                  <a:lnTo>
                    <a:pt x="0" y="29"/>
                  </a:lnTo>
                  <a:lnTo>
                    <a:pt x="0" y="35"/>
                  </a:lnTo>
                  <a:lnTo>
                    <a:pt x="2" y="37"/>
                  </a:lnTo>
                  <a:lnTo>
                    <a:pt x="4" y="40"/>
                  </a:lnTo>
                  <a:lnTo>
                    <a:pt x="7" y="42"/>
                  </a:lnTo>
                  <a:lnTo>
                    <a:pt x="11" y="44"/>
                  </a:lnTo>
                  <a:lnTo>
                    <a:pt x="17" y="44"/>
                  </a:lnTo>
                  <a:lnTo>
                    <a:pt x="25" y="42"/>
                  </a:lnTo>
                  <a:lnTo>
                    <a:pt x="29" y="40"/>
                  </a:lnTo>
                  <a:lnTo>
                    <a:pt x="32" y="37"/>
                  </a:lnTo>
                  <a:lnTo>
                    <a:pt x="34" y="31"/>
                  </a:lnTo>
                  <a:lnTo>
                    <a:pt x="32" y="27"/>
                  </a:lnTo>
                  <a:lnTo>
                    <a:pt x="30" y="25"/>
                  </a:lnTo>
                  <a:lnTo>
                    <a:pt x="29" y="21"/>
                  </a:lnTo>
                  <a:lnTo>
                    <a:pt x="25" y="19"/>
                  </a:lnTo>
                  <a:lnTo>
                    <a:pt x="11" y="17"/>
                  </a:lnTo>
                  <a:lnTo>
                    <a:pt x="7" y="16"/>
                  </a:lnTo>
                  <a:lnTo>
                    <a:pt x="7" y="12"/>
                  </a:lnTo>
                  <a:lnTo>
                    <a:pt x="7" y="8"/>
                  </a:lnTo>
                  <a:lnTo>
                    <a:pt x="9" y="6"/>
                  </a:lnTo>
                  <a:lnTo>
                    <a:pt x="13" y="6"/>
                  </a:lnTo>
                  <a:lnTo>
                    <a:pt x="17" y="4"/>
                  </a:lnTo>
                  <a:lnTo>
                    <a:pt x="21" y="6"/>
                  </a:lnTo>
                  <a:lnTo>
                    <a:pt x="25"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38227" name="Freeform 339"/>
            <p:cNvSpPr>
              <a:spLocks/>
            </p:cNvSpPr>
            <p:nvPr/>
          </p:nvSpPr>
          <p:spPr bwMode="auto">
            <a:xfrm>
              <a:off x="2597" y="2595"/>
              <a:ext cx="25" cy="32"/>
            </a:xfrm>
            <a:custGeom>
              <a:avLst/>
              <a:gdLst>
                <a:gd name="T0" fmla="*/ 0 w 25"/>
                <a:gd name="T1" fmla="*/ 0 h 32"/>
                <a:gd name="T2" fmla="*/ 0 w 25"/>
                <a:gd name="T3" fmla="*/ 23 h 32"/>
                <a:gd name="T4" fmla="*/ 0 w 25"/>
                <a:gd name="T5" fmla="*/ 23 h 32"/>
                <a:gd name="T6" fmla="*/ 0 w 25"/>
                <a:gd name="T7" fmla="*/ 27 h 32"/>
                <a:gd name="T8" fmla="*/ 4 w 25"/>
                <a:gd name="T9" fmla="*/ 30 h 32"/>
                <a:gd name="T10" fmla="*/ 6 w 25"/>
                <a:gd name="T11" fmla="*/ 30 h 32"/>
                <a:gd name="T12" fmla="*/ 10 w 25"/>
                <a:gd name="T13" fmla="*/ 32 h 32"/>
                <a:gd name="T14" fmla="*/ 15 w 25"/>
                <a:gd name="T15" fmla="*/ 30 h 32"/>
                <a:gd name="T16" fmla="*/ 17 w 25"/>
                <a:gd name="T17" fmla="*/ 28 h 32"/>
                <a:gd name="T18" fmla="*/ 19 w 25"/>
                <a:gd name="T19" fmla="*/ 27 h 32"/>
                <a:gd name="T20" fmla="*/ 19 w 25"/>
                <a:gd name="T21" fmla="*/ 30 h 32"/>
                <a:gd name="T22" fmla="*/ 25 w 25"/>
                <a:gd name="T23" fmla="*/ 30 h 32"/>
                <a:gd name="T24" fmla="*/ 25 w 25"/>
                <a:gd name="T25" fmla="*/ 0 h 32"/>
                <a:gd name="T26" fmla="*/ 19 w 25"/>
                <a:gd name="T27" fmla="*/ 0 h 32"/>
                <a:gd name="T28" fmla="*/ 19 w 25"/>
                <a:gd name="T29" fmla="*/ 19 h 32"/>
                <a:gd name="T30" fmla="*/ 19 w 25"/>
                <a:gd name="T31" fmla="*/ 19 h 32"/>
                <a:gd name="T32" fmla="*/ 17 w 25"/>
                <a:gd name="T33" fmla="*/ 25 h 32"/>
                <a:gd name="T34" fmla="*/ 15 w 25"/>
                <a:gd name="T35" fmla="*/ 27 h 32"/>
                <a:gd name="T36" fmla="*/ 12 w 25"/>
                <a:gd name="T37" fmla="*/ 27 h 32"/>
                <a:gd name="T38" fmla="*/ 10 w 25"/>
                <a:gd name="T39" fmla="*/ 27 h 32"/>
                <a:gd name="T40" fmla="*/ 8 w 25"/>
                <a:gd name="T41" fmla="*/ 27 h 32"/>
                <a:gd name="T42" fmla="*/ 6 w 25"/>
                <a:gd name="T43" fmla="*/ 25 h 32"/>
                <a:gd name="T44" fmla="*/ 6 w 25"/>
                <a:gd name="T45" fmla="*/ 21 h 32"/>
                <a:gd name="T46" fmla="*/ 6 w 25"/>
                <a:gd name="T47" fmla="*/ 0 h 32"/>
                <a:gd name="T48" fmla="*/ 0 w 25"/>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2"/>
                <a:gd name="T77" fmla="*/ 25 w 2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2">
                  <a:moveTo>
                    <a:pt x="0" y="0"/>
                  </a:moveTo>
                  <a:lnTo>
                    <a:pt x="0" y="23"/>
                  </a:lnTo>
                  <a:lnTo>
                    <a:pt x="0" y="27"/>
                  </a:lnTo>
                  <a:lnTo>
                    <a:pt x="4" y="30"/>
                  </a:lnTo>
                  <a:lnTo>
                    <a:pt x="6" y="30"/>
                  </a:lnTo>
                  <a:lnTo>
                    <a:pt x="10" y="32"/>
                  </a:lnTo>
                  <a:lnTo>
                    <a:pt x="15" y="30"/>
                  </a:lnTo>
                  <a:lnTo>
                    <a:pt x="17" y="28"/>
                  </a:lnTo>
                  <a:lnTo>
                    <a:pt x="19" y="27"/>
                  </a:lnTo>
                  <a:lnTo>
                    <a:pt x="19" y="30"/>
                  </a:lnTo>
                  <a:lnTo>
                    <a:pt x="25" y="30"/>
                  </a:lnTo>
                  <a:lnTo>
                    <a:pt x="25" y="0"/>
                  </a:lnTo>
                  <a:lnTo>
                    <a:pt x="19" y="0"/>
                  </a:lnTo>
                  <a:lnTo>
                    <a:pt x="19" y="19"/>
                  </a:lnTo>
                  <a:lnTo>
                    <a:pt x="17" y="25"/>
                  </a:lnTo>
                  <a:lnTo>
                    <a:pt x="15" y="27"/>
                  </a:lnTo>
                  <a:lnTo>
                    <a:pt x="12" y="27"/>
                  </a:lnTo>
                  <a:lnTo>
                    <a:pt x="10" y="27"/>
                  </a:lnTo>
                  <a:lnTo>
                    <a:pt x="8" y="27"/>
                  </a:lnTo>
                  <a:lnTo>
                    <a:pt x="6" y="25"/>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38228" name="Freeform 340"/>
            <p:cNvSpPr>
              <a:spLocks noEditPoints="1"/>
            </p:cNvSpPr>
            <p:nvPr/>
          </p:nvSpPr>
          <p:spPr bwMode="auto">
            <a:xfrm>
              <a:off x="2630" y="2595"/>
              <a:ext cx="27" cy="42"/>
            </a:xfrm>
            <a:custGeom>
              <a:avLst/>
              <a:gdLst>
                <a:gd name="T0" fmla="*/ 5 w 27"/>
                <a:gd name="T1" fmla="*/ 28 h 42"/>
                <a:gd name="T2" fmla="*/ 7 w 27"/>
                <a:gd name="T3" fmla="*/ 30 h 42"/>
                <a:gd name="T4" fmla="*/ 13 w 27"/>
                <a:gd name="T5" fmla="*/ 32 h 42"/>
                <a:gd name="T6" fmla="*/ 19 w 27"/>
                <a:gd name="T7" fmla="*/ 30 h 42"/>
                <a:gd name="T8" fmla="*/ 23 w 27"/>
                <a:gd name="T9" fmla="*/ 27 h 42"/>
                <a:gd name="T10" fmla="*/ 25 w 27"/>
                <a:gd name="T11" fmla="*/ 23 h 42"/>
                <a:gd name="T12" fmla="*/ 27 w 27"/>
                <a:gd name="T13" fmla="*/ 15 h 42"/>
                <a:gd name="T14" fmla="*/ 25 w 27"/>
                <a:gd name="T15" fmla="*/ 9 h 42"/>
                <a:gd name="T16" fmla="*/ 23 w 27"/>
                <a:gd name="T17" fmla="*/ 4 h 42"/>
                <a:gd name="T18" fmla="*/ 19 w 27"/>
                <a:gd name="T19" fmla="*/ 2 h 42"/>
                <a:gd name="T20" fmla="*/ 13 w 27"/>
                <a:gd name="T21" fmla="*/ 0 h 42"/>
                <a:gd name="T22" fmla="*/ 9 w 27"/>
                <a:gd name="T23" fmla="*/ 2 h 42"/>
                <a:gd name="T24" fmla="*/ 5 w 27"/>
                <a:gd name="T25" fmla="*/ 4 h 42"/>
                <a:gd name="T26" fmla="*/ 4 w 27"/>
                <a:gd name="T27" fmla="*/ 5 h 42"/>
                <a:gd name="T28" fmla="*/ 4 w 27"/>
                <a:gd name="T29" fmla="*/ 0 h 42"/>
                <a:gd name="T30" fmla="*/ 0 w 27"/>
                <a:gd name="T31" fmla="*/ 0 h 42"/>
                <a:gd name="T32" fmla="*/ 0 w 27"/>
                <a:gd name="T33" fmla="*/ 42 h 42"/>
                <a:gd name="T34" fmla="*/ 5 w 27"/>
                <a:gd name="T35" fmla="*/ 42 h 42"/>
                <a:gd name="T36" fmla="*/ 5 w 27"/>
                <a:gd name="T37" fmla="*/ 28 h 42"/>
                <a:gd name="T38" fmla="*/ 11 w 27"/>
                <a:gd name="T39" fmla="*/ 4 h 42"/>
                <a:gd name="T40" fmla="*/ 17 w 27"/>
                <a:gd name="T41" fmla="*/ 5 h 42"/>
                <a:gd name="T42" fmla="*/ 19 w 27"/>
                <a:gd name="T43" fmla="*/ 7 h 42"/>
                <a:gd name="T44" fmla="*/ 21 w 27"/>
                <a:gd name="T45" fmla="*/ 11 h 42"/>
                <a:gd name="T46" fmla="*/ 21 w 27"/>
                <a:gd name="T47" fmla="*/ 15 h 42"/>
                <a:gd name="T48" fmla="*/ 21 w 27"/>
                <a:gd name="T49" fmla="*/ 21 h 42"/>
                <a:gd name="T50" fmla="*/ 19 w 27"/>
                <a:gd name="T51" fmla="*/ 25 h 42"/>
                <a:gd name="T52" fmla="*/ 17 w 27"/>
                <a:gd name="T53" fmla="*/ 27 h 42"/>
                <a:gd name="T54" fmla="*/ 13 w 27"/>
                <a:gd name="T55" fmla="*/ 27 h 42"/>
                <a:gd name="T56" fmla="*/ 9 w 27"/>
                <a:gd name="T57" fmla="*/ 27 h 42"/>
                <a:gd name="T58" fmla="*/ 5 w 27"/>
                <a:gd name="T59" fmla="*/ 25 h 42"/>
                <a:gd name="T60" fmla="*/ 5 w 27"/>
                <a:gd name="T61" fmla="*/ 21 h 42"/>
                <a:gd name="T62" fmla="*/ 4 w 27"/>
                <a:gd name="T63" fmla="*/ 17 h 42"/>
                <a:gd name="T64" fmla="*/ 5 w 27"/>
                <a:gd name="T65" fmla="*/ 11 h 42"/>
                <a:gd name="T66" fmla="*/ 5 w 27"/>
                <a:gd name="T67" fmla="*/ 7 h 42"/>
                <a:gd name="T68" fmla="*/ 9 w 27"/>
                <a:gd name="T69" fmla="*/ 5 h 42"/>
                <a:gd name="T70" fmla="*/ 11 w 27"/>
                <a:gd name="T71" fmla="*/ 4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5" y="28"/>
                  </a:moveTo>
                  <a:lnTo>
                    <a:pt x="7" y="30"/>
                  </a:lnTo>
                  <a:lnTo>
                    <a:pt x="13" y="32"/>
                  </a:lnTo>
                  <a:lnTo>
                    <a:pt x="19" y="30"/>
                  </a:lnTo>
                  <a:lnTo>
                    <a:pt x="23" y="27"/>
                  </a:lnTo>
                  <a:lnTo>
                    <a:pt x="25" y="23"/>
                  </a:lnTo>
                  <a:lnTo>
                    <a:pt x="27" y="15"/>
                  </a:lnTo>
                  <a:lnTo>
                    <a:pt x="25" y="9"/>
                  </a:lnTo>
                  <a:lnTo>
                    <a:pt x="23" y="4"/>
                  </a:lnTo>
                  <a:lnTo>
                    <a:pt x="19" y="2"/>
                  </a:lnTo>
                  <a:lnTo>
                    <a:pt x="13" y="0"/>
                  </a:lnTo>
                  <a:lnTo>
                    <a:pt x="9" y="2"/>
                  </a:lnTo>
                  <a:lnTo>
                    <a:pt x="5" y="4"/>
                  </a:lnTo>
                  <a:lnTo>
                    <a:pt x="4" y="5"/>
                  </a:lnTo>
                  <a:lnTo>
                    <a:pt x="4" y="0"/>
                  </a:lnTo>
                  <a:lnTo>
                    <a:pt x="0" y="0"/>
                  </a:lnTo>
                  <a:lnTo>
                    <a:pt x="0" y="42"/>
                  </a:lnTo>
                  <a:lnTo>
                    <a:pt x="5" y="42"/>
                  </a:lnTo>
                  <a:lnTo>
                    <a:pt x="5" y="28"/>
                  </a:lnTo>
                  <a:close/>
                  <a:moveTo>
                    <a:pt x="11" y="4"/>
                  </a:moveTo>
                  <a:lnTo>
                    <a:pt x="17" y="5"/>
                  </a:lnTo>
                  <a:lnTo>
                    <a:pt x="19" y="7"/>
                  </a:lnTo>
                  <a:lnTo>
                    <a:pt x="21" y="11"/>
                  </a:lnTo>
                  <a:lnTo>
                    <a:pt x="21" y="15"/>
                  </a:lnTo>
                  <a:lnTo>
                    <a:pt x="21" y="21"/>
                  </a:lnTo>
                  <a:lnTo>
                    <a:pt x="19" y="25"/>
                  </a:lnTo>
                  <a:lnTo>
                    <a:pt x="17" y="27"/>
                  </a:lnTo>
                  <a:lnTo>
                    <a:pt x="13" y="27"/>
                  </a:lnTo>
                  <a:lnTo>
                    <a:pt x="9" y="27"/>
                  </a:lnTo>
                  <a:lnTo>
                    <a:pt x="5" y="25"/>
                  </a:lnTo>
                  <a:lnTo>
                    <a:pt x="5" y="21"/>
                  </a:lnTo>
                  <a:lnTo>
                    <a:pt x="4" y="17"/>
                  </a:lnTo>
                  <a:lnTo>
                    <a:pt x="5" y="11"/>
                  </a:lnTo>
                  <a:lnTo>
                    <a:pt x="5" y="7"/>
                  </a:lnTo>
                  <a:lnTo>
                    <a:pt x="9" y="5"/>
                  </a:lnTo>
                  <a:lnTo>
                    <a:pt x="11" y="4"/>
                  </a:lnTo>
                  <a:close/>
                </a:path>
              </a:pathLst>
            </a:custGeom>
            <a:solidFill>
              <a:srgbClr val="000000"/>
            </a:solidFill>
            <a:ln w="9525">
              <a:noFill/>
              <a:round/>
              <a:headEnd/>
              <a:tailEnd/>
            </a:ln>
          </p:spPr>
          <p:txBody>
            <a:bodyPr/>
            <a:lstStyle/>
            <a:p>
              <a:endParaRPr lang="en-US"/>
            </a:p>
          </p:txBody>
        </p:sp>
        <p:sp>
          <p:nvSpPr>
            <p:cNvPr id="38229" name="Freeform 341"/>
            <p:cNvSpPr>
              <a:spLocks noEditPoints="1"/>
            </p:cNvSpPr>
            <p:nvPr/>
          </p:nvSpPr>
          <p:spPr bwMode="auto">
            <a:xfrm>
              <a:off x="2660" y="2595"/>
              <a:ext cx="29" cy="32"/>
            </a:xfrm>
            <a:custGeom>
              <a:avLst/>
              <a:gdLst>
                <a:gd name="T0" fmla="*/ 29 w 29"/>
                <a:gd name="T1" fmla="*/ 27 h 32"/>
                <a:gd name="T2" fmla="*/ 27 w 29"/>
                <a:gd name="T3" fmla="*/ 27 h 32"/>
                <a:gd name="T4" fmla="*/ 27 w 29"/>
                <a:gd name="T5" fmla="*/ 27 h 32"/>
                <a:gd name="T6" fmla="*/ 25 w 29"/>
                <a:gd name="T7" fmla="*/ 25 h 32"/>
                <a:gd name="T8" fmla="*/ 25 w 29"/>
                <a:gd name="T9" fmla="*/ 7 h 32"/>
                <a:gd name="T10" fmla="*/ 25 w 29"/>
                <a:gd name="T11" fmla="*/ 5 h 32"/>
                <a:gd name="T12" fmla="*/ 23 w 29"/>
                <a:gd name="T13" fmla="*/ 2 h 32"/>
                <a:gd name="T14" fmla="*/ 20 w 29"/>
                <a:gd name="T15" fmla="*/ 0 h 32"/>
                <a:gd name="T16" fmla="*/ 14 w 29"/>
                <a:gd name="T17" fmla="*/ 0 h 32"/>
                <a:gd name="T18" fmla="*/ 10 w 29"/>
                <a:gd name="T19" fmla="*/ 0 h 32"/>
                <a:gd name="T20" fmla="*/ 4 w 29"/>
                <a:gd name="T21" fmla="*/ 2 h 32"/>
                <a:gd name="T22" fmla="*/ 2 w 29"/>
                <a:gd name="T23" fmla="*/ 5 h 32"/>
                <a:gd name="T24" fmla="*/ 2 w 29"/>
                <a:gd name="T25" fmla="*/ 9 h 32"/>
                <a:gd name="T26" fmla="*/ 6 w 29"/>
                <a:gd name="T27" fmla="*/ 9 h 32"/>
                <a:gd name="T28" fmla="*/ 8 w 29"/>
                <a:gd name="T29" fmla="*/ 7 h 32"/>
                <a:gd name="T30" fmla="*/ 10 w 29"/>
                <a:gd name="T31" fmla="*/ 5 h 32"/>
                <a:gd name="T32" fmla="*/ 10 w 29"/>
                <a:gd name="T33" fmla="*/ 4 h 32"/>
                <a:gd name="T34" fmla="*/ 14 w 29"/>
                <a:gd name="T35" fmla="*/ 4 h 32"/>
                <a:gd name="T36" fmla="*/ 16 w 29"/>
                <a:gd name="T37" fmla="*/ 4 h 32"/>
                <a:gd name="T38" fmla="*/ 20 w 29"/>
                <a:gd name="T39" fmla="*/ 5 h 32"/>
                <a:gd name="T40" fmla="*/ 21 w 29"/>
                <a:gd name="T41" fmla="*/ 7 h 32"/>
                <a:gd name="T42" fmla="*/ 21 w 29"/>
                <a:gd name="T43" fmla="*/ 9 h 32"/>
                <a:gd name="T44" fmla="*/ 21 w 29"/>
                <a:gd name="T45" fmla="*/ 11 h 32"/>
                <a:gd name="T46" fmla="*/ 20 w 29"/>
                <a:gd name="T47" fmla="*/ 11 h 32"/>
                <a:gd name="T48" fmla="*/ 12 w 29"/>
                <a:gd name="T49" fmla="*/ 13 h 32"/>
                <a:gd name="T50" fmla="*/ 6 w 29"/>
                <a:gd name="T51" fmla="*/ 13 h 32"/>
                <a:gd name="T52" fmla="*/ 4 w 29"/>
                <a:gd name="T53" fmla="*/ 15 h 32"/>
                <a:gd name="T54" fmla="*/ 2 w 29"/>
                <a:gd name="T55" fmla="*/ 17 h 32"/>
                <a:gd name="T56" fmla="*/ 0 w 29"/>
                <a:gd name="T57" fmla="*/ 19 h 32"/>
                <a:gd name="T58" fmla="*/ 0 w 29"/>
                <a:gd name="T59" fmla="*/ 23 h 32"/>
                <a:gd name="T60" fmla="*/ 0 w 29"/>
                <a:gd name="T61" fmla="*/ 27 h 32"/>
                <a:gd name="T62" fmla="*/ 4 w 29"/>
                <a:gd name="T63" fmla="*/ 30 h 32"/>
                <a:gd name="T64" fmla="*/ 6 w 29"/>
                <a:gd name="T65" fmla="*/ 30 h 32"/>
                <a:gd name="T66" fmla="*/ 10 w 29"/>
                <a:gd name="T67" fmla="*/ 32 h 32"/>
                <a:gd name="T68" fmla="*/ 16 w 29"/>
                <a:gd name="T69" fmla="*/ 30 h 32"/>
                <a:gd name="T70" fmla="*/ 21 w 29"/>
                <a:gd name="T71" fmla="*/ 27 h 32"/>
                <a:gd name="T72" fmla="*/ 21 w 29"/>
                <a:gd name="T73" fmla="*/ 30 h 32"/>
                <a:gd name="T74" fmla="*/ 25 w 29"/>
                <a:gd name="T75" fmla="*/ 32 h 32"/>
                <a:gd name="T76" fmla="*/ 29 w 29"/>
                <a:gd name="T77" fmla="*/ 30 h 32"/>
                <a:gd name="T78" fmla="*/ 29 w 29"/>
                <a:gd name="T79" fmla="*/ 27 h 32"/>
                <a:gd name="T80" fmla="*/ 21 w 29"/>
                <a:gd name="T81" fmla="*/ 19 h 32"/>
                <a:gd name="T82" fmla="*/ 21 w 29"/>
                <a:gd name="T83" fmla="*/ 21 h 32"/>
                <a:gd name="T84" fmla="*/ 20 w 29"/>
                <a:gd name="T85" fmla="*/ 23 h 32"/>
                <a:gd name="T86" fmla="*/ 20 w 29"/>
                <a:gd name="T87" fmla="*/ 25 h 32"/>
                <a:gd name="T88" fmla="*/ 16 w 29"/>
                <a:gd name="T89" fmla="*/ 27 h 32"/>
                <a:gd name="T90" fmla="*/ 12 w 29"/>
                <a:gd name="T91" fmla="*/ 28 h 32"/>
                <a:gd name="T92" fmla="*/ 8 w 29"/>
                <a:gd name="T93" fmla="*/ 27 h 32"/>
                <a:gd name="T94" fmla="*/ 6 w 29"/>
                <a:gd name="T95" fmla="*/ 25 h 32"/>
                <a:gd name="T96" fmla="*/ 6 w 29"/>
                <a:gd name="T97" fmla="*/ 23 h 32"/>
                <a:gd name="T98" fmla="*/ 6 w 29"/>
                <a:gd name="T99" fmla="*/ 21 h 32"/>
                <a:gd name="T100" fmla="*/ 8 w 29"/>
                <a:gd name="T101" fmla="*/ 19 h 32"/>
                <a:gd name="T102" fmla="*/ 12 w 29"/>
                <a:gd name="T103" fmla="*/ 17 h 32"/>
                <a:gd name="T104" fmla="*/ 18 w 29"/>
                <a:gd name="T105" fmla="*/ 17 h 32"/>
                <a:gd name="T106" fmla="*/ 20 w 29"/>
                <a:gd name="T107" fmla="*/ 15 h 32"/>
                <a:gd name="T108" fmla="*/ 21 w 29"/>
                <a:gd name="T109" fmla="*/ 15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7"/>
                  </a:moveTo>
                  <a:lnTo>
                    <a:pt x="27" y="27"/>
                  </a:lnTo>
                  <a:lnTo>
                    <a:pt x="25" y="25"/>
                  </a:lnTo>
                  <a:lnTo>
                    <a:pt x="25" y="7"/>
                  </a:lnTo>
                  <a:lnTo>
                    <a:pt x="25" y="5"/>
                  </a:lnTo>
                  <a:lnTo>
                    <a:pt x="23" y="2"/>
                  </a:lnTo>
                  <a:lnTo>
                    <a:pt x="20" y="0"/>
                  </a:lnTo>
                  <a:lnTo>
                    <a:pt x="14" y="0"/>
                  </a:lnTo>
                  <a:lnTo>
                    <a:pt x="10" y="0"/>
                  </a:lnTo>
                  <a:lnTo>
                    <a:pt x="4" y="2"/>
                  </a:lnTo>
                  <a:lnTo>
                    <a:pt x="2" y="5"/>
                  </a:lnTo>
                  <a:lnTo>
                    <a:pt x="2" y="9"/>
                  </a:lnTo>
                  <a:lnTo>
                    <a:pt x="6" y="9"/>
                  </a:lnTo>
                  <a:lnTo>
                    <a:pt x="8" y="7"/>
                  </a:lnTo>
                  <a:lnTo>
                    <a:pt x="10" y="5"/>
                  </a:lnTo>
                  <a:lnTo>
                    <a:pt x="10" y="4"/>
                  </a:lnTo>
                  <a:lnTo>
                    <a:pt x="14" y="4"/>
                  </a:lnTo>
                  <a:lnTo>
                    <a:pt x="16" y="4"/>
                  </a:lnTo>
                  <a:lnTo>
                    <a:pt x="20" y="5"/>
                  </a:lnTo>
                  <a:lnTo>
                    <a:pt x="21" y="7"/>
                  </a:lnTo>
                  <a:lnTo>
                    <a:pt x="21" y="9"/>
                  </a:lnTo>
                  <a:lnTo>
                    <a:pt x="21" y="11"/>
                  </a:lnTo>
                  <a:lnTo>
                    <a:pt x="20" y="11"/>
                  </a:lnTo>
                  <a:lnTo>
                    <a:pt x="12" y="13"/>
                  </a:lnTo>
                  <a:lnTo>
                    <a:pt x="6" y="13"/>
                  </a:lnTo>
                  <a:lnTo>
                    <a:pt x="4" y="15"/>
                  </a:lnTo>
                  <a:lnTo>
                    <a:pt x="2" y="17"/>
                  </a:lnTo>
                  <a:lnTo>
                    <a:pt x="0" y="19"/>
                  </a:lnTo>
                  <a:lnTo>
                    <a:pt x="0" y="23"/>
                  </a:lnTo>
                  <a:lnTo>
                    <a:pt x="0" y="27"/>
                  </a:lnTo>
                  <a:lnTo>
                    <a:pt x="4" y="30"/>
                  </a:lnTo>
                  <a:lnTo>
                    <a:pt x="6" y="30"/>
                  </a:lnTo>
                  <a:lnTo>
                    <a:pt x="10" y="32"/>
                  </a:lnTo>
                  <a:lnTo>
                    <a:pt x="16" y="30"/>
                  </a:lnTo>
                  <a:lnTo>
                    <a:pt x="21" y="27"/>
                  </a:lnTo>
                  <a:lnTo>
                    <a:pt x="21" y="30"/>
                  </a:lnTo>
                  <a:lnTo>
                    <a:pt x="25" y="32"/>
                  </a:lnTo>
                  <a:lnTo>
                    <a:pt x="29" y="30"/>
                  </a:lnTo>
                  <a:lnTo>
                    <a:pt x="29" y="27"/>
                  </a:lnTo>
                  <a:close/>
                  <a:moveTo>
                    <a:pt x="21" y="19"/>
                  </a:moveTo>
                  <a:lnTo>
                    <a:pt x="21" y="21"/>
                  </a:lnTo>
                  <a:lnTo>
                    <a:pt x="20" y="23"/>
                  </a:lnTo>
                  <a:lnTo>
                    <a:pt x="20" y="25"/>
                  </a:lnTo>
                  <a:lnTo>
                    <a:pt x="16" y="27"/>
                  </a:lnTo>
                  <a:lnTo>
                    <a:pt x="12" y="28"/>
                  </a:lnTo>
                  <a:lnTo>
                    <a:pt x="8" y="27"/>
                  </a:lnTo>
                  <a:lnTo>
                    <a:pt x="6" y="25"/>
                  </a:lnTo>
                  <a:lnTo>
                    <a:pt x="6" y="23"/>
                  </a:lnTo>
                  <a:lnTo>
                    <a:pt x="6" y="21"/>
                  </a:lnTo>
                  <a:lnTo>
                    <a:pt x="8" y="19"/>
                  </a:lnTo>
                  <a:lnTo>
                    <a:pt x="12" y="17"/>
                  </a:lnTo>
                  <a:lnTo>
                    <a:pt x="18" y="17"/>
                  </a:lnTo>
                  <a:lnTo>
                    <a:pt x="20" y="15"/>
                  </a:lnTo>
                  <a:lnTo>
                    <a:pt x="21" y="15"/>
                  </a:lnTo>
                  <a:lnTo>
                    <a:pt x="21" y="19"/>
                  </a:lnTo>
                  <a:close/>
                </a:path>
              </a:pathLst>
            </a:custGeom>
            <a:solidFill>
              <a:srgbClr val="000000"/>
            </a:solidFill>
            <a:ln w="9525">
              <a:noFill/>
              <a:round/>
              <a:headEnd/>
              <a:tailEnd/>
            </a:ln>
          </p:spPr>
          <p:txBody>
            <a:bodyPr/>
            <a:lstStyle/>
            <a:p>
              <a:endParaRPr lang="en-US"/>
            </a:p>
          </p:txBody>
        </p:sp>
        <p:sp>
          <p:nvSpPr>
            <p:cNvPr id="38230" name="Freeform 342"/>
            <p:cNvSpPr>
              <a:spLocks noEditPoints="1"/>
            </p:cNvSpPr>
            <p:nvPr/>
          </p:nvSpPr>
          <p:spPr bwMode="auto">
            <a:xfrm>
              <a:off x="2695" y="2585"/>
              <a:ext cx="6" cy="40"/>
            </a:xfrm>
            <a:custGeom>
              <a:avLst/>
              <a:gdLst>
                <a:gd name="T0" fmla="*/ 0 w 6"/>
                <a:gd name="T1" fmla="*/ 0 h 40"/>
                <a:gd name="T2" fmla="*/ 0 w 6"/>
                <a:gd name="T3" fmla="*/ 6 h 40"/>
                <a:gd name="T4" fmla="*/ 6 w 6"/>
                <a:gd name="T5" fmla="*/ 6 h 40"/>
                <a:gd name="T6" fmla="*/ 6 w 6"/>
                <a:gd name="T7" fmla="*/ 0 h 40"/>
                <a:gd name="T8" fmla="*/ 0 w 6"/>
                <a:gd name="T9" fmla="*/ 0 h 40"/>
                <a:gd name="T10" fmla="*/ 0 w 6"/>
                <a:gd name="T11" fmla="*/ 10 h 40"/>
                <a:gd name="T12" fmla="*/ 0 w 6"/>
                <a:gd name="T13" fmla="*/ 40 h 40"/>
                <a:gd name="T14" fmla="*/ 6 w 6"/>
                <a:gd name="T15" fmla="*/ 40 h 40"/>
                <a:gd name="T16" fmla="*/ 6 w 6"/>
                <a:gd name="T17" fmla="*/ 10 h 40"/>
                <a:gd name="T18" fmla="*/ 0 w 6"/>
                <a:gd name="T19" fmla="*/ 1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6"/>
                  </a:lnTo>
                  <a:lnTo>
                    <a:pt x="6" y="6"/>
                  </a:lnTo>
                  <a:lnTo>
                    <a:pt x="6" y="0"/>
                  </a:lnTo>
                  <a:lnTo>
                    <a:pt x="0" y="0"/>
                  </a:lnTo>
                  <a:close/>
                  <a:moveTo>
                    <a:pt x="0" y="10"/>
                  </a:moveTo>
                  <a:lnTo>
                    <a:pt x="0" y="40"/>
                  </a:lnTo>
                  <a:lnTo>
                    <a:pt x="6" y="40"/>
                  </a:lnTo>
                  <a:lnTo>
                    <a:pt x="6" y="10"/>
                  </a:lnTo>
                  <a:lnTo>
                    <a:pt x="0" y="10"/>
                  </a:lnTo>
                  <a:close/>
                </a:path>
              </a:pathLst>
            </a:custGeom>
            <a:solidFill>
              <a:srgbClr val="000000"/>
            </a:solidFill>
            <a:ln w="9525">
              <a:noFill/>
              <a:round/>
              <a:headEnd/>
              <a:tailEnd/>
            </a:ln>
          </p:spPr>
          <p:txBody>
            <a:bodyPr/>
            <a:lstStyle/>
            <a:p>
              <a:endParaRPr lang="en-US"/>
            </a:p>
          </p:txBody>
        </p:sp>
        <p:sp>
          <p:nvSpPr>
            <p:cNvPr id="38231" name="Rectangle 343"/>
            <p:cNvSpPr>
              <a:spLocks noChangeArrowheads="1"/>
            </p:cNvSpPr>
            <p:nvPr/>
          </p:nvSpPr>
          <p:spPr bwMode="auto">
            <a:xfrm>
              <a:off x="2169" y="1848"/>
              <a:ext cx="248" cy="119"/>
            </a:xfrm>
            <a:prstGeom prst="rect">
              <a:avLst/>
            </a:prstGeom>
            <a:solidFill>
              <a:srgbClr val="FFFFFF"/>
            </a:solidFill>
            <a:ln w="9525">
              <a:noFill/>
              <a:miter lim="800000"/>
              <a:headEnd/>
              <a:tailEnd/>
            </a:ln>
          </p:spPr>
          <p:txBody>
            <a:bodyPr/>
            <a:lstStyle/>
            <a:p>
              <a:pPr eaLnBrk="0" hangingPunct="0"/>
              <a:endParaRPr lang="en-US" sz="2000">
                <a:latin typeface="Times New Roman" pitchFamily="18" charset="0"/>
              </a:endParaRPr>
            </a:p>
          </p:txBody>
        </p:sp>
        <p:sp>
          <p:nvSpPr>
            <p:cNvPr id="38232" name="Freeform 344"/>
            <p:cNvSpPr>
              <a:spLocks noEditPoints="1"/>
            </p:cNvSpPr>
            <p:nvPr/>
          </p:nvSpPr>
          <p:spPr bwMode="auto">
            <a:xfrm>
              <a:off x="2202" y="1852"/>
              <a:ext cx="26" cy="42"/>
            </a:xfrm>
            <a:custGeom>
              <a:avLst/>
              <a:gdLst>
                <a:gd name="T0" fmla="*/ 23 w 26"/>
                <a:gd name="T1" fmla="*/ 0 h 42"/>
                <a:gd name="T2" fmla="*/ 23 w 26"/>
                <a:gd name="T3" fmla="*/ 15 h 42"/>
                <a:gd name="T4" fmla="*/ 17 w 26"/>
                <a:gd name="T5" fmla="*/ 11 h 42"/>
                <a:gd name="T6" fmla="*/ 13 w 26"/>
                <a:gd name="T7" fmla="*/ 10 h 42"/>
                <a:gd name="T8" fmla="*/ 7 w 26"/>
                <a:gd name="T9" fmla="*/ 11 h 42"/>
                <a:gd name="T10" fmla="*/ 3 w 26"/>
                <a:gd name="T11" fmla="*/ 13 h 42"/>
                <a:gd name="T12" fmla="*/ 2 w 26"/>
                <a:gd name="T13" fmla="*/ 19 h 42"/>
                <a:gd name="T14" fmla="*/ 0 w 26"/>
                <a:gd name="T15" fmla="*/ 25 h 42"/>
                <a:gd name="T16" fmla="*/ 2 w 26"/>
                <a:gd name="T17" fmla="*/ 33 h 42"/>
                <a:gd name="T18" fmla="*/ 3 w 26"/>
                <a:gd name="T19" fmla="*/ 38 h 42"/>
                <a:gd name="T20" fmla="*/ 7 w 26"/>
                <a:gd name="T21" fmla="*/ 40 h 42"/>
                <a:gd name="T22" fmla="*/ 13 w 26"/>
                <a:gd name="T23" fmla="*/ 42 h 42"/>
                <a:gd name="T24" fmla="*/ 19 w 26"/>
                <a:gd name="T25" fmla="*/ 40 h 42"/>
                <a:gd name="T26" fmla="*/ 23 w 26"/>
                <a:gd name="T27" fmla="*/ 36 h 42"/>
                <a:gd name="T28" fmla="*/ 23 w 26"/>
                <a:gd name="T29" fmla="*/ 42 h 42"/>
                <a:gd name="T30" fmla="*/ 26 w 26"/>
                <a:gd name="T31" fmla="*/ 42 h 42"/>
                <a:gd name="T32" fmla="*/ 26 w 26"/>
                <a:gd name="T33" fmla="*/ 0 h 42"/>
                <a:gd name="T34" fmla="*/ 23 w 26"/>
                <a:gd name="T35" fmla="*/ 0 h 42"/>
                <a:gd name="T36" fmla="*/ 13 w 26"/>
                <a:gd name="T37" fmla="*/ 15 h 42"/>
                <a:gd name="T38" fmla="*/ 17 w 26"/>
                <a:gd name="T39" fmla="*/ 15 h 42"/>
                <a:gd name="T40" fmla="*/ 19 w 26"/>
                <a:gd name="T41" fmla="*/ 17 h 42"/>
                <a:gd name="T42" fmla="*/ 21 w 26"/>
                <a:gd name="T43" fmla="*/ 21 h 42"/>
                <a:gd name="T44" fmla="*/ 23 w 26"/>
                <a:gd name="T45" fmla="*/ 27 h 42"/>
                <a:gd name="T46" fmla="*/ 21 w 26"/>
                <a:gd name="T47" fmla="*/ 31 h 42"/>
                <a:gd name="T48" fmla="*/ 21 w 26"/>
                <a:gd name="T49" fmla="*/ 35 h 42"/>
                <a:gd name="T50" fmla="*/ 17 w 26"/>
                <a:gd name="T51" fmla="*/ 36 h 42"/>
                <a:gd name="T52" fmla="*/ 13 w 26"/>
                <a:gd name="T53" fmla="*/ 38 h 42"/>
                <a:gd name="T54" fmla="*/ 11 w 26"/>
                <a:gd name="T55" fmla="*/ 36 h 42"/>
                <a:gd name="T56" fmla="*/ 7 w 26"/>
                <a:gd name="T57" fmla="*/ 35 h 42"/>
                <a:gd name="T58" fmla="*/ 5 w 26"/>
                <a:gd name="T59" fmla="*/ 31 h 42"/>
                <a:gd name="T60" fmla="*/ 5 w 26"/>
                <a:gd name="T61" fmla="*/ 25 h 42"/>
                <a:gd name="T62" fmla="*/ 5 w 26"/>
                <a:gd name="T63" fmla="*/ 21 h 42"/>
                <a:gd name="T64" fmla="*/ 7 w 26"/>
                <a:gd name="T65" fmla="*/ 17 h 42"/>
                <a:gd name="T66" fmla="*/ 9 w 26"/>
                <a:gd name="T67" fmla="*/ 15 h 42"/>
                <a:gd name="T68" fmla="*/ 13 w 26"/>
                <a:gd name="T69" fmla="*/ 15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42"/>
                <a:gd name="T107" fmla="*/ 26 w 26"/>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42">
                  <a:moveTo>
                    <a:pt x="23" y="0"/>
                  </a:moveTo>
                  <a:lnTo>
                    <a:pt x="23" y="15"/>
                  </a:lnTo>
                  <a:lnTo>
                    <a:pt x="17" y="11"/>
                  </a:lnTo>
                  <a:lnTo>
                    <a:pt x="13" y="10"/>
                  </a:lnTo>
                  <a:lnTo>
                    <a:pt x="7" y="11"/>
                  </a:lnTo>
                  <a:lnTo>
                    <a:pt x="3" y="13"/>
                  </a:lnTo>
                  <a:lnTo>
                    <a:pt x="2" y="19"/>
                  </a:lnTo>
                  <a:lnTo>
                    <a:pt x="0" y="25"/>
                  </a:lnTo>
                  <a:lnTo>
                    <a:pt x="2" y="33"/>
                  </a:lnTo>
                  <a:lnTo>
                    <a:pt x="3" y="38"/>
                  </a:lnTo>
                  <a:lnTo>
                    <a:pt x="7" y="40"/>
                  </a:lnTo>
                  <a:lnTo>
                    <a:pt x="13" y="42"/>
                  </a:lnTo>
                  <a:lnTo>
                    <a:pt x="19" y="40"/>
                  </a:lnTo>
                  <a:lnTo>
                    <a:pt x="23" y="36"/>
                  </a:lnTo>
                  <a:lnTo>
                    <a:pt x="23" y="42"/>
                  </a:lnTo>
                  <a:lnTo>
                    <a:pt x="26" y="42"/>
                  </a:lnTo>
                  <a:lnTo>
                    <a:pt x="26" y="0"/>
                  </a:lnTo>
                  <a:lnTo>
                    <a:pt x="23" y="0"/>
                  </a:lnTo>
                  <a:close/>
                  <a:moveTo>
                    <a:pt x="13" y="15"/>
                  </a:moveTo>
                  <a:lnTo>
                    <a:pt x="17" y="15"/>
                  </a:lnTo>
                  <a:lnTo>
                    <a:pt x="19" y="17"/>
                  </a:lnTo>
                  <a:lnTo>
                    <a:pt x="21" y="21"/>
                  </a:lnTo>
                  <a:lnTo>
                    <a:pt x="23" y="27"/>
                  </a:lnTo>
                  <a:lnTo>
                    <a:pt x="21" y="31"/>
                  </a:lnTo>
                  <a:lnTo>
                    <a:pt x="21" y="35"/>
                  </a:lnTo>
                  <a:lnTo>
                    <a:pt x="17" y="36"/>
                  </a:lnTo>
                  <a:lnTo>
                    <a:pt x="13" y="38"/>
                  </a:lnTo>
                  <a:lnTo>
                    <a:pt x="11" y="36"/>
                  </a:lnTo>
                  <a:lnTo>
                    <a:pt x="7" y="35"/>
                  </a:lnTo>
                  <a:lnTo>
                    <a:pt x="5" y="31"/>
                  </a:lnTo>
                  <a:lnTo>
                    <a:pt x="5" y="25"/>
                  </a:lnTo>
                  <a:lnTo>
                    <a:pt x="5" y="21"/>
                  </a:lnTo>
                  <a:lnTo>
                    <a:pt x="7" y="17"/>
                  </a:lnTo>
                  <a:lnTo>
                    <a:pt x="9" y="15"/>
                  </a:lnTo>
                  <a:lnTo>
                    <a:pt x="13" y="15"/>
                  </a:lnTo>
                  <a:close/>
                </a:path>
              </a:pathLst>
            </a:custGeom>
            <a:solidFill>
              <a:srgbClr val="000000"/>
            </a:solidFill>
            <a:ln w="9525">
              <a:noFill/>
              <a:round/>
              <a:headEnd/>
              <a:tailEnd/>
            </a:ln>
          </p:spPr>
          <p:txBody>
            <a:bodyPr/>
            <a:lstStyle/>
            <a:p>
              <a:endParaRPr lang="en-US"/>
            </a:p>
          </p:txBody>
        </p:sp>
        <p:sp>
          <p:nvSpPr>
            <p:cNvPr id="38233" name="Freeform 345"/>
            <p:cNvSpPr>
              <a:spLocks noEditPoints="1"/>
            </p:cNvSpPr>
            <p:nvPr/>
          </p:nvSpPr>
          <p:spPr bwMode="auto">
            <a:xfrm>
              <a:off x="2234" y="1862"/>
              <a:ext cx="29" cy="32"/>
            </a:xfrm>
            <a:custGeom>
              <a:avLst/>
              <a:gdLst>
                <a:gd name="T0" fmla="*/ 29 w 29"/>
                <a:gd name="T1" fmla="*/ 28 h 32"/>
                <a:gd name="T2" fmla="*/ 27 w 29"/>
                <a:gd name="T3" fmla="*/ 28 h 32"/>
                <a:gd name="T4" fmla="*/ 27 w 29"/>
                <a:gd name="T5" fmla="*/ 28 h 32"/>
                <a:gd name="T6" fmla="*/ 25 w 29"/>
                <a:gd name="T7" fmla="*/ 26 h 32"/>
                <a:gd name="T8" fmla="*/ 25 w 29"/>
                <a:gd name="T9" fmla="*/ 9 h 32"/>
                <a:gd name="T10" fmla="*/ 25 w 29"/>
                <a:gd name="T11" fmla="*/ 5 h 32"/>
                <a:gd name="T12" fmla="*/ 23 w 29"/>
                <a:gd name="T13" fmla="*/ 1 h 32"/>
                <a:gd name="T14" fmla="*/ 19 w 29"/>
                <a:gd name="T15" fmla="*/ 1 h 32"/>
                <a:gd name="T16" fmla="*/ 14 w 29"/>
                <a:gd name="T17" fmla="*/ 0 h 32"/>
                <a:gd name="T18" fmla="*/ 10 w 29"/>
                <a:gd name="T19" fmla="*/ 1 h 32"/>
                <a:gd name="T20" fmla="*/ 6 w 29"/>
                <a:gd name="T21" fmla="*/ 1 h 32"/>
                <a:gd name="T22" fmla="*/ 2 w 29"/>
                <a:gd name="T23" fmla="*/ 5 h 32"/>
                <a:gd name="T24" fmla="*/ 2 w 29"/>
                <a:gd name="T25" fmla="*/ 11 h 32"/>
                <a:gd name="T26" fmla="*/ 8 w 29"/>
                <a:gd name="T27" fmla="*/ 11 h 32"/>
                <a:gd name="T28" fmla="*/ 8 w 29"/>
                <a:gd name="T29" fmla="*/ 7 h 32"/>
                <a:gd name="T30" fmla="*/ 8 w 29"/>
                <a:gd name="T31" fmla="*/ 5 h 32"/>
                <a:gd name="T32" fmla="*/ 12 w 29"/>
                <a:gd name="T33" fmla="*/ 5 h 32"/>
                <a:gd name="T34" fmla="*/ 14 w 29"/>
                <a:gd name="T35" fmla="*/ 3 h 32"/>
                <a:gd name="T36" fmla="*/ 18 w 29"/>
                <a:gd name="T37" fmla="*/ 5 h 32"/>
                <a:gd name="T38" fmla="*/ 19 w 29"/>
                <a:gd name="T39" fmla="*/ 5 h 32"/>
                <a:gd name="T40" fmla="*/ 19 w 29"/>
                <a:gd name="T41" fmla="*/ 7 h 32"/>
                <a:gd name="T42" fmla="*/ 21 w 29"/>
                <a:gd name="T43" fmla="*/ 9 h 32"/>
                <a:gd name="T44" fmla="*/ 21 w 29"/>
                <a:gd name="T45" fmla="*/ 11 h 32"/>
                <a:gd name="T46" fmla="*/ 19 w 29"/>
                <a:gd name="T47" fmla="*/ 13 h 32"/>
                <a:gd name="T48" fmla="*/ 12 w 29"/>
                <a:gd name="T49" fmla="*/ 13 h 32"/>
                <a:gd name="T50" fmla="*/ 8 w 29"/>
                <a:gd name="T51" fmla="*/ 15 h 32"/>
                <a:gd name="T52" fmla="*/ 4 w 29"/>
                <a:gd name="T53" fmla="*/ 17 h 32"/>
                <a:gd name="T54" fmla="*/ 2 w 29"/>
                <a:gd name="T55" fmla="*/ 19 h 32"/>
                <a:gd name="T56" fmla="*/ 0 w 29"/>
                <a:gd name="T57" fmla="*/ 21 h 32"/>
                <a:gd name="T58" fmla="*/ 0 w 29"/>
                <a:gd name="T59" fmla="*/ 23 h 32"/>
                <a:gd name="T60" fmla="*/ 2 w 29"/>
                <a:gd name="T61" fmla="*/ 26 h 32"/>
                <a:gd name="T62" fmla="*/ 2 w 29"/>
                <a:gd name="T63" fmla="*/ 30 h 32"/>
                <a:gd name="T64" fmla="*/ 6 w 29"/>
                <a:gd name="T65" fmla="*/ 32 h 32"/>
                <a:gd name="T66" fmla="*/ 10 w 29"/>
                <a:gd name="T67" fmla="*/ 32 h 32"/>
                <a:gd name="T68" fmla="*/ 16 w 29"/>
                <a:gd name="T69" fmla="*/ 30 h 32"/>
                <a:gd name="T70" fmla="*/ 21 w 29"/>
                <a:gd name="T71" fmla="*/ 28 h 32"/>
                <a:gd name="T72" fmla="*/ 23 w 29"/>
                <a:gd name="T73" fmla="*/ 30 h 32"/>
                <a:gd name="T74" fmla="*/ 25 w 29"/>
                <a:gd name="T75" fmla="*/ 32 h 32"/>
                <a:gd name="T76" fmla="*/ 29 w 29"/>
                <a:gd name="T77" fmla="*/ 32 h 32"/>
                <a:gd name="T78" fmla="*/ 29 w 29"/>
                <a:gd name="T79" fmla="*/ 28 h 32"/>
                <a:gd name="T80" fmla="*/ 21 w 29"/>
                <a:gd name="T81" fmla="*/ 19 h 32"/>
                <a:gd name="T82" fmla="*/ 21 w 29"/>
                <a:gd name="T83" fmla="*/ 21 h 32"/>
                <a:gd name="T84" fmla="*/ 19 w 29"/>
                <a:gd name="T85" fmla="*/ 25 h 32"/>
                <a:gd name="T86" fmla="*/ 19 w 29"/>
                <a:gd name="T87" fmla="*/ 25 h 32"/>
                <a:gd name="T88" fmla="*/ 18 w 29"/>
                <a:gd name="T89" fmla="*/ 26 h 32"/>
                <a:gd name="T90" fmla="*/ 12 w 29"/>
                <a:gd name="T91" fmla="*/ 28 h 32"/>
                <a:gd name="T92" fmla="*/ 8 w 29"/>
                <a:gd name="T93" fmla="*/ 26 h 32"/>
                <a:gd name="T94" fmla="*/ 6 w 29"/>
                <a:gd name="T95" fmla="*/ 25 h 32"/>
                <a:gd name="T96" fmla="*/ 6 w 29"/>
                <a:gd name="T97" fmla="*/ 23 h 32"/>
                <a:gd name="T98" fmla="*/ 6 w 29"/>
                <a:gd name="T99" fmla="*/ 21 h 32"/>
                <a:gd name="T100" fmla="*/ 8 w 29"/>
                <a:gd name="T101" fmla="*/ 19 h 32"/>
                <a:gd name="T102" fmla="*/ 12 w 29"/>
                <a:gd name="T103" fmla="*/ 19 h 32"/>
                <a:gd name="T104" fmla="*/ 18 w 29"/>
                <a:gd name="T105" fmla="*/ 17 h 32"/>
                <a:gd name="T106" fmla="*/ 19 w 29"/>
                <a:gd name="T107" fmla="*/ 17 h 32"/>
                <a:gd name="T108" fmla="*/ 21 w 29"/>
                <a:gd name="T109" fmla="*/ 17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6"/>
                  </a:lnTo>
                  <a:lnTo>
                    <a:pt x="25" y="9"/>
                  </a:lnTo>
                  <a:lnTo>
                    <a:pt x="25" y="5"/>
                  </a:lnTo>
                  <a:lnTo>
                    <a:pt x="23" y="1"/>
                  </a:lnTo>
                  <a:lnTo>
                    <a:pt x="19" y="1"/>
                  </a:lnTo>
                  <a:lnTo>
                    <a:pt x="14" y="0"/>
                  </a:lnTo>
                  <a:lnTo>
                    <a:pt x="10" y="1"/>
                  </a:lnTo>
                  <a:lnTo>
                    <a:pt x="6" y="1"/>
                  </a:lnTo>
                  <a:lnTo>
                    <a:pt x="2" y="5"/>
                  </a:lnTo>
                  <a:lnTo>
                    <a:pt x="2" y="11"/>
                  </a:lnTo>
                  <a:lnTo>
                    <a:pt x="8" y="11"/>
                  </a:lnTo>
                  <a:lnTo>
                    <a:pt x="8" y="7"/>
                  </a:lnTo>
                  <a:lnTo>
                    <a:pt x="8" y="5"/>
                  </a:lnTo>
                  <a:lnTo>
                    <a:pt x="12" y="5"/>
                  </a:lnTo>
                  <a:lnTo>
                    <a:pt x="14" y="3"/>
                  </a:lnTo>
                  <a:lnTo>
                    <a:pt x="18" y="5"/>
                  </a:lnTo>
                  <a:lnTo>
                    <a:pt x="19" y="5"/>
                  </a:lnTo>
                  <a:lnTo>
                    <a:pt x="19" y="7"/>
                  </a:lnTo>
                  <a:lnTo>
                    <a:pt x="21" y="9"/>
                  </a:lnTo>
                  <a:lnTo>
                    <a:pt x="21" y="11"/>
                  </a:lnTo>
                  <a:lnTo>
                    <a:pt x="19" y="13"/>
                  </a:lnTo>
                  <a:lnTo>
                    <a:pt x="12" y="13"/>
                  </a:lnTo>
                  <a:lnTo>
                    <a:pt x="8" y="15"/>
                  </a:lnTo>
                  <a:lnTo>
                    <a:pt x="4" y="17"/>
                  </a:lnTo>
                  <a:lnTo>
                    <a:pt x="2" y="19"/>
                  </a:lnTo>
                  <a:lnTo>
                    <a:pt x="0" y="21"/>
                  </a:lnTo>
                  <a:lnTo>
                    <a:pt x="0" y="23"/>
                  </a:lnTo>
                  <a:lnTo>
                    <a:pt x="2" y="26"/>
                  </a:lnTo>
                  <a:lnTo>
                    <a:pt x="2" y="30"/>
                  </a:lnTo>
                  <a:lnTo>
                    <a:pt x="6" y="32"/>
                  </a:lnTo>
                  <a:lnTo>
                    <a:pt x="10" y="32"/>
                  </a:lnTo>
                  <a:lnTo>
                    <a:pt x="16" y="30"/>
                  </a:lnTo>
                  <a:lnTo>
                    <a:pt x="21" y="28"/>
                  </a:lnTo>
                  <a:lnTo>
                    <a:pt x="23" y="30"/>
                  </a:lnTo>
                  <a:lnTo>
                    <a:pt x="25" y="32"/>
                  </a:lnTo>
                  <a:lnTo>
                    <a:pt x="29" y="32"/>
                  </a:lnTo>
                  <a:lnTo>
                    <a:pt x="29" y="28"/>
                  </a:lnTo>
                  <a:close/>
                  <a:moveTo>
                    <a:pt x="21" y="19"/>
                  </a:moveTo>
                  <a:lnTo>
                    <a:pt x="21" y="21"/>
                  </a:lnTo>
                  <a:lnTo>
                    <a:pt x="19" y="25"/>
                  </a:lnTo>
                  <a:lnTo>
                    <a:pt x="18" y="26"/>
                  </a:lnTo>
                  <a:lnTo>
                    <a:pt x="12" y="28"/>
                  </a:lnTo>
                  <a:lnTo>
                    <a:pt x="8" y="26"/>
                  </a:lnTo>
                  <a:lnTo>
                    <a:pt x="6" y="25"/>
                  </a:lnTo>
                  <a:lnTo>
                    <a:pt x="6" y="23"/>
                  </a:lnTo>
                  <a:lnTo>
                    <a:pt x="6" y="21"/>
                  </a:lnTo>
                  <a:lnTo>
                    <a:pt x="8" y="19"/>
                  </a:lnTo>
                  <a:lnTo>
                    <a:pt x="12" y="19"/>
                  </a:lnTo>
                  <a:lnTo>
                    <a:pt x="18" y="17"/>
                  </a:lnTo>
                  <a:lnTo>
                    <a:pt x="19" y="17"/>
                  </a:lnTo>
                  <a:lnTo>
                    <a:pt x="21" y="17"/>
                  </a:lnTo>
                  <a:lnTo>
                    <a:pt x="21" y="19"/>
                  </a:lnTo>
                  <a:close/>
                </a:path>
              </a:pathLst>
            </a:custGeom>
            <a:solidFill>
              <a:srgbClr val="000000"/>
            </a:solidFill>
            <a:ln w="9525">
              <a:noFill/>
              <a:round/>
              <a:headEnd/>
              <a:tailEnd/>
            </a:ln>
          </p:spPr>
          <p:txBody>
            <a:bodyPr/>
            <a:lstStyle/>
            <a:p>
              <a:endParaRPr lang="en-US"/>
            </a:p>
          </p:txBody>
        </p:sp>
        <p:sp>
          <p:nvSpPr>
            <p:cNvPr id="38234" name="Freeform 346"/>
            <p:cNvSpPr>
              <a:spLocks/>
            </p:cNvSpPr>
            <p:nvPr/>
          </p:nvSpPr>
          <p:spPr bwMode="auto">
            <a:xfrm>
              <a:off x="2269" y="1852"/>
              <a:ext cx="25" cy="42"/>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7 w 25"/>
                <a:gd name="T11" fmla="*/ 17 h 42"/>
                <a:gd name="T12" fmla="*/ 9 w 25"/>
                <a:gd name="T13" fmla="*/ 15 h 42"/>
                <a:gd name="T14" fmla="*/ 13 w 25"/>
                <a:gd name="T15" fmla="*/ 15 h 42"/>
                <a:gd name="T16" fmla="*/ 15 w 25"/>
                <a:gd name="T17" fmla="*/ 15 h 42"/>
                <a:gd name="T18" fmla="*/ 19 w 25"/>
                <a:gd name="T19" fmla="*/ 17 h 42"/>
                <a:gd name="T20" fmla="*/ 19 w 25"/>
                <a:gd name="T21" fmla="*/ 17 h 42"/>
                <a:gd name="T22" fmla="*/ 19 w 25"/>
                <a:gd name="T23" fmla="*/ 21 h 42"/>
                <a:gd name="T24" fmla="*/ 19 w 25"/>
                <a:gd name="T25" fmla="*/ 21 h 42"/>
                <a:gd name="T26" fmla="*/ 19 w 25"/>
                <a:gd name="T27" fmla="*/ 42 h 42"/>
                <a:gd name="T28" fmla="*/ 25 w 25"/>
                <a:gd name="T29" fmla="*/ 42 h 42"/>
                <a:gd name="T30" fmla="*/ 25 w 25"/>
                <a:gd name="T31" fmla="*/ 19 h 42"/>
                <a:gd name="T32" fmla="*/ 25 w 25"/>
                <a:gd name="T33" fmla="*/ 15 h 42"/>
                <a:gd name="T34" fmla="*/ 21 w 25"/>
                <a:gd name="T35" fmla="*/ 13 h 42"/>
                <a:gd name="T36" fmla="*/ 19 w 25"/>
                <a:gd name="T37" fmla="*/ 11 h 42"/>
                <a:gd name="T38" fmla="*/ 13 w 25"/>
                <a:gd name="T39" fmla="*/ 10 h 42"/>
                <a:gd name="T40" fmla="*/ 9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7" y="17"/>
                  </a:lnTo>
                  <a:lnTo>
                    <a:pt x="9" y="15"/>
                  </a:lnTo>
                  <a:lnTo>
                    <a:pt x="13" y="15"/>
                  </a:lnTo>
                  <a:lnTo>
                    <a:pt x="15" y="15"/>
                  </a:lnTo>
                  <a:lnTo>
                    <a:pt x="19" y="17"/>
                  </a:lnTo>
                  <a:lnTo>
                    <a:pt x="19" y="21"/>
                  </a:lnTo>
                  <a:lnTo>
                    <a:pt x="19" y="42"/>
                  </a:lnTo>
                  <a:lnTo>
                    <a:pt x="25" y="42"/>
                  </a:lnTo>
                  <a:lnTo>
                    <a:pt x="25" y="19"/>
                  </a:lnTo>
                  <a:lnTo>
                    <a:pt x="25" y="15"/>
                  </a:lnTo>
                  <a:lnTo>
                    <a:pt x="21" y="13"/>
                  </a:lnTo>
                  <a:lnTo>
                    <a:pt x="19" y="11"/>
                  </a:lnTo>
                  <a:lnTo>
                    <a:pt x="13" y="10"/>
                  </a:lnTo>
                  <a:lnTo>
                    <a:pt x="9"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38235" name="Freeform 347"/>
            <p:cNvSpPr>
              <a:spLocks noEditPoints="1"/>
            </p:cNvSpPr>
            <p:nvPr/>
          </p:nvSpPr>
          <p:spPr bwMode="auto">
            <a:xfrm>
              <a:off x="2300" y="1862"/>
              <a:ext cx="28" cy="32"/>
            </a:xfrm>
            <a:custGeom>
              <a:avLst/>
              <a:gdLst>
                <a:gd name="T0" fmla="*/ 13 w 28"/>
                <a:gd name="T1" fmla="*/ 0 h 32"/>
                <a:gd name="T2" fmla="*/ 7 w 28"/>
                <a:gd name="T3" fmla="*/ 1 h 32"/>
                <a:gd name="T4" fmla="*/ 3 w 28"/>
                <a:gd name="T5" fmla="*/ 5 h 32"/>
                <a:gd name="T6" fmla="*/ 0 w 28"/>
                <a:gd name="T7" fmla="*/ 9 h 32"/>
                <a:gd name="T8" fmla="*/ 0 w 28"/>
                <a:gd name="T9" fmla="*/ 17 h 32"/>
                <a:gd name="T10" fmla="*/ 0 w 28"/>
                <a:gd name="T11" fmla="*/ 23 h 32"/>
                <a:gd name="T12" fmla="*/ 3 w 28"/>
                <a:gd name="T13" fmla="*/ 28 h 32"/>
                <a:gd name="T14" fmla="*/ 7 w 28"/>
                <a:gd name="T15" fmla="*/ 30 h 32"/>
                <a:gd name="T16" fmla="*/ 13 w 28"/>
                <a:gd name="T17" fmla="*/ 32 h 32"/>
                <a:gd name="T18" fmla="*/ 19 w 28"/>
                <a:gd name="T19" fmla="*/ 30 h 32"/>
                <a:gd name="T20" fmla="*/ 24 w 28"/>
                <a:gd name="T21" fmla="*/ 28 h 32"/>
                <a:gd name="T22" fmla="*/ 26 w 28"/>
                <a:gd name="T23" fmla="*/ 23 h 32"/>
                <a:gd name="T24" fmla="*/ 28 w 28"/>
                <a:gd name="T25" fmla="*/ 17 h 32"/>
                <a:gd name="T26" fmla="*/ 26 w 28"/>
                <a:gd name="T27" fmla="*/ 9 h 32"/>
                <a:gd name="T28" fmla="*/ 24 w 28"/>
                <a:gd name="T29" fmla="*/ 5 h 32"/>
                <a:gd name="T30" fmla="*/ 19 w 28"/>
                <a:gd name="T31" fmla="*/ 1 h 32"/>
                <a:gd name="T32" fmla="*/ 13 w 28"/>
                <a:gd name="T33" fmla="*/ 0 h 32"/>
                <a:gd name="T34" fmla="*/ 13 w 28"/>
                <a:gd name="T35" fmla="*/ 5 h 32"/>
                <a:gd name="T36" fmla="*/ 17 w 28"/>
                <a:gd name="T37" fmla="*/ 5 h 32"/>
                <a:gd name="T38" fmla="*/ 21 w 28"/>
                <a:gd name="T39" fmla="*/ 7 h 32"/>
                <a:gd name="T40" fmla="*/ 23 w 28"/>
                <a:gd name="T41" fmla="*/ 11 h 32"/>
                <a:gd name="T42" fmla="*/ 23 w 28"/>
                <a:gd name="T43" fmla="*/ 17 h 32"/>
                <a:gd name="T44" fmla="*/ 23 w 28"/>
                <a:gd name="T45" fmla="*/ 21 h 32"/>
                <a:gd name="T46" fmla="*/ 21 w 28"/>
                <a:gd name="T47" fmla="*/ 25 h 32"/>
                <a:gd name="T48" fmla="*/ 17 w 28"/>
                <a:gd name="T49" fmla="*/ 26 h 32"/>
                <a:gd name="T50" fmla="*/ 13 w 28"/>
                <a:gd name="T51" fmla="*/ 28 h 32"/>
                <a:gd name="T52" fmla="*/ 11 w 28"/>
                <a:gd name="T53" fmla="*/ 26 h 32"/>
                <a:gd name="T54" fmla="*/ 7 w 28"/>
                <a:gd name="T55" fmla="*/ 25 h 32"/>
                <a:gd name="T56" fmla="*/ 5 w 28"/>
                <a:gd name="T57" fmla="*/ 21 h 32"/>
                <a:gd name="T58" fmla="*/ 5 w 28"/>
                <a:gd name="T59" fmla="*/ 17 h 32"/>
                <a:gd name="T60" fmla="*/ 5 w 28"/>
                <a:gd name="T61" fmla="*/ 11 h 32"/>
                <a:gd name="T62" fmla="*/ 7 w 28"/>
                <a:gd name="T63" fmla="*/ 7 h 32"/>
                <a:gd name="T64" fmla="*/ 11 w 28"/>
                <a:gd name="T65" fmla="*/ 5 h 32"/>
                <a:gd name="T66" fmla="*/ 13 w 28"/>
                <a:gd name="T67" fmla="*/ 5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2"/>
                <a:gd name="T104" fmla="*/ 28 w 28"/>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2">
                  <a:moveTo>
                    <a:pt x="13" y="0"/>
                  </a:moveTo>
                  <a:lnTo>
                    <a:pt x="7" y="1"/>
                  </a:lnTo>
                  <a:lnTo>
                    <a:pt x="3" y="5"/>
                  </a:lnTo>
                  <a:lnTo>
                    <a:pt x="0" y="9"/>
                  </a:lnTo>
                  <a:lnTo>
                    <a:pt x="0" y="17"/>
                  </a:lnTo>
                  <a:lnTo>
                    <a:pt x="0" y="23"/>
                  </a:lnTo>
                  <a:lnTo>
                    <a:pt x="3" y="28"/>
                  </a:lnTo>
                  <a:lnTo>
                    <a:pt x="7" y="30"/>
                  </a:lnTo>
                  <a:lnTo>
                    <a:pt x="13" y="32"/>
                  </a:lnTo>
                  <a:lnTo>
                    <a:pt x="19" y="30"/>
                  </a:lnTo>
                  <a:lnTo>
                    <a:pt x="24" y="28"/>
                  </a:lnTo>
                  <a:lnTo>
                    <a:pt x="26" y="23"/>
                  </a:lnTo>
                  <a:lnTo>
                    <a:pt x="28" y="17"/>
                  </a:lnTo>
                  <a:lnTo>
                    <a:pt x="26" y="9"/>
                  </a:lnTo>
                  <a:lnTo>
                    <a:pt x="24" y="5"/>
                  </a:lnTo>
                  <a:lnTo>
                    <a:pt x="19" y="1"/>
                  </a:lnTo>
                  <a:lnTo>
                    <a:pt x="13" y="0"/>
                  </a:lnTo>
                  <a:close/>
                  <a:moveTo>
                    <a:pt x="13" y="5"/>
                  </a:moveTo>
                  <a:lnTo>
                    <a:pt x="17" y="5"/>
                  </a:lnTo>
                  <a:lnTo>
                    <a:pt x="21" y="7"/>
                  </a:lnTo>
                  <a:lnTo>
                    <a:pt x="23" y="11"/>
                  </a:lnTo>
                  <a:lnTo>
                    <a:pt x="23" y="17"/>
                  </a:lnTo>
                  <a:lnTo>
                    <a:pt x="23" y="21"/>
                  </a:lnTo>
                  <a:lnTo>
                    <a:pt x="21" y="25"/>
                  </a:lnTo>
                  <a:lnTo>
                    <a:pt x="17" y="26"/>
                  </a:lnTo>
                  <a:lnTo>
                    <a:pt x="13" y="28"/>
                  </a:lnTo>
                  <a:lnTo>
                    <a:pt x="11" y="26"/>
                  </a:lnTo>
                  <a:lnTo>
                    <a:pt x="7" y="25"/>
                  </a:lnTo>
                  <a:lnTo>
                    <a:pt x="5" y="21"/>
                  </a:lnTo>
                  <a:lnTo>
                    <a:pt x="5" y="17"/>
                  </a:lnTo>
                  <a:lnTo>
                    <a:pt x="5" y="11"/>
                  </a:lnTo>
                  <a:lnTo>
                    <a:pt x="7" y="7"/>
                  </a:lnTo>
                  <a:lnTo>
                    <a:pt x="11" y="5"/>
                  </a:lnTo>
                  <a:lnTo>
                    <a:pt x="13" y="5"/>
                  </a:lnTo>
                  <a:close/>
                </a:path>
              </a:pathLst>
            </a:custGeom>
            <a:solidFill>
              <a:srgbClr val="000000"/>
            </a:solidFill>
            <a:ln w="9525">
              <a:noFill/>
              <a:round/>
              <a:headEnd/>
              <a:tailEnd/>
            </a:ln>
          </p:spPr>
          <p:txBody>
            <a:bodyPr/>
            <a:lstStyle/>
            <a:p>
              <a:endParaRPr lang="en-US"/>
            </a:p>
          </p:txBody>
        </p:sp>
        <p:sp>
          <p:nvSpPr>
            <p:cNvPr id="38236" name="Rectangle 348"/>
            <p:cNvSpPr>
              <a:spLocks noChangeArrowheads="1"/>
            </p:cNvSpPr>
            <p:nvPr/>
          </p:nvSpPr>
          <p:spPr bwMode="auto">
            <a:xfrm>
              <a:off x="2332" y="1875"/>
              <a:ext cx="15" cy="6"/>
            </a:xfrm>
            <a:prstGeom prst="rect">
              <a:avLst/>
            </a:prstGeom>
            <a:solidFill>
              <a:srgbClr val="000000"/>
            </a:solidFill>
            <a:ln w="9525">
              <a:noFill/>
              <a:miter lim="800000"/>
              <a:headEnd/>
              <a:tailEnd/>
            </a:ln>
          </p:spPr>
          <p:txBody>
            <a:bodyPr/>
            <a:lstStyle/>
            <a:p>
              <a:pPr eaLnBrk="0" hangingPunct="0"/>
              <a:endParaRPr lang="en-US"/>
            </a:p>
          </p:txBody>
        </p:sp>
        <p:sp>
          <p:nvSpPr>
            <p:cNvPr id="38237" name="Freeform 349"/>
            <p:cNvSpPr>
              <a:spLocks/>
            </p:cNvSpPr>
            <p:nvPr/>
          </p:nvSpPr>
          <p:spPr bwMode="auto">
            <a:xfrm>
              <a:off x="2353" y="1852"/>
              <a:ext cx="35" cy="42"/>
            </a:xfrm>
            <a:custGeom>
              <a:avLst/>
              <a:gdLst>
                <a:gd name="T0" fmla="*/ 0 w 35"/>
                <a:gd name="T1" fmla="*/ 0 h 42"/>
                <a:gd name="T2" fmla="*/ 0 w 35"/>
                <a:gd name="T3" fmla="*/ 29 h 42"/>
                <a:gd name="T4" fmla="*/ 2 w 35"/>
                <a:gd name="T5" fmla="*/ 33 h 42"/>
                <a:gd name="T6" fmla="*/ 4 w 35"/>
                <a:gd name="T7" fmla="*/ 35 h 42"/>
                <a:gd name="T8" fmla="*/ 6 w 35"/>
                <a:gd name="T9" fmla="*/ 38 h 42"/>
                <a:gd name="T10" fmla="*/ 8 w 35"/>
                <a:gd name="T11" fmla="*/ 40 h 42"/>
                <a:gd name="T12" fmla="*/ 12 w 35"/>
                <a:gd name="T13" fmla="*/ 42 h 42"/>
                <a:gd name="T14" fmla="*/ 18 w 35"/>
                <a:gd name="T15" fmla="*/ 42 h 42"/>
                <a:gd name="T16" fmla="*/ 25 w 35"/>
                <a:gd name="T17" fmla="*/ 42 h 42"/>
                <a:gd name="T18" fmla="*/ 29 w 35"/>
                <a:gd name="T19" fmla="*/ 38 h 42"/>
                <a:gd name="T20" fmla="*/ 33 w 35"/>
                <a:gd name="T21" fmla="*/ 35 h 42"/>
                <a:gd name="T22" fmla="*/ 35 w 35"/>
                <a:gd name="T23" fmla="*/ 29 h 42"/>
                <a:gd name="T24" fmla="*/ 35 w 35"/>
                <a:gd name="T25" fmla="*/ 0 h 42"/>
                <a:gd name="T26" fmla="*/ 29 w 35"/>
                <a:gd name="T27" fmla="*/ 0 h 42"/>
                <a:gd name="T28" fmla="*/ 29 w 35"/>
                <a:gd name="T29" fmla="*/ 27 h 42"/>
                <a:gd name="T30" fmla="*/ 29 w 35"/>
                <a:gd name="T31" fmla="*/ 27 h 42"/>
                <a:gd name="T32" fmla="*/ 27 w 35"/>
                <a:gd name="T33" fmla="*/ 29 h 42"/>
                <a:gd name="T34" fmla="*/ 27 w 35"/>
                <a:gd name="T35" fmla="*/ 33 h 42"/>
                <a:gd name="T36" fmla="*/ 25 w 35"/>
                <a:gd name="T37" fmla="*/ 35 h 42"/>
                <a:gd name="T38" fmla="*/ 21 w 35"/>
                <a:gd name="T39" fmla="*/ 36 h 42"/>
                <a:gd name="T40" fmla="*/ 18 w 35"/>
                <a:gd name="T41" fmla="*/ 38 h 42"/>
                <a:gd name="T42" fmla="*/ 14 w 35"/>
                <a:gd name="T43" fmla="*/ 36 h 42"/>
                <a:gd name="T44" fmla="*/ 10 w 35"/>
                <a:gd name="T45" fmla="*/ 35 h 42"/>
                <a:gd name="T46" fmla="*/ 8 w 35"/>
                <a:gd name="T47" fmla="*/ 31 h 42"/>
                <a:gd name="T48" fmla="*/ 6 w 35"/>
                <a:gd name="T49" fmla="*/ 27 h 42"/>
                <a:gd name="T50" fmla="*/ 6 w 35"/>
                <a:gd name="T51" fmla="*/ 0 h 42"/>
                <a:gd name="T52" fmla="*/ 0 w 35"/>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
                <a:gd name="T82" fmla="*/ 0 h 42"/>
                <a:gd name="T83" fmla="*/ 35 w 35"/>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 h="42">
                  <a:moveTo>
                    <a:pt x="0" y="0"/>
                  </a:moveTo>
                  <a:lnTo>
                    <a:pt x="0" y="29"/>
                  </a:lnTo>
                  <a:lnTo>
                    <a:pt x="2" y="33"/>
                  </a:lnTo>
                  <a:lnTo>
                    <a:pt x="4" y="35"/>
                  </a:lnTo>
                  <a:lnTo>
                    <a:pt x="6" y="38"/>
                  </a:lnTo>
                  <a:lnTo>
                    <a:pt x="8" y="40"/>
                  </a:lnTo>
                  <a:lnTo>
                    <a:pt x="12" y="42"/>
                  </a:lnTo>
                  <a:lnTo>
                    <a:pt x="18" y="42"/>
                  </a:lnTo>
                  <a:lnTo>
                    <a:pt x="25" y="42"/>
                  </a:lnTo>
                  <a:lnTo>
                    <a:pt x="29" y="38"/>
                  </a:lnTo>
                  <a:lnTo>
                    <a:pt x="33" y="35"/>
                  </a:lnTo>
                  <a:lnTo>
                    <a:pt x="35" y="29"/>
                  </a:lnTo>
                  <a:lnTo>
                    <a:pt x="35" y="0"/>
                  </a:lnTo>
                  <a:lnTo>
                    <a:pt x="29" y="0"/>
                  </a:lnTo>
                  <a:lnTo>
                    <a:pt x="29" y="27"/>
                  </a:lnTo>
                  <a:lnTo>
                    <a:pt x="27" y="29"/>
                  </a:lnTo>
                  <a:lnTo>
                    <a:pt x="27" y="33"/>
                  </a:lnTo>
                  <a:lnTo>
                    <a:pt x="25" y="35"/>
                  </a:lnTo>
                  <a:lnTo>
                    <a:pt x="21" y="36"/>
                  </a:lnTo>
                  <a:lnTo>
                    <a:pt x="18" y="38"/>
                  </a:lnTo>
                  <a:lnTo>
                    <a:pt x="14" y="36"/>
                  </a:lnTo>
                  <a:lnTo>
                    <a:pt x="10" y="35"/>
                  </a:lnTo>
                  <a:lnTo>
                    <a:pt x="8" y="31"/>
                  </a:lnTo>
                  <a:lnTo>
                    <a:pt x="6" y="27"/>
                  </a:lnTo>
                  <a:lnTo>
                    <a:pt x="6" y="0"/>
                  </a:lnTo>
                  <a:lnTo>
                    <a:pt x="0" y="0"/>
                  </a:lnTo>
                  <a:close/>
                </a:path>
              </a:pathLst>
            </a:custGeom>
            <a:solidFill>
              <a:srgbClr val="000000"/>
            </a:solidFill>
            <a:ln w="9525">
              <a:noFill/>
              <a:round/>
              <a:headEnd/>
              <a:tailEnd/>
            </a:ln>
          </p:spPr>
          <p:txBody>
            <a:bodyPr/>
            <a:lstStyle/>
            <a:p>
              <a:endParaRPr lang="en-US"/>
            </a:p>
          </p:txBody>
        </p:sp>
        <p:sp>
          <p:nvSpPr>
            <p:cNvPr id="38238" name="Freeform 350"/>
            <p:cNvSpPr>
              <a:spLocks/>
            </p:cNvSpPr>
            <p:nvPr/>
          </p:nvSpPr>
          <p:spPr bwMode="auto">
            <a:xfrm>
              <a:off x="2392" y="1854"/>
              <a:ext cx="15" cy="40"/>
            </a:xfrm>
            <a:custGeom>
              <a:avLst/>
              <a:gdLst>
                <a:gd name="T0" fmla="*/ 5 w 15"/>
                <a:gd name="T1" fmla="*/ 0 h 40"/>
                <a:gd name="T2" fmla="*/ 5 w 15"/>
                <a:gd name="T3" fmla="*/ 9 h 40"/>
                <a:gd name="T4" fmla="*/ 0 w 15"/>
                <a:gd name="T5" fmla="*/ 9 h 40"/>
                <a:gd name="T6" fmla="*/ 0 w 15"/>
                <a:gd name="T7" fmla="*/ 13 h 40"/>
                <a:gd name="T8" fmla="*/ 5 w 15"/>
                <a:gd name="T9" fmla="*/ 13 h 40"/>
                <a:gd name="T10" fmla="*/ 5 w 15"/>
                <a:gd name="T11" fmla="*/ 34 h 40"/>
                <a:gd name="T12" fmla="*/ 5 w 15"/>
                <a:gd name="T13" fmla="*/ 36 h 40"/>
                <a:gd name="T14" fmla="*/ 5 w 15"/>
                <a:gd name="T15" fmla="*/ 38 h 40"/>
                <a:gd name="T16" fmla="*/ 7 w 15"/>
                <a:gd name="T17" fmla="*/ 40 h 40"/>
                <a:gd name="T18" fmla="*/ 11 w 15"/>
                <a:gd name="T19" fmla="*/ 40 h 40"/>
                <a:gd name="T20" fmla="*/ 15 w 15"/>
                <a:gd name="T21" fmla="*/ 40 h 40"/>
                <a:gd name="T22" fmla="*/ 15 w 15"/>
                <a:gd name="T23" fmla="*/ 34 h 40"/>
                <a:gd name="T24" fmla="*/ 13 w 15"/>
                <a:gd name="T25" fmla="*/ 36 h 40"/>
                <a:gd name="T26" fmla="*/ 11 w 15"/>
                <a:gd name="T27" fmla="*/ 34 h 40"/>
                <a:gd name="T28" fmla="*/ 9 w 15"/>
                <a:gd name="T29" fmla="*/ 34 h 40"/>
                <a:gd name="T30" fmla="*/ 9 w 15"/>
                <a:gd name="T31" fmla="*/ 33 h 40"/>
                <a:gd name="T32" fmla="*/ 9 w 15"/>
                <a:gd name="T33" fmla="*/ 13 h 40"/>
                <a:gd name="T34" fmla="*/ 15 w 15"/>
                <a:gd name="T35" fmla="*/ 13 h 40"/>
                <a:gd name="T36" fmla="*/ 15 w 15"/>
                <a:gd name="T37" fmla="*/ 9 h 40"/>
                <a:gd name="T38" fmla="*/ 9 w 15"/>
                <a:gd name="T39" fmla="*/ 9 h 40"/>
                <a:gd name="T40" fmla="*/ 9 w 15"/>
                <a:gd name="T41" fmla="*/ 0 h 40"/>
                <a:gd name="T42" fmla="*/ 5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5" y="0"/>
                  </a:moveTo>
                  <a:lnTo>
                    <a:pt x="5" y="9"/>
                  </a:lnTo>
                  <a:lnTo>
                    <a:pt x="0" y="9"/>
                  </a:lnTo>
                  <a:lnTo>
                    <a:pt x="0" y="13"/>
                  </a:lnTo>
                  <a:lnTo>
                    <a:pt x="5" y="13"/>
                  </a:lnTo>
                  <a:lnTo>
                    <a:pt x="5" y="34"/>
                  </a:lnTo>
                  <a:lnTo>
                    <a:pt x="5" y="36"/>
                  </a:lnTo>
                  <a:lnTo>
                    <a:pt x="5" y="38"/>
                  </a:lnTo>
                  <a:lnTo>
                    <a:pt x="7" y="40"/>
                  </a:lnTo>
                  <a:lnTo>
                    <a:pt x="11" y="40"/>
                  </a:lnTo>
                  <a:lnTo>
                    <a:pt x="15" y="40"/>
                  </a:lnTo>
                  <a:lnTo>
                    <a:pt x="15" y="34"/>
                  </a:lnTo>
                  <a:lnTo>
                    <a:pt x="13" y="36"/>
                  </a:lnTo>
                  <a:lnTo>
                    <a:pt x="11" y="34"/>
                  </a:lnTo>
                  <a:lnTo>
                    <a:pt x="9" y="34"/>
                  </a:lnTo>
                  <a:lnTo>
                    <a:pt x="9" y="33"/>
                  </a:lnTo>
                  <a:lnTo>
                    <a:pt x="9" y="13"/>
                  </a:lnTo>
                  <a:lnTo>
                    <a:pt x="15" y="13"/>
                  </a:lnTo>
                  <a:lnTo>
                    <a:pt x="15" y="9"/>
                  </a:lnTo>
                  <a:lnTo>
                    <a:pt x="9" y="9"/>
                  </a:lnTo>
                  <a:lnTo>
                    <a:pt x="9" y="0"/>
                  </a:lnTo>
                  <a:lnTo>
                    <a:pt x="5" y="0"/>
                  </a:lnTo>
                  <a:close/>
                </a:path>
              </a:pathLst>
            </a:custGeom>
            <a:solidFill>
              <a:srgbClr val="000000"/>
            </a:solidFill>
            <a:ln w="9525">
              <a:noFill/>
              <a:round/>
              <a:headEnd/>
              <a:tailEnd/>
            </a:ln>
          </p:spPr>
          <p:txBody>
            <a:bodyPr/>
            <a:lstStyle/>
            <a:p>
              <a:endParaRPr lang="en-US"/>
            </a:p>
          </p:txBody>
        </p:sp>
        <p:sp>
          <p:nvSpPr>
            <p:cNvPr id="38239" name="Freeform 351"/>
            <p:cNvSpPr>
              <a:spLocks noEditPoints="1"/>
            </p:cNvSpPr>
            <p:nvPr/>
          </p:nvSpPr>
          <p:spPr bwMode="auto">
            <a:xfrm>
              <a:off x="2409" y="1862"/>
              <a:ext cx="31" cy="32"/>
            </a:xfrm>
            <a:custGeom>
              <a:avLst/>
              <a:gdLst>
                <a:gd name="T0" fmla="*/ 31 w 31"/>
                <a:gd name="T1" fmla="*/ 28 h 32"/>
                <a:gd name="T2" fmla="*/ 29 w 31"/>
                <a:gd name="T3" fmla="*/ 28 h 32"/>
                <a:gd name="T4" fmla="*/ 27 w 31"/>
                <a:gd name="T5" fmla="*/ 28 h 32"/>
                <a:gd name="T6" fmla="*/ 27 w 31"/>
                <a:gd name="T7" fmla="*/ 26 h 32"/>
                <a:gd name="T8" fmla="*/ 27 w 31"/>
                <a:gd name="T9" fmla="*/ 9 h 32"/>
                <a:gd name="T10" fmla="*/ 25 w 31"/>
                <a:gd name="T11" fmla="*/ 5 h 32"/>
                <a:gd name="T12" fmla="*/ 23 w 31"/>
                <a:gd name="T13" fmla="*/ 1 h 32"/>
                <a:gd name="T14" fmla="*/ 19 w 31"/>
                <a:gd name="T15" fmla="*/ 1 h 32"/>
                <a:gd name="T16" fmla="*/ 15 w 31"/>
                <a:gd name="T17" fmla="*/ 0 h 32"/>
                <a:gd name="T18" fmla="*/ 10 w 31"/>
                <a:gd name="T19" fmla="*/ 1 h 32"/>
                <a:gd name="T20" fmla="*/ 6 w 31"/>
                <a:gd name="T21" fmla="*/ 1 h 32"/>
                <a:gd name="T22" fmla="*/ 4 w 31"/>
                <a:gd name="T23" fmla="*/ 5 h 32"/>
                <a:gd name="T24" fmla="*/ 2 w 31"/>
                <a:gd name="T25" fmla="*/ 11 h 32"/>
                <a:gd name="T26" fmla="*/ 8 w 31"/>
                <a:gd name="T27" fmla="*/ 11 h 32"/>
                <a:gd name="T28" fmla="*/ 8 w 31"/>
                <a:gd name="T29" fmla="*/ 7 h 32"/>
                <a:gd name="T30" fmla="*/ 10 w 31"/>
                <a:gd name="T31" fmla="*/ 5 h 32"/>
                <a:gd name="T32" fmla="*/ 11 w 31"/>
                <a:gd name="T33" fmla="*/ 5 h 32"/>
                <a:gd name="T34" fmla="*/ 15 w 31"/>
                <a:gd name="T35" fmla="*/ 3 h 32"/>
                <a:gd name="T36" fmla="*/ 17 w 31"/>
                <a:gd name="T37" fmla="*/ 5 h 32"/>
                <a:gd name="T38" fmla="*/ 19 w 31"/>
                <a:gd name="T39" fmla="*/ 5 h 32"/>
                <a:gd name="T40" fmla="*/ 21 w 31"/>
                <a:gd name="T41" fmla="*/ 7 h 32"/>
                <a:gd name="T42" fmla="*/ 21 w 31"/>
                <a:gd name="T43" fmla="*/ 9 h 32"/>
                <a:gd name="T44" fmla="*/ 21 w 31"/>
                <a:gd name="T45" fmla="*/ 11 h 32"/>
                <a:gd name="T46" fmla="*/ 21 w 31"/>
                <a:gd name="T47" fmla="*/ 13 h 32"/>
                <a:gd name="T48" fmla="*/ 13 w 31"/>
                <a:gd name="T49" fmla="*/ 13 h 32"/>
                <a:gd name="T50" fmla="*/ 8 w 31"/>
                <a:gd name="T51" fmla="*/ 15 h 32"/>
                <a:gd name="T52" fmla="*/ 6 w 31"/>
                <a:gd name="T53" fmla="*/ 17 h 32"/>
                <a:gd name="T54" fmla="*/ 2 w 31"/>
                <a:gd name="T55" fmla="*/ 19 h 32"/>
                <a:gd name="T56" fmla="*/ 2 w 31"/>
                <a:gd name="T57" fmla="*/ 21 h 32"/>
                <a:gd name="T58" fmla="*/ 0 w 31"/>
                <a:gd name="T59" fmla="*/ 23 h 32"/>
                <a:gd name="T60" fmla="*/ 2 w 31"/>
                <a:gd name="T61" fmla="*/ 26 h 32"/>
                <a:gd name="T62" fmla="*/ 4 w 31"/>
                <a:gd name="T63" fmla="*/ 30 h 32"/>
                <a:gd name="T64" fmla="*/ 8 w 31"/>
                <a:gd name="T65" fmla="*/ 32 h 32"/>
                <a:gd name="T66" fmla="*/ 11 w 31"/>
                <a:gd name="T67" fmla="*/ 32 h 32"/>
                <a:gd name="T68" fmla="*/ 17 w 31"/>
                <a:gd name="T69" fmla="*/ 30 h 32"/>
                <a:gd name="T70" fmla="*/ 21 w 31"/>
                <a:gd name="T71" fmla="*/ 28 h 32"/>
                <a:gd name="T72" fmla="*/ 23 w 31"/>
                <a:gd name="T73" fmla="*/ 30 h 32"/>
                <a:gd name="T74" fmla="*/ 27 w 31"/>
                <a:gd name="T75" fmla="*/ 32 h 32"/>
                <a:gd name="T76" fmla="*/ 31 w 31"/>
                <a:gd name="T77" fmla="*/ 32 h 32"/>
                <a:gd name="T78" fmla="*/ 31 w 31"/>
                <a:gd name="T79" fmla="*/ 28 h 32"/>
                <a:gd name="T80" fmla="*/ 21 w 31"/>
                <a:gd name="T81" fmla="*/ 19 h 32"/>
                <a:gd name="T82" fmla="*/ 21 w 31"/>
                <a:gd name="T83" fmla="*/ 21 h 32"/>
                <a:gd name="T84" fmla="*/ 21 w 31"/>
                <a:gd name="T85" fmla="*/ 25 h 32"/>
                <a:gd name="T86" fmla="*/ 19 w 31"/>
                <a:gd name="T87" fmla="*/ 25 h 32"/>
                <a:gd name="T88" fmla="*/ 17 w 31"/>
                <a:gd name="T89" fmla="*/ 26 h 32"/>
                <a:gd name="T90" fmla="*/ 11 w 31"/>
                <a:gd name="T91" fmla="*/ 28 h 32"/>
                <a:gd name="T92" fmla="*/ 8 w 31"/>
                <a:gd name="T93" fmla="*/ 26 h 32"/>
                <a:gd name="T94" fmla="*/ 6 w 31"/>
                <a:gd name="T95" fmla="*/ 25 h 32"/>
                <a:gd name="T96" fmla="*/ 6 w 31"/>
                <a:gd name="T97" fmla="*/ 23 h 32"/>
                <a:gd name="T98" fmla="*/ 6 w 31"/>
                <a:gd name="T99" fmla="*/ 21 h 32"/>
                <a:gd name="T100" fmla="*/ 8 w 31"/>
                <a:gd name="T101" fmla="*/ 19 h 32"/>
                <a:gd name="T102" fmla="*/ 11 w 31"/>
                <a:gd name="T103" fmla="*/ 19 h 32"/>
                <a:gd name="T104" fmla="*/ 17 w 31"/>
                <a:gd name="T105" fmla="*/ 17 h 32"/>
                <a:gd name="T106" fmla="*/ 21 w 31"/>
                <a:gd name="T107" fmla="*/ 17 h 32"/>
                <a:gd name="T108" fmla="*/ 21 w 31"/>
                <a:gd name="T109" fmla="*/ 17 h 32"/>
                <a:gd name="T110" fmla="*/ 21 w 31"/>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
                <a:gd name="T169" fmla="*/ 0 h 32"/>
                <a:gd name="T170" fmla="*/ 31 w 31"/>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 h="32">
                  <a:moveTo>
                    <a:pt x="31" y="28"/>
                  </a:moveTo>
                  <a:lnTo>
                    <a:pt x="29" y="28"/>
                  </a:lnTo>
                  <a:lnTo>
                    <a:pt x="27" y="28"/>
                  </a:lnTo>
                  <a:lnTo>
                    <a:pt x="27" y="26"/>
                  </a:lnTo>
                  <a:lnTo>
                    <a:pt x="27" y="9"/>
                  </a:lnTo>
                  <a:lnTo>
                    <a:pt x="25" y="5"/>
                  </a:lnTo>
                  <a:lnTo>
                    <a:pt x="23" y="1"/>
                  </a:lnTo>
                  <a:lnTo>
                    <a:pt x="19" y="1"/>
                  </a:lnTo>
                  <a:lnTo>
                    <a:pt x="15" y="0"/>
                  </a:lnTo>
                  <a:lnTo>
                    <a:pt x="10" y="1"/>
                  </a:lnTo>
                  <a:lnTo>
                    <a:pt x="6" y="1"/>
                  </a:lnTo>
                  <a:lnTo>
                    <a:pt x="4" y="5"/>
                  </a:lnTo>
                  <a:lnTo>
                    <a:pt x="2" y="11"/>
                  </a:lnTo>
                  <a:lnTo>
                    <a:pt x="8" y="11"/>
                  </a:lnTo>
                  <a:lnTo>
                    <a:pt x="8" y="7"/>
                  </a:lnTo>
                  <a:lnTo>
                    <a:pt x="10" y="5"/>
                  </a:lnTo>
                  <a:lnTo>
                    <a:pt x="11" y="5"/>
                  </a:lnTo>
                  <a:lnTo>
                    <a:pt x="15" y="3"/>
                  </a:lnTo>
                  <a:lnTo>
                    <a:pt x="17" y="5"/>
                  </a:lnTo>
                  <a:lnTo>
                    <a:pt x="19" y="5"/>
                  </a:lnTo>
                  <a:lnTo>
                    <a:pt x="21" y="7"/>
                  </a:lnTo>
                  <a:lnTo>
                    <a:pt x="21" y="9"/>
                  </a:lnTo>
                  <a:lnTo>
                    <a:pt x="21" y="11"/>
                  </a:lnTo>
                  <a:lnTo>
                    <a:pt x="21" y="13"/>
                  </a:lnTo>
                  <a:lnTo>
                    <a:pt x="13" y="13"/>
                  </a:lnTo>
                  <a:lnTo>
                    <a:pt x="8" y="15"/>
                  </a:lnTo>
                  <a:lnTo>
                    <a:pt x="6" y="17"/>
                  </a:lnTo>
                  <a:lnTo>
                    <a:pt x="2" y="19"/>
                  </a:lnTo>
                  <a:lnTo>
                    <a:pt x="2" y="21"/>
                  </a:lnTo>
                  <a:lnTo>
                    <a:pt x="0" y="23"/>
                  </a:lnTo>
                  <a:lnTo>
                    <a:pt x="2" y="26"/>
                  </a:lnTo>
                  <a:lnTo>
                    <a:pt x="4" y="30"/>
                  </a:lnTo>
                  <a:lnTo>
                    <a:pt x="8" y="32"/>
                  </a:lnTo>
                  <a:lnTo>
                    <a:pt x="11" y="32"/>
                  </a:lnTo>
                  <a:lnTo>
                    <a:pt x="17" y="30"/>
                  </a:lnTo>
                  <a:lnTo>
                    <a:pt x="21" y="28"/>
                  </a:lnTo>
                  <a:lnTo>
                    <a:pt x="23" y="30"/>
                  </a:lnTo>
                  <a:lnTo>
                    <a:pt x="27" y="32"/>
                  </a:lnTo>
                  <a:lnTo>
                    <a:pt x="31" y="32"/>
                  </a:lnTo>
                  <a:lnTo>
                    <a:pt x="31" y="28"/>
                  </a:lnTo>
                  <a:close/>
                  <a:moveTo>
                    <a:pt x="21" y="19"/>
                  </a:moveTo>
                  <a:lnTo>
                    <a:pt x="21" y="21"/>
                  </a:lnTo>
                  <a:lnTo>
                    <a:pt x="21" y="25"/>
                  </a:lnTo>
                  <a:lnTo>
                    <a:pt x="19" y="25"/>
                  </a:lnTo>
                  <a:lnTo>
                    <a:pt x="17" y="26"/>
                  </a:lnTo>
                  <a:lnTo>
                    <a:pt x="11" y="28"/>
                  </a:lnTo>
                  <a:lnTo>
                    <a:pt x="8" y="26"/>
                  </a:lnTo>
                  <a:lnTo>
                    <a:pt x="6" y="25"/>
                  </a:lnTo>
                  <a:lnTo>
                    <a:pt x="6" y="23"/>
                  </a:lnTo>
                  <a:lnTo>
                    <a:pt x="6" y="21"/>
                  </a:lnTo>
                  <a:lnTo>
                    <a:pt x="8" y="19"/>
                  </a:lnTo>
                  <a:lnTo>
                    <a:pt x="11" y="19"/>
                  </a:lnTo>
                  <a:lnTo>
                    <a:pt x="17" y="17"/>
                  </a:lnTo>
                  <a:lnTo>
                    <a:pt x="21" y="17"/>
                  </a:lnTo>
                  <a:lnTo>
                    <a:pt x="21" y="19"/>
                  </a:lnTo>
                  <a:close/>
                </a:path>
              </a:pathLst>
            </a:custGeom>
            <a:solidFill>
              <a:srgbClr val="000000"/>
            </a:solidFill>
            <a:ln w="9525">
              <a:noFill/>
              <a:round/>
              <a:headEnd/>
              <a:tailEnd/>
            </a:ln>
          </p:spPr>
          <p:txBody>
            <a:bodyPr/>
            <a:lstStyle/>
            <a:p>
              <a:endParaRPr lang="en-US"/>
            </a:p>
          </p:txBody>
        </p:sp>
        <p:sp>
          <p:nvSpPr>
            <p:cNvPr id="38240" name="Freeform 352"/>
            <p:cNvSpPr>
              <a:spLocks/>
            </p:cNvSpPr>
            <p:nvPr/>
          </p:nvSpPr>
          <p:spPr bwMode="auto">
            <a:xfrm>
              <a:off x="2443" y="1852"/>
              <a:ext cx="25" cy="42"/>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8 w 25"/>
                <a:gd name="T11" fmla="*/ 17 h 42"/>
                <a:gd name="T12" fmla="*/ 12 w 25"/>
                <a:gd name="T13" fmla="*/ 15 h 42"/>
                <a:gd name="T14" fmla="*/ 16 w 25"/>
                <a:gd name="T15" fmla="*/ 15 h 42"/>
                <a:gd name="T16" fmla="*/ 18 w 25"/>
                <a:gd name="T17" fmla="*/ 15 h 42"/>
                <a:gd name="T18" fmla="*/ 20 w 25"/>
                <a:gd name="T19" fmla="*/ 17 h 42"/>
                <a:gd name="T20" fmla="*/ 20 w 25"/>
                <a:gd name="T21" fmla="*/ 17 h 42"/>
                <a:gd name="T22" fmla="*/ 22 w 25"/>
                <a:gd name="T23" fmla="*/ 21 h 42"/>
                <a:gd name="T24" fmla="*/ 22 w 25"/>
                <a:gd name="T25" fmla="*/ 21 h 42"/>
                <a:gd name="T26" fmla="*/ 22 w 25"/>
                <a:gd name="T27" fmla="*/ 42 h 42"/>
                <a:gd name="T28" fmla="*/ 25 w 25"/>
                <a:gd name="T29" fmla="*/ 42 h 42"/>
                <a:gd name="T30" fmla="*/ 25 w 25"/>
                <a:gd name="T31" fmla="*/ 19 h 42"/>
                <a:gd name="T32" fmla="*/ 25 w 25"/>
                <a:gd name="T33" fmla="*/ 15 h 42"/>
                <a:gd name="T34" fmla="*/ 24 w 25"/>
                <a:gd name="T35" fmla="*/ 13 h 42"/>
                <a:gd name="T36" fmla="*/ 20 w 25"/>
                <a:gd name="T37" fmla="*/ 11 h 42"/>
                <a:gd name="T38" fmla="*/ 16 w 25"/>
                <a:gd name="T39" fmla="*/ 10 h 42"/>
                <a:gd name="T40" fmla="*/ 10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8" y="17"/>
                  </a:lnTo>
                  <a:lnTo>
                    <a:pt x="12" y="15"/>
                  </a:lnTo>
                  <a:lnTo>
                    <a:pt x="16" y="15"/>
                  </a:lnTo>
                  <a:lnTo>
                    <a:pt x="18" y="15"/>
                  </a:lnTo>
                  <a:lnTo>
                    <a:pt x="20" y="17"/>
                  </a:lnTo>
                  <a:lnTo>
                    <a:pt x="22" y="21"/>
                  </a:lnTo>
                  <a:lnTo>
                    <a:pt x="22" y="42"/>
                  </a:lnTo>
                  <a:lnTo>
                    <a:pt x="25" y="42"/>
                  </a:lnTo>
                  <a:lnTo>
                    <a:pt x="25" y="19"/>
                  </a:lnTo>
                  <a:lnTo>
                    <a:pt x="25" y="15"/>
                  </a:lnTo>
                  <a:lnTo>
                    <a:pt x="24" y="13"/>
                  </a:lnTo>
                  <a:lnTo>
                    <a:pt x="20" y="11"/>
                  </a:lnTo>
                  <a:lnTo>
                    <a:pt x="16" y="10"/>
                  </a:lnTo>
                  <a:lnTo>
                    <a:pt x="10"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38241" name="Rectangle 353"/>
            <p:cNvSpPr>
              <a:spLocks noChangeArrowheads="1"/>
            </p:cNvSpPr>
            <p:nvPr/>
          </p:nvSpPr>
          <p:spPr bwMode="auto">
            <a:xfrm>
              <a:off x="2476" y="1875"/>
              <a:ext cx="14" cy="6"/>
            </a:xfrm>
            <a:prstGeom prst="rect">
              <a:avLst/>
            </a:prstGeom>
            <a:solidFill>
              <a:srgbClr val="000000"/>
            </a:solidFill>
            <a:ln w="9525">
              <a:noFill/>
              <a:miter lim="800000"/>
              <a:headEnd/>
              <a:tailEnd/>
            </a:ln>
          </p:spPr>
          <p:txBody>
            <a:bodyPr/>
            <a:lstStyle/>
            <a:p>
              <a:pPr eaLnBrk="0" hangingPunct="0"/>
              <a:endParaRPr lang="en-US"/>
            </a:p>
          </p:txBody>
        </p:sp>
        <p:sp>
          <p:nvSpPr>
            <p:cNvPr id="38242" name="Freeform 354"/>
            <p:cNvSpPr>
              <a:spLocks/>
            </p:cNvSpPr>
            <p:nvPr/>
          </p:nvSpPr>
          <p:spPr bwMode="auto">
            <a:xfrm>
              <a:off x="2184" y="1921"/>
              <a:ext cx="54" cy="42"/>
            </a:xfrm>
            <a:custGeom>
              <a:avLst/>
              <a:gdLst>
                <a:gd name="T0" fmla="*/ 0 w 54"/>
                <a:gd name="T1" fmla="*/ 0 h 42"/>
                <a:gd name="T2" fmla="*/ 12 w 54"/>
                <a:gd name="T3" fmla="*/ 42 h 42"/>
                <a:gd name="T4" fmla="*/ 18 w 54"/>
                <a:gd name="T5" fmla="*/ 42 h 42"/>
                <a:gd name="T6" fmla="*/ 27 w 54"/>
                <a:gd name="T7" fmla="*/ 8 h 42"/>
                <a:gd name="T8" fmla="*/ 37 w 54"/>
                <a:gd name="T9" fmla="*/ 42 h 42"/>
                <a:gd name="T10" fmla="*/ 43 w 54"/>
                <a:gd name="T11" fmla="*/ 42 h 42"/>
                <a:gd name="T12" fmla="*/ 54 w 54"/>
                <a:gd name="T13" fmla="*/ 0 h 42"/>
                <a:gd name="T14" fmla="*/ 48 w 54"/>
                <a:gd name="T15" fmla="*/ 0 h 42"/>
                <a:gd name="T16" fmla="*/ 41 w 54"/>
                <a:gd name="T17" fmla="*/ 35 h 42"/>
                <a:gd name="T18" fmla="*/ 31 w 54"/>
                <a:gd name="T19" fmla="*/ 0 h 42"/>
                <a:gd name="T20" fmla="*/ 23 w 54"/>
                <a:gd name="T21" fmla="*/ 0 h 42"/>
                <a:gd name="T22" fmla="*/ 14 w 54"/>
                <a:gd name="T23" fmla="*/ 35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2" y="42"/>
                  </a:lnTo>
                  <a:lnTo>
                    <a:pt x="18" y="42"/>
                  </a:lnTo>
                  <a:lnTo>
                    <a:pt x="27" y="8"/>
                  </a:lnTo>
                  <a:lnTo>
                    <a:pt x="37" y="42"/>
                  </a:lnTo>
                  <a:lnTo>
                    <a:pt x="43" y="42"/>
                  </a:lnTo>
                  <a:lnTo>
                    <a:pt x="54" y="0"/>
                  </a:lnTo>
                  <a:lnTo>
                    <a:pt x="48" y="0"/>
                  </a:lnTo>
                  <a:lnTo>
                    <a:pt x="41" y="35"/>
                  </a:lnTo>
                  <a:lnTo>
                    <a:pt x="31" y="0"/>
                  </a:lnTo>
                  <a:lnTo>
                    <a:pt x="23" y="0"/>
                  </a:lnTo>
                  <a:lnTo>
                    <a:pt x="14" y="35"/>
                  </a:lnTo>
                  <a:lnTo>
                    <a:pt x="6" y="0"/>
                  </a:lnTo>
                  <a:lnTo>
                    <a:pt x="0" y="0"/>
                  </a:lnTo>
                  <a:close/>
                </a:path>
              </a:pathLst>
            </a:custGeom>
            <a:solidFill>
              <a:srgbClr val="000000"/>
            </a:solidFill>
            <a:ln w="9525">
              <a:noFill/>
              <a:round/>
              <a:headEnd/>
              <a:tailEnd/>
            </a:ln>
          </p:spPr>
          <p:txBody>
            <a:bodyPr/>
            <a:lstStyle/>
            <a:p>
              <a:endParaRPr lang="en-US"/>
            </a:p>
          </p:txBody>
        </p:sp>
        <p:sp>
          <p:nvSpPr>
            <p:cNvPr id="38243" name="Freeform 355"/>
            <p:cNvSpPr>
              <a:spLocks/>
            </p:cNvSpPr>
            <p:nvPr/>
          </p:nvSpPr>
          <p:spPr bwMode="auto">
            <a:xfrm>
              <a:off x="2240" y="1933"/>
              <a:ext cx="27" cy="44"/>
            </a:xfrm>
            <a:custGeom>
              <a:avLst/>
              <a:gdLst>
                <a:gd name="T0" fmla="*/ 0 w 27"/>
                <a:gd name="T1" fmla="*/ 0 h 44"/>
                <a:gd name="T2" fmla="*/ 12 w 27"/>
                <a:gd name="T3" fmla="*/ 32 h 44"/>
                <a:gd name="T4" fmla="*/ 10 w 27"/>
                <a:gd name="T5" fmla="*/ 34 h 44"/>
                <a:gd name="T6" fmla="*/ 10 w 27"/>
                <a:gd name="T7" fmla="*/ 36 h 44"/>
                <a:gd name="T8" fmla="*/ 8 w 27"/>
                <a:gd name="T9" fmla="*/ 38 h 44"/>
                <a:gd name="T10" fmla="*/ 6 w 27"/>
                <a:gd name="T11" fmla="*/ 40 h 44"/>
                <a:gd name="T12" fmla="*/ 2 w 27"/>
                <a:gd name="T13" fmla="*/ 38 h 44"/>
                <a:gd name="T14" fmla="*/ 2 w 27"/>
                <a:gd name="T15" fmla="*/ 44 h 44"/>
                <a:gd name="T16" fmla="*/ 6 w 27"/>
                <a:gd name="T17" fmla="*/ 44 h 44"/>
                <a:gd name="T18" fmla="*/ 10 w 27"/>
                <a:gd name="T19" fmla="*/ 44 h 44"/>
                <a:gd name="T20" fmla="*/ 12 w 27"/>
                <a:gd name="T21" fmla="*/ 40 h 44"/>
                <a:gd name="T22" fmla="*/ 15 w 27"/>
                <a:gd name="T23" fmla="*/ 32 h 44"/>
                <a:gd name="T24" fmla="*/ 17 w 27"/>
                <a:gd name="T25" fmla="*/ 28 h 44"/>
                <a:gd name="T26" fmla="*/ 19 w 27"/>
                <a:gd name="T27" fmla="*/ 25 h 44"/>
                <a:gd name="T28" fmla="*/ 27 w 27"/>
                <a:gd name="T29" fmla="*/ 0 h 44"/>
                <a:gd name="T30" fmla="*/ 21 w 27"/>
                <a:gd name="T31" fmla="*/ 0 h 44"/>
                <a:gd name="T32" fmla="*/ 13 w 27"/>
                <a:gd name="T33" fmla="*/ 25 h 44"/>
                <a:gd name="T34" fmla="*/ 6 w 27"/>
                <a:gd name="T35" fmla="*/ 0 h 44"/>
                <a:gd name="T36" fmla="*/ 0 w 27"/>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44"/>
                <a:gd name="T59" fmla="*/ 27 w 2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44">
                  <a:moveTo>
                    <a:pt x="0" y="0"/>
                  </a:moveTo>
                  <a:lnTo>
                    <a:pt x="12" y="32"/>
                  </a:lnTo>
                  <a:lnTo>
                    <a:pt x="10" y="34"/>
                  </a:lnTo>
                  <a:lnTo>
                    <a:pt x="10" y="36"/>
                  </a:lnTo>
                  <a:lnTo>
                    <a:pt x="8" y="38"/>
                  </a:lnTo>
                  <a:lnTo>
                    <a:pt x="6" y="40"/>
                  </a:lnTo>
                  <a:lnTo>
                    <a:pt x="2" y="38"/>
                  </a:lnTo>
                  <a:lnTo>
                    <a:pt x="2" y="44"/>
                  </a:lnTo>
                  <a:lnTo>
                    <a:pt x="6" y="44"/>
                  </a:lnTo>
                  <a:lnTo>
                    <a:pt x="10" y="44"/>
                  </a:lnTo>
                  <a:lnTo>
                    <a:pt x="12" y="40"/>
                  </a:lnTo>
                  <a:lnTo>
                    <a:pt x="15" y="32"/>
                  </a:lnTo>
                  <a:lnTo>
                    <a:pt x="17" y="28"/>
                  </a:lnTo>
                  <a:lnTo>
                    <a:pt x="19" y="25"/>
                  </a:lnTo>
                  <a:lnTo>
                    <a:pt x="27" y="0"/>
                  </a:lnTo>
                  <a:lnTo>
                    <a:pt x="21"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38244" name="Freeform 356"/>
            <p:cNvSpPr>
              <a:spLocks noEditPoints="1"/>
            </p:cNvSpPr>
            <p:nvPr/>
          </p:nvSpPr>
          <p:spPr bwMode="auto">
            <a:xfrm>
              <a:off x="2271" y="1933"/>
              <a:ext cx="29" cy="32"/>
            </a:xfrm>
            <a:custGeom>
              <a:avLst/>
              <a:gdLst>
                <a:gd name="T0" fmla="*/ 13 w 29"/>
                <a:gd name="T1" fmla="*/ 0 h 32"/>
                <a:gd name="T2" fmla="*/ 7 w 29"/>
                <a:gd name="T3" fmla="*/ 0 h 32"/>
                <a:gd name="T4" fmla="*/ 4 w 29"/>
                <a:gd name="T5" fmla="*/ 3 h 32"/>
                <a:gd name="T6" fmla="*/ 0 w 29"/>
                <a:gd name="T7" fmla="*/ 9 h 32"/>
                <a:gd name="T8" fmla="*/ 0 w 29"/>
                <a:gd name="T9" fmla="*/ 15 h 32"/>
                <a:gd name="T10" fmla="*/ 0 w 29"/>
                <a:gd name="T11" fmla="*/ 23 h 32"/>
                <a:gd name="T12" fmla="*/ 4 w 29"/>
                <a:gd name="T13" fmla="*/ 28 h 32"/>
                <a:gd name="T14" fmla="*/ 7 w 29"/>
                <a:gd name="T15" fmla="*/ 30 h 32"/>
                <a:gd name="T16" fmla="*/ 13 w 29"/>
                <a:gd name="T17" fmla="*/ 32 h 32"/>
                <a:gd name="T18" fmla="*/ 19 w 29"/>
                <a:gd name="T19" fmla="*/ 30 h 32"/>
                <a:gd name="T20" fmla="*/ 23 w 29"/>
                <a:gd name="T21" fmla="*/ 28 h 32"/>
                <a:gd name="T22" fmla="*/ 27 w 29"/>
                <a:gd name="T23" fmla="*/ 23 h 32"/>
                <a:gd name="T24" fmla="*/ 29 w 29"/>
                <a:gd name="T25" fmla="*/ 15 h 32"/>
                <a:gd name="T26" fmla="*/ 27 w 29"/>
                <a:gd name="T27" fmla="*/ 9 h 32"/>
                <a:gd name="T28" fmla="*/ 23 w 29"/>
                <a:gd name="T29" fmla="*/ 3 h 32"/>
                <a:gd name="T30" fmla="*/ 19 w 29"/>
                <a:gd name="T31" fmla="*/ 0 h 32"/>
                <a:gd name="T32" fmla="*/ 13 w 29"/>
                <a:gd name="T33" fmla="*/ 0 h 32"/>
                <a:gd name="T34" fmla="*/ 13 w 29"/>
                <a:gd name="T35" fmla="*/ 3 h 32"/>
                <a:gd name="T36" fmla="*/ 17 w 29"/>
                <a:gd name="T37" fmla="*/ 5 h 32"/>
                <a:gd name="T38" fmla="*/ 19 w 29"/>
                <a:gd name="T39" fmla="*/ 7 h 32"/>
                <a:gd name="T40" fmla="*/ 21 w 29"/>
                <a:gd name="T41" fmla="*/ 11 h 32"/>
                <a:gd name="T42" fmla="*/ 23 w 29"/>
                <a:gd name="T43" fmla="*/ 15 h 32"/>
                <a:gd name="T44" fmla="*/ 21 w 29"/>
                <a:gd name="T45" fmla="*/ 21 h 32"/>
                <a:gd name="T46" fmla="*/ 19 w 29"/>
                <a:gd name="T47" fmla="*/ 25 h 32"/>
                <a:gd name="T48" fmla="*/ 17 w 29"/>
                <a:gd name="T49" fmla="*/ 26 h 32"/>
                <a:gd name="T50" fmla="*/ 13 w 29"/>
                <a:gd name="T51" fmla="*/ 28 h 32"/>
                <a:gd name="T52" fmla="*/ 9 w 29"/>
                <a:gd name="T53" fmla="*/ 26 h 32"/>
                <a:gd name="T54" fmla="*/ 7 w 29"/>
                <a:gd name="T55" fmla="*/ 25 h 32"/>
                <a:gd name="T56" fmla="*/ 5 w 29"/>
                <a:gd name="T57" fmla="*/ 21 h 32"/>
                <a:gd name="T58" fmla="*/ 5 w 29"/>
                <a:gd name="T59" fmla="*/ 15 h 32"/>
                <a:gd name="T60" fmla="*/ 5 w 29"/>
                <a:gd name="T61" fmla="*/ 11 h 32"/>
                <a:gd name="T62" fmla="*/ 7 w 29"/>
                <a:gd name="T63" fmla="*/ 7 h 32"/>
                <a:gd name="T64" fmla="*/ 9 w 29"/>
                <a:gd name="T65" fmla="*/ 5 h 32"/>
                <a:gd name="T66" fmla="*/ 13 w 29"/>
                <a:gd name="T67" fmla="*/ 3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2"/>
                <a:gd name="T104" fmla="*/ 29 w 29"/>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2">
                  <a:moveTo>
                    <a:pt x="13" y="0"/>
                  </a:moveTo>
                  <a:lnTo>
                    <a:pt x="7" y="0"/>
                  </a:lnTo>
                  <a:lnTo>
                    <a:pt x="4" y="3"/>
                  </a:lnTo>
                  <a:lnTo>
                    <a:pt x="0" y="9"/>
                  </a:lnTo>
                  <a:lnTo>
                    <a:pt x="0" y="15"/>
                  </a:lnTo>
                  <a:lnTo>
                    <a:pt x="0" y="23"/>
                  </a:lnTo>
                  <a:lnTo>
                    <a:pt x="4" y="28"/>
                  </a:lnTo>
                  <a:lnTo>
                    <a:pt x="7" y="30"/>
                  </a:lnTo>
                  <a:lnTo>
                    <a:pt x="13" y="32"/>
                  </a:lnTo>
                  <a:lnTo>
                    <a:pt x="19" y="30"/>
                  </a:lnTo>
                  <a:lnTo>
                    <a:pt x="23" y="28"/>
                  </a:lnTo>
                  <a:lnTo>
                    <a:pt x="27" y="23"/>
                  </a:lnTo>
                  <a:lnTo>
                    <a:pt x="29" y="15"/>
                  </a:lnTo>
                  <a:lnTo>
                    <a:pt x="27" y="9"/>
                  </a:lnTo>
                  <a:lnTo>
                    <a:pt x="23" y="3"/>
                  </a:lnTo>
                  <a:lnTo>
                    <a:pt x="19" y="0"/>
                  </a:lnTo>
                  <a:lnTo>
                    <a:pt x="13" y="0"/>
                  </a:lnTo>
                  <a:close/>
                  <a:moveTo>
                    <a:pt x="13" y="3"/>
                  </a:moveTo>
                  <a:lnTo>
                    <a:pt x="17" y="5"/>
                  </a:lnTo>
                  <a:lnTo>
                    <a:pt x="19" y="7"/>
                  </a:lnTo>
                  <a:lnTo>
                    <a:pt x="21" y="11"/>
                  </a:lnTo>
                  <a:lnTo>
                    <a:pt x="23" y="15"/>
                  </a:lnTo>
                  <a:lnTo>
                    <a:pt x="21" y="21"/>
                  </a:lnTo>
                  <a:lnTo>
                    <a:pt x="19" y="25"/>
                  </a:lnTo>
                  <a:lnTo>
                    <a:pt x="17" y="26"/>
                  </a:lnTo>
                  <a:lnTo>
                    <a:pt x="13" y="28"/>
                  </a:lnTo>
                  <a:lnTo>
                    <a:pt x="9" y="26"/>
                  </a:lnTo>
                  <a:lnTo>
                    <a:pt x="7" y="25"/>
                  </a:lnTo>
                  <a:lnTo>
                    <a:pt x="5" y="21"/>
                  </a:lnTo>
                  <a:lnTo>
                    <a:pt x="5" y="15"/>
                  </a:lnTo>
                  <a:lnTo>
                    <a:pt x="5" y="11"/>
                  </a:lnTo>
                  <a:lnTo>
                    <a:pt x="7" y="7"/>
                  </a:lnTo>
                  <a:lnTo>
                    <a:pt x="9" y="5"/>
                  </a:lnTo>
                  <a:lnTo>
                    <a:pt x="13" y="3"/>
                  </a:lnTo>
                  <a:close/>
                </a:path>
              </a:pathLst>
            </a:custGeom>
            <a:solidFill>
              <a:srgbClr val="000000"/>
            </a:solidFill>
            <a:ln w="9525">
              <a:noFill/>
              <a:round/>
              <a:headEnd/>
              <a:tailEnd/>
            </a:ln>
          </p:spPr>
          <p:txBody>
            <a:bodyPr/>
            <a:lstStyle/>
            <a:p>
              <a:endParaRPr lang="en-US"/>
            </a:p>
          </p:txBody>
        </p:sp>
        <p:sp>
          <p:nvSpPr>
            <p:cNvPr id="38245" name="Freeform 357"/>
            <p:cNvSpPr>
              <a:spLocks/>
            </p:cNvSpPr>
            <p:nvPr/>
          </p:nvSpPr>
          <p:spPr bwMode="auto">
            <a:xfrm>
              <a:off x="2305" y="1933"/>
              <a:ext cx="41" cy="30"/>
            </a:xfrm>
            <a:custGeom>
              <a:avLst/>
              <a:gdLst>
                <a:gd name="T0" fmla="*/ 21 w 41"/>
                <a:gd name="T1" fmla="*/ 5 h 30"/>
                <a:gd name="T2" fmla="*/ 18 w 41"/>
                <a:gd name="T3" fmla="*/ 0 h 30"/>
                <a:gd name="T4" fmla="*/ 14 w 41"/>
                <a:gd name="T5" fmla="*/ 0 h 30"/>
                <a:gd name="T6" fmla="*/ 10 w 41"/>
                <a:gd name="T7" fmla="*/ 0 h 30"/>
                <a:gd name="T8" fmla="*/ 6 w 41"/>
                <a:gd name="T9" fmla="*/ 3 h 30"/>
                <a:gd name="T10" fmla="*/ 4 w 41"/>
                <a:gd name="T11" fmla="*/ 3 h 30"/>
                <a:gd name="T12" fmla="*/ 4 w 41"/>
                <a:gd name="T13" fmla="*/ 5 h 30"/>
                <a:gd name="T14" fmla="*/ 4 w 41"/>
                <a:gd name="T15" fmla="*/ 0 h 30"/>
                <a:gd name="T16" fmla="*/ 0 w 41"/>
                <a:gd name="T17" fmla="*/ 0 h 30"/>
                <a:gd name="T18" fmla="*/ 0 w 41"/>
                <a:gd name="T19" fmla="*/ 30 h 30"/>
                <a:gd name="T20" fmla="*/ 4 w 41"/>
                <a:gd name="T21" fmla="*/ 30 h 30"/>
                <a:gd name="T22" fmla="*/ 4 w 41"/>
                <a:gd name="T23" fmla="*/ 13 h 30"/>
                <a:gd name="T24" fmla="*/ 6 w 41"/>
                <a:gd name="T25" fmla="*/ 9 h 30"/>
                <a:gd name="T26" fmla="*/ 6 w 41"/>
                <a:gd name="T27" fmla="*/ 7 h 30"/>
                <a:gd name="T28" fmla="*/ 10 w 41"/>
                <a:gd name="T29" fmla="*/ 5 h 30"/>
                <a:gd name="T30" fmla="*/ 12 w 41"/>
                <a:gd name="T31" fmla="*/ 3 h 30"/>
                <a:gd name="T32" fmla="*/ 16 w 41"/>
                <a:gd name="T33" fmla="*/ 5 h 30"/>
                <a:gd name="T34" fmla="*/ 18 w 41"/>
                <a:gd name="T35" fmla="*/ 9 h 30"/>
                <a:gd name="T36" fmla="*/ 18 w 41"/>
                <a:gd name="T37" fmla="*/ 30 h 30"/>
                <a:gd name="T38" fmla="*/ 23 w 41"/>
                <a:gd name="T39" fmla="*/ 30 h 30"/>
                <a:gd name="T40" fmla="*/ 23 w 41"/>
                <a:gd name="T41" fmla="*/ 11 h 30"/>
                <a:gd name="T42" fmla="*/ 23 w 41"/>
                <a:gd name="T43" fmla="*/ 9 h 30"/>
                <a:gd name="T44" fmla="*/ 25 w 41"/>
                <a:gd name="T45" fmla="*/ 5 h 30"/>
                <a:gd name="T46" fmla="*/ 27 w 41"/>
                <a:gd name="T47" fmla="*/ 5 h 30"/>
                <a:gd name="T48" fmla="*/ 29 w 41"/>
                <a:gd name="T49" fmla="*/ 3 h 30"/>
                <a:gd name="T50" fmla="*/ 33 w 41"/>
                <a:gd name="T51" fmla="*/ 5 h 30"/>
                <a:gd name="T52" fmla="*/ 35 w 41"/>
                <a:gd name="T53" fmla="*/ 5 h 30"/>
                <a:gd name="T54" fmla="*/ 35 w 41"/>
                <a:gd name="T55" fmla="*/ 7 h 30"/>
                <a:gd name="T56" fmla="*/ 35 w 41"/>
                <a:gd name="T57" fmla="*/ 11 h 30"/>
                <a:gd name="T58" fmla="*/ 35 w 41"/>
                <a:gd name="T59" fmla="*/ 30 h 30"/>
                <a:gd name="T60" fmla="*/ 41 w 41"/>
                <a:gd name="T61" fmla="*/ 30 h 30"/>
                <a:gd name="T62" fmla="*/ 41 w 41"/>
                <a:gd name="T63" fmla="*/ 11 h 30"/>
                <a:gd name="T64" fmla="*/ 41 w 41"/>
                <a:gd name="T65" fmla="*/ 11 h 30"/>
                <a:gd name="T66" fmla="*/ 41 w 41"/>
                <a:gd name="T67" fmla="*/ 5 h 30"/>
                <a:gd name="T68" fmla="*/ 39 w 41"/>
                <a:gd name="T69" fmla="*/ 1 h 30"/>
                <a:gd name="T70" fmla="*/ 35 w 41"/>
                <a:gd name="T71" fmla="*/ 0 h 30"/>
                <a:gd name="T72" fmla="*/ 31 w 41"/>
                <a:gd name="T73" fmla="*/ 0 h 30"/>
                <a:gd name="T74" fmla="*/ 27 w 41"/>
                <a:gd name="T75" fmla="*/ 0 h 30"/>
                <a:gd name="T76" fmla="*/ 23 w 41"/>
                <a:gd name="T77" fmla="*/ 3 h 30"/>
                <a:gd name="T78" fmla="*/ 21 w 41"/>
                <a:gd name="T79" fmla="*/ 5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30"/>
                <a:gd name="T122" fmla="*/ 41 w 41"/>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30">
                  <a:moveTo>
                    <a:pt x="21" y="5"/>
                  </a:moveTo>
                  <a:lnTo>
                    <a:pt x="18" y="0"/>
                  </a:lnTo>
                  <a:lnTo>
                    <a:pt x="14" y="0"/>
                  </a:lnTo>
                  <a:lnTo>
                    <a:pt x="10" y="0"/>
                  </a:lnTo>
                  <a:lnTo>
                    <a:pt x="6" y="3"/>
                  </a:lnTo>
                  <a:lnTo>
                    <a:pt x="4" y="3"/>
                  </a:lnTo>
                  <a:lnTo>
                    <a:pt x="4" y="5"/>
                  </a:lnTo>
                  <a:lnTo>
                    <a:pt x="4" y="0"/>
                  </a:lnTo>
                  <a:lnTo>
                    <a:pt x="0" y="0"/>
                  </a:lnTo>
                  <a:lnTo>
                    <a:pt x="0" y="30"/>
                  </a:lnTo>
                  <a:lnTo>
                    <a:pt x="4" y="30"/>
                  </a:lnTo>
                  <a:lnTo>
                    <a:pt x="4" y="13"/>
                  </a:lnTo>
                  <a:lnTo>
                    <a:pt x="6" y="9"/>
                  </a:lnTo>
                  <a:lnTo>
                    <a:pt x="6" y="7"/>
                  </a:lnTo>
                  <a:lnTo>
                    <a:pt x="10" y="5"/>
                  </a:lnTo>
                  <a:lnTo>
                    <a:pt x="12" y="3"/>
                  </a:lnTo>
                  <a:lnTo>
                    <a:pt x="16" y="5"/>
                  </a:lnTo>
                  <a:lnTo>
                    <a:pt x="18" y="9"/>
                  </a:lnTo>
                  <a:lnTo>
                    <a:pt x="18" y="30"/>
                  </a:lnTo>
                  <a:lnTo>
                    <a:pt x="23" y="30"/>
                  </a:lnTo>
                  <a:lnTo>
                    <a:pt x="23" y="11"/>
                  </a:lnTo>
                  <a:lnTo>
                    <a:pt x="23" y="9"/>
                  </a:lnTo>
                  <a:lnTo>
                    <a:pt x="25" y="5"/>
                  </a:lnTo>
                  <a:lnTo>
                    <a:pt x="27" y="5"/>
                  </a:lnTo>
                  <a:lnTo>
                    <a:pt x="29" y="3"/>
                  </a:lnTo>
                  <a:lnTo>
                    <a:pt x="33" y="5"/>
                  </a:lnTo>
                  <a:lnTo>
                    <a:pt x="35" y="5"/>
                  </a:lnTo>
                  <a:lnTo>
                    <a:pt x="35" y="7"/>
                  </a:lnTo>
                  <a:lnTo>
                    <a:pt x="35" y="11"/>
                  </a:lnTo>
                  <a:lnTo>
                    <a:pt x="35" y="30"/>
                  </a:lnTo>
                  <a:lnTo>
                    <a:pt x="41" y="30"/>
                  </a:lnTo>
                  <a:lnTo>
                    <a:pt x="41" y="11"/>
                  </a:lnTo>
                  <a:lnTo>
                    <a:pt x="41" y="5"/>
                  </a:lnTo>
                  <a:lnTo>
                    <a:pt x="39" y="1"/>
                  </a:lnTo>
                  <a:lnTo>
                    <a:pt x="35" y="0"/>
                  </a:lnTo>
                  <a:lnTo>
                    <a:pt x="31" y="0"/>
                  </a:lnTo>
                  <a:lnTo>
                    <a:pt x="27" y="0"/>
                  </a:lnTo>
                  <a:lnTo>
                    <a:pt x="23" y="3"/>
                  </a:lnTo>
                  <a:lnTo>
                    <a:pt x="21" y="5"/>
                  </a:lnTo>
                  <a:close/>
                </a:path>
              </a:pathLst>
            </a:custGeom>
            <a:solidFill>
              <a:srgbClr val="000000"/>
            </a:solidFill>
            <a:ln w="9525">
              <a:noFill/>
              <a:round/>
              <a:headEnd/>
              <a:tailEnd/>
            </a:ln>
          </p:spPr>
          <p:txBody>
            <a:bodyPr/>
            <a:lstStyle/>
            <a:p>
              <a:endParaRPr lang="en-US"/>
            </a:p>
          </p:txBody>
        </p:sp>
        <p:sp>
          <p:nvSpPr>
            <p:cNvPr id="38246" name="Freeform 358"/>
            <p:cNvSpPr>
              <a:spLocks noEditPoints="1"/>
            </p:cNvSpPr>
            <p:nvPr/>
          </p:nvSpPr>
          <p:spPr bwMode="auto">
            <a:xfrm>
              <a:off x="2353" y="1921"/>
              <a:ext cx="6" cy="42"/>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2 h 42"/>
                <a:gd name="T12" fmla="*/ 0 w 6"/>
                <a:gd name="T13" fmla="*/ 42 h 42"/>
                <a:gd name="T14" fmla="*/ 6 w 6"/>
                <a:gd name="T15" fmla="*/ 42 h 42"/>
                <a:gd name="T16" fmla="*/ 6 w 6"/>
                <a:gd name="T17" fmla="*/ 12 h 42"/>
                <a:gd name="T18" fmla="*/ 0 w 6"/>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2"/>
                  </a:moveTo>
                  <a:lnTo>
                    <a:pt x="0" y="42"/>
                  </a:lnTo>
                  <a:lnTo>
                    <a:pt x="6" y="42"/>
                  </a:lnTo>
                  <a:lnTo>
                    <a:pt x="6" y="12"/>
                  </a:lnTo>
                  <a:lnTo>
                    <a:pt x="0" y="12"/>
                  </a:lnTo>
                  <a:close/>
                </a:path>
              </a:pathLst>
            </a:custGeom>
            <a:solidFill>
              <a:srgbClr val="000000"/>
            </a:solidFill>
            <a:ln w="9525">
              <a:noFill/>
              <a:round/>
              <a:headEnd/>
              <a:tailEnd/>
            </a:ln>
          </p:spPr>
          <p:txBody>
            <a:bodyPr/>
            <a:lstStyle/>
            <a:p>
              <a:endParaRPr lang="en-US"/>
            </a:p>
          </p:txBody>
        </p:sp>
        <p:sp>
          <p:nvSpPr>
            <p:cNvPr id="38247" name="Freeform 359"/>
            <p:cNvSpPr>
              <a:spLocks/>
            </p:cNvSpPr>
            <p:nvPr/>
          </p:nvSpPr>
          <p:spPr bwMode="auto">
            <a:xfrm>
              <a:off x="2367" y="1933"/>
              <a:ext cx="25" cy="30"/>
            </a:xfrm>
            <a:custGeom>
              <a:avLst/>
              <a:gdLst>
                <a:gd name="T0" fmla="*/ 25 w 25"/>
                <a:gd name="T1" fmla="*/ 30 h 30"/>
                <a:gd name="T2" fmla="*/ 25 w 25"/>
                <a:gd name="T3" fmla="*/ 9 h 30"/>
                <a:gd name="T4" fmla="*/ 23 w 25"/>
                <a:gd name="T5" fmla="*/ 5 h 30"/>
                <a:gd name="T6" fmla="*/ 21 w 25"/>
                <a:gd name="T7" fmla="*/ 1 h 30"/>
                <a:gd name="T8" fmla="*/ 19 w 25"/>
                <a:gd name="T9" fmla="*/ 0 h 30"/>
                <a:gd name="T10" fmla="*/ 13 w 25"/>
                <a:gd name="T11" fmla="*/ 0 h 30"/>
                <a:gd name="T12" fmla="*/ 7 w 25"/>
                <a:gd name="T13" fmla="*/ 0 h 30"/>
                <a:gd name="T14" fmla="*/ 4 w 25"/>
                <a:gd name="T15" fmla="*/ 5 h 30"/>
                <a:gd name="T16" fmla="*/ 4 w 25"/>
                <a:gd name="T17" fmla="*/ 0 h 30"/>
                <a:gd name="T18" fmla="*/ 0 w 25"/>
                <a:gd name="T19" fmla="*/ 0 h 30"/>
                <a:gd name="T20" fmla="*/ 0 w 25"/>
                <a:gd name="T21" fmla="*/ 30 h 30"/>
                <a:gd name="T22" fmla="*/ 4 w 25"/>
                <a:gd name="T23" fmla="*/ 30 h 30"/>
                <a:gd name="T24" fmla="*/ 4 w 25"/>
                <a:gd name="T25" fmla="*/ 13 h 30"/>
                <a:gd name="T26" fmla="*/ 5 w 25"/>
                <a:gd name="T27" fmla="*/ 9 h 30"/>
                <a:gd name="T28" fmla="*/ 7 w 25"/>
                <a:gd name="T29" fmla="*/ 7 h 30"/>
                <a:gd name="T30" fmla="*/ 9 w 25"/>
                <a:gd name="T31" fmla="*/ 5 h 30"/>
                <a:gd name="T32" fmla="*/ 13 w 25"/>
                <a:gd name="T33" fmla="*/ 3 h 30"/>
                <a:gd name="T34" fmla="*/ 15 w 25"/>
                <a:gd name="T35" fmla="*/ 5 h 30"/>
                <a:gd name="T36" fmla="*/ 17 w 25"/>
                <a:gd name="T37" fmla="*/ 5 h 30"/>
                <a:gd name="T38" fmla="*/ 19 w 25"/>
                <a:gd name="T39" fmla="*/ 7 h 30"/>
                <a:gd name="T40" fmla="*/ 19 w 25"/>
                <a:gd name="T41" fmla="*/ 11 h 30"/>
                <a:gd name="T42" fmla="*/ 19 w 25"/>
                <a:gd name="T43" fmla="*/ 30 h 30"/>
                <a:gd name="T44" fmla="*/ 25 w 25"/>
                <a:gd name="T45" fmla="*/ 3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0"/>
                <a:gd name="T71" fmla="*/ 25 w 25"/>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0">
                  <a:moveTo>
                    <a:pt x="25" y="30"/>
                  </a:moveTo>
                  <a:lnTo>
                    <a:pt x="25" y="9"/>
                  </a:lnTo>
                  <a:lnTo>
                    <a:pt x="23" y="5"/>
                  </a:lnTo>
                  <a:lnTo>
                    <a:pt x="21" y="1"/>
                  </a:lnTo>
                  <a:lnTo>
                    <a:pt x="19" y="0"/>
                  </a:lnTo>
                  <a:lnTo>
                    <a:pt x="13" y="0"/>
                  </a:lnTo>
                  <a:lnTo>
                    <a:pt x="7" y="0"/>
                  </a:lnTo>
                  <a:lnTo>
                    <a:pt x="4" y="5"/>
                  </a:lnTo>
                  <a:lnTo>
                    <a:pt x="4" y="0"/>
                  </a:lnTo>
                  <a:lnTo>
                    <a:pt x="0" y="0"/>
                  </a:lnTo>
                  <a:lnTo>
                    <a:pt x="0" y="30"/>
                  </a:lnTo>
                  <a:lnTo>
                    <a:pt x="4" y="30"/>
                  </a:lnTo>
                  <a:lnTo>
                    <a:pt x="4" y="13"/>
                  </a:lnTo>
                  <a:lnTo>
                    <a:pt x="5" y="9"/>
                  </a:lnTo>
                  <a:lnTo>
                    <a:pt x="7" y="7"/>
                  </a:lnTo>
                  <a:lnTo>
                    <a:pt x="9" y="5"/>
                  </a:lnTo>
                  <a:lnTo>
                    <a:pt x="13" y="3"/>
                  </a:lnTo>
                  <a:lnTo>
                    <a:pt x="15" y="5"/>
                  </a:lnTo>
                  <a:lnTo>
                    <a:pt x="17" y="5"/>
                  </a:lnTo>
                  <a:lnTo>
                    <a:pt x="19" y="7"/>
                  </a:lnTo>
                  <a:lnTo>
                    <a:pt x="19" y="11"/>
                  </a:lnTo>
                  <a:lnTo>
                    <a:pt x="19" y="30"/>
                  </a:lnTo>
                  <a:lnTo>
                    <a:pt x="25" y="30"/>
                  </a:lnTo>
                  <a:close/>
                </a:path>
              </a:pathLst>
            </a:custGeom>
            <a:solidFill>
              <a:srgbClr val="000000"/>
            </a:solidFill>
            <a:ln w="9525">
              <a:noFill/>
              <a:round/>
              <a:headEnd/>
              <a:tailEnd/>
            </a:ln>
          </p:spPr>
          <p:txBody>
            <a:bodyPr/>
            <a:lstStyle/>
            <a:p>
              <a:endParaRPr lang="en-US"/>
            </a:p>
          </p:txBody>
        </p:sp>
        <p:sp>
          <p:nvSpPr>
            <p:cNvPr id="38248" name="Freeform 360"/>
            <p:cNvSpPr>
              <a:spLocks noEditPoints="1"/>
            </p:cNvSpPr>
            <p:nvPr/>
          </p:nvSpPr>
          <p:spPr bwMode="auto">
            <a:xfrm>
              <a:off x="2397" y="1933"/>
              <a:ext cx="27" cy="44"/>
            </a:xfrm>
            <a:custGeom>
              <a:avLst/>
              <a:gdLst>
                <a:gd name="T0" fmla="*/ 22 w 27"/>
                <a:gd name="T1" fmla="*/ 5 h 44"/>
                <a:gd name="T2" fmla="*/ 18 w 27"/>
                <a:gd name="T3" fmla="*/ 0 h 44"/>
                <a:gd name="T4" fmla="*/ 12 w 27"/>
                <a:gd name="T5" fmla="*/ 0 h 44"/>
                <a:gd name="T6" fmla="*/ 8 w 27"/>
                <a:gd name="T7" fmla="*/ 0 h 44"/>
                <a:gd name="T8" fmla="*/ 4 w 27"/>
                <a:gd name="T9" fmla="*/ 3 h 44"/>
                <a:gd name="T10" fmla="*/ 0 w 27"/>
                <a:gd name="T11" fmla="*/ 9 h 44"/>
                <a:gd name="T12" fmla="*/ 0 w 27"/>
                <a:gd name="T13" fmla="*/ 15 h 44"/>
                <a:gd name="T14" fmla="*/ 0 w 27"/>
                <a:gd name="T15" fmla="*/ 23 h 44"/>
                <a:gd name="T16" fmla="*/ 4 w 27"/>
                <a:gd name="T17" fmla="*/ 28 h 44"/>
                <a:gd name="T18" fmla="*/ 8 w 27"/>
                <a:gd name="T19" fmla="*/ 30 h 44"/>
                <a:gd name="T20" fmla="*/ 14 w 27"/>
                <a:gd name="T21" fmla="*/ 32 h 44"/>
                <a:gd name="T22" fmla="*/ 18 w 27"/>
                <a:gd name="T23" fmla="*/ 30 h 44"/>
                <a:gd name="T24" fmla="*/ 22 w 27"/>
                <a:gd name="T25" fmla="*/ 28 h 44"/>
                <a:gd name="T26" fmla="*/ 22 w 27"/>
                <a:gd name="T27" fmla="*/ 28 h 44"/>
                <a:gd name="T28" fmla="*/ 22 w 27"/>
                <a:gd name="T29" fmla="*/ 34 h 44"/>
                <a:gd name="T30" fmla="*/ 20 w 27"/>
                <a:gd name="T31" fmla="*/ 38 h 44"/>
                <a:gd name="T32" fmla="*/ 18 w 27"/>
                <a:gd name="T33" fmla="*/ 40 h 44"/>
                <a:gd name="T34" fmla="*/ 12 w 27"/>
                <a:gd name="T35" fmla="*/ 40 h 44"/>
                <a:gd name="T36" fmla="*/ 8 w 27"/>
                <a:gd name="T37" fmla="*/ 38 h 44"/>
                <a:gd name="T38" fmla="*/ 6 w 27"/>
                <a:gd name="T39" fmla="*/ 36 h 44"/>
                <a:gd name="T40" fmla="*/ 6 w 27"/>
                <a:gd name="T41" fmla="*/ 34 h 44"/>
                <a:gd name="T42" fmla="*/ 0 w 27"/>
                <a:gd name="T43" fmla="*/ 34 h 44"/>
                <a:gd name="T44" fmla="*/ 2 w 27"/>
                <a:gd name="T45" fmla="*/ 38 h 44"/>
                <a:gd name="T46" fmla="*/ 4 w 27"/>
                <a:gd name="T47" fmla="*/ 42 h 44"/>
                <a:gd name="T48" fmla="*/ 8 w 27"/>
                <a:gd name="T49" fmla="*/ 44 h 44"/>
                <a:gd name="T50" fmla="*/ 14 w 27"/>
                <a:gd name="T51" fmla="*/ 44 h 44"/>
                <a:gd name="T52" fmla="*/ 20 w 27"/>
                <a:gd name="T53" fmla="*/ 44 h 44"/>
                <a:gd name="T54" fmla="*/ 23 w 27"/>
                <a:gd name="T55" fmla="*/ 40 h 44"/>
                <a:gd name="T56" fmla="*/ 25 w 27"/>
                <a:gd name="T57" fmla="*/ 36 h 44"/>
                <a:gd name="T58" fmla="*/ 27 w 27"/>
                <a:gd name="T59" fmla="*/ 30 h 44"/>
                <a:gd name="T60" fmla="*/ 27 w 27"/>
                <a:gd name="T61" fmla="*/ 0 h 44"/>
                <a:gd name="T62" fmla="*/ 22 w 27"/>
                <a:gd name="T63" fmla="*/ 0 h 44"/>
                <a:gd name="T64" fmla="*/ 22 w 27"/>
                <a:gd name="T65" fmla="*/ 5 h 44"/>
                <a:gd name="T66" fmla="*/ 14 w 27"/>
                <a:gd name="T67" fmla="*/ 3 h 44"/>
                <a:gd name="T68" fmla="*/ 18 w 27"/>
                <a:gd name="T69" fmla="*/ 5 h 44"/>
                <a:gd name="T70" fmla="*/ 20 w 27"/>
                <a:gd name="T71" fmla="*/ 7 h 44"/>
                <a:gd name="T72" fmla="*/ 22 w 27"/>
                <a:gd name="T73" fmla="*/ 11 h 44"/>
                <a:gd name="T74" fmla="*/ 22 w 27"/>
                <a:gd name="T75" fmla="*/ 17 h 44"/>
                <a:gd name="T76" fmla="*/ 22 w 27"/>
                <a:gd name="T77" fmla="*/ 21 h 44"/>
                <a:gd name="T78" fmla="*/ 20 w 27"/>
                <a:gd name="T79" fmla="*/ 25 h 44"/>
                <a:gd name="T80" fmla="*/ 18 w 27"/>
                <a:gd name="T81" fmla="*/ 26 h 44"/>
                <a:gd name="T82" fmla="*/ 14 w 27"/>
                <a:gd name="T83" fmla="*/ 28 h 44"/>
                <a:gd name="T84" fmla="*/ 10 w 27"/>
                <a:gd name="T85" fmla="*/ 26 h 44"/>
                <a:gd name="T86" fmla="*/ 8 w 27"/>
                <a:gd name="T87" fmla="*/ 25 h 44"/>
                <a:gd name="T88" fmla="*/ 6 w 27"/>
                <a:gd name="T89" fmla="*/ 21 h 44"/>
                <a:gd name="T90" fmla="*/ 6 w 27"/>
                <a:gd name="T91" fmla="*/ 15 h 44"/>
                <a:gd name="T92" fmla="*/ 6 w 27"/>
                <a:gd name="T93" fmla="*/ 11 h 44"/>
                <a:gd name="T94" fmla="*/ 8 w 27"/>
                <a:gd name="T95" fmla="*/ 7 h 44"/>
                <a:gd name="T96" fmla="*/ 10 w 27"/>
                <a:gd name="T97" fmla="*/ 5 h 44"/>
                <a:gd name="T98" fmla="*/ 14 w 27"/>
                <a:gd name="T99" fmla="*/ 3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2" y="5"/>
                  </a:moveTo>
                  <a:lnTo>
                    <a:pt x="18" y="0"/>
                  </a:lnTo>
                  <a:lnTo>
                    <a:pt x="12" y="0"/>
                  </a:lnTo>
                  <a:lnTo>
                    <a:pt x="8" y="0"/>
                  </a:lnTo>
                  <a:lnTo>
                    <a:pt x="4" y="3"/>
                  </a:lnTo>
                  <a:lnTo>
                    <a:pt x="0" y="9"/>
                  </a:lnTo>
                  <a:lnTo>
                    <a:pt x="0" y="15"/>
                  </a:lnTo>
                  <a:lnTo>
                    <a:pt x="0" y="23"/>
                  </a:lnTo>
                  <a:lnTo>
                    <a:pt x="4" y="28"/>
                  </a:lnTo>
                  <a:lnTo>
                    <a:pt x="8" y="30"/>
                  </a:lnTo>
                  <a:lnTo>
                    <a:pt x="14" y="32"/>
                  </a:lnTo>
                  <a:lnTo>
                    <a:pt x="18" y="30"/>
                  </a:lnTo>
                  <a:lnTo>
                    <a:pt x="22" y="28"/>
                  </a:lnTo>
                  <a:lnTo>
                    <a:pt x="22" y="34"/>
                  </a:lnTo>
                  <a:lnTo>
                    <a:pt x="20" y="38"/>
                  </a:lnTo>
                  <a:lnTo>
                    <a:pt x="18" y="40"/>
                  </a:lnTo>
                  <a:lnTo>
                    <a:pt x="12" y="40"/>
                  </a:lnTo>
                  <a:lnTo>
                    <a:pt x="8" y="38"/>
                  </a:lnTo>
                  <a:lnTo>
                    <a:pt x="6" y="36"/>
                  </a:lnTo>
                  <a:lnTo>
                    <a:pt x="6" y="34"/>
                  </a:lnTo>
                  <a:lnTo>
                    <a:pt x="0" y="34"/>
                  </a:lnTo>
                  <a:lnTo>
                    <a:pt x="2" y="38"/>
                  </a:lnTo>
                  <a:lnTo>
                    <a:pt x="4" y="42"/>
                  </a:lnTo>
                  <a:lnTo>
                    <a:pt x="8" y="44"/>
                  </a:lnTo>
                  <a:lnTo>
                    <a:pt x="14" y="44"/>
                  </a:lnTo>
                  <a:lnTo>
                    <a:pt x="20" y="44"/>
                  </a:lnTo>
                  <a:lnTo>
                    <a:pt x="23" y="40"/>
                  </a:lnTo>
                  <a:lnTo>
                    <a:pt x="25" y="36"/>
                  </a:lnTo>
                  <a:lnTo>
                    <a:pt x="27" y="30"/>
                  </a:lnTo>
                  <a:lnTo>
                    <a:pt x="27" y="0"/>
                  </a:lnTo>
                  <a:lnTo>
                    <a:pt x="22" y="0"/>
                  </a:lnTo>
                  <a:lnTo>
                    <a:pt x="22" y="5"/>
                  </a:lnTo>
                  <a:close/>
                  <a:moveTo>
                    <a:pt x="14" y="3"/>
                  </a:moveTo>
                  <a:lnTo>
                    <a:pt x="18" y="5"/>
                  </a:lnTo>
                  <a:lnTo>
                    <a:pt x="20" y="7"/>
                  </a:lnTo>
                  <a:lnTo>
                    <a:pt x="22" y="11"/>
                  </a:lnTo>
                  <a:lnTo>
                    <a:pt x="22" y="17"/>
                  </a:lnTo>
                  <a:lnTo>
                    <a:pt x="22" y="21"/>
                  </a:lnTo>
                  <a:lnTo>
                    <a:pt x="20" y="25"/>
                  </a:lnTo>
                  <a:lnTo>
                    <a:pt x="18" y="26"/>
                  </a:lnTo>
                  <a:lnTo>
                    <a:pt x="14" y="28"/>
                  </a:lnTo>
                  <a:lnTo>
                    <a:pt x="10" y="26"/>
                  </a:lnTo>
                  <a:lnTo>
                    <a:pt x="8" y="25"/>
                  </a:lnTo>
                  <a:lnTo>
                    <a:pt x="6" y="21"/>
                  </a:lnTo>
                  <a:lnTo>
                    <a:pt x="6" y="15"/>
                  </a:lnTo>
                  <a:lnTo>
                    <a:pt x="6" y="11"/>
                  </a:lnTo>
                  <a:lnTo>
                    <a:pt x="8" y="7"/>
                  </a:lnTo>
                  <a:lnTo>
                    <a:pt x="10" y="5"/>
                  </a:lnTo>
                  <a:lnTo>
                    <a:pt x="14" y="3"/>
                  </a:lnTo>
                  <a:close/>
                </a:path>
              </a:pathLst>
            </a:custGeom>
            <a:solidFill>
              <a:srgbClr val="000000"/>
            </a:solidFill>
            <a:ln w="9525">
              <a:noFill/>
              <a:round/>
              <a:headEnd/>
              <a:tailEnd/>
            </a:ln>
          </p:spPr>
          <p:txBody>
            <a:bodyPr/>
            <a:lstStyle/>
            <a:p>
              <a:endParaRPr lang="en-US"/>
            </a:p>
          </p:txBody>
        </p:sp>
        <p:sp>
          <p:nvSpPr>
            <p:cNvPr id="38249" name="Rectangle 361"/>
            <p:cNvSpPr>
              <a:spLocks noChangeArrowheads="1"/>
            </p:cNvSpPr>
            <p:nvPr/>
          </p:nvSpPr>
          <p:spPr bwMode="auto">
            <a:xfrm>
              <a:off x="2290" y="2025"/>
              <a:ext cx="38" cy="107"/>
            </a:xfrm>
            <a:prstGeom prst="rect">
              <a:avLst/>
            </a:prstGeom>
            <a:solidFill>
              <a:srgbClr val="FFFFFF"/>
            </a:solidFill>
            <a:ln w="9525">
              <a:noFill/>
              <a:miter lim="800000"/>
              <a:headEnd/>
              <a:tailEnd/>
            </a:ln>
          </p:spPr>
          <p:txBody>
            <a:bodyPr/>
            <a:lstStyle/>
            <a:p>
              <a:pPr eaLnBrk="0" hangingPunct="0"/>
              <a:endParaRPr lang="en-US"/>
            </a:p>
          </p:txBody>
        </p:sp>
        <p:sp>
          <p:nvSpPr>
            <p:cNvPr id="38250" name="Freeform 362"/>
            <p:cNvSpPr>
              <a:spLocks/>
            </p:cNvSpPr>
            <p:nvPr/>
          </p:nvSpPr>
          <p:spPr bwMode="auto">
            <a:xfrm>
              <a:off x="2077" y="2055"/>
              <a:ext cx="32" cy="45"/>
            </a:xfrm>
            <a:custGeom>
              <a:avLst/>
              <a:gdLst>
                <a:gd name="T0" fmla="*/ 32 w 32"/>
                <a:gd name="T1" fmla="*/ 14 h 45"/>
                <a:gd name="T2" fmla="*/ 31 w 32"/>
                <a:gd name="T3" fmla="*/ 8 h 45"/>
                <a:gd name="T4" fmla="*/ 27 w 32"/>
                <a:gd name="T5" fmla="*/ 4 h 45"/>
                <a:gd name="T6" fmla="*/ 23 w 32"/>
                <a:gd name="T7" fmla="*/ 0 h 45"/>
                <a:gd name="T8" fmla="*/ 15 w 32"/>
                <a:gd name="T9" fmla="*/ 0 h 45"/>
                <a:gd name="T10" fmla="*/ 9 w 32"/>
                <a:gd name="T11" fmla="*/ 0 h 45"/>
                <a:gd name="T12" fmla="*/ 6 w 32"/>
                <a:gd name="T13" fmla="*/ 4 h 45"/>
                <a:gd name="T14" fmla="*/ 2 w 32"/>
                <a:gd name="T15" fmla="*/ 8 h 45"/>
                <a:gd name="T16" fmla="*/ 2 w 32"/>
                <a:gd name="T17" fmla="*/ 14 h 45"/>
                <a:gd name="T18" fmla="*/ 2 w 32"/>
                <a:gd name="T19" fmla="*/ 18 h 45"/>
                <a:gd name="T20" fmla="*/ 4 w 32"/>
                <a:gd name="T21" fmla="*/ 22 h 45"/>
                <a:gd name="T22" fmla="*/ 9 w 32"/>
                <a:gd name="T23" fmla="*/ 23 h 45"/>
                <a:gd name="T24" fmla="*/ 21 w 32"/>
                <a:gd name="T25" fmla="*/ 25 h 45"/>
                <a:gd name="T26" fmla="*/ 27 w 32"/>
                <a:gd name="T27" fmla="*/ 29 h 45"/>
                <a:gd name="T28" fmla="*/ 27 w 32"/>
                <a:gd name="T29" fmla="*/ 29 h 45"/>
                <a:gd name="T30" fmla="*/ 27 w 32"/>
                <a:gd name="T31" fmla="*/ 33 h 45"/>
                <a:gd name="T32" fmla="*/ 27 w 32"/>
                <a:gd name="T33" fmla="*/ 35 h 45"/>
                <a:gd name="T34" fmla="*/ 25 w 32"/>
                <a:gd name="T35" fmla="*/ 39 h 45"/>
                <a:gd name="T36" fmla="*/ 21 w 32"/>
                <a:gd name="T37" fmla="*/ 39 h 45"/>
                <a:gd name="T38" fmla="*/ 17 w 32"/>
                <a:gd name="T39" fmla="*/ 41 h 45"/>
                <a:gd name="T40" fmla="*/ 11 w 32"/>
                <a:gd name="T41" fmla="*/ 39 h 45"/>
                <a:gd name="T42" fmla="*/ 8 w 32"/>
                <a:gd name="T43" fmla="*/ 37 h 45"/>
                <a:gd name="T44" fmla="*/ 6 w 32"/>
                <a:gd name="T45" fmla="*/ 35 h 45"/>
                <a:gd name="T46" fmla="*/ 6 w 32"/>
                <a:gd name="T47" fmla="*/ 29 h 45"/>
                <a:gd name="T48" fmla="*/ 0 w 32"/>
                <a:gd name="T49" fmla="*/ 29 h 45"/>
                <a:gd name="T50" fmla="*/ 0 w 32"/>
                <a:gd name="T51" fmla="*/ 35 h 45"/>
                <a:gd name="T52" fmla="*/ 2 w 32"/>
                <a:gd name="T53" fmla="*/ 37 h 45"/>
                <a:gd name="T54" fmla="*/ 4 w 32"/>
                <a:gd name="T55" fmla="*/ 41 h 45"/>
                <a:gd name="T56" fmla="*/ 6 w 32"/>
                <a:gd name="T57" fmla="*/ 43 h 45"/>
                <a:gd name="T58" fmla="*/ 11 w 32"/>
                <a:gd name="T59" fmla="*/ 45 h 45"/>
                <a:gd name="T60" fmla="*/ 15 w 32"/>
                <a:gd name="T61" fmla="*/ 45 h 45"/>
                <a:gd name="T62" fmla="*/ 23 w 32"/>
                <a:gd name="T63" fmla="*/ 45 h 45"/>
                <a:gd name="T64" fmla="*/ 29 w 32"/>
                <a:gd name="T65" fmla="*/ 41 h 45"/>
                <a:gd name="T66" fmla="*/ 32 w 32"/>
                <a:gd name="T67" fmla="*/ 37 h 45"/>
                <a:gd name="T68" fmla="*/ 32 w 32"/>
                <a:gd name="T69" fmla="*/ 31 h 45"/>
                <a:gd name="T70" fmla="*/ 32 w 32"/>
                <a:gd name="T71" fmla="*/ 27 h 45"/>
                <a:gd name="T72" fmla="*/ 31 w 32"/>
                <a:gd name="T73" fmla="*/ 25 h 45"/>
                <a:gd name="T74" fmla="*/ 27 w 32"/>
                <a:gd name="T75" fmla="*/ 22 h 45"/>
                <a:gd name="T76" fmla="*/ 23 w 32"/>
                <a:gd name="T77" fmla="*/ 22 h 45"/>
                <a:gd name="T78" fmla="*/ 11 w 32"/>
                <a:gd name="T79" fmla="*/ 18 h 45"/>
                <a:gd name="T80" fmla="*/ 8 w 32"/>
                <a:gd name="T81" fmla="*/ 16 h 45"/>
                <a:gd name="T82" fmla="*/ 6 w 32"/>
                <a:gd name="T83" fmla="*/ 12 h 45"/>
                <a:gd name="T84" fmla="*/ 8 w 32"/>
                <a:gd name="T85" fmla="*/ 10 h 45"/>
                <a:gd name="T86" fmla="*/ 9 w 32"/>
                <a:gd name="T87" fmla="*/ 6 h 45"/>
                <a:gd name="T88" fmla="*/ 11 w 32"/>
                <a:gd name="T89" fmla="*/ 6 h 45"/>
                <a:gd name="T90" fmla="*/ 15 w 32"/>
                <a:gd name="T91" fmla="*/ 4 h 45"/>
                <a:gd name="T92" fmla="*/ 21 w 32"/>
                <a:gd name="T93" fmla="*/ 6 h 45"/>
                <a:gd name="T94" fmla="*/ 23 w 32"/>
                <a:gd name="T95" fmla="*/ 8 h 45"/>
                <a:gd name="T96" fmla="*/ 27 w 32"/>
                <a:gd name="T97" fmla="*/ 10 h 45"/>
                <a:gd name="T98" fmla="*/ 27 w 32"/>
                <a:gd name="T99" fmla="*/ 14 h 45"/>
                <a:gd name="T100" fmla="*/ 32 w 32"/>
                <a:gd name="T101" fmla="*/ 14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
                <a:gd name="T154" fmla="*/ 0 h 45"/>
                <a:gd name="T155" fmla="*/ 32 w 32"/>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 h="45">
                  <a:moveTo>
                    <a:pt x="32" y="14"/>
                  </a:moveTo>
                  <a:lnTo>
                    <a:pt x="31" y="8"/>
                  </a:lnTo>
                  <a:lnTo>
                    <a:pt x="27" y="4"/>
                  </a:lnTo>
                  <a:lnTo>
                    <a:pt x="23" y="0"/>
                  </a:lnTo>
                  <a:lnTo>
                    <a:pt x="15" y="0"/>
                  </a:lnTo>
                  <a:lnTo>
                    <a:pt x="9" y="0"/>
                  </a:lnTo>
                  <a:lnTo>
                    <a:pt x="6" y="4"/>
                  </a:lnTo>
                  <a:lnTo>
                    <a:pt x="2" y="8"/>
                  </a:lnTo>
                  <a:lnTo>
                    <a:pt x="2" y="14"/>
                  </a:lnTo>
                  <a:lnTo>
                    <a:pt x="2" y="18"/>
                  </a:lnTo>
                  <a:lnTo>
                    <a:pt x="4" y="22"/>
                  </a:lnTo>
                  <a:lnTo>
                    <a:pt x="9" y="23"/>
                  </a:lnTo>
                  <a:lnTo>
                    <a:pt x="21" y="25"/>
                  </a:lnTo>
                  <a:lnTo>
                    <a:pt x="27" y="29"/>
                  </a:lnTo>
                  <a:lnTo>
                    <a:pt x="27" y="33"/>
                  </a:lnTo>
                  <a:lnTo>
                    <a:pt x="27" y="35"/>
                  </a:lnTo>
                  <a:lnTo>
                    <a:pt x="25" y="39"/>
                  </a:lnTo>
                  <a:lnTo>
                    <a:pt x="21" y="39"/>
                  </a:lnTo>
                  <a:lnTo>
                    <a:pt x="17" y="41"/>
                  </a:lnTo>
                  <a:lnTo>
                    <a:pt x="11" y="39"/>
                  </a:lnTo>
                  <a:lnTo>
                    <a:pt x="8" y="37"/>
                  </a:lnTo>
                  <a:lnTo>
                    <a:pt x="6" y="35"/>
                  </a:lnTo>
                  <a:lnTo>
                    <a:pt x="6" y="29"/>
                  </a:lnTo>
                  <a:lnTo>
                    <a:pt x="0" y="29"/>
                  </a:lnTo>
                  <a:lnTo>
                    <a:pt x="0" y="35"/>
                  </a:lnTo>
                  <a:lnTo>
                    <a:pt x="2" y="37"/>
                  </a:lnTo>
                  <a:lnTo>
                    <a:pt x="4" y="41"/>
                  </a:lnTo>
                  <a:lnTo>
                    <a:pt x="6" y="43"/>
                  </a:lnTo>
                  <a:lnTo>
                    <a:pt x="11" y="45"/>
                  </a:lnTo>
                  <a:lnTo>
                    <a:pt x="15" y="45"/>
                  </a:lnTo>
                  <a:lnTo>
                    <a:pt x="23" y="45"/>
                  </a:lnTo>
                  <a:lnTo>
                    <a:pt x="29" y="41"/>
                  </a:lnTo>
                  <a:lnTo>
                    <a:pt x="32" y="37"/>
                  </a:lnTo>
                  <a:lnTo>
                    <a:pt x="32" y="31"/>
                  </a:lnTo>
                  <a:lnTo>
                    <a:pt x="32" y="27"/>
                  </a:lnTo>
                  <a:lnTo>
                    <a:pt x="31" y="25"/>
                  </a:lnTo>
                  <a:lnTo>
                    <a:pt x="27" y="22"/>
                  </a:lnTo>
                  <a:lnTo>
                    <a:pt x="23" y="22"/>
                  </a:lnTo>
                  <a:lnTo>
                    <a:pt x="11" y="18"/>
                  </a:lnTo>
                  <a:lnTo>
                    <a:pt x="8" y="16"/>
                  </a:lnTo>
                  <a:lnTo>
                    <a:pt x="6" y="12"/>
                  </a:lnTo>
                  <a:lnTo>
                    <a:pt x="8" y="10"/>
                  </a:lnTo>
                  <a:lnTo>
                    <a:pt x="9" y="6"/>
                  </a:lnTo>
                  <a:lnTo>
                    <a:pt x="11" y="6"/>
                  </a:lnTo>
                  <a:lnTo>
                    <a:pt x="15" y="4"/>
                  </a:lnTo>
                  <a:lnTo>
                    <a:pt x="21" y="6"/>
                  </a:lnTo>
                  <a:lnTo>
                    <a:pt x="23"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38251" name="Freeform 363"/>
            <p:cNvSpPr>
              <a:spLocks noEditPoints="1"/>
            </p:cNvSpPr>
            <p:nvPr/>
          </p:nvSpPr>
          <p:spPr bwMode="auto">
            <a:xfrm>
              <a:off x="2115" y="2067"/>
              <a:ext cx="29" cy="33"/>
            </a:xfrm>
            <a:custGeom>
              <a:avLst/>
              <a:gdLst>
                <a:gd name="T0" fmla="*/ 29 w 29"/>
                <a:gd name="T1" fmla="*/ 17 h 33"/>
                <a:gd name="T2" fmla="*/ 27 w 29"/>
                <a:gd name="T3" fmla="*/ 10 h 33"/>
                <a:gd name="T4" fmla="*/ 25 w 29"/>
                <a:gd name="T5" fmla="*/ 6 h 33"/>
                <a:gd name="T6" fmla="*/ 19 w 29"/>
                <a:gd name="T7" fmla="*/ 2 h 33"/>
                <a:gd name="T8" fmla="*/ 16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10 w 29"/>
                <a:gd name="T27" fmla="*/ 33 h 33"/>
                <a:gd name="T28" fmla="*/ 14 w 29"/>
                <a:gd name="T29" fmla="*/ 33 h 33"/>
                <a:gd name="T30" fmla="*/ 19 w 29"/>
                <a:gd name="T31" fmla="*/ 31 h 33"/>
                <a:gd name="T32" fmla="*/ 25 w 29"/>
                <a:gd name="T33" fmla="*/ 29 h 33"/>
                <a:gd name="T34" fmla="*/ 27 w 29"/>
                <a:gd name="T35" fmla="*/ 25 h 33"/>
                <a:gd name="T36" fmla="*/ 27 w 29"/>
                <a:gd name="T37" fmla="*/ 23 h 33"/>
                <a:gd name="T38" fmla="*/ 23 w 29"/>
                <a:gd name="T39" fmla="*/ 23 h 33"/>
                <a:gd name="T40" fmla="*/ 21 w 29"/>
                <a:gd name="T41" fmla="*/ 25 h 33"/>
                <a:gd name="T42" fmla="*/ 19 w 29"/>
                <a:gd name="T43" fmla="*/ 27 h 33"/>
                <a:gd name="T44" fmla="*/ 18 w 29"/>
                <a:gd name="T45" fmla="*/ 27 h 33"/>
                <a:gd name="T46" fmla="*/ 14 w 29"/>
                <a:gd name="T47" fmla="*/ 29 h 33"/>
                <a:gd name="T48" fmla="*/ 12 w 29"/>
                <a:gd name="T49" fmla="*/ 27 h 33"/>
                <a:gd name="T50" fmla="*/ 8 w 29"/>
                <a:gd name="T51" fmla="*/ 25 h 33"/>
                <a:gd name="T52" fmla="*/ 6 w 29"/>
                <a:gd name="T53" fmla="*/ 23 h 33"/>
                <a:gd name="T54" fmla="*/ 6 w 29"/>
                <a:gd name="T55" fmla="*/ 17 h 33"/>
                <a:gd name="T56" fmla="*/ 29 w 29"/>
                <a:gd name="T57" fmla="*/ 17 h 33"/>
                <a:gd name="T58" fmla="*/ 6 w 29"/>
                <a:gd name="T59" fmla="*/ 13 h 33"/>
                <a:gd name="T60" fmla="*/ 6 w 29"/>
                <a:gd name="T61" fmla="*/ 10 h 33"/>
                <a:gd name="T62" fmla="*/ 8 w 29"/>
                <a:gd name="T63" fmla="*/ 8 h 33"/>
                <a:gd name="T64" fmla="*/ 12 w 29"/>
                <a:gd name="T65" fmla="*/ 6 h 33"/>
                <a:gd name="T66" fmla="*/ 14 w 29"/>
                <a:gd name="T67" fmla="*/ 6 h 33"/>
                <a:gd name="T68" fmla="*/ 18 w 29"/>
                <a:gd name="T69" fmla="*/ 6 h 33"/>
                <a:gd name="T70" fmla="*/ 19 w 29"/>
                <a:gd name="T71" fmla="*/ 8 h 33"/>
                <a:gd name="T72" fmla="*/ 21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19" y="2"/>
                  </a:lnTo>
                  <a:lnTo>
                    <a:pt x="16"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8" y="27"/>
                  </a:lnTo>
                  <a:lnTo>
                    <a:pt x="14" y="29"/>
                  </a:lnTo>
                  <a:lnTo>
                    <a:pt x="12" y="27"/>
                  </a:lnTo>
                  <a:lnTo>
                    <a:pt x="8" y="25"/>
                  </a:lnTo>
                  <a:lnTo>
                    <a:pt x="6" y="23"/>
                  </a:lnTo>
                  <a:lnTo>
                    <a:pt x="6" y="17"/>
                  </a:lnTo>
                  <a:lnTo>
                    <a:pt x="29" y="17"/>
                  </a:lnTo>
                  <a:close/>
                  <a:moveTo>
                    <a:pt x="6" y="13"/>
                  </a:moveTo>
                  <a:lnTo>
                    <a:pt x="6" y="10"/>
                  </a:lnTo>
                  <a:lnTo>
                    <a:pt x="8" y="8"/>
                  </a:lnTo>
                  <a:lnTo>
                    <a:pt x="12" y="6"/>
                  </a:lnTo>
                  <a:lnTo>
                    <a:pt x="14" y="6"/>
                  </a:lnTo>
                  <a:lnTo>
                    <a:pt x="18"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38252" name="Freeform 364"/>
            <p:cNvSpPr>
              <a:spLocks/>
            </p:cNvSpPr>
            <p:nvPr/>
          </p:nvSpPr>
          <p:spPr bwMode="auto">
            <a:xfrm>
              <a:off x="2146" y="2067"/>
              <a:ext cx="29" cy="31"/>
            </a:xfrm>
            <a:custGeom>
              <a:avLst/>
              <a:gdLst>
                <a:gd name="T0" fmla="*/ 0 w 29"/>
                <a:gd name="T1" fmla="*/ 0 h 31"/>
                <a:gd name="T2" fmla="*/ 11 w 29"/>
                <a:gd name="T3" fmla="*/ 31 h 31"/>
                <a:gd name="T4" fmla="*/ 17 w 29"/>
                <a:gd name="T5" fmla="*/ 31 h 31"/>
                <a:gd name="T6" fmla="*/ 29 w 29"/>
                <a:gd name="T7" fmla="*/ 0 h 31"/>
                <a:gd name="T8" fmla="*/ 23 w 29"/>
                <a:gd name="T9" fmla="*/ 0 h 31"/>
                <a:gd name="T10" fmla="*/ 13 w 29"/>
                <a:gd name="T11" fmla="*/ 25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1" y="31"/>
                  </a:lnTo>
                  <a:lnTo>
                    <a:pt x="17" y="31"/>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38253" name="Freeform 365"/>
            <p:cNvSpPr>
              <a:spLocks noEditPoints="1"/>
            </p:cNvSpPr>
            <p:nvPr/>
          </p:nvSpPr>
          <p:spPr bwMode="auto">
            <a:xfrm>
              <a:off x="2179" y="2055"/>
              <a:ext cx="5" cy="43"/>
            </a:xfrm>
            <a:custGeom>
              <a:avLst/>
              <a:gdLst>
                <a:gd name="T0" fmla="*/ 0 w 5"/>
                <a:gd name="T1" fmla="*/ 0 h 43"/>
                <a:gd name="T2" fmla="*/ 0 w 5"/>
                <a:gd name="T3" fmla="*/ 8 h 43"/>
                <a:gd name="T4" fmla="*/ 5 w 5"/>
                <a:gd name="T5" fmla="*/ 8 h 43"/>
                <a:gd name="T6" fmla="*/ 5 w 5"/>
                <a:gd name="T7" fmla="*/ 0 h 43"/>
                <a:gd name="T8" fmla="*/ 0 w 5"/>
                <a:gd name="T9" fmla="*/ 0 h 43"/>
                <a:gd name="T10" fmla="*/ 0 w 5"/>
                <a:gd name="T11" fmla="*/ 12 h 43"/>
                <a:gd name="T12" fmla="*/ 0 w 5"/>
                <a:gd name="T13" fmla="*/ 43 h 43"/>
                <a:gd name="T14" fmla="*/ 5 w 5"/>
                <a:gd name="T15" fmla="*/ 43 h 43"/>
                <a:gd name="T16" fmla="*/ 5 w 5"/>
                <a:gd name="T17" fmla="*/ 12 h 43"/>
                <a:gd name="T18" fmla="*/ 0 w 5"/>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3"/>
                <a:gd name="T32" fmla="*/ 5 w 5"/>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3">
                  <a:moveTo>
                    <a:pt x="0" y="0"/>
                  </a:moveTo>
                  <a:lnTo>
                    <a:pt x="0" y="8"/>
                  </a:lnTo>
                  <a:lnTo>
                    <a:pt x="5" y="8"/>
                  </a:lnTo>
                  <a:lnTo>
                    <a:pt x="5" y="0"/>
                  </a:lnTo>
                  <a:lnTo>
                    <a:pt x="0" y="0"/>
                  </a:lnTo>
                  <a:close/>
                  <a:moveTo>
                    <a:pt x="0" y="12"/>
                  </a:moveTo>
                  <a:lnTo>
                    <a:pt x="0" y="43"/>
                  </a:lnTo>
                  <a:lnTo>
                    <a:pt x="5" y="43"/>
                  </a:lnTo>
                  <a:lnTo>
                    <a:pt x="5" y="12"/>
                  </a:lnTo>
                  <a:lnTo>
                    <a:pt x="0" y="12"/>
                  </a:lnTo>
                  <a:close/>
                </a:path>
              </a:pathLst>
            </a:custGeom>
            <a:solidFill>
              <a:srgbClr val="000000"/>
            </a:solidFill>
            <a:ln w="9525">
              <a:noFill/>
              <a:round/>
              <a:headEnd/>
              <a:tailEnd/>
            </a:ln>
          </p:spPr>
          <p:txBody>
            <a:bodyPr/>
            <a:lstStyle/>
            <a:p>
              <a:endParaRPr lang="en-US"/>
            </a:p>
          </p:txBody>
        </p:sp>
        <p:sp>
          <p:nvSpPr>
            <p:cNvPr id="38254" name="Freeform 366"/>
            <p:cNvSpPr>
              <a:spLocks noEditPoints="1"/>
            </p:cNvSpPr>
            <p:nvPr/>
          </p:nvSpPr>
          <p:spPr bwMode="auto">
            <a:xfrm>
              <a:off x="2190" y="2067"/>
              <a:ext cx="27" cy="33"/>
            </a:xfrm>
            <a:custGeom>
              <a:avLst/>
              <a:gdLst>
                <a:gd name="T0" fmla="*/ 27 w 27"/>
                <a:gd name="T1" fmla="*/ 17 h 33"/>
                <a:gd name="T2" fmla="*/ 27 w 27"/>
                <a:gd name="T3" fmla="*/ 10 h 33"/>
                <a:gd name="T4" fmla="*/ 23 w 27"/>
                <a:gd name="T5" fmla="*/ 6 h 33"/>
                <a:gd name="T6" fmla="*/ 19 w 27"/>
                <a:gd name="T7" fmla="*/ 2 h 33"/>
                <a:gd name="T8" fmla="*/ 15 w 27"/>
                <a:gd name="T9" fmla="*/ 0 h 33"/>
                <a:gd name="T10" fmla="*/ 8 w 27"/>
                <a:gd name="T11" fmla="*/ 2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4 w 27"/>
                <a:gd name="T29" fmla="*/ 33 h 33"/>
                <a:gd name="T30" fmla="*/ 19 w 27"/>
                <a:gd name="T31" fmla="*/ 31 h 33"/>
                <a:gd name="T32" fmla="*/ 25 w 27"/>
                <a:gd name="T33" fmla="*/ 29 h 33"/>
                <a:gd name="T34" fmla="*/ 27 w 27"/>
                <a:gd name="T35" fmla="*/ 25 h 33"/>
                <a:gd name="T36" fmla="*/ 27 w 27"/>
                <a:gd name="T37" fmla="*/ 23 h 33"/>
                <a:gd name="T38" fmla="*/ 23 w 27"/>
                <a:gd name="T39" fmla="*/ 23 h 33"/>
                <a:gd name="T40" fmla="*/ 21 w 27"/>
                <a:gd name="T41" fmla="*/ 25 h 33"/>
                <a:gd name="T42" fmla="*/ 19 w 27"/>
                <a:gd name="T43" fmla="*/ 27 h 33"/>
                <a:gd name="T44" fmla="*/ 17 w 27"/>
                <a:gd name="T45" fmla="*/ 27 h 33"/>
                <a:gd name="T46" fmla="*/ 14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2 w 27"/>
                <a:gd name="T65" fmla="*/ 6 h 33"/>
                <a:gd name="T66" fmla="*/ 14 w 27"/>
                <a:gd name="T67" fmla="*/ 6 h 33"/>
                <a:gd name="T68" fmla="*/ 17 w 27"/>
                <a:gd name="T69" fmla="*/ 6 h 33"/>
                <a:gd name="T70" fmla="*/ 19 w 27"/>
                <a:gd name="T71" fmla="*/ 8 h 33"/>
                <a:gd name="T72" fmla="*/ 21 w 27"/>
                <a:gd name="T73" fmla="*/ 10 h 33"/>
                <a:gd name="T74" fmla="*/ 23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6"/>
                  </a:lnTo>
                  <a:lnTo>
                    <a:pt x="19" y="2"/>
                  </a:lnTo>
                  <a:lnTo>
                    <a:pt x="15"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7" y="27"/>
                  </a:lnTo>
                  <a:lnTo>
                    <a:pt x="14" y="29"/>
                  </a:lnTo>
                  <a:lnTo>
                    <a:pt x="10" y="27"/>
                  </a:lnTo>
                  <a:lnTo>
                    <a:pt x="8" y="25"/>
                  </a:lnTo>
                  <a:lnTo>
                    <a:pt x="6" y="23"/>
                  </a:lnTo>
                  <a:lnTo>
                    <a:pt x="6" y="17"/>
                  </a:lnTo>
                  <a:lnTo>
                    <a:pt x="27" y="17"/>
                  </a:lnTo>
                  <a:close/>
                  <a:moveTo>
                    <a:pt x="6" y="13"/>
                  </a:moveTo>
                  <a:lnTo>
                    <a:pt x="6" y="10"/>
                  </a:lnTo>
                  <a:lnTo>
                    <a:pt x="8" y="8"/>
                  </a:lnTo>
                  <a:lnTo>
                    <a:pt x="12" y="6"/>
                  </a:lnTo>
                  <a:lnTo>
                    <a:pt x="14" y="6"/>
                  </a:lnTo>
                  <a:lnTo>
                    <a:pt x="17"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38255" name="Freeform 367"/>
            <p:cNvSpPr>
              <a:spLocks/>
            </p:cNvSpPr>
            <p:nvPr/>
          </p:nvSpPr>
          <p:spPr bwMode="auto">
            <a:xfrm>
              <a:off x="2225" y="2067"/>
              <a:ext cx="15" cy="31"/>
            </a:xfrm>
            <a:custGeom>
              <a:avLst/>
              <a:gdLst>
                <a:gd name="T0" fmla="*/ 15 w 15"/>
                <a:gd name="T1" fmla="*/ 0 h 31"/>
                <a:gd name="T2" fmla="*/ 13 w 15"/>
                <a:gd name="T3" fmla="*/ 0 h 31"/>
                <a:gd name="T4" fmla="*/ 7 w 15"/>
                <a:gd name="T5" fmla="*/ 2 h 31"/>
                <a:gd name="T6" fmla="*/ 5 w 15"/>
                <a:gd name="T7" fmla="*/ 6 h 31"/>
                <a:gd name="T8" fmla="*/ 5 w 15"/>
                <a:gd name="T9" fmla="*/ 0 h 31"/>
                <a:gd name="T10" fmla="*/ 0 w 15"/>
                <a:gd name="T11" fmla="*/ 0 h 31"/>
                <a:gd name="T12" fmla="*/ 0 w 15"/>
                <a:gd name="T13" fmla="*/ 31 h 31"/>
                <a:gd name="T14" fmla="*/ 5 w 15"/>
                <a:gd name="T15" fmla="*/ 31 h 31"/>
                <a:gd name="T16" fmla="*/ 5 w 15"/>
                <a:gd name="T17" fmla="*/ 13 h 31"/>
                <a:gd name="T18" fmla="*/ 5 w 15"/>
                <a:gd name="T19" fmla="*/ 10 h 31"/>
                <a:gd name="T20" fmla="*/ 7 w 15"/>
                <a:gd name="T21" fmla="*/ 8 h 31"/>
                <a:gd name="T22" fmla="*/ 9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5" y="6"/>
                  </a:lnTo>
                  <a:lnTo>
                    <a:pt x="5" y="0"/>
                  </a:lnTo>
                  <a:lnTo>
                    <a:pt x="0" y="0"/>
                  </a:lnTo>
                  <a:lnTo>
                    <a:pt x="0" y="31"/>
                  </a:lnTo>
                  <a:lnTo>
                    <a:pt x="5" y="31"/>
                  </a:lnTo>
                  <a:lnTo>
                    <a:pt x="5" y="13"/>
                  </a:lnTo>
                  <a:lnTo>
                    <a:pt x="5" y="10"/>
                  </a:lnTo>
                  <a:lnTo>
                    <a:pt x="7" y="8"/>
                  </a:lnTo>
                  <a:lnTo>
                    <a:pt x="9"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38256" name="Freeform 368"/>
            <p:cNvSpPr>
              <a:spLocks/>
            </p:cNvSpPr>
            <p:nvPr/>
          </p:nvSpPr>
          <p:spPr bwMode="auto">
            <a:xfrm>
              <a:off x="2257" y="2055"/>
              <a:ext cx="37" cy="43"/>
            </a:xfrm>
            <a:custGeom>
              <a:avLst/>
              <a:gdLst>
                <a:gd name="T0" fmla="*/ 0 w 37"/>
                <a:gd name="T1" fmla="*/ 0 h 43"/>
                <a:gd name="T2" fmla="*/ 16 w 37"/>
                <a:gd name="T3" fmla="*/ 43 h 43"/>
                <a:gd name="T4" fmla="*/ 21 w 37"/>
                <a:gd name="T5" fmla="*/ 43 h 43"/>
                <a:gd name="T6" fmla="*/ 37 w 37"/>
                <a:gd name="T7" fmla="*/ 0 h 43"/>
                <a:gd name="T8" fmla="*/ 31 w 37"/>
                <a:gd name="T9" fmla="*/ 0 h 43"/>
                <a:gd name="T10" fmla="*/ 18 w 37"/>
                <a:gd name="T11" fmla="*/ 37 h 43"/>
                <a:gd name="T12" fmla="*/ 6 w 37"/>
                <a:gd name="T13" fmla="*/ 0 h 43"/>
                <a:gd name="T14" fmla="*/ 0 w 3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3"/>
                <a:gd name="T26" fmla="*/ 37 w 3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3">
                  <a:moveTo>
                    <a:pt x="0" y="0"/>
                  </a:moveTo>
                  <a:lnTo>
                    <a:pt x="16" y="43"/>
                  </a:lnTo>
                  <a:lnTo>
                    <a:pt x="21" y="43"/>
                  </a:lnTo>
                  <a:lnTo>
                    <a:pt x="37" y="0"/>
                  </a:lnTo>
                  <a:lnTo>
                    <a:pt x="31" y="0"/>
                  </a:lnTo>
                  <a:lnTo>
                    <a:pt x="18" y="37"/>
                  </a:lnTo>
                  <a:lnTo>
                    <a:pt x="6" y="0"/>
                  </a:lnTo>
                  <a:lnTo>
                    <a:pt x="0" y="0"/>
                  </a:lnTo>
                  <a:close/>
                </a:path>
              </a:pathLst>
            </a:custGeom>
            <a:solidFill>
              <a:srgbClr val="000000"/>
            </a:solidFill>
            <a:ln w="9525">
              <a:noFill/>
              <a:round/>
              <a:headEnd/>
              <a:tailEnd/>
            </a:ln>
          </p:spPr>
          <p:txBody>
            <a:bodyPr/>
            <a:lstStyle/>
            <a:p>
              <a:endParaRPr lang="en-US"/>
            </a:p>
          </p:txBody>
        </p:sp>
        <p:sp>
          <p:nvSpPr>
            <p:cNvPr id="38257" name="Freeform 369"/>
            <p:cNvSpPr>
              <a:spLocks noEditPoints="1"/>
            </p:cNvSpPr>
            <p:nvPr/>
          </p:nvSpPr>
          <p:spPr bwMode="auto">
            <a:xfrm>
              <a:off x="2298" y="2067"/>
              <a:ext cx="28" cy="33"/>
            </a:xfrm>
            <a:custGeom>
              <a:avLst/>
              <a:gdLst>
                <a:gd name="T0" fmla="*/ 28 w 28"/>
                <a:gd name="T1" fmla="*/ 29 h 33"/>
                <a:gd name="T2" fmla="*/ 26 w 28"/>
                <a:gd name="T3" fmla="*/ 29 h 33"/>
                <a:gd name="T4" fmla="*/ 25 w 28"/>
                <a:gd name="T5" fmla="*/ 27 h 33"/>
                <a:gd name="T6" fmla="*/ 25 w 28"/>
                <a:gd name="T7" fmla="*/ 27 h 33"/>
                <a:gd name="T8" fmla="*/ 25 w 28"/>
                <a:gd name="T9" fmla="*/ 8 h 33"/>
                <a:gd name="T10" fmla="*/ 25 w 28"/>
                <a:gd name="T11" fmla="*/ 6 h 33"/>
                <a:gd name="T12" fmla="*/ 21 w 28"/>
                <a:gd name="T13" fmla="*/ 2 h 33"/>
                <a:gd name="T14" fmla="*/ 19 w 28"/>
                <a:gd name="T15" fmla="*/ 0 h 33"/>
                <a:gd name="T16" fmla="*/ 13 w 28"/>
                <a:gd name="T17" fmla="*/ 0 h 33"/>
                <a:gd name="T18" fmla="*/ 7 w 28"/>
                <a:gd name="T19" fmla="*/ 0 h 33"/>
                <a:gd name="T20" fmla="*/ 3 w 28"/>
                <a:gd name="T21" fmla="*/ 2 h 33"/>
                <a:gd name="T22" fmla="*/ 2 w 28"/>
                <a:gd name="T23" fmla="*/ 6 h 33"/>
                <a:gd name="T24" fmla="*/ 2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1 h 33"/>
                <a:gd name="T46" fmla="*/ 19 w 28"/>
                <a:gd name="T47" fmla="*/ 11 h 33"/>
                <a:gd name="T48" fmla="*/ 11 w 28"/>
                <a:gd name="T49" fmla="*/ 13 h 33"/>
                <a:gd name="T50" fmla="*/ 5 w 28"/>
                <a:gd name="T51" fmla="*/ 15 h 33"/>
                <a:gd name="T52" fmla="*/ 2 w 28"/>
                <a:gd name="T53" fmla="*/ 15 h 33"/>
                <a:gd name="T54" fmla="*/ 2 w 28"/>
                <a:gd name="T55" fmla="*/ 17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1 h 33"/>
                <a:gd name="T70" fmla="*/ 19 w 28"/>
                <a:gd name="T71" fmla="*/ 27 h 33"/>
                <a:gd name="T72" fmla="*/ 21 w 28"/>
                <a:gd name="T73" fmla="*/ 31 h 33"/>
                <a:gd name="T74" fmla="*/ 25 w 28"/>
                <a:gd name="T75" fmla="*/ 33 h 33"/>
                <a:gd name="T76" fmla="*/ 28 w 28"/>
                <a:gd name="T77" fmla="*/ 31 h 33"/>
                <a:gd name="T78" fmla="*/ 28 w 28"/>
                <a:gd name="T79" fmla="*/ 29 h 33"/>
                <a:gd name="T80" fmla="*/ 19 w 28"/>
                <a:gd name="T81" fmla="*/ 19 h 33"/>
                <a:gd name="T82" fmla="*/ 19 w 28"/>
                <a:gd name="T83" fmla="*/ 19 h 33"/>
                <a:gd name="T84" fmla="*/ 19 w 28"/>
                <a:gd name="T85" fmla="*/ 21 h 33"/>
                <a:gd name="T86" fmla="*/ 19 w 28"/>
                <a:gd name="T87" fmla="*/ 23 h 33"/>
                <a:gd name="T88" fmla="*/ 17 w 28"/>
                <a:gd name="T89" fmla="*/ 25 h 33"/>
                <a:gd name="T90" fmla="*/ 15 w 28"/>
                <a:gd name="T91" fmla="*/ 27 h 33"/>
                <a:gd name="T92" fmla="*/ 9 w 28"/>
                <a:gd name="T93" fmla="*/ 29 h 33"/>
                <a:gd name="T94" fmla="*/ 5 w 28"/>
                <a:gd name="T95" fmla="*/ 27 h 33"/>
                <a:gd name="T96" fmla="*/ 5 w 28"/>
                <a:gd name="T97" fmla="*/ 25 h 33"/>
                <a:gd name="T98" fmla="*/ 3 w 28"/>
                <a:gd name="T99" fmla="*/ 23 h 33"/>
                <a:gd name="T100" fmla="*/ 5 w 28"/>
                <a:gd name="T101" fmla="*/ 21 h 33"/>
                <a:gd name="T102" fmla="*/ 5 w 28"/>
                <a:gd name="T103" fmla="*/ 19 h 33"/>
                <a:gd name="T104" fmla="*/ 11 w 28"/>
                <a:gd name="T105" fmla="*/ 17 h 33"/>
                <a:gd name="T106" fmla="*/ 15 w 28"/>
                <a:gd name="T107" fmla="*/ 17 h 33"/>
                <a:gd name="T108" fmla="*/ 19 w 28"/>
                <a:gd name="T109" fmla="*/ 17 h 33"/>
                <a:gd name="T110" fmla="*/ 19 w 28"/>
                <a:gd name="T111" fmla="*/ 15 h 33"/>
                <a:gd name="T112" fmla="*/ 19 w 28"/>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9"/>
                  </a:moveTo>
                  <a:lnTo>
                    <a:pt x="26" y="29"/>
                  </a:lnTo>
                  <a:lnTo>
                    <a:pt x="25" y="27"/>
                  </a:lnTo>
                  <a:lnTo>
                    <a:pt x="25" y="8"/>
                  </a:lnTo>
                  <a:lnTo>
                    <a:pt x="25" y="6"/>
                  </a:lnTo>
                  <a:lnTo>
                    <a:pt x="21" y="2"/>
                  </a:lnTo>
                  <a:lnTo>
                    <a:pt x="19" y="0"/>
                  </a:lnTo>
                  <a:lnTo>
                    <a:pt x="13" y="0"/>
                  </a:lnTo>
                  <a:lnTo>
                    <a:pt x="7" y="0"/>
                  </a:lnTo>
                  <a:lnTo>
                    <a:pt x="3" y="2"/>
                  </a:lnTo>
                  <a:lnTo>
                    <a:pt x="2" y="6"/>
                  </a:lnTo>
                  <a:lnTo>
                    <a:pt x="2" y="10"/>
                  </a:lnTo>
                  <a:lnTo>
                    <a:pt x="5" y="10"/>
                  </a:lnTo>
                  <a:lnTo>
                    <a:pt x="5" y="8"/>
                  </a:lnTo>
                  <a:lnTo>
                    <a:pt x="7" y="6"/>
                  </a:lnTo>
                  <a:lnTo>
                    <a:pt x="9" y="6"/>
                  </a:lnTo>
                  <a:lnTo>
                    <a:pt x="13" y="4"/>
                  </a:lnTo>
                  <a:lnTo>
                    <a:pt x="15" y="6"/>
                  </a:lnTo>
                  <a:lnTo>
                    <a:pt x="17" y="6"/>
                  </a:lnTo>
                  <a:lnTo>
                    <a:pt x="19" y="8"/>
                  </a:lnTo>
                  <a:lnTo>
                    <a:pt x="19" y="10"/>
                  </a:lnTo>
                  <a:lnTo>
                    <a:pt x="19" y="11"/>
                  </a:lnTo>
                  <a:lnTo>
                    <a:pt x="11" y="13"/>
                  </a:lnTo>
                  <a:lnTo>
                    <a:pt x="5" y="15"/>
                  </a:lnTo>
                  <a:lnTo>
                    <a:pt x="2" y="15"/>
                  </a:lnTo>
                  <a:lnTo>
                    <a:pt x="2" y="17"/>
                  </a:lnTo>
                  <a:lnTo>
                    <a:pt x="0" y="21"/>
                  </a:lnTo>
                  <a:lnTo>
                    <a:pt x="0" y="23"/>
                  </a:lnTo>
                  <a:lnTo>
                    <a:pt x="0" y="27"/>
                  </a:lnTo>
                  <a:lnTo>
                    <a:pt x="2" y="31"/>
                  </a:lnTo>
                  <a:lnTo>
                    <a:pt x="5" y="33"/>
                  </a:lnTo>
                  <a:lnTo>
                    <a:pt x="9" y="33"/>
                  </a:lnTo>
                  <a:lnTo>
                    <a:pt x="15" y="31"/>
                  </a:lnTo>
                  <a:lnTo>
                    <a:pt x="19" y="27"/>
                  </a:lnTo>
                  <a:lnTo>
                    <a:pt x="21" y="31"/>
                  </a:lnTo>
                  <a:lnTo>
                    <a:pt x="25" y="33"/>
                  </a:lnTo>
                  <a:lnTo>
                    <a:pt x="28" y="31"/>
                  </a:lnTo>
                  <a:lnTo>
                    <a:pt x="28" y="29"/>
                  </a:lnTo>
                  <a:close/>
                  <a:moveTo>
                    <a:pt x="19" y="19"/>
                  </a:moveTo>
                  <a:lnTo>
                    <a:pt x="19" y="19"/>
                  </a:lnTo>
                  <a:lnTo>
                    <a:pt x="19" y="21"/>
                  </a:lnTo>
                  <a:lnTo>
                    <a:pt x="19" y="23"/>
                  </a:lnTo>
                  <a:lnTo>
                    <a:pt x="17" y="25"/>
                  </a:lnTo>
                  <a:lnTo>
                    <a:pt x="15" y="27"/>
                  </a:lnTo>
                  <a:lnTo>
                    <a:pt x="9" y="29"/>
                  </a:lnTo>
                  <a:lnTo>
                    <a:pt x="5" y="27"/>
                  </a:lnTo>
                  <a:lnTo>
                    <a:pt x="5" y="25"/>
                  </a:lnTo>
                  <a:lnTo>
                    <a:pt x="3" y="23"/>
                  </a:lnTo>
                  <a:lnTo>
                    <a:pt x="5" y="21"/>
                  </a:lnTo>
                  <a:lnTo>
                    <a:pt x="5" y="19"/>
                  </a:lnTo>
                  <a:lnTo>
                    <a:pt x="11" y="17"/>
                  </a:lnTo>
                  <a:lnTo>
                    <a:pt x="15" y="17"/>
                  </a:lnTo>
                  <a:lnTo>
                    <a:pt x="19" y="17"/>
                  </a:lnTo>
                  <a:lnTo>
                    <a:pt x="19" y="15"/>
                  </a:lnTo>
                  <a:lnTo>
                    <a:pt x="19" y="19"/>
                  </a:lnTo>
                  <a:close/>
                </a:path>
              </a:pathLst>
            </a:custGeom>
            <a:solidFill>
              <a:srgbClr val="000000"/>
            </a:solidFill>
            <a:ln w="9525">
              <a:noFill/>
              <a:round/>
              <a:headEnd/>
              <a:tailEnd/>
            </a:ln>
          </p:spPr>
          <p:txBody>
            <a:bodyPr/>
            <a:lstStyle/>
            <a:p>
              <a:endParaRPr lang="en-US"/>
            </a:p>
          </p:txBody>
        </p:sp>
        <p:sp>
          <p:nvSpPr>
            <p:cNvPr id="38258" name="Rectangle 370"/>
            <p:cNvSpPr>
              <a:spLocks noChangeArrowheads="1"/>
            </p:cNvSpPr>
            <p:nvPr/>
          </p:nvSpPr>
          <p:spPr bwMode="auto">
            <a:xfrm>
              <a:off x="2330" y="2055"/>
              <a:ext cx="6" cy="43"/>
            </a:xfrm>
            <a:prstGeom prst="rect">
              <a:avLst/>
            </a:prstGeom>
            <a:solidFill>
              <a:srgbClr val="000000"/>
            </a:solidFill>
            <a:ln w="9525">
              <a:noFill/>
              <a:miter lim="800000"/>
              <a:headEnd/>
              <a:tailEnd/>
            </a:ln>
          </p:spPr>
          <p:txBody>
            <a:bodyPr/>
            <a:lstStyle/>
            <a:p>
              <a:pPr eaLnBrk="0" hangingPunct="0"/>
              <a:endParaRPr lang="en-US"/>
            </a:p>
          </p:txBody>
        </p:sp>
        <p:sp>
          <p:nvSpPr>
            <p:cNvPr id="38259" name="Rectangle 371"/>
            <p:cNvSpPr>
              <a:spLocks noChangeArrowheads="1"/>
            </p:cNvSpPr>
            <p:nvPr/>
          </p:nvSpPr>
          <p:spPr bwMode="auto">
            <a:xfrm>
              <a:off x="2344" y="2055"/>
              <a:ext cx="5" cy="43"/>
            </a:xfrm>
            <a:prstGeom prst="rect">
              <a:avLst/>
            </a:prstGeom>
            <a:solidFill>
              <a:srgbClr val="000000"/>
            </a:solidFill>
            <a:ln w="9525">
              <a:noFill/>
              <a:miter lim="800000"/>
              <a:headEnd/>
              <a:tailEnd/>
            </a:ln>
          </p:spPr>
          <p:txBody>
            <a:bodyPr/>
            <a:lstStyle/>
            <a:p>
              <a:pPr eaLnBrk="0" hangingPunct="0"/>
              <a:endParaRPr lang="en-US"/>
            </a:p>
          </p:txBody>
        </p:sp>
        <p:sp>
          <p:nvSpPr>
            <p:cNvPr id="38260" name="Freeform 372"/>
            <p:cNvSpPr>
              <a:spLocks noEditPoints="1"/>
            </p:cNvSpPr>
            <p:nvPr/>
          </p:nvSpPr>
          <p:spPr bwMode="auto">
            <a:xfrm>
              <a:off x="2355" y="2067"/>
              <a:ext cx="29" cy="33"/>
            </a:xfrm>
            <a:custGeom>
              <a:avLst/>
              <a:gdLst>
                <a:gd name="T0" fmla="*/ 29 w 29"/>
                <a:gd name="T1" fmla="*/ 17 h 33"/>
                <a:gd name="T2" fmla="*/ 27 w 29"/>
                <a:gd name="T3" fmla="*/ 10 h 33"/>
                <a:gd name="T4" fmla="*/ 25 w 29"/>
                <a:gd name="T5" fmla="*/ 6 h 33"/>
                <a:gd name="T6" fmla="*/ 21 w 29"/>
                <a:gd name="T7" fmla="*/ 2 h 33"/>
                <a:gd name="T8" fmla="*/ 16 w 29"/>
                <a:gd name="T9" fmla="*/ 0 h 33"/>
                <a:gd name="T10" fmla="*/ 10 w 29"/>
                <a:gd name="T11" fmla="*/ 2 h 33"/>
                <a:gd name="T12" fmla="*/ 4 w 29"/>
                <a:gd name="T13" fmla="*/ 4 h 33"/>
                <a:gd name="T14" fmla="*/ 2 w 29"/>
                <a:gd name="T15" fmla="*/ 10 h 33"/>
                <a:gd name="T16" fmla="*/ 0 w 29"/>
                <a:gd name="T17" fmla="*/ 17 h 33"/>
                <a:gd name="T18" fmla="*/ 2 w 29"/>
                <a:gd name="T19" fmla="*/ 21 h 33"/>
                <a:gd name="T20" fmla="*/ 2 w 29"/>
                <a:gd name="T21" fmla="*/ 25 h 33"/>
                <a:gd name="T22" fmla="*/ 4 w 29"/>
                <a:gd name="T23" fmla="*/ 29 h 33"/>
                <a:gd name="T24" fmla="*/ 8 w 29"/>
                <a:gd name="T25" fmla="*/ 31 h 33"/>
                <a:gd name="T26" fmla="*/ 10 w 29"/>
                <a:gd name="T27" fmla="*/ 33 h 33"/>
                <a:gd name="T28" fmla="*/ 16 w 29"/>
                <a:gd name="T29" fmla="*/ 33 h 33"/>
                <a:gd name="T30" fmla="*/ 21 w 29"/>
                <a:gd name="T31" fmla="*/ 31 h 33"/>
                <a:gd name="T32" fmla="*/ 25 w 29"/>
                <a:gd name="T33" fmla="*/ 29 h 33"/>
                <a:gd name="T34" fmla="*/ 27 w 29"/>
                <a:gd name="T35" fmla="*/ 25 h 33"/>
                <a:gd name="T36" fmla="*/ 29 w 29"/>
                <a:gd name="T37" fmla="*/ 23 h 33"/>
                <a:gd name="T38" fmla="*/ 23 w 29"/>
                <a:gd name="T39" fmla="*/ 23 h 33"/>
                <a:gd name="T40" fmla="*/ 21 w 29"/>
                <a:gd name="T41" fmla="*/ 25 h 33"/>
                <a:gd name="T42" fmla="*/ 19 w 29"/>
                <a:gd name="T43" fmla="*/ 27 h 33"/>
                <a:gd name="T44" fmla="*/ 17 w 29"/>
                <a:gd name="T45" fmla="*/ 27 h 33"/>
                <a:gd name="T46" fmla="*/ 14 w 29"/>
                <a:gd name="T47" fmla="*/ 29 h 33"/>
                <a:gd name="T48" fmla="*/ 12 w 29"/>
                <a:gd name="T49" fmla="*/ 27 h 33"/>
                <a:gd name="T50" fmla="*/ 8 w 29"/>
                <a:gd name="T51" fmla="*/ 25 h 33"/>
                <a:gd name="T52" fmla="*/ 8 w 29"/>
                <a:gd name="T53" fmla="*/ 23 h 33"/>
                <a:gd name="T54" fmla="*/ 6 w 29"/>
                <a:gd name="T55" fmla="*/ 17 h 33"/>
                <a:gd name="T56" fmla="*/ 29 w 29"/>
                <a:gd name="T57" fmla="*/ 17 h 33"/>
                <a:gd name="T58" fmla="*/ 6 w 29"/>
                <a:gd name="T59" fmla="*/ 13 h 33"/>
                <a:gd name="T60" fmla="*/ 8 w 29"/>
                <a:gd name="T61" fmla="*/ 10 h 33"/>
                <a:gd name="T62" fmla="*/ 8 w 29"/>
                <a:gd name="T63" fmla="*/ 8 h 33"/>
                <a:gd name="T64" fmla="*/ 12 w 29"/>
                <a:gd name="T65" fmla="*/ 6 h 33"/>
                <a:gd name="T66" fmla="*/ 16 w 29"/>
                <a:gd name="T67" fmla="*/ 6 h 33"/>
                <a:gd name="T68" fmla="*/ 17 w 29"/>
                <a:gd name="T69" fmla="*/ 6 h 33"/>
                <a:gd name="T70" fmla="*/ 21 w 29"/>
                <a:gd name="T71" fmla="*/ 8 h 33"/>
                <a:gd name="T72" fmla="*/ 23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21" y="2"/>
                  </a:lnTo>
                  <a:lnTo>
                    <a:pt x="16" y="0"/>
                  </a:lnTo>
                  <a:lnTo>
                    <a:pt x="10" y="2"/>
                  </a:lnTo>
                  <a:lnTo>
                    <a:pt x="4" y="4"/>
                  </a:lnTo>
                  <a:lnTo>
                    <a:pt x="2" y="10"/>
                  </a:lnTo>
                  <a:lnTo>
                    <a:pt x="0" y="17"/>
                  </a:lnTo>
                  <a:lnTo>
                    <a:pt x="2" y="21"/>
                  </a:lnTo>
                  <a:lnTo>
                    <a:pt x="2" y="25"/>
                  </a:lnTo>
                  <a:lnTo>
                    <a:pt x="4" y="29"/>
                  </a:lnTo>
                  <a:lnTo>
                    <a:pt x="8" y="31"/>
                  </a:lnTo>
                  <a:lnTo>
                    <a:pt x="10" y="33"/>
                  </a:lnTo>
                  <a:lnTo>
                    <a:pt x="16" y="33"/>
                  </a:lnTo>
                  <a:lnTo>
                    <a:pt x="21" y="31"/>
                  </a:lnTo>
                  <a:lnTo>
                    <a:pt x="25" y="29"/>
                  </a:lnTo>
                  <a:lnTo>
                    <a:pt x="27" y="25"/>
                  </a:lnTo>
                  <a:lnTo>
                    <a:pt x="29" y="23"/>
                  </a:lnTo>
                  <a:lnTo>
                    <a:pt x="23" y="23"/>
                  </a:lnTo>
                  <a:lnTo>
                    <a:pt x="21" y="25"/>
                  </a:lnTo>
                  <a:lnTo>
                    <a:pt x="19" y="27"/>
                  </a:lnTo>
                  <a:lnTo>
                    <a:pt x="17" y="27"/>
                  </a:lnTo>
                  <a:lnTo>
                    <a:pt x="14" y="29"/>
                  </a:lnTo>
                  <a:lnTo>
                    <a:pt x="12" y="27"/>
                  </a:lnTo>
                  <a:lnTo>
                    <a:pt x="8" y="25"/>
                  </a:lnTo>
                  <a:lnTo>
                    <a:pt x="8" y="23"/>
                  </a:lnTo>
                  <a:lnTo>
                    <a:pt x="6" y="17"/>
                  </a:lnTo>
                  <a:lnTo>
                    <a:pt x="29" y="17"/>
                  </a:lnTo>
                  <a:close/>
                  <a:moveTo>
                    <a:pt x="6" y="13"/>
                  </a:moveTo>
                  <a:lnTo>
                    <a:pt x="8" y="10"/>
                  </a:lnTo>
                  <a:lnTo>
                    <a:pt x="8" y="8"/>
                  </a:lnTo>
                  <a:lnTo>
                    <a:pt x="12" y="6"/>
                  </a:lnTo>
                  <a:lnTo>
                    <a:pt x="16" y="6"/>
                  </a:lnTo>
                  <a:lnTo>
                    <a:pt x="17" y="6"/>
                  </a:lnTo>
                  <a:lnTo>
                    <a:pt x="21" y="8"/>
                  </a:lnTo>
                  <a:lnTo>
                    <a:pt x="23" y="10"/>
                  </a:lnTo>
                  <a:lnTo>
                    <a:pt x="23" y="13"/>
                  </a:lnTo>
                  <a:lnTo>
                    <a:pt x="6" y="13"/>
                  </a:lnTo>
                  <a:close/>
                </a:path>
              </a:pathLst>
            </a:custGeom>
            <a:solidFill>
              <a:srgbClr val="000000"/>
            </a:solidFill>
            <a:ln w="9525">
              <a:noFill/>
              <a:round/>
              <a:headEnd/>
              <a:tailEnd/>
            </a:ln>
          </p:spPr>
          <p:txBody>
            <a:bodyPr/>
            <a:lstStyle/>
            <a:p>
              <a:endParaRPr lang="en-US"/>
            </a:p>
          </p:txBody>
        </p:sp>
        <p:sp>
          <p:nvSpPr>
            <p:cNvPr id="38261" name="Freeform 373"/>
            <p:cNvSpPr>
              <a:spLocks/>
            </p:cNvSpPr>
            <p:nvPr/>
          </p:nvSpPr>
          <p:spPr bwMode="auto">
            <a:xfrm>
              <a:off x="2386" y="2067"/>
              <a:ext cx="29" cy="44"/>
            </a:xfrm>
            <a:custGeom>
              <a:avLst/>
              <a:gdLst>
                <a:gd name="T0" fmla="*/ 0 w 29"/>
                <a:gd name="T1" fmla="*/ 0 h 44"/>
                <a:gd name="T2" fmla="*/ 11 w 29"/>
                <a:gd name="T3" fmla="*/ 33 h 44"/>
                <a:gd name="T4" fmla="*/ 11 w 29"/>
                <a:gd name="T5" fmla="*/ 34 h 44"/>
                <a:gd name="T6" fmla="*/ 9 w 29"/>
                <a:gd name="T7" fmla="*/ 36 h 44"/>
                <a:gd name="T8" fmla="*/ 8 w 29"/>
                <a:gd name="T9" fmla="*/ 38 h 44"/>
                <a:gd name="T10" fmla="*/ 6 w 29"/>
                <a:gd name="T11" fmla="*/ 40 h 44"/>
                <a:gd name="T12" fmla="*/ 4 w 29"/>
                <a:gd name="T13" fmla="*/ 38 h 44"/>
                <a:gd name="T14" fmla="*/ 4 w 29"/>
                <a:gd name="T15" fmla="*/ 44 h 44"/>
                <a:gd name="T16" fmla="*/ 6 w 29"/>
                <a:gd name="T17" fmla="*/ 44 h 44"/>
                <a:gd name="T18" fmla="*/ 9 w 29"/>
                <a:gd name="T19" fmla="*/ 44 h 44"/>
                <a:gd name="T20" fmla="*/ 13 w 29"/>
                <a:gd name="T21" fmla="*/ 40 h 44"/>
                <a:gd name="T22" fmla="*/ 17 w 29"/>
                <a:gd name="T23" fmla="*/ 34 h 44"/>
                <a:gd name="T24" fmla="*/ 17 w 29"/>
                <a:gd name="T25" fmla="*/ 29 h 44"/>
                <a:gd name="T26" fmla="*/ 19 w 29"/>
                <a:gd name="T27" fmla="*/ 25 h 44"/>
                <a:gd name="T28" fmla="*/ 29 w 29"/>
                <a:gd name="T29" fmla="*/ 0 h 44"/>
                <a:gd name="T30" fmla="*/ 23 w 29"/>
                <a:gd name="T31" fmla="*/ 0 h 44"/>
                <a:gd name="T32" fmla="*/ 15 w 29"/>
                <a:gd name="T33" fmla="*/ 25 h 44"/>
                <a:gd name="T34" fmla="*/ 6 w 29"/>
                <a:gd name="T35" fmla="*/ 0 h 44"/>
                <a:gd name="T36" fmla="*/ 0 w 29"/>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4"/>
                <a:gd name="T59" fmla="*/ 29 w 29"/>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4">
                  <a:moveTo>
                    <a:pt x="0" y="0"/>
                  </a:moveTo>
                  <a:lnTo>
                    <a:pt x="11" y="33"/>
                  </a:lnTo>
                  <a:lnTo>
                    <a:pt x="11" y="34"/>
                  </a:lnTo>
                  <a:lnTo>
                    <a:pt x="9" y="36"/>
                  </a:lnTo>
                  <a:lnTo>
                    <a:pt x="8" y="38"/>
                  </a:lnTo>
                  <a:lnTo>
                    <a:pt x="6" y="40"/>
                  </a:lnTo>
                  <a:lnTo>
                    <a:pt x="4" y="38"/>
                  </a:lnTo>
                  <a:lnTo>
                    <a:pt x="4" y="44"/>
                  </a:lnTo>
                  <a:lnTo>
                    <a:pt x="6" y="44"/>
                  </a:lnTo>
                  <a:lnTo>
                    <a:pt x="9" y="44"/>
                  </a:lnTo>
                  <a:lnTo>
                    <a:pt x="13" y="40"/>
                  </a:lnTo>
                  <a:lnTo>
                    <a:pt x="17" y="34"/>
                  </a:lnTo>
                  <a:lnTo>
                    <a:pt x="17" y="29"/>
                  </a:lnTo>
                  <a:lnTo>
                    <a:pt x="19" y="25"/>
                  </a:lnTo>
                  <a:lnTo>
                    <a:pt x="29" y="0"/>
                  </a:lnTo>
                  <a:lnTo>
                    <a:pt x="23" y="0"/>
                  </a:lnTo>
                  <a:lnTo>
                    <a:pt x="15" y="25"/>
                  </a:lnTo>
                  <a:lnTo>
                    <a:pt x="6" y="0"/>
                  </a:lnTo>
                  <a:lnTo>
                    <a:pt x="0" y="0"/>
                  </a:lnTo>
                  <a:close/>
                </a:path>
              </a:pathLst>
            </a:custGeom>
            <a:solidFill>
              <a:srgbClr val="000000"/>
            </a:solidFill>
            <a:ln w="9525">
              <a:noFill/>
              <a:round/>
              <a:headEnd/>
              <a:tailEnd/>
            </a:ln>
          </p:spPr>
          <p:txBody>
            <a:bodyPr/>
            <a:lstStyle/>
            <a:p>
              <a:endParaRPr lang="en-US"/>
            </a:p>
          </p:txBody>
        </p:sp>
        <p:sp>
          <p:nvSpPr>
            <p:cNvPr id="38262" name="Rectangle 374"/>
            <p:cNvSpPr>
              <a:spLocks noChangeArrowheads="1"/>
            </p:cNvSpPr>
            <p:nvPr/>
          </p:nvSpPr>
          <p:spPr bwMode="auto">
            <a:xfrm>
              <a:off x="4294" y="2080"/>
              <a:ext cx="44" cy="125"/>
            </a:xfrm>
            <a:prstGeom prst="rect">
              <a:avLst/>
            </a:prstGeom>
            <a:solidFill>
              <a:srgbClr val="FFFFFF"/>
            </a:solidFill>
            <a:ln w="9525">
              <a:noFill/>
              <a:miter lim="800000"/>
              <a:headEnd/>
              <a:tailEnd/>
            </a:ln>
          </p:spPr>
          <p:txBody>
            <a:bodyPr/>
            <a:lstStyle/>
            <a:p>
              <a:pPr eaLnBrk="0" hangingPunct="0"/>
              <a:endParaRPr lang="en-US"/>
            </a:p>
          </p:txBody>
        </p:sp>
        <p:sp>
          <p:nvSpPr>
            <p:cNvPr id="38263" name="Rectangle 375"/>
            <p:cNvSpPr>
              <a:spLocks noChangeArrowheads="1"/>
            </p:cNvSpPr>
            <p:nvPr/>
          </p:nvSpPr>
          <p:spPr bwMode="auto">
            <a:xfrm>
              <a:off x="4348" y="2742"/>
              <a:ext cx="44" cy="125"/>
            </a:xfrm>
            <a:prstGeom prst="rect">
              <a:avLst/>
            </a:prstGeom>
            <a:solidFill>
              <a:srgbClr val="FFFFFF"/>
            </a:solidFill>
            <a:ln w="9525">
              <a:noFill/>
              <a:miter lim="800000"/>
              <a:headEnd/>
              <a:tailEnd/>
            </a:ln>
          </p:spPr>
          <p:txBody>
            <a:bodyPr/>
            <a:lstStyle/>
            <a:p>
              <a:pPr eaLnBrk="0" hangingPunct="0"/>
              <a:endParaRPr lang="en-US"/>
            </a:p>
          </p:txBody>
        </p:sp>
        <p:sp>
          <p:nvSpPr>
            <p:cNvPr id="38264" name="Rectangle 376"/>
            <p:cNvSpPr>
              <a:spLocks noChangeArrowheads="1"/>
            </p:cNvSpPr>
            <p:nvPr/>
          </p:nvSpPr>
          <p:spPr bwMode="auto">
            <a:xfrm>
              <a:off x="3012" y="1754"/>
              <a:ext cx="44" cy="125"/>
            </a:xfrm>
            <a:prstGeom prst="rect">
              <a:avLst/>
            </a:prstGeom>
            <a:solidFill>
              <a:srgbClr val="FFFFFF"/>
            </a:solidFill>
            <a:ln w="9525">
              <a:noFill/>
              <a:miter lim="800000"/>
              <a:headEnd/>
              <a:tailEnd/>
            </a:ln>
          </p:spPr>
          <p:txBody>
            <a:bodyPr/>
            <a:lstStyle/>
            <a:p>
              <a:pPr eaLnBrk="0" hangingPunct="0"/>
              <a:endParaRPr lang="en-US"/>
            </a:p>
          </p:txBody>
        </p:sp>
        <p:sp>
          <p:nvSpPr>
            <p:cNvPr id="38265" name="Freeform 377"/>
            <p:cNvSpPr>
              <a:spLocks/>
            </p:cNvSpPr>
            <p:nvPr/>
          </p:nvSpPr>
          <p:spPr bwMode="auto">
            <a:xfrm>
              <a:off x="4181" y="2779"/>
              <a:ext cx="38" cy="44"/>
            </a:xfrm>
            <a:custGeom>
              <a:avLst/>
              <a:gdLst>
                <a:gd name="T0" fmla="*/ 36 w 38"/>
                <a:gd name="T1" fmla="*/ 13 h 44"/>
                <a:gd name="T2" fmla="*/ 36 w 38"/>
                <a:gd name="T3" fmla="*/ 10 h 44"/>
                <a:gd name="T4" fmla="*/ 32 w 38"/>
                <a:gd name="T5" fmla="*/ 4 h 44"/>
                <a:gd name="T6" fmla="*/ 27 w 38"/>
                <a:gd name="T7" fmla="*/ 2 h 44"/>
                <a:gd name="T8" fmla="*/ 19 w 38"/>
                <a:gd name="T9" fmla="*/ 0 h 44"/>
                <a:gd name="T10" fmla="*/ 15 w 38"/>
                <a:gd name="T11" fmla="*/ 0 h 44"/>
                <a:gd name="T12" fmla="*/ 11 w 38"/>
                <a:gd name="T13" fmla="*/ 2 h 44"/>
                <a:gd name="T14" fmla="*/ 7 w 38"/>
                <a:gd name="T15" fmla="*/ 4 h 44"/>
                <a:gd name="T16" fmla="*/ 5 w 38"/>
                <a:gd name="T17" fmla="*/ 6 h 44"/>
                <a:gd name="T18" fmla="*/ 2 w 38"/>
                <a:gd name="T19" fmla="*/ 10 h 44"/>
                <a:gd name="T20" fmla="*/ 2 w 38"/>
                <a:gd name="T21" fmla="*/ 13 h 44"/>
                <a:gd name="T22" fmla="*/ 0 w 38"/>
                <a:gd name="T23" fmla="*/ 21 h 44"/>
                <a:gd name="T24" fmla="*/ 0 w 38"/>
                <a:gd name="T25" fmla="*/ 29 h 44"/>
                <a:gd name="T26" fmla="*/ 2 w 38"/>
                <a:gd name="T27" fmla="*/ 34 h 44"/>
                <a:gd name="T28" fmla="*/ 5 w 38"/>
                <a:gd name="T29" fmla="*/ 38 h 44"/>
                <a:gd name="T30" fmla="*/ 9 w 38"/>
                <a:gd name="T31" fmla="*/ 42 h 44"/>
                <a:gd name="T32" fmla="*/ 13 w 38"/>
                <a:gd name="T33" fmla="*/ 44 h 44"/>
                <a:gd name="T34" fmla="*/ 19 w 38"/>
                <a:gd name="T35" fmla="*/ 44 h 44"/>
                <a:gd name="T36" fmla="*/ 23 w 38"/>
                <a:gd name="T37" fmla="*/ 44 h 44"/>
                <a:gd name="T38" fmla="*/ 27 w 38"/>
                <a:gd name="T39" fmla="*/ 42 h 44"/>
                <a:gd name="T40" fmla="*/ 30 w 38"/>
                <a:gd name="T41" fmla="*/ 40 h 44"/>
                <a:gd name="T42" fmla="*/ 32 w 38"/>
                <a:gd name="T43" fmla="*/ 38 h 44"/>
                <a:gd name="T44" fmla="*/ 34 w 38"/>
                <a:gd name="T45" fmla="*/ 44 h 44"/>
                <a:gd name="T46" fmla="*/ 38 w 38"/>
                <a:gd name="T47" fmla="*/ 44 h 44"/>
                <a:gd name="T48" fmla="*/ 38 w 38"/>
                <a:gd name="T49" fmla="*/ 21 h 44"/>
                <a:gd name="T50" fmla="*/ 19 w 38"/>
                <a:gd name="T51" fmla="*/ 21 h 44"/>
                <a:gd name="T52" fmla="*/ 19 w 38"/>
                <a:gd name="T53" fmla="*/ 25 h 44"/>
                <a:gd name="T54" fmla="*/ 32 w 38"/>
                <a:gd name="T55" fmla="*/ 25 h 44"/>
                <a:gd name="T56" fmla="*/ 32 w 38"/>
                <a:gd name="T57" fmla="*/ 31 h 44"/>
                <a:gd name="T58" fmla="*/ 28 w 38"/>
                <a:gd name="T59" fmla="*/ 36 h 44"/>
                <a:gd name="T60" fmla="*/ 25 w 38"/>
                <a:gd name="T61" fmla="*/ 38 h 44"/>
                <a:gd name="T62" fmla="*/ 19 w 38"/>
                <a:gd name="T63" fmla="*/ 38 h 44"/>
                <a:gd name="T64" fmla="*/ 13 w 38"/>
                <a:gd name="T65" fmla="*/ 38 h 44"/>
                <a:gd name="T66" fmla="*/ 9 w 38"/>
                <a:gd name="T67" fmla="*/ 34 h 44"/>
                <a:gd name="T68" fmla="*/ 7 w 38"/>
                <a:gd name="T69" fmla="*/ 29 h 44"/>
                <a:gd name="T70" fmla="*/ 5 w 38"/>
                <a:gd name="T71" fmla="*/ 23 h 44"/>
                <a:gd name="T72" fmla="*/ 7 w 38"/>
                <a:gd name="T73" fmla="*/ 15 h 44"/>
                <a:gd name="T74" fmla="*/ 9 w 38"/>
                <a:gd name="T75" fmla="*/ 10 h 44"/>
                <a:gd name="T76" fmla="*/ 13 w 38"/>
                <a:gd name="T77" fmla="*/ 6 h 44"/>
                <a:gd name="T78" fmla="*/ 19 w 38"/>
                <a:gd name="T79" fmla="*/ 6 h 44"/>
                <a:gd name="T80" fmla="*/ 25 w 38"/>
                <a:gd name="T81" fmla="*/ 6 h 44"/>
                <a:gd name="T82" fmla="*/ 27 w 38"/>
                <a:gd name="T83" fmla="*/ 8 h 44"/>
                <a:gd name="T84" fmla="*/ 30 w 38"/>
                <a:gd name="T85" fmla="*/ 10 h 44"/>
                <a:gd name="T86" fmla="*/ 32 w 38"/>
                <a:gd name="T87" fmla="*/ 13 h 44"/>
                <a:gd name="T88" fmla="*/ 36 w 38"/>
                <a:gd name="T89" fmla="*/ 13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
                <a:gd name="T136" fmla="*/ 0 h 44"/>
                <a:gd name="T137" fmla="*/ 38 w 38"/>
                <a:gd name="T138" fmla="*/ 44 h 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 h="44">
                  <a:moveTo>
                    <a:pt x="36" y="13"/>
                  </a:moveTo>
                  <a:lnTo>
                    <a:pt x="36" y="10"/>
                  </a:lnTo>
                  <a:lnTo>
                    <a:pt x="32" y="4"/>
                  </a:lnTo>
                  <a:lnTo>
                    <a:pt x="27" y="2"/>
                  </a:lnTo>
                  <a:lnTo>
                    <a:pt x="19" y="0"/>
                  </a:lnTo>
                  <a:lnTo>
                    <a:pt x="15" y="0"/>
                  </a:lnTo>
                  <a:lnTo>
                    <a:pt x="11" y="2"/>
                  </a:lnTo>
                  <a:lnTo>
                    <a:pt x="7" y="4"/>
                  </a:lnTo>
                  <a:lnTo>
                    <a:pt x="5" y="6"/>
                  </a:lnTo>
                  <a:lnTo>
                    <a:pt x="2" y="10"/>
                  </a:lnTo>
                  <a:lnTo>
                    <a:pt x="2" y="13"/>
                  </a:lnTo>
                  <a:lnTo>
                    <a:pt x="0" y="21"/>
                  </a:lnTo>
                  <a:lnTo>
                    <a:pt x="0" y="29"/>
                  </a:lnTo>
                  <a:lnTo>
                    <a:pt x="2" y="34"/>
                  </a:lnTo>
                  <a:lnTo>
                    <a:pt x="5" y="38"/>
                  </a:lnTo>
                  <a:lnTo>
                    <a:pt x="9" y="42"/>
                  </a:lnTo>
                  <a:lnTo>
                    <a:pt x="13" y="44"/>
                  </a:lnTo>
                  <a:lnTo>
                    <a:pt x="19" y="44"/>
                  </a:lnTo>
                  <a:lnTo>
                    <a:pt x="23" y="44"/>
                  </a:lnTo>
                  <a:lnTo>
                    <a:pt x="27" y="42"/>
                  </a:lnTo>
                  <a:lnTo>
                    <a:pt x="30" y="40"/>
                  </a:lnTo>
                  <a:lnTo>
                    <a:pt x="32" y="38"/>
                  </a:lnTo>
                  <a:lnTo>
                    <a:pt x="34" y="44"/>
                  </a:lnTo>
                  <a:lnTo>
                    <a:pt x="38" y="44"/>
                  </a:lnTo>
                  <a:lnTo>
                    <a:pt x="38" y="21"/>
                  </a:lnTo>
                  <a:lnTo>
                    <a:pt x="19" y="21"/>
                  </a:lnTo>
                  <a:lnTo>
                    <a:pt x="19" y="25"/>
                  </a:lnTo>
                  <a:lnTo>
                    <a:pt x="32" y="25"/>
                  </a:lnTo>
                  <a:lnTo>
                    <a:pt x="32" y="31"/>
                  </a:lnTo>
                  <a:lnTo>
                    <a:pt x="28" y="36"/>
                  </a:lnTo>
                  <a:lnTo>
                    <a:pt x="25" y="38"/>
                  </a:lnTo>
                  <a:lnTo>
                    <a:pt x="19" y="38"/>
                  </a:lnTo>
                  <a:lnTo>
                    <a:pt x="13" y="38"/>
                  </a:lnTo>
                  <a:lnTo>
                    <a:pt x="9" y="34"/>
                  </a:lnTo>
                  <a:lnTo>
                    <a:pt x="7" y="29"/>
                  </a:lnTo>
                  <a:lnTo>
                    <a:pt x="5" y="23"/>
                  </a:lnTo>
                  <a:lnTo>
                    <a:pt x="7" y="15"/>
                  </a:lnTo>
                  <a:lnTo>
                    <a:pt x="9" y="10"/>
                  </a:lnTo>
                  <a:lnTo>
                    <a:pt x="13" y="6"/>
                  </a:lnTo>
                  <a:lnTo>
                    <a:pt x="19" y="6"/>
                  </a:lnTo>
                  <a:lnTo>
                    <a:pt x="25" y="6"/>
                  </a:lnTo>
                  <a:lnTo>
                    <a:pt x="27" y="8"/>
                  </a:lnTo>
                  <a:lnTo>
                    <a:pt x="30" y="10"/>
                  </a:lnTo>
                  <a:lnTo>
                    <a:pt x="32" y="13"/>
                  </a:lnTo>
                  <a:lnTo>
                    <a:pt x="36" y="13"/>
                  </a:lnTo>
                  <a:close/>
                </a:path>
              </a:pathLst>
            </a:custGeom>
            <a:solidFill>
              <a:srgbClr val="000000"/>
            </a:solidFill>
            <a:ln w="9525">
              <a:noFill/>
              <a:round/>
              <a:headEnd/>
              <a:tailEnd/>
            </a:ln>
          </p:spPr>
          <p:txBody>
            <a:bodyPr/>
            <a:lstStyle/>
            <a:p>
              <a:endParaRPr lang="en-US"/>
            </a:p>
          </p:txBody>
        </p:sp>
        <p:sp>
          <p:nvSpPr>
            <p:cNvPr id="38266" name="Freeform 378"/>
            <p:cNvSpPr>
              <a:spLocks/>
            </p:cNvSpPr>
            <p:nvPr/>
          </p:nvSpPr>
          <p:spPr bwMode="auto">
            <a:xfrm>
              <a:off x="4227" y="2792"/>
              <a:ext cx="25" cy="31"/>
            </a:xfrm>
            <a:custGeom>
              <a:avLst/>
              <a:gdLst>
                <a:gd name="T0" fmla="*/ 0 w 25"/>
                <a:gd name="T1" fmla="*/ 0 h 31"/>
                <a:gd name="T2" fmla="*/ 0 w 25"/>
                <a:gd name="T3" fmla="*/ 21 h 31"/>
                <a:gd name="T4" fmla="*/ 0 w 25"/>
                <a:gd name="T5" fmla="*/ 21 h 31"/>
                <a:gd name="T6" fmla="*/ 2 w 25"/>
                <a:gd name="T7" fmla="*/ 25 h 31"/>
                <a:gd name="T8" fmla="*/ 4 w 25"/>
                <a:gd name="T9" fmla="*/ 29 h 31"/>
                <a:gd name="T10" fmla="*/ 5 w 25"/>
                <a:gd name="T11" fmla="*/ 31 h 31"/>
                <a:gd name="T12" fmla="*/ 9 w 25"/>
                <a:gd name="T13" fmla="*/ 31 h 31"/>
                <a:gd name="T14" fmla="*/ 15 w 25"/>
                <a:gd name="T15" fmla="*/ 29 h 31"/>
                <a:gd name="T16" fmla="*/ 19 w 25"/>
                <a:gd name="T17" fmla="*/ 27 h 31"/>
                <a:gd name="T18" fmla="*/ 19 w 25"/>
                <a:gd name="T19" fmla="*/ 25 h 31"/>
                <a:gd name="T20" fmla="*/ 19 w 25"/>
                <a:gd name="T21" fmla="*/ 31 h 31"/>
                <a:gd name="T22" fmla="*/ 25 w 25"/>
                <a:gd name="T23" fmla="*/ 31 h 31"/>
                <a:gd name="T24" fmla="*/ 25 w 25"/>
                <a:gd name="T25" fmla="*/ 0 h 31"/>
                <a:gd name="T26" fmla="*/ 19 w 25"/>
                <a:gd name="T27" fmla="*/ 0 h 31"/>
                <a:gd name="T28" fmla="*/ 19 w 25"/>
                <a:gd name="T29" fmla="*/ 18 h 31"/>
                <a:gd name="T30" fmla="*/ 19 w 25"/>
                <a:gd name="T31" fmla="*/ 18 h 31"/>
                <a:gd name="T32" fmla="*/ 17 w 25"/>
                <a:gd name="T33" fmla="*/ 23 h 31"/>
                <a:gd name="T34" fmla="*/ 15 w 25"/>
                <a:gd name="T35" fmla="*/ 25 h 31"/>
                <a:gd name="T36" fmla="*/ 11 w 25"/>
                <a:gd name="T37" fmla="*/ 27 h 31"/>
                <a:gd name="T38" fmla="*/ 9 w 25"/>
                <a:gd name="T39" fmla="*/ 25 h 31"/>
                <a:gd name="T40" fmla="*/ 7 w 25"/>
                <a:gd name="T41" fmla="*/ 25 h 31"/>
                <a:gd name="T42" fmla="*/ 5 w 25"/>
                <a:gd name="T43" fmla="*/ 23 h 31"/>
                <a:gd name="T44" fmla="*/ 5 w 25"/>
                <a:gd name="T45" fmla="*/ 20 h 31"/>
                <a:gd name="T46" fmla="*/ 5 w 25"/>
                <a:gd name="T47" fmla="*/ 0 h 31"/>
                <a:gd name="T48" fmla="*/ 0 w 25"/>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1"/>
                <a:gd name="T77" fmla="*/ 25 w 25"/>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1">
                  <a:moveTo>
                    <a:pt x="0" y="0"/>
                  </a:moveTo>
                  <a:lnTo>
                    <a:pt x="0" y="21"/>
                  </a:lnTo>
                  <a:lnTo>
                    <a:pt x="2" y="25"/>
                  </a:lnTo>
                  <a:lnTo>
                    <a:pt x="4" y="29"/>
                  </a:lnTo>
                  <a:lnTo>
                    <a:pt x="5" y="31"/>
                  </a:lnTo>
                  <a:lnTo>
                    <a:pt x="9" y="31"/>
                  </a:lnTo>
                  <a:lnTo>
                    <a:pt x="15" y="29"/>
                  </a:lnTo>
                  <a:lnTo>
                    <a:pt x="19" y="27"/>
                  </a:lnTo>
                  <a:lnTo>
                    <a:pt x="19" y="25"/>
                  </a:lnTo>
                  <a:lnTo>
                    <a:pt x="19" y="31"/>
                  </a:lnTo>
                  <a:lnTo>
                    <a:pt x="25" y="31"/>
                  </a:lnTo>
                  <a:lnTo>
                    <a:pt x="25" y="0"/>
                  </a:lnTo>
                  <a:lnTo>
                    <a:pt x="19" y="0"/>
                  </a:lnTo>
                  <a:lnTo>
                    <a:pt x="19" y="18"/>
                  </a:lnTo>
                  <a:lnTo>
                    <a:pt x="17" y="23"/>
                  </a:lnTo>
                  <a:lnTo>
                    <a:pt x="15" y="25"/>
                  </a:lnTo>
                  <a:lnTo>
                    <a:pt x="11" y="27"/>
                  </a:lnTo>
                  <a:lnTo>
                    <a:pt x="9" y="25"/>
                  </a:lnTo>
                  <a:lnTo>
                    <a:pt x="7" y="25"/>
                  </a:lnTo>
                  <a:lnTo>
                    <a:pt x="5" y="23"/>
                  </a:lnTo>
                  <a:lnTo>
                    <a:pt x="5" y="20"/>
                  </a:lnTo>
                  <a:lnTo>
                    <a:pt x="5" y="0"/>
                  </a:lnTo>
                  <a:lnTo>
                    <a:pt x="0" y="0"/>
                  </a:lnTo>
                  <a:close/>
                </a:path>
              </a:pathLst>
            </a:custGeom>
            <a:solidFill>
              <a:srgbClr val="000000"/>
            </a:solidFill>
            <a:ln w="9525">
              <a:noFill/>
              <a:round/>
              <a:headEnd/>
              <a:tailEnd/>
            </a:ln>
          </p:spPr>
          <p:txBody>
            <a:bodyPr/>
            <a:lstStyle/>
            <a:p>
              <a:endParaRPr lang="en-US"/>
            </a:p>
          </p:txBody>
        </p:sp>
        <p:sp>
          <p:nvSpPr>
            <p:cNvPr id="38267" name="Rectangle 379"/>
            <p:cNvSpPr>
              <a:spLocks noChangeArrowheads="1"/>
            </p:cNvSpPr>
            <p:nvPr/>
          </p:nvSpPr>
          <p:spPr bwMode="auto">
            <a:xfrm>
              <a:off x="4259" y="2781"/>
              <a:ext cx="6" cy="42"/>
            </a:xfrm>
            <a:prstGeom prst="rect">
              <a:avLst/>
            </a:prstGeom>
            <a:solidFill>
              <a:srgbClr val="000000"/>
            </a:solidFill>
            <a:ln w="9525">
              <a:noFill/>
              <a:miter lim="800000"/>
              <a:headEnd/>
              <a:tailEnd/>
            </a:ln>
          </p:spPr>
          <p:txBody>
            <a:bodyPr/>
            <a:lstStyle/>
            <a:p>
              <a:pPr eaLnBrk="0" hangingPunct="0"/>
              <a:endParaRPr lang="en-US"/>
            </a:p>
          </p:txBody>
        </p:sp>
        <p:sp>
          <p:nvSpPr>
            <p:cNvPr id="38268" name="Freeform 380"/>
            <p:cNvSpPr>
              <a:spLocks/>
            </p:cNvSpPr>
            <p:nvPr/>
          </p:nvSpPr>
          <p:spPr bwMode="auto">
            <a:xfrm>
              <a:off x="4269" y="2779"/>
              <a:ext cx="15" cy="44"/>
            </a:xfrm>
            <a:custGeom>
              <a:avLst/>
              <a:gdLst>
                <a:gd name="T0" fmla="*/ 15 w 15"/>
                <a:gd name="T1" fmla="*/ 0 h 44"/>
                <a:gd name="T2" fmla="*/ 11 w 15"/>
                <a:gd name="T3" fmla="*/ 0 h 44"/>
                <a:gd name="T4" fmla="*/ 10 w 15"/>
                <a:gd name="T5" fmla="*/ 2 h 44"/>
                <a:gd name="T6" fmla="*/ 6 w 15"/>
                <a:gd name="T7" fmla="*/ 2 h 44"/>
                <a:gd name="T8" fmla="*/ 6 w 15"/>
                <a:gd name="T9" fmla="*/ 4 h 44"/>
                <a:gd name="T10" fmla="*/ 6 w 15"/>
                <a:gd name="T11" fmla="*/ 8 h 44"/>
                <a:gd name="T12" fmla="*/ 6 w 15"/>
                <a:gd name="T13" fmla="*/ 13 h 44"/>
                <a:gd name="T14" fmla="*/ 0 w 15"/>
                <a:gd name="T15" fmla="*/ 13 h 44"/>
                <a:gd name="T16" fmla="*/ 0 w 15"/>
                <a:gd name="T17" fmla="*/ 17 h 44"/>
                <a:gd name="T18" fmla="*/ 6 w 15"/>
                <a:gd name="T19" fmla="*/ 17 h 44"/>
                <a:gd name="T20" fmla="*/ 6 w 15"/>
                <a:gd name="T21" fmla="*/ 44 h 44"/>
                <a:gd name="T22" fmla="*/ 10 w 15"/>
                <a:gd name="T23" fmla="*/ 44 h 44"/>
                <a:gd name="T24" fmla="*/ 10 w 15"/>
                <a:gd name="T25" fmla="*/ 17 h 44"/>
                <a:gd name="T26" fmla="*/ 15 w 15"/>
                <a:gd name="T27" fmla="*/ 17 h 44"/>
                <a:gd name="T28" fmla="*/ 15 w 15"/>
                <a:gd name="T29" fmla="*/ 13 h 44"/>
                <a:gd name="T30" fmla="*/ 10 w 15"/>
                <a:gd name="T31" fmla="*/ 13 h 44"/>
                <a:gd name="T32" fmla="*/ 10 w 15"/>
                <a:gd name="T33" fmla="*/ 10 h 44"/>
                <a:gd name="T34" fmla="*/ 11 w 15"/>
                <a:gd name="T35" fmla="*/ 6 h 44"/>
                <a:gd name="T36" fmla="*/ 13 w 15"/>
                <a:gd name="T37" fmla="*/ 6 h 44"/>
                <a:gd name="T38" fmla="*/ 15 w 15"/>
                <a:gd name="T39" fmla="*/ 6 h 44"/>
                <a:gd name="T40" fmla="*/ 15 w 15"/>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4"/>
                <a:gd name="T65" fmla="*/ 15 w 1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4">
                  <a:moveTo>
                    <a:pt x="15" y="0"/>
                  </a:moveTo>
                  <a:lnTo>
                    <a:pt x="11" y="0"/>
                  </a:lnTo>
                  <a:lnTo>
                    <a:pt x="10" y="2"/>
                  </a:lnTo>
                  <a:lnTo>
                    <a:pt x="6" y="2"/>
                  </a:lnTo>
                  <a:lnTo>
                    <a:pt x="6" y="4"/>
                  </a:lnTo>
                  <a:lnTo>
                    <a:pt x="6" y="8"/>
                  </a:lnTo>
                  <a:lnTo>
                    <a:pt x="6" y="13"/>
                  </a:lnTo>
                  <a:lnTo>
                    <a:pt x="0" y="13"/>
                  </a:lnTo>
                  <a:lnTo>
                    <a:pt x="0" y="17"/>
                  </a:lnTo>
                  <a:lnTo>
                    <a:pt x="6" y="17"/>
                  </a:lnTo>
                  <a:lnTo>
                    <a:pt x="6" y="44"/>
                  </a:lnTo>
                  <a:lnTo>
                    <a:pt x="10" y="44"/>
                  </a:lnTo>
                  <a:lnTo>
                    <a:pt x="10" y="17"/>
                  </a:lnTo>
                  <a:lnTo>
                    <a:pt x="15" y="17"/>
                  </a:lnTo>
                  <a:lnTo>
                    <a:pt x="15" y="13"/>
                  </a:lnTo>
                  <a:lnTo>
                    <a:pt x="10" y="13"/>
                  </a:lnTo>
                  <a:lnTo>
                    <a:pt x="10" y="10"/>
                  </a:lnTo>
                  <a:lnTo>
                    <a:pt x="11"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38269" name="Freeform 381"/>
            <p:cNvSpPr>
              <a:spLocks/>
            </p:cNvSpPr>
            <p:nvPr/>
          </p:nvSpPr>
          <p:spPr bwMode="auto">
            <a:xfrm>
              <a:off x="4303" y="2779"/>
              <a:ext cx="39" cy="44"/>
            </a:xfrm>
            <a:custGeom>
              <a:avLst/>
              <a:gdLst>
                <a:gd name="T0" fmla="*/ 37 w 39"/>
                <a:gd name="T1" fmla="*/ 13 h 44"/>
                <a:gd name="T2" fmla="*/ 35 w 39"/>
                <a:gd name="T3" fmla="*/ 8 h 44"/>
                <a:gd name="T4" fmla="*/ 33 w 39"/>
                <a:gd name="T5" fmla="*/ 4 h 44"/>
                <a:gd name="T6" fmla="*/ 27 w 39"/>
                <a:gd name="T7" fmla="*/ 2 h 44"/>
                <a:gd name="T8" fmla="*/ 20 w 39"/>
                <a:gd name="T9" fmla="*/ 0 h 44"/>
                <a:gd name="T10" fmla="*/ 16 w 39"/>
                <a:gd name="T11" fmla="*/ 0 h 44"/>
                <a:gd name="T12" fmla="*/ 12 w 39"/>
                <a:gd name="T13" fmla="*/ 2 h 44"/>
                <a:gd name="T14" fmla="*/ 8 w 39"/>
                <a:gd name="T15" fmla="*/ 4 h 44"/>
                <a:gd name="T16" fmla="*/ 6 w 39"/>
                <a:gd name="T17" fmla="*/ 6 h 44"/>
                <a:gd name="T18" fmla="*/ 4 w 39"/>
                <a:gd name="T19" fmla="*/ 10 h 44"/>
                <a:gd name="T20" fmla="*/ 2 w 39"/>
                <a:gd name="T21" fmla="*/ 13 h 44"/>
                <a:gd name="T22" fmla="*/ 0 w 39"/>
                <a:gd name="T23" fmla="*/ 23 h 44"/>
                <a:gd name="T24" fmla="*/ 2 w 39"/>
                <a:gd name="T25" fmla="*/ 31 h 44"/>
                <a:gd name="T26" fmla="*/ 6 w 39"/>
                <a:gd name="T27" fmla="*/ 38 h 44"/>
                <a:gd name="T28" fmla="*/ 8 w 39"/>
                <a:gd name="T29" fmla="*/ 40 h 44"/>
                <a:gd name="T30" fmla="*/ 12 w 39"/>
                <a:gd name="T31" fmla="*/ 42 h 44"/>
                <a:gd name="T32" fmla="*/ 16 w 39"/>
                <a:gd name="T33" fmla="*/ 44 h 44"/>
                <a:gd name="T34" fmla="*/ 20 w 39"/>
                <a:gd name="T35" fmla="*/ 44 h 44"/>
                <a:gd name="T36" fmla="*/ 27 w 39"/>
                <a:gd name="T37" fmla="*/ 44 h 44"/>
                <a:gd name="T38" fmla="*/ 31 w 39"/>
                <a:gd name="T39" fmla="*/ 40 h 44"/>
                <a:gd name="T40" fmla="*/ 35 w 39"/>
                <a:gd name="T41" fmla="*/ 34 h 44"/>
                <a:gd name="T42" fmla="*/ 39 w 39"/>
                <a:gd name="T43" fmla="*/ 27 h 44"/>
                <a:gd name="T44" fmla="*/ 33 w 39"/>
                <a:gd name="T45" fmla="*/ 27 h 44"/>
                <a:gd name="T46" fmla="*/ 31 w 39"/>
                <a:gd name="T47" fmla="*/ 33 h 44"/>
                <a:gd name="T48" fmla="*/ 29 w 39"/>
                <a:gd name="T49" fmla="*/ 36 h 44"/>
                <a:gd name="T50" fmla="*/ 25 w 39"/>
                <a:gd name="T51" fmla="*/ 38 h 44"/>
                <a:gd name="T52" fmla="*/ 20 w 39"/>
                <a:gd name="T53" fmla="*/ 38 h 44"/>
                <a:gd name="T54" fmla="*/ 14 w 39"/>
                <a:gd name="T55" fmla="*/ 38 h 44"/>
                <a:gd name="T56" fmla="*/ 10 w 39"/>
                <a:gd name="T57" fmla="*/ 34 h 44"/>
                <a:gd name="T58" fmla="*/ 8 w 39"/>
                <a:gd name="T59" fmla="*/ 29 h 44"/>
                <a:gd name="T60" fmla="*/ 6 w 39"/>
                <a:gd name="T61" fmla="*/ 21 h 44"/>
                <a:gd name="T62" fmla="*/ 8 w 39"/>
                <a:gd name="T63" fmla="*/ 15 h 44"/>
                <a:gd name="T64" fmla="*/ 10 w 39"/>
                <a:gd name="T65" fmla="*/ 10 h 44"/>
                <a:gd name="T66" fmla="*/ 14 w 39"/>
                <a:gd name="T67" fmla="*/ 6 h 44"/>
                <a:gd name="T68" fmla="*/ 20 w 39"/>
                <a:gd name="T69" fmla="*/ 6 h 44"/>
                <a:gd name="T70" fmla="*/ 25 w 39"/>
                <a:gd name="T71" fmla="*/ 6 h 44"/>
                <a:gd name="T72" fmla="*/ 29 w 39"/>
                <a:gd name="T73" fmla="*/ 8 h 44"/>
                <a:gd name="T74" fmla="*/ 31 w 39"/>
                <a:gd name="T75" fmla="*/ 10 h 44"/>
                <a:gd name="T76" fmla="*/ 31 w 39"/>
                <a:gd name="T77" fmla="*/ 13 h 44"/>
                <a:gd name="T78" fmla="*/ 37 w 39"/>
                <a:gd name="T79" fmla="*/ 13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44"/>
                <a:gd name="T122" fmla="*/ 39 w 39"/>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44">
                  <a:moveTo>
                    <a:pt x="37" y="13"/>
                  </a:moveTo>
                  <a:lnTo>
                    <a:pt x="35" y="8"/>
                  </a:lnTo>
                  <a:lnTo>
                    <a:pt x="33" y="4"/>
                  </a:lnTo>
                  <a:lnTo>
                    <a:pt x="27" y="2"/>
                  </a:lnTo>
                  <a:lnTo>
                    <a:pt x="20" y="0"/>
                  </a:lnTo>
                  <a:lnTo>
                    <a:pt x="16" y="0"/>
                  </a:lnTo>
                  <a:lnTo>
                    <a:pt x="12" y="2"/>
                  </a:lnTo>
                  <a:lnTo>
                    <a:pt x="8" y="4"/>
                  </a:lnTo>
                  <a:lnTo>
                    <a:pt x="6" y="6"/>
                  </a:lnTo>
                  <a:lnTo>
                    <a:pt x="4" y="10"/>
                  </a:lnTo>
                  <a:lnTo>
                    <a:pt x="2" y="13"/>
                  </a:lnTo>
                  <a:lnTo>
                    <a:pt x="0" y="23"/>
                  </a:lnTo>
                  <a:lnTo>
                    <a:pt x="2" y="31"/>
                  </a:lnTo>
                  <a:lnTo>
                    <a:pt x="6" y="38"/>
                  </a:lnTo>
                  <a:lnTo>
                    <a:pt x="8" y="40"/>
                  </a:lnTo>
                  <a:lnTo>
                    <a:pt x="12" y="42"/>
                  </a:lnTo>
                  <a:lnTo>
                    <a:pt x="16" y="44"/>
                  </a:lnTo>
                  <a:lnTo>
                    <a:pt x="20" y="44"/>
                  </a:lnTo>
                  <a:lnTo>
                    <a:pt x="27" y="44"/>
                  </a:lnTo>
                  <a:lnTo>
                    <a:pt x="31" y="40"/>
                  </a:lnTo>
                  <a:lnTo>
                    <a:pt x="35" y="34"/>
                  </a:lnTo>
                  <a:lnTo>
                    <a:pt x="39" y="27"/>
                  </a:lnTo>
                  <a:lnTo>
                    <a:pt x="33" y="27"/>
                  </a:lnTo>
                  <a:lnTo>
                    <a:pt x="31" y="33"/>
                  </a:lnTo>
                  <a:lnTo>
                    <a:pt x="29" y="36"/>
                  </a:lnTo>
                  <a:lnTo>
                    <a:pt x="25" y="38"/>
                  </a:lnTo>
                  <a:lnTo>
                    <a:pt x="20" y="38"/>
                  </a:lnTo>
                  <a:lnTo>
                    <a:pt x="14" y="38"/>
                  </a:lnTo>
                  <a:lnTo>
                    <a:pt x="10" y="34"/>
                  </a:lnTo>
                  <a:lnTo>
                    <a:pt x="8" y="29"/>
                  </a:lnTo>
                  <a:lnTo>
                    <a:pt x="6" y="21"/>
                  </a:lnTo>
                  <a:lnTo>
                    <a:pt x="8" y="15"/>
                  </a:lnTo>
                  <a:lnTo>
                    <a:pt x="10" y="10"/>
                  </a:lnTo>
                  <a:lnTo>
                    <a:pt x="14" y="6"/>
                  </a:lnTo>
                  <a:lnTo>
                    <a:pt x="20" y="6"/>
                  </a:lnTo>
                  <a:lnTo>
                    <a:pt x="25" y="6"/>
                  </a:lnTo>
                  <a:lnTo>
                    <a:pt x="29" y="8"/>
                  </a:lnTo>
                  <a:lnTo>
                    <a:pt x="31" y="10"/>
                  </a:lnTo>
                  <a:lnTo>
                    <a:pt x="31" y="13"/>
                  </a:lnTo>
                  <a:lnTo>
                    <a:pt x="37" y="13"/>
                  </a:lnTo>
                  <a:close/>
                </a:path>
              </a:pathLst>
            </a:custGeom>
            <a:solidFill>
              <a:srgbClr val="000000"/>
            </a:solidFill>
            <a:ln w="9525">
              <a:noFill/>
              <a:round/>
              <a:headEnd/>
              <a:tailEnd/>
            </a:ln>
          </p:spPr>
          <p:txBody>
            <a:bodyPr/>
            <a:lstStyle/>
            <a:p>
              <a:endParaRPr lang="en-US"/>
            </a:p>
          </p:txBody>
        </p:sp>
        <p:sp>
          <p:nvSpPr>
            <p:cNvPr id="38270" name="Freeform 382"/>
            <p:cNvSpPr>
              <a:spLocks noEditPoints="1"/>
            </p:cNvSpPr>
            <p:nvPr/>
          </p:nvSpPr>
          <p:spPr bwMode="auto">
            <a:xfrm>
              <a:off x="4346" y="2790"/>
              <a:ext cx="28" cy="33"/>
            </a:xfrm>
            <a:custGeom>
              <a:avLst/>
              <a:gdLst>
                <a:gd name="T0" fmla="*/ 13 w 28"/>
                <a:gd name="T1" fmla="*/ 0 h 33"/>
                <a:gd name="T2" fmla="*/ 7 w 28"/>
                <a:gd name="T3" fmla="*/ 2 h 33"/>
                <a:gd name="T4" fmla="*/ 4 w 28"/>
                <a:gd name="T5" fmla="*/ 4 h 33"/>
                <a:gd name="T6" fmla="*/ 0 w 28"/>
                <a:gd name="T7" fmla="*/ 10 h 33"/>
                <a:gd name="T8" fmla="*/ 0 w 28"/>
                <a:gd name="T9" fmla="*/ 16 h 33"/>
                <a:gd name="T10" fmla="*/ 0 w 28"/>
                <a:gd name="T11" fmla="*/ 23 h 33"/>
                <a:gd name="T12" fmla="*/ 4 w 28"/>
                <a:gd name="T13" fmla="*/ 27 h 33"/>
                <a:gd name="T14" fmla="*/ 7 w 28"/>
                <a:gd name="T15" fmla="*/ 31 h 33"/>
                <a:gd name="T16" fmla="*/ 13 w 28"/>
                <a:gd name="T17" fmla="*/ 33 h 33"/>
                <a:gd name="T18" fmla="*/ 19 w 28"/>
                <a:gd name="T19" fmla="*/ 31 h 33"/>
                <a:gd name="T20" fmla="*/ 25 w 28"/>
                <a:gd name="T21" fmla="*/ 27 h 33"/>
                <a:gd name="T22" fmla="*/ 27 w 28"/>
                <a:gd name="T23" fmla="*/ 23 h 33"/>
                <a:gd name="T24" fmla="*/ 28 w 28"/>
                <a:gd name="T25" fmla="*/ 16 h 33"/>
                <a:gd name="T26" fmla="*/ 27 w 28"/>
                <a:gd name="T27" fmla="*/ 10 h 33"/>
                <a:gd name="T28" fmla="*/ 25 w 28"/>
                <a:gd name="T29" fmla="*/ 4 h 33"/>
                <a:gd name="T30" fmla="*/ 19 w 28"/>
                <a:gd name="T31" fmla="*/ 2 h 33"/>
                <a:gd name="T32" fmla="*/ 13 w 28"/>
                <a:gd name="T33" fmla="*/ 0 h 33"/>
                <a:gd name="T34" fmla="*/ 13 w 28"/>
                <a:gd name="T35" fmla="*/ 4 h 33"/>
                <a:gd name="T36" fmla="*/ 17 w 28"/>
                <a:gd name="T37" fmla="*/ 6 h 33"/>
                <a:gd name="T38" fmla="*/ 21 w 28"/>
                <a:gd name="T39" fmla="*/ 8 h 33"/>
                <a:gd name="T40" fmla="*/ 21 w 28"/>
                <a:gd name="T41" fmla="*/ 12 h 33"/>
                <a:gd name="T42" fmla="*/ 23 w 28"/>
                <a:gd name="T43" fmla="*/ 16 h 33"/>
                <a:gd name="T44" fmla="*/ 21 w 28"/>
                <a:gd name="T45" fmla="*/ 22 h 33"/>
                <a:gd name="T46" fmla="*/ 21 w 28"/>
                <a:gd name="T47" fmla="*/ 25 h 33"/>
                <a:gd name="T48" fmla="*/ 17 w 28"/>
                <a:gd name="T49" fmla="*/ 27 h 33"/>
                <a:gd name="T50" fmla="*/ 13 w 28"/>
                <a:gd name="T51" fmla="*/ 29 h 33"/>
                <a:gd name="T52" fmla="*/ 9 w 28"/>
                <a:gd name="T53" fmla="*/ 27 h 33"/>
                <a:gd name="T54" fmla="*/ 7 w 28"/>
                <a:gd name="T55" fmla="*/ 25 h 33"/>
                <a:gd name="T56" fmla="*/ 5 w 28"/>
                <a:gd name="T57" fmla="*/ 22 h 33"/>
                <a:gd name="T58" fmla="*/ 5 w 28"/>
                <a:gd name="T59" fmla="*/ 16 h 33"/>
                <a:gd name="T60" fmla="*/ 5 w 28"/>
                <a:gd name="T61" fmla="*/ 12 h 33"/>
                <a:gd name="T62" fmla="*/ 7 w 28"/>
                <a:gd name="T63" fmla="*/ 8 h 33"/>
                <a:gd name="T64" fmla="*/ 9 w 28"/>
                <a:gd name="T65" fmla="*/ 6 h 33"/>
                <a:gd name="T66" fmla="*/ 13 w 28"/>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3"/>
                <a:gd name="T104" fmla="*/ 28 w 28"/>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3">
                  <a:moveTo>
                    <a:pt x="13" y="0"/>
                  </a:moveTo>
                  <a:lnTo>
                    <a:pt x="7" y="2"/>
                  </a:lnTo>
                  <a:lnTo>
                    <a:pt x="4" y="4"/>
                  </a:lnTo>
                  <a:lnTo>
                    <a:pt x="0" y="10"/>
                  </a:lnTo>
                  <a:lnTo>
                    <a:pt x="0" y="16"/>
                  </a:lnTo>
                  <a:lnTo>
                    <a:pt x="0" y="23"/>
                  </a:lnTo>
                  <a:lnTo>
                    <a:pt x="4" y="27"/>
                  </a:lnTo>
                  <a:lnTo>
                    <a:pt x="7" y="31"/>
                  </a:lnTo>
                  <a:lnTo>
                    <a:pt x="13" y="33"/>
                  </a:lnTo>
                  <a:lnTo>
                    <a:pt x="19" y="31"/>
                  </a:lnTo>
                  <a:lnTo>
                    <a:pt x="25" y="27"/>
                  </a:lnTo>
                  <a:lnTo>
                    <a:pt x="27" y="23"/>
                  </a:lnTo>
                  <a:lnTo>
                    <a:pt x="28" y="16"/>
                  </a:lnTo>
                  <a:lnTo>
                    <a:pt x="27" y="10"/>
                  </a:lnTo>
                  <a:lnTo>
                    <a:pt x="25" y="4"/>
                  </a:lnTo>
                  <a:lnTo>
                    <a:pt x="19" y="2"/>
                  </a:lnTo>
                  <a:lnTo>
                    <a:pt x="13" y="0"/>
                  </a:lnTo>
                  <a:close/>
                  <a:moveTo>
                    <a:pt x="13" y="4"/>
                  </a:moveTo>
                  <a:lnTo>
                    <a:pt x="17" y="6"/>
                  </a:lnTo>
                  <a:lnTo>
                    <a:pt x="21" y="8"/>
                  </a:lnTo>
                  <a:lnTo>
                    <a:pt x="21" y="12"/>
                  </a:lnTo>
                  <a:lnTo>
                    <a:pt x="23" y="16"/>
                  </a:lnTo>
                  <a:lnTo>
                    <a:pt x="21" y="22"/>
                  </a:lnTo>
                  <a:lnTo>
                    <a:pt x="21" y="25"/>
                  </a:lnTo>
                  <a:lnTo>
                    <a:pt x="17" y="27"/>
                  </a:lnTo>
                  <a:lnTo>
                    <a:pt x="13" y="29"/>
                  </a:lnTo>
                  <a:lnTo>
                    <a:pt x="9" y="27"/>
                  </a:lnTo>
                  <a:lnTo>
                    <a:pt x="7" y="25"/>
                  </a:lnTo>
                  <a:lnTo>
                    <a:pt x="5" y="22"/>
                  </a:lnTo>
                  <a:lnTo>
                    <a:pt x="5" y="16"/>
                  </a:lnTo>
                  <a:lnTo>
                    <a:pt x="5"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38271" name="Freeform 383"/>
            <p:cNvSpPr>
              <a:spLocks noEditPoints="1"/>
            </p:cNvSpPr>
            <p:nvPr/>
          </p:nvSpPr>
          <p:spPr bwMode="auto">
            <a:xfrm>
              <a:off x="4378" y="2790"/>
              <a:ext cx="29" cy="33"/>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4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8 h 33"/>
                <a:gd name="T42" fmla="*/ 20 w 29"/>
                <a:gd name="T43" fmla="*/ 10 h 33"/>
                <a:gd name="T44" fmla="*/ 20 w 29"/>
                <a:gd name="T45" fmla="*/ 12 h 33"/>
                <a:gd name="T46" fmla="*/ 20 w 29"/>
                <a:gd name="T47" fmla="*/ 14 h 33"/>
                <a:gd name="T48" fmla="*/ 12 w 29"/>
                <a:gd name="T49" fmla="*/ 14 h 33"/>
                <a:gd name="T50" fmla="*/ 6 w 29"/>
                <a:gd name="T51" fmla="*/ 16 h 33"/>
                <a:gd name="T52" fmla="*/ 4 w 29"/>
                <a:gd name="T53" fmla="*/ 16 h 33"/>
                <a:gd name="T54" fmla="*/ 2 w 29"/>
                <a:gd name="T55" fmla="*/ 18 h 33"/>
                <a:gd name="T56" fmla="*/ 0 w 29"/>
                <a:gd name="T57" fmla="*/ 22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3 h 33"/>
                <a:gd name="T78" fmla="*/ 29 w 29"/>
                <a:gd name="T79" fmla="*/ 27 h 33"/>
                <a:gd name="T80" fmla="*/ 20 w 29"/>
                <a:gd name="T81" fmla="*/ 20 h 33"/>
                <a:gd name="T82" fmla="*/ 20 w 29"/>
                <a:gd name="T83" fmla="*/ 22 h 33"/>
                <a:gd name="T84" fmla="*/ 20 w 29"/>
                <a:gd name="T85" fmla="*/ 22 h 33"/>
                <a:gd name="T86" fmla="*/ 20 w 29"/>
                <a:gd name="T87" fmla="*/ 23 h 33"/>
                <a:gd name="T88" fmla="*/ 20 w 29"/>
                <a:gd name="T89" fmla="*/ 25 h 33"/>
                <a:gd name="T90" fmla="*/ 16 w 29"/>
                <a:gd name="T91" fmla="*/ 27 h 33"/>
                <a:gd name="T92" fmla="*/ 12 w 29"/>
                <a:gd name="T93" fmla="*/ 29 h 33"/>
                <a:gd name="T94" fmla="*/ 8 w 29"/>
                <a:gd name="T95" fmla="*/ 27 h 33"/>
                <a:gd name="T96" fmla="*/ 6 w 29"/>
                <a:gd name="T97" fmla="*/ 25 h 33"/>
                <a:gd name="T98" fmla="*/ 6 w 29"/>
                <a:gd name="T99" fmla="*/ 23 h 33"/>
                <a:gd name="T100" fmla="*/ 6 w 29"/>
                <a:gd name="T101" fmla="*/ 22 h 33"/>
                <a:gd name="T102" fmla="*/ 8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3" y="2"/>
                  </a:lnTo>
                  <a:lnTo>
                    <a:pt x="20" y="0"/>
                  </a:lnTo>
                  <a:lnTo>
                    <a:pt x="14" y="0"/>
                  </a:lnTo>
                  <a:lnTo>
                    <a:pt x="8" y="0"/>
                  </a:lnTo>
                  <a:lnTo>
                    <a:pt x="4" y="4"/>
                  </a:lnTo>
                  <a:lnTo>
                    <a:pt x="2" y="6"/>
                  </a:lnTo>
                  <a:lnTo>
                    <a:pt x="2" y="10"/>
                  </a:lnTo>
                  <a:lnTo>
                    <a:pt x="6" y="10"/>
                  </a:lnTo>
                  <a:lnTo>
                    <a:pt x="8" y="8"/>
                  </a:lnTo>
                  <a:lnTo>
                    <a:pt x="8" y="6"/>
                  </a:lnTo>
                  <a:lnTo>
                    <a:pt x="10" y="4"/>
                  </a:lnTo>
                  <a:lnTo>
                    <a:pt x="14" y="4"/>
                  </a:lnTo>
                  <a:lnTo>
                    <a:pt x="18" y="4"/>
                  </a:lnTo>
                  <a:lnTo>
                    <a:pt x="20" y="6"/>
                  </a:lnTo>
                  <a:lnTo>
                    <a:pt x="20" y="8"/>
                  </a:lnTo>
                  <a:lnTo>
                    <a:pt x="20" y="10"/>
                  </a:lnTo>
                  <a:lnTo>
                    <a:pt x="20" y="12"/>
                  </a:lnTo>
                  <a:lnTo>
                    <a:pt x="20" y="14"/>
                  </a:lnTo>
                  <a:lnTo>
                    <a:pt x="12" y="14"/>
                  </a:lnTo>
                  <a:lnTo>
                    <a:pt x="6" y="16"/>
                  </a:lnTo>
                  <a:lnTo>
                    <a:pt x="4" y="16"/>
                  </a:lnTo>
                  <a:lnTo>
                    <a:pt x="2" y="18"/>
                  </a:lnTo>
                  <a:lnTo>
                    <a:pt x="0" y="22"/>
                  </a:lnTo>
                  <a:lnTo>
                    <a:pt x="0" y="23"/>
                  </a:lnTo>
                  <a:lnTo>
                    <a:pt x="0" y="27"/>
                  </a:lnTo>
                  <a:lnTo>
                    <a:pt x="2" y="31"/>
                  </a:lnTo>
                  <a:lnTo>
                    <a:pt x="6" y="33"/>
                  </a:lnTo>
                  <a:lnTo>
                    <a:pt x="10" y="33"/>
                  </a:lnTo>
                  <a:lnTo>
                    <a:pt x="16" y="31"/>
                  </a:lnTo>
                  <a:lnTo>
                    <a:pt x="21" y="27"/>
                  </a:lnTo>
                  <a:lnTo>
                    <a:pt x="21" y="31"/>
                  </a:lnTo>
                  <a:lnTo>
                    <a:pt x="25" y="33"/>
                  </a:lnTo>
                  <a:lnTo>
                    <a:pt x="29" y="33"/>
                  </a:lnTo>
                  <a:lnTo>
                    <a:pt x="29" y="27"/>
                  </a:lnTo>
                  <a:close/>
                  <a:moveTo>
                    <a:pt x="20" y="20"/>
                  </a:moveTo>
                  <a:lnTo>
                    <a:pt x="20" y="22"/>
                  </a:lnTo>
                  <a:lnTo>
                    <a:pt x="20" y="23"/>
                  </a:lnTo>
                  <a:lnTo>
                    <a:pt x="20" y="25"/>
                  </a:lnTo>
                  <a:lnTo>
                    <a:pt x="16" y="27"/>
                  </a:lnTo>
                  <a:lnTo>
                    <a:pt x="12" y="29"/>
                  </a:lnTo>
                  <a:lnTo>
                    <a:pt x="8" y="27"/>
                  </a:lnTo>
                  <a:lnTo>
                    <a:pt x="6" y="25"/>
                  </a:lnTo>
                  <a:lnTo>
                    <a:pt x="6" y="23"/>
                  </a:lnTo>
                  <a:lnTo>
                    <a:pt x="6" y="22"/>
                  </a:lnTo>
                  <a:lnTo>
                    <a:pt x="8"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38272" name="Freeform 384"/>
            <p:cNvSpPr>
              <a:spLocks/>
            </p:cNvSpPr>
            <p:nvPr/>
          </p:nvSpPr>
          <p:spPr bwMode="auto">
            <a:xfrm>
              <a:off x="4411" y="2790"/>
              <a:ext cx="25" cy="33"/>
            </a:xfrm>
            <a:custGeom>
              <a:avLst/>
              <a:gdLst>
                <a:gd name="T0" fmla="*/ 23 w 25"/>
                <a:gd name="T1" fmla="*/ 10 h 33"/>
                <a:gd name="T2" fmla="*/ 23 w 25"/>
                <a:gd name="T3" fmla="*/ 6 h 33"/>
                <a:gd name="T4" fmla="*/ 21 w 25"/>
                <a:gd name="T5" fmla="*/ 4 h 33"/>
                <a:gd name="T6" fmla="*/ 17 w 25"/>
                <a:gd name="T7" fmla="*/ 0 h 33"/>
                <a:gd name="T8" fmla="*/ 11 w 25"/>
                <a:gd name="T9" fmla="*/ 0 h 33"/>
                <a:gd name="T10" fmla="*/ 8 w 25"/>
                <a:gd name="T11" fmla="*/ 0 h 33"/>
                <a:gd name="T12" fmla="*/ 4 w 25"/>
                <a:gd name="T13" fmla="*/ 4 h 33"/>
                <a:gd name="T14" fmla="*/ 2 w 25"/>
                <a:gd name="T15" fmla="*/ 6 h 33"/>
                <a:gd name="T16" fmla="*/ 0 w 25"/>
                <a:gd name="T17" fmla="*/ 10 h 33"/>
                <a:gd name="T18" fmla="*/ 2 w 25"/>
                <a:gd name="T19" fmla="*/ 12 h 33"/>
                <a:gd name="T20" fmla="*/ 2 w 25"/>
                <a:gd name="T21" fmla="*/ 16 h 33"/>
                <a:gd name="T22" fmla="*/ 4 w 25"/>
                <a:gd name="T23" fmla="*/ 16 h 33"/>
                <a:gd name="T24" fmla="*/ 8 w 25"/>
                <a:gd name="T25" fmla="*/ 18 h 33"/>
                <a:gd name="T26" fmla="*/ 13 w 25"/>
                <a:gd name="T27" fmla="*/ 20 h 33"/>
                <a:gd name="T28" fmla="*/ 19 w 25"/>
                <a:gd name="T29" fmla="*/ 22 h 33"/>
                <a:gd name="T30" fmla="*/ 19 w 25"/>
                <a:gd name="T31" fmla="*/ 22 h 33"/>
                <a:gd name="T32" fmla="*/ 19 w 25"/>
                <a:gd name="T33" fmla="*/ 23 h 33"/>
                <a:gd name="T34" fmla="*/ 19 w 25"/>
                <a:gd name="T35" fmla="*/ 25 h 33"/>
                <a:gd name="T36" fmla="*/ 17 w 25"/>
                <a:gd name="T37" fmla="*/ 27 h 33"/>
                <a:gd name="T38" fmla="*/ 11 w 25"/>
                <a:gd name="T39" fmla="*/ 29 h 33"/>
                <a:gd name="T40" fmla="*/ 10 w 25"/>
                <a:gd name="T41" fmla="*/ 27 h 33"/>
                <a:gd name="T42" fmla="*/ 6 w 25"/>
                <a:gd name="T43" fmla="*/ 27 h 33"/>
                <a:gd name="T44" fmla="*/ 6 w 25"/>
                <a:gd name="T45" fmla="*/ 25 h 33"/>
                <a:gd name="T46" fmla="*/ 4 w 25"/>
                <a:gd name="T47" fmla="*/ 22 h 33"/>
                <a:gd name="T48" fmla="*/ 0 w 25"/>
                <a:gd name="T49" fmla="*/ 22 h 33"/>
                <a:gd name="T50" fmla="*/ 0 w 25"/>
                <a:gd name="T51" fmla="*/ 27 h 33"/>
                <a:gd name="T52" fmla="*/ 4 w 25"/>
                <a:gd name="T53" fmla="*/ 31 h 33"/>
                <a:gd name="T54" fmla="*/ 8 w 25"/>
                <a:gd name="T55" fmla="*/ 33 h 33"/>
                <a:gd name="T56" fmla="*/ 13 w 25"/>
                <a:gd name="T57" fmla="*/ 33 h 33"/>
                <a:gd name="T58" fmla="*/ 17 w 25"/>
                <a:gd name="T59" fmla="*/ 33 h 33"/>
                <a:gd name="T60" fmla="*/ 21 w 25"/>
                <a:gd name="T61" fmla="*/ 31 h 33"/>
                <a:gd name="T62" fmla="*/ 23 w 25"/>
                <a:gd name="T63" fmla="*/ 27 h 33"/>
                <a:gd name="T64" fmla="*/ 25 w 25"/>
                <a:gd name="T65" fmla="*/ 23 h 33"/>
                <a:gd name="T66" fmla="*/ 25 w 25"/>
                <a:gd name="T67" fmla="*/ 20 h 33"/>
                <a:gd name="T68" fmla="*/ 23 w 25"/>
                <a:gd name="T69" fmla="*/ 18 h 33"/>
                <a:gd name="T70" fmla="*/ 19 w 25"/>
                <a:gd name="T71" fmla="*/ 16 h 33"/>
                <a:gd name="T72" fmla="*/ 10 w 25"/>
                <a:gd name="T73" fmla="*/ 14 h 33"/>
                <a:gd name="T74" fmla="*/ 6 w 25"/>
                <a:gd name="T75" fmla="*/ 12 h 33"/>
                <a:gd name="T76" fmla="*/ 6 w 25"/>
                <a:gd name="T77" fmla="*/ 10 h 33"/>
                <a:gd name="T78" fmla="*/ 6 w 25"/>
                <a:gd name="T79" fmla="*/ 8 h 33"/>
                <a:gd name="T80" fmla="*/ 8 w 25"/>
                <a:gd name="T81" fmla="*/ 6 h 33"/>
                <a:gd name="T82" fmla="*/ 11 w 25"/>
                <a:gd name="T83" fmla="*/ 4 h 33"/>
                <a:gd name="T84" fmla="*/ 15 w 25"/>
                <a:gd name="T85" fmla="*/ 4 h 33"/>
                <a:gd name="T86" fmla="*/ 17 w 25"/>
                <a:gd name="T87" fmla="*/ 6 h 33"/>
                <a:gd name="T88" fmla="*/ 19 w 25"/>
                <a:gd name="T89" fmla="*/ 8 h 33"/>
                <a:gd name="T90" fmla="*/ 19 w 25"/>
                <a:gd name="T91" fmla="*/ 10 h 33"/>
                <a:gd name="T92" fmla="*/ 23 w 25"/>
                <a:gd name="T93" fmla="*/ 10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
                <a:gd name="T142" fmla="*/ 0 h 33"/>
                <a:gd name="T143" fmla="*/ 25 w 2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 h="33">
                  <a:moveTo>
                    <a:pt x="23" y="10"/>
                  </a:moveTo>
                  <a:lnTo>
                    <a:pt x="23" y="6"/>
                  </a:lnTo>
                  <a:lnTo>
                    <a:pt x="21" y="4"/>
                  </a:lnTo>
                  <a:lnTo>
                    <a:pt x="17" y="0"/>
                  </a:lnTo>
                  <a:lnTo>
                    <a:pt x="11" y="0"/>
                  </a:lnTo>
                  <a:lnTo>
                    <a:pt x="8" y="0"/>
                  </a:lnTo>
                  <a:lnTo>
                    <a:pt x="4" y="4"/>
                  </a:lnTo>
                  <a:lnTo>
                    <a:pt x="2" y="6"/>
                  </a:lnTo>
                  <a:lnTo>
                    <a:pt x="0" y="10"/>
                  </a:lnTo>
                  <a:lnTo>
                    <a:pt x="2" y="12"/>
                  </a:lnTo>
                  <a:lnTo>
                    <a:pt x="2" y="16"/>
                  </a:lnTo>
                  <a:lnTo>
                    <a:pt x="4" y="16"/>
                  </a:lnTo>
                  <a:lnTo>
                    <a:pt x="8" y="18"/>
                  </a:lnTo>
                  <a:lnTo>
                    <a:pt x="13" y="20"/>
                  </a:lnTo>
                  <a:lnTo>
                    <a:pt x="19" y="22"/>
                  </a:lnTo>
                  <a:lnTo>
                    <a:pt x="19" y="23"/>
                  </a:lnTo>
                  <a:lnTo>
                    <a:pt x="19" y="25"/>
                  </a:lnTo>
                  <a:lnTo>
                    <a:pt x="17" y="27"/>
                  </a:lnTo>
                  <a:lnTo>
                    <a:pt x="11" y="29"/>
                  </a:lnTo>
                  <a:lnTo>
                    <a:pt x="10" y="27"/>
                  </a:lnTo>
                  <a:lnTo>
                    <a:pt x="6" y="27"/>
                  </a:lnTo>
                  <a:lnTo>
                    <a:pt x="6" y="25"/>
                  </a:lnTo>
                  <a:lnTo>
                    <a:pt x="4" y="22"/>
                  </a:lnTo>
                  <a:lnTo>
                    <a:pt x="0" y="22"/>
                  </a:lnTo>
                  <a:lnTo>
                    <a:pt x="0" y="27"/>
                  </a:lnTo>
                  <a:lnTo>
                    <a:pt x="4" y="31"/>
                  </a:lnTo>
                  <a:lnTo>
                    <a:pt x="8" y="33"/>
                  </a:lnTo>
                  <a:lnTo>
                    <a:pt x="13" y="33"/>
                  </a:lnTo>
                  <a:lnTo>
                    <a:pt x="17" y="33"/>
                  </a:lnTo>
                  <a:lnTo>
                    <a:pt x="21" y="31"/>
                  </a:lnTo>
                  <a:lnTo>
                    <a:pt x="23" y="27"/>
                  </a:lnTo>
                  <a:lnTo>
                    <a:pt x="25" y="23"/>
                  </a:lnTo>
                  <a:lnTo>
                    <a:pt x="25" y="20"/>
                  </a:lnTo>
                  <a:lnTo>
                    <a:pt x="23" y="18"/>
                  </a:lnTo>
                  <a:lnTo>
                    <a:pt x="19" y="16"/>
                  </a:lnTo>
                  <a:lnTo>
                    <a:pt x="10" y="14"/>
                  </a:lnTo>
                  <a:lnTo>
                    <a:pt x="6" y="12"/>
                  </a:lnTo>
                  <a:lnTo>
                    <a:pt x="6" y="10"/>
                  </a:lnTo>
                  <a:lnTo>
                    <a:pt x="6" y="8"/>
                  </a:lnTo>
                  <a:lnTo>
                    <a:pt x="8" y="6"/>
                  </a:lnTo>
                  <a:lnTo>
                    <a:pt x="11" y="4"/>
                  </a:lnTo>
                  <a:lnTo>
                    <a:pt x="15" y="4"/>
                  </a:lnTo>
                  <a:lnTo>
                    <a:pt x="17" y="6"/>
                  </a:lnTo>
                  <a:lnTo>
                    <a:pt x="19" y="8"/>
                  </a:lnTo>
                  <a:lnTo>
                    <a:pt x="19" y="10"/>
                  </a:lnTo>
                  <a:lnTo>
                    <a:pt x="23" y="10"/>
                  </a:lnTo>
                  <a:close/>
                </a:path>
              </a:pathLst>
            </a:custGeom>
            <a:solidFill>
              <a:srgbClr val="000000"/>
            </a:solidFill>
            <a:ln w="9525">
              <a:noFill/>
              <a:round/>
              <a:headEnd/>
              <a:tailEnd/>
            </a:ln>
          </p:spPr>
          <p:txBody>
            <a:bodyPr/>
            <a:lstStyle/>
            <a:p>
              <a:endParaRPr lang="en-US"/>
            </a:p>
          </p:txBody>
        </p:sp>
        <p:sp>
          <p:nvSpPr>
            <p:cNvPr id="38273" name="Freeform 385"/>
            <p:cNvSpPr>
              <a:spLocks/>
            </p:cNvSpPr>
            <p:nvPr/>
          </p:nvSpPr>
          <p:spPr bwMode="auto">
            <a:xfrm>
              <a:off x="4438" y="2783"/>
              <a:ext cx="15" cy="40"/>
            </a:xfrm>
            <a:custGeom>
              <a:avLst/>
              <a:gdLst>
                <a:gd name="T0" fmla="*/ 6 w 15"/>
                <a:gd name="T1" fmla="*/ 0 h 40"/>
                <a:gd name="T2" fmla="*/ 6 w 15"/>
                <a:gd name="T3" fmla="*/ 9 h 40"/>
                <a:gd name="T4" fmla="*/ 0 w 15"/>
                <a:gd name="T5" fmla="*/ 9 h 40"/>
                <a:gd name="T6" fmla="*/ 0 w 15"/>
                <a:gd name="T7" fmla="*/ 13 h 40"/>
                <a:gd name="T8" fmla="*/ 6 w 15"/>
                <a:gd name="T9" fmla="*/ 13 h 40"/>
                <a:gd name="T10" fmla="*/ 6 w 15"/>
                <a:gd name="T11" fmla="*/ 34 h 40"/>
                <a:gd name="T12" fmla="*/ 6 w 15"/>
                <a:gd name="T13" fmla="*/ 36 h 40"/>
                <a:gd name="T14" fmla="*/ 6 w 15"/>
                <a:gd name="T15" fmla="*/ 38 h 40"/>
                <a:gd name="T16" fmla="*/ 8 w 15"/>
                <a:gd name="T17" fmla="*/ 40 h 40"/>
                <a:gd name="T18" fmla="*/ 11 w 15"/>
                <a:gd name="T19" fmla="*/ 40 h 40"/>
                <a:gd name="T20" fmla="*/ 15 w 15"/>
                <a:gd name="T21" fmla="*/ 40 h 40"/>
                <a:gd name="T22" fmla="*/ 15 w 15"/>
                <a:gd name="T23" fmla="*/ 34 h 40"/>
                <a:gd name="T24" fmla="*/ 13 w 15"/>
                <a:gd name="T25" fmla="*/ 34 h 40"/>
                <a:gd name="T26" fmla="*/ 11 w 15"/>
                <a:gd name="T27" fmla="*/ 34 h 40"/>
                <a:gd name="T28" fmla="*/ 9 w 15"/>
                <a:gd name="T29" fmla="*/ 34 h 40"/>
                <a:gd name="T30" fmla="*/ 9 w 15"/>
                <a:gd name="T31" fmla="*/ 32 h 40"/>
                <a:gd name="T32" fmla="*/ 9 w 15"/>
                <a:gd name="T33" fmla="*/ 13 h 40"/>
                <a:gd name="T34" fmla="*/ 15 w 15"/>
                <a:gd name="T35" fmla="*/ 13 h 40"/>
                <a:gd name="T36" fmla="*/ 15 w 15"/>
                <a:gd name="T37" fmla="*/ 9 h 40"/>
                <a:gd name="T38" fmla="*/ 9 w 15"/>
                <a:gd name="T39" fmla="*/ 9 h 40"/>
                <a:gd name="T40" fmla="*/ 9 w 15"/>
                <a:gd name="T41" fmla="*/ 0 h 40"/>
                <a:gd name="T42" fmla="*/ 6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6" y="0"/>
                  </a:moveTo>
                  <a:lnTo>
                    <a:pt x="6" y="9"/>
                  </a:lnTo>
                  <a:lnTo>
                    <a:pt x="0" y="9"/>
                  </a:lnTo>
                  <a:lnTo>
                    <a:pt x="0" y="13"/>
                  </a:lnTo>
                  <a:lnTo>
                    <a:pt x="6" y="13"/>
                  </a:lnTo>
                  <a:lnTo>
                    <a:pt x="6" y="34"/>
                  </a:lnTo>
                  <a:lnTo>
                    <a:pt x="6" y="36"/>
                  </a:lnTo>
                  <a:lnTo>
                    <a:pt x="6" y="38"/>
                  </a:lnTo>
                  <a:lnTo>
                    <a:pt x="8" y="40"/>
                  </a:lnTo>
                  <a:lnTo>
                    <a:pt x="11" y="40"/>
                  </a:lnTo>
                  <a:lnTo>
                    <a:pt x="15" y="40"/>
                  </a:lnTo>
                  <a:lnTo>
                    <a:pt x="15" y="34"/>
                  </a:lnTo>
                  <a:lnTo>
                    <a:pt x="13" y="34"/>
                  </a:lnTo>
                  <a:lnTo>
                    <a:pt x="11" y="34"/>
                  </a:lnTo>
                  <a:lnTo>
                    <a:pt x="9" y="34"/>
                  </a:lnTo>
                  <a:lnTo>
                    <a:pt x="9" y="32"/>
                  </a:lnTo>
                  <a:lnTo>
                    <a:pt x="9" y="13"/>
                  </a:lnTo>
                  <a:lnTo>
                    <a:pt x="15" y="13"/>
                  </a:lnTo>
                  <a:lnTo>
                    <a:pt x="15" y="9"/>
                  </a:lnTo>
                  <a:lnTo>
                    <a:pt x="9" y="9"/>
                  </a:lnTo>
                  <a:lnTo>
                    <a:pt x="9" y="0"/>
                  </a:lnTo>
                  <a:lnTo>
                    <a:pt x="6" y="0"/>
                  </a:lnTo>
                  <a:close/>
                </a:path>
              </a:pathLst>
            </a:custGeom>
            <a:solidFill>
              <a:srgbClr val="000000"/>
            </a:solidFill>
            <a:ln w="9525">
              <a:noFill/>
              <a:round/>
              <a:headEnd/>
              <a:tailEnd/>
            </a:ln>
          </p:spPr>
          <p:txBody>
            <a:bodyPr/>
            <a:lstStyle/>
            <a:p>
              <a:endParaRPr lang="en-US"/>
            </a:p>
          </p:txBody>
        </p:sp>
        <p:sp>
          <p:nvSpPr>
            <p:cNvPr id="38274" name="Freeform 386"/>
            <p:cNvSpPr>
              <a:spLocks noEditPoints="1"/>
            </p:cNvSpPr>
            <p:nvPr/>
          </p:nvSpPr>
          <p:spPr bwMode="auto">
            <a:xfrm>
              <a:off x="4158" y="2134"/>
              <a:ext cx="36" cy="42"/>
            </a:xfrm>
            <a:custGeom>
              <a:avLst/>
              <a:gdLst>
                <a:gd name="T0" fmla="*/ 15 w 36"/>
                <a:gd name="T1" fmla="*/ 0 h 42"/>
                <a:gd name="T2" fmla="*/ 0 w 36"/>
                <a:gd name="T3" fmla="*/ 42 h 42"/>
                <a:gd name="T4" fmla="*/ 5 w 36"/>
                <a:gd name="T5" fmla="*/ 42 h 42"/>
                <a:gd name="T6" fmla="*/ 9 w 36"/>
                <a:gd name="T7" fmla="*/ 29 h 42"/>
                <a:gd name="T8" fmla="*/ 26 w 36"/>
                <a:gd name="T9" fmla="*/ 29 h 42"/>
                <a:gd name="T10" fmla="*/ 30 w 36"/>
                <a:gd name="T11" fmla="*/ 42 h 42"/>
                <a:gd name="T12" fmla="*/ 36 w 36"/>
                <a:gd name="T13" fmla="*/ 42 h 42"/>
                <a:gd name="T14" fmla="*/ 23 w 36"/>
                <a:gd name="T15" fmla="*/ 0 h 42"/>
                <a:gd name="T16" fmla="*/ 15 w 36"/>
                <a:gd name="T17" fmla="*/ 0 h 42"/>
                <a:gd name="T18" fmla="*/ 19 w 36"/>
                <a:gd name="T19" fmla="*/ 6 h 42"/>
                <a:gd name="T20" fmla="*/ 25 w 36"/>
                <a:gd name="T21" fmla="*/ 25 h 42"/>
                <a:gd name="T22" fmla="*/ 11 w 36"/>
                <a:gd name="T23" fmla="*/ 25 h 42"/>
                <a:gd name="T24" fmla="*/ 19 w 36"/>
                <a:gd name="T25" fmla="*/ 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2"/>
                <a:gd name="T41" fmla="*/ 36 w 36"/>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2">
                  <a:moveTo>
                    <a:pt x="15" y="0"/>
                  </a:moveTo>
                  <a:lnTo>
                    <a:pt x="0" y="42"/>
                  </a:lnTo>
                  <a:lnTo>
                    <a:pt x="5" y="42"/>
                  </a:lnTo>
                  <a:lnTo>
                    <a:pt x="9" y="29"/>
                  </a:lnTo>
                  <a:lnTo>
                    <a:pt x="26" y="29"/>
                  </a:lnTo>
                  <a:lnTo>
                    <a:pt x="30" y="42"/>
                  </a:lnTo>
                  <a:lnTo>
                    <a:pt x="36" y="42"/>
                  </a:lnTo>
                  <a:lnTo>
                    <a:pt x="23" y="0"/>
                  </a:lnTo>
                  <a:lnTo>
                    <a:pt x="15" y="0"/>
                  </a:lnTo>
                  <a:close/>
                  <a:moveTo>
                    <a:pt x="19" y="6"/>
                  </a:moveTo>
                  <a:lnTo>
                    <a:pt x="25" y="25"/>
                  </a:lnTo>
                  <a:lnTo>
                    <a:pt x="11" y="25"/>
                  </a:lnTo>
                  <a:lnTo>
                    <a:pt x="19" y="6"/>
                  </a:lnTo>
                  <a:close/>
                </a:path>
              </a:pathLst>
            </a:custGeom>
            <a:solidFill>
              <a:srgbClr val="000000"/>
            </a:solidFill>
            <a:ln w="9525">
              <a:noFill/>
              <a:round/>
              <a:headEnd/>
              <a:tailEnd/>
            </a:ln>
          </p:spPr>
          <p:txBody>
            <a:bodyPr/>
            <a:lstStyle/>
            <a:p>
              <a:endParaRPr lang="en-US"/>
            </a:p>
          </p:txBody>
        </p:sp>
        <p:sp>
          <p:nvSpPr>
            <p:cNvPr id="38275" name="Freeform 387"/>
            <p:cNvSpPr>
              <a:spLocks noEditPoints="1"/>
            </p:cNvSpPr>
            <p:nvPr/>
          </p:nvSpPr>
          <p:spPr bwMode="auto">
            <a:xfrm>
              <a:off x="4200" y="2144"/>
              <a:ext cx="27" cy="44"/>
            </a:xfrm>
            <a:custGeom>
              <a:avLst/>
              <a:gdLst>
                <a:gd name="T0" fmla="*/ 4 w 27"/>
                <a:gd name="T1" fmla="*/ 28 h 44"/>
                <a:gd name="T2" fmla="*/ 8 w 27"/>
                <a:gd name="T3" fmla="*/ 32 h 44"/>
                <a:gd name="T4" fmla="*/ 13 w 27"/>
                <a:gd name="T5" fmla="*/ 32 h 44"/>
                <a:gd name="T6" fmla="*/ 17 w 27"/>
                <a:gd name="T7" fmla="*/ 32 h 44"/>
                <a:gd name="T8" fmla="*/ 23 w 27"/>
                <a:gd name="T9" fmla="*/ 28 h 44"/>
                <a:gd name="T10" fmla="*/ 25 w 27"/>
                <a:gd name="T11" fmla="*/ 23 h 44"/>
                <a:gd name="T12" fmla="*/ 27 w 27"/>
                <a:gd name="T13" fmla="*/ 15 h 44"/>
                <a:gd name="T14" fmla="*/ 25 w 27"/>
                <a:gd name="T15" fmla="*/ 9 h 44"/>
                <a:gd name="T16" fmla="*/ 23 w 27"/>
                <a:gd name="T17" fmla="*/ 4 h 44"/>
                <a:gd name="T18" fmla="*/ 19 w 27"/>
                <a:gd name="T19" fmla="*/ 2 h 44"/>
                <a:gd name="T20" fmla="*/ 13 w 27"/>
                <a:gd name="T21" fmla="*/ 0 h 44"/>
                <a:gd name="T22" fmla="*/ 8 w 27"/>
                <a:gd name="T23" fmla="*/ 2 h 44"/>
                <a:gd name="T24" fmla="*/ 6 w 27"/>
                <a:gd name="T25" fmla="*/ 5 h 44"/>
                <a:gd name="T26" fmla="*/ 4 w 27"/>
                <a:gd name="T27" fmla="*/ 5 h 44"/>
                <a:gd name="T28" fmla="*/ 4 w 27"/>
                <a:gd name="T29" fmla="*/ 2 h 44"/>
                <a:gd name="T30" fmla="*/ 0 w 27"/>
                <a:gd name="T31" fmla="*/ 2 h 44"/>
                <a:gd name="T32" fmla="*/ 0 w 27"/>
                <a:gd name="T33" fmla="*/ 44 h 44"/>
                <a:gd name="T34" fmla="*/ 4 w 27"/>
                <a:gd name="T35" fmla="*/ 44 h 44"/>
                <a:gd name="T36" fmla="*/ 4 w 27"/>
                <a:gd name="T37" fmla="*/ 28 h 44"/>
                <a:gd name="T38" fmla="*/ 11 w 27"/>
                <a:gd name="T39" fmla="*/ 5 h 44"/>
                <a:gd name="T40" fmla="*/ 15 w 27"/>
                <a:gd name="T41" fmla="*/ 5 h 44"/>
                <a:gd name="T42" fmla="*/ 19 w 27"/>
                <a:gd name="T43" fmla="*/ 7 h 44"/>
                <a:gd name="T44" fmla="*/ 21 w 27"/>
                <a:gd name="T45" fmla="*/ 11 h 44"/>
                <a:gd name="T46" fmla="*/ 21 w 27"/>
                <a:gd name="T47" fmla="*/ 17 h 44"/>
                <a:gd name="T48" fmla="*/ 21 w 27"/>
                <a:gd name="T49" fmla="*/ 21 h 44"/>
                <a:gd name="T50" fmla="*/ 19 w 27"/>
                <a:gd name="T51" fmla="*/ 25 h 44"/>
                <a:gd name="T52" fmla="*/ 15 w 27"/>
                <a:gd name="T53" fmla="*/ 27 h 44"/>
                <a:gd name="T54" fmla="*/ 11 w 27"/>
                <a:gd name="T55" fmla="*/ 28 h 44"/>
                <a:gd name="T56" fmla="*/ 9 w 27"/>
                <a:gd name="T57" fmla="*/ 27 h 44"/>
                <a:gd name="T58" fmla="*/ 6 w 27"/>
                <a:gd name="T59" fmla="*/ 25 h 44"/>
                <a:gd name="T60" fmla="*/ 6 w 27"/>
                <a:gd name="T61" fmla="*/ 21 h 44"/>
                <a:gd name="T62" fmla="*/ 4 w 27"/>
                <a:gd name="T63" fmla="*/ 17 h 44"/>
                <a:gd name="T64" fmla="*/ 6 w 27"/>
                <a:gd name="T65" fmla="*/ 11 h 44"/>
                <a:gd name="T66" fmla="*/ 6 w 27"/>
                <a:gd name="T67" fmla="*/ 9 h 44"/>
                <a:gd name="T68" fmla="*/ 9 w 27"/>
                <a:gd name="T69" fmla="*/ 5 h 44"/>
                <a:gd name="T70" fmla="*/ 11 w 27"/>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4"/>
                <a:gd name="T110" fmla="*/ 27 w 27"/>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4">
                  <a:moveTo>
                    <a:pt x="4" y="28"/>
                  </a:moveTo>
                  <a:lnTo>
                    <a:pt x="8" y="32"/>
                  </a:lnTo>
                  <a:lnTo>
                    <a:pt x="13" y="32"/>
                  </a:lnTo>
                  <a:lnTo>
                    <a:pt x="17" y="32"/>
                  </a:lnTo>
                  <a:lnTo>
                    <a:pt x="23" y="28"/>
                  </a:lnTo>
                  <a:lnTo>
                    <a:pt x="25" y="23"/>
                  </a:lnTo>
                  <a:lnTo>
                    <a:pt x="27" y="15"/>
                  </a:lnTo>
                  <a:lnTo>
                    <a:pt x="25" y="9"/>
                  </a:lnTo>
                  <a:lnTo>
                    <a:pt x="23" y="4"/>
                  </a:lnTo>
                  <a:lnTo>
                    <a:pt x="19" y="2"/>
                  </a:lnTo>
                  <a:lnTo>
                    <a:pt x="13" y="0"/>
                  </a:lnTo>
                  <a:lnTo>
                    <a:pt x="8" y="2"/>
                  </a:lnTo>
                  <a:lnTo>
                    <a:pt x="6" y="5"/>
                  </a:lnTo>
                  <a:lnTo>
                    <a:pt x="4" y="5"/>
                  </a:lnTo>
                  <a:lnTo>
                    <a:pt x="4" y="2"/>
                  </a:lnTo>
                  <a:lnTo>
                    <a:pt x="0" y="2"/>
                  </a:lnTo>
                  <a:lnTo>
                    <a:pt x="0" y="44"/>
                  </a:lnTo>
                  <a:lnTo>
                    <a:pt x="4" y="44"/>
                  </a:lnTo>
                  <a:lnTo>
                    <a:pt x="4" y="28"/>
                  </a:lnTo>
                  <a:close/>
                  <a:moveTo>
                    <a:pt x="11" y="5"/>
                  </a:moveTo>
                  <a:lnTo>
                    <a:pt x="15" y="5"/>
                  </a:lnTo>
                  <a:lnTo>
                    <a:pt x="19" y="7"/>
                  </a:lnTo>
                  <a:lnTo>
                    <a:pt x="21" y="11"/>
                  </a:lnTo>
                  <a:lnTo>
                    <a:pt x="21" y="17"/>
                  </a:lnTo>
                  <a:lnTo>
                    <a:pt x="21" y="21"/>
                  </a:lnTo>
                  <a:lnTo>
                    <a:pt x="19" y="25"/>
                  </a:lnTo>
                  <a:lnTo>
                    <a:pt x="15" y="27"/>
                  </a:lnTo>
                  <a:lnTo>
                    <a:pt x="11" y="28"/>
                  </a:lnTo>
                  <a:lnTo>
                    <a:pt x="9" y="27"/>
                  </a:lnTo>
                  <a:lnTo>
                    <a:pt x="6" y="25"/>
                  </a:lnTo>
                  <a:lnTo>
                    <a:pt x="6" y="21"/>
                  </a:lnTo>
                  <a:lnTo>
                    <a:pt x="4" y="17"/>
                  </a:lnTo>
                  <a:lnTo>
                    <a:pt x="6" y="11"/>
                  </a:lnTo>
                  <a:lnTo>
                    <a:pt x="6" y="9"/>
                  </a:lnTo>
                  <a:lnTo>
                    <a:pt x="9" y="5"/>
                  </a:lnTo>
                  <a:lnTo>
                    <a:pt x="11" y="5"/>
                  </a:lnTo>
                  <a:close/>
                </a:path>
              </a:pathLst>
            </a:custGeom>
            <a:solidFill>
              <a:srgbClr val="000000"/>
            </a:solidFill>
            <a:ln w="9525">
              <a:noFill/>
              <a:round/>
              <a:headEnd/>
              <a:tailEnd/>
            </a:ln>
          </p:spPr>
          <p:txBody>
            <a:bodyPr/>
            <a:lstStyle/>
            <a:p>
              <a:endParaRPr lang="en-US"/>
            </a:p>
          </p:txBody>
        </p:sp>
        <p:sp>
          <p:nvSpPr>
            <p:cNvPr id="38276" name="Freeform 388"/>
            <p:cNvSpPr>
              <a:spLocks noEditPoints="1"/>
            </p:cNvSpPr>
            <p:nvPr/>
          </p:nvSpPr>
          <p:spPr bwMode="auto">
            <a:xfrm>
              <a:off x="4232" y="2144"/>
              <a:ext cx="25" cy="44"/>
            </a:xfrm>
            <a:custGeom>
              <a:avLst/>
              <a:gdLst>
                <a:gd name="T0" fmla="*/ 4 w 25"/>
                <a:gd name="T1" fmla="*/ 28 h 44"/>
                <a:gd name="T2" fmla="*/ 8 w 25"/>
                <a:gd name="T3" fmla="*/ 32 h 44"/>
                <a:gd name="T4" fmla="*/ 14 w 25"/>
                <a:gd name="T5" fmla="*/ 32 h 44"/>
                <a:gd name="T6" fmla="*/ 20 w 25"/>
                <a:gd name="T7" fmla="*/ 32 h 44"/>
                <a:gd name="T8" fmla="*/ 23 w 25"/>
                <a:gd name="T9" fmla="*/ 28 h 44"/>
                <a:gd name="T10" fmla="*/ 25 w 25"/>
                <a:gd name="T11" fmla="*/ 23 h 44"/>
                <a:gd name="T12" fmla="*/ 25 w 25"/>
                <a:gd name="T13" fmla="*/ 15 h 44"/>
                <a:gd name="T14" fmla="*/ 25 w 25"/>
                <a:gd name="T15" fmla="*/ 9 h 44"/>
                <a:gd name="T16" fmla="*/ 23 w 25"/>
                <a:gd name="T17" fmla="*/ 4 h 44"/>
                <a:gd name="T18" fmla="*/ 20 w 25"/>
                <a:gd name="T19" fmla="*/ 2 h 44"/>
                <a:gd name="T20" fmla="*/ 14 w 25"/>
                <a:gd name="T21" fmla="*/ 0 h 44"/>
                <a:gd name="T22" fmla="*/ 8 w 25"/>
                <a:gd name="T23" fmla="*/ 2 h 44"/>
                <a:gd name="T24" fmla="*/ 4 w 25"/>
                <a:gd name="T25" fmla="*/ 5 h 44"/>
                <a:gd name="T26" fmla="*/ 4 w 25"/>
                <a:gd name="T27" fmla="*/ 5 h 44"/>
                <a:gd name="T28" fmla="*/ 4 w 25"/>
                <a:gd name="T29" fmla="*/ 2 h 44"/>
                <a:gd name="T30" fmla="*/ 0 w 25"/>
                <a:gd name="T31" fmla="*/ 2 h 44"/>
                <a:gd name="T32" fmla="*/ 0 w 25"/>
                <a:gd name="T33" fmla="*/ 44 h 44"/>
                <a:gd name="T34" fmla="*/ 4 w 25"/>
                <a:gd name="T35" fmla="*/ 44 h 44"/>
                <a:gd name="T36" fmla="*/ 4 w 25"/>
                <a:gd name="T37" fmla="*/ 28 h 44"/>
                <a:gd name="T38" fmla="*/ 12 w 25"/>
                <a:gd name="T39" fmla="*/ 5 h 44"/>
                <a:gd name="T40" fmla="*/ 16 w 25"/>
                <a:gd name="T41" fmla="*/ 5 h 44"/>
                <a:gd name="T42" fmla="*/ 20 w 25"/>
                <a:gd name="T43" fmla="*/ 7 h 44"/>
                <a:gd name="T44" fmla="*/ 20 w 25"/>
                <a:gd name="T45" fmla="*/ 11 h 44"/>
                <a:gd name="T46" fmla="*/ 22 w 25"/>
                <a:gd name="T47" fmla="*/ 17 h 44"/>
                <a:gd name="T48" fmla="*/ 20 w 25"/>
                <a:gd name="T49" fmla="*/ 21 h 44"/>
                <a:gd name="T50" fmla="*/ 20 w 25"/>
                <a:gd name="T51" fmla="*/ 25 h 44"/>
                <a:gd name="T52" fmla="*/ 16 w 25"/>
                <a:gd name="T53" fmla="*/ 27 h 44"/>
                <a:gd name="T54" fmla="*/ 14 w 25"/>
                <a:gd name="T55" fmla="*/ 28 h 44"/>
                <a:gd name="T56" fmla="*/ 10 w 25"/>
                <a:gd name="T57" fmla="*/ 27 h 44"/>
                <a:gd name="T58" fmla="*/ 6 w 25"/>
                <a:gd name="T59" fmla="*/ 25 h 44"/>
                <a:gd name="T60" fmla="*/ 4 w 25"/>
                <a:gd name="T61" fmla="*/ 21 h 44"/>
                <a:gd name="T62" fmla="*/ 4 w 25"/>
                <a:gd name="T63" fmla="*/ 17 h 44"/>
                <a:gd name="T64" fmla="*/ 4 w 25"/>
                <a:gd name="T65" fmla="*/ 11 h 44"/>
                <a:gd name="T66" fmla="*/ 6 w 25"/>
                <a:gd name="T67" fmla="*/ 9 h 44"/>
                <a:gd name="T68" fmla="*/ 8 w 25"/>
                <a:gd name="T69" fmla="*/ 5 h 44"/>
                <a:gd name="T70" fmla="*/ 12 w 25"/>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44"/>
                <a:gd name="T110" fmla="*/ 25 w 25"/>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44">
                  <a:moveTo>
                    <a:pt x="4" y="28"/>
                  </a:moveTo>
                  <a:lnTo>
                    <a:pt x="8" y="32"/>
                  </a:lnTo>
                  <a:lnTo>
                    <a:pt x="14" y="32"/>
                  </a:lnTo>
                  <a:lnTo>
                    <a:pt x="20" y="32"/>
                  </a:lnTo>
                  <a:lnTo>
                    <a:pt x="23" y="28"/>
                  </a:lnTo>
                  <a:lnTo>
                    <a:pt x="25" y="23"/>
                  </a:lnTo>
                  <a:lnTo>
                    <a:pt x="25" y="15"/>
                  </a:lnTo>
                  <a:lnTo>
                    <a:pt x="25" y="9"/>
                  </a:lnTo>
                  <a:lnTo>
                    <a:pt x="23" y="4"/>
                  </a:lnTo>
                  <a:lnTo>
                    <a:pt x="20" y="2"/>
                  </a:lnTo>
                  <a:lnTo>
                    <a:pt x="14" y="0"/>
                  </a:lnTo>
                  <a:lnTo>
                    <a:pt x="8" y="2"/>
                  </a:lnTo>
                  <a:lnTo>
                    <a:pt x="4" y="5"/>
                  </a:lnTo>
                  <a:lnTo>
                    <a:pt x="4" y="2"/>
                  </a:lnTo>
                  <a:lnTo>
                    <a:pt x="0" y="2"/>
                  </a:lnTo>
                  <a:lnTo>
                    <a:pt x="0" y="44"/>
                  </a:lnTo>
                  <a:lnTo>
                    <a:pt x="4" y="44"/>
                  </a:lnTo>
                  <a:lnTo>
                    <a:pt x="4" y="28"/>
                  </a:lnTo>
                  <a:close/>
                  <a:moveTo>
                    <a:pt x="12" y="5"/>
                  </a:moveTo>
                  <a:lnTo>
                    <a:pt x="16" y="5"/>
                  </a:lnTo>
                  <a:lnTo>
                    <a:pt x="20" y="7"/>
                  </a:lnTo>
                  <a:lnTo>
                    <a:pt x="20" y="11"/>
                  </a:lnTo>
                  <a:lnTo>
                    <a:pt x="22" y="17"/>
                  </a:lnTo>
                  <a:lnTo>
                    <a:pt x="20" y="21"/>
                  </a:lnTo>
                  <a:lnTo>
                    <a:pt x="20" y="25"/>
                  </a:lnTo>
                  <a:lnTo>
                    <a:pt x="16" y="27"/>
                  </a:lnTo>
                  <a:lnTo>
                    <a:pt x="14" y="28"/>
                  </a:lnTo>
                  <a:lnTo>
                    <a:pt x="10" y="27"/>
                  </a:lnTo>
                  <a:lnTo>
                    <a:pt x="6" y="25"/>
                  </a:lnTo>
                  <a:lnTo>
                    <a:pt x="4" y="21"/>
                  </a:lnTo>
                  <a:lnTo>
                    <a:pt x="4" y="17"/>
                  </a:lnTo>
                  <a:lnTo>
                    <a:pt x="4" y="11"/>
                  </a:lnTo>
                  <a:lnTo>
                    <a:pt x="6" y="9"/>
                  </a:lnTo>
                  <a:lnTo>
                    <a:pt x="8" y="5"/>
                  </a:lnTo>
                  <a:lnTo>
                    <a:pt x="12" y="5"/>
                  </a:lnTo>
                  <a:close/>
                </a:path>
              </a:pathLst>
            </a:custGeom>
            <a:solidFill>
              <a:srgbClr val="000000"/>
            </a:solidFill>
            <a:ln w="9525">
              <a:noFill/>
              <a:round/>
              <a:headEnd/>
              <a:tailEnd/>
            </a:ln>
          </p:spPr>
          <p:txBody>
            <a:bodyPr/>
            <a:lstStyle/>
            <a:p>
              <a:endParaRPr lang="en-US"/>
            </a:p>
          </p:txBody>
        </p:sp>
        <p:sp>
          <p:nvSpPr>
            <p:cNvPr id="38277" name="Freeform 389"/>
            <p:cNvSpPr>
              <a:spLocks noEditPoints="1"/>
            </p:cNvSpPr>
            <p:nvPr/>
          </p:nvSpPr>
          <p:spPr bwMode="auto">
            <a:xfrm>
              <a:off x="4263" y="2144"/>
              <a:ext cx="29" cy="32"/>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5 w 29"/>
                <a:gd name="T11" fmla="*/ 5 h 32"/>
                <a:gd name="T12" fmla="*/ 23 w 29"/>
                <a:gd name="T13" fmla="*/ 4 h 32"/>
                <a:gd name="T14" fmla="*/ 19 w 29"/>
                <a:gd name="T15" fmla="*/ 2 h 32"/>
                <a:gd name="T16" fmla="*/ 14 w 29"/>
                <a:gd name="T17" fmla="*/ 0 h 32"/>
                <a:gd name="T18" fmla="*/ 8 w 29"/>
                <a:gd name="T19" fmla="*/ 2 h 32"/>
                <a:gd name="T20" fmla="*/ 4 w 29"/>
                <a:gd name="T21" fmla="*/ 4 h 32"/>
                <a:gd name="T22" fmla="*/ 2 w 29"/>
                <a:gd name="T23" fmla="*/ 5 h 32"/>
                <a:gd name="T24" fmla="*/ 2 w 29"/>
                <a:gd name="T25" fmla="*/ 11 h 32"/>
                <a:gd name="T26" fmla="*/ 6 w 29"/>
                <a:gd name="T27" fmla="*/ 11 h 32"/>
                <a:gd name="T28" fmla="*/ 6 w 29"/>
                <a:gd name="T29" fmla="*/ 7 h 32"/>
                <a:gd name="T30" fmla="*/ 8 w 29"/>
                <a:gd name="T31" fmla="*/ 5 h 32"/>
                <a:gd name="T32" fmla="*/ 10 w 29"/>
                <a:gd name="T33" fmla="*/ 5 h 32"/>
                <a:gd name="T34" fmla="*/ 14 w 29"/>
                <a:gd name="T35" fmla="*/ 4 h 32"/>
                <a:gd name="T36" fmla="*/ 16 w 29"/>
                <a:gd name="T37" fmla="*/ 5 h 32"/>
                <a:gd name="T38" fmla="*/ 17 w 29"/>
                <a:gd name="T39" fmla="*/ 5 h 32"/>
                <a:gd name="T40" fmla="*/ 19 w 29"/>
                <a:gd name="T41" fmla="*/ 7 h 32"/>
                <a:gd name="T42" fmla="*/ 19 w 29"/>
                <a:gd name="T43" fmla="*/ 9 h 32"/>
                <a:gd name="T44" fmla="*/ 19 w 29"/>
                <a:gd name="T45" fmla="*/ 11 h 32"/>
                <a:gd name="T46" fmla="*/ 19 w 29"/>
                <a:gd name="T47" fmla="*/ 13 h 32"/>
                <a:gd name="T48" fmla="*/ 12 w 29"/>
                <a:gd name="T49" fmla="*/ 15 h 32"/>
                <a:gd name="T50" fmla="*/ 6 w 29"/>
                <a:gd name="T51" fmla="*/ 15 h 32"/>
                <a:gd name="T52" fmla="*/ 4 w 29"/>
                <a:gd name="T53" fmla="*/ 15 h 32"/>
                <a:gd name="T54" fmla="*/ 2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21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7 w 29"/>
                <a:gd name="T87" fmla="*/ 27 h 32"/>
                <a:gd name="T88" fmla="*/ 16 w 29"/>
                <a:gd name="T89" fmla="*/ 27 h 32"/>
                <a:gd name="T90" fmla="*/ 12 w 29"/>
                <a:gd name="T91" fmla="*/ 28 h 32"/>
                <a:gd name="T92" fmla="*/ 6 w 29"/>
                <a:gd name="T93" fmla="*/ 27 h 32"/>
                <a:gd name="T94" fmla="*/ 6 w 29"/>
                <a:gd name="T95" fmla="*/ 25 h 32"/>
                <a:gd name="T96" fmla="*/ 6 w 29"/>
                <a:gd name="T97" fmla="*/ 23 h 32"/>
                <a:gd name="T98" fmla="*/ 6 w 29"/>
                <a:gd name="T99" fmla="*/ 21 h 32"/>
                <a:gd name="T100" fmla="*/ 6 w 29"/>
                <a:gd name="T101" fmla="*/ 21 h 32"/>
                <a:gd name="T102" fmla="*/ 12 w 29"/>
                <a:gd name="T103" fmla="*/ 19 h 32"/>
                <a:gd name="T104" fmla="*/ 17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5" y="5"/>
                  </a:lnTo>
                  <a:lnTo>
                    <a:pt x="23" y="4"/>
                  </a:lnTo>
                  <a:lnTo>
                    <a:pt x="19" y="2"/>
                  </a:lnTo>
                  <a:lnTo>
                    <a:pt x="14" y="0"/>
                  </a:lnTo>
                  <a:lnTo>
                    <a:pt x="8" y="2"/>
                  </a:lnTo>
                  <a:lnTo>
                    <a:pt x="4" y="4"/>
                  </a:lnTo>
                  <a:lnTo>
                    <a:pt x="2" y="5"/>
                  </a:lnTo>
                  <a:lnTo>
                    <a:pt x="2" y="11"/>
                  </a:lnTo>
                  <a:lnTo>
                    <a:pt x="6" y="11"/>
                  </a:lnTo>
                  <a:lnTo>
                    <a:pt x="6" y="7"/>
                  </a:lnTo>
                  <a:lnTo>
                    <a:pt x="8" y="5"/>
                  </a:lnTo>
                  <a:lnTo>
                    <a:pt x="10" y="5"/>
                  </a:lnTo>
                  <a:lnTo>
                    <a:pt x="14" y="4"/>
                  </a:lnTo>
                  <a:lnTo>
                    <a:pt x="16" y="5"/>
                  </a:lnTo>
                  <a:lnTo>
                    <a:pt x="17" y="5"/>
                  </a:lnTo>
                  <a:lnTo>
                    <a:pt x="19" y="7"/>
                  </a:lnTo>
                  <a:lnTo>
                    <a:pt x="19" y="9"/>
                  </a:lnTo>
                  <a:lnTo>
                    <a:pt x="19" y="11"/>
                  </a:lnTo>
                  <a:lnTo>
                    <a:pt x="19" y="13"/>
                  </a:lnTo>
                  <a:lnTo>
                    <a:pt x="12" y="15"/>
                  </a:lnTo>
                  <a:lnTo>
                    <a:pt x="6" y="15"/>
                  </a:lnTo>
                  <a:lnTo>
                    <a:pt x="4" y="15"/>
                  </a:lnTo>
                  <a:lnTo>
                    <a:pt x="2" y="19"/>
                  </a:lnTo>
                  <a:lnTo>
                    <a:pt x="0" y="21"/>
                  </a:lnTo>
                  <a:lnTo>
                    <a:pt x="0" y="23"/>
                  </a:lnTo>
                  <a:lnTo>
                    <a:pt x="0" y="27"/>
                  </a:lnTo>
                  <a:lnTo>
                    <a:pt x="2" y="30"/>
                  </a:lnTo>
                  <a:lnTo>
                    <a:pt x="6" y="32"/>
                  </a:lnTo>
                  <a:lnTo>
                    <a:pt x="10" y="32"/>
                  </a:lnTo>
                  <a:lnTo>
                    <a:pt x="16" y="32"/>
                  </a:lnTo>
                  <a:lnTo>
                    <a:pt x="21" y="28"/>
                  </a:lnTo>
                  <a:lnTo>
                    <a:pt x="21" y="32"/>
                  </a:lnTo>
                  <a:lnTo>
                    <a:pt x="25" y="32"/>
                  </a:lnTo>
                  <a:lnTo>
                    <a:pt x="29" y="32"/>
                  </a:lnTo>
                  <a:lnTo>
                    <a:pt x="29" y="28"/>
                  </a:lnTo>
                  <a:close/>
                  <a:moveTo>
                    <a:pt x="19" y="21"/>
                  </a:moveTo>
                  <a:lnTo>
                    <a:pt x="19" y="21"/>
                  </a:lnTo>
                  <a:lnTo>
                    <a:pt x="19" y="25"/>
                  </a:lnTo>
                  <a:lnTo>
                    <a:pt x="17" y="27"/>
                  </a:lnTo>
                  <a:lnTo>
                    <a:pt x="16" y="27"/>
                  </a:lnTo>
                  <a:lnTo>
                    <a:pt x="12" y="28"/>
                  </a:lnTo>
                  <a:lnTo>
                    <a:pt x="6" y="27"/>
                  </a:lnTo>
                  <a:lnTo>
                    <a:pt x="6" y="25"/>
                  </a:lnTo>
                  <a:lnTo>
                    <a:pt x="6" y="23"/>
                  </a:lnTo>
                  <a:lnTo>
                    <a:pt x="6" y="21"/>
                  </a:lnTo>
                  <a:lnTo>
                    <a:pt x="12" y="19"/>
                  </a:lnTo>
                  <a:lnTo>
                    <a:pt x="17" y="17"/>
                  </a:lnTo>
                  <a:lnTo>
                    <a:pt x="19" y="17"/>
                  </a:lnTo>
                  <a:lnTo>
                    <a:pt x="19" y="21"/>
                  </a:lnTo>
                  <a:close/>
                </a:path>
              </a:pathLst>
            </a:custGeom>
            <a:solidFill>
              <a:srgbClr val="000000"/>
            </a:solidFill>
            <a:ln w="9525">
              <a:noFill/>
              <a:round/>
              <a:headEnd/>
              <a:tailEnd/>
            </a:ln>
          </p:spPr>
          <p:txBody>
            <a:bodyPr/>
            <a:lstStyle/>
            <a:p>
              <a:endParaRPr lang="en-US"/>
            </a:p>
          </p:txBody>
        </p:sp>
        <p:sp>
          <p:nvSpPr>
            <p:cNvPr id="38278" name="Rectangle 390"/>
            <p:cNvSpPr>
              <a:spLocks noChangeArrowheads="1"/>
            </p:cNvSpPr>
            <p:nvPr/>
          </p:nvSpPr>
          <p:spPr bwMode="auto">
            <a:xfrm>
              <a:off x="4298" y="2134"/>
              <a:ext cx="5" cy="42"/>
            </a:xfrm>
            <a:prstGeom prst="rect">
              <a:avLst/>
            </a:prstGeom>
            <a:solidFill>
              <a:srgbClr val="000000"/>
            </a:solidFill>
            <a:ln w="9525">
              <a:noFill/>
              <a:miter lim="800000"/>
              <a:headEnd/>
              <a:tailEnd/>
            </a:ln>
          </p:spPr>
          <p:txBody>
            <a:bodyPr/>
            <a:lstStyle/>
            <a:p>
              <a:pPr eaLnBrk="0" hangingPunct="0"/>
              <a:endParaRPr lang="en-US"/>
            </a:p>
          </p:txBody>
        </p:sp>
        <p:sp>
          <p:nvSpPr>
            <p:cNvPr id="38279" name="Freeform 391"/>
            <p:cNvSpPr>
              <a:spLocks noEditPoints="1"/>
            </p:cNvSpPr>
            <p:nvPr/>
          </p:nvSpPr>
          <p:spPr bwMode="auto">
            <a:xfrm>
              <a:off x="4309" y="2144"/>
              <a:ext cx="29" cy="32"/>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3 w 29"/>
                <a:gd name="T11" fmla="*/ 5 h 32"/>
                <a:gd name="T12" fmla="*/ 21 w 29"/>
                <a:gd name="T13" fmla="*/ 4 h 32"/>
                <a:gd name="T14" fmla="*/ 18 w 29"/>
                <a:gd name="T15" fmla="*/ 2 h 32"/>
                <a:gd name="T16" fmla="*/ 14 w 29"/>
                <a:gd name="T17" fmla="*/ 0 h 32"/>
                <a:gd name="T18" fmla="*/ 8 w 29"/>
                <a:gd name="T19" fmla="*/ 2 h 32"/>
                <a:gd name="T20" fmla="*/ 4 w 29"/>
                <a:gd name="T21" fmla="*/ 4 h 32"/>
                <a:gd name="T22" fmla="*/ 2 w 29"/>
                <a:gd name="T23" fmla="*/ 5 h 32"/>
                <a:gd name="T24" fmla="*/ 0 w 29"/>
                <a:gd name="T25" fmla="*/ 11 h 32"/>
                <a:gd name="T26" fmla="*/ 6 w 29"/>
                <a:gd name="T27" fmla="*/ 11 h 32"/>
                <a:gd name="T28" fmla="*/ 6 w 29"/>
                <a:gd name="T29" fmla="*/ 7 h 32"/>
                <a:gd name="T30" fmla="*/ 8 w 29"/>
                <a:gd name="T31" fmla="*/ 5 h 32"/>
                <a:gd name="T32" fmla="*/ 10 w 29"/>
                <a:gd name="T33" fmla="*/ 5 h 32"/>
                <a:gd name="T34" fmla="*/ 12 w 29"/>
                <a:gd name="T35" fmla="*/ 4 h 32"/>
                <a:gd name="T36" fmla="*/ 16 w 29"/>
                <a:gd name="T37" fmla="*/ 5 h 32"/>
                <a:gd name="T38" fmla="*/ 18 w 29"/>
                <a:gd name="T39" fmla="*/ 5 h 32"/>
                <a:gd name="T40" fmla="*/ 19 w 29"/>
                <a:gd name="T41" fmla="*/ 7 h 32"/>
                <a:gd name="T42" fmla="*/ 19 w 29"/>
                <a:gd name="T43" fmla="*/ 9 h 32"/>
                <a:gd name="T44" fmla="*/ 19 w 29"/>
                <a:gd name="T45" fmla="*/ 11 h 32"/>
                <a:gd name="T46" fmla="*/ 18 w 29"/>
                <a:gd name="T47" fmla="*/ 13 h 32"/>
                <a:gd name="T48" fmla="*/ 12 w 29"/>
                <a:gd name="T49" fmla="*/ 15 h 32"/>
                <a:gd name="T50" fmla="*/ 6 w 29"/>
                <a:gd name="T51" fmla="*/ 15 h 32"/>
                <a:gd name="T52" fmla="*/ 2 w 29"/>
                <a:gd name="T53" fmla="*/ 15 h 32"/>
                <a:gd name="T54" fmla="*/ 0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19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8 w 29"/>
                <a:gd name="T87" fmla="*/ 27 h 32"/>
                <a:gd name="T88" fmla="*/ 16 w 29"/>
                <a:gd name="T89" fmla="*/ 27 h 32"/>
                <a:gd name="T90" fmla="*/ 10 w 29"/>
                <a:gd name="T91" fmla="*/ 28 h 32"/>
                <a:gd name="T92" fmla="*/ 6 w 29"/>
                <a:gd name="T93" fmla="*/ 27 h 32"/>
                <a:gd name="T94" fmla="*/ 6 w 29"/>
                <a:gd name="T95" fmla="*/ 25 h 32"/>
                <a:gd name="T96" fmla="*/ 4 w 29"/>
                <a:gd name="T97" fmla="*/ 23 h 32"/>
                <a:gd name="T98" fmla="*/ 6 w 29"/>
                <a:gd name="T99" fmla="*/ 21 h 32"/>
                <a:gd name="T100" fmla="*/ 6 w 29"/>
                <a:gd name="T101" fmla="*/ 21 h 32"/>
                <a:gd name="T102" fmla="*/ 12 w 29"/>
                <a:gd name="T103" fmla="*/ 19 h 32"/>
                <a:gd name="T104" fmla="*/ 16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3" y="5"/>
                  </a:lnTo>
                  <a:lnTo>
                    <a:pt x="21" y="4"/>
                  </a:lnTo>
                  <a:lnTo>
                    <a:pt x="18" y="2"/>
                  </a:lnTo>
                  <a:lnTo>
                    <a:pt x="14" y="0"/>
                  </a:lnTo>
                  <a:lnTo>
                    <a:pt x="8" y="2"/>
                  </a:lnTo>
                  <a:lnTo>
                    <a:pt x="4" y="4"/>
                  </a:lnTo>
                  <a:lnTo>
                    <a:pt x="2" y="5"/>
                  </a:lnTo>
                  <a:lnTo>
                    <a:pt x="0" y="11"/>
                  </a:lnTo>
                  <a:lnTo>
                    <a:pt x="6" y="11"/>
                  </a:lnTo>
                  <a:lnTo>
                    <a:pt x="6" y="7"/>
                  </a:lnTo>
                  <a:lnTo>
                    <a:pt x="8" y="5"/>
                  </a:lnTo>
                  <a:lnTo>
                    <a:pt x="10" y="5"/>
                  </a:lnTo>
                  <a:lnTo>
                    <a:pt x="12" y="4"/>
                  </a:lnTo>
                  <a:lnTo>
                    <a:pt x="16" y="5"/>
                  </a:lnTo>
                  <a:lnTo>
                    <a:pt x="18" y="5"/>
                  </a:lnTo>
                  <a:lnTo>
                    <a:pt x="19" y="7"/>
                  </a:lnTo>
                  <a:lnTo>
                    <a:pt x="19" y="9"/>
                  </a:lnTo>
                  <a:lnTo>
                    <a:pt x="19" y="11"/>
                  </a:lnTo>
                  <a:lnTo>
                    <a:pt x="18" y="13"/>
                  </a:lnTo>
                  <a:lnTo>
                    <a:pt x="12" y="15"/>
                  </a:lnTo>
                  <a:lnTo>
                    <a:pt x="6" y="15"/>
                  </a:lnTo>
                  <a:lnTo>
                    <a:pt x="2" y="15"/>
                  </a:lnTo>
                  <a:lnTo>
                    <a:pt x="0" y="19"/>
                  </a:lnTo>
                  <a:lnTo>
                    <a:pt x="0" y="21"/>
                  </a:lnTo>
                  <a:lnTo>
                    <a:pt x="0" y="23"/>
                  </a:lnTo>
                  <a:lnTo>
                    <a:pt x="0" y="27"/>
                  </a:lnTo>
                  <a:lnTo>
                    <a:pt x="2" y="30"/>
                  </a:lnTo>
                  <a:lnTo>
                    <a:pt x="6" y="32"/>
                  </a:lnTo>
                  <a:lnTo>
                    <a:pt x="10" y="32"/>
                  </a:lnTo>
                  <a:lnTo>
                    <a:pt x="16" y="32"/>
                  </a:lnTo>
                  <a:lnTo>
                    <a:pt x="19" y="28"/>
                  </a:lnTo>
                  <a:lnTo>
                    <a:pt x="21" y="32"/>
                  </a:lnTo>
                  <a:lnTo>
                    <a:pt x="25" y="32"/>
                  </a:lnTo>
                  <a:lnTo>
                    <a:pt x="29" y="32"/>
                  </a:lnTo>
                  <a:lnTo>
                    <a:pt x="29" y="28"/>
                  </a:lnTo>
                  <a:close/>
                  <a:moveTo>
                    <a:pt x="19" y="21"/>
                  </a:moveTo>
                  <a:lnTo>
                    <a:pt x="19" y="21"/>
                  </a:lnTo>
                  <a:lnTo>
                    <a:pt x="19" y="25"/>
                  </a:lnTo>
                  <a:lnTo>
                    <a:pt x="18" y="27"/>
                  </a:lnTo>
                  <a:lnTo>
                    <a:pt x="16" y="27"/>
                  </a:lnTo>
                  <a:lnTo>
                    <a:pt x="10" y="28"/>
                  </a:lnTo>
                  <a:lnTo>
                    <a:pt x="6" y="27"/>
                  </a:lnTo>
                  <a:lnTo>
                    <a:pt x="6" y="25"/>
                  </a:lnTo>
                  <a:lnTo>
                    <a:pt x="4" y="23"/>
                  </a:lnTo>
                  <a:lnTo>
                    <a:pt x="6" y="21"/>
                  </a:lnTo>
                  <a:lnTo>
                    <a:pt x="12" y="19"/>
                  </a:lnTo>
                  <a:lnTo>
                    <a:pt x="16" y="17"/>
                  </a:lnTo>
                  <a:lnTo>
                    <a:pt x="19" y="17"/>
                  </a:lnTo>
                  <a:lnTo>
                    <a:pt x="19" y="21"/>
                  </a:lnTo>
                  <a:close/>
                </a:path>
              </a:pathLst>
            </a:custGeom>
            <a:solidFill>
              <a:srgbClr val="000000"/>
            </a:solidFill>
            <a:ln w="9525">
              <a:noFill/>
              <a:round/>
              <a:headEnd/>
              <a:tailEnd/>
            </a:ln>
          </p:spPr>
          <p:txBody>
            <a:bodyPr/>
            <a:lstStyle/>
            <a:p>
              <a:endParaRPr lang="en-US"/>
            </a:p>
          </p:txBody>
        </p:sp>
        <p:sp>
          <p:nvSpPr>
            <p:cNvPr id="38280" name="Freeform 392"/>
            <p:cNvSpPr>
              <a:spLocks/>
            </p:cNvSpPr>
            <p:nvPr/>
          </p:nvSpPr>
          <p:spPr bwMode="auto">
            <a:xfrm>
              <a:off x="4340" y="2144"/>
              <a:ext cx="27" cy="32"/>
            </a:xfrm>
            <a:custGeom>
              <a:avLst/>
              <a:gdLst>
                <a:gd name="T0" fmla="*/ 27 w 27"/>
                <a:gd name="T1" fmla="*/ 11 h 32"/>
                <a:gd name="T2" fmla="*/ 25 w 27"/>
                <a:gd name="T3" fmla="*/ 7 h 32"/>
                <a:gd name="T4" fmla="*/ 23 w 27"/>
                <a:gd name="T5" fmla="*/ 4 h 32"/>
                <a:gd name="T6" fmla="*/ 19 w 27"/>
                <a:gd name="T7" fmla="*/ 2 h 32"/>
                <a:gd name="T8" fmla="*/ 15 w 27"/>
                <a:gd name="T9" fmla="*/ 0 h 32"/>
                <a:gd name="T10" fmla="*/ 10 w 27"/>
                <a:gd name="T11" fmla="*/ 2 h 32"/>
                <a:gd name="T12" fmla="*/ 4 w 27"/>
                <a:gd name="T13" fmla="*/ 5 h 32"/>
                <a:gd name="T14" fmla="*/ 2 w 27"/>
                <a:gd name="T15" fmla="*/ 9 h 32"/>
                <a:gd name="T16" fmla="*/ 0 w 27"/>
                <a:gd name="T17" fmla="*/ 17 h 32"/>
                <a:gd name="T18" fmla="*/ 2 w 27"/>
                <a:gd name="T19" fmla="*/ 23 h 32"/>
                <a:gd name="T20" fmla="*/ 4 w 27"/>
                <a:gd name="T21" fmla="*/ 28 h 32"/>
                <a:gd name="T22" fmla="*/ 10 w 27"/>
                <a:gd name="T23" fmla="*/ 32 h 32"/>
                <a:gd name="T24" fmla="*/ 15 w 27"/>
                <a:gd name="T25" fmla="*/ 32 h 32"/>
                <a:gd name="T26" fmla="*/ 19 w 27"/>
                <a:gd name="T27" fmla="*/ 32 h 32"/>
                <a:gd name="T28" fmla="*/ 23 w 27"/>
                <a:gd name="T29" fmla="*/ 28 h 32"/>
                <a:gd name="T30" fmla="*/ 25 w 27"/>
                <a:gd name="T31" fmla="*/ 27 h 32"/>
                <a:gd name="T32" fmla="*/ 27 w 27"/>
                <a:gd name="T33" fmla="*/ 21 h 32"/>
                <a:gd name="T34" fmla="*/ 21 w 27"/>
                <a:gd name="T35" fmla="*/ 21 h 32"/>
                <a:gd name="T36" fmla="*/ 21 w 27"/>
                <a:gd name="T37" fmla="*/ 25 h 32"/>
                <a:gd name="T38" fmla="*/ 19 w 27"/>
                <a:gd name="T39" fmla="*/ 27 h 32"/>
                <a:gd name="T40" fmla="*/ 17 w 27"/>
                <a:gd name="T41" fmla="*/ 28 h 32"/>
                <a:gd name="T42" fmla="*/ 13 w 27"/>
                <a:gd name="T43" fmla="*/ 28 h 32"/>
                <a:gd name="T44" fmla="*/ 10 w 27"/>
                <a:gd name="T45" fmla="*/ 27 h 32"/>
                <a:gd name="T46" fmla="*/ 8 w 27"/>
                <a:gd name="T47" fmla="*/ 25 h 32"/>
                <a:gd name="T48" fmla="*/ 6 w 27"/>
                <a:gd name="T49" fmla="*/ 21 h 32"/>
                <a:gd name="T50" fmla="*/ 6 w 27"/>
                <a:gd name="T51" fmla="*/ 17 h 32"/>
                <a:gd name="T52" fmla="*/ 6 w 27"/>
                <a:gd name="T53" fmla="*/ 11 h 32"/>
                <a:gd name="T54" fmla="*/ 8 w 27"/>
                <a:gd name="T55" fmla="*/ 7 h 32"/>
                <a:gd name="T56" fmla="*/ 11 w 27"/>
                <a:gd name="T57" fmla="*/ 5 h 32"/>
                <a:gd name="T58" fmla="*/ 15 w 27"/>
                <a:gd name="T59" fmla="*/ 5 h 32"/>
                <a:gd name="T60" fmla="*/ 17 w 27"/>
                <a:gd name="T61" fmla="*/ 5 h 32"/>
                <a:gd name="T62" fmla="*/ 19 w 27"/>
                <a:gd name="T63" fmla="*/ 7 h 32"/>
                <a:gd name="T64" fmla="*/ 21 w 27"/>
                <a:gd name="T65" fmla="*/ 9 h 32"/>
                <a:gd name="T66" fmla="*/ 21 w 27"/>
                <a:gd name="T67" fmla="*/ 11 h 32"/>
                <a:gd name="T68" fmla="*/ 27 w 27"/>
                <a:gd name="T69" fmla="*/ 1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32"/>
                <a:gd name="T107" fmla="*/ 27 w 2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32">
                  <a:moveTo>
                    <a:pt x="27" y="11"/>
                  </a:moveTo>
                  <a:lnTo>
                    <a:pt x="25" y="7"/>
                  </a:lnTo>
                  <a:lnTo>
                    <a:pt x="23" y="4"/>
                  </a:lnTo>
                  <a:lnTo>
                    <a:pt x="19" y="2"/>
                  </a:lnTo>
                  <a:lnTo>
                    <a:pt x="15" y="0"/>
                  </a:lnTo>
                  <a:lnTo>
                    <a:pt x="10" y="2"/>
                  </a:lnTo>
                  <a:lnTo>
                    <a:pt x="4" y="5"/>
                  </a:lnTo>
                  <a:lnTo>
                    <a:pt x="2" y="9"/>
                  </a:lnTo>
                  <a:lnTo>
                    <a:pt x="0" y="17"/>
                  </a:lnTo>
                  <a:lnTo>
                    <a:pt x="2" y="23"/>
                  </a:lnTo>
                  <a:lnTo>
                    <a:pt x="4" y="28"/>
                  </a:lnTo>
                  <a:lnTo>
                    <a:pt x="10" y="32"/>
                  </a:lnTo>
                  <a:lnTo>
                    <a:pt x="15" y="32"/>
                  </a:lnTo>
                  <a:lnTo>
                    <a:pt x="19" y="32"/>
                  </a:lnTo>
                  <a:lnTo>
                    <a:pt x="23" y="28"/>
                  </a:lnTo>
                  <a:lnTo>
                    <a:pt x="25" y="27"/>
                  </a:lnTo>
                  <a:lnTo>
                    <a:pt x="27" y="21"/>
                  </a:lnTo>
                  <a:lnTo>
                    <a:pt x="21" y="21"/>
                  </a:lnTo>
                  <a:lnTo>
                    <a:pt x="21" y="25"/>
                  </a:lnTo>
                  <a:lnTo>
                    <a:pt x="19" y="27"/>
                  </a:lnTo>
                  <a:lnTo>
                    <a:pt x="17" y="28"/>
                  </a:lnTo>
                  <a:lnTo>
                    <a:pt x="13" y="28"/>
                  </a:lnTo>
                  <a:lnTo>
                    <a:pt x="10" y="27"/>
                  </a:lnTo>
                  <a:lnTo>
                    <a:pt x="8" y="25"/>
                  </a:lnTo>
                  <a:lnTo>
                    <a:pt x="6" y="21"/>
                  </a:lnTo>
                  <a:lnTo>
                    <a:pt x="6" y="17"/>
                  </a:lnTo>
                  <a:lnTo>
                    <a:pt x="6" y="11"/>
                  </a:lnTo>
                  <a:lnTo>
                    <a:pt x="8" y="7"/>
                  </a:lnTo>
                  <a:lnTo>
                    <a:pt x="11" y="5"/>
                  </a:lnTo>
                  <a:lnTo>
                    <a:pt x="15" y="5"/>
                  </a:lnTo>
                  <a:lnTo>
                    <a:pt x="17" y="5"/>
                  </a:lnTo>
                  <a:lnTo>
                    <a:pt x="19" y="7"/>
                  </a:lnTo>
                  <a:lnTo>
                    <a:pt x="21" y="9"/>
                  </a:lnTo>
                  <a:lnTo>
                    <a:pt x="21" y="11"/>
                  </a:lnTo>
                  <a:lnTo>
                    <a:pt x="27" y="11"/>
                  </a:lnTo>
                  <a:close/>
                </a:path>
              </a:pathLst>
            </a:custGeom>
            <a:solidFill>
              <a:srgbClr val="000000"/>
            </a:solidFill>
            <a:ln w="9525">
              <a:noFill/>
              <a:round/>
              <a:headEnd/>
              <a:tailEnd/>
            </a:ln>
          </p:spPr>
          <p:txBody>
            <a:bodyPr/>
            <a:lstStyle/>
            <a:p>
              <a:endParaRPr lang="en-US"/>
            </a:p>
          </p:txBody>
        </p:sp>
        <p:sp>
          <p:nvSpPr>
            <p:cNvPr id="38281" name="Freeform 393"/>
            <p:cNvSpPr>
              <a:spLocks/>
            </p:cNvSpPr>
            <p:nvPr/>
          </p:nvSpPr>
          <p:spPr bwMode="auto">
            <a:xfrm>
              <a:off x="4373" y="2134"/>
              <a:ext cx="25" cy="42"/>
            </a:xfrm>
            <a:custGeom>
              <a:avLst/>
              <a:gdLst>
                <a:gd name="T0" fmla="*/ 0 w 25"/>
                <a:gd name="T1" fmla="*/ 0 h 42"/>
                <a:gd name="T2" fmla="*/ 0 w 25"/>
                <a:gd name="T3" fmla="*/ 42 h 42"/>
                <a:gd name="T4" fmla="*/ 3 w 25"/>
                <a:gd name="T5" fmla="*/ 42 h 42"/>
                <a:gd name="T6" fmla="*/ 3 w 25"/>
                <a:gd name="T7" fmla="*/ 25 h 42"/>
                <a:gd name="T8" fmla="*/ 5 w 25"/>
                <a:gd name="T9" fmla="*/ 21 h 42"/>
                <a:gd name="T10" fmla="*/ 5 w 25"/>
                <a:gd name="T11" fmla="*/ 17 h 42"/>
                <a:gd name="T12" fmla="*/ 9 w 25"/>
                <a:gd name="T13" fmla="*/ 15 h 42"/>
                <a:gd name="T14" fmla="*/ 13 w 25"/>
                <a:gd name="T15" fmla="*/ 15 h 42"/>
                <a:gd name="T16" fmla="*/ 15 w 25"/>
                <a:gd name="T17" fmla="*/ 15 h 42"/>
                <a:gd name="T18" fmla="*/ 17 w 25"/>
                <a:gd name="T19" fmla="*/ 15 h 42"/>
                <a:gd name="T20" fmla="*/ 19 w 25"/>
                <a:gd name="T21" fmla="*/ 17 h 42"/>
                <a:gd name="T22" fmla="*/ 19 w 25"/>
                <a:gd name="T23" fmla="*/ 19 h 42"/>
                <a:gd name="T24" fmla="*/ 19 w 25"/>
                <a:gd name="T25" fmla="*/ 21 h 42"/>
                <a:gd name="T26" fmla="*/ 19 w 25"/>
                <a:gd name="T27" fmla="*/ 42 h 42"/>
                <a:gd name="T28" fmla="*/ 25 w 25"/>
                <a:gd name="T29" fmla="*/ 42 h 42"/>
                <a:gd name="T30" fmla="*/ 25 w 25"/>
                <a:gd name="T31" fmla="*/ 19 h 42"/>
                <a:gd name="T32" fmla="*/ 23 w 25"/>
                <a:gd name="T33" fmla="*/ 15 h 42"/>
                <a:gd name="T34" fmla="*/ 21 w 25"/>
                <a:gd name="T35" fmla="*/ 14 h 42"/>
                <a:gd name="T36" fmla="*/ 19 w 25"/>
                <a:gd name="T37" fmla="*/ 12 h 42"/>
                <a:gd name="T38" fmla="*/ 13 w 25"/>
                <a:gd name="T39" fmla="*/ 10 h 42"/>
                <a:gd name="T40" fmla="*/ 7 w 25"/>
                <a:gd name="T41" fmla="*/ 12 h 42"/>
                <a:gd name="T42" fmla="*/ 3 w 25"/>
                <a:gd name="T43" fmla="*/ 15 h 42"/>
                <a:gd name="T44" fmla="*/ 3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3" y="42"/>
                  </a:lnTo>
                  <a:lnTo>
                    <a:pt x="3" y="25"/>
                  </a:lnTo>
                  <a:lnTo>
                    <a:pt x="5" y="21"/>
                  </a:lnTo>
                  <a:lnTo>
                    <a:pt x="5" y="17"/>
                  </a:lnTo>
                  <a:lnTo>
                    <a:pt x="9" y="15"/>
                  </a:lnTo>
                  <a:lnTo>
                    <a:pt x="13" y="15"/>
                  </a:lnTo>
                  <a:lnTo>
                    <a:pt x="15" y="15"/>
                  </a:lnTo>
                  <a:lnTo>
                    <a:pt x="17" y="15"/>
                  </a:lnTo>
                  <a:lnTo>
                    <a:pt x="19" y="17"/>
                  </a:lnTo>
                  <a:lnTo>
                    <a:pt x="19" y="19"/>
                  </a:lnTo>
                  <a:lnTo>
                    <a:pt x="19" y="21"/>
                  </a:lnTo>
                  <a:lnTo>
                    <a:pt x="19" y="42"/>
                  </a:lnTo>
                  <a:lnTo>
                    <a:pt x="25" y="42"/>
                  </a:lnTo>
                  <a:lnTo>
                    <a:pt x="25" y="19"/>
                  </a:lnTo>
                  <a:lnTo>
                    <a:pt x="23" y="15"/>
                  </a:lnTo>
                  <a:lnTo>
                    <a:pt x="21" y="14"/>
                  </a:lnTo>
                  <a:lnTo>
                    <a:pt x="19" y="12"/>
                  </a:lnTo>
                  <a:lnTo>
                    <a:pt x="13" y="10"/>
                  </a:lnTo>
                  <a:lnTo>
                    <a:pt x="7" y="12"/>
                  </a:lnTo>
                  <a:lnTo>
                    <a:pt x="3" y="15"/>
                  </a:lnTo>
                  <a:lnTo>
                    <a:pt x="3" y="0"/>
                  </a:lnTo>
                  <a:lnTo>
                    <a:pt x="0" y="0"/>
                  </a:lnTo>
                  <a:close/>
                </a:path>
              </a:pathLst>
            </a:custGeom>
            <a:solidFill>
              <a:srgbClr val="000000"/>
            </a:solidFill>
            <a:ln w="9525">
              <a:noFill/>
              <a:round/>
              <a:headEnd/>
              <a:tailEnd/>
            </a:ln>
          </p:spPr>
          <p:txBody>
            <a:bodyPr/>
            <a:lstStyle/>
            <a:p>
              <a:endParaRPr lang="en-US"/>
            </a:p>
          </p:txBody>
        </p:sp>
        <p:sp>
          <p:nvSpPr>
            <p:cNvPr id="38282" name="Freeform 394"/>
            <p:cNvSpPr>
              <a:spLocks noEditPoints="1"/>
            </p:cNvSpPr>
            <p:nvPr/>
          </p:nvSpPr>
          <p:spPr bwMode="auto">
            <a:xfrm>
              <a:off x="4405" y="2134"/>
              <a:ext cx="4" cy="42"/>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2 h 42"/>
                <a:gd name="T12" fmla="*/ 0 w 4"/>
                <a:gd name="T13" fmla="*/ 42 h 42"/>
                <a:gd name="T14" fmla="*/ 4 w 4"/>
                <a:gd name="T15" fmla="*/ 42 h 42"/>
                <a:gd name="T16" fmla="*/ 4 w 4"/>
                <a:gd name="T17" fmla="*/ 12 h 42"/>
                <a:gd name="T18" fmla="*/ 0 w 4"/>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2"/>
                  </a:moveTo>
                  <a:lnTo>
                    <a:pt x="0" y="42"/>
                  </a:lnTo>
                  <a:lnTo>
                    <a:pt x="4" y="42"/>
                  </a:lnTo>
                  <a:lnTo>
                    <a:pt x="4" y="12"/>
                  </a:lnTo>
                  <a:lnTo>
                    <a:pt x="0" y="12"/>
                  </a:lnTo>
                  <a:close/>
                </a:path>
              </a:pathLst>
            </a:custGeom>
            <a:solidFill>
              <a:srgbClr val="000000"/>
            </a:solidFill>
            <a:ln w="9525">
              <a:noFill/>
              <a:round/>
              <a:headEnd/>
              <a:tailEnd/>
            </a:ln>
          </p:spPr>
          <p:txBody>
            <a:bodyPr/>
            <a:lstStyle/>
            <a:p>
              <a:endParaRPr lang="en-US"/>
            </a:p>
          </p:txBody>
        </p:sp>
        <p:sp>
          <p:nvSpPr>
            <p:cNvPr id="38283" name="Freeform 395"/>
            <p:cNvSpPr>
              <a:spLocks noEditPoints="1"/>
            </p:cNvSpPr>
            <p:nvPr/>
          </p:nvSpPr>
          <p:spPr bwMode="auto">
            <a:xfrm>
              <a:off x="4415" y="2144"/>
              <a:ext cx="29" cy="32"/>
            </a:xfrm>
            <a:custGeom>
              <a:avLst/>
              <a:gdLst>
                <a:gd name="T0" fmla="*/ 29 w 29"/>
                <a:gd name="T1" fmla="*/ 28 h 32"/>
                <a:gd name="T2" fmla="*/ 29 w 29"/>
                <a:gd name="T3" fmla="*/ 28 h 32"/>
                <a:gd name="T4" fmla="*/ 27 w 29"/>
                <a:gd name="T5" fmla="*/ 28 h 32"/>
                <a:gd name="T6" fmla="*/ 27 w 29"/>
                <a:gd name="T7" fmla="*/ 27 h 32"/>
                <a:gd name="T8" fmla="*/ 27 w 29"/>
                <a:gd name="T9" fmla="*/ 9 h 32"/>
                <a:gd name="T10" fmla="*/ 25 w 29"/>
                <a:gd name="T11" fmla="*/ 5 h 32"/>
                <a:gd name="T12" fmla="*/ 23 w 29"/>
                <a:gd name="T13" fmla="*/ 4 h 32"/>
                <a:gd name="T14" fmla="*/ 19 w 29"/>
                <a:gd name="T15" fmla="*/ 2 h 32"/>
                <a:gd name="T16" fmla="*/ 15 w 29"/>
                <a:gd name="T17" fmla="*/ 0 h 32"/>
                <a:gd name="T18" fmla="*/ 9 w 29"/>
                <a:gd name="T19" fmla="*/ 2 h 32"/>
                <a:gd name="T20" fmla="*/ 6 w 29"/>
                <a:gd name="T21" fmla="*/ 4 h 32"/>
                <a:gd name="T22" fmla="*/ 4 w 29"/>
                <a:gd name="T23" fmla="*/ 5 h 32"/>
                <a:gd name="T24" fmla="*/ 2 w 29"/>
                <a:gd name="T25" fmla="*/ 11 h 32"/>
                <a:gd name="T26" fmla="*/ 7 w 29"/>
                <a:gd name="T27" fmla="*/ 11 h 32"/>
                <a:gd name="T28" fmla="*/ 7 w 29"/>
                <a:gd name="T29" fmla="*/ 7 h 32"/>
                <a:gd name="T30" fmla="*/ 9 w 29"/>
                <a:gd name="T31" fmla="*/ 5 h 32"/>
                <a:gd name="T32" fmla="*/ 11 w 29"/>
                <a:gd name="T33" fmla="*/ 5 h 32"/>
                <a:gd name="T34" fmla="*/ 13 w 29"/>
                <a:gd name="T35" fmla="*/ 4 h 32"/>
                <a:gd name="T36" fmla="*/ 17 w 29"/>
                <a:gd name="T37" fmla="*/ 5 h 32"/>
                <a:gd name="T38" fmla="*/ 19 w 29"/>
                <a:gd name="T39" fmla="*/ 5 h 32"/>
                <a:gd name="T40" fmla="*/ 21 w 29"/>
                <a:gd name="T41" fmla="*/ 7 h 32"/>
                <a:gd name="T42" fmla="*/ 21 w 29"/>
                <a:gd name="T43" fmla="*/ 9 h 32"/>
                <a:gd name="T44" fmla="*/ 21 w 29"/>
                <a:gd name="T45" fmla="*/ 11 h 32"/>
                <a:gd name="T46" fmla="*/ 19 w 29"/>
                <a:gd name="T47" fmla="*/ 13 h 32"/>
                <a:gd name="T48" fmla="*/ 11 w 29"/>
                <a:gd name="T49" fmla="*/ 15 h 32"/>
                <a:gd name="T50" fmla="*/ 7 w 29"/>
                <a:gd name="T51" fmla="*/ 15 h 32"/>
                <a:gd name="T52" fmla="*/ 6 w 29"/>
                <a:gd name="T53" fmla="*/ 15 h 32"/>
                <a:gd name="T54" fmla="*/ 2 w 29"/>
                <a:gd name="T55" fmla="*/ 19 h 32"/>
                <a:gd name="T56" fmla="*/ 2 w 29"/>
                <a:gd name="T57" fmla="*/ 21 h 32"/>
                <a:gd name="T58" fmla="*/ 0 w 29"/>
                <a:gd name="T59" fmla="*/ 23 h 32"/>
                <a:gd name="T60" fmla="*/ 2 w 29"/>
                <a:gd name="T61" fmla="*/ 27 h 32"/>
                <a:gd name="T62" fmla="*/ 4 w 29"/>
                <a:gd name="T63" fmla="*/ 30 h 32"/>
                <a:gd name="T64" fmla="*/ 6 w 29"/>
                <a:gd name="T65" fmla="*/ 32 h 32"/>
                <a:gd name="T66" fmla="*/ 11 w 29"/>
                <a:gd name="T67" fmla="*/ 32 h 32"/>
                <a:gd name="T68" fmla="*/ 17 w 29"/>
                <a:gd name="T69" fmla="*/ 32 h 32"/>
                <a:gd name="T70" fmla="*/ 21 w 29"/>
                <a:gd name="T71" fmla="*/ 28 h 32"/>
                <a:gd name="T72" fmla="*/ 23 w 29"/>
                <a:gd name="T73" fmla="*/ 32 h 32"/>
                <a:gd name="T74" fmla="*/ 27 w 29"/>
                <a:gd name="T75" fmla="*/ 32 h 32"/>
                <a:gd name="T76" fmla="*/ 29 w 29"/>
                <a:gd name="T77" fmla="*/ 32 h 32"/>
                <a:gd name="T78" fmla="*/ 29 w 29"/>
                <a:gd name="T79" fmla="*/ 28 h 32"/>
                <a:gd name="T80" fmla="*/ 21 w 29"/>
                <a:gd name="T81" fmla="*/ 21 h 32"/>
                <a:gd name="T82" fmla="*/ 21 w 29"/>
                <a:gd name="T83" fmla="*/ 21 h 32"/>
                <a:gd name="T84" fmla="*/ 21 w 29"/>
                <a:gd name="T85" fmla="*/ 25 h 32"/>
                <a:gd name="T86" fmla="*/ 19 w 29"/>
                <a:gd name="T87" fmla="*/ 27 h 32"/>
                <a:gd name="T88" fmla="*/ 17 w 29"/>
                <a:gd name="T89" fmla="*/ 27 h 32"/>
                <a:gd name="T90" fmla="*/ 11 w 29"/>
                <a:gd name="T91" fmla="*/ 28 h 32"/>
                <a:gd name="T92" fmla="*/ 7 w 29"/>
                <a:gd name="T93" fmla="*/ 27 h 32"/>
                <a:gd name="T94" fmla="*/ 6 w 29"/>
                <a:gd name="T95" fmla="*/ 25 h 32"/>
                <a:gd name="T96" fmla="*/ 6 w 29"/>
                <a:gd name="T97" fmla="*/ 23 h 32"/>
                <a:gd name="T98" fmla="*/ 6 w 29"/>
                <a:gd name="T99" fmla="*/ 21 h 32"/>
                <a:gd name="T100" fmla="*/ 7 w 29"/>
                <a:gd name="T101" fmla="*/ 21 h 32"/>
                <a:gd name="T102" fmla="*/ 11 w 29"/>
                <a:gd name="T103" fmla="*/ 19 h 32"/>
                <a:gd name="T104" fmla="*/ 17 w 29"/>
                <a:gd name="T105" fmla="*/ 17 h 32"/>
                <a:gd name="T106" fmla="*/ 21 w 29"/>
                <a:gd name="T107" fmla="*/ 17 h 32"/>
                <a:gd name="T108" fmla="*/ 21 w 29"/>
                <a:gd name="T109" fmla="*/ 17 h 32"/>
                <a:gd name="T110" fmla="*/ 21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9" y="28"/>
                  </a:lnTo>
                  <a:lnTo>
                    <a:pt x="27" y="28"/>
                  </a:lnTo>
                  <a:lnTo>
                    <a:pt x="27" y="27"/>
                  </a:lnTo>
                  <a:lnTo>
                    <a:pt x="27" y="9"/>
                  </a:lnTo>
                  <a:lnTo>
                    <a:pt x="25" y="5"/>
                  </a:lnTo>
                  <a:lnTo>
                    <a:pt x="23" y="4"/>
                  </a:lnTo>
                  <a:lnTo>
                    <a:pt x="19" y="2"/>
                  </a:lnTo>
                  <a:lnTo>
                    <a:pt x="15" y="0"/>
                  </a:lnTo>
                  <a:lnTo>
                    <a:pt x="9" y="2"/>
                  </a:lnTo>
                  <a:lnTo>
                    <a:pt x="6" y="4"/>
                  </a:lnTo>
                  <a:lnTo>
                    <a:pt x="4" y="5"/>
                  </a:lnTo>
                  <a:lnTo>
                    <a:pt x="2" y="11"/>
                  </a:lnTo>
                  <a:lnTo>
                    <a:pt x="7" y="11"/>
                  </a:lnTo>
                  <a:lnTo>
                    <a:pt x="7" y="7"/>
                  </a:lnTo>
                  <a:lnTo>
                    <a:pt x="9" y="5"/>
                  </a:lnTo>
                  <a:lnTo>
                    <a:pt x="11" y="5"/>
                  </a:lnTo>
                  <a:lnTo>
                    <a:pt x="13" y="4"/>
                  </a:lnTo>
                  <a:lnTo>
                    <a:pt x="17" y="5"/>
                  </a:lnTo>
                  <a:lnTo>
                    <a:pt x="19" y="5"/>
                  </a:lnTo>
                  <a:lnTo>
                    <a:pt x="21" y="7"/>
                  </a:lnTo>
                  <a:lnTo>
                    <a:pt x="21" y="9"/>
                  </a:lnTo>
                  <a:lnTo>
                    <a:pt x="21" y="11"/>
                  </a:lnTo>
                  <a:lnTo>
                    <a:pt x="19" y="13"/>
                  </a:lnTo>
                  <a:lnTo>
                    <a:pt x="11" y="15"/>
                  </a:lnTo>
                  <a:lnTo>
                    <a:pt x="7" y="15"/>
                  </a:lnTo>
                  <a:lnTo>
                    <a:pt x="6" y="15"/>
                  </a:lnTo>
                  <a:lnTo>
                    <a:pt x="2" y="19"/>
                  </a:lnTo>
                  <a:lnTo>
                    <a:pt x="2" y="21"/>
                  </a:lnTo>
                  <a:lnTo>
                    <a:pt x="0" y="23"/>
                  </a:lnTo>
                  <a:lnTo>
                    <a:pt x="2" y="27"/>
                  </a:lnTo>
                  <a:lnTo>
                    <a:pt x="4" y="30"/>
                  </a:lnTo>
                  <a:lnTo>
                    <a:pt x="6" y="32"/>
                  </a:lnTo>
                  <a:lnTo>
                    <a:pt x="11" y="32"/>
                  </a:lnTo>
                  <a:lnTo>
                    <a:pt x="17" y="32"/>
                  </a:lnTo>
                  <a:lnTo>
                    <a:pt x="21" y="28"/>
                  </a:lnTo>
                  <a:lnTo>
                    <a:pt x="23" y="32"/>
                  </a:lnTo>
                  <a:lnTo>
                    <a:pt x="27" y="32"/>
                  </a:lnTo>
                  <a:lnTo>
                    <a:pt x="29" y="32"/>
                  </a:lnTo>
                  <a:lnTo>
                    <a:pt x="29" y="28"/>
                  </a:lnTo>
                  <a:close/>
                  <a:moveTo>
                    <a:pt x="21" y="21"/>
                  </a:moveTo>
                  <a:lnTo>
                    <a:pt x="21" y="21"/>
                  </a:lnTo>
                  <a:lnTo>
                    <a:pt x="21" y="25"/>
                  </a:lnTo>
                  <a:lnTo>
                    <a:pt x="19" y="27"/>
                  </a:lnTo>
                  <a:lnTo>
                    <a:pt x="17" y="27"/>
                  </a:lnTo>
                  <a:lnTo>
                    <a:pt x="11" y="28"/>
                  </a:lnTo>
                  <a:lnTo>
                    <a:pt x="7" y="27"/>
                  </a:lnTo>
                  <a:lnTo>
                    <a:pt x="6" y="25"/>
                  </a:lnTo>
                  <a:lnTo>
                    <a:pt x="6" y="23"/>
                  </a:lnTo>
                  <a:lnTo>
                    <a:pt x="6" y="21"/>
                  </a:lnTo>
                  <a:lnTo>
                    <a:pt x="7" y="21"/>
                  </a:lnTo>
                  <a:lnTo>
                    <a:pt x="11" y="19"/>
                  </a:lnTo>
                  <a:lnTo>
                    <a:pt x="17" y="17"/>
                  </a:lnTo>
                  <a:lnTo>
                    <a:pt x="21" y="17"/>
                  </a:lnTo>
                  <a:lnTo>
                    <a:pt x="21" y="21"/>
                  </a:lnTo>
                  <a:close/>
                </a:path>
              </a:pathLst>
            </a:custGeom>
            <a:solidFill>
              <a:srgbClr val="000000"/>
            </a:solidFill>
            <a:ln w="9525">
              <a:noFill/>
              <a:round/>
              <a:headEnd/>
              <a:tailEnd/>
            </a:ln>
          </p:spPr>
          <p:txBody>
            <a:bodyPr/>
            <a:lstStyle/>
            <a:p>
              <a:endParaRPr lang="en-US"/>
            </a:p>
          </p:txBody>
        </p:sp>
        <p:sp>
          <p:nvSpPr>
            <p:cNvPr id="38284" name="Freeform 396"/>
            <p:cNvSpPr>
              <a:spLocks/>
            </p:cNvSpPr>
            <p:nvPr/>
          </p:nvSpPr>
          <p:spPr bwMode="auto">
            <a:xfrm>
              <a:off x="4449" y="2144"/>
              <a:ext cx="25" cy="32"/>
            </a:xfrm>
            <a:custGeom>
              <a:avLst/>
              <a:gdLst>
                <a:gd name="T0" fmla="*/ 25 w 25"/>
                <a:gd name="T1" fmla="*/ 32 h 32"/>
                <a:gd name="T2" fmla="*/ 25 w 25"/>
                <a:gd name="T3" fmla="*/ 9 h 32"/>
                <a:gd name="T4" fmla="*/ 25 w 25"/>
                <a:gd name="T5" fmla="*/ 5 h 32"/>
                <a:gd name="T6" fmla="*/ 23 w 25"/>
                <a:gd name="T7" fmla="*/ 4 h 32"/>
                <a:gd name="T8" fmla="*/ 20 w 25"/>
                <a:gd name="T9" fmla="*/ 2 h 32"/>
                <a:gd name="T10" fmla="*/ 16 w 25"/>
                <a:gd name="T11" fmla="*/ 0 h 32"/>
                <a:gd name="T12" fmla="*/ 10 w 25"/>
                <a:gd name="T13" fmla="*/ 2 h 32"/>
                <a:gd name="T14" fmla="*/ 6 w 25"/>
                <a:gd name="T15" fmla="*/ 5 h 32"/>
                <a:gd name="T16" fmla="*/ 6 w 25"/>
                <a:gd name="T17" fmla="*/ 2 h 32"/>
                <a:gd name="T18" fmla="*/ 0 w 25"/>
                <a:gd name="T19" fmla="*/ 2 h 32"/>
                <a:gd name="T20" fmla="*/ 0 w 25"/>
                <a:gd name="T21" fmla="*/ 32 h 32"/>
                <a:gd name="T22" fmla="*/ 6 w 25"/>
                <a:gd name="T23" fmla="*/ 32 h 32"/>
                <a:gd name="T24" fmla="*/ 6 w 25"/>
                <a:gd name="T25" fmla="*/ 15 h 32"/>
                <a:gd name="T26" fmla="*/ 6 w 25"/>
                <a:gd name="T27" fmla="*/ 11 h 32"/>
                <a:gd name="T28" fmla="*/ 8 w 25"/>
                <a:gd name="T29" fmla="*/ 7 h 32"/>
                <a:gd name="T30" fmla="*/ 12 w 25"/>
                <a:gd name="T31" fmla="*/ 5 h 32"/>
                <a:gd name="T32" fmla="*/ 14 w 25"/>
                <a:gd name="T33" fmla="*/ 5 h 32"/>
                <a:gd name="T34" fmla="*/ 18 w 25"/>
                <a:gd name="T35" fmla="*/ 5 h 32"/>
                <a:gd name="T36" fmla="*/ 20 w 25"/>
                <a:gd name="T37" fmla="*/ 7 h 32"/>
                <a:gd name="T38" fmla="*/ 20 w 25"/>
                <a:gd name="T39" fmla="*/ 9 h 32"/>
                <a:gd name="T40" fmla="*/ 21 w 25"/>
                <a:gd name="T41" fmla="*/ 13 h 32"/>
                <a:gd name="T42" fmla="*/ 21 w 25"/>
                <a:gd name="T43" fmla="*/ 32 h 32"/>
                <a:gd name="T44" fmla="*/ 25 w 25"/>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2"/>
                <a:gd name="T71" fmla="*/ 25 w 25"/>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2">
                  <a:moveTo>
                    <a:pt x="25" y="32"/>
                  </a:moveTo>
                  <a:lnTo>
                    <a:pt x="25" y="9"/>
                  </a:lnTo>
                  <a:lnTo>
                    <a:pt x="25" y="5"/>
                  </a:lnTo>
                  <a:lnTo>
                    <a:pt x="23" y="4"/>
                  </a:lnTo>
                  <a:lnTo>
                    <a:pt x="20" y="2"/>
                  </a:lnTo>
                  <a:lnTo>
                    <a:pt x="16" y="0"/>
                  </a:lnTo>
                  <a:lnTo>
                    <a:pt x="10" y="2"/>
                  </a:lnTo>
                  <a:lnTo>
                    <a:pt x="6" y="5"/>
                  </a:lnTo>
                  <a:lnTo>
                    <a:pt x="6" y="2"/>
                  </a:lnTo>
                  <a:lnTo>
                    <a:pt x="0" y="2"/>
                  </a:lnTo>
                  <a:lnTo>
                    <a:pt x="0" y="32"/>
                  </a:lnTo>
                  <a:lnTo>
                    <a:pt x="6" y="32"/>
                  </a:lnTo>
                  <a:lnTo>
                    <a:pt x="6" y="15"/>
                  </a:lnTo>
                  <a:lnTo>
                    <a:pt x="6" y="11"/>
                  </a:lnTo>
                  <a:lnTo>
                    <a:pt x="8" y="7"/>
                  </a:lnTo>
                  <a:lnTo>
                    <a:pt x="12" y="5"/>
                  </a:lnTo>
                  <a:lnTo>
                    <a:pt x="14" y="5"/>
                  </a:lnTo>
                  <a:lnTo>
                    <a:pt x="18" y="5"/>
                  </a:lnTo>
                  <a:lnTo>
                    <a:pt x="20" y="7"/>
                  </a:lnTo>
                  <a:lnTo>
                    <a:pt x="20" y="9"/>
                  </a:lnTo>
                  <a:lnTo>
                    <a:pt x="21" y="13"/>
                  </a:lnTo>
                  <a:lnTo>
                    <a:pt x="21" y="32"/>
                  </a:lnTo>
                  <a:lnTo>
                    <a:pt x="25" y="32"/>
                  </a:lnTo>
                  <a:close/>
                </a:path>
              </a:pathLst>
            </a:custGeom>
            <a:solidFill>
              <a:srgbClr val="000000"/>
            </a:solidFill>
            <a:ln w="9525">
              <a:noFill/>
              <a:round/>
              <a:headEnd/>
              <a:tailEnd/>
            </a:ln>
          </p:spPr>
          <p:txBody>
            <a:bodyPr/>
            <a:lstStyle/>
            <a:p>
              <a:endParaRPr lang="en-US"/>
            </a:p>
          </p:txBody>
        </p:sp>
        <p:sp>
          <p:nvSpPr>
            <p:cNvPr id="38285" name="Freeform 397"/>
            <p:cNvSpPr>
              <a:spLocks noEditPoints="1"/>
            </p:cNvSpPr>
            <p:nvPr/>
          </p:nvSpPr>
          <p:spPr bwMode="auto">
            <a:xfrm>
              <a:off x="2975" y="1791"/>
              <a:ext cx="31" cy="42"/>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5 h 42"/>
                <a:gd name="T12" fmla="*/ 27 w 31"/>
                <a:gd name="T13" fmla="*/ 21 h 42"/>
                <a:gd name="T14" fmla="*/ 29 w 31"/>
                <a:gd name="T15" fmla="*/ 17 h 42"/>
                <a:gd name="T16" fmla="*/ 31 w 31"/>
                <a:gd name="T17" fmla="*/ 13 h 42"/>
                <a:gd name="T18" fmla="*/ 29 w 31"/>
                <a:gd name="T19" fmla="*/ 7 h 42"/>
                <a:gd name="T20" fmla="*/ 27 w 31"/>
                <a:gd name="T21" fmla="*/ 3 h 42"/>
                <a:gd name="T22" fmla="*/ 23 w 31"/>
                <a:gd name="T23" fmla="*/ 1 h 42"/>
                <a:gd name="T24" fmla="*/ 19 w 31"/>
                <a:gd name="T25" fmla="*/ 0 h 42"/>
                <a:gd name="T26" fmla="*/ 19 w 31"/>
                <a:gd name="T27" fmla="*/ 0 h 42"/>
                <a:gd name="T28" fmla="*/ 0 w 31"/>
                <a:gd name="T29" fmla="*/ 0 h 42"/>
                <a:gd name="T30" fmla="*/ 6 w 31"/>
                <a:gd name="T31" fmla="*/ 21 h 42"/>
                <a:gd name="T32" fmla="*/ 6 w 31"/>
                <a:gd name="T33" fmla="*/ 5 h 42"/>
                <a:gd name="T34" fmla="*/ 17 w 31"/>
                <a:gd name="T35" fmla="*/ 5 h 42"/>
                <a:gd name="T36" fmla="*/ 21 w 31"/>
                <a:gd name="T37" fmla="*/ 5 h 42"/>
                <a:gd name="T38" fmla="*/ 23 w 31"/>
                <a:gd name="T39" fmla="*/ 7 h 42"/>
                <a:gd name="T40" fmla="*/ 25 w 31"/>
                <a:gd name="T41" fmla="*/ 9 h 42"/>
                <a:gd name="T42" fmla="*/ 25 w 31"/>
                <a:gd name="T43" fmla="*/ 13 h 42"/>
                <a:gd name="T44" fmla="*/ 25 w 31"/>
                <a:gd name="T45" fmla="*/ 15 h 42"/>
                <a:gd name="T46" fmla="*/ 23 w 31"/>
                <a:gd name="T47" fmla="*/ 19 h 42"/>
                <a:gd name="T48" fmla="*/ 21 w 31"/>
                <a:gd name="T49" fmla="*/ 19 h 42"/>
                <a:gd name="T50" fmla="*/ 17 w 31"/>
                <a:gd name="T51" fmla="*/ 21 h 42"/>
                <a:gd name="T52" fmla="*/ 6 w 31"/>
                <a:gd name="T53" fmla="*/ 21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5"/>
                  </a:lnTo>
                  <a:lnTo>
                    <a:pt x="27" y="21"/>
                  </a:lnTo>
                  <a:lnTo>
                    <a:pt x="29" y="17"/>
                  </a:lnTo>
                  <a:lnTo>
                    <a:pt x="31" y="13"/>
                  </a:lnTo>
                  <a:lnTo>
                    <a:pt x="29" y="7"/>
                  </a:lnTo>
                  <a:lnTo>
                    <a:pt x="27" y="3"/>
                  </a:lnTo>
                  <a:lnTo>
                    <a:pt x="23" y="1"/>
                  </a:lnTo>
                  <a:lnTo>
                    <a:pt x="19" y="0"/>
                  </a:lnTo>
                  <a:lnTo>
                    <a:pt x="0" y="0"/>
                  </a:lnTo>
                  <a:close/>
                  <a:moveTo>
                    <a:pt x="6" y="21"/>
                  </a:moveTo>
                  <a:lnTo>
                    <a:pt x="6" y="5"/>
                  </a:lnTo>
                  <a:lnTo>
                    <a:pt x="17" y="5"/>
                  </a:lnTo>
                  <a:lnTo>
                    <a:pt x="21" y="5"/>
                  </a:lnTo>
                  <a:lnTo>
                    <a:pt x="23" y="7"/>
                  </a:lnTo>
                  <a:lnTo>
                    <a:pt x="25" y="9"/>
                  </a:lnTo>
                  <a:lnTo>
                    <a:pt x="25" y="13"/>
                  </a:lnTo>
                  <a:lnTo>
                    <a:pt x="25" y="15"/>
                  </a:lnTo>
                  <a:lnTo>
                    <a:pt x="23" y="19"/>
                  </a:lnTo>
                  <a:lnTo>
                    <a:pt x="21" y="19"/>
                  </a:lnTo>
                  <a:lnTo>
                    <a:pt x="17" y="21"/>
                  </a:lnTo>
                  <a:lnTo>
                    <a:pt x="6" y="21"/>
                  </a:lnTo>
                  <a:close/>
                </a:path>
              </a:pathLst>
            </a:custGeom>
            <a:solidFill>
              <a:srgbClr val="000000"/>
            </a:solidFill>
            <a:ln w="9525">
              <a:noFill/>
              <a:round/>
              <a:headEnd/>
              <a:tailEnd/>
            </a:ln>
          </p:spPr>
          <p:txBody>
            <a:bodyPr/>
            <a:lstStyle/>
            <a:p>
              <a:endParaRPr lang="en-US"/>
            </a:p>
          </p:txBody>
        </p:sp>
        <p:sp>
          <p:nvSpPr>
            <p:cNvPr id="38286" name="Freeform 398"/>
            <p:cNvSpPr>
              <a:spLocks noEditPoints="1"/>
            </p:cNvSpPr>
            <p:nvPr/>
          </p:nvSpPr>
          <p:spPr bwMode="auto">
            <a:xfrm>
              <a:off x="3010" y="1802"/>
              <a:ext cx="29" cy="33"/>
            </a:xfrm>
            <a:custGeom>
              <a:avLst/>
              <a:gdLst>
                <a:gd name="T0" fmla="*/ 15 w 29"/>
                <a:gd name="T1" fmla="*/ 0 h 33"/>
                <a:gd name="T2" fmla="*/ 9 w 29"/>
                <a:gd name="T3" fmla="*/ 2 h 33"/>
                <a:gd name="T4" fmla="*/ 5 w 29"/>
                <a:gd name="T5" fmla="*/ 4 h 33"/>
                <a:gd name="T6" fmla="*/ 2 w 29"/>
                <a:gd name="T7" fmla="*/ 10 h 33"/>
                <a:gd name="T8" fmla="*/ 0 w 29"/>
                <a:gd name="T9" fmla="*/ 15 h 33"/>
                <a:gd name="T10" fmla="*/ 2 w 29"/>
                <a:gd name="T11" fmla="*/ 23 h 33"/>
                <a:gd name="T12" fmla="*/ 5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0 h 33"/>
                <a:gd name="T36" fmla="*/ 15 w 29"/>
                <a:gd name="T37" fmla="*/ 4 h 33"/>
                <a:gd name="T38" fmla="*/ 19 w 29"/>
                <a:gd name="T39" fmla="*/ 6 h 33"/>
                <a:gd name="T40" fmla="*/ 21 w 29"/>
                <a:gd name="T41" fmla="*/ 8 h 33"/>
                <a:gd name="T42" fmla="*/ 23 w 29"/>
                <a:gd name="T43" fmla="*/ 12 h 33"/>
                <a:gd name="T44" fmla="*/ 23 w 29"/>
                <a:gd name="T45" fmla="*/ 15 h 33"/>
                <a:gd name="T46" fmla="*/ 23 w 29"/>
                <a:gd name="T47" fmla="*/ 21 h 33"/>
                <a:gd name="T48" fmla="*/ 21 w 29"/>
                <a:gd name="T49" fmla="*/ 25 h 33"/>
                <a:gd name="T50" fmla="*/ 19 w 29"/>
                <a:gd name="T51" fmla="*/ 27 h 33"/>
                <a:gd name="T52" fmla="*/ 15 w 29"/>
                <a:gd name="T53" fmla="*/ 27 h 33"/>
                <a:gd name="T54" fmla="*/ 11 w 29"/>
                <a:gd name="T55" fmla="*/ 27 h 33"/>
                <a:gd name="T56" fmla="*/ 7 w 29"/>
                <a:gd name="T57" fmla="*/ 25 h 33"/>
                <a:gd name="T58" fmla="*/ 5 w 29"/>
                <a:gd name="T59" fmla="*/ 21 h 33"/>
                <a:gd name="T60" fmla="*/ 5 w 29"/>
                <a:gd name="T61" fmla="*/ 15 h 33"/>
                <a:gd name="T62" fmla="*/ 5 w 29"/>
                <a:gd name="T63" fmla="*/ 12 h 33"/>
                <a:gd name="T64" fmla="*/ 7 w 29"/>
                <a:gd name="T65" fmla="*/ 8 h 33"/>
                <a:gd name="T66" fmla="*/ 11 w 29"/>
                <a:gd name="T67" fmla="*/ 6 h 33"/>
                <a:gd name="T68" fmla="*/ 15 w 29"/>
                <a:gd name="T69" fmla="*/ 4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33"/>
                <a:gd name="T107" fmla="*/ 29 w 29"/>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33">
                  <a:moveTo>
                    <a:pt x="15" y="0"/>
                  </a:moveTo>
                  <a:lnTo>
                    <a:pt x="9" y="2"/>
                  </a:lnTo>
                  <a:lnTo>
                    <a:pt x="5" y="4"/>
                  </a:lnTo>
                  <a:lnTo>
                    <a:pt x="2" y="10"/>
                  </a:lnTo>
                  <a:lnTo>
                    <a:pt x="0" y="15"/>
                  </a:lnTo>
                  <a:lnTo>
                    <a:pt x="2" y="23"/>
                  </a:lnTo>
                  <a:lnTo>
                    <a:pt x="5" y="27"/>
                  </a:lnTo>
                  <a:lnTo>
                    <a:pt x="9"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38287" name="Freeform 399"/>
            <p:cNvSpPr>
              <a:spLocks/>
            </p:cNvSpPr>
            <p:nvPr/>
          </p:nvSpPr>
          <p:spPr bwMode="auto">
            <a:xfrm>
              <a:off x="3042" y="1802"/>
              <a:ext cx="41" cy="31"/>
            </a:xfrm>
            <a:custGeom>
              <a:avLst/>
              <a:gdLst>
                <a:gd name="T0" fmla="*/ 0 w 41"/>
                <a:gd name="T1" fmla="*/ 0 h 31"/>
                <a:gd name="T2" fmla="*/ 8 w 41"/>
                <a:gd name="T3" fmla="*/ 31 h 31"/>
                <a:gd name="T4" fmla="*/ 14 w 41"/>
                <a:gd name="T5" fmla="*/ 31 h 31"/>
                <a:gd name="T6" fmla="*/ 20 w 41"/>
                <a:gd name="T7" fmla="*/ 8 h 31"/>
                <a:gd name="T8" fmla="*/ 25 w 41"/>
                <a:gd name="T9" fmla="*/ 31 h 31"/>
                <a:gd name="T10" fmla="*/ 31 w 41"/>
                <a:gd name="T11" fmla="*/ 31 h 31"/>
                <a:gd name="T12" fmla="*/ 41 w 41"/>
                <a:gd name="T13" fmla="*/ 0 h 31"/>
                <a:gd name="T14" fmla="*/ 35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8" y="31"/>
                  </a:lnTo>
                  <a:lnTo>
                    <a:pt x="14" y="31"/>
                  </a:lnTo>
                  <a:lnTo>
                    <a:pt x="20" y="8"/>
                  </a:lnTo>
                  <a:lnTo>
                    <a:pt x="25" y="31"/>
                  </a:lnTo>
                  <a:lnTo>
                    <a:pt x="31" y="31"/>
                  </a:lnTo>
                  <a:lnTo>
                    <a:pt x="41" y="0"/>
                  </a:lnTo>
                  <a:lnTo>
                    <a:pt x="35"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38288" name="Freeform 400"/>
            <p:cNvSpPr>
              <a:spLocks noEditPoints="1"/>
            </p:cNvSpPr>
            <p:nvPr/>
          </p:nvSpPr>
          <p:spPr bwMode="auto">
            <a:xfrm>
              <a:off x="3085" y="1791"/>
              <a:ext cx="28" cy="44"/>
            </a:xfrm>
            <a:custGeom>
              <a:avLst/>
              <a:gdLst>
                <a:gd name="T0" fmla="*/ 23 w 28"/>
                <a:gd name="T1" fmla="*/ 0 h 44"/>
                <a:gd name="T2" fmla="*/ 23 w 28"/>
                <a:gd name="T3" fmla="*/ 15 h 44"/>
                <a:gd name="T4" fmla="*/ 23 w 28"/>
                <a:gd name="T5" fmla="*/ 17 h 44"/>
                <a:gd name="T6" fmla="*/ 19 w 28"/>
                <a:gd name="T7" fmla="*/ 13 h 44"/>
                <a:gd name="T8" fmla="*/ 13 w 28"/>
                <a:gd name="T9" fmla="*/ 11 h 44"/>
                <a:gd name="T10" fmla="*/ 7 w 28"/>
                <a:gd name="T11" fmla="*/ 13 h 44"/>
                <a:gd name="T12" fmla="*/ 3 w 28"/>
                <a:gd name="T13" fmla="*/ 15 h 44"/>
                <a:gd name="T14" fmla="*/ 2 w 28"/>
                <a:gd name="T15" fmla="*/ 21 h 44"/>
                <a:gd name="T16" fmla="*/ 0 w 28"/>
                <a:gd name="T17" fmla="*/ 26 h 44"/>
                <a:gd name="T18" fmla="*/ 2 w 28"/>
                <a:gd name="T19" fmla="*/ 34 h 44"/>
                <a:gd name="T20" fmla="*/ 3 w 28"/>
                <a:gd name="T21" fmla="*/ 38 h 44"/>
                <a:gd name="T22" fmla="*/ 7 w 28"/>
                <a:gd name="T23" fmla="*/ 42 h 44"/>
                <a:gd name="T24" fmla="*/ 13 w 28"/>
                <a:gd name="T25" fmla="*/ 44 h 44"/>
                <a:gd name="T26" fmla="*/ 19 w 28"/>
                <a:gd name="T27" fmla="*/ 42 h 44"/>
                <a:gd name="T28" fmla="*/ 23 w 28"/>
                <a:gd name="T29" fmla="*/ 38 h 44"/>
                <a:gd name="T30" fmla="*/ 23 w 28"/>
                <a:gd name="T31" fmla="*/ 42 h 44"/>
                <a:gd name="T32" fmla="*/ 28 w 28"/>
                <a:gd name="T33" fmla="*/ 42 h 44"/>
                <a:gd name="T34" fmla="*/ 28 w 28"/>
                <a:gd name="T35" fmla="*/ 0 h 44"/>
                <a:gd name="T36" fmla="*/ 23 w 28"/>
                <a:gd name="T37" fmla="*/ 0 h 44"/>
                <a:gd name="T38" fmla="*/ 13 w 28"/>
                <a:gd name="T39" fmla="*/ 15 h 44"/>
                <a:gd name="T40" fmla="*/ 17 w 28"/>
                <a:gd name="T41" fmla="*/ 17 h 44"/>
                <a:gd name="T42" fmla="*/ 21 w 28"/>
                <a:gd name="T43" fmla="*/ 19 h 44"/>
                <a:gd name="T44" fmla="*/ 23 w 28"/>
                <a:gd name="T45" fmla="*/ 23 h 44"/>
                <a:gd name="T46" fmla="*/ 23 w 28"/>
                <a:gd name="T47" fmla="*/ 28 h 44"/>
                <a:gd name="T48" fmla="*/ 23 w 28"/>
                <a:gd name="T49" fmla="*/ 32 h 44"/>
                <a:gd name="T50" fmla="*/ 21 w 28"/>
                <a:gd name="T51" fmla="*/ 34 h 44"/>
                <a:gd name="T52" fmla="*/ 17 w 28"/>
                <a:gd name="T53" fmla="*/ 38 h 44"/>
                <a:gd name="T54" fmla="*/ 13 w 28"/>
                <a:gd name="T55" fmla="*/ 38 h 44"/>
                <a:gd name="T56" fmla="*/ 11 w 28"/>
                <a:gd name="T57" fmla="*/ 38 h 44"/>
                <a:gd name="T58" fmla="*/ 7 w 28"/>
                <a:gd name="T59" fmla="*/ 36 h 44"/>
                <a:gd name="T60" fmla="*/ 5 w 28"/>
                <a:gd name="T61" fmla="*/ 32 h 44"/>
                <a:gd name="T62" fmla="*/ 5 w 28"/>
                <a:gd name="T63" fmla="*/ 26 h 44"/>
                <a:gd name="T64" fmla="*/ 5 w 28"/>
                <a:gd name="T65" fmla="*/ 23 h 44"/>
                <a:gd name="T66" fmla="*/ 7 w 28"/>
                <a:gd name="T67" fmla="*/ 19 h 44"/>
                <a:gd name="T68" fmla="*/ 11 w 28"/>
                <a:gd name="T69" fmla="*/ 17 h 44"/>
                <a:gd name="T70" fmla="*/ 13 w 28"/>
                <a:gd name="T71" fmla="*/ 1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
                <a:gd name="T109" fmla="*/ 0 h 44"/>
                <a:gd name="T110" fmla="*/ 28 w 28"/>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 h="44">
                  <a:moveTo>
                    <a:pt x="23" y="0"/>
                  </a:moveTo>
                  <a:lnTo>
                    <a:pt x="23" y="15"/>
                  </a:lnTo>
                  <a:lnTo>
                    <a:pt x="23" y="17"/>
                  </a:lnTo>
                  <a:lnTo>
                    <a:pt x="19" y="13"/>
                  </a:lnTo>
                  <a:lnTo>
                    <a:pt x="13" y="11"/>
                  </a:lnTo>
                  <a:lnTo>
                    <a:pt x="7" y="13"/>
                  </a:lnTo>
                  <a:lnTo>
                    <a:pt x="3" y="15"/>
                  </a:lnTo>
                  <a:lnTo>
                    <a:pt x="2" y="21"/>
                  </a:lnTo>
                  <a:lnTo>
                    <a:pt x="0" y="26"/>
                  </a:lnTo>
                  <a:lnTo>
                    <a:pt x="2" y="34"/>
                  </a:lnTo>
                  <a:lnTo>
                    <a:pt x="3" y="38"/>
                  </a:lnTo>
                  <a:lnTo>
                    <a:pt x="7" y="42"/>
                  </a:lnTo>
                  <a:lnTo>
                    <a:pt x="13" y="44"/>
                  </a:lnTo>
                  <a:lnTo>
                    <a:pt x="19" y="42"/>
                  </a:lnTo>
                  <a:lnTo>
                    <a:pt x="23" y="38"/>
                  </a:lnTo>
                  <a:lnTo>
                    <a:pt x="23" y="42"/>
                  </a:lnTo>
                  <a:lnTo>
                    <a:pt x="28" y="42"/>
                  </a:lnTo>
                  <a:lnTo>
                    <a:pt x="28" y="0"/>
                  </a:lnTo>
                  <a:lnTo>
                    <a:pt x="23" y="0"/>
                  </a:lnTo>
                  <a:close/>
                  <a:moveTo>
                    <a:pt x="13" y="15"/>
                  </a:moveTo>
                  <a:lnTo>
                    <a:pt x="17" y="17"/>
                  </a:lnTo>
                  <a:lnTo>
                    <a:pt x="21" y="19"/>
                  </a:lnTo>
                  <a:lnTo>
                    <a:pt x="23" y="23"/>
                  </a:lnTo>
                  <a:lnTo>
                    <a:pt x="23" y="28"/>
                  </a:lnTo>
                  <a:lnTo>
                    <a:pt x="23" y="32"/>
                  </a:lnTo>
                  <a:lnTo>
                    <a:pt x="21" y="34"/>
                  </a:lnTo>
                  <a:lnTo>
                    <a:pt x="17" y="38"/>
                  </a:lnTo>
                  <a:lnTo>
                    <a:pt x="13" y="38"/>
                  </a:lnTo>
                  <a:lnTo>
                    <a:pt x="11" y="38"/>
                  </a:lnTo>
                  <a:lnTo>
                    <a:pt x="7" y="36"/>
                  </a:lnTo>
                  <a:lnTo>
                    <a:pt x="5" y="32"/>
                  </a:lnTo>
                  <a:lnTo>
                    <a:pt x="5" y="26"/>
                  </a:lnTo>
                  <a:lnTo>
                    <a:pt x="5" y="23"/>
                  </a:lnTo>
                  <a:lnTo>
                    <a:pt x="7" y="19"/>
                  </a:lnTo>
                  <a:lnTo>
                    <a:pt x="11" y="17"/>
                  </a:lnTo>
                  <a:lnTo>
                    <a:pt x="13" y="15"/>
                  </a:lnTo>
                  <a:close/>
                </a:path>
              </a:pathLst>
            </a:custGeom>
            <a:solidFill>
              <a:srgbClr val="000000"/>
            </a:solidFill>
            <a:ln w="9525">
              <a:noFill/>
              <a:round/>
              <a:headEnd/>
              <a:tailEnd/>
            </a:ln>
          </p:spPr>
          <p:txBody>
            <a:bodyPr/>
            <a:lstStyle/>
            <a:p>
              <a:endParaRPr lang="en-US"/>
            </a:p>
          </p:txBody>
        </p:sp>
        <p:sp>
          <p:nvSpPr>
            <p:cNvPr id="38289" name="Freeform 401"/>
            <p:cNvSpPr>
              <a:spLocks noEditPoints="1"/>
            </p:cNvSpPr>
            <p:nvPr/>
          </p:nvSpPr>
          <p:spPr bwMode="auto">
            <a:xfrm>
              <a:off x="3119" y="1802"/>
              <a:ext cx="27" cy="33"/>
            </a:xfrm>
            <a:custGeom>
              <a:avLst/>
              <a:gdLst>
                <a:gd name="T0" fmla="*/ 27 w 27"/>
                <a:gd name="T1" fmla="*/ 17 h 33"/>
                <a:gd name="T2" fmla="*/ 27 w 27"/>
                <a:gd name="T3" fmla="*/ 10 h 33"/>
                <a:gd name="T4" fmla="*/ 23 w 27"/>
                <a:gd name="T5" fmla="*/ 4 h 33"/>
                <a:gd name="T6" fmla="*/ 19 w 27"/>
                <a:gd name="T7" fmla="*/ 2 h 33"/>
                <a:gd name="T8" fmla="*/ 14 w 27"/>
                <a:gd name="T9" fmla="*/ 0 h 33"/>
                <a:gd name="T10" fmla="*/ 8 w 27"/>
                <a:gd name="T11" fmla="*/ 2 h 33"/>
                <a:gd name="T12" fmla="*/ 4 w 27"/>
                <a:gd name="T13" fmla="*/ 4 h 33"/>
                <a:gd name="T14" fmla="*/ 0 w 27"/>
                <a:gd name="T15" fmla="*/ 10 h 33"/>
                <a:gd name="T16" fmla="*/ 0 w 27"/>
                <a:gd name="T17" fmla="*/ 15 h 33"/>
                <a:gd name="T18" fmla="*/ 0 w 27"/>
                <a:gd name="T19" fmla="*/ 21 h 33"/>
                <a:gd name="T20" fmla="*/ 0 w 27"/>
                <a:gd name="T21" fmla="*/ 25 h 33"/>
                <a:gd name="T22" fmla="*/ 2 w 27"/>
                <a:gd name="T23" fmla="*/ 29 h 33"/>
                <a:gd name="T24" fmla="*/ 6 w 27"/>
                <a:gd name="T25" fmla="*/ 31 h 33"/>
                <a:gd name="T26" fmla="*/ 10 w 27"/>
                <a:gd name="T27" fmla="*/ 33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5 h 33"/>
                <a:gd name="T42" fmla="*/ 19 w 27"/>
                <a:gd name="T43" fmla="*/ 27 h 33"/>
                <a:gd name="T44" fmla="*/ 17 w 27"/>
                <a:gd name="T45" fmla="*/ 27 h 33"/>
                <a:gd name="T46" fmla="*/ 14 w 27"/>
                <a:gd name="T47" fmla="*/ 27 h 33"/>
                <a:gd name="T48" fmla="*/ 10 w 27"/>
                <a:gd name="T49" fmla="*/ 27 h 33"/>
                <a:gd name="T50" fmla="*/ 8 w 27"/>
                <a:gd name="T51" fmla="*/ 25 h 33"/>
                <a:gd name="T52" fmla="*/ 6 w 27"/>
                <a:gd name="T53" fmla="*/ 21 h 33"/>
                <a:gd name="T54" fmla="*/ 4 w 27"/>
                <a:gd name="T55" fmla="*/ 17 h 33"/>
                <a:gd name="T56" fmla="*/ 27 w 27"/>
                <a:gd name="T57" fmla="*/ 17 h 33"/>
                <a:gd name="T58" fmla="*/ 4 w 27"/>
                <a:gd name="T59" fmla="*/ 14 h 33"/>
                <a:gd name="T60" fmla="*/ 6 w 27"/>
                <a:gd name="T61" fmla="*/ 10 h 33"/>
                <a:gd name="T62" fmla="*/ 8 w 27"/>
                <a:gd name="T63" fmla="*/ 8 h 33"/>
                <a:gd name="T64" fmla="*/ 10 w 27"/>
                <a:gd name="T65" fmla="*/ 6 h 33"/>
                <a:gd name="T66" fmla="*/ 14 w 27"/>
                <a:gd name="T67" fmla="*/ 4 h 33"/>
                <a:gd name="T68" fmla="*/ 17 w 27"/>
                <a:gd name="T69" fmla="*/ 6 h 33"/>
                <a:gd name="T70" fmla="*/ 19 w 27"/>
                <a:gd name="T71" fmla="*/ 8 h 33"/>
                <a:gd name="T72" fmla="*/ 21 w 27"/>
                <a:gd name="T73" fmla="*/ 10 h 33"/>
                <a:gd name="T74" fmla="*/ 21 w 27"/>
                <a:gd name="T75" fmla="*/ 14 h 33"/>
                <a:gd name="T76" fmla="*/ 4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2"/>
                  </a:lnTo>
                  <a:lnTo>
                    <a:pt x="14" y="0"/>
                  </a:lnTo>
                  <a:lnTo>
                    <a:pt x="8" y="2"/>
                  </a:lnTo>
                  <a:lnTo>
                    <a:pt x="4" y="4"/>
                  </a:lnTo>
                  <a:lnTo>
                    <a:pt x="0" y="10"/>
                  </a:lnTo>
                  <a:lnTo>
                    <a:pt x="0" y="15"/>
                  </a:lnTo>
                  <a:lnTo>
                    <a:pt x="0" y="21"/>
                  </a:lnTo>
                  <a:lnTo>
                    <a:pt x="0" y="25"/>
                  </a:lnTo>
                  <a:lnTo>
                    <a:pt x="2" y="29"/>
                  </a:lnTo>
                  <a:lnTo>
                    <a:pt x="6" y="31"/>
                  </a:lnTo>
                  <a:lnTo>
                    <a:pt x="10" y="33"/>
                  </a:lnTo>
                  <a:lnTo>
                    <a:pt x="14" y="33"/>
                  </a:lnTo>
                  <a:lnTo>
                    <a:pt x="19" y="31"/>
                  </a:lnTo>
                  <a:lnTo>
                    <a:pt x="23" y="27"/>
                  </a:lnTo>
                  <a:lnTo>
                    <a:pt x="25" y="25"/>
                  </a:lnTo>
                  <a:lnTo>
                    <a:pt x="27" y="21"/>
                  </a:lnTo>
                  <a:lnTo>
                    <a:pt x="21" y="21"/>
                  </a:lnTo>
                  <a:lnTo>
                    <a:pt x="21" y="25"/>
                  </a:lnTo>
                  <a:lnTo>
                    <a:pt x="19" y="27"/>
                  </a:lnTo>
                  <a:lnTo>
                    <a:pt x="17" y="27"/>
                  </a:lnTo>
                  <a:lnTo>
                    <a:pt x="14" y="27"/>
                  </a:lnTo>
                  <a:lnTo>
                    <a:pt x="10" y="27"/>
                  </a:lnTo>
                  <a:lnTo>
                    <a:pt x="8" y="25"/>
                  </a:lnTo>
                  <a:lnTo>
                    <a:pt x="6" y="21"/>
                  </a:lnTo>
                  <a:lnTo>
                    <a:pt x="4" y="17"/>
                  </a:lnTo>
                  <a:lnTo>
                    <a:pt x="27" y="17"/>
                  </a:lnTo>
                  <a:close/>
                  <a:moveTo>
                    <a:pt x="4" y="14"/>
                  </a:moveTo>
                  <a:lnTo>
                    <a:pt x="6" y="10"/>
                  </a:lnTo>
                  <a:lnTo>
                    <a:pt x="8" y="8"/>
                  </a:lnTo>
                  <a:lnTo>
                    <a:pt x="10" y="6"/>
                  </a:lnTo>
                  <a:lnTo>
                    <a:pt x="14" y="4"/>
                  </a:lnTo>
                  <a:lnTo>
                    <a:pt x="17" y="6"/>
                  </a:lnTo>
                  <a:lnTo>
                    <a:pt x="19" y="8"/>
                  </a:lnTo>
                  <a:lnTo>
                    <a:pt x="21" y="10"/>
                  </a:lnTo>
                  <a:lnTo>
                    <a:pt x="21" y="14"/>
                  </a:lnTo>
                  <a:lnTo>
                    <a:pt x="4" y="14"/>
                  </a:lnTo>
                  <a:close/>
                </a:path>
              </a:pathLst>
            </a:custGeom>
            <a:solidFill>
              <a:srgbClr val="000000"/>
            </a:solidFill>
            <a:ln w="9525">
              <a:noFill/>
              <a:round/>
              <a:headEnd/>
              <a:tailEnd/>
            </a:ln>
          </p:spPr>
          <p:txBody>
            <a:bodyPr/>
            <a:lstStyle/>
            <a:p>
              <a:endParaRPr lang="en-US"/>
            </a:p>
          </p:txBody>
        </p:sp>
        <p:sp>
          <p:nvSpPr>
            <p:cNvPr id="38290" name="Freeform 402"/>
            <p:cNvSpPr>
              <a:spLocks/>
            </p:cNvSpPr>
            <p:nvPr/>
          </p:nvSpPr>
          <p:spPr bwMode="auto">
            <a:xfrm>
              <a:off x="3154" y="1802"/>
              <a:ext cx="13" cy="31"/>
            </a:xfrm>
            <a:custGeom>
              <a:avLst/>
              <a:gdLst>
                <a:gd name="T0" fmla="*/ 13 w 13"/>
                <a:gd name="T1" fmla="*/ 0 h 31"/>
                <a:gd name="T2" fmla="*/ 11 w 13"/>
                <a:gd name="T3" fmla="*/ 0 h 31"/>
                <a:gd name="T4" fmla="*/ 7 w 13"/>
                <a:gd name="T5" fmla="*/ 2 h 31"/>
                <a:gd name="T6" fmla="*/ 4 w 13"/>
                <a:gd name="T7" fmla="*/ 6 h 31"/>
                <a:gd name="T8" fmla="*/ 4 w 13"/>
                <a:gd name="T9" fmla="*/ 0 h 31"/>
                <a:gd name="T10" fmla="*/ 0 w 13"/>
                <a:gd name="T11" fmla="*/ 0 h 31"/>
                <a:gd name="T12" fmla="*/ 0 w 13"/>
                <a:gd name="T13" fmla="*/ 31 h 31"/>
                <a:gd name="T14" fmla="*/ 4 w 13"/>
                <a:gd name="T15" fmla="*/ 31 h 31"/>
                <a:gd name="T16" fmla="*/ 4 w 13"/>
                <a:gd name="T17" fmla="*/ 14 h 31"/>
                <a:gd name="T18" fmla="*/ 5 w 13"/>
                <a:gd name="T19" fmla="*/ 10 h 31"/>
                <a:gd name="T20" fmla="*/ 5 w 13"/>
                <a:gd name="T21" fmla="*/ 8 h 31"/>
                <a:gd name="T22" fmla="*/ 9 w 13"/>
                <a:gd name="T23" fmla="*/ 6 h 31"/>
                <a:gd name="T24" fmla="*/ 11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4" y="6"/>
                  </a:lnTo>
                  <a:lnTo>
                    <a:pt x="4" y="0"/>
                  </a:lnTo>
                  <a:lnTo>
                    <a:pt x="0" y="0"/>
                  </a:lnTo>
                  <a:lnTo>
                    <a:pt x="0" y="31"/>
                  </a:lnTo>
                  <a:lnTo>
                    <a:pt x="4" y="31"/>
                  </a:lnTo>
                  <a:lnTo>
                    <a:pt x="4" y="14"/>
                  </a:lnTo>
                  <a:lnTo>
                    <a:pt x="5" y="10"/>
                  </a:lnTo>
                  <a:lnTo>
                    <a:pt x="5" y="8"/>
                  </a:lnTo>
                  <a:lnTo>
                    <a:pt x="9" y="6"/>
                  </a:lnTo>
                  <a:lnTo>
                    <a:pt x="11" y="6"/>
                  </a:lnTo>
                  <a:lnTo>
                    <a:pt x="13" y="6"/>
                  </a:lnTo>
                  <a:lnTo>
                    <a:pt x="13" y="0"/>
                  </a:lnTo>
                  <a:close/>
                </a:path>
              </a:pathLst>
            </a:custGeom>
            <a:solidFill>
              <a:srgbClr val="000000"/>
            </a:solidFill>
            <a:ln w="9525">
              <a:noFill/>
              <a:round/>
              <a:headEnd/>
              <a:tailEnd/>
            </a:ln>
          </p:spPr>
          <p:txBody>
            <a:bodyPr/>
            <a:lstStyle/>
            <a:p>
              <a:endParaRPr lang="en-US"/>
            </a:p>
          </p:txBody>
        </p:sp>
        <p:sp>
          <p:nvSpPr>
            <p:cNvPr id="38291" name="Freeform 403"/>
            <p:cNvSpPr>
              <a:spLocks noEditPoints="1"/>
            </p:cNvSpPr>
            <p:nvPr/>
          </p:nvSpPr>
          <p:spPr bwMode="auto">
            <a:xfrm>
              <a:off x="3190" y="1791"/>
              <a:ext cx="35" cy="42"/>
            </a:xfrm>
            <a:custGeom>
              <a:avLst/>
              <a:gdLst>
                <a:gd name="T0" fmla="*/ 0 w 35"/>
                <a:gd name="T1" fmla="*/ 0 h 42"/>
                <a:gd name="T2" fmla="*/ 0 w 35"/>
                <a:gd name="T3" fmla="*/ 42 h 42"/>
                <a:gd name="T4" fmla="*/ 6 w 35"/>
                <a:gd name="T5" fmla="*/ 42 h 42"/>
                <a:gd name="T6" fmla="*/ 6 w 35"/>
                <a:gd name="T7" fmla="*/ 25 h 42"/>
                <a:gd name="T8" fmla="*/ 19 w 35"/>
                <a:gd name="T9" fmla="*/ 25 h 42"/>
                <a:gd name="T10" fmla="*/ 23 w 35"/>
                <a:gd name="T11" fmla="*/ 26 h 42"/>
                <a:gd name="T12" fmla="*/ 25 w 35"/>
                <a:gd name="T13" fmla="*/ 28 h 42"/>
                <a:gd name="T14" fmla="*/ 27 w 35"/>
                <a:gd name="T15" fmla="*/ 34 h 42"/>
                <a:gd name="T16" fmla="*/ 27 w 35"/>
                <a:gd name="T17" fmla="*/ 38 h 42"/>
                <a:gd name="T18" fmla="*/ 27 w 35"/>
                <a:gd name="T19" fmla="*/ 38 h 42"/>
                <a:gd name="T20" fmla="*/ 27 w 35"/>
                <a:gd name="T21" fmla="*/ 42 h 42"/>
                <a:gd name="T22" fmla="*/ 35 w 35"/>
                <a:gd name="T23" fmla="*/ 42 h 42"/>
                <a:gd name="T24" fmla="*/ 35 w 35"/>
                <a:gd name="T25" fmla="*/ 42 h 42"/>
                <a:gd name="T26" fmla="*/ 33 w 35"/>
                <a:gd name="T27" fmla="*/ 40 h 42"/>
                <a:gd name="T28" fmla="*/ 33 w 35"/>
                <a:gd name="T29" fmla="*/ 38 h 42"/>
                <a:gd name="T30" fmla="*/ 31 w 35"/>
                <a:gd name="T31" fmla="*/ 28 h 42"/>
                <a:gd name="T32" fmla="*/ 31 w 35"/>
                <a:gd name="T33" fmla="*/ 25 h 42"/>
                <a:gd name="T34" fmla="*/ 27 w 35"/>
                <a:gd name="T35" fmla="*/ 23 h 42"/>
                <a:gd name="T36" fmla="*/ 29 w 35"/>
                <a:gd name="T37" fmla="*/ 21 h 42"/>
                <a:gd name="T38" fmla="*/ 31 w 35"/>
                <a:gd name="T39" fmla="*/ 17 h 42"/>
                <a:gd name="T40" fmla="*/ 33 w 35"/>
                <a:gd name="T41" fmla="*/ 15 h 42"/>
                <a:gd name="T42" fmla="*/ 33 w 35"/>
                <a:gd name="T43" fmla="*/ 11 h 42"/>
                <a:gd name="T44" fmla="*/ 33 w 35"/>
                <a:gd name="T45" fmla="*/ 7 h 42"/>
                <a:gd name="T46" fmla="*/ 31 w 35"/>
                <a:gd name="T47" fmla="*/ 5 h 42"/>
                <a:gd name="T48" fmla="*/ 25 w 35"/>
                <a:gd name="T49" fmla="*/ 1 h 42"/>
                <a:gd name="T50" fmla="*/ 19 w 35"/>
                <a:gd name="T51" fmla="*/ 0 h 42"/>
                <a:gd name="T52" fmla="*/ 0 w 35"/>
                <a:gd name="T53" fmla="*/ 0 h 42"/>
                <a:gd name="T54" fmla="*/ 6 w 35"/>
                <a:gd name="T55" fmla="*/ 5 h 42"/>
                <a:gd name="T56" fmla="*/ 19 w 35"/>
                <a:gd name="T57" fmla="*/ 5 h 42"/>
                <a:gd name="T58" fmla="*/ 21 w 35"/>
                <a:gd name="T59" fmla="*/ 5 h 42"/>
                <a:gd name="T60" fmla="*/ 23 w 35"/>
                <a:gd name="T61" fmla="*/ 5 h 42"/>
                <a:gd name="T62" fmla="*/ 25 w 35"/>
                <a:gd name="T63" fmla="*/ 7 h 42"/>
                <a:gd name="T64" fmla="*/ 27 w 35"/>
                <a:gd name="T65" fmla="*/ 13 h 42"/>
                <a:gd name="T66" fmla="*/ 27 w 35"/>
                <a:gd name="T67" fmla="*/ 15 h 42"/>
                <a:gd name="T68" fmla="*/ 25 w 35"/>
                <a:gd name="T69" fmla="*/ 17 h 42"/>
                <a:gd name="T70" fmla="*/ 23 w 35"/>
                <a:gd name="T71" fmla="*/ 19 h 42"/>
                <a:gd name="T72" fmla="*/ 19 w 35"/>
                <a:gd name="T73" fmla="*/ 21 h 42"/>
                <a:gd name="T74" fmla="*/ 6 w 35"/>
                <a:gd name="T75" fmla="*/ 21 h 42"/>
                <a:gd name="T76" fmla="*/ 6 w 35"/>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
                <a:gd name="T118" fmla="*/ 0 h 42"/>
                <a:gd name="T119" fmla="*/ 35 w 35"/>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 h="42">
                  <a:moveTo>
                    <a:pt x="0" y="0"/>
                  </a:moveTo>
                  <a:lnTo>
                    <a:pt x="0" y="42"/>
                  </a:lnTo>
                  <a:lnTo>
                    <a:pt x="6" y="42"/>
                  </a:lnTo>
                  <a:lnTo>
                    <a:pt x="6" y="25"/>
                  </a:lnTo>
                  <a:lnTo>
                    <a:pt x="19" y="25"/>
                  </a:lnTo>
                  <a:lnTo>
                    <a:pt x="23" y="26"/>
                  </a:lnTo>
                  <a:lnTo>
                    <a:pt x="25" y="28"/>
                  </a:lnTo>
                  <a:lnTo>
                    <a:pt x="27" y="34"/>
                  </a:lnTo>
                  <a:lnTo>
                    <a:pt x="27" y="38"/>
                  </a:lnTo>
                  <a:lnTo>
                    <a:pt x="27" y="42"/>
                  </a:lnTo>
                  <a:lnTo>
                    <a:pt x="35" y="42"/>
                  </a:lnTo>
                  <a:lnTo>
                    <a:pt x="33" y="40"/>
                  </a:lnTo>
                  <a:lnTo>
                    <a:pt x="33" y="38"/>
                  </a:lnTo>
                  <a:lnTo>
                    <a:pt x="31" y="28"/>
                  </a:lnTo>
                  <a:lnTo>
                    <a:pt x="31" y="25"/>
                  </a:lnTo>
                  <a:lnTo>
                    <a:pt x="27" y="23"/>
                  </a:lnTo>
                  <a:lnTo>
                    <a:pt x="29" y="21"/>
                  </a:lnTo>
                  <a:lnTo>
                    <a:pt x="31" y="17"/>
                  </a:lnTo>
                  <a:lnTo>
                    <a:pt x="33" y="15"/>
                  </a:lnTo>
                  <a:lnTo>
                    <a:pt x="33" y="11"/>
                  </a:lnTo>
                  <a:lnTo>
                    <a:pt x="33" y="7"/>
                  </a:lnTo>
                  <a:lnTo>
                    <a:pt x="31" y="5"/>
                  </a:lnTo>
                  <a:lnTo>
                    <a:pt x="25" y="1"/>
                  </a:lnTo>
                  <a:lnTo>
                    <a:pt x="19" y="0"/>
                  </a:lnTo>
                  <a:lnTo>
                    <a:pt x="0" y="0"/>
                  </a:lnTo>
                  <a:close/>
                  <a:moveTo>
                    <a:pt x="6" y="5"/>
                  </a:moveTo>
                  <a:lnTo>
                    <a:pt x="19" y="5"/>
                  </a:lnTo>
                  <a:lnTo>
                    <a:pt x="21" y="5"/>
                  </a:lnTo>
                  <a:lnTo>
                    <a:pt x="23" y="5"/>
                  </a:lnTo>
                  <a:lnTo>
                    <a:pt x="25" y="7"/>
                  </a:lnTo>
                  <a:lnTo>
                    <a:pt x="27" y="13"/>
                  </a:lnTo>
                  <a:lnTo>
                    <a:pt x="27" y="15"/>
                  </a:lnTo>
                  <a:lnTo>
                    <a:pt x="25" y="17"/>
                  </a:lnTo>
                  <a:lnTo>
                    <a:pt x="23" y="19"/>
                  </a:lnTo>
                  <a:lnTo>
                    <a:pt x="19" y="21"/>
                  </a:lnTo>
                  <a:lnTo>
                    <a:pt x="6" y="21"/>
                  </a:lnTo>
                  <a:lnTo>
                    <a:pt x="6" y="5"/>
                  </a:lnTo>
                  <a:close/>
                </a:path>
              </a:pathLst>
            </a:custGeom>
            <a:solidFill>
              <a:srgbClr val="000000"/>
            </a:solidFill>
            <a:ln w="9525">
              <a:noFill/>
              <a:round/>
              <a:headEnd/>
              <a:tailEnd/>
            </a:ln>
          </p:spPr>
          <p:txBody>
            <a:bodyPr/>
            <a:lstStyle/>
            <a:p>
              <a:endParaRPr lang="en-US"/>
            </a:p>
          </p:txBody>
        </p:sp>
        <p:sp>
          <p:nvSpPr>
            <p:cNvPr id="38292" name="Freeform 404"/>
            <p:cNvSpPr>
              <a:spLocks noEditPoints="1"/>
            </p:cNvSpPr>
            <p:nvPr/>
          </p:nvSpPr>
          <p:spPr bwMode="auto">
            <a:xfrm>
              <a:off x="3230" y="1791"/>
              <a:ext cx="6" cy="42"/>
            </a:xfrm>
            <a:custGeom>
              <a:avLst/>
              <a:gdLst>
                <a:gd name="T0" fmla="*/ 0 w 6"/>
                <a:gd name="T1" fmla="*/ 0 h 42"/>
                <a:gd name="T2" fmla="*/ 0 w 6"/>
                <a:gd name="T3" fmla="*/ 7 h 42"/>
                <a:gd name="T4" fmla="*/ 6 w 6"/>
                <a:gd name="T5" fmla="*/ 7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7"/>
                  </a:lnTo>
                  <a:lnTo>
                    <a:pt x="6" y="7"/>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38293" name="Freeform 405"/>
            <p:cNvSpPr>
              <a:spLocks/>
            </p:cNvSpPr>
            <p:nvPr/>
          </p:nvSpPr>
          <p:spPr bwMode="auto">
            <a:xfrm>
              <a:off x="3240" y="1802"/>
              <a:ext cx="29" cy="31"/>
            </a:xfrm>
            <a:custGeom>
              <a:avLst/>
              <a:gdLst>
                <a:gd name="T0" fmla="*/ 0 w 29"/>
                <a:gd name="T1" fmla="*/ 0 h 31"/>
                <a:gd name="T2" fmla="*/ 12 w 29"/>
                <a:gd name="T3" fmla="*/ 31 h 31"/>
                <a:gd name="T4" fmla="*/ 17 w 29"/>
                <a:gd name="T5" fmla="*/ 31 h 31"/>
                <a:gd name="T6" fmla="*/ 29 w 29"/>
                <a:gd name="T7" fmla="*/ 0 h 31"/>
                <a:gd name="T8" fmla="*/ 23 w 29"/>
                <a:gd name="T9" fmla="*/ 0 h 31"/>
                <a:gd name="T10" fmla="*/ 14 w 29"/>
                <a:gd name="T11" fmla="*/ 27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7" y="31"/>
                  </a:lnTo>
                  <a:lnTo>
                    <a:pt x="29" y="0"/>
                  </a:lnTo>
                  <a:lnTo>
                    <a:pt x="23" y="0"/>
                  </a:lnTo>
                  <a:lnTo>
                    <a:pt x="14" y="27"/>
                  </a:lnTo>
                  <a:lnTo>
                    <a:pt x="6" y="0"/>
                  </a:lnTo>
                  <a:lnTo>
                    <a:pt x="0" y="0"/>
                  </a:lnTo>
                  <a:close/>
                </a:path>
              </a:pathLst>
            </a:custGeom>
            <a:solidFill>
              <a:srgbClr val="000000"/>
            </a:solidFill>
            <a:ln w="9525">
              <a:noFill/>
              <a:round/>
              <a:headEnd/>
              <a:tailEnd/>
            </a:ln>
          </p:spPr>
          <p:txBody>
            <a:bodyPr/>
            <a:lstStyle/>
            <a:p>
              <a:endParaRPr lang="en-US"/>
            </a:p>
          </p:txBody>
        </p:sp>
        <p:sp>
          <p:nvSpPr>
            <p:cNvPr id="38294" name="Freeform 406"/>
            <p:cNvSpPr>
              <a:spLocks noEditPoints="1"/>
            </p:cNvSpPr>
            <p:nvPr/>
          </p:nvSpPr>
          <p:spPr bwMode="auto">
            <a:xfrm>
              <a:off x="3271" y="1802"/>
              <a:ext cx="29" cy="33"/>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9 w 29"/>
                <a:gd name="T11" fmla="*/ 2 h 33"/>
                <a:gd name="T12" fmla="*/ 4 w 29"/>
                <a:gd name="T13" fmla="*/ 4 h 33"/>
                <a:gd name="T14" fmla="*/ 2 w 29"/>
                <a:gd name="T15" fmla="*/ 10 h 33"/>
                <a:gd name="T16" fmla="*/ 0 w 29"/>
                <a:gd name="T17" fmla="*/ 15 h 33"/>
                <a:gd name="T18" fmla="*/ 0 w 29"/>
                <a:gd name="T19" fmla="*/ 21 h 33"/>
                <a:gd name="T20" fmla="*/ 2 w 29"/>
                <a:gd name="T21" fmla="*/ 25 h 33"/>
                <a:gd name="T22" fmla="*/ 4 w 29"/>
                <a:gd name="T23" fmla="*/ 29 h 33"/>
                <a:gd name="T24" fmla="*/ 7 w 29"/>
                <a:gd name="T25" fmla="*/ 31 h 33"/>
                <a:gd name="T26" fmla="*/ 9 w 29"/>
                <a:gd name="T27" fmla="*/ 33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1 w 29"/>
                <a:gd name="T41" fmla="*/ 25 h 33"/>
                <a:gd name="T42" fmla="*/ 19 w 29"/>
                <a:gd name="T43" fmla="*/ 27 h 33"/>
                <a:gd name="T44" fmla="*/ 17 w 29"/>
                <a:gd name="T45" fmla="*/ 27 h 33"/>
                <a:gd name="T46" fmla="*/ 15 w 29"/>
                <a:gd name="T47" fmla="*/ 27 h 33"/>
                <a:gd name="T48" fmla="*/ 11 w 29"/>
                <a:gd name="T49" fmla="*/ 27 h 33"/>
                <a:gd name="T50" fmla="*/ 7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7 w 29"/>
                <a:gd name="T63" fmla="*/ 8 h 33"/>
                <a:gd name="T64" fmla="*/ 11 w 29"/>
                <a:gd name="T65" fmla="*/ 6 h 33"/>
                <a:gd name="T66" fmla="*/ 15 w 29"/>
                <a:gd name="T67" fmla="*/ 4 h 33"/>
                <a:gd name="T68" fmla="*/ 17 w 29"/>
                <a:gd name="T69" fmla="*/ 6 h 33"/>
                <a:gd name="T70" fmla="*/ 21 w 29"/>
                <a:gd name="T71" fmla="*/ 8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9" y="2"/>
                  </a:lnTo>
                  <a:lnTo>
                    <a:pt x="4" y="4"/>
                  </a:lnTo>
                  <a:lnTo>
                    <a:pt x="2" y="10"/>
                  </a:lnTo>
                  <a:lnTo>
                    <a:pt x="0" y="15"/>
                  </a:lnTo>
                  <a:lnTo>
                    <a:pt x="0" y="21"/>
                  </a:lnTo>
                  <a:lnTo>
                    <a:pt x="2" y="25"/>
                  </a:lnTo>
                  <a:lnTo>
                    <a:pt x="4" y="29"/>
                  </a:lnTo>
                  <a:lnTo>
                    <a:pt x="7" y="31"/>
                  </a:lnTo>
                  <a:lnTo>
                    <a:pt x="9" y="33"/>
                  </a:lnTo>
                  <a:lnTo>
                    <a:pt x="15" y="33"/>
                  </a:lnTo>
                  <a:lnTo>
                    <a:pt x="21" y="31"/>
                  </a:lnTo>
                  <a:lnTo>
                    <a:pt x="25" y="27"/>
                  </a:lnTo>
                  <a:lnTo>
                    <a:pt x="27" y="25"/>
                  </a:lnTo>
                  <a:lnTo>
                    <a:pt x="29" y="21"/>
                  </a:lnTo>
                  <a:lnTo>
                    <a:pt x="23" y="21"/>
                  </a:lnTo>
                  <a:lnTo>
                    <a:pt x="21" y="25"/>
                  </a:lnTo>
                  <a:lnTo>
                    <a:pt x="19" y="27"/>
                  </a:lnTo>
                  <a:lnTo>
                    <a:pt x="17" y="27"/>
                  </a:lnTo>
                  <a:lnTo>
                    <a:pt x="15" y="27"/>
                  </a:lnTo>
                  <a:lnTo>
                    <a:pt x="11" y="27"/>
                  </a:lnTo>
                  <a:lnTo>
                    <a:pt x="7" y="25"/>
                  </a:lnTo>
                  <a:lnTo>
                    <a:pt x="6" y="21"/>
                  </a:lnTo>
                  <a:lnTo>
                    <a:pt x="6" y="17"/>
                  </a:lnTo>
                  <a:lnTo>
                    <a:pt x="29" y="17"/>
                  </a:lnTo>
                  <a:close/>
                  <a:moveTo>
                    <a:pt x="6" y="14"/>
                  </a:moveTo>
                  <a:lnTo>
                    <a:pt x="6" y="10"/>
                  </a:lnTo>
                  <a:lnTo>
                    <a:pt x="7" y="8"/>
                  </a:lnTo>
                  <a:lnTo>
                    <a:pt x="11" y="6"/>
                  </a:lnTo>
                  <a:lnTo>
                    <a:pt x="15" y="4"/>
                  </a:lnTo>
                  <a:lnTo>
                    <a:pt x="17" y="6"/>
                  </a:lnTo>
                  <a:lnTo>
                    <a:pt x="21" y="8"/>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38295" name="Freeform 407"/>
            <p:cNvSpPr>
              <a:spLocks/>
            </p:cNvSpPr>
            <p:nvPr/>
          </p:nvSpPr>
          <p:spPr bwMode="auto">
            <a:xfrm>
              <a:off x="3305" y="1802"/>
              <a:ext cx="16" cy="31"/>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2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2"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38296" name="Freeform 408"/>
            <p:cNvSpPr>
              <a:spLocks/>
            </p:cNvSpPr>
            <p:nvPr/>
          </p:nvSpPr>
          <p:spPr bwMode="auto">
            <a:xfrm>
              <a:off x="2935" y="2888"/>
              <a:ext cx="36" cy="49"/>
            </a:xfrm>
            <a:custGeom>
              <a:avLst/>
              <a:gdLst>
                <a:gd name="T0" fmla="*/ 17 w 36"/>
                <a:gd name="T1" fmla="*/ 34 h 49"/>
                <a:gd name="T2" fmla="*/ 2 w 36"/>
                <a:gd name="T3" fmla="*/ 36 h 49"/>
                <a:gd name="T4" fmla="*/ 0 w 36"/>
                <a:gd name="T5" fmla="*/ 34 h 49"/>
                <a:gd name="T6" fmla="*/ 21 w 36"/>
                <a:gd name="T7" fmla="*/ 19 h 49"/>
                <a:gd name="T8" fmla="*/ 36 w 36"/>
                <a:gd name="T9" fmla="*/ 0 h 49"/>
                <a:gd name="T10" fmla="*/ 29 w 36"/>
                <a:gd name="T11" fmla="*/ 25 h 49"/>
                <a:gd name="T12" fmla="*/ 27 w 36"/>
                <a:gd name="T13" fmla="*/ 49 h 49"/>
                <a:gd name="T14" fmla="*/ 27 w 36"/>
                <a:gd name="T15" fmla="*/ 49 h 49"/>
                <a:gd name="T16" fmla="*/ 17 w 36"/>
                <a:gd name="T17" fmla="*/ 3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9"/>
                <a:gd name="T29" fmla="*/ 36 w 36"/>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9">
                  <a:moveTo>
                    <a:pt x="17" y="34"/>
                  </a:moveTo>
                  <a:lnTo>
                    <a:pt x="2" y="36"/>
                  </a:lnTo>
                  <a:lnTo>
                    <a:pt x="0" y="34"/>
                  </a:lnTo>
                  <a:lnTo>
                    <a:pt x="21" y="19"/>
                  </a:lnTo>
                  <a:lnTo>
                    <a:pt x="36" y="0"/>
                  </a:lnTo>
                  <a:lnTo>
                    <a:pt x="29" y="25"/>
                  </a:lnTo>
                  <a:lnTo>
                    <a:pt x="27" y="49"/>
                  </a:lnTo>
                  <a:lnTo>
                    <a:pt x="17" y="34"/>
                  </a:lnTo>
                  <a:close/>
                </a:path>
              </a:pathLst>
            </a:custGeom>
            <a:solidFill>
              <a:srgbClr val="000000"/>
            </a:solidFill>
            <a:ln w="3175" cmpd="sng">
              <a:solidFill>
                <a:srgbClr val="000000"/>
              </a:solidFill>
              <a:round/>
              <a:headEnd/>
              <a:tailEnd/>
            </a:ln>
          </p:spPr>
          <p:txBody>
            <a:bodyPr/>
            <a:lstStyle/>
            <a:p>
              <a:endParaRPr lang="en-US"/>
            </a:p>
          </p:txBody>
        </p:sp>
        <p:sp>
          <p:nvSpPr>
            <p:cNvPr id="38297" name="Freeform 409"/>
            <p:cNvSpPr>
              <a:spLocks noChangeArrowheads="1"/>
            </p:cNvSpPr>
            <p:nvPr/>
          </p:nvSpPr>
          <p:spPr bwMode="auto">
            <a:xfrm>
              <a:off x="2820" y="2918"/>
              <a:ext cx="137" cy="218"/>
            </a:xfrm>
            <a:custGeom>
              <a:avLst/>
              <a:gdLst>
                <a:gd name="T0" fmla="*/ 137 w 137"/>
                <a:gd name="T1" fmla="*/ 0 h 218"/>
                <a:gd name="T2" fmla="*/ 0 w 137"/>
                <a:gd name="T3" fmla="*/ 218 h 218"/>
                <a:gd name="T4" fmla="*/ 0 60000 65536"/>
                <a:gd name="T5" fmla="*/ 0 60000 65536"/>
                <a:gd name="T6" fmla="*/ 0 w 137"/>
                <a:gd name="T7" fmla="*/ 0 h 218"/>
                <a:gd name="T8" fmla="*/ 137 w 137"/>
                <a:gd name="T9" fmla="*/ 218 h 218"/>
              </a:gdLst>
              <a:ahLst/>
              <a:cxnLst>
                <a:cxn ang="T4">
                  <a:pos x="T0" y="T1"/>
                </a:cxn>
                <a:cxn ang="T5">
                  <a:pos x="T2" y="T3"/>
                </a:cxn>
              </a:cxnLst>
              <a:rect l="T6" t="T7" r="T8" b="T9"/>
              <a:pathLst>
                <a:path w="137" h="218">
                  <a:moveTo>
                    <a:pt x="137" y="0"/>
                  </a:moveTo>
                  <a:lnTo>
                    <a:pt x="0" y="218"/>
                  </a:lnTo>
                </a:path>
              </a:pathLst>
            </a:custGeom>
            <a:solidFill>
              <a:srgbClr val="FFFFFF"/>
            </a:solidFill>
            <a:ln w="9525" cmpd="sng">
              <a:solidFill>
                <a:srgbClr val="000000"/>
              </a:solidFill>
              <a:prstDash val="solid"/>
              <a:round/>
              <a:headEnd/>
              <a:tailEnd/>
            </a:ln>
          </p:spPr>
          <p:txBody>
            <a:bodyPr/>
            <a:lstStyle/>
            <a:p>
              <a:endParaRPr lang="en-US"/>
            </a:p>
          </p:txBody>
        </p:sp>
      </p:grpSp>
      <p:sp>
        <p:nvSpPr>
          <p:cNvPr id="37892" name="Rectangle 6"/>
          <p:cNvSpPr>
            <a:spLocks noChangeArrowheads="1"/>
          </p:cNvSpPr>
          <p:nvPr/>
        </p:nvSpPr>
        <p:spPr bwMode="auto">
          <a:xfrm>
            <a:off x="6454775" y="4848225"/>
            <a:ext cx="776288" cy="411163"/>
          </a:xfrm>
          <a:prstGeom prst="rect">
            <a:avLst/>
          </a:prstGeom>
          <a:solidFill>
            <a:srgbClr val="FFFFFF"/>
          </a:solidFill>
          <a:ln w="12700" algn="ctr">
            <a:noFill/>
            <a:round/>
            <a:headEnd/>
            <a:tailEnd/>
          </a:ln>
        </p:spPr>
        <p:txBody>
          <a:bodyPr/>
          <a:lstStyle/>
          <a:p>
            <a:pPr eaLnBrk="0" hangingPunct="0"/>
            <a:endParaRPr lang="en-US" sz="1400">
              <a:solidFill>
                <a:srgbClr val="03086F"/>
              </a:solidFill>
            </a:endParaRPr>
          </a:p>
        </p:txBody>
      </p:sp>
      <p:sp>
        <p:nvSpPr>
          <p:cNvPr id="37893" name="TextBox 415"/>
          <p:cNvSpPr txBox="1">
            <a:spLocks noChangeArrowheads="1"/>
          </p:cNvSpPr>
          <p:nvPr/>
        </p:nvSpPr>
        <p:spPr bwMode="auto">
          <a:xfrm>
            <a:off x="1524000" y="6248400"/>
            <a:ext cx="4173538" cy="276225"/>
          </a:xfrm>
          <a:prstGeom prst="rect">
            <a:avLst/>
          </a:prstGeom>
          <a:noFill/>
          <a:ln w="9525">
            <a:noFill/>
            <a:miter lim="800000"/>
            <a:headEnd/>
            <a:tailEnd/>
          </a:ln>
        </p:spPr>
        <p:txBody>
          <a:bodyPr wrap="none">
            <a:spAutoFit/>
          </a:bodyPr>
          <a:lstStyle/>
          <a:p>
            <a:pPr eaLnBrk="0" hangingPunct="0"/>
            <a:r>
              <a:rPr lang="en-US" sz="1200">
                <a:latin typeface="Arial" charset="0"/>
                <a:cs typeface="Arial" charset="0"/>
              </a:rPr>
              <a:t>- least tectonically deformed, thickest, most optimal depths</a:t>
            </a:r>
          </a:p>
        </p:txBody>
      </p:sp>
      <p:sp>
        <p:nvSpPr>
          <p:cNvPr id="411" name="TextBox 2"/>
          <p:cNvSpPr txBox="1">
            <a:spLocks noChangeArrowheads="1"/>
          </p:cNvSpPr>
          <p:nvPr/>
        </p:nvSpPr>
        <p:spPr bwMode="auto">
          <a:xfrm>
            <a:off x="3938293" y="3911769"/>
            <a:ext cx="633707" cy="507831"/>
          </a:xfrm>
          <a:prstGeom prst="rect">
            <a:avLst/>
          </a:prstGeom>
          <a:noFill/>
          <a:ln w="9525">
            <a:noFill/>
            <a:miter lim="800000"/>
            <a:headEnd/>
            <a:tailEnd/>
          </a:ln>
        </p:spPr>
        <p:txBody>
          <a:bodyPr wrap="none">
            <a:spAutoFit/>
          </a:bodyPr>
          <a:lstStyle/>
          <a:p>
            <a:pPr algn="ctr" eaLnBrk="0" hangingPunct="0"/>
            <a:r>
              <a:rPr lang="en-US" sz="900" dirty="0">
                <a:latin typeface="Arial" charset="0"/>
                <a:cs typeface="Arial" charset="0"/>
              </a:rPr>
              <a:t>WCS</a:t>
            </a:r>
          </a:p>
          <a:p>
            <a:pPr algn="ctr" eaLnBrk="0" hangingPunct="0"/>
            <a:r>
              <a:rPr lang="en-US" sz="900" dirty="0">
                <a:latin typeface="Arial" charset="0"/>
                <a:cs typeface="Arial" charset="0"/>
              </a:rPr>
              <a:t>Andrews</a:t>
            </a:r>
          </a:p>
          <a:p>
            <a:pPr algn="ctr" eaLnBrk="0" hangingPunct="0"/>
            <a:r>
              <a:rPr lang="en-US" sz="900" dirty="0">
                <a:latin typeface="Arial" charset="0"/>
                <a:cs typeface="Arial" charset="0"/>
              </a:rPr>
              <a:t>TX</a:t>
            </a:r>
          </a:p>
        </p:txBody>
      </p:sp>
      <p:cxnSp>
        <p:nvCxnSpPr>
          <p:cNvPr id="412" name="Straight Arrow Connector 4"/>
          <p:cNvCxnSpPr>
            <a:cxnSpLocks noChangeShapeType="1"/>
          </p:cNvCxnSpPr>
          <p:nvPr/>
        </p:nvCxnSpPr>
        <p:spPr bwMode="auto">
          <a:xfrm flipH="1">
            <a:off x="3505200" y="4265711"/>
            <a:ext cx="609600" cy="0"/>
          </a:xfrm>
          <a:prstGeom prst="straightConnector1">
            <a:avLst/>
          </a:prstGeom>
          <a:noFill/>
          <a:ln w="9525" cmpd="sng" algn="ctr">
            <a:solidFill>
              <a:schemeClr val="tx1"/>
            </a:solidFill>
            <a:round/>
            <a:headEnd/>
            <a:tailEnd type="triangle" w="sm" len="med"/>
          </a:ln>
        </p:spPr>
      </p:cxnSp>
      <p:sp>
        <p:nvSpPr>
          <p:cNvPr id="5" name="TextBox 4"/>
          <p:cNvSpPr txBox="1"/>
          <p:nvPr/>
        </p:nvSpPr>
        <p:spPr>
          <a:xfrm>
            <a:off x="3307317" y="4111823"/>
            <a:ext cx="274083" cy="307777"/>
          </a:xfrm>
          <a:prstGeom prst="rect">
            <a:avLst/>
          </a:prstGeom>
          <a:noFill/>
        </p:spPr>
        <p:txBody>
          <a:bodyPr wrap="none" rtlCol="0">
            <a:spAutoFit/>
          </a:bodyPr>
          <a:lstStyle/>
          <a:p>
            <a:r>
              <a:rPr lang="en-US" sz="1400" dirty="0">
                <a:solidFill>
                  <a:schemeClr val="accent6"/>
                </a:solidFill>
              </a:rPr>
              <a:t>•</a:t>
            </a:r>
          </a:p>
        </p:txBody>
      </p:sp>
    </p:spTree>
    <p:extLst>
      <p:ext uri="{BB962C8B-B14F-4D97-AF65-F5344CB8AC3E}">
        <p14:creationId xmlns:p14="http://schemas.microsoft.com/office/powerpoint/2010/main" val="49191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1"/>
                                        </p:tgtEl>
                                        <p:attrNameLst>
                                          <p:attrName>style.visibility</p:attrName>
                                        </p:attrNameLst>
                                      </p:cBhvr>
                                      <p:to>
                                        <p:strVal val="visible"/>
                                      </p:to>
                                    </p:set>
                                    <p:animEffect transition="in" filter="fade">
                                      <p:cBhvr>
                                        <p:cTn id="13" dur="5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3333"/>
          <a:stretch/>
        </p:blipFill>
        <p:spPr>
          <a:xfrm>
            <a:off x="0" y="0"/>
            <a:ext cx="9159834" cy="6858000"/>
          </a:xfrm>
          <a:prstGeom prst="rect">
            <a:avLst/>
          </a:prstGeom>
        </p:spPr>
      </p:pic>
      <p:sp>
        <p:nvSpPr>
          <p:cNvPr id="4" name="TextBox 3"/>
          <p:cNvSpPr txBox="1"/>
          <p:nvPr/>
        </p:nvSpPr>
        <p:spPr>
          <a:xfrm>
            <a:off x="1981200" y="29110"/>
            <a:ext cx="6705600" cy="1261884"/>
          </a:xfrm>
          <a:prstGeom prst="rect">
            <a:avLst/>
          </a:prstGeom>
          <a:noFill/>
        </p:spPr>
        <p:txBody>
          <a:bodyPr wrap="square" rtlCol="0">
            <a:spAutoFit/>
          </a:bodyPr>
          <a:lstStyle/>
          <a:p>
            <a:pPr marL="635000" indent="-635000" algn="r"/>
            <a:r>
              <a:rPr lang="en-US" sz="2800" b="1" dirty="0">
                <a:solidFill>
                  <a:srgbClr val="4C0400"/>
                </a:solidFill>
              </a:rPr>
              <a:t>Interim Storage for Commercial Spent Fuel</a:t>
            </a:r>
          </a:p>
          <a:p>
            <a:pPr marL="1320800" indent="-1320800" algn="r"/>
            <a:r>
              <a:rPr lang="en-US" sz="2400" b="1" dirty="0">
                <a:solidFill>
                  <a:srgbClr val="4C0400"/>
                </a:solidFill>
              </a:rPr>
              <a:t>         -ideal for hundreds of years, enough time for SNF to no longer be high-level</a:t>
            </a:r>
          </a:p>
        </p:txBody>
      </p:sp>
      <p:pic>
        <p:nvPicPr>
          <p:cNvPr id="6" name="Picture 5"/>
          <p:cNvPicPr>
            <a:picLocks noChangeAspect="1"/>
          </p:cNvPicPr>
          <p:nvPr/>
        </p:nvPicPr>
        <p:blipFill>
          <a:blip r:embed="rId3"/>
          <a:stretch>
            <a:fillRect/>
          </a:stretch>
        </p:blipFill>
        <p:spPr>
          <a:xfrm>
            <a:off x="0" y="0"/>
            <a:ext cx="1631879" cy="2201742"/>
          </a:xfrm>
          <a:prstGeom prst="rect">
            <a:avLst/>
          </a:prstGeom>
        </p:spPr>
      </p:pic>
    </p:spTree>
    <p:extLst>
      <p:ext uri="{BB962C8B-B14F-4D97-AF65-F5344CB8AC3E}">
        <p14:creationId xmlns:p14="http://schemas.microsoft.com/office/powerpoint/2010/main" val="784862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8686800" cy="584776"/>
          </a:xfrm>
          <a:prstGeom prst="rect">
            <a:avLst/>
          </a:prstGeom>
        </p:spPr>
        <p:txBody>
          <a:bodyPr wrap="square">
            <a:spAutoFit/>
          </a:bodyPr>
          <a:lstStyle/>
          <a:p>
            <a:pPr algn="ctr">
              <a:defRPr/>
            </a:pPr>
            <a:r>
              <a:rPr lang="en-US" sz="3200" b="1" dirty="0">
                <a:solidFill>
                  <a:srgbClr val="461123"/>
                </a:solidFill>
                <a:effectLst>
                  <a:outerShdw blurRad="38100" dist="38100" dir="2700000" algn="tl">
                    <a:srgbClr val="DDDDDD"/>
                  </a:outerShdw>
                </a:effectLst>
                <a:latin typeface="Helvetica" charset="0"/>
              </a:rPr>
              <a:t>Deep Borehole Injection of Nuclear Waste</a:t>
            </a:r>
          </a:p>
        </p:txBody>
      </p:sp>
      <p:pic>
        <p:nvPicPr>
          <p:cNvPr id="5" name="Picture 4"/>
          <p:cNvPicPr>
            <a:picLocks noChangeAspect="1"/>
          </p:cNvPicPr>
          <p:nvPr/>
        </p:nvPicPr>
        <p:blipFill>
          <a:blip r:embed="rId2"/>
          <a:stretch>
            <a:fillRect/>
          </a:stretch>
        </p:blipFill>
        <p:spPr>
          <a:xfrm>
            <a:off x="28599" y="685800"/>
            <a:ext cx="9016936" cy="6154022"/>
          </a:xfrm>
          <a:prstGeom prst="rect">
            <a:avLst/>
          </a:prstGeom>
        </p:spPr>
      </p:pic>
    </p:spTree>
    <p:extLst>
      <p:ext uri="{BB962C8B-B14F-4D97-AF65-F5344CB8AC3E}">
        <p14:creationId xmlns:p14="http://schemas.microsoft.com/office/powerpoint/2010/main" val="1331410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914" name="Text Box 2"/>
          <p:cNvSpPr txBox="1">
            <a:spLocks noChangeArrowheads="1"/>
          </p:cNvSpPr>
          <p:nvPr/>
        </p:nvSpPr>
        <p:spPr bwMode="auto">
          <a:xfrm>
            <a:off x="136525" y="152400"/>
            <a:ext cx="3825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solidFill>
                  <a:srgbClr val="461123"/>
                </a:solidFill>
                <a:effectLst>
                  <a:outerShdw blurRad="38100" dist="38100" dir="2700000" algn="tl">
                    <a:srgbClr val="DDDDDD"/>
                  </a:outerShdw>
                </a:effectLst>
                <a:latin typeface="Times New Roman" charset="0"/>
              </a:rPr>
              <a:t>a short nuclear primer</a:t>
            </a:r>
          </a:p>
        </p:txBody>
      </p:sp>
      <p:sp>
        <p:nvSpPr>
          <p:cNvPr id="38915" name="Text Box 3"/>
          <p:cNvSpPr txBox="1">
            <a:spLocks noChangeArrowheads="1"/>
          </p:cNvSpPr>
          <p:nvPr/>
        </p:nvSpPr>
        <p:spPr bwMode="auto">
          <a:xfrm>
            <a:off x="381000" y="1752600"/>
            <a:ext cx="54102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i="1" baseline="30000">
                <a:solidFill>
                  <a:srgbClr val="16163E"/>
                </a:solidFill>
                <a:effectLst>
                  <a:outerShdw blurRad="38100" dist="38100" dir="2700000" algn="tl">
                    <a:srgbClr val="DDDDDD"/>
                  </a:outerShdw>
                </a:effectLst>
              </a:rPr>
              <a:t>235</a:t>
            </a:r>
            <a:r>
              <a:rPr lang="en-US" sz="2400" b="1" i="1">
                <a:solidFill>
                  <a:srgbClr val="16163E"/>
                </a:solidFill>
                <a:effectLst>
                  <a:outerShdw blurRad="38100" dist="38100" dir="2700000" algn="tl">
                    <a:srgbClr val="DDDDDD"/>
                  </a:outerShdw>
                </a:effectLst>
              </a:rPr>
              <a:t>U  -  splits (fissions) easily</a:t>
            </a:r>
          </a:p>
          <a:p>
            <a:r>
              <a:rPr lang="en-US" sz="2400" b="1" i="1" baseline="30000">
                <a:solidFill>
                  <a:srgbClr val="16163E"/>
                </a:solidFill>
                <a:effectLst>
                  <a:outerShdw blurRad="38100" dist="38100" dir="2700000" algn="tl">
                    <a:srgbClr val="DDDDDD"/>
                  </a:outerShdw>
                </a:effectLst>
              </a:rPr>
              <a:t>238</a:t>
            </a:r>
            <a:r>
              <a:rPr lang="en-US" sz="2400" b="1" i="1">
                <a:solidFill>
                  <a:srgbClr val="16163E"/>
                </a:solidFill>
                <a:effectLst>
                  <a:outerShdw blurRad="38100" dist="38100" dir="2700000" algn="tl">
                    <a:srgbClr val="DDDDDD"/>
                  </a:outerShdw>
                </a:effectLst>
              </a:rPr>
              <a:t>U  -  does not fission easily</a:t>
            </a:r>
          </a:p>
        </p:txBody>
      </p:sp>
      <p:sp>
        <p:nvSpPr>
          <p:cNvPr id="38916" name="Text Box 4"/>
          <p:cNvSpPr txBox="1">
            <a:spLocks noChangeArrowheads="1"/>
          </p:cNvSpPr>
          <p:nvPr/>
        </p:nvSpPr>
        <p:spPr bwMode="auto">
          <a:xfrm>
            <a:off x="228600" y="4419600"/>
            <a:ext cx="78486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i="1" dirty="0">
                <a:solidFill>
                  <a:srgbClr val="16163E"/>
                </a:solidFill>
                <a:effectLst>
                  <a:outerShdw blurRad="38100" dist="38100" dir="2700000" algn="tl">
                    <a:srgbClr val="DDDDDD"/>
                  </a:outerShdw>
                </a:effectLst>
              </a:rPr>
              <a:t>Natural uranium (ore) is 0.7% </a:t>
            </a:r>
            <a:r>
              <a:rPr lang="en-US" sz="2400" b="1" i="1" baseline="30000" dirty="0">
                <a:solidFill>
                  <a:srgbClr val="16163E"/>
                </a:solidFill>
                <a:effectLst>
                  <a:outerShdw blurRad="38100" dist="38100" dir="2700000" algn="tl">
                    <a:srgbClr val="DDDDDD"/>
                  </a:outerShdw>
                </a:effectLst>
              </a:rPr>
              <a:t>235</a:t>
            </a:r>
            <a:r>
              <a:rPr lang="en-US" sz="2400" b="1" i="1" dirty="0">
                <a:solidFill>
                  <a:srgbClr val="16163E"/>
                </a:solidFill>
                <a:effectLst>
                  <a:outerShdw blurRad="38100" dist="38100" dir="2700000" algn="tl">
                    <a:srgbClr val="DDDDDD"/>
                  </a:outerShdw>
                </a:effectLst>
              </a:rPr>
              <a:t>U and 99.3% </a:t>
            </a:r>
            <a:r>
              <a:rPr lang="en-US" sz="2400" b="1" i="1" baseline="30000" dirty="0">
                <a:solidFill>
                  <a:srgbClr val="16163E"/>
                </a:solidFill>
                <a:effectLst>
                  <a:outerShdw blurRad="38100" dist="38100" dir="2700000" algn="tl">
                    <a:srgbClr val="DDDDDD"/>
                  </a:outerShdw>
                </a:effectLst>
              </a:rPr>
              <a:t>238</a:t>
            </a:r>
            <a:r>
              <a:rPr lang="en-US" sz="2400" b="1" i="1" dirty="0">
                <a:solidFill>
                  <a:srgbClr val="16163E"/>
                </a:solidFill>
                <a:effectLst>
                  <a:outerShdw blurRad="38100" dist="38100" dir="2700000" algn="tl">
                    <a:srgbClr val="DDDDDD"/>
                  </a:outerShdw>
                </a:effectLst>
              </a:rPr>
              <a:t>U</a:t>
            </a:r>
          </a:p>
          <a:p>
            <a:endParaRPr lang="en-US" sz="2400" b="1" i="1" dirty="0">
              <a:solidFill>
                <a:srgbClr val="16163E"/>
              </a:solidFill>
              <a:effectLst>
                <a:outerShdw blurRad="38100" dist="38100" dir="2700000" algn="tl">
                  <a:srgbClr val="DDDDDD"/>
                </a:outerShdw>
              </a:effectLst>
            </a:endParaRPr>
          </a:p>
          <a:p>
            <a:r>
              <a:rPr lang="en-US" sz="2400" b="1" i="1" dirty="0">
                <a:solidFill>
                  <a:srgbClr val="16163E"/>
                </a:solidFill>
                <a:effectLst>
                  <a:outerShdw blurRad="38100" dist="38100" dir="2700000" algn="tl">
                    <a:srgbClr val="DDDDDD"/>
                  </a:outerShdw>
                </a:effectLst>
              </a:rPr>
              <a:t>Nuclear fuel is enriched to ~4% </a:t>
            </a:r>
            <a:r>
              <a:rPr lang="en-US" sz="2400" b="1" i="1" baseline="30000" dirty="0">
                <a:solidFill>
                  <a:srgbClr val="16163E"/>
                </a:solidFill>
                <a:effectLst>
                  <a:outerShdw blurRad="38100" dist="38100" dir="2700000" algn="tl">
                    <a:srgbClr val="DDDDDD"/>
                  </a:outerShdw>
                </a:effectLst>
              </a:rPr>
              <a:t>235</a:t>
            </a:r>
            <a:r>
              <a:rPr lang="en-US" sz="2400" b="1" i="1" dirty="0">
                <a:solidFill>
                  <a:srgbClr val="16163E"/>
                </a:solidFill>
                <a:effectLst>
                  <a:outerShdw blurRad="38100" dist="38100" dir="2700000" algn="tl">
                    <a:srgbClr val="DDDDDD"/>
                  </a:outerShdw>
                </a:effectLst>
              </a:rPr>
              <a:t>U, with ~96% </a:t>
            </a:r>
            <a:r>
              <a:rPr lang="en-US" sz="2400" b="1" i="1" baseline="30000" dirty="0">
                <a:solidFill>
                  <a:srgbClr val="16163E"/>
                </a:solidFill>
                <a:effectLst>
                  <a:outerShdw blurRad="38100" dist="38100" dir="2700000" algn="tl">
                    <a:srgbClr val="DDDDDD"/>
                  </a:outerShdw>
                </a:effectLst>
              </a:rPr>
              <a:t>238</a:t>
            </a:r>
            <a:r>
              <a:rPr lang="en-US" sz="2400" b="1" i="1" dirty="0">
                <a:solidFill>
                  <a:srgbClr val="16163E"/>
                </a:solidFill>
                <a:effectLst>
                  <a:outerShdw blurRad="38100" dist="38100" dir="2700000" algn="tl">
                    <a:srgbClr val="DDDDDD"/>
                  </a:outerShdw>
                </a:effectLst>
              </a:rPr>
              <a:t>U</a:t>
            </a:r>
          </a:p>
          <a:p>
            <a:endParaRPr lang="en-US" sz="2400" b="1" i="1" dirty="0">
              <a:solidFill>
                <a:srgbClr val="16163E"/>
              </a:solidFill>
              <a:effectLst>
                <a:outerShdw blurRad="38100" dist="38100" dir="2700000" algn="tl">
                  <a:srgbClr val="DDDDDD"/>
                </a:outerShdw>
              </a:effectLst>
            </a:endParaRPr>
          </a:p>
          <a:p>
            <a:r>
              <a:rPr lang="en-US" sz="2400" b="1" i="1" dirty="0">
                <a:solidFill>
                  <a:srgbClr val="16163E"/>
                </a:solidFill>
                <a:effectLst>
                  <a:outerShdw blurRad="38100" dist="38100" dir="2700000" algn="tl">
                    <a:srgbClr val="DDDDDD"/>
                  </a:outerShdw>
                </a:effectLst>
              </a:rPr>
              <a:t>Nuclear weapons must be enriched to &gt;93.5% </a:t>
            </a:r>
            <a:r>
              <a:rPr lang="en-US" sz="2400" b="1" i="1" baseline="30000" dirty="0">
                <a:solidFill>
                  <a:srgbClr val="16163E"/>
                </a:solidFill>
                <a:effectLst>
                  <a:outerShdw blurRad="38100" dist="38100" dir="2700000" algn="tl">
                    <a:srgbClr val="DDDDDD"/>
                  </a:outerShdw>
                </a:effectLst>
              </a:rPr>
              <a:t>235</a:t>
            </a:r>
            <a:r>
              <a:rPr lang="en-US" sz="2400" b="1" i="1" dirty="0">
                <a:solidFill>
                  <a:srgbClr val="16163E"/>
                </a:solidFill>
                <a:effectLst>
                  <a:outerShdw blurRad="38100" dist="38100" dir="2700000" algn="tl">
                    <a:srgbClr val="DDDDDD"/>
                  </a:outerShdw>
                </a:effectLst>
              </a:rPr>
              <a:t>U</a:t>
            </a:r>
          </a:p>
        </p:txBody>
      </p:sp>
      <p:pic>
        <p:nvPicPr>
          <p:cNvPr id="38917" name="Picture 5" descr="250px-Uranium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1066800"/>
            <a:ext cx="1981200" cy="12207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8918"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53200" y="2819400"/>
            <a:ext cx="1447800" cy="135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8919" name="Text Box 7"/>
          <p:cNvSpPr txBox="1">
            <a:spLocks noChangeArrowheads="1"/>
          </p:cNvSpPr>
          <p:nvPr/>
        </p:nvSpPr>
        <p:spPr bwMode="auto">
          <a:xfrm>
            <a:off x="5334000" y="3048000"/>
            <a:ext cx="1177925"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600" b="1">
                <a:latin typeface="Times" charset="0"/>
              </a:rPr>
              <a:t>Yellowcake</a:t>
            </a:r>
          </a:p>
          <a:p>
            <a:pPr algn="ctr"/>
            <a:r>
              <a:rPr lang="en-US" sz="1600" b="1"/>
              <a:t>U</a:t>
            </a:r>
            <a:r>
              <a:rPr lang="en-US" sz="1600" b="1" baseline="-25000"/>
              <a:t>3</a:t>
            </a:r>
            <a:r>
              <a:rPr lang="en-US" sz="1600" b="1"/>
              <a:t>O</a:t>
            </a:r>
            <a:r>
              <a:rPr lang="en-US" sz="1600" b="1" baseline="-25000"/>
              <a:t>8</a:t>
            </a:r>
            <a:endParaRPr lang="en-US" sz="1600" b="1" baseline="-25000">
              <a:solidFill>
                <a:srgbClr val="882345"/>
              </a:solidFill>
            </a:endParaRPr>
          </a:p>
        </p:txBody>
      </p:sp>
      <p:sp>
        <p:nvSpPr>
          <p:cNvPr id="38920" name="Text Box 8"/>
          <p:cNvSpPr txBox="1">
            <a:spLocks noChangeArrowheads="1"/>
          </p:cNvSpPr>
          <p:nvPr/>
        </p:nvSpPr>
        <p:spPr bwMode="auto">
          <a:xfrm>
            <a:off x="7667625" y="2362200"/>
            <a:ext cx="13239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600" b="1">
                <a:latin typeface="Times" charset="0"/>
              </a:rPr>
              <a:t>Uranium-ore</a:t>
            </a:r>
          </a:p>
        </p:txBody>
      </p:sp>
      <p:sp>
        <p:nvSpPr>
          <p:cNvPr id="38921" name="Line 9"/>
          <p:cNvSpPr>
            <a:spLocks noChangeShapeType="1"/>
          </p:cNvSpPr>
          <p:nvPr/>
        </p:nvSpPr>
        <p:spPr bwMode="auto">
          <a:xfrm>
            <a:off x="7086600" y="23622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2" name="Line 10"/>
          <p:cNvSpPr>
            <a:spLocks noChangeShapeType="1"/>
          </p:cNvSpPr>
          <p:nvPr/>
        </p:nvSpPr>
        <p:spPr bwMode="auto">
          <a:xfrm flipH="1">
            <a:off x="8153400" y="5715000"/>
            <a:ext cx="609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3" name="Line 11"/>
          <p:cNvSpPr>
            <a:spLocks noChangeShapeType="1"/>
          </p:cNvSpPr>
          <p:nvPr/>
        </p:nvSpPr>
        <p:spPr bwMode="auto">
          <a:xfrm>
            <a:off x="8077200" y="3962400"/>
            <a:ext cx="6858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4" name="Line 12"/>
          <p:cNvSpPr>
            <a:spLocks noChangeShapeType="1"/>
          </p:cNvSpPr>
          <p:nvPr/>
        </p:nvSpPr>
        <p:spPr bwMode="auto">
          <a:xfrm>
            <a:off x="8763000" y="3962400"/>
            <a:ext cx="0" cy="17526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56052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20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fade">
                                      <p:cBhvr>
                                        <p:cTn id="12" dur="2000"/>
                                        <p:tgtEl>
                                          <p:spTgt spid="38916"/>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38917"/>
                                        </p:tgtEl>
                                        <p:attrNameLst>
                                          <p:attrName>style.visibility</p:attrName>
                                        </p:attrNameLst>
                                      </p:cBhvr>
                                      <p:to>
                                        <p:strVal val="visible"/>
                                      </p:to>
                                    </p:set>
                                    <p:animEffect transition="in" filter="fade">
                                      <p:cBhvr>
                                        <p:cTn id="16" dur="2000"/>
                                        <p:tgtEl>
                                          <p:spTgt spid="389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920"/>
                                        </p:tgtEl>
                                        <p:attrNameLst>
                                          <p:attrName>style.visibility</p:attrName>
                                        </p:attrNameLst>
                                      </p:cBhvr>
                                      <p:to>
                                        <p:strVal val="visible"/>
                                      </p:to>
                                    </p:set>
                                    <p:animEffect transition="in" filter="fade">
                                      <p:cBhvr>
                                        <p:cTn id="19" dur="2000"/>
                                        <p:tgtEl>
                                          <p:spTgt spid="38920"/>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8921"/>
                                        </p:tgtEl>
                                        <p:attrNameLst>
                                          <p:attrName>style.visibility</p:attrName>
                                        </p:attrNameLst>
                                      </p:cBhvr>
                                      <p:to>
                                        <p:strVal val="visible"/>
                                      </p:to>
                                    </p:set>
                                    <p:animEffect transition="in" filter="fade">
                                      <p:cBhvr>
                                        <p:cTn id="23" dur="2000"/>
                                        <p:tgtEl>
                                          <p:spTgt spid="38921"/>
                                        </p:tgtEl>
                                      </p:cBhvr>
                                    </p:animEffect>
                                  </p:childTnLst>
                                </p:cTn>
                              </p:par>
                            </p:childTnLst>
                          </p:cTn>
                        </p:par>
                        <p:par>
                          <p:cTn id="24" fill="hold" nodeType="afterGroup">
                            <p:stCondLst>
                              <p:cond delay="6000"/>
                            </p:stCondLst>
                            <p:childTnLst>
                              <p:par>
                                <p:cTn id="25" presetID="10" presetClass="entr" presetSubtype="0" fill="hold" nodeType="afterEffect">
                                  <p:stCondLst>
                                    <p:cond delay="0"/>
                                  </p:stCondLst>
                                  <p:childTnLst>
                                    <p:set>
                                      <p:cBhvr>
                                        <p:cTn id="26" dur="1" fill="hold">
                                          <p:stCondLst>
                                            <p:cond delay="0"/>
                                          </p:stCondLst>
                                        </p:cTn>
                                        <p:tgtEl>
                                          <p:spTgt spid="38918"/>
                                        </p:tgtEl>
                                        <p:attrNameLst>
                                          <p:attrName>style.visibility</p:attrName>
                                        </p:attrNameLst>
                                      </p:cBhvr>
                                      <p:to>
                                        <p:strVal val="visible"/>
                                      </p:to>
                                    </p:set>
                                    <p:animEffect transition="in" filter="fade">
                                      <p:cBhvr>
                                        <p:cTn id="27" dur="2000"/>
                                        <p:tgtEl>
                                          <p:spTgt spid="389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919"/>
                                        </p:tgtEl>
                                        <p:attrNameLst>
                                          <p:attrName>style.visibility</p:attrName>
                                        </p:attrNameLst>
                                      </p:cBhvr>
                                      <p:to>
                                        <p:strVal val="visible"/>
                                      </p:to>
                                    </p:set>
                                    <p:animEffect transition="in" filter="fade">
                                      <p:cBhvr>
                                        <p:cTn id="30" dur="2000"/>
                                        <p:tgtEl>
                                          <p:spTgt spid="38919"/>
                                        </p:tgtEl>
                                      </p:cBhvr>
                                    </p:animEffect>
                                  </p:childTnLst>
                                </p:cTn>
                              </p:par>
                            </p:childTnLst>
                          </p:cTn>
                        </p:par>
                        <p:par>
                          <p:cTn id="31" fill="hold" nodeType="afterGroup">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38923"/>
                                        </p:tgtEl>
                                        <p:attrNameLst>
                                          <p:attrName>style.visibility</p:attrName>
                                        </p:attrNameLst>
                                      </p:cBhvr>
                                      <p:to>
                                        <p:strVal val="visible"/>
                                      </p:to>
                                    </p:set>
                                    <p:animEffect transition="in" filter="fade">
                                      <p:cBhvr>
                                        <p:cTn id="34" dur="2000"/>
                                        <p:tgtEl>
                                          <p:spTgt spid="38923"/>
                                        </p:tgtEl>
                                      </p:cBhvr>
                                    </p:animEffect>
                                  </p:childTnLst>
                                </p:cTn>
                              </p:par>
                            </p:childTnLst>
                          </p:cTn>
                        </p:par>
                        <p:par>
                          <p:cTn id="35" fill="hold" nodeType="afterGroup">
                            <p:stCondLst>
                              <p:cond delay="10000"/>
                            </p:stCondLst>
                            <p:childTnLst>
                              <p:par>
                                <p:cTn id="36" presetID="10" presetClass="entr" presetSubtype="0" fill="hold" grpId="0" nodeType="afterEffect">
                                  <p:stCondLst>
                                    <p:cond delay="0"/>
                                  </p:stCondLst>
                                  <p:childTnLst>
                                    <p:set>
                                      <p:cBhvr>
                                        <p:cTn id="37" dur="1" fill="hold">
                                          <p:stCondLst>
                                            <p:cond delay="0"/>
                                          </p:stCondLst>
                                        </p:cTn>
                                        <p:tgtEl>
                                          <p:spTgt spid="38924"/>
                                        </p:tgtEl>
                                        <p:attrNameLst>
                                          <p:attrName>style.visibility</p:attrName>
                                        </p:attrNameLst>
                                      </p:cBhvr>
                                      <p:to>
                                        <p:strVal val="visible"/>
                                      </p:to>
                                    </p:set>
                                    <p:animEffect transition="in" filter="fade">
                                      <p:cBhvr>
                                        <p:cTn id="38" dur="2000"/>
                                        <p:tgtEl>
                                          <p:spTgt spid="38924"/>
                                        </p:tgtEl>
                                      </p:cBhvr>
                                    </p:animEffect>
                                  </p:childTnLst>
                                </p:cTn>
                              </p:par>
                            </p:childTnLst>
                          </p:cTn>
                        </p:par>
                        <p:par>
                          <p:cTn id="39" fill="hold" nodeType="afterGroup">
                            <p:stCondLst>
                              <p:cond delay="12000"/>
                            </p:stCondLst>
                            <p:childTnLst>
                              <p:par>
                                <p:cTn id="40" presetID="10" presetClass="entr" presetSubtype="0" fill="hold" grpId="0" nodeType="afterEffect">
                                  <p:stCondLst>
                                    <p:cond delay="0"/>
                                  </p:stCondLst>
                                  <p:childTnLst>
                                    <p:set>
                                      <p:cBhvr>
                                        <p:cTn id="41" dur="1" fill="hold">
                                          <p:stCondLst>
                                            <p:cond delay="0"/>
                                          </p:stCondLst>
                                        </p:cTn>
                                        <p:tgtEl>
                                          <p:spTgt spid="38922"/>
                                        </p:tgtEl>
                                        <p:attrNameLst>
                                          <p:attrName>style.visibility</p:attrName>
                                        </p:attrNameLst>
                                      </p:cBhvr>
                                      <p:to>
                                        <p:strVal val="visible"/>
                                      </p:to>
                                    </p:set>
                                    <p:animEffect transition="in" filter="fade">
                                      <p:cBhvr>
                                        <p:cTn id="42" dur="20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P spid="38919" grpId="0"/>
      <p:bldP spid="38920" grpId="0"/>
      <p:bldP spid="38921" grpId="0" animBg="1"/>
      <p:bldP spid="38922" grpId="0" animBg="1"/>
      <p:bldP spid="38923" grpId="0" animBg="1"/>
      <p:bldP spid="389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0"/>
            <a:ext cx="5105400" cy="830997"/>
          </a:xfrm>
          <a:prstGeom prst="rect">
            <a:avLst/>
          </a:prstGeom>
        </p:spPr>
        <p:txBody>
          <a:bodyPr wrap="square">
            <a:spAutoFit/>
          </a:bodyPr>
          <a:lstStyle/>
          <a:p>
            <a:pPr>
              <a:defRPr/>
            </a:pPr>
            <a:r>
              <a:rPr lang="en-US" sz="2400" b="1" dirty="0">
                <a:solidFill>
                  <a:srgbClr val="461123"/>
                </a:solidFill>
                <a:effectLst>
                  <a:outerShdw blurRad="38100" dist="38100" dir="2700000" algn="tl">
                    <a:srgbClr val="DDDDDD"/>
                  </a:outerShdw>
                </a:effectLst>
                <a:latin typeface="Helvetica" charset="0"/>
              </a:rPr>
              <a:t>Probable Outcomes for U.S. Nuclear Waste </a:t>
            </a:r>
            <a:r>
              <a:rPr lang="en-US" b="1" dirty="0">
                <a:solidFill>
                  <a:srgbClr val="461123"/>
                </a:solidFill>
                <a:effectLst>
                  <a:outerShdw blurRad="38100" dist="38100" dir="2700000" algn="tl">
                    <a:srgbClr val="DDDDDD"/>
                  </a:outerShdw>
                </a:effectLst>
                <a:latin typeface="Helvetica" charset="0"/>
              </a:rPr>
              <a:t>(also supported by BRC)</a:t>
            </a:r>
            <a:endParaRPr lang="en-US" sz="2400" b="1" dirty="0">
              <a:solidFill>
                <a:srgbClr val="461123"/>
              </a:solidFill>
              <a:effectLst>
                <a:outerShdw blurRad="38100" dist="38100" dir="2700000" algn="tl">
                  <a:srgbClr val="DDDDDD"/>
                </a:outerShdw>
              </a:effectLst>
              <a:latin typeface="Helvetica" charset="0"/>
            </a:endParaRPr>
          </a:p>
        </p:txBody>
      </p:sp>
      <p:pic>
        <p:nvPicPr>
          <p:cNvPr id="5" name="Picture 4"/>
          <p:cNvPicPr>
            <a:picLocks noChangeAspect="1"/>
          </p:cNvPicPr>
          <p:nvPr/>
        </p:nvPicPr>
        <p:blipFill>
          <a:blip r:embed="rId2"/>
          <a:stretch>
            <a:fillRect/>
          </a:stretch>
        </p:blipFill>
        <p:spPr>
          <a:xfrm>
            <a:off x="6129477" y="4648200"/>
            <a:ext cx="3014523" cy="2209800"/>
          </a:xfrm>
          <a:prstGeom prst="rect">
            <a:avLst/>
          </a:prstGeom>
        </p:spPr>
      </p:pic>
      <p:pic>
        <p:nvPicPr>
          <p:cNvPr id="7" name="Picture 6"/>
          <p:cNvPicPr>
            <a:picLocks noChangeAspect="1"/>
          </p:cNvPicPr>
          <p:nvPr/>
        </p:nvPicPr>
        <p:blipFill>
          <a:blip r:embed="rId3"/>
          <a:stretch>
            <a:fillRect/>
          </a:stretch>
        </p:blipFill>
        <p:spPr>
          <a:xfrm>
            <a:off x="6172199" y="0"/>
            <a:ext cx="2995445" cy="2438400"/>
          </a:xfrm>
          <a:prstGeom prst="rect">
            <a:avLst/>
          </a:prstGeom>
        </p:spPr>
      </p:pic>
      <p:sp>
        <p:nvSpPr>
          <p:cNvPr id="8" name="Rectangle 7"/>
          <p:cNvSpPr/>
          <p:nvPr/>
        </p:nvSpPr>
        <p:spPr>
          <a:xfrm>
            <a:off x="1" y="1371600"/>
            <a:ext cx="3352800" cy="707886"/>
          </a:xfrm>
          <a:prstGeom prst="rect">
            <a:avLst/>
          </a:prstGeom>
        </p:spPr>
        <p:txBody>
          <a:bodyPr wrap="square">
            <a:spAutoFit/>
          </a:bodyPr>
          <a:lstStyle/>
          <a:p>
            <a:pPr algn="r">
              <a:defRPr/>
            </a:pPr>
            <a:r>
              <a:rPr lang="en-US" sz="2000" b="1" dirty="0">
                <a:solidFill>
                  <a:srgbClr val="461123"/>
                </a:solidFill>
                <a:effectLst>
                  <a:outerShdw blurRad="38100" dist="38100" dir="2700000" algn="tl">
                    <a:srgbClr val="DDDDDD"/>
                  </a:outerShdw>
                </a:effectLst>
                <a:latin typeface="Helvetica" charset="0"/>
              </a:rPr>
              <a:t>Defense Waste (TRU and </a:t>
            </a:r>
          </a:p>
          <a:p>
            <a:pPr algn="r">
              <a:defRPr/>
            </a:pPr>
            <a:r>
              <a:rPr lang="en-US" sz="2000" b="1" dirty="0">
                <a:solidFill>
                  <a:srgbClr val="461123"/>
                </a:solidFill>
                <a:effectLst>
                  <a:outerShdw blurRad="38100" dist="38100" dir="2700000" algn="tl">
                    <a:srgbClr val="DDDDDD"/>
                  </a:outerShdw>
                </a:effectLst>
                <a:latin typeface="Helvetica" charset="0"/>
              </a:rPr>
              <a:t>HLW)</a:t>
            </a:r>
          </a:p>
        </p:txBody>
      </p:sp>
      <p:sp>
        <p:nvSpPr>
          <p:cNvPr id="9" name="Rectangle 8"/>
          <p:cNvSpPr/>
          <p:nvPr/>
        </p:nvSpPr>
        <p:spPr>
          <a:xfrm>
            <a:off x="34737" y="3257490"/>
            <a:ext cx="3622863" cy="400110"/>
          </a:xfrm>
          <a:prstGeom prst="rect">
            <a:avLst/>
          </a:prstGeom>
        </p:spPr>
        <p:txBody>
          <a:bodyPr wrap="square">
            <a:spAutoFit/>
          </a:bodyPr>
          <a:lstStyle/>
          <a:p>
            <a:pPr>
              <a:defRPr/>
            </a:pPr>
            <a:r>
              <a:rPr lang="en-US" sz="2000" b="1" dirty="0">
                <a:solidFill>
                  <a:srgbClr val="461123"/>
                </a:solidFill>
                <a:effectLst>
                  <a:outerShdw blurRad="38100" dist="38100" dir="2700000" algn="tl">
                    <a:srgbClr val="DDDDDD"/>
                  </a:outerShdw>
                </a:effectLst>
                <a:latin typeface="Helvetica" charset="0"/>
              </a:rPr>
              <a:t>Commercial nuclear fuel</a:t>
            </a:r>
          </a:p>
        </p:txBody>
      </p:sp>
      <p:grpSp>
        <p:nvGrpSpPr>
          <p:cNvPr id="417" name="Group 416"/>
          <p:cNvGrpSpPr/>
          <p:nvPr/>
        </p:nvGrpSpPr>
        <p:grpSpPr>
          <a:xfrm>
            <a:off x="6096000" y="2619708"/>
            <a:ext cx="2971800" cy="1723692"/>
            <a:chOff x="76200" y="304800"/>
            <a:chExt cx="9067800" cy="5305092"/>
          </a:xfrm>
        </p:grpSpPr>
        <p:sp>
          <p:nvSpPr>
            <p:cNvPr id="418" name="Freeform 7"/>
            <p:cNvSpPr>
              <a:spLocks/>
            </p:cNvSpPr>
            <p:nvPr/>
          </p:nvSpPr>
          <p:spPr bwMode="auto">
            <a:xfrm>
              <a:off x="2663899" y="1228515"/>
              <a:ext cx="130229" cy="95793"/>
            </a:xfrm>
            <a:custGeom>
              <a:avLst/>
              <a:gdLst>
                <a:gd name="T0" fmla="*/ 0 w 54"/>
                <a:gd name="T1" fmla="*/ 0 h 42"/>
                <a:gd name="T2" fmla="*/ 11 w 54"/>
                <a:gd name="T3" fmla="*/ 42 h 42"/>
                <a:gd name="T4" fmla="*/ 17 w 54"/>
                <a:gd name="T5" fmla="*/ 42 h 42"/>
                <a:gd name="T6" fmla="*/ 27 w 54"/>
                <a:gd name="T7" fmla="*/ 7 h 42"/>
                <a:gd name="T8" fmla="*/ 36 w 54"/>
                <a:gd name="T9" fmla="*/ 42 h 42"/>
                <a:gd name="T10" fmla="*/ 42 w 54"/>
                <a:gd name="T11" fmla="*/ 42 h 42"/>
                <a:gd name="T12" fmla="*/ 54 w 54"/>
                <a:gd name="T13" fmla="*/ 0 h 42"/>
                <a:gd name="T14" fmla="*/ 48 w 54"/>
                <a:gd name="T15" fmla="*/ 0 h 42"/>
                <a:gd name="T16" fmla="*/ 38 w 54"/>
                <a:gd name="T17" fmla="*/ 34 h 42"/>
                <a:gd name="T18" fmla="*/ 31 w 54"/>
                <a:gd name="T19" fmla="*/ 0 h 42"/>
                <a:gd name="T20" fmla="*/ 23 w 54"/>
                <a:gd name="T21" fmla="*/ 0 h 42"/>
                <a:gd name="T22" fmla="*/ 13 w 54"/>
                <a:gd name="T23" fmla="*/ 34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1" y="42"/>
                  </a:lnTo>
                  <a:lnTo>
                    <a:pt x="17" y="42"/>
                  </a:lnTo>
                  <a:lnTo>
                    <a:pt x="27" y="7"/>
                  </a:lnTo>
                  <a:lnTo>
                    <a:pt x="36" y="42"/>
                  </a:lnTo>
                  <a:lnTo>
                    <a:pt x="42" y="42"/>
                  </a:lnTo>
                  <a:lnTo>
                    <a:pt x="54" y="0"/>
                  </a:lnTo>
                  <a:lnTo>
                    <a:pt x="48" y="0"/>
                  </a:lnTo>
                  <a:lnTo>
                    <a:pt x="38" y="34"/>
                  </a:lnTo>
                  <a:lnTo>
                    <a:pt x="31" y="0"/>
                  </a:lnTo>
                  <a:lnTo>
                    <a:pt x="23" y="0"/>
                  </a:lnTo>
                  <a:lnTo>
                    <a:pt x="13" y="34"/>
                  </a:lnTo>
                  <a:lnTo>
                    <a:pt x="6" y="0"/>
                  </a:lnTo>
                  <a:lnTo>
                    <a:pt x="0" y="0"/>
                  </a:lnTo>
                  <a:close/>
                </a:path>
              </a:pathLst>
            </a:custGeom>
            <a:solidFill>
              <a:srgbClr val="000000"/>
            </a:solidFill>
            <a:ln w="9525">
              <a:noFill/>
              <a:round/>
              <a:headEnd/>
              <a:tailEnd/>
            </a:ln>
          </p:spPr>
          <p:txBody>
            <a:bodyPr/>
            <a:lstStyle/>
            <a:p>
              <a:endParaRPr lang="en-US"/>
            </a:p>
          </p:txBody>
        </p:sp>
        <p:sp>
          <p:nvSpPr>
            <p:cNvPr id="419" name="Freeform 8"/>
            <p:cNvSpPr>
              <a:spLocks noEditPoints="1"/>
            </p:cNvSpPr>
            <p:nvPr/>
          </p:nvSpPr>
          <p:spPr bwMode="auto">
            <a:xfrm>
              <a:off x="2801363" y="1228515"/>
              <a:ext cx="14470" cy="95793"/>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420" name="Rectangle 9"/>
            <p:cNvSpPr>
              <a:spLocks noChangeArrowheads="1"/>
            </p:cNvSpPr>
            <p:nvPr/>
          </p:nvSpPr>
          <p:spPr bwMode="auto">
            <a:xfrm>
              <a:off x="2835126" y="1228515"/>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421" name="Rectangle 10"/>
            <p:cNvSpPr>
              <a:spLocks noChangeArrowheads="1"/>
            </p:cNvSpPr>
            <p:nvPr/>
          </p:nvSpPr>
          <p:spPr bwMode="auto">
            <a:xfrm>
              <a:off x="2866478" y="1228515"/>
              <a:ext cx="9647" cy="95793"/>
            </a:xfrm>
            <a:prstGeom prst="rect">
              <a:avLst/>
            </a:prstGeom>
            <a:solidFill>
              <a:srgbClr val="000000"/>
            </a:solidFill>
            <a:ln w="9525">
              <a:noFill/>
              <a:miter lim="800000"/>
              <a:headEnd/>
              <a:tailEnd/>
            </a:ln>
          </p:spPr>
          <p:txBody>
            <a:bodyPr/>
            <a:lstStyle/>
            <a:p>
              <a:pPr eaLnBrk="0" hangingPunct="0"/>
              <a:endParaRPr lang="en-US"/>
            </a:p>
          </p:txBody>
        </p:sp>
        <p:sp>
          <p:nvSpPr>
            <p:cNvPr id="422" name="Freeform 11"/>
            <p:cNvSpPr>
              <a:spLocks noEditPoints="1"/>
            </p:cNvSpPr>
            <p:nvPr/>
          </p:nvSpPr>
          <p:spPr bwMode="auto">
            <a:xfrm>
              <a:off x="2900241" y="1228515"/>
              <a:ext cx="9647" cy="95793"/>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1 h 42"/>
                <a:gd name="T12" fmla="*/ 0 w 4"/>
                <a:gd name="T13" fmla="*/ 42 h 42"/>
                <a:gd name="T14" fmla="*/ 4 w 4"/>
                <a:gd name="T15" fmla="*/ 42 h 42"/>
                <a:gd name="T16" fmla="*/ 4 w 4"/>
                <a:gd name="T17" fmla="*/ 11 h 42"/>
                <a:gd name="T18" fmla="*/ 0 w 4"/>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1"/>
                  </a:moveTo>
                  <a:lnTo>
                    <a:pt x="0" y="42"/>
                  </a:lnTo>
                  <a:lnTo>
                    <a:pt x="4" y="42"/>
                  </a:lnTo>
                  <a:lnTo>
                    <a:pt x="4" y="11"/>
                  </a:lnTo>
                  <a:lnTo>
                    <a:pt x="0" y="11"/>
                  </a:lnTo>
                  <a:close/>
                </a:path>
              </a:pathLst>
            </a:custGeom>
            <a:solidFill>
              <a:srgbClr val="000000"/>
            </a:solidFill>
            <a:ln w="9525">
              <a:noFill/>
              <a:round/>
              <a:headEnd/>
              <a:tailEnd/>
            </a:ln>
          </p:spPr>
          <p:txBody>
            <a:bodyPr/>
            <a:lstStyle/>
            <a:p>
              <a:endParaRPr lang="en-US"/>
            </a:p>
          </p:txBody>
        </p:sp>
        <p:sp>
          <p:nvSpPr>
            <p:cNvPr id="423" name="Freeform 12"/>
            <p:cNvSpPr>
              <a:spLocks/>
            </p:cNvSpPr>
            <p:nvPr/>
          </p:nvSpPr>
          <p:spPr bwMode="auto">
            <a:xfrm>
              <a:off x="2921946" y="1253604"/>
              <a:ext cx="65115" cy="75266"/>
            </a:xfrm>
            <a:custGeom>
              <a:avLst/>
              <a:gdLst>
                <a:gd name="T0" fmla="*/ 25 w 27"/>
                <a:gd name="T1" fmla="*/ 10 h 33"/>
                <a:gd name="T2" fmla="*/ 23 w 27"/>
                <a:gd name="T3" fmla="*/ 6 h 33"/>
                <a:gd name="T4" fmla="*/ 21 w 27"/>
                <a:gd name="T5" fmla="*/ 2 h 33"/>
                <a:gd name="T6" fmla="*/ 18 w 27"/>
                <a:gd name="T7" fmla="*/ 0 h 33"/>
                <a:gd name="T8" fmla="*/ 14 w 27"/>
                <a:gd name="T9" fmla="*/ 0 h 33"/>
                <a:gd name="T10" fmla="*/ 10 w 27"/>
                <a:gd name="T11" fmla="*/ 0 h 33"/>
                <a:gd name="T12" fmla="*/ 4 w 27"/>
                <a:gd name="T13" fmla="*/ 2 h 33"/>
                <a:gd name="T14" fmla="*/ 2 w 27"/>
                <a:gd name="T15" fmla="*/ 6 h 33"/>
                <a:gd name="T16" fmla="*/ 2 w 27"/>
                <a:gd name="T17" fmla="*/ 10 h 33"/>
                <a:gd name="T18" fmla="*/ 2 w 27"/>
                <a:gd name="T19" fmla="*/ 12 h 33"/>
                <a:gd name="T20" fmla="*/ 4 w 27"/>
                <a:gd name="T21" fmla="*/ 14 h 33"/>
                <a:gd name="T22" fmla="*/ 6 w 27"/>
                <a:gd name="T23" fmla="*/ 16 h 33"/>
                <a:gd name="T24" fmla="*/ 8 w 27"/>
                <a:gd name="T25" fmla="*/ 16 h 33"/>
                <a:gd name="T26" fmla="*/ 16 w 27"/>
                <a:gd name="T27" fmla="*/ 18 h 33"/>
                <a:gd name="T28" fmla="*/ 20 w 27"/>
                <a:gd name="T29" fmla="*/ 19 h 33"/>
                <a:gd name="T30" fmla="*/ 21 w 27"/>
                <a:gd name="T31" fmla="*/ 23 h 33"/>
                <a:gd name="T32" fmla="*/ 21 w 27"/>
                <a:gd name="T33" fmla="*/ 25 h 33"/>
                <a:gd name="T34" fmla="*/ 20 w 27"/>
                <a:gd name="T35" fmla="*/ 27 h 33"/>
                <a:gd name="T36" fmla="*/ 14 w 27"/>
                <a:gd name="T37" fmla="*/ 27 h 33"/>
                <a:gd name="T38" fmla="*/ 10 w 27"/>
                <a:gd name="T39" fmla="*/ 27 h 33"/>
                <a:gd name="T40" fmla="*/ 8 w 27"/>
                <a:gd name="T41" fmla="*/ 27 h 33"/>
                <a:gd name="T42" fmla="*/ 6 w 27"/>
                <a:gd name="T43" fmla="*/ 23 h 33"/>
                <a:gd name="T44" fmla="*/ 6 w 27"/>
                <a:gd name="T45" fmla="*/ 21 h 33"/>
                <a:gd name="T46" fmla="*/ 0 w 27"/>
                <a:gd name="T47" fmla="*/ 21 h 33"/>
                <a:gd name="T48" fmla="*/ 2 w 27"/>
                <a:gd name="T49" fmla="*/ 27 h 33"/>
                <a:gd name="T50" fmla="*/ 4 w 27"/>
                <a:gd name="T51" fmla="*/ 29 h 33"/>
                <a:gd name="T52" fmla="*/ 8 w 27"/>
                <a:gd name="T53" fmla="*/ 31 h 33"/>
                <a:gd name="T54" fmla="*/ 14 w 27"/>
                <a:gd name="T55" fmla="*/ 33 h 33"/>
                <a:gd name="T56" fmla="*/ 20 w 27"/>
                <a:gd name="T57" fmla="*/ 31 h 33"/>
                <a:gd name="T58" fmla="*/ 23 w 27"/>
                <a:gd name="T59" fmla="*/ 29 h 33"/>
                <a:gd name="T60" fmla="*/ 25 w 27"/>
                <a:gd name="T61" fmla="*/ 27 h 33"/>
                <a:gd name="T62" fmla="*/ 27 w 27"/>
                <a:gd name="T63" fmla="*/ 21 h 33"/>
                <a:gd name="T64" fmla="*/ 25 w 27"/>
                <a:gd name="T65" fmla="*/ 19 h 33"/>
                <a:gd name="T66" fmla="*/ 23 w 27"/>
                <a:gd name="T67" fmla="*/ 16 h 33"/>
                <a:gd name="T68" fmla="*/ 21 w 27"/>
                <a:gd name="T69" fmla="*/ 16 h 33"/>
                <a:gd name="T70" fmla="*/ 12 w 27"/>
                <a:gd name="T71" fmla="*/ 12 h 33"/>
                <a:gd name="T72" fmla="*/ 8 w 27"/>
                <a:gd name="T73" fmla="*/ 10 h 33"/>
                <a:gd name="T74" fmla="*/ 6 w 27"/>
                <a:gd name="T75" fmla="*/ 8 h 33"/>
                <a:gd name="T76" fmla="*/ 8 w 27"/>
                <a:gd name="T77" fmla="*/ 6 h 33"/>
                <a:gd name="T78" fmla="*/ 8 w 27"/>
                <a:gd name="T79" fmla="*/ 6 h 33"/>
                <a:gd name="T80" fmla="*/ 14 w 27"/>
                <a:gd name="T81" fmla="*/ 4 h 33"/>
                <a:gd name="T82" fmla="*/ 16 w 27"/>
                <a:gd name="T83" fmla="*/ 4 h 33"/>
                <a:gd name="T84" fmla="*/ 18 w 27"/>
                <a:gd name="T85" fmla="*/ 6 h 33"/>
                <a:gd name="T86" fmla="*/ 20 w 27"/>
                <a:gd name="T87" fmla="*/ 8 h 33"/>
                <a:gd name="T88" fmla="*/ 20 w 27"/>
                <a:gd name="T89" fmla="*/ 10 h 33"/>
                <a:gd name="T90" fmla="*/ 25 w 27"/>
                <a:gd name="T91" fmla="*/ 10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
                <a:gd name="T139" fmla="*/ 0 h 33"/>
                <a:gd name="T140" fmla="*/ 27 w 27"/>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 h="33">
                  <a:moveTo>
                    <a:pt x="25" y="10"/>
                  </a:moveTo>
                  <a:lnTo>
                    <a:pt x="23" y="6"/>
                  </a:lnTo>
                  <a:lnTo>
                    <a:pt x="21" y="2"/>
                  </a:lnTo>
                  <a:lnTo>
                    <a:pt x="18" y="0"/>
                  </a:lnTo>
                  <a:lnTo>
                    <a:pt x="14" y="0"/>
                  </a:lnTo>
                  <a:lnTo>
                    <a:pt x="10" y="0"/>
                  </a:lnTo>
                  <a:lnTo>
                    <a:pt x="4" y="2"/>
                  </a:lnTo>
                  <a:lnTo>
                    <a:pt x="2" y="6"/>
                  </a:lnTo>
                  <a:lnTo>
                    <a:pt x="2" y="10"/>
                  </a:lnTo>
                  <a:lnTo>
                    <a:pt x="2" y="12"/>
                  </a:lnTo>
                  <a:lnTo>
                    <a:pt x="4" y="14"/>
                  </a:lnTo>
                  <a:lnTo>
                    <a:pt x="6" y="16"/>
                  </a:lnTo>
                  <a:lnTo>
                    <a:pt x="8" y="16"/>
                  </a:lnTo>
                  <a:lnTo>
                    <a:pt x="16" y="18"/>
                  </a:lnTo>
                  <a:lnTo>
                    <a:pt x="20" y="19"/>
                  </a:lnTo>
                  <a:lnTo>
                    <a:pt x="21" y="23"/>
                  </a:lnTo>
                  <a:lnTo>
                    <a:pt x="21" y="25"/>
                  </a:lnTo>
                  <a:lnTo>
                    <a:pt x="20" y="27"/>
                  </a:lnTo>
                  <a:lnTo>
                    <a:pt x="14" y="27"/>
                  </a:lnTo>
                  <a:lnTo>
                    <a:pt x="10" y="27"/>
                  </a:lnTo>
                  <a:lnTo>
                    <a:pt x="8" y="27"/>
                  </a:lnTo>
                  <a:lnTo>
                    <a:pt x="6" y="23"/>
                  </a:lnTo>
                  <a:lnTo>
                    <a:pt x="6" y="21"/>
                  </a:lnTo>
                  <a:lnTo>
                    <a:pt x="0" y="21"/>
                  </a:lnTo>
                  <a:lnTo>
                    <a:pt x="2" y="27"/>
                  </a:lnTo>
                  <a:lnTo>
                    <a:pt x="4" y="29"/>
                  </a:lnTo>
                  <a:lnTo>
                    <a:pt x="8" y="31"/>
                  </a:lnTo>
                  <a:lnTo>
                    <a:pt x="14" y="33"/>
                  </a:lnTo>
                  <a:lnTo>
                    <a:pt x="20" y="31"/>
                  </a:lnTo>
                  <a:lnTo>
                    <a:pt x="23" y="29"/>
                  </a:lnTo>
                  <a:lnTo>
                    <a:pt x="25" y="27"/>
                  </a:lnTo>
                  <a:lnTo>
                    <a:pt x="27" y="21"/>
                  </a:lnTo>
                  <a:lnTo>
                    <a:pt x="25" y="19"/>
                  </a:lnTo>
                  <a:lnTo>
                    <a:pt x="23" y="16"/>
                  </a:lnTo>
                  <a:lnTo>
                    <a:pt x="21" y="16"/>
                  </a:lnTo>
                  <a:lnTo>
                    <a:pt x="12" y="12"/>
                  </a:lnTo>
                  <a:lnTo>
                    <a:pt x="8" y="10"/>
                  </a:lnTo>
                  <a:lnTo>
                    <a:pt x="6" y="8"/>
                  </a:lnTo>
                  <a:lnTo>
                    <a:pt x="8" y="6"/>
                  </a:lnTo>
                  <a:lnTo>
                    <a:pt x="14" y="4"/>
                  </a:lnTo>
                  <a:lnTo>
                    <a:pt x="16" y="4"/>
                  </a:lnTo>
                  <a:lnTo>
                    <a:pt x="18" y="6"/>
                  </a:lnTo>
                  <a:lnTo>
                    <a:pt x="20" y="8"/>
                  </a:lnTo>
                  <a:lnTo>
                    <a:pt x="20" y="10"/>
                  </a:lnTo>
                  <a:lnTo>
                    <a:pt x="25" y="10"/>
                  </a:lnTo>
                  <a:close/>
                </a:path>
              </a:pathLst>
            </a:custGeom>
            <a:solidFill>
              <a:srgbClr val="000000"/>
            </a:solidFill>
            <a:ln w="9525">
              <a:noFill/>
              <a:round/>
              <a:headEnd/>
              <a:tailEnd/>
            </a:ln>
          </p:spPr>
          <p:txBody>
            <a:bodyPr/>
            <a:lstStyle/>
            <a:p>
              <a:endParaRPr lang="en-US"/>
            </a:p>
          </p:txBody>
        </p:sp>
        <p:sp>
          <p:nvSpPr>
            <p:cNvPr id="424" name="Freeform 13"/>
            <p:cNvSpPr>
              <a:spLocks/>
            </p:cNvSpPr>
            <p:nvPr/>
          </p:nvSpPr>
          <p:spPr bwMode="auto">
            <a:xfrm>
              <a:off x="2991884" y="1237639"/>
              <a:ext cx="36175" cy="86670"/>
            </a:xfrm>
            <a:custGeom>
              <a:avLst/>
              <a:gdLst>
                <a:gd name="T0" fmla="*/ 4 w 15"/>
                <a:gd name="T1" fmla="*/ 0 h 38"/>
                <a:gd name="T2" fmla="*/ 4 w 15"/>
                <a:gd name="T3" fmla="*/ 7 h 38"/>
                <a:gd name="T4" fmla="*/ 0 w 15"/>
                <a:gd name="T5" fmla="*/ 7 h 38"/>
                <a:gd name="T6" fmla="*/ 0 w 15"/>
                <a:gd name="T7" fmla="*/ 11 h 38"/>
                <a:gd name="T8" fmla="*/ 4 w 15"/>
                <a:gd name="T9" fmla="*/ 11 h 38"/>
                <a:gd name="T10" fmla="*/ 4 w 15"/>
                <a:gd name="T11" fmla="*/ 32 h 38"/>
                <a:gd name="T12" fmla="*/ 4 w 15"/>
                <a:gd name="T13" fmla="*/ 34 h 38"/>
                <a:gd name="T14" fmla="*/ 6 w 15"/>
                <a:gd name="T15" fmla="*/ 38 h 38"/>
                <a:gd name="T16" fmla="*/ 8 w 15"/>
                <a:gd name="T17" fmla="*/ 38 h 38"/>
                <a:gd name="T18" fmla="*/ 10 w 15"/>
                <a:gd name="T19" fmla="*/ 38 h 38"/>
                <a:gd name="T20" fmla="*/ 15 w 15"/>
                <a:gd name="T21" fmla="*/ 38 h 38"/>
                <a:gd name="T22" fmla="*/ 15 w 15"/>
                <a:gd name="T23" fmla="*/ 34 h 38"/>
                <a:gd name="T24" fmla="*/ 12 w 15"/>
                <a:gd name="T25" fmla="*/ 34 h 38"/>
                <a:gd name="T26" fmla="*/ 10 w 15"/>
                <a:gd name="T27" fmla="*/ 34 h 38"/>
                <a:gd name="T28" fmla="*/ 10 w 15"/>
                <a:gd name="T29" fmla="*/ 32 h 38"/>
                <a:gd name="T30" fmla="*/ 10 w 15"/>
                <a:gd name="T31" fmla="*/ 32 h 38"/>
                <a:gd name="T32" fmla="*/ 10 w 15"/>
                <a:gd name="T33" fmla="*/ 11 h 38"/>
                <a:gd name="T34" fmla="*/ 15 w 15"/>
                <a:gd name="T35" fmla="*/ 11 h 38"/>
                <a:gd name="T36" fmla="*/ 15 w 15"/>
                <a:gd name="T37" fmla="*/ 7 h 38"/>
                <a:gd name="T38" fmla="*/ 10 w 15"/>
                <a:gd name="T39" fmla="*/ 7 h 38"/>
                <a:gd name="T40" fmla="*/ 10 w 15"/>
                <a:gd name="T41" fmla="*/ 0 h 38"/>
                <a:gd name="T42" fmla="*/ 4 w 15"/>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8"/>
                <a:gd name="T68" fmla="*/ 15 w 15"/>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8">
                  <a:moveTo>
                    <a:pt x="4" y="0"/>
                  </a:moveTo>
                  <a:lnTo>
                    <a:pt x="4" y="7"/>
                  </a:lnTo>
                  <a:lnTo>
                    <a:pt x="0" y="7"/>
                  </a:lnTo>
                  <a:lnTo>
                    <a:pt x="0" y="11"/>
                  </a:lnTo>
                  <a:lnTo>
                    <a:pt x="4" y="11"/>
                  </a:lnTo>
                  <a:lnTo>
                    <a:pt x="4" y="32"/>
                  </a:lnTo>
                  <a:lnTo>
                    <a:pt x="4" y="34"/>
                  </a:lnTo>
                  <a:lnTo>
                    <a:pt x="6" y="38"/>
                  </a:lnTo>
                  <a:lnTo>
                    <a:pt x="8" y="38"/>
                  </a:lnTo>
                  <a:lnTo>
                    <a:pt x="10" y="38"/>
                  </a:lnTo>
                  <a:lnTo>
                    <a:pt x="15" y="38"/>
                  </a:lnTo>
                  <a:lnTo>
                    <a:pt x="15" y="34"/>
                  </a:lnTo>
                  <a:lnTo>
                    <a:pt x="12" y="34"/>
                  </a:lnTo>
                  <a:lnTo>
                    <a:pt x="10" y="34"/>
                  </a:lnTo>
                  <a:lnTo>
                    <a:pt x="10" y="32"/>
                  </a:lnTo>
                  <a:lnTo>
                    <a:pt x="10" y="11"/>
                  </a:lnTo>
                  <a:lnTo>
                    <a:pt x="15" y="11"/>
                  </a:lnTo>
                  <a:lnTo>
                    <a:pt x="15" y="7"/>
                  </a:lnTo>
                  <a:lnTo>
                    <a:pt x="10" y="7"/>
                  </a:lnTo>
                  <a:lnTo>
                    <a:pt x="10" y="0"/>
                  </a:lnTo>
                  <a:lnTo>
                    <a:pt x="4" y="0"/>
                  </a:lnTo>
                  <a:close/>
                </a:path>
              </a:pathLst>
            </a:custGeom>
            <a:solidFill>
              <a:srgbClr val="000000"/>
            </a:solidFill>
            <a:ln w="9525">
              <a:noFill/>
              <a:round/>
              <a:headEnd/>
              <a:tailEnd/>
            </a:ln>
          </p:spPr>
          <p:txBody>
            <a:bodyPr/>
            <a:lstStyle/>
            <a:p>
              <a:endParaRPr lang="en-US"/>
            </a:p>
          </p:txBody>
        </p:sp>
        <p:sp>
          <p:nvSpPr>
            <p:cNvPr id="425" name="Freeform 14"/>
            <p:cNvSpPr>
              <a:spLocks noEditPoints="1"/>
            </p:cNvSpPr>
            <p:nvPr/>
          </p:nvSpPr>
          <p:spPr bwMode="auto">
            <a:xfrm>
              <a:off x="3032882" y="1253604"/>
              <a:ext cx="69938" cy="75266"/>
            </a:xfrm>
            <a:custGeom>
              <a:avLst/>
              <a:gdLst>
                <a:gd name="T0" fmla="*/ 16 w 29"/>
                <a:gd name="T1" fmla="*/ 0 h 33"/>
                <a:gd name="T2" fmla="*/ 10 w 29"/>
                <a:gd name="T3" fmla="*/ 0 h 33"/>
                <a:gd name="T4" fmla="*/ 4 w 29"/>
                <a:gd name="T5" fmla="*/ 4 h 33"/>
                <a:gd name="T6" fmla="*/ 2 w 29"/>
                <a:gd name="T7" fmla="*/ 10 h 33"/>
                <a:gd name="T8" fmla="*/ 0 w 29"/>
                <a:gd name="T9" fmla="*/ 16 h 33"/>
                <a:gd name="T10" fmla="*/ 2 w 29"/>
                <a:gd name="T11" fmla="*/ 21 h 33"/>
                <a:gd name="T12" fmla="*/ 4 w 29"/>
                <a:gd name="T13" fmla="*/ 27 h 33"/>
                <a:gd name="T14" fmla="*/ 10 w 29"/>
                <a:gd name="T15" fmla="*/ 31 h 33"/>
                <a:gd name="T16" fmla="*/ 16 w 29"/>
                <a:gd name="T17" fmla="*/ 33 h 33"/>
                <a:gd name="T18" fmla="*/ 22 w 29"/>
                <a:gd name="T19" fmla="*/ 31 h 33"/>
                <a:gd name="T20" fmla="*/ 25 w 29"/>
                <a:gd name="T21" fmla="*/ 27 h 33"/>
                <a:gd name="T22" fmla="*/ 27 w 29"/>
                <a:gd name="T23" fmla="*/ 21 h 33"/>
                <a:gd name="T24" fmla="*/ 29 w 29"/>
                <a:gd name="T25" fmla="*/ 16 h 33"/>
                <a:gd name="T26" fmla="*/ 27 w 29"/>
                <a:gd name="T27" fmla="*/ 10 h 33"/>
                <a:gd name="T28" fmla="*/ 25 w 29"/>
                <a:gd name="T29" fmla="*/ 4 h 33"/>
                <a:gd name="T30" fmla="*/ 22 w 29"/>
                <a:gd name="T31" fmla="*/ 0 h 33"/>
                <a:gd name="T32" fmla="*/ 16 w 29"/>
                <a:gd name="T33" fmla="*/ 0 h 33"/>
                <a:gd name="T34" fmla="*/ 16 w 29"/>
                <a:gd name="T35" fmla="*/ 4 h 33"/>
                <a:gd name="T36" fmla="*/ 18 w 29"/>
                <a:gd name="T37" fmla="*/ 4 h 33"/>
                <a:gd name="T38" fmla="*/ 22 w 29"/>
                <a:gd name="T39" fmla="*/ 8 h 33"/>
                <a:gd name="T40" fmla="*/ 23 w 29"/>
                <a:gd name="T41" fmla="*/ 12 h 33"/>
                <a:gd name="T42" fmla="*/ 23 w 29"/>
                <a:gd name="T43" fmla="*/ 16 h 33"/>
                <a:gd name="T44" fmla="*/ 23 w 29"/>
                <a:gd name="T45" fmla="*/ 21 h 33"/>
                <a:gd name="T46" fmla="*/ 22 w 29"/>
                <a:gd name="T47" fmla="*/ 25 h 33"/>
                <a:gd name="T48" fmla="*/ 18 w 29"/>
                <a:gd name="T49" fmla="*/ 27 h 33"/>
                <a:gd name="T50" fmla="*/ 16 w 29"/>
                <a:gd name="T51" fmla="*/ 27 h 33"/>
                <a:gd name="T52" fmla="*/ 12 w 29"/>
                <a:gd name="T53" fmla="*/ 27 h 33"/>
                <a:gd name="T54" fmla="*/ 8 w 29"/>
                <a:gd name="T55" fmla="*/ 25 h 33"/>
                <a:gd name="T56" fmla="*/ 6 w 29"/>
                <a:gd name="T57" fmla="*/ 21 h 33"/>
                <a:gd name="T58" fmla="*/ 6 w 29"/>
                <a:gd name="T59" fmla="*/ 16 h 33"/>
                <a:gd name="T60" fmla="*/ 6 w 29"/>
                <a:gd name="T61" fmla="*/ 10 h 33"/>
                <a:gd name="T62" fmla="*/ 8 w 29"/>
                <a:gd name="T63" fmla="*/ 8 h 33"/>
                <a:gd name="T64" fmla="*/ 12 w 29"/>
                <a:gd name="T65" fmla="*/ 4 h 33"/>
                <a:gd name="T66" fmla="*/ 16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6" y="0"/>
                  </a:moveTo>
                  <a:lnTo>
                    <a:pt x="10" y="0"/>
                  </a:lnTo>
                  <a:lnTo>
                    <a:pt x="4" y="4"/>
                  </a:lnTo>
                  <a:lnTo>
                    <a:pt x="2" y="10"/>
                  </a:lnTo>
                  <a:lnTo>
                    <a:pt x="0" y="16"/>
                  </a:lnTo>
                  <a:lnTo>
                    <a:pt x="2" y="21"/>
                  </a:lnTo>
                  <a:lnTo>
                    <a:pt x="4" y="27"/>
                  </a:lnTo>
                  <a:lnTo>
                    <a:pt x="10" y="31"/>
                  </a:lnTo>
                  <a:lnTo>
                    <a:pt x="16" y="33"/>
                  </a:lnTo>
                  <a:lnTo>
                    <a:pt x="22" y="31"/>
                  </a:lnTo>
                  <a:lnTo>
                    <a:pt x="25" y="27"/>
                  </a:lnTo>
                  <a:lnTo>
                    <a:pt x="27" y="21"/>
                  </a:lnTo>
                  <a:lnTo>
                    <a:pt x="29" y="16"/>
                  </a:lnTo>
                  <a:lnTo>
                    <a:pt x="27" y="10"/>
                  </a:lnTo>
                  <a:lnTo>
                    <a:pt x="25" y="4"/>
                  </a:lnTo>
                  <a:lnTo>
                    <a:pt x="22" y="0"/>
                  </a:lnTo>
                  <a:lnTo>
                    <a:pt x="16" y="0"/>
                  </a:lnTo>
                  <a:close/>
                  <a:moveTo>
                    <a:pt x="16" y="4"/>
                  </a:moveTo>
                  <a:lnTo>
                    <a:pt x="18" y="4"/>
                  </a:lnTo>
                  <a:lnTo>
                    <a:pt x="22" y="8"/>
                  </a:lnTo>
                  <a:lnTo>
                    <a:pt x="23" y="12"/>
                  </a:lnTo>
                  <a:lnTo>
                    <a:pt x="23" y="16"/>
                  </a:lnTo>
                  <a:lnTo>
                    <a:pt x="23" y="21"/>
                  </a:lnTo>
                  <a:lnTo>
                    <a:pt x="22" y="25"/>
                  </a:lnTo>
                  <a:lnTo>
                    <a:pt x="18" y="27"/>
                  </a:lnTo>
                  <a:lnTo>
                    <a:pt x="16" y="27"/>
                  </a:lnTo>
                  <a:lnTo>
                    <a:pt x="12" y="27"/>
                  </a:lnTo>
                  <a:lnTo>
                    <a:pt x="8" y="25"/>
                  </a:lnTo>
                  <a:lnTo>
                    <a:pt x="6" y="21"/>
                  </a:lnTo>
                  <a:lnTo>
                    <a:pt x="6" y="16"/>
                  </a:lnTo>
                  <a:lnTo>
                    <a:pt x="6" y="10"/>
                  </a:lnTo>
                  <a:lnTo>
                    <a:pt x="8" y="8"/>
                  </a:lnTo>
                  <a:lnTo>
                    <a:pt x="12" y="4"/>
                  </a:lnTo>
                  <a:lnTo>
                    <a:pt x="16" y="4"/>
                  </a:lnTo>
                  <a:close/>
                </a:path>
              </a:pathLst>
            </a:custGeom>
            <a:solidFill>
              <a:srgbClr val="000000"/>
            </a:solidFill>
            <a:ln w="9525">
              <a:noFill/>
              <a:round/>
              <a:headEnd/>
              <a:tailEnd/>
            </a:ln>
          </p:spPr>
          <p:txBody>
            <a:bodyPr/>
            <a:lstStyle/>
            <a:p>
              <a:endParaRPr lang="en-US"/>
            </a:p>
          </p:txBody>
        </p:sp>
        <p:sp>
          <p:nvSpPr>
            <p:cNvPr id="426" name="Freeform 15"/>
            <p:cNvSpPr>
              <a:spLocks/>
            </p:cNvSpPr>
            <p:nvPr/>
          </p:nvSpPr>
          <p:spPr bwMode="auto">
            <a:xfrm>
              <a:off x="3117289" y="1253604"/>
              <a:ext cx="60291" cy="70704"/>
            </a:xfrm>
            <a:custGeom>
              <a:avLst/>
              <a:gdLst>
                <a:gd name="T0" fmla="*/ 25 w 25"/>
                <a:gd name="T1" fmla="*/ 31 h 31"/>
                <a:gd name="T2" fmla="*/ 25 w 25"/>
                <a:gd name="T3" fmla="*/ 10 h 31"/>
                <a:gd name="T4" fmla="*/ 25 w 25"/>
                <a:gd name="T5" fmla="*/ 6 h 31"/>
                <a:gd name="T6" fmla="*/ 21 w 25"/>
                <a:gd name="T7" fmla="*/ 2 h 31"/>
                <a:gd name="T8" fmla="*/ 19 w 25"/>
                <a:gd name="T9" fmla="*/ 0 h 31"/>
                <a:gd name="T10" fmla="*/ 15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1" y="2"/>
                  </a:lnTo>
                  <a:lnTo>
                    <a:pt x="19" y="0"/>
                  </a:lnTo>
                  <a:lnTo>
                    <a:pt x="15"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427" name="Freeform 16"/>
            <p:cNvSpPr>
              <a:spLocks/>
            </p:cNvSpPr>
            <p:nvPr/>
          </p:nvSpPr>
          <p:spPr bwMode="auto">
            <a:xfrm>
              <a:off x="2408265" y="2038192"/>
              <a:ext cx="94054" cy="104916"/>
            </a:xfrm>
            <a:custGeom>
              <a:avLst/>
              <a:gdLst>
                <a:gd name="T0" fmla="*/ 39 w 39"/>
                <a:gd name="T1" fmla="*/ 15 h 46"/>
                <a:gd name="T2" fmla="*/ 37 w 39"/>
                <a:gd name="T3" fmla="*/ 9 h 46"/>
                <a:gd name="T4" fmla="*/ 33 w 39"/>
                <a:gd name="T5" fmla="*/ 6 h 46"/>
                <a:gd name="T6" fmla="*/ 27 w 39"/>
                <a:gd name="T7" fmla="*/ 2 h 46"/>
                <a:gd name="T8" fmla="*/ 21 w 39"/>
                <a:gd name="T9" fmla="*/ 0 h 46"/>
                <a:gd name="T10" fmla="*/ 18 w 39"/>
                <a:gd name="T11" fmla="*/ 2 h 46"/>
                <a:gd name="T12" fmla="*/ 14 w 39"/>
                <a:gd name="T13" fmla="*/ 2 h 46"/>
                <a:gd name="T14" fmla="*/ 10 w 39"/>
                <a:gd name="T15" fmla="*/ 4 h 46"/>
                <a:gd name="T16" fmla="*/ 6 w 39"/>
                <a:gd name="T17" fmla="*/ 7 h 46"/>
                <a:gd name="T18" fmla="*/ 4 w 39"/>
                <a:gd name="T19" fmla="*/ 9 h 46"/>
                <a:gd name="T20" fmla="*/ 2 w 39"/>
                <a:gd name="T21" fmla="*/ 13 h 46"/>
                <a:gd name="T22" fmla="*/ 0 w 39"/>
                <a:gd name="T23" fmla="*/ 23 h 46"/>
                <a:gd name="T24" fmla="*/ 2 w 39"/>
                <a:gd name="T25" fmla="*/ 31 h 46"/>
                <a:gd name="T26" fmla="*/ 4 w 39"/>
                <a:gd name="T27" fmla="*/ 34 h 46"/>
                <a:gd name="T28" fmla="*/ 8 w 39"/>
                <a:gd name="T29" fmla="*/ 40 h 46"/>
                <a:gd name="T30" fmla="*/ 10 w 39"/>
                <a:gd name="T31" fmla="*/ 42 h 46"/>
                <a:gd name="T32" fmla="*/ 16 w 39"/>
                <a:gd name="T33" fmla="*/ 44 h 46"/>
                <a:gd name="T34" fmla="*/ 19 w 39"/>
                <a:gd name="T35" fmla="*/ 46 h 46"/>
                <a:gd name="T36" fmla="*/ 25 w 39"/>
                <a:gd name="T37" fmla="*/ 44 h 46"/>
                <a:gd name="T38" fmla="*/ 29 w 39"/>
                <a:gd name="T39" fmla="*/ 44 h 46"/>
                <a:gd name="T40" fmla="*/ 31 w 39"/>
                <a:gd name="T41" fmla="*/ 42 h 46"/>
                <a:gd name="T42" fmla="*/ 35 w 39"/>
                <a:gd name="T43" fmla="*/ 38 h 46"/>
                <a:gd name="T44" fmla="*/ 37 w 39"/>
                <a:gd name="T45" fmla="*/ 44 h 46"/>
                <a:gd name="T46" fmla="*/ 39 w 39"/>
                <a:gd name="T47" fmla="*/ 44 h 46"/>
                <a:gd name="T48" fmla="*/ 39 w 39"/>
                <a:gd name="T49" fmla="*/ 21 h 46"/>
                <a:gd name="T50" fmla="*/ 21 w 39"/>
                <a:gd name="T51" fmla="*/ 21 h 46"/>
                <a:gd name="T52" fmla="*/ 21 w 39"/>
                <a:gd name="T53" fmla="*/ 27 h 46"/>
                <a:gd name="T54" fmla="*/ 35 w 39"/>
                <a:gd name="T55" fmla="*/ 27 h 46"/>
                <a:gd name="T56" fmla="*/ 33 w 39"/>
                <a:gd name="T57" fmla="*/ 32 h 46"/>
                <a:gd name="T58" fmla="*/ 31 w 39"/>
                <a:gd name="T59" fmla="*/ 36 h 46"/>
                <a:gd name="T60" fmla="*/ 27 w 39"/>
                <a:gd name="T61" fmla="*/ 40 h 46"/>
                <a:gd name="T62" fmla="*/ 21 w 39"/>
                <a:gd name="T63" fmla="*/ 40 h 46"/>
                <a:gd name="T64" fmla="*/ 16 w 39"/>
                <a:gd name="T65" fmla="*/ 40 h 46"/>
                <a:gd name="T66" fmla="*/ 10 w 39"/>
                <a:gd name="T67" fmla="*/ 36 h 46"/>
                <a:gd name="T68" fmla="*/ 8 w 39"/>
                <a:gd name="T69" fmla="*/ 31 h 46"/>
                <a:gd name="T70" fmla="*/ 8 w 39"/>
                <a:gd name="T71" fmla="*/ 23 h 46"/>
                <a:gd name="T72" fmla="*/ 8 w 39"/>
                <a:gd name="T73" fmla="*/ 15 h 46"/>
                <a:gd name="T74" fmla="*/ 10 w 39"/>
                <a:gd name="T75" fmla="*/ 11 h 46"/>
                <a:gd name="T76" fmla="*/ 16 w 39"/>
                <a:gd name="T77" fmla="*/ 7 h 46"/>
                <a:gd name="T78" fmla="*/ 21 w 39"/>
                <a:gd name="T79" fmla="*/ 6 h 46"/>
                <a:gd name="T80" fmla="*/ 25 w 39"/>
                <a:gd name="T81" fmla="*/ 6 h 46"/>
                <a:gd name="T82" fmla="*/ 29 w 39"/>
                <a:gd name="T83" fmla="*/ 7 h 46"/>
                <a:gd name="T84" fmla="*/ 31 w 39"/>
                <a:gd name="T85" fmla="*/ 11 h 46"/>
                <a:gd name="T86" fmla="*/ 33 w 39"/>
                <a:gd name="T87" fmla="*/ 15 h 46"/>
                <a:gd name="T88" fmla="*/ 39 w 39"/>
                <a:gd name="T89" fmla="*/ 15 h 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
                <a:gd name="T136" fmla="*/ 0 h 46"/>
                <a:gd name="T137" fmla="*/ 39 w 39"/>
                <a:gd name="T138" fmla="*/ 46 h 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 h="46">
                  <a:moveTo>
                    <a:pt x="39" y="15"/>
                  </a:moveTo>
                  <a:lnTo>
                    <a:pt x="37" y="9"/>
                  </a:lnTo>
                  <a:lnTo>
                    <a:pt x="33" y="6"/>
                  </a:lnTo>
                  <a:lnTo>
                    <a:pt x="27" y="2"/>
                  </a:lnTo>
                  <a:lnTo>
                    <a:pt x="21" y="0"/>
                  </a:lnTo>
                  <a:lnTo>
                    <a:pt x="18" y="2"/>
                  </a:lnTo>
                  <a:lnTo>
                    <a:pt x="14" y="2"/>
                  </a:lnTo>
                  <a:lnTo>
                    <a:pt x="10" y="4"/>
                  </a:lnTo>
                  <a:lnTo>
                    <a:pt x="6" y="7"/>
                  </a:lnTo>
                  <a:lnTo>
                    <a:pt x="4" y="9"/>
                  </a:lnTo>
                  <a:lnTo>
                    <a:pt x="2" y="13"/>
                  </a:lnTo>
                  <a:lnTo>
                    <a:pt x="0" y="23"/>
                  </a:lnTo>
                  <a:lnTo>
                    <a:pt x="2" y="31"/>
                  </a:lnTo>
                  <a:lnTo>
                    <a:pt x="4" y="34"/>
                  </a:lnTo>
                  <a:lnTo>
                    <a:pt x="8" y="40"/>
                  </a:lnTo>
                  <a:lnTo>
                    <a:pt x="10" y="42"/>
                  </a:lnTo>
                  <a:lnTo>
                    <a:pt x="16" y="44"/>
                  </a:lnTo>
                  <a:lnTo>
                    <a:pt x="19" y="46"/>
                  </a:lnTo>
                  <a:lnTo>
                    <a:pt x="25" y="44"/>
                  </a:lnTo>
                  <a:lnTo>
                    <a:pt x="29" y="44"/>
                  </a:lnTo>
                  <a:lnTo>
                    <a:pt x="31" y="42"/>
                  </a:lnTo>
                  <a:lnTo>
                    <a:pt x="35" y="38"/>
                  </a:lnTo>
                  <a:lnTo>
                    <a:pt x="37" y="44"/>
                  </a:lnTo>
                  <a:lnTo>
                    <a:pt x="39" y="44"/>
                  </a:lnTo>
                  <a:lnTo>
                    <a:pt x="39" y="21"/>
                  </a:lnTo>
                  <a:lnTo>
                    <a:pt x="21" y="21"/>
                  </a:lnTo>
                  <a:lnTo>
                    <a:pt x="21" y="27"/>
                  </a:lnTo>
                  <a:lnTo>
                    <a:pt x="35" y="27"/>
                  </a:lnTo>
                  <a:lnTo>
                    <a:pt x="33" y="32"/>
                  </a:lnTo>
                  <a:lnTo>
                    <a:pt x="31" y="36"/>
                  </a:lnTo>
                  <a:lnTo>
                    <a:pt x="27" y="40"/>
                  </a:lnTo>
                  <a:lnTo>
                    <a:pt x="21" y="40"/>
                  </a:lnTo>
                  <a:lnTo>
                    <a:pt x="16" y="40"/>
                  </a:lnTo>
                  <a:lnTo>
                    <a:pt x="10" y="36"/>
                  </a:lnTo>
                  <a:lnTo>
                    <a:pt x="8" y="31"/>
                  </a:lnTo>
                  <a:lnTo>
                    <a:pt x="8" y="23"/>
                  </a:lnTo>
                  <a:lnTo>
                    <a:pt x="8" y="15"/>
                  </a:lnTo>
                  <a:lnTo>
                    <a:pt x="10" y="11"/>
                  </a:lnTo>
                  <a:lnTo>
                    <a:pt x="16" y="7"/>
                  </a:lnTo>
                  <a:lnTo>
                    <a:pt x="21" y="6"/>
                  </a:lnTo>
                  <a:lnTo>
                    <a:pt x="25" y="6"/>
                  </a:lnTo>
                  <a:lnTo>
                    <a:pt x="29" y="7"/>
                  </a:lnTo>
                  <a:lnTo>
                    <a:pt x="31" y="11"/>
                  </a:lnTo>
                  <a:lnTo>
                    <a:pt x="33" y="15"/>
                  </a:lnTo>
                  <a:lnTo>
                    <a:pt x="39" y="15"/>
                  </a:lnTo>
                  <a:close/>
                </a:path>
              </a:pathLst>
            </a:custGeom>
            <a:solidFill>
              <a:srgbClr val="000000"/>
            </a:solidFill>
            <a:ln w="9525">
              <a:noFill/>
              <a:round/>
              <a:headEnd/>
              <a:tailEnd/>
            </a:ln>
          </p:spPr>
          <p:txBody>
            <a:bodyPr/>
            <a:lstStyle/>
            <a:p>
              <a:endParaRPr lang="en-US"/>
            </a:p>
          </p:txBody>
        </p:sp>
        <p:sp>
          <p:nvSpPr>
            <p:cNvPr id="428" name="Freeform 17"/>
            <p:cNvSpPr>
              <a:spLocks/>
            </p:cNvSpPr>
            <p:nvPr/>
          </p:nvSpPr>
          <p:spPr bwMode="auto">
            <a:xfrm>
              <a:off x="2524024" y="2063281"/>
              <a:ext cx="38586" cy="75266"/>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4 h 33"/>
                <a:gd name="T18" fmla="*/ 6 w 16"/>
                <a:gd name="T19" fmla="*/ 12 h 33"/>
                <a:gd name="T20" fmla="*/ 8 w 16"/>
                <a:gd name="T21" fmla="*/ 10 h 33"/>
                <a:gd name="T22" fmla="*/ 10 w 16"/>
                <a:gd name="T23" fmla="*/ 8 h 33"/>
                <a:gd name="T24" fmla="*/ 14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4"/>
                  </a:lnTo>
                  <a:lnTo>
                    <a:pt x="6" y="12"/>
                  </a:lnTo>
                  <a:lnTo>
                    <a:pt x="8" y="10"/>
                  </a:lnTo>
                  <a:lnTo>
                    <a:pt x="10" y="8"/>
                  </a:lnTo>
                  <a:lnTo>
                    <a:pt x="14" y="6"/>
                  </a:lnTo>
                  <a:lnTo>
                    <a:pt x="16" y="6"/>
                  </a:lnTo>
                  <a:lnTo>
                    <a:pt x="16" y="2"/>
                  </a:lnTo>
                  <a:close/>
                </a:path>
              </a:pathLst>
            </a:custGeom>
            <a:solidFill>
              <a:srgbClr val="000000"/>
            </a:solidFill>
            <a:ln w="9525">
              <a:noFill/>
              <a:round/>
              <a:headEnd/>
              <a:tailEnd/>
            </a:ln>
          </p:spPr>
          <p:txBody>
            <a:bodyPr/>
            <a:lstStyle/>
            <a:p>
              <a:endParaRPr lang="en-US"/>
            </a:p>
          </p:txBody>
        </p:sp>
        <p:sp>
          <p:nvSpPr>
            <p:cNvPr id="429" name="Freeform 18"/>
            <p:cNvSpPr>
              <a:spLocks noEditPoints="1"/>
            </p:cNvSpPr>
            <p:nvPr/>
          </p:nvSpPr>
          <p:spPr bwMode="auto">
            <a:xfrm>
              <a:off x="2567433" y="2063281"/>
              <a:ext cx="67526" cy="79827"/>
            </a:xfrm>
            <a:custGeom>
              <a:avLst/>
              <a:gdLst>
                <a:gd name="T0" fmla="*/ 28 w 28"/>
                <a:gd name="T1" fmla="*/ 20 h 35"/>
                <a:gd name="T2" fmla="*/ 26 w 28"/>
                <a:gd name="T3" fmla="*/ 12 h 35"/>
                <a:gd name="T4" fmla="*/ 24 w 28"/>
                <a:gd name="T5" fmla="*/ 6 h 35"/>
                <a:gd name="T6" fmla="*/ 21 w 28"/>
                <a:gd name="T7" fmla="*/ 2 h 35"/>
                <a:gd name="T8" fmla="*/ 15 w 28"/>
                <a:gd name="T9" fmla="*/ 0 h 35"/>
                <a:gd name="T10" fmla="*/ 7 w 28"/>
                <a:gd name="T11" fmla="*/ 2 h 35"/>
                <a:gd name="T12" fmla="*/ 3 w 28"/>
                <a:gd name="T13" fmla="*/ 6 h 35"/>
                <a:gd name="T14" fmla="*/ 1 w 28"/>
                <a:gd name="T15" fmla="*/ 12 h 35"/>
                <a:gd name="T16" fmla="*/ 0 w 28"/>
                <a:gd name="T17" fmla="*/ 18 h 35"/>
                <a:gd name="T18" fmla="*/ 0 w 28"/>
                <a:gd name="T19" fmla="*/ 23 h 35"/>
                <a:gd name="T20" fmla="*/ 1 w 28"/>
                <a:gd name="T21" fmla="*/ 27 h 35"/>
                <a:gd name="T22" fmla="*/ 3 w 28"/>
                <a:gd name="T23" fmla="*/ 29 h 35"/>
                <a:gd name="T24" fmla="*/ 7 w 28"/>
                <a:gd name="T25" fmla="*/ 33 h 35"/>
                <a:gd name="T26" fmla="*/ 9 w 28"/>
                <a:gd name="T27" fmla="*/ 33 h 35"/>
                <a:gd name="T28" fmla="*/ 13 w 28"/>
                <a:gd name="T29" fmla="*/ 35 h 35"/>
                <a:gd name="T30" fmla="*/ 21 w 28"/>
                <a:gd name="T31" fmla="*/ 33 h 35"/>
                <a:gd name="T32" fmla="*/ 24 w 28"/>
                <a:gd name="T33" fmla="*/ 29 h 35"/>
                <a:gd name="T34" fmla="*/ 26 w 28"/>
                <a:gd name="T35" fmla="*/ 27 h 35"/>
                <a:gd name="T36" fmla="*/ 26 w 28"/>
                <a:gd name="T37" fmla="*/ 23 h 35"/>
                <a:gd name="T38" fmla="*/ 23 w 28"/>
                <a:gd name="T39" fmla="*/ 23 h 35"/>
                <a:gd name="T40" fmla="*/ 21 w 28"/>
                <a:gd name="T41" fmla="*/ 25 h 35"/>
                <a:gd name="T42" fmla="*/ 19 w 28"/>
                <a:gd name="T43" fmla="*/ 27 h 35"/>
                <a:gd name="T44" fmla="*/ 17 w 28"/>
                <a:gd name="T45" fmla="*/ 29 h 35"/>
                <a:gd name="T46" fmla="*/ 13 w 28"/>
                <a:gd name="T47" fmla="*/ 29 h 35"/>
                <a:gd name="T48" fmla="*/ 11 w 28"/>
                <a:gd name="T49" fmla="*/ 29 h 35"/>
                <a:gd name="T50" fmla="*/ 7 w 28"/>
                <a:gd name="T51" fmla="*/ 27 h 35"/>
                <a:gd name="T52" fmla="*/ 5 w 28"/>
                <a:gd name="T53" fmla="*/ 23 h 35"/>
                <a:gd name="T54" fmla="*/ 5 w 28"/>
                <a:gd name="T55" fmla="*/ 20 h 35"/>
                <a:gd name="T56" fmla="*/ 28 w 28"/>
                <a:gd name="T57" fmla="*/ 20 h 35"/>
                <a:gd name="T58" fmla="*/ 5 w 28"/>
                <a:gd name="T59" fmla="*/ 16 h 35"/>
                <a:gd name="T60" fmla="*/ 5 w 28"/>
                <a:gd name="T61" fmla="*/ 12 h 35"/>
                <a:gd name="T62" fmla="*/ 7 w 28"/>
                <a:gd name="T63" fmla="*/ 8 h 35"/>
                <a:gd name="T64" fmla="*/ 11 w 28"/>
                <a:gd name="T65" fmla="*/ 6 h 35"/>
                <a:gd name="T66" fmla="*/ 13 w 28"/>
                <a:gd name="T67" fmla="*/ 6 h 35"/>
                <a:gd name="T68" fmla="*/ 17 w 28"/>
                <a:gd name="T69" fmla="*/ 6 h 35"/>
                <a:gd name="T70" fmla="*/ 19 w 28"/>
                <a:gd name="T71" fmla="*/ 8 h 35"/>
                <a:gd name="T72" fmla="*/ 21 w 28"/>
                <a:gd name="T73" fmla="*/ 12 h 35"/>
                <a:gd name="T74" fmla="*/ 23 w 28"/>
                <a:gd name="T75" fmla="*/ 16 h 35"/>
                <a:gd name="T76" fmla="*/ 5 w 28"/>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5"/>
                <a:gd name="T119" fmla="*/ 28 w 28"/>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5">
                  <a:moveTo>
                    <a:pt x="28" y="20"/>
                  </a:moveTo>
                  <a:lnTo>
                    <a:pt x="26" y="12"/>
                  </a:lnTo>
                  <a:lnTo>
                    <a:pt x="24" y="6"/>
                  </a:lnTo>
                  <a:lnTo>
                    <a:pt x="21" y="2"/>
                  </a:lnTo>
                  <a:lnTo>
                    <a:pt x="15" y="0"/>
                  </a:lnTo>
                  <a:lnTo>
                    <a:pt x="7" y="2"/>
                  </a:lnTo>
                  <a:lnTo>
                    <a:pt x="3" y="6"/>
                  </a:lnTo>
                  <a:lnTo>
                    <a:pt x="1" y="12"/>
                  </a:lnTo>
                  <a:lnTo>
                    <a:pt x="0" y="18"/>
                  </a:lnTo>
                  <a:lnTo>
                    <a:pt x="0" y="23"/>
                  </a:lnTo>
                  <a:lnTo>
                    <a:pt x="1" y="27"/>
                  </a:lnTo>
                  <a:lnTo>
                    <a:pt x="3" y="29"/>
                  </a:lnTo>
                  <a:lnTo>
                    <a:pt x="7" y="33"/>
                  </a:lnTo>
                  <a:lnTo>
                    <a:pt x="9" y="33"/>
                  </a:lnTo>
                  <a:lnTo>
                    <a:pt x="13" y="35"/>
                  </a:lnTo>
                  <a:lnTo>
                    <a:pt x="21" y="33"/>
                  </a:lnTo>
                  <a:lnTo>
                    <a:pt x="24" y="29"/>
                  </a:lnTo>
                  <a:lnTo>
                    <a:pt x="26" y="27"/>
                  </a:lnTo>
                  <a:lnTo>
                    <a:pt x="26" y="23"/>
                  </a:lnTo>
                  <a:lnTo>
                    <a:pt x="23" y="23"/>
                  </a:lnTo>
                  <a:lnTo>
                    <a:pt x="21" y="25"/>
                  </a:lnTo>
                  <a:lnTo>
                    <a:pt x="19" y="27"/>
                  </a:lnTo>
                  <a:lnTo>
                    <a:pt x="17" y="29"/>
                  </a:lnTo>
                  <a:lnTo>
                    <a:pt x="13" y="29"/>
                  </a:lnTo>
                  <a:lnTo>
                    <a:pt x="11" y="29"/>
                  </a:lnTo>
                  <a:lnTo>
                    <a:pt x="7" y="27"/>
                  </a:lnTo>
                  <a:lnTo>
                    <a:pt x="5" y="23"/>
                  </a:lnTo>
                  <a:lnTo>
                    <a:pt x="5" y="20"/>
                  </a:lnTo>
                  <a:lnTo>
                    <a:pt x="28" y="20"/>
                  </a:lnTo>
                  <a:close/>
                  <a:moveTo>
                    <a:pt x="5" y="16"/>
                  </a:moveTo>
                  <a:lnTo>
                    <a:pt x="5" y="12"/>
                  </a:lnTo>
                  <a:lnTo>
                    <a:pt x="7" y="8"/>
                  </a:lnTo>
                  <a:lnTo>
                    <a:pt x="11" y="6"/>
                  </a:lnTo>
                  <a:lnTo>
                    <a:pt x="13" y="6"/>
                  </a:lnTo>
                  <a:lnTo>
                    <a:pt x="17" y="6"/>
                  </a:lnTo>
                  <a:lnTo>
                    <a:pt x="19" y="8"/>
                  </a:lnTo>
                  <a:lnTo>
                    <a:pt x="21" y="12"/>
                  </a:lnTo>
                  <a:lnTo>
                    <a:pt x="23" y="16"/>
                  </a:lnTo>
                  <a:lnTo>
                    <a:pt x="5" y="16"/>
                  </a:lnTo>
                  <a:close/>
                </a:path>
              </a:pathLst>
            </a:custGeom>
            <a:solidFill>
              <a:srgbClr val="000000"/>
            </a:solidFill>
            <a:ln w="9525">
              <a:noFill/>
              <a:round/>
              <a:headEnd/>
              <a:tailEnd/>
            </a:ln>
          </p:spPr>
          <p:txBody>
            <a:bodyPr/>
            <a:lstStyle/>
            <a:p>
              <a:endParaRPr lang="en-US"/>
            </a:p>
          </p:txBody>
        </p:sp>
        <p:sp>
          <p:nvSpPr>
            <p:cNvPr id="430" name="Freeform 19"/>
            <p:cNvSpPr>
              <a:spLocks noEditPoints="1"/>
            </p:cNvSpPr>
            <p:nvPr/>
          </p:nvSpPr>
          <p:spPr bwMode="auto">
            <a:xfrm>
              <a:off x="2644606" y="2063281"/>
              <a:ext cx="65115" cy="79827"/>
            </a:xfrm>
            <a:custGeom>
              <a:avLst/>
              <a:gdLst>
                <a:gd name="T0" fmla="*/ 27 w 27"/>
                <a:gd name="T1" fmla="*/ 20 h 35"/>
                <a:gd name="T2" fmla="*/ 27 w 27"/>
                <a:gd name="T3" fmla="*/ 12 h 35"/>
                <a:gd name="T4" fmla="*/ 25 w 27"/>
                <a:gd name="T5" fmla="*/ 6 h 35"/>
                <a:gd name="T6" fmla="*/ 21 w 27"/>
                <a:gd name="T7" fmla="*/ 2 h 35"/>
                <a:gd name="T8" fmla="*/ 16 w 27"/>
                <a:gd name="T9" fmla="*/ 0 h 35"/>
                <a:gd name="T10" fmla="*/ 10 w 27"/>
                <a:gd name="T11" fmla="*/ 2 h 35"/>
                <a:gd name="T12" fmla="*/ 4 w 27"/>
                <a:gd name="T13" fmla="*/ 6 h 35"/>
                <a:gd name="T14" fmla="*/ 2 w 27"/>
                <a:gd name="T15" fmla="*/ 12 h 35"/>
                <a:gd name="T16" fmla="*/ 0 w 27"/>
                <a:gd name="T17" fmla="*/ 18 h 35"/>
                <a:gd name="T18" fmla="*/ 0 w 27"/>
                <a:gd name="T19" fmla="*/ 23 h 35"/>
                <a:gd name="T20" fmla="*/ 2 w 27"/>
                <a:gd name="T21" fmla="*/ 27 h 35"/>
                <a:gd name="T22" fmla="*/ 4 w 27"/>
                <a:gd name="T23" fmla="*/ 29 h 35"/>
                <a:gd name="T24" fmla="*/ 6 w 27"/>
                <a:gd name="T25" fmla="*/ 33 h 35"/>
                <a:gd name="T26" fmla="*/ 10 w 27"/>
                <a:gd name="T27" fmla="*/ 33 h 35"/>
                <a:gd name="T28" fmla="*/ 16 w 27"/>
                <a:gd name="T29" fmla="*/ 35 h 35"/>
                <a:gd name="T30" fmla="*/ 21 w 27"/>
                <a:gd name="T31" fmla="*/ 33 h 35"/>
                <a:gd name="T32" fmla="*/ 25 w 27"/>
                <a:gd name="T33" fmla="*/ 29 h 35"/>
                <a:gd name="T34" fmla="*/ 27 w 27"/>
                <a:gd name="T35" fmla="*/ 27 h 35"/>
                <a:gd name="T36" fmla="*/ 27 w 27"/>
                <a:gd name="T37" fmla="*/ 23 h 35"/>
                <a:gd name="T38" fmla="*/ 23 w 27"/>
                <a:gd name="T39" fmla="*/ 23 h 35"/>
                <a:gd name="T40" fmla="*/ 21 w 27"/>
                <a:gd name="T41" fmla="*/ 25 h 35"/>
                <a:gd name="T42" fmla="*/ 19 w 27"/>
                <a:gd name="T43" fmla="*/ 27 h 35"/>
                <a:gd name="T44" fmla="*/ 17 w 27"/>
                <a:gd name="T45" fmla="*/ 29 h 35"/>
                <a:gd name="T46" fmla="*/ 14 w 27"/>
                <a:gd name="T47" fmla="*/ 29 h 35"/>
                <a:gd name="T48" fmla="*/ 10 w 27"/>
                <a:gd name="T49" fmla="*/ 29 h 35"/>
                <a:gd name="T50" fmla="*/ 8 w 27"/>
                <a:gd name="T51" fmla="*/ 27 h 35"/>
                <a:gd name="T52" fmla="*/ 6 w 27"/>
                <a:gd name="T53" fmla="*/ 23 h 35"/>
                <a:gd name="T54" fmla="*/ 6 w 27"/>
                <a:gd name="T55" fmla="*/ 20 h 35"/>
                <a:gd name="T56" fmla="*/ 27 w 27"/>
                <a:gd name="T57" fmla="*/ 20 h 35"/>
                <a:gd name="T58" fmla="*/ 6 w 27"/>
                <a:gd name="T59" fmla="*/ 16 h 35"/>
                <a:gd name="T60" fmla="*/ 6 w 27"/>
                <a:gd name="T61" fmla="*/ 12 h 35"/>
                <a:gd name="T62" fmla="*/ 8 w 27"/>
                <a:gd name="T63" fmla="*/ 8 h 35"/>
                <a:gd name="T64" fmla="*/ 12 w 27"/>
                <a:gd name="T65" fmla="*/ 6 h 35"/>
                <a:gd name="T66" fmla="*/ 16 w 27"/>
                <a:gd name="T67" fmla="*/ 6 h 35"/>
                <a:gd name="T68" fmla="*/ 17 w 27"/>
                <a:gd name="T69" fmla="*/ 6 h 35"/>
                <a:gd name="T70" fmla="*/ 21 w 27"/>
                <a:gd name="T71" fmla="*/ 8 h 35"/>
                <a:gd name="T72" fmla="*/ 21 w 27"/>
                <a:gd name="T73" fmla="*/ 12 h 35"/>
                <a:gd name="T74" fmla="*/ 23 w 27"/>
                <a:gd name="T75" fmla="*/ 16 h 35"/>
                <a:gd name="T76" fmla="*/ 6 w 27"/>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5"/>
                <a:gd name="T119" fmla="*/ 27 w 27"/>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5">
                  <a:moveTo>
                    <a:pt x="27" y="20"/>
                  </a:moveTo>
                  <a:lnTo>
                    <a:pt x="27" y="12"/>
                  </a:lnTo>
                  <a:lnTo>
                    <a:pt x="25" y="6"/>
                  </a:lnTo>
                  <a:lnTo>
                    <a:pt x="21" y="2"/>
                  </a:lnTo>
                  <a:lnTo>
                    <a:pt x="16" y="0"/>
                  </a:lnTo>
                  <a:lnTo>
                    <a:pt x="10" y="2"/>
                  </a:lnTo>
                  <a:lnTo>
                    <a:pt x="4" y="6"/>
                  </a:lnTo>
                  <a:lnTo>
                    <a:pt x="2" y="12"/>
                  </a:lnTo>
                  <a:lnTo>
                    <a:pt x="0" y="18"/>
                  </a:lnTo>
                  <a:lnTo>
                    <a:pt x="0" y="23"/>
                  </a:lnTo>
                  <a:lnTo>
                    <a:pt x="2" y="27"/>
                  </a:lnTo>
                  <a:lnTo>
                    <a:pt x="4" y="29"/>
                  </a:lnTo>
                  <a:lnTo>
                    <a:pt x="6" y="33"/>
                  </a:lnTo>
                  <a:lnTo>
                    <a:pt x="10" y="33"/>
                  </a:lnTo>
                  <a:lnTo>
                    <a:pt x="16" y="35"/>
                  </a:lnTo>
                  <a:lnTo>
                    <a:pt x="21" y="33"/>
                  </a:lnTo>
                  <a:lnTo>
                    <a:pt x="25" y="29"/>
                  </a:lnTo>
                  <a:lnTo>
                    <a:pt x="27" y="27"/>
                  </a:lnTo>
                  <a:lnTo>
                    <a:pt x="27" y="23"/>
                  </a:lnTo>
                  <a:lnTo>
                    <a:pt x="23" y="23"/>
                  </a:lnTo>
                  <a:lnTo>
                    <a:pt x="21" y="25"/>
                  </a:lnTo>
                  <a:lnTo>
                    <a:pt x="19" y="27"/>
                  </a:lnTo>
                  <a:lnTo>
                    <a:pt x="17" y="29"/>
                  </a:lnTo>
                  <a:lnTo>
                    <a:pt x="14" y="29"/>
                  </a:lnTo>
                  <a:lnTo>
                    <a:pt x="10" y="29"/>
                  </a:lnTo>
                  <a:lnTo>
                    <a:pt x="8" y="27"/>
                  </a:lnTo>
                  <a:lnTo>
                    <a:pt x="6" y="23"/>
                  </a:lnTo>
                  <a:lnTo>
                    <a:pt x="6" y="20"/>
                  </a:lnTo>
                  <a:lnTo>
                    <a:pt x="27" y="20"/>
                  </a:lnTo>
                  <a:close/>
                  <a:moveTo>
                    <a:pt x="6" y="16"/>
                  </a:moveTo>
                  <a:lnTo>
                    <a:pt x="6" y="12"/>
                  </a:lnTo>
                  <a:lnTo>
                    <a:pt x="8" y="8"/>
                  </a:lnTo>
                  <a:lnTo>
                    <a:pt x="12" y="6"/>
                  </a:lnTo>
                  <a:lnTo>
                    <a:pt x="16" y="6"/>
                  </a:lnTo>
                  <a:lnTo>
                    <a:pt x="17" y="6"/>
                  </a:lnTo>
                  <a:lnTo>
                    <a:pt x="21" y="8"/>
                  </a:lnTo>
                  <a:lnTo>
                    <a:pt x="21" y="12"/>
                  </a:lnTo>
                  <a:lnTo>
                    <a:pt x="23" y="16"/>
                  </a:lnTo>
                  <a:lnTo>
                    <a:pt x="6" y="16"/>
                  </a:lnTo>
                  <a:close/>
                </a:path>
              </a:pathLst>
            </a:custGeom>
            <a:solidFill>
              <a:srgbClr val="000000"/>
            </a:solidFill>
            <a:ln w="9525">
              <a:noFill/>
              <a:round/>
              <a:headEnd/>
              <a:tailEnd/>
            </a:ln>
          </p:spPr>
          <p:txBody>
            <a:bodyPr/>
            <a:lstStyle/>
            <a:p>
              <a:endParaRPr lang="en-US"/>
            </a:p>
          </p:txBody>
        </p:sp>
        <p:sp>
          <p:nvSpPr>
            <p:cNvPr id="431" name="Freeform 20"/>
            <p:cNvSpPr>
              <a:spLocks/>
            </p:cNvSpPr>
            <p:nvPr/>
          </p:nvSpPr>
          <p:spPr bwMode="auto">
            <a:xfrm>
              <a:off x="2729014" y="2063281"/>
              <a:ext cx="60291" cy="75266"/>
            </a:xfrm>
            <a:custGeom>
              <a:avLst/>
              <a:gdLst>
                <a:gd name="T0" fmla="*/ 25 w 25"/>
                <a:gd name="T1" fmla="*/ 33 h 33"/>
                <a:gd name="T2" fmla="*/ 25 w 25"/>
                <a:gd name="T3" fmla="*/ 12 h 33"/>
                <a:gd name="T4" fmla="*/ 23 w 25"/>
                <a:gd name="T5" fmla="*/ 8 h 33"/>
                <a:gd name="T6" fmla="*/ 21 w 25"/>
                <a:gd name="T7" fmla="*/ 4 h 33"/>
                <a:gd name="T8" fmla="*/ 19 w 25"/>
                <a:gd name="T9" fmla="*/ 2 h 33"/>
                <a:gd name="T10" fmla="*/ 13 w 25"/>
                <a:gd name="T11" fmla="*/ 0 h 33"/>
                <a:gd name="T12" fmla="*/ 9 w 25"/>
                <a:gd name="T13" fmla="*/ 2 h 33"/>
                <a:gd name="T14" fmla="*/ 4 w 25"/>
                <a:gd name="T15" fmla="*/ 6 h 33"/>
                <a:gd name="T16" fmla="*/ 4 w 25"/>
                <a:gd name="T17" fmla="*/ 2 h 33"/>
                <a:gd name="T18" fmla="*/ 0 w 25"/>
                <a:gd name="T19" fmla="*/ 2 h 33"/>
                <a:gd name="T20" fmla="*/ 0 w 25"/>
                <a:gd name="T21" fmla="*/ 33 h 33"/>
                <a:gd name="T22" fmla="*/ 4 w 25"/>
                <a:gd name="T23" fmla="*/ 33 h 33"/>
                <a:gd name="T24" fmla="*/ 4 w 25"/>
                <a:gd name="T25" fmla="*/ 16 h 33"/>
                <a:gd name="T26" fmla="*/ 5 w 25"/>
                <a:gd name="T27" fmla="*/ 12 h 33"/>
                <a:gd name="T28" fmla="*/ 7 w 25"/>
                <a:gd name="T29" fmla="*/ 8 h 33"/>
                <a:gd name="T30" fmla="*/ 9 w 25"/>
                <a:gd name="T31" fmla="*/ 6 h 33"/>
                <a:gd name="T32" fmla="*/ 13 w 25"/>
                <a:gd name="T33" fmla="*/ 6 h 33"/>
                <a:gd name="T34" fmla="*/ 15 w 25"/>
                <a:gd name="T35" fmla="*/ 6 h 33"/>
                <a:gd name="T36" fmla="*/ 17 w 25"/>
                <a:gd name="T37" fmla="*/ 8 h 33"/>
                <a:gd name="T38" fmla="*/ 19 w 25"/>
                <a:gd name="T39" fmla="*/ 10 h 33"/>
                <a:gd name="T40" fmla="*/ 19 w 25"/>
                <a:gd name="T41" fmla="*/ 14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3" y="8"/>
                  </a:lnTo>
                  <a:lnTo>
                    <a:pt x="21" y="4"/>
                  </a:lnTo>
                  <a:lnTo>
                    <a:pt x="19" y="2"/>
                  </a:lnTo>
                  <a:lnTo>
                    <a:pt x="13" y="0"/>
                  </a:lnTo>
                  <a:lnTo>
                    <a:pt x="9" y="2"/>
                  </a:lnTo>
                  <a:lnTo>
                    <a:pt x="4" y="6"/>
                  </a:lnTo>
                  <a:lnTo>
                    <a:pt x="4" y="2"/>
                  </a:lnTo>
                  <a:lnTo>
                    <a:pt x="0" y="2"/>
                  </a:lnTo>
                  <a:lnTo>
                    <a:pt x="0" y="33"/>
                  </a:lnTo>
                  <a:lnTo>
                    <a:pt x="4" y="33"/>
                  </a:lnTo>
                  <a:lnTo>
                    <a:pt x="4" y="16"/>
                  </a:lnTo>
                  <a:lnTo>
                    <a:pt x="5" y="12"/>
                  </a:lnTo>
                  <a:lnTo>
                    <a:pt x="7" y="8"/>
                  </a:lnTo>
                  <a:lnTo>
                    <a:pt x="9" y="6"/>
                  </a:lnTo>
                  <a:lnTo>
                    <a:pt x="13" y="6"/>
                  </a:lnTo>
                  <a:lnTo>
                    <a:pt x="15" y="6"/>
                  </a:lnTo>
                  <a:lnTo>
                    <a:pt x="17" y="8"/>
                  </a:lnTo>
                  <a:lnTo>
                    <a:pt x="19" y="10"/>
                  </a:lnTo>
                  <a:lnTo>
                    <a:pt x="19" y="14"/>
                  </a:lnTo>
                  <a:lnTo>
                    <a:pt x="19" y="33"/>
                  </a:lnTo>
                  <a:lnTo>
                    <a:pt x="25" y="33"/>
                  </a:lnTo>
                  <a:close/>
                </a:path>
              </a:pathLst>
            </a:custGeom>
            <a:solidFill>
              <a:srgbClr val="000000"/>
            </a:solidFill>
            <a:ln w="9525">
              <a:noFill/>
              <a:round/>
              <a:headEnd/>
              <a:tailEnd/>
            </a:ln>
          </p:spPr>
          <p:txBody>
            <a:bodyPr/>
            <a:lstStyle/>
            <a:p>
              <a:endParaRPr lang="en-US"/>
            </a:p>
          </p:txBody>
        </p:sp>
        <p:sp>
          <p:nvSpPr>
            <p:cNvPr id="432" name="Freeform 21"/>
            <p:cNvSpPr>
              <a:spLocks noEditPoints="1"/>
            </p:cNvSpPr>
            <p:nvPr/>
          </p:nvSpPr>
          <p:spPr bwMode="auto">
            <a:xfrm>
              <a:off x="2849596" y="2042754"/>
              <a:ext cx="81996" cy="95793"/>
            </a:xfrm>
            <a:custGeom>
              <a:avLst/>
              <a:gdLst>
                <a:gd name="T0" fmla="*/ 0 w 34"/>
                <a:gd name="T1" fmla="*/ 0 h 42"/>
                <a:gd name="T2" fmla="*/ 0 w 34"/>
                <a:gd name="T3" fmla="*/ 42 h 42"/>
                <a:gd name="T4" fmla="*/ 5 w 34"/>
                <a:gd name="T5" fmla="*/ 42 h 42"/>
                <a:gd name="T6" fmla="*/ 5 w 34"/>
                <a:gd name="T7" fmla="*/ 25 h 42"/>
                <a:gd name="T8" fmla="*/ 19 w 34"/>
                <a:gd name="T9" fmla="*/ 25 h 42"/>
                <a:gd name="T10" fmla="*/ 25 w 34"/>
                <a:gd name="T11" fmla="*/ 25 h 42"/>
                <a:gd name="T12" fmla="*/ 26 w 34"/>
                <a:gd name="T13" fmla="*/ 27 h 42"/>
                <a:gd name="T14" fmla="*/ 26 w 34"/>
                <a:gd name="T15" fmla="*/ 34 h 42"/>
                <a:gd name="T16" fmla="*/ 26 w 34"/>
                <a:gd name="T17" fmla="*/ 36 h 42"/>
                <a:gd name="T18" fmla="*/ 26 w 34"/>
                <a:gd name="T19" fmla="*/ 38 h 42"/>
                <a:gd name="T20" fmla="*/ 26 w 34"/>
                <a:gd name="T21" fmla="*/ 42 h 42"/>
                <a:gd name="T22" fmla="*/ 34 w 34"/>
                <a:gd name="T23" fmla="*/ 42 h 42"/>
                <a:gd name="T24" fmla="*/ 34 w 34"/>
                <a:gd name="T25" fmla="*/ 40 h 42"/>
                <a:gd name="T26" fmla="*/ 32 w 34"/>
                <a:gd name="T27" fmla="*/ 40 h 42"/>
                <a:gd name="T28" fmla="*/ 32 w 34"/>
                <a:gd name="T29" fmla="*/ 38 h 42"/>
                <a:gd name="T30" fmla="*/ 32 w 34"/>
                <a:gd name="T31" fmla="*/ 29 h 42"/>
                <a:gd name="T32" fmla="*/ 30 w 34"/>
                <a:gd name="T33" fmla="*/ 25 h 42"/>
                <a:gd name="T34" fmla="*/ 26 w 34"/>
                <a:gd name="T35" fmla="*/ 21 h 42"/>
                <a:gd name="T36" fmla="*/ 28 w 34"/>
                <a:gd name="T37" fmla="*/ 19 h 42"/>
                <a:gd name="T38" fmla="*/ 30 w 34"/>
                <a:gd name="T39" fmla="*/ 17 h 42"/>
                <a:gd name="T40" fmla="*/ 32 w 34"/>
                <a:gd name="T41" fmla="*/ 15 h 42"/>
                <a:gd name="T42" fmla="*/ 32 w 34"/>
                <a:gd name="T43" fmla="*/ 11 h 42"/>
                <a:gd name="T44" fmla="*/ 32 w 34"/>
                <a:gd name="T45" fmla="*/ 7 h 42"/>
                <a:gd name="T46" fmla="*/ 30 w 34"/>
                <a:gd name="T47" fmla="*/ 4 h 42"/>
                <a:gd name="T48" fmla="*/ 26 w 34"/>
                <a:gd name="T49" fmla="*/ 2 h 42"/>
                <a:gd name="T50" fmla="*/ 19 w 34"/>
                <a:gd name="T51" fmla="*/ 0 h 42"/>
                <a:gd name="T52" fmla="*/ 0 w 34"/>
                <a:gd name="T53" fmla="*/ 0 h 42"/>
                <a:gd name="T54" fmla="*/ 5 w 34"/>
                <a:gd name="T55" fmla="*/ 5 h 42"/>
                <a:gd name="T56" fmla="*/ 19 w 34"/>
                <a:gd name="T57" fmla="*/ 5 h 42"/>
                <a:gd name="T58" fmla="*/ 23 w 34"/>
                <a:gd name="T59" fmla="*/ 5 h 42"/>
                <a:gd name="T60" fmla="*/ 23 w 34"/>
                <a:gd name="T61" fmla="*/ 5 h 42"/>
                <a:gd name="T62" fmla="*/ 25 w 34"/>
                <a:gd name="T63" fmla="*/ 7 h 42"/>
                <a:gd name="T64" fmla="*/ 26 w 34"/>
                <a:gd name="T65" fmla="*/ 11 h 42"/>
                <a:gd name="T66" fmla="*/ 26 w 34"/>
                <a:gd name="T67" fmla="*/ 15 h 42"/>
                <a:gd name="T68" fmla="*/ 25 w 34"/>
                <a:gd name="T69" fmla="*/ 17 h 42"/>
                <a:gd name="T70" fmla="*/ 23 w 34"/>
                <a:gd name="T71" fmla="*/ 19 h 42"/>
                <a:gd name="T72" fmla="*/ 19 w 34"/>
                <a:gd name="T73" fmla="*/ 19 h 42"/>
                <a:gd name="T74" fmla="*/ 5 w 34"/>
                <a:gd name="T75" fmla="*/ 19 h 42"/>
                <a:gd name="T76" fmla="*/ 5 w 34"/>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4"/>
                <a:gd name="T118" fmla="*/ 0 h 42"/>
                <a:gd name="T119" fmla="*/ 34 w 34"/>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4" h="42">
                  <a:moveTo>
                    <a:pt x="0" y="0"/>
                  </a:moveTo>
                  <a:lnTo>
                    <a:pt x="0" y="42"/>
                  </a:lnTo>
                  <a:lnTo>
                    <a:pt x="5" y="42"/>
                  </a:lnTo>
                  <a:lnTo>
                    <a:pt x="5" y="25"/>
                  </a:lnTo>
                  <a:lnTo>
                    <a:pt x="19" y="25"/>
                  </a:lnTo>
                  <a:lnTo>
                    <a:pt x="25" y="25"/>
                  </a:lnTo>
                  <a:lnTo>
                    <a:pt x="26" y="27"/>
                  </a:lnTo>
                  <a:lnTo>
                    <a:pt x="26" y="34"/>
                  </a:lnTo>
                  <a:lnTo>
                    <a:pt x="26" y="36"/>
                  </a:lnTo>
                  <a:lnTo>
                    <a:pt x="26" y="38"/>
                  </a:lnTo>
                  <a:lnTo>
                    <a:pt x="26" y="42"/>
                  </a:lnTo>
                  <a:lnTo>
                    <a:pt x="34" y="42"/>
                  </a:lnTo>
                  <a:lnTo>
                    <a:pt x="34" y="40"/>
                  </a:lnTo>
                  <a:lnTo>
                    <a:pt x="32" y="40"/>
                  </a:lnTo>
                  <a:lnTo>
                    <a:pt x="32" y="38"/>
                  </a:lnTo>
                  <a:lnTo>
                    <a:pt x="32" y="29"/>
                  </a:lnTo>
                  <a:lnTo>
                    <a:pt x="30" y="25"/>
                  </a:lnTo>
                  <a:lnTo>
                    <a:pt x="26" y="21"/>
                  </a:lnTo>
                  <a:lnTo>
                    <a:pt x="28" y="19"/>
                  </a:lnTo>
                  <a:lnTo>
                    <a:pt x="30" y="17"/>
                  </a:lnTo>
                  <a:lnTo>
                    <a:pt x="32" y="15"/>
                  </a:lnTo>
                  <a:lnTo>
                    <a:pt x="32" y="11"/>
                  </a:lnTo>
                  <a:lnTo>
                    <a:pt x="32" y="7"/>
                  </a:lnTo>
                  <a:lnTo>
                    <a:pt x="30" y="4"/>
                  </a:lnTo>
                  <a:lnTo>
                    <a:pt x="26" y="2"/>
                  </a:lnTo>
                  <a:lnTo>
                    <a:pt x="19" y="0"/>
                  </a:lnTo>
                  <a:lnTo>
                    <a:pt x="0" y="0"/>
                  </a:lnTo>
                  <a:close/>
                  <a:moveTo>
                    <a:pt x="5" y="5"/>
                  </a:moveTo>
                  <a:lnTo>
                    <a:pt x="19" y="5"/>
                  </a:lnTo>
                  <a:lnTo>
                    <a:pt x="23" y="5"/>
                  </a:lnTo>
                  <a:lnTo>
                    <a:pt x="25" y="7"/>
                  </a:lnTo>
                  <a:lnTo>
                    <a:pt x="26" y="11"/>
                  </a:lnTo>
                  <a:lnTo>
                    <a:pt x="26" y="15"/>
                  </a:lnTo>
                  <a:lnTo>
                    <a:pt x="25" y="17"/>
                  </a:lnTo>
                  <a:lnTo>
                    <a:pt x="23" y="19"/>
                  </a:lnTo>
                  <a:lnTo>
                    <a:pt x="19" y="19"/>
                  </a:lnTo>
                  <a:lnTo>
                    <a:pt x="5" y="19"/>
                  </a:lnTo>
                  <a:lnTo>
                    <a:pt x="5" y="5"/>
                  </a:lnTo>
                  <a:close/>
                </a:path>
              </a:pathLst>
            </a:custGeom>
            <a:solidFill>
              <a:srgbClr val="000000"/>
            </a:solidFill>
            <a:ln w="9525">
              <a:noFill/>
              <a:round/>
              <a:headEnd/>
              <a:tailEnd/>
            </a:ln>
          </p:spPr>
          <p:txBody>
            <a:bodyPr/>
            <a:lstStyle/>
            <a:p>
              <a:endParaRPr lang="en-US"/>
            </a:p>
          </p:txBody>
        </p:sp>
        <p:sp>
          <p:nvSpPr>
            <p:cNvPr id="433" name="Freeform 22"/>
            <p:cNvSpPr>
              <a:spLocks noEditPoints="1"/>
            </p:cNvSpPr>
            <p:nvPr/>
          </p:nvSpPr>
          <p:spPr bwMode="auto">
            <a:xfrm>
              <a:off x="2946062" y="2042754"/>
              <a:ext cx="14470" cy="95793"/>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434" name="Freeform 23"/>
            <p:cNvSpPr>
              <a:spLocks/>
            </p:cNvSpPr>
            <p:nvPr/>
          </p:nvSpPr>
          <p:spPr bwMode="auto">
            <a:xfrm>
              <a:off x="2970179" y="2067842"/>
              <a:ext cx="67526" cy="70704"/>
            </a:xfrm>
            <a:custGeom>
              <a:avLst/>
              <a:gdLst>
                <a:gd name="T0" fmla="*/ 0 w 28"/>
                <a:gd name="T1" fmla="*/ 0 h 31"/>
                <a:gd name="T2" fmla="*/ 11 w 28"/>
                <a:gd name="T3" fmla="*/ 31 h 31"/>
                <a:gd name="T4" fmla="*/ 17 w 28"/>
                <a:gd name="T5" fmla="*/ 31 h 31"/>
                <a:gd name="T6" fmla="*/ 28 w 28"/>
                <a:gd name="T7" fmla="*/ 0 h 31"/>
                <a:gd name="T8" fmla="*/ 23 w 28"/>
                <a:gd name="T9" fmla="*/ 0 h 31"/>
                <a:gd name="T10" fmla="*/ 13 w 28"/>
                <a:gd name="T11" fmla="*/ 25 h 31"/>
                <a:gd name="T12" fmla="*/ 5 w 28"/>
                <a:gd name="T13" fmla="*/ 0 h 31"/>
                <a:gd name="T14" fmla="*/ 0 w 28"/>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1"/>
                <a:gd name="T26" fmla="*/ 28 w 28"/>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1">
                  <a:moveTo>
                    <a:pt x="0" y="0"/>
                  </a:moveTo>
                  <a:lnTo>
                    <a:pt x="11" y="31"/>
                  </a:lnTo>
                  <a:lnTo>
                    <a:pt x="17" y="31"/>
                  </a:lnTo>
                  <a:lnTo>
                    <a:pt x="28" y="0"/>
                  </a:lnTo>
                  <a:lnTo>
                    <a:pt x="23" y="0"/>
                  </a:lnTo>
                  <a:lnTo>
                    <a:pt x="13" y="25"/>
                  </a:lnTo>
                  <a:lnTo>
                    <a:pt x="5" y="0"/>
                  </a:lnTo>
                  <a:lnTo>
                    <a:pt x="0" y="0"/>
                  </a:lnTo>
                  <a:close/>
                </a:path>
              </a:pathLst>
            </a:custGeom>
            <a:solidFill>
              <a:srgbClr val="000000"/>
            </a:solidFill>
            <a:ln w="9525">
              <a:noFill/>
              <a:round/>
              <a:headEnd/>
              <a:tailEnd/>
            </a:ln>
          </p:spPr>
          <p:txBody>
            <a:bodyPr/>
            <a:lstStyle/>
            <a:p>
              <a:endParaRPr lang="en-US"/>
            </a:p>
          </p:txBody>
        </p:sp>
        <p:sp>
          <p:nvSpPr>
            <p:cNvPr id="435" name="Freeform 24"/>
            <p:cNvSpPr>
              <a:spLocks noEditPoints="1"/>
            </p:cNvSpPr>
            <p:nvPr/>
          </p:nvSpPr>
          <p:spPr bwMode="auto">
            <a:xfrm>
              <a:off x="3042528" y="2063281"/>
              <a:ext cx="69938" cy="79827"/>
            </a:xfrm>
            <a:custGeom>
              <a:avLst/>
              <a:gdLst>
                <a:gd name="T0" fmla="*/ 29 w 29"/>
                <a:gd name="T1" fmla="*/ 20 h 35"/>
                <a:gd name="T2" fmla="*/ 29 w 29"/>
                <a:gd name="T3" fmla="*/ 12 h 35"/>
                <a:gd name="T4" fmla="*/ 25 w 29"/>
                <a:gd name="T5" fmla="*/ 6 h 35"/>
                <a:gd name="T6" fmla="*/ 21 w 29"/>
                <a:gd name="T7" fmla="*/ 2 h 35"/>
                <a:gd name="T8" fmla="*/ 16 w 29"/>
                <a:gd name="T9" fmla="*/ 0 h 35"/>
                <a:gd name="T10" fmla="*/ 10 w 29"/>
                <a:gd name="T11" fmla="*/ 2 h 35"/>
                <a:gd name="T12" fmla="*/ 6 w 29"/>
                <a:gd name="T13" fmla="*/ 6 h 35"/>
                <a:gd name="T14" fmla="*/ 2 w 29"/>
                <a:gd name="T15" fmla="*/ 12 h 35"/>
                <a:gd name="T16" fmla="*/ 0 w 29"/>
                <a:gd name="T17" fmla="*/ 18 h 35"/>
                <a:gd name="T18" fmla="*/ 0 w 29"/>
                <a:gd name="T19" fmla="*/ 23 h 35"/>
                <a:gd name="T20" fmla="*/ 2 w 29"/>
                <a:gd name="T21" fmla="*/ 27 h 35"/>
                <a:gd name="T22" fmla="*/ 4 w 29"/>
                <a:gd name="T23" fmla="*/ 29 h 35"/>
                <a:gd name="T24" fmla="*/ 8 w 29"/>
                <a:gd name="T25" fmla="*/ 33 h 35"/>
                <a:gd name="T26" fmla="*/ 12 w 29"/>
                <a:gd name="T27" fmla="*/ 33 h 35"/>
                <a:gd name="T28" fmla="*/ 16 w 29"/>
                <a:gd name="T29" fmla="*/ 35 h 35"/>
                <a:gd name="T30" fmla="*/ 21 w 29"/>
                <a:gd name="T31" fmla="*/ 33 h 35"/>
                <a:gd name="T32" fmla="*/ 25 w 29"/>
                <a:gd name="T33" fmla="*/ 29 h 35"/>
                <a:gd name="T34" fmla="*/ 27 w 29"/>
                <a:gd name="T35" fmla="*/ 27 h 35"/>
                <a:gd name="T36" fmla="*/ 29 w 29"/>
                <a:gd name="T37" fmla="*/ 23 h 35"/>
                <a:gd name="T38" fmla="*/ 23 w 29"/>
                <a:gd name="T39" fmla="*/ 23 h 35"/>
                <a:gd name="T40" fmla="*/ 23 w 29"/>
                <a:gd name="T41" fmla="*/ 25 h 35"/>
                <a:gd name="T42" fmla="*/ 21 w 29"/>
                <a:gd name="T43" fmla="*/ 27 h 35"/>
                <a:gd name="T44" fmla="*/ 18 w 29"/>
                <a:gd name="T45" fmla="*/ 29 h 35"/>
                <a:gd name="T46" fmla="*/ 16 w 29"/>
                <a:gd name="T47" fmla="*/ 29 h 35"/>
                <a:gd name="T48" fmla="*/ 12 w 29"/>
                <a:gd name="T49" fmla="*/ 29 h 35"/>
                <a:gd name="T50" fmla="*/ 8 w 29"/>
                <a:gd name="T51" fmla="*/ 27 h 35"/>
                <a:gd name="T52" fmla="*/ 8 w 29"/>
                <a:gd name="T53" fmla="*/ 23 h 35"/>
                <a:gd name="T54" fmla="*/ 6 w 29"/>
                <a:gd name="T55" fmla="*/ 20 h 35"/>
                <a:gd name="T56" fmla="*/ 29 w 29"/>
                <a:gd name="T57" fmla="*/ 20 h 35"/>
                <a:gd name="T58" fmla="*/ 6 w 29"/>
                <a:gd name="T59" fmla="*/ 16 h 35"/>
                <a:gd name="T60" fmla="*/ 8 w 29"/>
                <a:gd name="T61" fmla="*/ 12 h 35"/>
                <a:gd name="T62" fmla="*/ 10 w 29"/>
                <a:gd name="T63" fmla="*/ 8 h 35"/>
                <a:gd name="T64" fmla="*/ 12 w 29"/>
                <a:gd name="T65" fmla="*/ 6 h 35"/>
                <a:gd name="T66" fmla="*/ 16 w 29"/>
                <a:gd name="T67" fmla="*/ 6 h 35"/>
                <a:gd name="T68" fmla="*/ 18 w 29"/>
                <a:gd name="T69" fmla="*/ 6 h 35"/>
                <a:gd name="T70" fmla="*/ 21 w 29"/>
                <a:gd name="T71" fmla="*/ 8 h 35"/>
                <a:gd name="T72" fmla="*/ 23 w 29"/>
                <a:gd name="T73" fmla="*/ 12 h 35"/>
                <a:gd name="T74" fmla="*/ 23 w 29"/>
                <a:gd name="T75" fmla="*/ 16 h 35"/>
                <a:gd name="T76" fmla="*/ 6 w 29"/>
                <a:gd name="T77" fmla="*/ 16 h 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5"/>
                <a:gd name="T119" fmla="*/ 29 w 29"/>
                <a:gd name="T120" fmla="*/ 35 h 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5">
                  <a:moveTo>
                    <a:pt x="29" y="20"/>
                  </a:moveTo>
                  <a:lnTo>
                    <a:pt x="29" y="12"/>
                  </a:lnTo>
                  <a:lnTo>
                    <a:pt x="25" y="6"/>
                  </a:lnTo>
                  <a:lnTo>
                    <a:pt x="21" y="2"/>
                  </a:lnTo>
                  <a:lnTo>
                    <a:pt x="16" y="0"/>
                  </a:lnTo>
                  <a:lnTo>
                    <a:pt x="10" y="2"/>
                  </a:lnTo>
                  <a:lnTo>
                    <a:pt x="6" y="6"/>
                  </a:lnTo>
                  <a:lnTo>
                    <a:pt x="2" y="12"/>
                  </a:lnTo>
                  <a:lnTo>
                    <a:pt x="0" y="18"/>
                  </a:lnTo>
                  <a:lnTo>
                    <a:pt x="0" y="23"/>
                  </a:lnTo>
                  <a:lnTo>
                    <a:pt x="2" y="27"/>
                  </a:lnTo>
                  <a:lnTo>
                    <a:pt x="4" y="29"/>
                  </a:lnTo>
                  <a:lnTo>
                    <a:pt x="8" y="33"/>
                  </a:lnTo>
                  <a:lnTo>
                    <a:pt x="12" y="33"/>
                  </a:lnTo>
                  <a:lnTo>
                    <a:pt x="16" y="35"/>
                  </a:lnTo>
                  <a:lnTo>
                    <a:pt x="21" y="33"/>
                  </a:lnTo>
                  <a:lnTo>
                    <a:pt x="25" y="29"/>
                  </a:lnTo>
                  <a:lnTo>
                    <a:pt x="27" y="27"/>
                  </a:lnTo>
                  <a:lnTo>
                    <a:pt x="29" y="23"/>
                  </a:lnTo>
                  <a:lnTo>
                    <a:pt x="23" y="23"/>
                  </a:lnTo>
                  <a:lnTo>
                    <a:pt x="23" y="25"/>
                  </a:lnTo>
                  <a:lnTo>
                    <a:pt x="21" y="27"/>
                  </a:lnTo>
                  <a:lnTo>
                    <a:pt x="18" y="29"/>
                  </a:lnTo>
                  <a:lnTo>
                    <a:pt x="16" y="29"/>
                  </a:lnTo>
                  <a:lnTo>
                    <a:pt x="12" y="29"/>
                  </a:lnTo>
                  <a:lnTo>
                    <a:pt x="8" y="27"/>
                  </a:lnTo>
                  <a:lnTo>
                    <a:pt x="8" y="23"/>
                  </a:lnTo>
                  <a:lnTo>
                    <a:pt x="6" y="20"/>
                  </a:lnTo>
                  <a:lnTo>
                    <a:pt x="29" y="20"/>
                  </a:lnTo>
                  <a:close/>
                  <a:moveTo>
                    <a:pt x="6" y="16"/>
                  </a:moveTo>
                  <a:lnTo>
                    <a:pt x="8" y="12"/>
                  </a:lnTo>
                  <a:lnTo>
                    <a:pt x="10" y="8"/>
                  </a:lnTo>
                  <a:lnTo>
                    <a:pt x="12" y="6"/>
                  </a:lnTo>
                  <a:lnTo>
                    <a:pt x="16" y="6"/>
                  </a:lnTo>
                  <a:lnTo>
                    <a:pt x="18" y="6"/>
                  </a:lnTo>
                  <a:lnTo>
                    <a:pt x="21" y="8"/>
                  </a:lnTo>
                  <a:lnTo>
                    <a:pt x="23" y="12"/>
                  </a:lnTo>
                  <a:lnTo>
                    <a:pt x="23" y="16"/>
                  </a:lnTo>
                  <a:lnTo>
                    <a:pt x="6" y="16"/>
                  </a:lnTo>
                  <a:close/>
                </a:path>
              </a:pathLst>
            </a:custGeom>
            <a:solidFill>
              <a:srgbClr val="000000"/>
            </a:solidFill>
            <a:ln w="9525">
              <a:noFill/>
              <a:round/>
              <a:headEnd/>
              <a:tailEnd/>
            </a:ln>
          </p:spPr>
          <p:txBody>
            <a:bodyPr/>
            <a:lstStyle/>
            <a:p>
              <a:endParaRPr lang="en-US"/>
            </a:p>
          </p:txBody>
        </p:sp>
        <p:sp>
          <p:nvSpPr>
            <p:cNvPr id="436" name="Freeform 25"/>
            <p:cNvSpPr>
              <a:spLocks/>
            </p:cNvSpPr>
            <p:nvPr/>
          </p:nvSpPr>
          <p:spPr bwMode="auto">
            <a:xfrm>
              <a:off x="3126936" y="2063281"/>
              <a:ext cx="36175" cy="75266"/>
            </a:xfrm>
            <a:custGeom>
              <a:avLst/>
              <a:gdLst>
                <a:gd name="T0" fmla="*/ 15 w 15"/>
                <a:gd name="T1" fmla="*/ 2 h 33"/>
                <a:gd name="T2" fmla="*/ 13 w 15"/>
                <a:gd name="T3" fmla="*/ 0 h 33"/>
                <a:gd name="T4" fmla="*/ 9 w 15"/>
                <a:gd name="T5" fmla="*/ 2 h 33"/>
                <a:gd name="T6" fmla="*/ 6 w 15"/>
                <a:gd name="T7" fmla="*/ 8 h 33"/>
                <a:gd name="T8" fmla="*/ 6 w 15"/>
                <a:gd name="T9" fmla="*/ 2 h 33"/>
                <a:gd name="T10" fmla="*/ 0 w 15"/>
                <a:gd name="T11" fmla="*/ 2 h 33"/>
                <a:gd name="T12" fmla="*/ 0 w 15"/>
                <a:gd name="T13" fmla="*/ 33 h 33"/>
                <a:gd name="T14" fmla="*/ 6 w 15"/>
                <a:gd name="T15" fmla="*/ 33 h 33"/>
                <a:gd name="T16" fmla="*/ 6 w 15"/>
                <a:gd name="T17" fmla="*/ 14 h 33"/>
                <a:gd name="T18" fmla="*/ 6 w 15"/>
                <a:gd name="T19" fmla="*/ 12 h 33"/>
                <a:gd name="T20" fmla="*/ 7 w 15"/>
                <a:gd name="T21" fmla="*/ 10 h 33"/>
                <a:gd name="T22" fmla="*/ 11 w 15"/>
                <a:gd name="T23" fmla="*/ 8 h 33"/>
                <a:gd name="T24" fmla="*/ 13 w 15"/>
                <a:gd name="T25" fmla="*/ 6 h 33"/>
                <a:gd name="T26" fmla="*/ 15 w 15"/>
                <a:gd name="T27" fmla="*/ 6 h 33"/>
                <a:gd name="T28" fmla="*/ 15 w 15"/>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3"/>
                <a:gd name="T47" fmla="*/ 15 w 1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3">
                  <a:moveTo>
                    <a:pt x="15" y="2"/>
                  </a:moveTo>
                  <a:lnTo>
                    <a:pt x="13" y="0"/>
                  </a:lnTo>
                  <a:lnTo>
                    <a:pt x="9" y="2"/>
                  </a:lnTo>
                  <a:lnTo>
                    <a:pt x="6" y="8"/>
                  </a:lnTo>
                  <a:lnTo>
                    <a:pt x="6" y="2"/>
                  </a:lnTo>
                  <a:lnTo>
                    <a:pt x="0" y="2"/>
                  </a:lnTo>
                  <a:lnTo>
                    <a:pt x="0" y="33"/>
                  </a:lnTo>
                  <a:lnTo>
                    <a:pt x="6" y="33"/>
                  </a:lnTo>
                  <a:lnTo>
                    <a:pt x="6" y="14"/>
                  </a:lnTo>
                  <a:lnTo>
                    <a:pt x="6" y="12"/>
                  </a:lnTo>
                  <a:lnTo>
                    <a:pt x="7" y="10"/>
                  </a:lnTo>
                  <a:lnTo>
                    <a:pt x="11" y="8"/>
                  </a:lnTo>
                  <a:lnTo>
                    <a:pt x="13" y="6"/>
                  </a:lnTo>
                  <a:lnTo>
                    <a:pt x="15" y="6"/>
                  </a:lnTo>
                  <a:lnTo>
                    <a:pt x="15" y="2"/>
                  </a:lnTo>
                  <a:close/>
                </a:path>
              </a:pathLst>
            </a:custGeom>
            <a:solidFill>
              <a:srgbClr val="000000"/>
            </a:solidFill>
            <a:ln w="9525">
              <a:noFill/>
              <a:round/>
              <a:headEnd/>
              <a:tailEnd/>
            </a:ln>
          </p:spPr>
          <p:txBody>
            <a:bodyPr/>
            <a:lstStyle/>
            <a:p>
              <a:endParaRPr lang="en-US"/>
            </a:p>
          </p:txBody>
        </p:sp>
        <p:sp>
          <p:nvSpPr>
            <p:cNvPr id="437" name="Freeform 26"/>
            <p:cNvSpPr>
              <a:spLocks/>
            </p:cNvSpPr>
            <p:nvPr/>
          </p:nvSpPr>
          <p:spPr bwMode="auto">
            <a:xfrm>
              <a:off x="3821491" y="2163635"/>
              <a:ext cx="77173" cy="93512"/>
            </a:xfrm>
            <a:custGeom>
              <a:avLst/>
              <a:gdLst>
                <a:gd name="T0" fmla="*/ 0 w 32"/>
                <a:gd name="T1" fmla="*/ 0 h 41"/>
                <a:gd name="T2" fmla="*/ 0 w 32"/>
                <a:gd name="T3" fmla="*/ 41 h 41"/>
                <a:gd name="T4" fmla="*/ 4 w 32"/>
                <a:gd name="T5" fmla="*/ 41 h 41"/>
                <a:gd name="T6" fmla="*/ 4 w 32"/>
                <a:gd name="T7" fmla="*/ 8 h 41"/>
                <a:gd name="T8" fmla="*/ 27 w 32"/>
                <a:gd name="T9" fmla="*/ 41 h 41"/>
                <a:gd name="T10" fmla="*/ 32 w 32"/>
                <a:gd name="T11" fmla="*/ 41 h 41"/>
                <a:gd name="T12" fmla="*/ 32 w 32"/>
                <a:gd name="T13" fmla="*/ 0 h 41"/>
                <a:gd name="T14" fmla="*/ 27 w 32"/>
                <a:gd name="T15" fmla="*/ 0 h 41"/>
                <a:gd name="T16" fmla="*/ 27 w 32"/>
                <a:gd name="T17" fmla="*/ 33 h 41"/>
                <a:gd name="T18" fmla="*/ 5 w 32"/>
                <a:gd name="T19" fmla="*/ 0 h 41"/>
                <a:gd name="T20" fmla="*/ 0 w 32"/>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41"/>
                <a:gd name="T35" fmla="*/ 32 w 3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41">
                  <a:moveTo>
                    <a:pt x="0" y="0"/>
                  </a:moveTo>
                  <a:lnTo>
                    <a:pt x="0" y="41"/>
                  </a:lnTo>
                  <a:lnTo>
                    <a:pt x="4" y="41"/>
                  </a:lnTo>
                  <a:lnTo>
                    <a:pt x="4" y="8"/>
                  </a:lnTo>
                  <a:lnTo>
                    <a:pt x="27" y="41"/>
                  </a:lnTo>
                  <a:lnTo>
                    <a:pt x="32" y="41"/>
                  </a:lnTo>
                  <a:lnTo>
                    <a:pt x="32" y="0"/>
                  </a:lnTo>
                  <a:lnTo>
                    <a:pt x="27" y="0"/>
                  </a:lnTo>
                  <a:lnTo>
                    <a:pt x="27" y="33"/>
                  </a:lnTo>
                  <a:lnTo>
                    <a:pt x="5" y="0"/>
                  </a:lnTo>
                  <a:lnTo>
                    <a:pt x="0" y="0"/>
                  </a:lnTo>
                  <a:close/>
                </a:path>
              </a:pathLst>
            </a:custGeom>
            <a:solidFill>
              <a:srgbClr val="000000"/>
            </a:solidFill>
            <a:ln w="9525">
              <a:noFill/>
              <a:round/>
              <a:headEnd/>
              <a:tailEnd/>
            </a:ln>
          </p:spPr>
          <p:txBody>
            <a:bodyPr/>
            <a:lstStyle/>
            <a:p>
              <a:endParaRPr lang="en-US"/>
            </a:p>
          </p:txBody>
        </p:sp>
        <p:sp>
          <p:nvSpPr>
            <p:cNvPr id="438" name="Freeform 27"/>
            <p:cNvSpPr>
              <a:spLocks noEditPoints="1"/>
            </p:cNvSpPr>
            <p:nvPr/>
          </p:nvSpPr>
          <p:spPr bwMode="auto">
            <a:xfrm>
              <a:off x="3913133" y="2186443"/>
              <a:ext cx="69938" cy="75266"/>
            </a:xfrm>
            <a:custGeom>
              <a:avLst/>
              <a:gdLst>
                <a:gd name="T0" fmla="*/ 15 w 29"/>
                <a:gd name="T1" fmla="*/ 0 h 33"/>
                <a:gd name="T2" fmla="*/ 10 w 29"/>
                <a:gd name="T3" fmla="*/ 2 h 33"/>
                <a:gd name="T4" fmla="*/ 4 w 29"/>
                <a:gd name="T5" fmla="*/ 4 h 33"/>
                <a:gd name="T6" fmla="*/ 2 w 29"/>
                <a:gd name="T7" fmla="*/ 10 h 33"/>
                <a:gd name="T8" fmla="*/ 0 w 29"/>
                <a:gd name="T9" fmla="*/ 15 h 33"/>
                <a:gd name="T10" fmla="*/ 2 w 29"/>
                <a:gd name="T11" fmla="*/ 23 h 33"/>
                <a:gd name="T12" fmla="*/ 4 w 29"/>
                <a:gd name="T13" fmla="*/ 27 h 33"/>
                <a:gd name="T14" fmla="*/ 10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4 h 33"/>
                <a:gd name="T36" fmla="*/ 19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9 w 29"/>
                <a:gd name="T49" fmla="*/ 27 h 33"/>
                <a:gd name="T50" fmla="*/ 15 w 29"/>
                <a:gd name="T51" fmla="*/ 27 h 33"/>
                <a:gd name="T52" fmla="*/ 12 w 29"/>
                <a:gd name="T53" fmla="*/ 27 h 33"/>
                <a:gd name="T54" fmla="*/ 8 w 29"/>
                <a:gd name="T55" fmla="*/ 25 h 33"/>
                <a:gd name="T56" fmla="*/ 6 w 29"/>
                <a:gd name="T57" fmla="*/ 21 h 33"/>
                <a:gd name="T58" fmla="*/ 6 w 29"/>
                <a:gd name="T59" fmla="*/ 15 h 33"/>
                <a:gd name="T60" fmla="*/ 6 w 29"/>
                <a:gd name="T61" fmla="*/ 12 h 33"/>
                <a:gd name="T62" fmla="*/ 8 w 29"/>
                <a:gd name="T63" fmla="*/ 8 h 33"/>
                <a:gd name="T64" fmla="*/ 12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10" y="2"/>
                  </a:lnTo>
                  <a:lnTo>
                    <a:pt x="4" y="4"/>
                  </a:lnTo>
                  <a:lnTo>
                    <a:pt x="2" y="10"/>
                  </a:lnTo>
                  <a:lnTo>
                    <a:pt x="0" y="15"/>
                  </a:lnTo>
                  <a:lnTo>
                    <a:pt x="2" y="23"/>
                  </a:lnTo>
                  <a:lnTo>
                    <a:pt x="4" y="27"/>
                  </a:lnTo>
                  <a:lnTo>
                    <a:pt x="10"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2" y="27"/>
                  </a:lnTo>
                  <a:lnTo>
                    <a:pt x="8" y="25"/>
                  </a:lnTo>
                  <a:lnTo>
                    <a:pt x="6" y="21"/>
                  </a:lnTo>
                  <a:lnTo>
                    <a:pt x="6" y="15"/>
                  </a:lnTo>
                  <a:lnTo>
                    <a:pt x="6" y="12"/>
                  </a:lnTo>
                  <a:lnTo>
                    <a:pt x="8" y="8"/>
                  </a:lnTo>
                  <a:lnTo>
                    <a:pt x="12" y="6"/>
                  </a:lnTo>
                  <a:lnTo>
                    <a:pt x="15" y="4"/>
                  </a:lnTo>
                  <a:close/>
                </a:path>
              </a:pathLst>
            </a:custGeom>
            <a:solidFill>
              <a:srgbClr val="000000"/>
            </a:solidFill>
            <a:ln w="9525">
              <a:noFill/>
              <a:round/>
              <a:headEnd/>
              <a:tailEnd/>
            </a:ln>
          </p:spPr>
          <p:txBody>
            <a:bodyPr/>
            <a:lstStyle/>
            <a:p>
              <a:endParaRPr lang="en-US"/>
            </a:p>
          </p:txBody>
        </p:sp>
        <p:sp>
          <p:nvSpPr>
            <p:cNvPr id="439" name="Freeform 28"/>
            <p:cNvSpPr>
              <a:spLocks/>
            </p:cNvSpPr>
            <p:nvPr/>
          </p:nvSpPr>
          <p:spPr bwMode="auto">
            <a:xfrm>
              <a:off x="4002364" y="2186443"/>
              <a:ext cx="31351" cy="70704"/>
            </a:xfrm>
            <a:custGeom>
              <a:avLst/>
              <a:gdLst>
                <a:gd name="T0" fmla="*/ 13 w 13"/>
                <a:gd name="T1" fmla="*/ 0 h 31"/>
                <a:gd name="T2" fmla="*/ 11 w 13"/>
                <a:gd name="T3" fmla="*/ 0 h 31"/>
                <a:gd name="T4" fmla="*/ 7 w 13"/>
                <a:gd name="T5" fmla="*/ 2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4 h 31"/>
                <a:gd name="T18" fmla="*/ 5 w 13"/>
                <a:gd name="T19" fmla="*/ 10 h 31"/>
                <a:gd name="T20" fmla="*/ 7 w 13"/>
                <a:gd name="T21" fmla="*/ 8 h 31"/>
                <a:gd name="T22" fmla="*/ 9 w 13"/>
                <a:gd name="T23" fmla="*/ 6 h 31"/>
                <a:gd name="T24" fmla="*/ 13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3" y="6"/>
                  </a:lnTo>
                  <a:lnTo>
                    <a:pt x="3" y="0"/>
                  </a:lnTo>
                  <a:lnTo>
                    <a:pt x="0" y="0"/>
                  </a:lnTo>
                  <a:lnTo>
                    <a:pt x="0" y="31"/>
                  </a:lnTo>
                  <a:lnTo>
                    <a:pt x="3" y="31"/>
                  </a:lnTo>
                  <a:lnTo>
                    <a:pt x="3" y="14"/>
                  </a:lnTo>
                  <a:lnTo>
                    <a:pt x="5" y="10"/>
                  </a:lnTo>
                  <a:lnTo>
                    <a:pt x="7" y="8"/>
                  </a:lnTo>
                  <a:lnTo>
                    <a:pt x="9" y="6"/>
                  </a:lnTo>
                  <a:lnTo>
                    <a:pt x="13" y="6"/>
                  </a:lnTo>
                  <a:lnTo>
                    <a:pt x="13" y="0"/>
                  </a:lnTo>
                  <a:close/>
                </a:path>
              </a:pathLst>
            </a:custGeom>
            <a:solidFill>
              <a:srgbClr val="000000"/>
            </a:solidFill>
            <a:ln w="9525">
              <a:noFill/>
              <a:round/>
              <a:headEnd/>
              <a:tailEnd/>
            </a:ln>
          </p:spPr>
          <p:txBody>
            <a:bodyPr/>
            <a:lstStyle/>
            <a:p>
              <a:endParaRPr lang="en-US"/>
            </a:p>
          </p:txBody>
        </p:sp>
        <p:sp>
          <p:nvSpPr>
            <p:cNvPr id="440" name="Freeform 29"/>
            <p:cNvSpPr>
              <a:spLocks/>
            </p:cNvSpPr>
            <p:nvPr/>
          </p:nvSpPr>
          <p:spPr bwMode="auto">
            <a:xfrm>
              <a:off x="4038539" y="2168196"/>
              <a:ext cx="31351" cy="93512"/>
            </a:xfrm>
            <a:custGeom>
              <a:avLst/>
              <a:gdLst>
                <a:gd name="T0" fmla="*/ 4 w 13"/>
                <a:gd name="T1" fmla="*/ 0 h 41"/>
                <a:gd name="T2" fmla="*/ 4 w 13"/>
                <a:gd name="T3" fmla="*/ 8 h 41"/>
                <a:gd name="T4" fmla="*/ 0 w 13"/>
                <a:gd name="T5" fmla="*/ 8 h 41"/>
                <a:gd name="T6" fmla="*/ 0 w 13"/>
                <a:gd name="T7" fmla="*/ 14 h 41"/>
                <a:gd name="T8" fmla="*/ 4 w 13"/>
                <a:gd name="T9" fmla="*/ 14 h 41"/>
                <a:gd name="T10" fmla="*/ 4 w 13"/>
                <a:gd name="T11" fmla="*/ 35 h 41"/>
                <a:gd name="T12" fmla="*/ 4 w 13"/>
                <a:gd name="T13" fmla="*/ 37 h 41"/>
                <a:gd name="T14" fmla="*/ 6 w 13"/>
                <a:gd name="T15" fmla="*/ 39 h 41"/>
                <a:gd name="T16" fmla="*/ 8 w 13"/>
                <a:gd name="T17" fmla="*/ 41 h 41"/>
                <a:gd name="T18" fmla="*/ 10 w 13"/>
                <a:gd name="T19" fmla="*/ 41 h 41"/>
                <a:gd name="T20" fmla="*/ 13 w 13"/>
                <a:gd name="T21" fmla="*/ 39 h 41"/>
                <a:gd name="T22" fmla="*/ 13 w 13"/>
                <a:gd name="T23" fmla="*/ 35 h 41"/>
                <a:gd name="T24" fmla="*/ 11 w 13"/>
                <a:gd name="T25" fmla="*/ 35 h 41"/>
                <a:gd name="T26" fmla="*/ 10 w 13"/>
                <a:gd name="T27" fmla="*/ 35 h 41"/>
                <a:gd name="T28" fmla="*/ 10 w 13"/>
                <a:gd name="T29" fmla="*/ 35 h 41"/>
                <a:gd name="T30" fmla="*/ 10 w 13"/>
                <a:gd name="T31" fmla="*/ 33 h 41"/>
                <a:gd name="T32" fmla="*/ 10 w 13"/>
                <a:gd name="T33" fmla="*/ 14 h 41"/>
                <a:gd name="T34" fmla="*/ 13 w 13"/>
                <a:gd name="T35" fmla="*/ 14 h 41"/>
                <a:gd name="T36" fmla="*/ 13 w 13"/>
                <a:gd name="T37" fmla="*/ 8 h 41"/>
                <a:gd name="T38" fmla="*/ 10 w 13"/>
                <a:gd name="T39" fmla="*/ 8 h 41"/>
                <a:gd name="T40" fmla="*/ 10 w 13"/>
                <a:gd name="T41" fmla="*/ 0 h 41"/>
                <a:gd name="T42" fmla="*/ 4 w 13"/>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41"/>
                <a:gd name="T68" fmla="*/ 13 w 13"/>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41">
                  <a:moveTo>
                    <a:pt x="4" y="0"/>
                  </a:moveTo>
                  <a:lnTo>
                    <a:pt x="4" y="8"/>
                  </a:lnTo>
                  <a:lnTo>
                    <a:pt x="0" y="8"/>
                  </a:lnTo>
                  <a:lnTo>
                    <a:pt x="0" y="14"/>
                  </a:lnTo>
                  <a:lnTo>
                    <a:pt x="4" y="14"/>
                  </a:lnTo>
                  <a:lnTo>
                    <a:pt x="4" y="35"/>
                  </a:lnTo>
                  <a:lnTo>
                    <a:pt x="4" y="37"/>
                  </a:lnTo>
                  <a:lnTo>
                    <a:pt x="6" y="39"/>
                  </a:lnTo>
                  <a:lnTo>
                    <a:pt x="8" y="41"/>
                  </a:lnTo>
                  <a:lnTo>
                    <a:pt x="10" y="41"/>
                  </a:lnTo>
                  <a:lnTo>
                    <a:pt x="13" y="39"/>
                  </a:lnTo>
                  <a:lnTo>
                    <a:pt x="13" y="35"/>
                  </a:lnTo>
                  <a:lnTo>
                    <a:pt x="11" y="35"/>
                  </a:lnTo>
                  <a:lnTo>
                    <a:pt x="10" y="35"/>
                  </a:lnTo>
                  <a:lnTo>
                    <a:pt x="10" y="33"/>
                  </a:lnTo>
                  <a:lnTo>
                    <a:pt x="10" y="14"/>
                  </a:lnTo>
                  <a:lnTo>
                    <a:pt x="13" y="14"/>
                  </a:lnTo>
                  <a:lnTo>
                    <a:pt x="13" y="8"/>
                  </a:lnTo>
                  <a:lnTo>
                    <a:pt x="10" y="8"/>
                  </a:lnTo>
                  <a:lnTo>
                    <a:pt x="10" y="0"/>
                  </a:lnTo>
                  <a:lnTo>
                    <a:pt x="4" y="0"/>
                  </a:lnTo>
                  <a:close/>
                </a:path>
              </a:pathLst>
            </a:custGeom>
            <a:solidFill>
              <a:srgbClr val="000000"/>
            </a:solidFill>
            <a:ln w="9525">
              <a:noFill/>
              <a:round/>
              <a:headEnd/>
              <a:tailEnd/>
            </a:ln>
          </p:spPr>
          <p:txBody>
            <a:bodyPr/>
            <a:lstStyle/>
            <a:p>
              <a:endParaRPr lang="en-US"/>
            </a:p>
          </p:txBody>
        </p:sp>
        <p:sp>
          <p:nvSpPr>
            <p:cNvPr id="441" name="Freeform 30"/>
            <p:cNvSpPr>
              <a:spLocks/>
            </p:cNvSpPr>
            <p:nvPr/>
          </p:nvSpPr>
          <p:spPr bwMode="auto">
            <a:xfrm>
              <a:off x="4084361" y="2163635"/>
              <a:ext cx="60291" cy="93512"/>
            </a:xfrm>
            <a:custGeom>
              <a:avLst/>
              <a:gdLst>
                <a:gd name="T0" fmla="*/ 0 w 25"/>
                <a:gd name="T1" fmla="*/ 0 h 41"/>
                <a:gd name="T2" fmla="*/ 0 w 25"/>
                <a:gd name="T3" fmla="*/ 41 h 41"/>
                <a:gd name="T4" fmla="*/ 6 w 25"/>
                <a:gd name="T5" fmla="*/ 41 h 41"/>
                <a:gd name="T6" fmla="*/ 6 w 25"/>
                <a:gd name="T7" fmla="*/ 24 h 41"/>
                <a:gd name="T8" fmla="*/ 6 w 25"/>
                <a:gd name="T9" fmla="*/ 20 h 41"/>
                <a:gd name="T10" fmla="*/ 8 w 25"/>
                <a:gd name="T11" fmla="*/ 18 h 41"/>
                <a:gd name="T12" fmla="*/ 10 w 25"/>
                <a:gd name="T13" fmla="*/ 16 h 41"/>
                <a:gd name="T14" fmla="*/ 14 w 25"/>
                <a:gd name="T15" fmla="*/ 14 h 41"/>
                <a:gd name="T16" fmla="*/ 15 w 25"/>
                <a:gd name="T17" fmla="*/ 16 h 41"/>
                <a:gd name="T18" fmla="*/ 17 w 25"/>
                <a:gd name="T19" fmla="*/ 16 h 41"/>
                <a:gd name="T20" fmla="*/ 19 w 25"/>
                <a:gd name="T21" fmla="*/ 18 h 41"/>
                <a:gd name="T22" fmla="*/ 19 w 25"/>
                <a:gd name="T23" fmla="*/ 20 h 41"/>
                <a:gd name="T24" fmla="*/ 19 w 25"/>
                <a:gd name="T25" fmla="*/ 22 h 41"/>
                <a:gd name="T26" fmla="*/ 19 w 25"/>
                <a:gd name="T27" fmla="*/ 41 h 41"/>
                <a:gd name="T28" fmla="*/ 25 w 25"/>
                <a:gd name="T29" fmla="*/ 41 h 41"/>
                <a:gd name="T30" fmla="*/ 25 w 25"/>
                <a:gd name="T31" fmla="*/ 20 h 41"/>
                <a:gd name="T32" fmla="*/ 25 w 25"/>
                <a:gd name="T33" fmla="*/ 16 h 41"/>
                <a:gd name="T34" fmla="*/ 21 w 25"/>
                <a:gd name="T35" fmla="*/ 14 h 41"/>
                <a:gd name="T36" fmla="*/ 19 w 25"/>
                <a:gd name="T37" fmla="*/ 10 h 41"/>
                <a:gd name="T38" fmla="*/ 14 w 25"/>
                <a:gd name="T39" fmla="*/ 10 h 41"/>
                <a:gd name="T40" fmla="*/ 10 w 25"/>
                <a:gd name="T41" fmla="*/ 12 h 41"/>
                <a:gd name="T42" fmla="*/ 6 w 25"/>
                <a:gd name="T43" fmla="*/ 14 h 41"/>
                <a:gd name="T44" fmla="*/ 6 w 25"/>
                <a:gd name="T45" fmla="*/ 0 h 41"/>
                <a:gd name="T46" fmla="*/ 0 w 25"/>
                <a:gd name="T47" fmla="*/ 0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1"/>
                <a:gd name="T74" fmla="*/ 25 w 25"/>
                <a:gd name="T75" fmla="*/ 41 h 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1">
                  <a:moveTo>
                    <a:pt x="0" y="0"/>
                  </a:moveTo>
                  <a:lnTo>
                    <a:pt x="0" y="41"/>
                  </a:lnTo>
                  <a:lnTo>
                    <a:pt x="6" y="41"/>
                  </a:lnTo>
                  <a:lnTo>
                    <a:pt x="6" y="24"/>
                  </a:lnTo>
                  <a:lnTo>
                    <a:pt x="6" y="20"/>
                  </a:lnTo>
                  <a:lnTo>
                    <a:pt x="8" y="18"/>
                  </a:lnTo>
                  <a:lnTo>
                    <a:pt x="10" y="16"/>
                  </a:lnTo>
                  <a:lnTo>
                    <a:pt x="14" y="14"/>
                  </a:lnTo>
                  <a:lnTo>
                    <a:pt x="15" y="16"/>
                  </a:lnTo>
                  <a:lnTo>
                    <a:pt x="17" y="16"/>
                  </a:lnTo>
                  <a:lnTo>
                    <a:pt x="19" y="18"/>
                  </a:lnTo>
                  <a:lnTo>
                    <a:pt x="19" y="20"/>
                  </a:lnTo>
                  <a:lnTo>
                    <a:pt x="19" y="22"/>
                  </a:lnTo>
                  <a:lnTo>
                    <a:pt x="19" y="41"/>
                  </a:lnTo>
                  <a:lnTo>
                    <a:pt x="25" y="41"/>
                  </a:lnTo>
                  <a:lnTo>
                    <a:pt x="25" y="20"/>
                  </a:lnTo>
                  <a:lnTo>
                    <a:pt x="25" y="16"/>
                  </a:lnTo>
                  <a:lnTo>
                    <a:pt x="21" y="14"/>
                  </a:lnTo>
                  <a:lnTo>
                    <a:pt x="19" y="10"/>
                  </a:lnTo>
                  <a:lnTo>
                    <a:pt x="14" y="10"/>
                  </a:lnTo>
                  <a:lnTo>
                    <a:pt x="10" y="12"/>
                  </a:lnTo>
                  <a:lnTo>
                    <a:pt x="6" y="14"/>
                  </a:lnTo>
                  <a:lnTo>
                    <a:pt x="6" y="0"/>
                  </a:lnTo>
                  <a:lnTo>
                    <a:pt x="0" y="0"/>
                  </a:lnTo>
                  <a:close/>
                </a:path>
              </a:pathLst>
            </a:custGeom>
            <a:solidFill>
              <a:srgbClr val="000000"/>
            </a:solidFill>
            <a:ln w="9525">
              <a:noFill/>
              <a:round/>
              <a:headEnd/>
              <a:tailEnd/>
            </a:ln>
          </p:spPr>
          <p:txBody>
            <a:bodyPr/>
            <a:lstStyle/>
            <a:p>
              <a:endParaRPr lang="en-US"/>
            </a:p>
          </p:txBody>
        </p:sp>
        <p:sp>
          <p:nvSpPr>
            <p:cNvPr id="442" name="Freeform 31"/>
            <p:cNvSpPr>
              <a:spLocks noEditPoints="1"/>
            </p:cNvSpPr>
            <p:nvPr/>
          </p:nvSpPr>
          <p:spPr bwMode="auto">
            <a:xfrm>
              <a:off x="4159122" y="2186443"/>
              <a:ext cx="69938" cy="75266"/>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9 w 29"/>
                <a:gd name="T27" fmla="*/ 33 h 33"/>
                <a:gd name="T28" fmla="*/ 13 w 29"/>
                <a:gd name="T29" fmla="*/ 33 h 33"/>
                <a:gd name="T30" fmla="*/ 21 w 29"/>
                <a:gd name="T31" fmla="*/ 31 h 33"/>
                <a:gd name="T32" fmla="*/ 25 w 29"/>
                <a:gd name="T33" fmla="*/ 27 h 33"/>
                <a:gd name="T34" fmla="*/ 27 w 29"/>
                <a:gd name="T35" fmla="*/ 25 h 33"/>
                <a:gd name="T36" fmla="*/ 27 w 29"/>
                <a:gd name="T37" fmla="*/ 21 h 33"/>
                <a:gd name="T38" fmla="*/ 23 w 29"/>
                <a:gd name="T39" fmla="*/ 21 h 33"/>
                <a:gd name="T40" fmla="*/ 21 w 29"/>
                <a:gd name="T41" fmla="*/ 25 h 33"/>
                <a:gd name="T42" fmla="*/ 19 w 29"/>
                <a:gd name="T43" fmla="*/ 27 h 33"/>
                <a:gd name="T44" fmla="*/ 17 w 29"/>
                <a:gd name="T45" fmla="*/ 27 h 33"/>
                <a:gd name="T46" fmla="*/ 13 w 29"/>
                <a:gd name="T47" fmla="*/ 27 h 33"/>
                <a:gd name="T48" fmla="*/ 11 w 29"/>
                <a:gd name="T49" fmla="*/ 27 h 33"/>
                <a:gd name="T50" fmla="*/ 8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8 w 29"/>
                <a:gd name="T63" fmla="*/ 8 h 33"/>
                <a:gd name="T64" fmla="*/ 11 w 29"/>
                <a:gd name="T65" fmla="*/ 6 h 33"/>
                <a:gd name="T66" fmla="*/ 13 w 29"/>
                <a:gd name="T67" fmla="*/ 4 h 33"/>
                <a:gd name="T68" fmla="*/ 17 w 29"/>
                <a:gd name="T69" fmla="*/ 6 h 33"/>
                <a:gd name="T70" fmla="*/ 19 w 29"/>
                <a:gd name="T71" fmla="*/ 8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8" y="2"/>
                  </a:lnTo>
                  <a:lnTo>
                    <a:pt x="4" y="4"/>
                  </a:lnTo>
                  <a:lnTo>
                    <a:pt x="0" y="10"/>
                  </a:lnTo>
                  <a:lnTo>
                    <a:pt x="0" y="17"/>
                  </a:lnTo>
                  <a:lnTo>
                    <a:pt x="0" y="21"/>
                  </a:lnTo>
                  <a:lnTo>
                    <a:pt x="2" y="25"/>
                  </a:lnTo>
                  <a:lnTo>
                    <a:pt x="4" y="29"/>
                  </a:lnTo>
                  <a:lnTo>
                    <a:pt x="6" y="31"/>
                  </a:lnTo>
                  <a:lnTo>
                    <a:pt x="9" y="33"/>
                  </a:lnTo>
                  <a:lnTo>
                    <a:pt x="13" y="33"/>
                  </a:lnTo>
                  <a:lnTo>
                    <a:pt x="21" y="31"/>
                  </a:lnTo>
                  <a:lnTo>
                    <a:pt x="25" y="27"/>
                  </a:lnTo>
                  <a:lnTo>
                    <a:pt x="27" y="25"/>
                  </a:lnTo>
                  <a:lnTo>
                    <a:pt x="27" y="21"/>
                  </a:lnTo>
                  <a:lnTo>
                    <a:pt x="23" y="21"/>
                  </a:lnTo>
                  <a:lnTo>
                    <a:pt x="21" y="25"/>
                  </a:lnTo>
                  <a:lnTo>
                    <a:pt x="19" y="27"/>
                  </a:lnTo>
                  <a:lnTo>
                    <a:pt x="17" y="27"/>
                  </a:lnTo>
                  <a:lnTo>
                    <a:pt x="13" y="27"/>
                  </a:lnTo>
                  <a:lnTo>
                    <a:pt x="11" y="27"/>
                  </a:lnTo>
                  <a:lnTo>
                    <a:pt x="8" y="25"/>
                  </a:lnTo>
                  <a:lnTo>
                    <a:pt x="6" y="21"/>
                  </a:lnTo>
                  <a:lnTo>
                    <a:pt x="6" y="17"/>
                  </a:lnTo>
                  <a:lnTo>
                    <a:pt x="29" y="17"/>
                  </a:lnTo>
                  <a:close/>
                  <a:moveTo>
                    <a:pt x="6" y="14"/>
                  </a:moveTo>
                  <a:lnTo>
                    <a:pt x="6" y="10"/>
                  </a:lnTo>
                  <a:lnTo>
                    <a:pt x="8" y="8"/>
                  </a:lnTo>
                  <a:lnTo>
                    <a:pt x="11" y="6"/>
                  </a:lnTo>
                  <a:lnTo>
                    <a:pt x="13" y="4"/>
                  </a:lnTo>
                  <a:lnTo>
                    <a:pt x="17" y="6"/>
                  </a:lnTo>
                  <a:lnTo>
                    <a:pt x="19" y="8"/>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443" name="Freeform 32"/>
            <p:cNvSpPr>
              <a:spLocks/>
            </p:cNvSpPr>
            <p:nvPr/>
          </p:nvSpPr>
          <p:spPr bwMode="auto">
            <a:xfrm>
              <a:off x="4241118" y="2186443"/>
              <a:ext cx="38586" cy="70704"/>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444" name="Freeform 33"/>
            <p:cNvSpPr>
              <a:spLocks/>
            </p:cNvSpPr>
            <p:nvPr/>
          </p:nvSpPr>
          <p:spPr bwMode="auto">
            <a:xfrm>
              <a:off x="4289351" y="2186443"/>
              <a:ext cx="60291" cy="70704"/>
            </a:xfrm>
            <a:custGeom>
              <a:avLst/>
              <a:gdLst>
                <a:gd name="T0" fmla="*/ 25 w 25"/>
                <a:gd name="T1" fmla="*/ 31 h 31"/>
                <a:gd name="T2" fmla="*/ 25 w 25"/>
                <a:gd name="T3" fmla="*/ 10 h 31"/>
                <a:gd name="T4" fmla="*/ 23 w 25"/>
                <a:gd name="T5" fmla="*/ 6 h 31"/>
                <a:gd name="T6" fmla="*/ 21 w 25"/>
                <a:gd name="T7" fmla="*/ 4 h 31"/>
                <a:gd name="T8" fmla="*/ 19 w 25"/>
                <a:gd name="T9" fmla="*/ 0 h 31"/>
                <a:gd name="T10" fmla="*/ 15 w 25"/>
                <a:gd name="T11" fmla="*/ 0 h 31"/>
                <a:gd name="T12" fmla="*/ 9 w 25"/>
                <a:gd name="T13" fmla="*/ 2 h 31"/>
                <a:gd name="T14" fmla="*/ 3 w 25"/>
                <a:gd name="T15" fmla="*/ 6 h 31"/>
                <a:gd name="T16" fmla="*/ 3 w 25"/>
                <a:gd name="T17" fmla="*/ 0 h 31"/>
                <a:gd name="T18" fmla="*/ 0 w 25"/>
                <a:gd name="T19" fmla="*/ 0 h 31"/>
                <a:gd name="T20" fmla="*/ 0 w 25"/>
                <a:gd name="T21" fmla="*/ 31 h 31"/>
                <a:gd name="T22" fmla="*/ 3 w 25"/>
                <a:gd name="T23" fmla="*/ 31 h 31"/>
                <a:gd name="T24" fmla="*/ 3 w 25"/>
                <a:gd name="T25" fmla="*/ 14 h 31"/>
                <a:gd name="T26" fmla="*/ 5 w 25"/>
                <a:gd name="T27" fmla="*/ 10 h 31"/>
                <a:gd name="T28" fmla="*/ 7 w 25"/>
                <a:gd name="T29" fmla="*/ 8 h 31"/>
                <a:gd name="T30" fmla="*/ 9 w 25"/>
                <a:gd name="T31" fmla="*/ 6 h 31"/>
                <a:gd name="T32" fmla="*/ 13 w 25"/>
                <a:gd name="T33" fmla="*/ 4 h 31"/>
                <a:gd name="T34" fmla="*/ 15 w 25"/>
                <a:gd name="T35" fmla="*/ 6 h 31"/>
                <a:gd name="T36" fmla="*/ 17 w 25"/>
                <a:gd name="T37" fmla="*/ 6 h 31"/>
                <a:gd name="T38" fmla="*/ 19 w 25"/>
                <a:gd name="T39" fmla="*/ 10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4"/>
                  </a:lnTo>
                  <a:lnTo>
                    <a:pt x="19" y="0"/>
                  </a:lnTo>
                  <a:lnTo>
                    <a:pt x="15" y="0"/>
                  </a:lnTo>
                  <a:lnTo>
                    <a:pt x="9" y="2"/>
                  </a:lnTo>
                  <a:lnTo>
                    <a:pt x="3" y="6"/>
                  </a:lnTo>
                  <a:lnTo>
                    <a:pt x="3" y="0"/>
                  </a:lnTo>
                  <a:lnTo>
                    <a:pt x="0" y="0"/>
                  </a:lnTo>
                  <a:lnTo>
                    <a:pt x="0" y="31"/>
                  </a:lnTo>
                  <a:lnTo>
                    <a:pt x="3" y="31"/>
                  </a:lnTo>
                  <a:lnTo>
                    <a:pt x="3" y="14"/>
                  </a:lnTo>
                  <a:lnTo>
                    <a:pt x="5" y="10"/>
                  </a:lnTo>
                  <a:lnTo>
                    <a:pt x="7" y="8"/>
                  </a:lnTo>
                  <a:lnTo>
                    <a:pt x="9" y="6"/>
                  </a:lnTo>
                  <a:lnTo>
                    <a:pt x="13" y="4"/>
                  </a:lnTo>
                  <a:lnTo>
                    <a:pt x="15" y="6"/>
                  </a:lnTo>
                  <a:lnTo>
                    <a:pt x="17" y="6"/>
                  </a:lnTo>
                  <a:lnTo>
                    <a:pt x="19" y="10"/>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445" name="Freeform 34"/>
            <p:cNvSpPr>
              <a:spLocks noEditPoints="1"/>
            </p:cNvSpPr>
            <p:nvPr/>
          </p:nvSpPr>
          <p:spPr bwMode="auto">
            <a:xfrm>
              <a:off x="3821491" y="2323289"/>
              <a:ext cx="81996" cy="95793"/>
            </a:xfrm>
            <a:custGeom>
              <a:avLst/>
              <a:gdLst>
                <a:gd name="T0" fmla="*/ 0 w 34"/>
                <a:gd name="T1" fmla="*/ 0 h 42"/>
                <a:gd name="T2" fmla="*/ 0 w 34"/>
                <a:gd name="T3" fmla="*/ 42 h 42"/>
                <a:gd name="T4" fmla="*/ 17 w 34"/>
                <a:gd name="T5" fmla="*/ 42 h 42"/>
                <a:gd name="T6" fmla="*/ 21 w 34"/>
                <a:gd name="T7" fmla="*/ 42 h 42"/>
                <a:gd name="T8" fmla="*/ 25 w 34"/>
                <a:gd name="T9" fmla="*/ 40 h 42"/>
                <a:gd name="T10" fmla="*/ 29 w 34"/>
                <a:gd name="T11" fmla="*/ 36 h 42"/>
                <a:gd name="T12" fmla="*/ 32 w 34"/>
                <a:gd name="T13" fmla="*/ 28 h 42"/>
                <a:gd name="T14" fmla="*/ 34 w 34"/>
                <a:gd name="T15" fmla="*/ 21 h 42"/>
                <a:gd name="T16" fmla="*/ 32 w 34"/>
                <a:gd name="T17" fmla="*/ 11 h 42"/>
                <a:gd name="T18" fmla="*/ 29 w 34"/>
                <a:gd name="T19" fmla="*/ 5 h 42"/>
                <a:gd name="T20" fmla="*/ 25 w 34"/>
                <a:gd name="T21" fmla="*/ 1 h 42"/>
                <a:gd name="T22" fmla="*/ 21 w 34"/>
                <a:gd name="T23" fmla="*/ 1 h 42"/>
                <a:gd name="T24" fmla="*/ 17 w 34"/>
                <a:gd name="T25" fmla="*/ 0 h 42"/>
                <a:gd name="T26" fmla="*/ 0 w 34"/>
                <a:gd name="T27" fmla="*/ 0 h 42"/>
                <a:gd name="T28" fmla="*/ 5 w 34"/>
                <a:gd name="T29" fmla="*/ 38 h 42"/>
                <a:gd name="T30" fmla="*/ 5 w 34"/>
                <a:gd name="T31" fmla="*/ 5 h 42"/>
                <a:gd name="T32" fmla="*/ 15 w 34"/>
                <a:gd name="T33" fmla="*/ 5 h 42"/>
                <a:gd name="T34" fmla="*/ 21 w 34"/>
                <a:gd name="T35" fmla="*/ 5 h 42"/>
                <a:gd name="T36" fmla="*/ 25 w 34"/>
                <a:gd name="T37" fmla="*/ 9 h 42"/>
                <a:gd name="T38" fmla="*/ 27 w 34"/>
                <a:gd name="T39" fmla="*/ 13 h 42"/>
                <a:gd name="T40" fmla="*/ 29 w 34"/>
                <a:gd name="T41" fmla="*/ 21 h 42"/>
                <a:gd name="T42" fmla="*/ 27 w 34"/>
                <a:gd name="T43" fmla="*/ 26 h 42"/>
                <a:gd name="T44" fmla="*/ 25 w 34"/>
                <a:gd name="T45" fmla="*/ 32 h 42"/>
                <a:gd name="T46" fmla="*/ 23 w 34"/>
                <a:gd name="T47" fmla="*/ 36 h 42"/>
                <a:gd name="T48" fmla="*/ 17 w 34"/>
                <a:gd name="T49" fmla="*/ 38 h 42"/>
                <a:gd name="T50" fmla="*/ 5 w 34"/>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
                <a:gd name="T79" fmla="*/ 0 h 42"/>
                <a:gd name="T80" fmla="*/ 34 w 34"/>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 h="42">
                  <a:moveTo>
                    <a:pt x="0" y="0"/>
                  </a:moveTo>
                  <a:lnTo>
                    <a:pt x="0" y="42"/>
                  </a:lnTo>
                  <a:lnTo>
                    <a:pt x="17" y="42"/>
                  </a:lnTo>
                  <a:lnTo>
                    <a:pt x="21" y="42"/>
                  </a:lnTo>
                  <a:lnTo>
                    <a:pt x="25" y="40"/>
                  </a:lnTo>
                  <a:lnTo>
                    <a:pt x="29" y="36"/>
                  </a:lnTo>
                  <a:lnTo>
                    <a:pt x="32" y="28"/>
                  </a:lnTo>
                  <a:lnTo>
                    <a:pt x="34" y="21"/>
                  </a:lnTo>
                  <a:lnTo>
                    <a:pt x="32" y="11"/>
                  </a:lnTo>
                  <a:lnTo>
                    <a:pt x="29" y="5"/>
                  </a:lnTo>
                  <a:lnTo>
                    <a:pt x="25" y="1"/>
                  </a:lnTo>
                  <a:lnTo>
                    <a:pt x="21" y="1"/>
                  </a:lnTo>
                  <a:lnTo>
                    <a:pt x="17" y="0"/>
                  </a:lnTo>
                  <a:lnTo>
                    <a:pt x="0" y="0"/>
                  </a:lnTo>
                  <a:close/>
                  <a:moveTo>
                    <a:pt x="5" y="38"/>
                  </a:moveTo>
                  <a:lnTo>
                    <a:pt x="5" y="5"/>
                  </a:lnTo>
                  <a:lnTo>
                    <a:pt x="15" y="5"/>
                  </a:lnTo>
                  <a:lnTo>
                    <a:pt x="21" y="5"/>
                  </a:lnTo>
                  <a:lnTo>
                    <a:pt x="25" y="9"/>
                  </a:lnTo>
                  <a:lnTo>
                    <a:pt x="27" y="13"/>
                  </a:lnTo>
                  <a:lnTo>
                    <a:pt x="29" y="21"/>
                  </a:lnTo>
                  <a:lnTo>
                    <a:pt x="27" y="26"/>
                  </a:lnTo>
                  <a:lnTo>
                    <a:pt x="25" y="32"/>
                  </a:lnTo>
                  <a:lnTo>
                    <a:pt x="23" y="36"/>
                  </a:lnTo>
                  <a:lnTo>
                    <a:pt x="17" y="38"/>
                  </a:lnTo>
                  <a:lnTo>
                    <a:pt x="5" y="38"/>
                  </a:lnTo>
                  <a:close/>
                </a:path>
              </a:pathLst>
            </a:custGeom>
            <a:solidFill>
              <a:srgbClr val="000000"/>
            </a:solidFill>
            <a:ln w="9525">
              <a:noFill/>
              <a:round/>
              <a:headEnd/>
              <a:tailEnd/>
            </a:ln>
          </p:spPr>
          <p:txBody>
            <a:bodyPr/>
            <a:lstStyle/>
            <a:p>
              <a:endParaRPr lang="en-US"/>
            </a:p>
          </p:txBody>
        </p:sp>
        <p:sp>
          <p:nvSpPr>
            <p:cNvPr id="446" name="Freeform 35"/>
            <p:cNvSpPr>
              <a:spLocks noEditPoints="1"/>
            </p:cNvSpPr>
            <p:nvPr/>
          </p:nvSpPr>
          <p:spPr bwMode="auto">
            <a:xfrm>
              <a:off x="3913133" y="2348378"/>
              <a:ext cx="69938" cy="75266"/>
            </a:xfrm>
            <a:custGeom>
              <a:avLst/>
              <a:gdLst>
                <a:gd name="T0" fmla="*/ 29 w 29"/>
                <a:gd name="T1" fmla="*/ 17 h 33"/>
                <a:gd name="T2" fmla="*/ 27 w 29"/>
                <a:gd name="T3" fmla="*/ 10 h 33"/>
                <a:gd name="T4" fmla="*/ 25 w 29"/>
                <a:gd name="T5" fmla="*/ 4 h 33"/>
                <a:gd name="T6" fmla="*/ 21 w 29"/>
                <a:gd name="T7" fmla="*/ 0 h 33"/>
                <a:gd name="T8" fmla="*/ 15 w 29"/>
                <a:gd name="T9" fmla="*/ 0 h 33"/>
                <a:gd name="T10" fmla="*/ 10 w 29"/>
                <a:gd name="T11" fmla="*/ 0 h 33"/>
                <a:gd name="T12" fmla="*/ 4 w 29"/>
                <a:gd name="T13" fmla="*/ 4 h 33"/>
                <a:gd name="T14" fmla="*/ 2 w 29"/>
                <a:gd name="T15" fmla="*/ 10 h 33"/>
                <a:gd name="T16" fmla="*/ 0 w 29"/>
                <a:gd name="T17" fmla="*/ 15 h 33"/>
                <a:gd name="T18" fmla="*/ 2 w 29"/>
                <a:gd name="T19" fmla="*/ 21 h 33"/>
                <a:gd name="T20" fmla="*/ 2 w 29"/>
                <a:gd name="T21" fmla="*/ 25 h 33"/>
                <a:gd name="T22" fmla="*/ 4 w 29"/>
                <a:gd name="T23" fmla="*/ 27 h 33"/>
                <a:gd name="T24" fmla="*/ 8 w 29"/>
                <a:gd name="T25" fmla="*/ 31 h 33"/>
                <a:gd name="T26" fmla="*/ 12 w 29"/>
                <a:gd name="T27" fmla="*/ 31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3 w 29"/>
                <a:gd name="T41" fmla="*/ 23 h 33"/>
                <a:gd name="T42" fmla="*/ 21 w 29"/>
                <a:gd name="T43" fmla="*/ 25 h 33"/>
                <a:gd name="T44" fmla="*/ 17 w 29"/>
                <a:gd name="T45" fmla="*/ 27 h 33"/>
                <a:gd name="T46" fmla="*/ 15 w 29"/>
                <a:gd name="T47" fmla="*/ 27 h 33"/>
                <a:gd name="T48" fmla="*/ 12 w 29"/>
                <a:gd name="T49" fmla="*/ 27 h 33"/>
                <a:gd name="T50" fmla="*/ 10 w 29"/>
                <a:gd name="T51" fmla="*/ 25 h 33"/>
                <a:gd name="T52" fmla="*/ 8 w 29"/>
                <a:gd name="T53" fmla="*/ 21 h 33"/>
                <a:gd name="T54" fmla="*/ 6 w 29"/>
                <a:gd name="T55" fmla="*/ 17 h 33"/>
                <a:gd name="T56" fmla="*/ 29 w 29"/>
                <a:gd name="T57" fmla="*/ 17 h 33"/>
                <a:gd name="T58" fmla="*/ 6 w 29"/>
                <a:gd name="T59" fmla="*/ 14 h 33"/>
                <a:gd name="T60" fmla="*/ 8 w 29"/>
                <a:gd name="T61" fmla="*/ 10 h 33"/>
                <a:gd name="T62" fmla="*/ 10 w 29"/>
                <a:gd name="T63" fmla="*/ 6 h 33"/>
                <a:gd name="T64" fmla="*/ 12 w 29"/>
                <a:gd name="T65" fmla="*/ 4 h 33"/>
                <a:gd name="T66" fmla="*/ 15 w 29"/>
                <a:gd name="T67" fmla="*/ 4 h 33"/>
                <a:gd name="T68" fmla="*/ 19 w 29"/>
                <a:gd name="T69" fmla="*/ 4 h 33"/>
                <a:gd name="T70" fmla="*/ 21 w 29"/>
                <a:gd name="T71" fmla="*/ 6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0"/>
                  </a:lnTo>
                  <a:lnTo>
                    <a:pt x="15" y="0"/>
                  </a:lnTo>
                  <a:lnTo>
                    <a:pt x="10" y="0"/>
                  </a:lnTo>
                  <a:lnTo>
                    <a:pt x="4" y="4"/>
                  </a:lnTo>
                  <a:lnTo>
                    <a:pt x="2" y="10"/>
                  </a:lnTo>
                  <a:lnTo>
                    <a:pt x="0" y="15"/>
                  </a:lnTo>
                  <a:lnTo>
                    <a:pt x="2" y="21"/>
                  </a:lnTo>
                  <a:lnTo>
                    <a:pt x="2" y="25"/>
                  </a:lnTo>
                  <a:lnTo>
                    <a:pt x="4" y="27"/>
                  </a:lnTo>
                  <a:lnTo>
                    <a:pt x="8" y="31"/>
                  </a:lnTo>
                  <a:lnTo>
                    <a:pt x="12" y="31"/>
                  </a:lnTo>
                  <a:lnTo>
                    <a:pt x="15" y="33"/>
                  </a:lnTo>
                  <a:lnTo>
                    <a:pt x="21" y="31"/>
                  </a:lnTo>
                  <a:lnTo>
                    <a:pt x="25" y="27"/>
                  </a:lnTo>
                  <a:lnTo>
                    <a:pt x="27" y="25"/>
                  </a:lnTo>
                  <a:lnTo>
                    <a:pt x="29" y="21"/>
                  </a:lnTo>
                  <a:lnTo>
                    <a:pt x="23" y="21"/>
                  </a:lnTo>
                  <a:lnTo>
                    <a:pt x="23" y="23"/>
                  </a:lnTo>
                  <a:lnTo>
                    <a:pt x="21" y="25"/>
                  </a:lnTo>
                  <a:lnTo>
                    <a:pt x="17" y="27"/>
                  </a:lnTo>
                  <a:lnTo>
                    <a:pt x="15" y="27"/>
                  </a:lnTo>
                  <a:lnTo>
                    <a:pt x="12" y="27"/>
                  </a:lnTo>
                  <a:lnTo>
                    <a:pt x="10" y="25"/>
                  </a:lnTo>
                  <a:lnTo>
                    <a:pt x="8" y="21"/>
                  </a:lnTo>
                  <a:lnTo>
                    <a:pt x="6" y="17"/>
                  </a:lnTo>
                  <a:lnTo>
                    <a:pt x="29" y="17"/>
                  </a:lnTo>
                  <a:close/>
                  <a:moveTo>
                    <a:pt x="6" y="14"/>
                  </a:moveTo>
                  <a:lnTo>
                    <a:pt x="8" y="10"/>
                  </a:lnTo>
                  <a:lnTo>
                    <a:pt x="10" y="6"/>
                  </a:lnTo>
                  <a:lnTo>
                    <a:pt x="12" y="4"/>
                  </a:lnTo>
                  <a:lnTo>
                    <a:pt x="15" y="4"/>
                  </a:lnTo>
                  <a:lnTo>
                    <a:pt x="19" y="4"/>
                  </a:lnTo>
                  <a:lnTo>
                    <a:pt x="21" y="6"/>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447" name="Freeform 36"/>
            <p:cNvSpPr>
              <a:spLocks/>
            </p:cNvSpPr>
            <p:nvPr/>
          </p:nvSpPr>
          <p:spPr bwMode="auto">
            <a:xfrm>
              <a:off x="3997541" y="2348378"/>
              <a:ext cx="60291" cy="70704"/>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4 h 31"/>
                <a:gd name="T16" fmla="*/ 5 w 25"/>
                <a:gd name="T17" fmla="*/ 0 h 31"/>
                <a:gd name="T18" fmla="*/ 0 w 25"/>
                <a:gd name="T19" fmla="*/ 0 h 31"/>
                <a:gd name="T20" fmla="*/ 0 w 25"/>
                <a:gd name="T21" fmla="*/ 31 h 31"/>
                <a:gd name="T22" fmla="*/ 5 w 25"/>
                <a:gd name="T23" fmla="*/ 31 h 31"/>
                <a:gd name="T24" fmla="*/ 5 w 25"/>
                <a:gd name="T25" fmla="*/ 14 h 31"/>
                <a:gd name="T26" fmla="*/ 5 w 25"/>
                <a:gd name="T27" fmla="*/ 10 h 31"/>
                <a:gd name="T28" fmla="*/ 7 w 25"/>
                <a:gd name="T29" fmla="*/ 6 h 31"/>
                <a:gd name="T30" fmla="*/ 9 w 25"/>
                <a:gd name="T31" fmla="*/ 4 h 31"/>
                <a:gd name="T32" fmla="*/ 13 w 25"/>
                <a:gd name="T33" fmla="*/ 4 h 31"/>
                <a:gd name="T34" fmla="*/ 17 w 25"/>
                <a:gd name="T35" fmla="*/ 4 h 31"/>
                <a:gd name="T36" fmla="*/ 19 w 25"/>
                <a:gd name="T37" fmla="*/ 6 h 31"/>
                <a:gd name="T38" fmla="*/ 19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4"/>
                  </a:lnTo>
                  <a:lnTo>
                    <a:pt x="5" y="0"/>
                  </a:lnTo>
                  <a:lnTo>
                    <a:pt x="0" y="0"/>
                  </a:lnTo>
                  <a:lnTo>
                    <a:pt x="0" y="31"/>
                  </a:lnTo>
                  <a:lnTo>
                    <a:pt x="5" y="31"/>
                  </a:lnTo>
                  <a:lnTo>
                    <a:pt x="5" y="14"/>
                  </a:lnTo>
                  <a:lnTo>
                    <a:pt x="5" y="10"/>
                  </a:lnTo>
                  <a:lnTo>
                    <a:pt x="7" y="6"/>
                  </a:lnTo>
                  <a:lnTo>
                    <a:pt x="9" y="4"/>
                  </a:lnTo>
                  <a:lnTo>
                    <a:pt x="13" y="4"/>
                  </a:lnTo>
                  <a:lnTo>
                    <a:pt x="17" y="4"/>
                  </a:lnTo>
                  <a:lnTo>
                    <a:pt x="19" y="6"/>
                  </a:lnTo>
                  <a:lnTo>
                    <a:pt x="19"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448" name="Freeform 37"/>
            <p:cNvSpPr>
              <a:spLocks/>
            </p:cNvSpPr>
            <p:nvPr/>
          </p:nvSpPr>
          <p:spPr bwMode="auto">
            <a:xfrm>
              <a:off x="4065067" y="2348378"/>
              <a:ext cx="69938" cy="70704"/>
            </a:xfrm>
            <a:custGeom>
              <a:avLst/>
              <a:gdLst>
                <a:gd name="T0" fmla="*/ 0 w 29"/>
                <a:gd name="T1" fmla="*/ 0 h 31"/>
                <a:gd name="T2" fmla="*/ 12 w 29"/>
                <a:gd name="T3" fmla="*/ 31 h 31"/>
                <a:gd name="T4" fmla="*/ 18 w 29"/>
                <a:gd name="T5" fmla="*/ 31 h 31"/>
                <a:gd name="T6" fmla="*/ 29 w 29"/>
                <a:gd name="T7" fmla="*/ 0 h 31"/>
                <a:gd name="T8" fmla="*/ 23 w 29"/>
                <a:gd name="T9" fmla="*/ 0 h 31"/>
                <a:gd name="T10" fmla="*/ 16 w 29"/>
                <a:gd name="T11" fmla="*/ 25 h 31"/>
                <a:gd name="T12" fmla="*/ 8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8" y="31"/>
                  </a:lnTo>
                  <a:lnTo>
                    <a:pt x="29" y="0"/>
                  </a:lnTo>
                  <a:lnTo>
                    <a:pt x="23" y="0"/>
                  </a:lnTo>
                  <a:lnTo>
                    <a:pt x="16" y="25"/>
                  </a:lnTo>
                  <a:lnTo>
                    <a:pt x="8" y="0"/>
                  </a:lnTo>
                  <a:lnTo>
                    <a:pt x="0" y="0"/>
                  </a:lnTo>
                  <a:close/>
                </a:path>
              </a:pathLst>
            </a:custGeom>
            <a:solidFill>
              <a:srgbClr val="000000"/>
            </a:solidFill>
            <a:ln w="9525">
              <a:noFill/>
              <a:round/>
              <a:headEnd/>
              <a:tailEnd/>
            </a:ln>
          </p:spPr>
          <p:txBody>
            <a:bodyPr/>
            <a:lstStyle/>
            <a:p>
              <a:endParaRPr lang="en-US"/>
            </a:p>
          </p:txBody>
        </p:sp>
        <p:sp>
          <p:nvSpPr>
            <p:cNvPr id="449" name="Freeform 38"/>
            <p:cNvSpPr>
              <a:spLocks noEditPoints="1"/>
            </p:cNvSpPr>
            <p:nvPr/>
          </p:nvSpPr>
          <p:spPr bwMode="auto">
            <a:xfrm>
              <a:off x="4144652" y="2348378"/>
              <a:ext cx="65115" cy="75266"/>
            </a:xfrm>
            <a:custGeom>
              <a:avLst/>
              <a:gdLst>
                <a:gd name="T0" fmla="*/ 27 w 27"/>
                <a:gd name="T1" fmla="*/ 17 h 33"/>
                <a:gd name="T2" fmla="*/ 27 w 27"/>
                <a:gd name="T3" fmla="*/ 10 h 33"/>
                <a:gd name="T4" fmla="*/ 23 w 27"/>
                <a:gd name="T5" fmla="*/ 4 h 33"/>
                <a:gd name="T6" fmla="*/ 19 w 27"/>
                <a:gd name="T7" fmla="*/ 0 h 33"/>
                <a:gd name="T8" fmla="*/ 14 w 27"/>
                <a:gd name="T9" fmla="*/ 0 h 33"/>
                <a:gd name="T10" fmla="*/ 8 w 27"/>
                <a:gd name="T11" fmla="*/ 0 h 33"/>
                <a:gd name="T12" fmla="*/ 4 w 27"/>
                <a:gd name="T13" fmla="*/ 4 h 33"/>
                <a:gd name="T14" fmla="*/ 0 w 27"/>
                <a:gd name="T15" fmla="*/ 10 h 33"/>
                <a:gd name="T16" fmla="*/ 0 w 27"/>
                <a:gd name="T17" fmla="*/ 15 h 33"/>
                <a:gd name="T18" fmla="*/ 0 w 27"/>
                <a:gd name="T19" fmla="*/ 21 h 33"/>
                <a:gd name="T20" fmla="*/ 0 w 27"/>
                <a:gd name="T21" fmla="*/ 25 h 33"/>
                <a:gd name="T22" fmla="*/ 4 w 27"/>
                <a:gd name="T23" fmla="*/ 27 h 33"/>
                <a:gd name="T24" fmla="*/ 6 w 27"/>
                <a:gd name="T25" fmla="*/ 31 h 33"/>
                <a:gd name="T26" fmla="*/ 10 w 27"/>
                <a:gd name="T27" fmla="*/ 31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1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4" y="0"/>
                  </a:lnTo>
                  <a:lnTo>
                    <a:pt x="8" y="0"/>
                  </a:lnTo>
                  <a:lnTo>
                    <a:pt x="4" y="4"/>
                  </a:lnTo>
                  <a:lnTo>
                    <a:pt x="0" y="10"/>
                  </a:lnTo>
                  <a:lnTo>
                    <a:pt x="0" y="15"/>
                  </a:lnTo>
                  <a:lnTo>
                    <a:pt x="0" y="21"/>
                  </a:lnTo>
                  <a:lnTo>
                    <a:pt x="0" y="25"/>
                  </a:lnTo>
                  <a:lnTo>
                    <a:pt x="4" y="27"/>
                  </a:lnTo>
                  <a:lnTo>
                    <a:pt x="6" y="31"/>
                  </a:lnTo>
                  <a:lnTo>
                    <a:pt x="10" y="31"/>
                  </a:lnTo>
                  <a:lnTo>
                    <a:pt x="14" y="33"/>
                  </a:lnTo>
                  <a:lnTo>
                    <a:pt x="19" y="31"/>
                  </a:lnTo>
                  <a:lnTo>
                    <a:pt x="23" y="27"/>
                  </a:lnTo>
                  <a:lnTo>
                    <a:pt x="25" y="25"/>
                  </a:lnTo>
                  <a:lnTo>
                    <a:pt x="27" y="21"/>
                  </a:lnTo>
                  <a:lnTo>
                    <a:pt x="21" y="21"/>
                  </a:lnTo>
                  <a:lnTo>
                    <a:pt x="21" y="23"/>
                  </a:lnTo>
                  <a:lnTo>
                    <a:pt x="19" y="25"/>
                  </a:lnTo>
                  <a:lnTo>
                    <a:pt x="17" y="27"/>
                  </a:lnTo>
                  <a:lnTo>
                    <a:pt x="14" y="27"/>
                  </a:lnTo>
                  <a:lnTo>
                    <a:pt x="10" y="27"/>
                  </a:lnTo>
                  <a:lnTo>
                    <a:pt x="8" y="25"/>
                  </a:lnTo>
                  <a:lnTo>
                    <a:pt x="6" y="21"/>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450" name="Freeform 39"/>
            <p:cNvSpPr>
              <a:spLocks/>
            </p:cNvSpPr>
            <p:nvPr/>
          </p:nvSpPr>
          <p:spPr bwMode="auto">
            <a:xfrm>
              <a:off x="4229059" y="2348378"/>
              <a:ext cx="31351" cy="70704"/>
            </a:xfrm>
            <a:custGeom>
              <a:avLst/>
              <a:gdLst>
                <a:gd name="T0" fmla="*/ 13 w 13"/>
                <a:gd name="T1" fmla="*/ 0 h 31"/>
                <a:gd name="T2" fmla="*/ 11 w 13"/>
                <a:gd name="T3" fmla="*/ 0 h 31"/>
                <a:gd name="T4" fmla="*/ 7 w 13"/>
                <a:gd name="T5" fmla="*/ 0 h 31"/>
                <a:gd name="T6" fmla="*/ 3 w 13"/>
                <a:gd name="T7" fmla="*/ 6 h 31"/>
                <a:gd name="T8" fmla="*/ 3 w 13"/>
                <a:gd name="T9" fmla="*/ 0 h 31"/>
                <a:gd name="T10" fmla="*/ 0 w 13"/>
                <a:gd name="T11" fmla="*/ 0 h 31"/>
                <a:gd name="T12" fmla="*/ 0 w 13"/>
                <a:gd name="T13" fmla="*/ 31 h 31"/>
                <a:gd name="T14" fmla="*/ 3 w 13"/>
                <a:gd name="T15" fmla="*/ 31 h 31"/>
                <a:gd name="T16" fmla="*/ 3 w 13"/>
                <a:gd name="T17" fmla="*/ 12 h 31"/>
                <a:gd name="T18" fmla="*/ 5 w 13"/>
                <a:gd name="T19" fmla="*/ 10 h 31"/>
                <a:gd name="T20" fmla="*/ 7 w 13"/>
                <a:gd name="T21" fmla="*/ 8 h 31"/>
                <a:gd name="T22" fmla="*/ 9 w 13"/>
                <a:gd name="T23" fmla="*/ 6 h 31"/>
                <a:gd name="T24" fmla="*/ 13 w 13"/>
                <a:gd name="T25" fmla="*/ 4 h 31"/>
                <a:gd name="T26" fmla="*/ 13 w 13"/>
                <a:gd name="T27" fmla="*/ 4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0"/>
                  </a:lnTo>
                  <a:lnTo>
                    <a:pt x="3" y="6"/>
                  </a:lnTo>
                  <a:lnTo>
                    <a:pt x="3" y="0"/>
                  </a:lnTo>
                  <a:lnTo>
                    <a:pt x="0" y="0"/>
                  </a:lnTo>
                  <a:lnTo>
                    <a:pt x="0" y="31"/>
                  </a:lnTo>
                  <a:lnTo>
                    <a:pt x="3" y="31"/>
                  </a:lnTo>
                  <a:lnTo>
                    <a:pt x="3" y="12"/>
                  </a:lnTo>
                  <a:lnTo>
                    <a:pt x="5" y="10"/>
                  </a:lnTo>
                  <a:lnTo>
                    <a:pt x="7" y="8"/>
                  </a:lnTo>
                  <a:lnTo>
                    <a:pt x="9" y="6"/>
                  </a:lnTo>
                  <a:lnTo>
                    <a:pt x="13" y="4"/>
                  </a:lnTo>
                  <a:lnTo>
                    <a:pt x="13" y="0"/>
                  </a:lnTo>
                  <a:close/>
                </a:path>
              </a:pathLst>
            </a:custGeom>
            <a:solidFill>
              <a:srgbClr val="000000"/>
            </a:solidFill>
            <a:ln w="9525">
              <a:noFill/>
              <a:round/>
              <a:headEnd/>
              <a:tailEnd/>
            </a:ln>
          </p:spPr>
          <p:txBody>
            <a:bodyPr/>
            <a:lstStyle/>
            <a:p>
              <a:endParaRPr lang="en-US"/>
            </a:p>
          </p:txBody>
        </p:sp>
        <p:sp>
          <p:nvSpPr>
            <p:cNvPr id="451" name="Freeform 40"/>
            <p:cNvSpPr>
              <a:spLocks/>
            </p:cNvSpPr>
            <p:nvPr/>
          </p:nvSpPr>
          <p:spPr bwMode="auto">
            <a:xfrm>
              <a:off x="1682358" y="3897027"/>
              <a:ext cx="65115" cy="9807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452" name="Freeform 41"/>
            <p:cNvSpPr>
              <a:spLocks/>
            </p:cNvSpPr>
            <p:nvPr/>
          </p:nvSpPr>
          <p:spPr bwMode="auto">
            <a:xfrm>
              <a:off x="1761943" y="3924396"/>
              <a:ext cx="55468" cy="70704"/>
            </a:xfrm>
            <a:custGeom>
              <a:avLst/>
              <a:gdLst>
                <a:gd name="T0" fmla="*/ 0 w 23"/>
                <a:gd name="T1" fmla="*/ 0 h 31"/>
                <a:gd name="T2" fmla="*/ 0 w 23"/>
                <a:gd name="T3" fmla="*/ 21 h 31"/>
                <a:gd name="T4" fmla="*/ 0 w 23"/>
                <a:gd name="T5" fmla="*/ 23 h 31"/>
                <a:gd name="T6" fmla="*/ 0 w 23"/>
                <a:gd name="T7" fmla="*/ 25 h 31"/>
                <a:gd name="T8" fmla="*/ 1 w 23"/>
                <a:gd name="T9" fmla="*/ 29 h 31"/>
                <a:gd name="T10" fmla="*/ 5 w 23"/>
                <a:gd name="T11" fmla="*/ 31 h 31"/>
                <a:gd name="T12" fmla="*/ 9 w 23"/>
                <a:gd name="T13" fmla="*/ 31 h 31"/>
                <a:gd name="T14" fmla="*/ 15 w 23"/>
                <a:gd name="T15" fmla="*/ 29 h 31"/>
                <a:gd name="T16" fmla="*/ 17 w 23"/>
                <a:gd name="T17" fmla="*/ 29 h 31"/>
                <a:gd name="T18" fmla="*/ 19 w 23"/>
                <a:gd name="T19" fmla="*/ 25 h 31"/>
                <a:gd name="T20" fmla="*/ 19 w 23"/>
                <a:gd name="T21" fmla="*/ 31 h 31"/>
                <a:gd name="T22" fmla="*/ 23 w 23"/>
                <a:gd name="T23" fmla="*/ 31 h 31"/>
                <a:gd name="T24" fmla="*/ 23 w 23"/>
                <a:gd name="T25" fmla="*/ 0 h 31"/>
                <a:gd name="T26" fmla="*/ 19 w 23"/>
                <a:gd name="T27" fmla="*/ 0 h 31"/>
                <a:gd name="T28" fmla="*/ 19 w 23"/>
                <a:gd name="T29" fmla="*/ 17 h 31"/>
                <a:gd name="T30" fmla="*/ 19 w 23"/>
                <a:gd name="T31" fmla="*/ 17 h 31"/>
                <a:gd name="T32" fmla="*/ 17 w 23"/>
                <a:gd name="T33" fmla="*/ 23 h 31"/>
                <a:gd name="T34" fmla="*/ 13 w 23"/>
                <a:gd name="T35" fmla="*/ 25 h 31"/>
                <a:gd name="T36" fmla="*/ 9 w 23"/>
                <a:gd name="T37" fmla="*/ 27 h 31"/>
                <a:gd name="T38" fmla="*/ 7 w 23"/>
                <a:gd name="T39" fmla="*/ 27 h 31"/>
                <a:gd name="T40" fmla="*/ 5 w 23"/>
                <a:gd name="T41" fmla="*/ 25 h 31"/>
                <a:gd name="T42" fmla="*/ 3 w 23"/>
                <a:gd name="T43" fmla="*/ 23 h 31"/>
                <a:gd name="T44" fmla="*/ 3 w 23"/>
                <a:gd name="T45" fmla="*/ 19 h 31"/>
                <a:gd name="T46" fmla="*/ 3 w 23"/>
                <a:gd name="T47" fmla="*/ 0 h 31"/>
                <a:gd name="T48" fmla="*/ 0 w 23"/>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31"/>
                <a:gd name="T77" fmla="*/ 23 w 23"/>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31">
                  <a:moveTo>
                    <a:pt x="0" y="0"/>
                  </a:moveTo>
                  <a:lnTo>
                    <a:pt x="0" y="21"/>
                  </a:lnTo>
                  <a:lnTo>
                    <a:pt x="0" y="23"/>
                  </a:lnTo>
                  <a:lnTo>
                    <a:pt x="0" y="25"/>
                  </a:lnTo>
                  <a:lnTo>
                    <a:pt x="1" y="29"/>
                  </a:lnTo>
                  <a:lnTo>
                    <a:pt x="5" y="31"/>
                  </a:lnTo>
                  <a:lnTo>
                    <a:pt x="9" y="31"/>
                  </a:lnTo>
                  <a:lnTo>
                    <a:pt x="15" y="29"/>
                  </a:lnTo>
                  <a:lnTo>
                    <a:pt x="17" y="29"/>
                  </a:lnTo>
                  <a:lnTo>
                    <a:pt x="19" y="25"/>
                  </a:lnTo>
                  <a:lnTo>
                    <a:pt x="19" y="31"/>
                  </a:lnTo>
                  <a:lnTo>
                    <a:pt x="23" y="31"/>
                  </a:lnTo>
                  <a:lnTo>
                    <a:pt x="23" y="0"/>
                  </a:lnTo>
                  <a:lnTo>
                    <a:pt x="19" y="0"/>
                  </a:lnTo>
                  <a:lnTo>
                    <a:pt x="19" y="17"/>
                  </a:lnTo>
                  <a:lnTo>
                    <a:pt x="17" y="23"/>
                  </a:lnTo>
                  <a:lnTo>
                    <a:pt x="13" y="25"/>
                  </a:lnTo>
                  <a:lnTo>
                    <a:pt x="9" y="27"/>
                  </a:lnTo>
                  <a:lnTo>
                    <a:pt x="7" y="27"/>
                  </a:lnTo>
                  <a:lnTo>
                    <a:pt x="5" y="25"/>
                  </a:lnTo>
                  <a:lnTo>
                    <a:pt x="3" y="23"/>
                  </a:lnTo>
                  <a:lnTo>
                    <a:pt x="3" y="19"/>
                  </a:lnTo>
                  <a:lnTo>
                    <a:pt x="3" y="0"/>
                  </a:lnTo>
                  <a:lnTo>
                    <a:pt x="0" y="0"/>
                  </a:lnTo>
                  <a:close/>
                </a:path>
              </a:pathLst>
            </a:custGeom>
            <a:solidFill>
              <a:srgbClr val="000000"/>
            </a:solidFill>
            <a:ln w="9525">
              <a:noFill/>
              <a:round/>
              <a:headEnd/>
              <a:tailEnd/>
            </a:ln>
          </p:spPr>
          <p:txBody>
            <a:bodyPr/>
            <a:lstStyle/>
            <a:p>
              <a:endParaRPr lang="en-US"/>
            </a:p>
          </p:txBody>
        </p:sp>
        <p:sp>
          <p:nvSpPr>
            <p:cNvPr id="453" name="Freeform 42"/>
            <p:cNvSpPr>
              <a:spLocks/>
            </p:cNvSpPr>
            <p:nvPr/>
          </p:nvSpPr>
          <p:spPr bwMode="auto">
            <a:xfrm>
              <a:off x="1834292" y="3897027"/>
              <a:ext cx="65115" cy="98073"/>
            </a:xfrm>
            <a:custGeom>
              <a:avLst/>
              <a:gdLst>
                <a:gd name="T0" fmla="*/ 0 w 27"/>
                <a:gd name="T1" fmla="*/ 0 h 43"/>
                <a:gd name="T2" fmla="*/ 0 w 27"/>
                <a:gd name="T3" fmla="*/ 43 h 43"/>
                <a:gd name="T4" fmla="*/ 6 w 27"/>
                <a:gd name="T5" fmla="*/ 43 h 43"/>
                <a:gd name="T6" fmla="*/ 6 w 27"/>
                <a:gd name="T7" fmla="*/ 31 h 43"/>
                <a:gd name="T8" fmla="*/ 10 w 27"/>
                <a:gd name="T9" fmla="*/ 27 h 43"/>
                <a:gd name="T10" fmla="*/ 19 w 27"/>
                <a:gd name="T11" fmla="*/ 43 h 43"/>
                <a:gd name="T12" fmla="*/ 27 w 27"/>
                <a:gd name="T13" fmla="*/ 43 h 43"/>
                <a:gd name="T14" fmla="*/ 14 w 27"/>
                <a:gd name="T15" fmla="*/ 23 h 43"/>
                <a:gd name="T16" fmla="*/ 25 w 27"/>
                <a:gd name="T17" fmla="*/ 12 h 43"/>
                <a:gd name="T18" fmla="*/ 19 w 27"/>
                <a:gd name="T19" fmla="*/ 12 h 43"/>
                <a:gd name="T20" fmla="*/ 6 w 27"/>
                <a:gd name="T21" fmla="*/ 23 h 43"/>
                <a:gd name="T22" fmla="*/ 6 w 27"/>
                <a:gd name="T23" fmla="*/ 0 h 43"/>
                <a:gd name="T24" fmla="*/ 0 w 27"/>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3"/>
                <a:gd name="T41" fmla="*/ 27 w 27"/>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3">
                  <a:moveTo>
                    <a:pt x="0" y="0"/>
                  </a:moveTo>
                  <a:lnTo>
                    <a:pt x="0" y="43"/>
                  </a:lnTo>
                  <a:lnTo>
                    <a:pt x="6" y="43"/>
                  </a:lnTo>
                  <a:lnTo>
                    <a:pt x="6" y="31"/>
                  </a:lnTo>
                  <a:lnTo>
                    <a:pt x="10" y="27"/>
                  </a:lnTo>
                  <a:lnTo>
                    <a:pt x="19" y="43"/>
                  </a:lnTo>
                  <a:lnTo>
                    <a:pt x="27" y="43"/>
                  </a:lnTo>
                  <a:lnTo>
                    <a:pt x="14" y="23"/>
                  </a:lnTo>
                  <a:lnTo>
                    <a:pt x="25" y="12"/>
                  </a:lnTo>
                  <a:lnTo>
                    <a:pt x="19" y="12"/>
                  </a:lnTo>
                  <a:lnTo>
                    <a:pt x="6" y="23"/>
                  </a:lnTo>
                  <a:lnTo>
                    <a:pt x="6" y="0"/>
                  </a:lnTo>
                  <a:lnTo>
                    <a:pt x="0" y="0"/>
                  </a:lnTo>
                  <a:close/>
                </a:path>
              </a:pathLst>
            </a:custGeom>
            <a:solidFill>
              <a:srgbClr val="000000"/>
            </a:solidFill>
            <a:ln w="9525">
              <a:noFill/>
              <a:round/>
              <a:headEnd/>
              <a:tailEnd/>
            </a:ln>
          </p:spPr>
          <p:txBody>
            <a:bodyPr/>
            <a:lstStyle/>
            <a:p>
              <a:endParaRPr lang="en-US"/>
            </a:p>
          </p:txBody>
        </p:sp>
        <p:sp>
          <p:nvSpPr>
            <p:cNvPr id="454" name="Freeform 43"/>
            <p:cNvSpPr>
              <a:spLocks noEditPoints="1"/>
            </p:cNvSpPr>
            <p:nvPr/>
          </p:nvSpPr>
          <p:spPr bwMode="auto">
            <a:xfrm>
              <a:off x="1904230" y="3919835"/>
              <a:ext cx="65115" cy="75266"/>
            </a:xfrm>
            <a:custGeom>
              <a:avLst/>
              <a:gdLst>
                <a:gd name="T0" fmla="*/ 27 w 27"/>
                <a:gd name="T1" fmla="*/ 19 h 33"/>
                <a:gd name="T2" fmla="*/ 27 w 27"/>
                <a:gd name="T3" fmla="*/ 12 h 33"/>
                <a:gd name="T4" fmla="*/ 25 w 27"/>
                <a:gd name="T5" fmla="*/ 6 h 33"/>
                <a:gd name="T6" fmla="*/ 19 w 27"/>
                <a:gd name="T7" fmla="*/ 2 h 33"/>
                <a:gd name="T8" fmla="*/ 15 w 27"/>
                <a:gd name="T9" fmla="*/ 0 h 33"/>
                <a:gd name="T10" fmla="*/ 8 w 27"/>
                <a:gd name="T11" fmla="*/ 2 h 33"/>
                <a:gd name="T12" fmla="*/ 4 w 27"/>
                <a:gd name="T13" fmla="*/ 6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5 w 27"/>
                <a:gd name="T33" fmla="*/ 29 h 33"/>
                <a:gd name="T34" fmla="*/ 27 w 27"/>
                <a:gd name="T35" fmla="*/ 25 h 33"/>
                <a:gd name="T36" fmla="*/ 27 w 27"/>
                <a:gd name="T37" fmla="*/ 23 h 33"/>
                <a:gd name="T38" fmla="*/ 21 w 27"/>
                <a:gd name="T39" fmla="*/ 23 h 33"/>
                <a:gd name="T40" fmla="*/ 21 w 27"/>
                <a:gd name="T41" fmla="*/ 25 h 33"/>
                <a:gd name="T42" fmla="*/ 19 w 27"/>
                <a:gd name="T43" fmla="*/ 27 h 33"/>
                <a:gd name="T44" fmla="*/ 17 w 27"/>
                <a:gd name="T45" fmla="*/ 29 h 33"/>
                <a:gd name="T46" fmla="*/ 13 w 27"/>
                <a:gd name="T47" fmla="*/ 29 h 33"/>
                <a:gd name="T48" fmla="*/ 10 w 27"/>
                <a:gd name="T49" fmla="*/ 29 h 33"/>
                <a:gd name="T50" fmla="*/ 8 w 27"/>
                <a:gd name="T51" fmla="*/ 25 h 33"/>
                <a:gd name="T52" fmla="*/ 6 w 27"/>
                <a:gd name="T53" fmla="*/ 23 h 33"/>
                <a:gd name="T54" fmla="*/ 6 w 27"/>
                <a:gd name="T55" fmla="*/ 19 h 33"/>
                <a:gd name="T56" fmla="*/ 27 w 27"/>
                <a:gd name="T57" fmla="*/ 19 h 33"/>
                <a:gd name="T58" fmla="*/ 6 w 27"/>
                <a:gd name="T59" fmla="*/ 13 h 33"/>
                <a:gd name="T60" fmla="*/ 6 w 27"/>
                <a:gd name="T61" fmla="*/ 12 h 33"/>
                <a:gd name="T62" fmla="*/ 8 w 27"/>
                <a:gd name="T63" fmla="*/ 8 h 33"/>
                <a:gd name="T64" fmla="*/ 10 w 27"/>
                <a:gd name="T65" fmla="*/ 6 h 33"/>
                <a:gd name="T66" fmla="*/ 13 w 27"/>
                <a:gd name="T67" fmla="*/ 6 h 33"/>
                <a:gd name="T68" fmla="*/ 17 w 27"/>
                <a:gd name="T69" fmla="*/ 6 h 33"/>
                <a:gd name="T70" fmla="*/ 19 w 27"/>
                <a:gd name="T71" fmla="*/ 8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9"/>
                  </a:moveTo>
                  <a:lnTo>
                    <a:pt x="27" y="12"/>
                  </a:lnTo>
                  <a:lnTo>
                    <a:pt x="25" y="6"/>
                  </a:lnTo>
                  <a:lnTo>
                    <a:pt x="19" y="2"/>
                  </a:lnTo>
                  <a:lnTo>
                    <a:pt x="15" y="0"/>
                  </a:lnTo>
                  <a:lnTo>
                    <a:pt x="8" y="2"/>
                  </a:lnTo>
                  <a:lnTo>
                    <a:pt x="4" y="6"/>
                  </a:lnTo>
                  <a:lnTo>
                    <a:pt x="0" y="10"/>
                  </a:lnTo>
                  <a:lnTo>
                    <a:pt x="0" y="17"/>
                  </a:lnTo>
                  <a:lnTo>
                    <a:pt x="0" y="21"/>
                  </a:lnTo>
                  <a:lnTo>
                    <a:pt x="2" y="25"/>
                  </a:lnTo>
                  <a:lnTo>
                    <a:pt x="4" y="29"/>
                  </a:lnTo>
                  <a:lnTo>
                    <a:pt x="6" y="31"/>
                  </a:lnTo>
                  <a:lnTo>
                    <a:pt x="10" y="33"/>
                  </a:lnTo>
                  <a:lnTo>
                    <a:pt x="13" y="33"/>
                  </a:lnTo>
                  <a:lnTo>
                    <a:pt x="19" y="31"/>
                  </a:lnTo>
                  <a:lnTo>
                    <a:pt x="25" y="29"/>
                  </a:lnTo>
                  <a:lnTo>
                    <a:pt x="27" y="25"/>
                  </a:lnTo>
                  <a:lnTo>
                    <a:pt x="27" y="23"/>
                  </a:lnTo>
                  <a:lnTo>
                    <a:pt x="21" y="23"/>
                  </a:lnTo>
                  <a:lnTo>
                    <a:pt x="21" y="25"/>
                  </a:lnTo>
                  <a:lnTo>
                    <a:pt x="19" y="27"/>
                  </a:lnTo>
                  <a:lnTo>
                    <a:pt x="17" y="29"/>
                  </a:lnTo>
                  <a:lnTo>
                    <a:pt x="13" y="29"/>
                  </a:lnTo>
                  <a:lnTo>
                    <a:pt x="10" y="29"/>
                  </a:lnTo>
                  <a:lnTo>
                    <a:pt x="8" y="25"/>
                  </a:lnTo>
                  <a:lnTo>
                    <a:pt x="6" y="23"/>
                  </a:lnTo>
                  <a:lnTo>
                    <a:pt x="6" y="19"/>
                  </a:lnTo>
                  <a:lnTo>
                    <a:pt x="27" y="19"/>
                  </a:lnTo>
                  <a:close/>
                  <a:moveTo>
                    <a:pt x="6" y="13"/>
                  </a:moveTo>
                  <a:lnTo>
                    <a:pt x="6" y="12"/>
                  </a:lnTo>
                  <a:lnTo>
                    <a:pt x="8" y="8"/>
                  </a:lnTo>
                  <a:lnTo>
                    <a:pt x="10" y="6"/>
                  </a:lnTo>
                  <a:lnTo>
                    <a:pt x="13" y="6"/>
                  </a:lnTo>
                  <a:lnTo>
                    <a:pt x="17" y="6"/>
                  </a:lnTo>
                  <a:lnTo>
                    <a:pt x="19" y="8"/>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455" name="Freeform 44"/>
            <p:cNvSpPr>
              <a:spLocks noEditPoints="1"/>
            </p:cNvSpPr>
            <p:nvPr/>
          </p:nvSpPr>
          <p:spPr bwMode="auto">
            <a:xfrm>
              <a:off x="2528847" y="3981416"/>
              <a:ext cx="84408" cy="95793"/>
            </a:xfrm>
            <a:custGeom>
              <a:avLst/>
              <a:gdLst>
                <a:gd name="T0" fmla="*/ 0 w 35"/>
                <a:gd name="T1" fmla="*/ 0 h 42"/>
                <a:gd name="T2" fmla="*/ 0 w 35"/>
                <a:gd name="T3" fmla="*/ 42 h 42"/>
                <a:gd name="T4" fmla="*/ 19 w 35"/>
                <a:gd name="T5" fmla="*/ 42 h 42"/>
                <a:gd name="T6" fmla="*/ 23 w 35"/>
                <a:gd name="T7" fmla="*/ 42 h 42"/>
                <a:gd name="T8" fmla="*/ 25 w 35"/>
                <a:gd name="T9" fmla="*/ 40 h 42"/>
                <a:gd name="T10" fmla="*/ 31 w 35"/>
                <a:gd name="T11" fmla="*/ 36 h 42"/>
                <a:gd name="T12" fmla="*/ 35 w 35"/>
                <a:gd name="T13" fmla="*/ 31 h 42"/>
                <a:gd name="T14" fmla="*/ 35 w 35"/>
                <a:gd name="T15" fmla="*/ 21 h 42"/>
                <a:gd name="T16" fmla="*/ 35 w 35"/>
                <a:gd name="T17" fmla="*/ 11 h 42"/>
                <a:gd name="T18" fmla="*/ 31 w 35"/>
                <a:gd name="T19" fmla="*/ 6 h 42"/>
                <a:gd name="T20" fmla="*/ 27 w 35"/>
                <a:gd name="T21" fmla="*/ 4 h 42"/>
                <a:gd name="T22" fmla="*/ 23 w 35"/>
                <a:gd name="T23" fmla="*/ 2 h 42"/>
                <a:gd name="T24" fmla="*/ 17 w 35"/>
                <a:gd name="T25" fmla="*/ 0 h 42"/>
                <a:gd name="T26" fmla="*/ 0 w 35"/>
                <a:gd name="T27" fmla="*/ 0 h 42"/>
                <a:gd name="T28" fmla="*/ 6 w 35"/>
                <a:gd name="T29" fmla="*/ 38 h 42"/>
                <a:gd name="T30" fmla="*/ 6 w 35"/>
                <a:gd name="T31" fmla="*/ 6 h 42"/>
                <a:gd name="T32" fmla="*/ 17 w 35"/>
                <a:gd name="T33" fmla="*/ 6 h 42"/>
                <a:gd name="T34" fmla="*/ 23 w 35"/>
                <a:gd name="T35" fmla="*/ 6 h 42"/>
                <a:gd name="T36" fmla="*/ 27 w 35"/>
                <a:gd name="T37" fmla="*/ 10 h 42"/>
                <a:gd name="T38" fmla="*/ 29 w 35"/>
                <a:gd name="T39" fmla="*/ 15 h 42"/>
                <a:gd name="T40" fmla="*/ 29 w 35"/>
                <a:gd name="T41" fmla="*/ 21 h 42"/>
                <a:gd name="T42" fmla="*/ 29 w 35"/>
                <a:gd name="T43" fmla="*/ 27 h 42"/>
                <a:gd name="T44" fmla="*/ 27 w 35"/>
                <a:gd name="T45" fmla="*/ 33 h 42"/>
                <a:gd name="T46" fmla="*/ 23 w 35"/>
                <a:gd name="T47" fmla="*/ 36 h 42"/>
                <a:gd name="T48" fmla="*/ 19 w 35"/>
                <a:gd name="T49" fmla="*/ 38 h 42"/>
                <a:gd name="T50" fmla="*/ 6 w 35"/>
                <a:gd name="T51" fmla="*/ 38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42"/>
                <a:gd name="T80" fmla="*/ 35 w 35"/>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42">
                  <a:moveTo>
                    <a:pt x="0" y="0"/>
                  </a:moveTo>
                  <a:lnTo>
                    <a:pt x="0" y="42"/>
                  </a:lnTo>
                  <a:lnTo>
                    <a:pt x="19" y="42"/>
                  </a:lnTo>
                  <a:lnTo>
                    <a:pt x="23" y="42"/>
                  </a:lnTo>
                  <a:lnTo>
                    <a:pt x="25" y="40"/>
                  </a:lnTo>
                  <a:lnTo>
                    <a:pt x="31" y="36"/>
                  </a:lnTo>
                  <a:lnTo>
                    <a:pt x="35" y="31"/>
                  </a:lnTo>
                  <a:lnTo>
                    <a:pt x="35" y="21"/>
                  </a:lnTo>
                  <a:lnTo>
                    <a:pt x="35" y="11"/>
                  </a:lnTo>
                  <a:lnTo>
                    <a:pt x="31" y="6"/>
                  </a:lnTo>
                  <a:lnTo>
                    <a:pt x="27" y="4"/>
                  </a:lnTo>
                  <a:lnTo>
                    <a:pt x="23" y="2"/>
                  </a:lnTo>
                  <a:lnTo>
                    <a:pt x="17" y="0"/>
                  </a:lnTo>
                  <a:lnTo>
                    <a:pt x="0" y="0"/>
                  </a:lnTo>
                  <a:close/>
                  <a:moveTo>
                    <a:pt x="6" y="38"/>
                  </a:moveTo>
                  <a:lnTo>
                    <a:pt x="6" y="6"/>
                  </a:lnTo>
                  <a:lnTo>
                    <a:pt x="17" y="6"/>
                  </a:lnTo>
                  <a:lnTo>
                    <a:pt x="23" y="6"/>
                  </a:lnTo>
                  <a:lnTo>
                    <a:pt x="27" y="10"/>
                  </a:lnTo>
                  <a:lnTo>
                    <a:pt x="29" y="15"/>
                  </a:lnTo>
                  <a:lnTo>
                    <a:pt x="29" y="21"/>
                  </a:lnTo>
                  <a:lnTo>
                    <a:pt x="29" y="27"/>
                  </a:lnTo>
                  <a:lnTo>
                    <a:pt x="27" y="33"/>
                  </a:lnTo>
                  <a:lnTo>
                    <a:pt x="23" y="36"/>
                  </a:lnTo>
                  <a:lnTo>
                    <a:pt x="19" y="38"/>
                  </a:lnTo>
                  <a:lnTo>
                    <a:pt x="6" y="38"/>
                  </a:lnTo>
                  <a:close/>
                </a:path>
              </a:pathLst>
            </a:custGeom>
            <a:solidFill>
              <a:srgbClr val="000000"/>
            </a:solidFill>
            <a:ln w="9525">
              <a:noFill/>
              <a:round/>
              <a:headEnd/>
              <a:tailEnd/>
            </a:ln>
          </p:spPr>
          <p:txBody>
            <a:bodyPr/>
            <a:lstStyle/>
            <a:p>
              <a:endParaRPr lang="en-US"/>
            </a:p>
          </p:txBody>
        </p:sp>
        <p:sp>
          <p:nvSpPr>
            <p:cNvPr id="456" name="Freeform 45"/>
            <p:cNvSpPr>
              <a:spLocks noEditPoints="1"/>
            </p:cNvSpPr>
            <p:nvPr/>
          </p:nvSpPr>
          <p:spPr bwMode="auto">
            <a:xfrm>
              <a:off x="2625313" y="4006504"/>
              <a:ext cx="69938" cy="75266"/>
            </a:xfrm>
            <a:custGeom>
              <a:avLst/>
              <a:gdLst>
                <a:gd name="T0" fmla="*/ 29 w 29"/>
                <a:gd name="T1" fmla="*/ 18 h 33"/>
                <a:gd name="T2" fmla="*/ 27 w 29"/>
                <a:gd name="T3" fmla="*/ 10 h 33"/>
                <a:gd name="T4" fmla="*/ 25 w 29"/>
                <a:gd name="T5" fmla="*/ 4 h 33"/>
                <a:gd name="T6" fmla="*/ 22 w 29"/>
                <a:gd name="T7" fmla="*/ 0 h 33"/>
                <a:gd name="T8" fmla="*/ 16 w 29"/>
                <a:gd name="T9" fmla="*/ 0 h 33"/>
                <a:gd name="T10" fmla="*/ 10 w 29"/>
                <a:gd name="T11" fmla="*/ 0 h 33"/>
                <a:gd name="T12" fmla="*/ 4 w 29"/>
                <a:gd name="T13" fmla="*/ 4 h 33"/>
                <a:gd name="T14" fmla="*/ 2 w 29"/>
                <a:gd name="T15" fmla="*/ 10 h 33"/>
                <a:gd name="T16" fmla="*/ 0 w 29"/>
                <a:gd name="T17" fmla="*/ 16 h 33"/>
                <a:gd name="T18" fmla="*/ 0 w 29"/>
                <a:gd name="T19" fmla="*/ 22 h 33"/>
                <a:gd name="T20" fmla="*/ 2 w 29"/>
                <a:gd name="T21" fmla="*/ 25 h 33"/>
                <a:gd name="T22" fmla="*/ 4 w 29"/>
                <a:gd name="T23" fmla="*/ 27 h 33"/>
                <a:gd name="T24" fmla="*/ 8 w 29"/>
                <a:gd name="T25" fmla="*/ 31 h 33"/>
                <a:gd name="T26" fmla="*/ 12 w 29"/>
                <a:gd name="T27" fmla="*/ 33 h 33"/>
                <a:gd name="T28" fmla="*/ 16 w 29"/>
                <a:gd name="T29" fmla="*/ 33 h 33"/>
                <a:gd name="T30" fmla="*/ 22 w 29"/>
                <a:gd name="T31" fmla="*/ 31 h 33"/>
                <a:gd name="T32" fmla="*/ 25 w 29"/>
                <a:gd name="T33" fmla="*/ 27 h 33"/>
                <a:gd name="T34" fmla="*/ 27 w 29"/>
                <a:gd name="T35" fmla="*/ 25 h 33"/>
                <a:gd name="T36" fmla="*/ 29 w 29"/>
                <a:gd name="T37" fmla="*/ 22 h 33"/>
                <a:gd name="T38" fmla="*/ 24 w 29"/>
                <a:gd name="T39" fmla="*/ 22 h 33"/>
                <a:gd name="T40" fmla="*/ 22 w 29"/>
                <a:gd name="T41" fmla="*/ 23 h 33"/>
                <a:gd name="T42" fmla="*/ 20 w 29"/>
                <a:gd name="T43" fmla="*/ 27 h 33"/>
                <a:gd name="T44" fmla="*/ 18 w 29"/>
                <a:gd name="T45" fmla="*/ 27 h 33"/>
                <a:gd name="T46" fmla="*/ 16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6 w 29"/>
                <a:gd name="T67" fmla="*/ 4 h 33"/>
                <a:gd name="T68" fmla="*/ 18 w 29"/>
                <a:gd name="T69" fmla="*/ 4 h 33"/>
                <a:gd name="T70" fmla="*/ 22 w 29"/>
                <a:gd name="T71" fmla="*/ 6 h 33"/>
                <a:gd name="T72" fmla="*/ 24 w 29"/>
                <a:gd name="T73" fmla="*/ 10 h 33"/>
                <a:gd name="T74" fmla="*/ 24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2" y="0"/>
                  </a:lnTo>
                  <a:lnTo>
                    <a:pt x="16" y="0"/>
                  </a:lnTo>
                  <a:lnTo>
                    <a:pt x="10" y="0"/>
                  </a:lnTo>
                  <a:lnTo>
                    <a:pt x="4" y="4"/>
                  </a:lnTo>
                  <a:lnTo>
                    <a:pt x="2" y="10"/>
                  </a:lnTo>
                  <a:lnTo>
                    <a:pt x="0" y="16"/>
                  </a:lnTo>
                  <a:lnTo>
                    <a:pt x="0" y="22"/>
                  </a:lnTo>
                  <a:lnTo>
                    <a:pt x="2" y="25"/>
                  </a:lnTo>
                  <a:lnTo>
                    <a:pt x="4" y="27"/>
                  </a:lnTo>
                  <a:lnTo>
                    <a:pt x="8" y="31"/>
                  </a:lnTo>
                  <a:lnTo>
                    <a:pt x="12" y="33"/>
                  </a:lnTo>
                  <a:lnTo>
                    <a:pt x="16" y="33"/>
                  </a:lnTo>
                  <a:lnTo>
                    <a:pt x="22" y="31"/>
                  </a:lnTo>
                  <a:lnTo>
                    <a:pt x="25" y="27"/>
                  </a:lnTo>
                  <a:lnTo>
                    <a:pt x="27" y="25"/>
                  </a:lnTo>
                  <a:lnTo>
                    <a:pt x="29" y="22"/>
                  </a:lnTo>
                  <a:lnTo>
                    <a:pt x="24" y="22"/>
                  </a:lnTo>
                  <a:lnTo>
                    <a:pt x="22" y="23"/>
                  </a:lnTo>
                  <a:lnTo>
                    <a:pt x="20" y="27"/>
                  </a:lnTo>
                  <a:lnTo>
                    <a:pt x="18" y="27"/>
                  </a:lnTo>
                  <a:lnTo>
                    <a:pt x="16" y="27"/>
                  </a:lnTo>
                  <a:lnTo>
                    <a:pt x="12" y="27"/>
                  </a:lnTo>
                  <a:lnTo>
                    <a:pt x="8" y="25"/>
                  </a:lnTo>
                  <a:lnTo>
                    <a:pt x="6" y="22"/>
                  </a:lnTo>
                  <a:lnTo>
                    <a:pt x="6" y="18"/>
                  </a:lnTo>
                  <a:lnTo>
                    <a:pt x="29" y="18"/>
                  </a:lnTo>
                  <a:close/>
                  <a:moveTo>
                    <a:pt x="6" y="14"/>
                  </a:moveTo>
                  <a:lnTo>
                    <a:pt x="6" y="10"/>
                  </a:lnTo>
                  <a:lnTo>
                    <a:pt x="8" y="8"/>
                  </a:lnTo>
                  <a:lnTo>
                    <a:pt x="12" y="4"/>
                  </a:lnTo>
                  <a:lnTo>
                    <a:pt x="16" y="4"/>
                  </a:lnTo>
                  <a:lnTo>
                    <a:pt x="18" y="4"/>
                  </a:lnTo>
                  <a:lnTo>
                    <a:pt x="22" y="6"/>
                  </a:lnTo>
                  <a:lnTo>
                    <a:pt x="24" y="10"/>
                  </a:lnTo>
                  <a:lnTo>
                    <a:pt x="24" y="14"/>
                  </a:lnTo>
                  <a:lnTo>
                    <a:pt x="6" y="14"/>
                  </a:lnTo>
                  <a:close/>
                </a:path>
              </a:pathLst>
            </a:custGeom>
            <a:solidFill>
              <a:srgbClr val="000000"/>
            </a:solidFill>
            <a:ln w="9525">
              <a:noFill/>
              <a:round/>
              <a:headEnd/>
              <a:tailEnd/>
            </a:ln>
          </p:spPr>
          <p:txBody>
            <a:bodyPr/>
            <a:lstStyle/>
            <a:p>
              <a:endParaRPr lang="en-US"/>
            </a:p>
          </p:txBody>
        </p:sp>
        <p:sp>
          <p:nvSpPr>
            <p:cNvPr id="457" name="Rectangle 46"/>
            <p:cNvSpPr>
              <a:spLocks noChangeArrowheads="1"/>
            </p:cNvSpPr>
            <p:nvPr/>
          </p:nvSpPr>
          <p:spPr bwMode="auto">
            <a:xfrm>
              <a:off x="2709721" y="3981416"/>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458" name="Freeform 47"/>
            <p:cNvSpPr>
              <a:spLocks noEditPoints="1"/>
            </p:cNvSpPr>
            <p:nvPr/>
          </p:nvSpPr>
          <p:spPr bwMode="auto">
            <a:xfrm>
              <a:off x="2738660" y="4006504"/>
              <a:ext cx="67526" cy="75266"/>
            </a:xfrm>
            <a:custGeom>
              <a:avLst/>
              <a:gdLst>
                <a:gd name="T0" fmla="*/ 28 w 28"/>
                <a:gd name="T1" fmla="*/ 27 h 33"/>
                <a:gd name="T2" fmla="*/ 26 w 28"/>
                <a:gd name="T3" fmla="*/ 27 h 33"/>
                <a:gd name="T4" fmla="*/ 25 w 28"/>
                <a:gd name="T5" fmla="*/ 27 h 33"/>
                <a:gd name="T6" fmla="*/ 25 w 28"/>
                <a:gd name="T7" fmla="*/ 25 h 33"/>
                <a:gd name="T8" fmla="*/ 25 w 28"/>
                <a:gd name="T9" fmla="*/ 8 h 33"/>
                <a:gd name="T10" fmla="*/ 25 w 28"/>
                <a:gd name="T11" fmla="*/ 4 h 33"/>
                <a:gd name="T12" fmla="*/ 23 w 28"/>
                <a:gd name="T13" fmla="*/ 2 h 33"/>
                <a:gd name="T14" fmla="*/ 17 w 28"/>
                <a:gd name="T15" fmla="*/ 0 h 33"/>
                <a:gd name="T16" fmla="*/ 13 w 28"/>
                <a:gd name="T17" fmla="*/ 0 h 33"/>
                <a:gd name="T18" fmla="*/ 7 w 28"/>
                <a:gd name="T19" fmla="*/ 0 h 33"/>
                <a:gd name="T20" fmla="*/ 3 w 28"/>
                <a:gd name="T21" fmla="*/ 2 h 33"/>
                <a:gd name="T22" fmla="*/ 1 w 28"/>
                <a:gd name="T23" fmla="*/ 6 h 33"/>
                <a:gd name="T24" fmla="*/ 0 w 28"/>
                <a:gd name="T25" fmla="*/ 10 h 33"/>
                <a:gd name="T26" fmla="*/ 5 w 28"/>
                <a:gd name="T27" fmla="*/ 10 h 33"/>
                <a:gd name="T28" fmla="*/ 5 w 28"/>
                <a:gd name="T29" fmla="*/ 8 h 33"/>
                <a:gd name="T30" fmla="*/ 7 w 28"/>
                <a:gd name="T31" fmla="*/ 6 h 33"/>
                <a:gd name="T32" fmla="*/ 9 w 28"/>
                <a:gd name="T33" fmla="*/ 4 h 33"/>
                <a:gd name="T34" fmla="*/ 13 w 28"/>
                <a:gd name="T35" fmla="*/ 4 h 33"/>
                <a:gd name="T36" fmla="*/ 15 w 28"/>
                <a:gd name="T37" fmla="*/ 4 h 33"/>
                <a:gd name="T38" fmla="*/ 17 w 28"/>
                <a:gd name="T39" fmla="*/ 6 h 33"/>
                <a:gd name="T40" fmla="*/ 19 w 28"/>
                <a:gd name="T41" fmla="*/ 8 h 33"/>
                <a:gd name="T42" fmla="*/ 19 w 28"/>
                <a:gd name="T43" fmla="*/ 10 h 33"/>
                <a:gd name="T44" fmla="*/ 19 w 28"/>
                <a:gd name="T45" fmla="*/ 12 h 33"/>
                <a:gd name="T46" fmla="*/ 19 w 28"/>
                <a:gd name="T47" fmla="*/ 12 h 33"/>
                <a:gd name="T48" fmla="*/ 11 w 28"/>
                <a:gd name="T49" fmla="*/ 14 h 33"/>
                <a:gd name="T50" fmla="*/ 5 w 28"/>
                <a:gd name="T51" fmla="*/ 14 h 33"/>
                <a:gd name="T52" fmla="*/ 3 w 28"/>
                <a:gd name="T53" fmla="*/ 16 h 33"/>
                <a:gd name="T54" fmla="*/ 1 w 28"/>
                <a:gd name="T55" fmla="*/ 18 h 33"/>
                <a:gd name="T56" fmla="*/ 0 w 28"/>
                <a:gd name="T57" fmla="*/ 22 h 33"/>
                <a:gd name="T58" fmla="*/ 0 w 28"/>
                <a:gd name="T59" fmla="*/ 23 h 33"/>
                <a:gd name="T60" fmla="*/ 0 w 28"/>
                <a:gd name="T61" fmla="*/ 27 h 33"/>
                <a:gd name="T62" fmla="*/ 1 w 28"/>
                <a:gd name="T63" fmla="*/ 29 h 33"/>
                <a:gd name="T64" fmla="*/ 5 w 28"/>
                <a:gd name="T65" fmla="*/ 31 h 33"/>
                <a:gd name="T66" fmla="*/ 9 w 28"/>
                <a:gd name="T67" fmla="*/ 33 h 33"/>
                <a:gd name="T68" fmla="*/ 15 w 28"/>
                <a:gd name="T69" fmla="*/ 31 h 33"/>
                <a:gd name="T70" fmla="*/ 21 w 28"/>
                <a:gd name="T71" fmla="*/ 27 h 33"/>
                <a:gd name="T72" fmla="*/ 21 w 28"/>
                <a:gd name="T73" fmla="*/ 31 h 33"/>
                <a:gd name="T74" fmla="*/ 25 w 28"/>
                <a:gd name="T75" fmla="*/ 33 h 33"/>
                <a:gd name="T76" fmla="*/ 28 w 28"/>
                <a:gd name="T77" fmla="*/ 31 h 33"/>
                <a:gd name="T78" fmla="*/ 28 w 28"/>
                <a:gd name="T79" fmla="*/ 27 h 33"/>
                <a:gd name="T80" fmla="*/ 19 w 28"/>
                <a:gd name="T81" fmla="*/ 20 h 33"/>
                <a:gd name="T82" fmla="*/ 19 w 28"/>
                <a:gd name="T83" fmla="*/ 20 h 33"/>
                <a:gd name="T84" fmla="*/ 19 w 28"/>
                <a:gd name="T85" fmla="*/ 22 h 33"/>
                <a:gd name="T86" fmla="*/ 19 w 28"/>
                <a:gd name="T87" fmla="*/ 23 h 33"/>
                <a:gd name="T88" fmla="*/ 17 w 28"/>
                <a:gd name="T89" fmla="*/ 25 h 33"/>
                <a:gd name="T90" fmla="*/ 15 w 28"/>
                <a:gd name="T91" fmla="*/ 27 h 33"/>
                <a:gd name="T92" fmla="*/ 9 w 28"/>
                <a:gd name="T93" fmla="*/ 27 h 33"/>
                <a:gd name="T94" fmla="*/ 5 w 28"/>
                <a:gd name="T95" fmla="*/ 27 h 33"/>
                <a:gd name="T96" fmla="*/ 5 w 28"/>
                <a:gd name="T97" fmla="*/ 25 h 33"/>
                <a:gd name="T98" fmla="*/ 5 w 28"/>
                <a:gd name="T99" fmla="*/ 23 h 33"/>
                <a:gd name="T100" fmla="*/ 5 w 28"/>
                <a:gd name="T101" fmla="*/ 22 h 33"/>
                <a:gd name="T102" fmla="*/ 5 w 28"/>
                <a:gd name="T103" fmla="*/ 20 h 33"/>
                <a:gd name="T104" fmla="*/ 11 w 28"/>
                <a:gd name="T105" fmla="*/ 18 h 33"/>
                <a:gd name="T106" fmla="*/ 17 w 28"/>
                <a:gd name="T107" fmla="*/ 18 h 33"/>
                <a:gd name="T108" fmla="*/ 19 w 28"/>
                <a:gd name="T109" fmla="*/ 16 h 33"/>
                <a:gd name="T110" fmla="*/ 19 w 28"/>
                <a:gd name="T111" fmla="*/ 16 h 33"/>
                <a:gd name="T112" fmla="*/ 19 w 28"/>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7"/>
                  </a:moveTo>
                  <a:lnTo>
                    <a:pt x="26" y="27"/>
                  </a:lnTo>
                  <a:lnTo>
                    <a:pt x="25" y="27"/>
                  </a:lnTo>
                  <a:lnTo>
                    <a:pt x="25" y="25"/>
                  </a:lnTo>
                  <a:lnTo>
                    <a:pt x="25" y="8"/>
                  </a:lnTo>
                  <a:lnTo>
                    <a:pt x="25" y="4"/>
                  </a:lnTo>
                  <a:lnTo>
                    <a:pt x="23" y="2"/>
                  </a:lnTo>
                  <a:lnTo>
                    <a:pt x="17" y="0"/>
                  </a:lnTo>
                  <a:lnTo>
                    <a:pt x="13" y="0"/>
                  </a:lnTo>
                  <a:lnTo>
                    <a:pt x="7" y="0"/>
                  </a:lnTo>
                  <a:lnTo>
                    <a:pt x="3" y="2"/>
                  </a:lnTo>
                  <a:lnTo>
                    <a:pt x="1" y="6"/>
                  </a:lnTo>
                  <a:lnTo>
                    <a:pt x="0" y="10"/>
                  </a:lnTo>
                  <a:lnTo>
                    <a:pt x="5" y="10"/>
                  </a:lnTo>
                  <a:lnTo>
                    <a:pt x="5" y="8"/>
                  </a:lnTo>
                  <a:lnTo>
                    <a:pt x="7" y="6"/>
                  </a:lnTo>
                  <a:lnTo>
                    <a:pt x="9" y="4"/>
                  </a:lnTo>
                  <a:lnTo>
                    <a:pt x="13" y="4"/>
                  </a:lnTo>
                  <a:lnTo>
                    <a:pt x="15" y="4"/>
                  </a:lnTo>
                  <a:lnTo>
                    <a:pt x="17" y="6"/>
                  </a:lnTo>
                  <a:lnTo>
                    <a:pt x="19" y="8"/>
                  </a:lnTo>
                  <a:lnTo>
                    <a:pt x="19" y="10"/>
                  </a:lnTo>
                  <a:lnTo>
                    <a:pt x="19" y="12"/>
                  </a:lnTo>
                  <a:lnTo>
                    <a:pt x="11" y="14"/>
                  </a:lnTo>
                  <a:lnTo>
                    <a:pt x="5" y="14"/>
                  </a:lnTo>
                  <a:lnTo>
                    <a:pt x="3" y="16"/>
                  </a:lnTo>
                  <a:lnTo>
                    <a:pt x="1" y="18"/>
                  </a:lnTo>
                  <a:lnTo>
                    <a:pt x="0" y="22"/>
                  </a:lnTo>
                  <a:lnTo>
                    <a:pt x="0" y="23"/>
                  </a:lnTo>
                  <a:lnTo>
                    <a:pt x="0" y="27"/>
                  </a:lnTo>
                  <a:lnTo>
                    <a:pt x="1" y="29"/>
                  </a:lnTo>
                  <a:lnTo>
                    <a:pt x="5" y="31"/>
                  </a:lnTo>
                  <a:lnTo>
                    <a:pt x="9" y="33"/>
                  </a:lnTo>
                  <a:lnTo>
                    <a:pt x="15" y="31"/>
                  </a:lnTo>
                  <a:lnTo>
                    <a:pt x="21" y="27"/>
                  </a:lnTo>
                  <a:lnTo>
                    <a:pt x="21" y="31"/>
                  </a:lnTo>
                  <a:lnTo>
                    <a:pt x="25" y="33"/>
                  </a:lnTo>
                  <a:lnTo>
                    <a:pt x="28" y="31"/>
                  </a:lnTo>
                  <a:lnTo>
                    <a:pt x="28" y="27"/>
                  </a:lnTo>
                  <a:close/>
                  <a:moveTo>
                    <a:pt x="19" y="20"/>
                  </a:moveTo>
                  <a:lnTo>
                    <a:pt x="19" y="20"/>
                  </a:lnTo>
                  <a:lnTo>
                    <a:pt x="19" y="22"/>
                  </a:lnTo>
                  <a:lnTo>
                    <a:pt x="19" y="23"/>
                  </a:lnTo>
                  <a:lnTo>
                    <a:pt x="17" y="25"/>
                  </a:lnTo>
                  <a:lnTo>
                    <a:pt x="15" y="27"/>
                  </a:lnTo>
                  <a:lnTo>
                    <a:pt x="9" y="27"/>
                  </a:lnTo>
                  <a:lnTo>
                    <a:pt x="5" y="27"/>
                  </a:lnTo>
                  <a:lnTo>
                    <a:pt x="5" y="25"/>
                  </a:lnTo>
                  <a:lnTo>
                    <a:pt x="5" y="23"/>
                  </a:lnTo>
                  <a:lnTo>
                    <a:pt x="5" y="22"/>
                  </a:lnTo>
                  <a:lnTo>
                    <a:pt x="5" y="20"/>
                  </a:lnTo>
                  <a:lnTo>
                    <a:pt x="11" y="18"/>
                  </a:lnTo>
                  <a:lnTo>
                    <a:pt x="17" y="18"/>
                  </a:lnTo>
                  <a:lnTo>
                    <a:pt x="19" y="16"/>
                  </a:lnTo>
                  <a:lnTo>
                    <a:pt x="19" y="20"/>
                  </a:lnTo>
                  <a:close/>
                </a:path>
              </a:pathLst>
            </a:custGeom>
            <a:solidFill>
              <a:srgbClr val="000000"/>
            </a:solidFill>
            <a:ln w="9525">
              <a:noFill/>
              <a:round/>
              <a:headEnd/>
              <a:tailEnd/>
            </a:ln>
          </p:spPr>
          <p:txBody>
            <a:bodyPr/>
            <a:lstStyle/>
            <a:p>
              <a:endParaRPr lang="en-US"/>
            </a:p>
          </p:txBody>
        </p:sp>
        <p:sp>
          <p:nvSpPr>
            <p:cNvPr id="459" name="Freeform 48"/>
            <p:cNvSpPr>
              <a:spLocks/>
            </p:cNvSpPr>
            <p:nvPr/>
          </p:nvSpPr>
          <p:spPr bwMode="auto">
            <a:xfrm>
              <a:off x="2811010" y="4006504"/>
              <a:ext cx="98878" cy="70704"/>
            </a:xfrm>
            <a:custGeom>
              <a:avLst/>
              <a:gdLst>
                <a:gd name="T0" fmla="*/ 0 w 41"/>
                <a:gd name="T1" fmla="*/ 0 h 31"/>
                <a:gd name="T2" fmla="*/ 10 w 41"/>
                <a:gd name="T3" fmla="*/ 31 h 31"/>
                <a:gd name="T4" fmla="*/ 16 w 41"/>
                <a:gd name="T5" fmla="*/ 31 h 31"/>
                <a:gd name="T6" fmla="*/ 21 w 41"/>
                <a:gd name="T7" fmla="*/ 8 h 31"/>
                <a:gd name="T8" fmla="*/ 27 w 41"/>
                <a:gd name="T9" fmla="*/ 31 h 31"/>
                <a:gd name="T10" fmla="*/ 33 w 41"/>
                <a:gd name="T11" fmla="*/ 31 h 31"/>
                <a:gd name="T12" fmla="*/ 41 w 41"/>
                <a:gd name="T13" fmla="*/ 0 h 31"/>
                <a:gd name="T14" fmla="*/ 37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10" y="31"/>
                  </a:lnTo>
                  <a:lnTo>
                    <a:pt x="16" y="31"/>
                  </a:lnTo>
                  <a:lnTo>
                    <a:pt x="21" y="8"/>
                  </a:lnTo>
                  <a:lnTo>
                    <a:pt x="27" y="31"/>
                  </a:lnTo>
                  <a:lnTo>
                    <a:pt x="33" y="31"/>
                  </a:lnTo>
                  <a:lnTo>
                    <a:pt x="41" y="0"/>
                  </a:lnTo>
                  <a:lnTo>
                    <a:pt x="37"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460" name="Freeform 49"/>
            <p:cNvSpPr>
              <a:spLocks noEditPoints="1"/>
            </p:cNvSpPr>
            <p:nvPr/>
          </p:nvSpPr>
          <p:spPr bwMode="auto">
            <a:xfrm>
              <a:off x="2917122" y="4006504"/>
              <a:ext cx="69938" cy="75266"/>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3 w 29"/>
                <a:gd name="T11" fmla="*/ 4 h 33"/>
                <a:gd name="T12" fmla="*/ 22 w 29"/>
                <a:gd name="T13" fmla="*/ 2 h 33"/>
                <a:gd name="T14" fmla="*/ 18 w 29"/>
                <a:gd name="T15" fmla="*/ 0 h 33"/>
                <a:gd name="T16" fmla="*/ 14 w 29"/>
                <a:gd name="T17" fmla="*/ 0 h 33"/>
                <a:gd name="T18" fmla="*/ 8 w 29"/>
                <a:gd name="T19" fmla="*/ 0 h 33"/>
                <a:gd name="T20" fmla="*/ 4 w 29"/>
                <a:gd name="T21" fmla="*/ 2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6 w 29"/>
                <a:gd name="T37" fmla="*/ 4 h 33"/>
                <a:gd name="T38" fmla="*/ 18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0 w 29"/>
                <a:gd name="T55" fmla="*/ 18 h 33"/>
                <a:gd name="T56" fmla="*/ 0 w 29"/>
                <a:gd name="T57" fmla="*/ 22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0 w 29"/>
                <a:gd name="T71" fmla="*/ 27 h 33"/>
                <a:gd name="T72" fmla="*/ 22 w 29"/>
                <a:gd name="T73" fmla="*/ 31 h 33"/>
                <a:gd name="T74" fmla="*/ 25 w 29"/>
                <a:gd name="T75" fmla="*/ 33 h 33"/>
                <a:gd name="T76" fmla="*/ 29 w 29"/>
                <a:gd name="T77" fmla="*/ 31 h 33"/>
                <a:gd name="T78" fmla="*/ 29 w 29"/>
                <a:gd name="T79" fmla="*/ 27 h 33"/>
                <a:gd name="T80" fmla="*/ 20 w 29"/>
                <a:gd name="T81" fmla="*/ 20 h 33"/>
                <a:gd name="T82" fmla="*/ 20 w 29"/>
                <a:gd name="T83" fmla="*/ 20 h 33"/>
                <a:gd name="T84" fmla="*/ 20 w 29"/>
                <a:gd name="T85" fmla="*/ 22 h 33"/>
                <a:gd name="T86" fmla="*/ 20 w 29"/>
                <a:gd name="T87" fmla="*/ 23 h 33"/>
                <a:gd name="T88" fmla="*/ 18 w 29"/>
                <a:gd name="T89" fmla="*/ 25 h 33"/>
                <a:gd name="T90" fmla="*/ 16 w 29"/>
                <a:gd name="T91" fmla="*/ 27 h 33"/>
                <a:gd name="T92" fmla="*/ 10 w 29"/>
                <a:gd name="T93" fmla="*/ 27 h 33"/>
                <a:gd name="T94" fmla="*/ 6 w 29"/>
                <a:gd name="T95" fmla="*/ 27 h 33"/>
                <a:gd name="T96" fmla="*/ 6 w 29"/>
                <a:gd name="T97" fmla="*/ 25 h 33"/>
                <a:gd name="T98" fmla="*/ 6 w 29"/>
                <a:gd name="T99" fmla="*/ 23 h 33"/>
                <a:gd name="T100" fmla="*/ 6 w 29"/>
                <a:gd name="T101" fmla="*/ 22 h 33"/>
                <a:gd name="T102" fmla="*/ 6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3" y="4"/>
                  </a:lnTo>
                  <a:lnTo>
                    <a:pt x="22" y="2"/>
                  </a:lnTo>
                  <a:lnTo>
                    <a:pt x="18" y="0"/>
                  </a:lnTo>
                  <a:lnTo>
                    <a:pt x="14" y="0"/>
                  </a:lnTo>
                  <a:lnTo>
                    <a:pt x="8" y="0"/>
                  </a:lnTo>
                  <a:lnTo>
                    <a:pt x="4" y="2"/>
                  </a:lnTo>
                  <a:lnTo>
                    <a:pt x="2" y="6"/>
                  </a:lnTo>
                  <a:lnTo>
                    <a:pt x="0" y="10"/>
                  </a:lnTo>
                  <a:lnTo>
                    <a:pt x="6" y="10"/>
                  </a:lnTo>
                  <a:lnTo>
                    <a:pt x="6" y="8"/>
                  </a:lnTo>
                  <a:lnTo>
                    <a:pt x="8" y="6"/>
                  </a:lnTo>
                  <a:lnTo>
                    <a:pt x="10" y="4"/>
                  </a:lnTo>
                  <a:lnTo>
                    <a:pt x="14" y="4"/>
                  </a:lnTo>
                  <a:lnTo>
                    <a:pt x="16" y="4"/>
                  </a:lnTo>
                  <a:lnTo>
                    <a:pt x="18" y="6"/>
                  </a:lnTo>
                  <a:lnTo>
                    <a:pt x="20" y="8"/>
                  </a:lnTo>
                  <a:lnTo>
                    <a:pt x="20" y="10"/>
                  </a:lnTo>
                  <a:lnTo>
                    <a:pt x="20" y="12"/>
                  </a:lnTo>
                  <a:lnTo>
                    <a:pt x="12" y="14"/>
                  </a:lnTo>
                  <a:lnTo>
                    <a:pt x="6" y="14"/>
                  </a:lnTo>
                  <a:lnTo>
                    <a:pt x="4" y="16"/>
                  </a:lnTo>
                  <a:lnTo>
                    <a:pt x="0" y="18"/>
                  </a:lnTo>
                  <a:lnTo>
                    <a:pt x="0" y="22"/>
                  </a:lnTo>
                  <a:lnTo>
                    <a:pt x="0" y="23"/>
                  </a:lnTo>
                  <a:lnTo>
                    <a:pt x="0" y="27"/>
                  </a:lnTo>
                  <a:lnTo>
                    <a:pt x="2" y="29"/>
                  </a:lnTo>
                  <a:lnTo>
                    <a:pt x="6" y="31"/>
                  </a:lnTo>
                  <a:lnTo>
                    <a:pt x="10" y="33"/>
                  </a:lnTo>
                  <a:lnTo>
                    <a:pt x="16" y="31"/>
                  </a:lnTo>
                  <a:lnTo>
                    <a:pt x="20" y="27"/>
                  </a:lnTo>
                  <a:lnTo>
                    <a:pt x="22" y="31"/>
                  </a:lnTo>
                  <a:lnTo>
                    <a:pt x="25" y="33"/>
                  </a:lnTo>
                  <a:lnTo>
                    <a:pt x="29" y="31"/>
                  </a:lnTo>
                  <a:lnTo>
                    <a:pt x="29" y="27"/>
                  </a:lnTo>
                  <a:close/>
                  <a:moveTo>
                    <a:pt x="20" y="20"/>
                  </a:moveTo>
                  <a:lnTo>
                    <a:pt x="20" y="20"/>
                  </a:lnTo>
                  <a:lnTo>
                    <a:pt x="20" y="22"/>
                  </a:lnTo>
                  <a:lnTo>
                    <a:pt x="20" y="23"/>
                  </a:lnTo>
                  <a:lnTo>
                    <a:pt x="18" y="25"/>
                  </a:lnTo>
                  <a:lnTo>
                    <a:pt x="16" y="27"/>
                  </a:lnTo>
                  <a:lnTo>
                    <a:pt x="10" y="27"/>
                  </a:lnTo>
                  <a:lnTo>
                    <a:pt x="6" y="27"/>
                  </a:lnTo>
                  <a:lnTo>
                    <a:pt x="6" y="25"/>
                  </a:lnTo>
                  <a:lnTo>
                    <a:pt x="6" y="23"/>
                  </a:lnTo>
                  <a:lnTo>
                    <a:pt x="6" y="22"/>
                  </a:lnTo>
                  <a:lnTo>
                    <a:pt x="6"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461" name="Freeform 50"/>
            <p:cNvSpPr>
              <a:spLocks/>
            </p:cNvSpPr>
            <p:nvPr/>
          </p:nvSpPr>
          <p:spPr bwMode="auto">
            <a:xfrm>
              <a:off x="3001530" y="4006504"/>
              <a:ext cx="36175" cy="70704"/>
            </a:xfrm>
            <a:custGeom>
              <a:avLst/>
              <a:gdLst>
                <a:gd name="T0" fmla="*/ 15 w 15"/>
                <a:gd name="T1" fmla="*/ 0 h 31"/>
                <a:gd name="T2" fmla="*/ 13 w 15"/>
                <a:gd name="T3" fmla="*/ 0 h 31"/>
                <a:gd name="T4" fmla="*/ 8 w 15"/>
                <a:gd name="T5" fmla="*/ 2 h 31"/>
                <a:gd name="T6" fmla="*/ 6 w 15"/>
                <a:gd name="T7" fmla="*/ 6 h 31"/>
                <a:gd name="T8" fmla="*/ 6 w 15"/>
                <a:gd name="T9" fmla="*/ 0 h 31"/>
                <a:gd name="T10" fmla="*/ 0 w 15"/>
                <a:gd name="T11" fmla="*/ 0 h 31"/>
                <a:gd name="T12" fmla="*/ 0 w 15"/>
                <a:gd name="T13" fmla="*/ 31 h 31"/>
                <a:gd name="T14" fmla="*/ 6 w 15"/>
                <a:gd name="T15" fmla="*/ 31 h 31"/>
                <a:gd name="T16" fmla="*/ 6 w 15"/>
                <a:gd name="T17" fmla="*/ 14 h 31"/>
                <a:gd name="T18" fmla="*/ 6 w 15"/>
                <a:gd name="T19" fmla="*/ 10 h 31"/>
                <a:gd name="T20" fmla="*/ 8 w 15"/>
                <a:gd name="T21" fmla="*/ 8 h 31"/>
                <a:gd name="T22" fmla="*/ 10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8" y="2"/>
                  </a:lnTo>
                  <a:lnTo>
                    <a:pt x="6" y="6"/>
                  </a:lnTo>
                  <a:lnTo>
                    <a:pt x="6" y="0"/>
                  </a:lnTo>
                  <a:lnTo>
                    <a:pt x="0" y="0"/>
                  </a:lnTo>
                  <a:lnTo>
                    <a:pt x="0" y="31"/>
                  </a:lnTo>
                  <a:lnTo>
                    <a:pt x="6" y="31"/>
                  </a:lnTo>
                  <a:lnTo>
                    <a:pt x="6" y="14"/>
                  </a:lnTo>
                  <a:lnTo>
                    <a:pt x="6" y="10"/>
                  </a:lnTo>
                  <a:lnTo>
                    <a:pt x="8" y="8"/>
                  </a:lnTo>
                  <a:lnTo>
                    <a:pt x="10"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462" name="Freeform 51"/>
            <p:cNvSpPr>
              <a:spLocks noEditPoints="1"/>
            </p:cNvSpPr>
            <p:nvPr/>
          </p:nvSpPr>
          <p:spPr bwMode="auto">
            <a:xfrm>
              <a:off x="3042528" y="4006504"/>
              <a:ext cx="69938" cy="75266"/>
            </a:xfrm>
            <a:custGeom>
              <a:avLst/>
              <a:gdLst>
                <a:gd name="T0" fmla="*/ 29 w 29"/>
                <a:gd name="T1" fmla="*/ 18 h 33"/>
                <a:gd name="T2" fmla="*/ 27 w 29"/>
                <a:gd name="T3" fmla="*/ 10 h 33"/>
                <a:gd name="T4" fmla="*/ 25 w 29"/>
                <a:gd name="T5" fmla="*/ 4 h 33"/>
                <a:gd name="T6" fmla="*/ 21 w 29"/>
                <a:gd name="T7" fmla="*/ 0 h 33"/>
                <a:gd name="T8" fmla="*/ 16 w 29"/>
                <a:gd name="T9" fmla="*/ 0 h 33"/>
                <a:gd name="T10" fmla="*/ 8 w 29"/>
                <a:gd name="T11" fmla="*/ 0 h 33"/>
                <a:gd name="T12" fmla="*/ 4 w 29"/>
                <a:gd name="T13" fmla="*/ 4 h 33"/>
                <a:gd name="T14" fmla="*/ 0 w 29"/>
                <a:gd name="T15" fmla="*/ 10 h 33"/>
                <a:gd name="T16" fmla="*/ 0 w 29"/>
                <a:gd name="T17" fmla="*/ 16 h 33"/>
                <a:gd name="T18" fmla="*/ 0 w 29"/>
                <a:gd name="T19" fmla="*/ 22 h 33"/>
                <a:gd name="T20" fmla="*/ 2 w 29"/>
                <a:gd name="T21" fmla="*/ 25 h 33"/>
                <a:gd name="T22" fmla="*/ 4 w 29"/>
                <a:gd name="T23" fmla="*/ 27 h 33"/>
                <a:gd name="T24" fmla="*/ 6 w 29"/>
                <a:gd name="T25" fmla="*/ 31 h 33"/>
                <a:gd name="T26" fmla="*/ 10 w 29"/>
                <a:gd name="T27" fmla="*/ 33 h 33"/>
                <a:gd name="T28" fmla="*/ 14 w 29"/>
                <a:gd name="T29" fmla="*/ 33 h 33"/>
                <a:gd name="T30" fmla="*/ 19 w 29"/>
                <a:gd name="T31" fmla="*/ 31 h 33"/>
                <a:gd name="T32" fmla="*/ 25 w 29"/>
                <a:gd name="T33" fmla="*/ 27 h 33"/>
                <a:gd name="T34" fmla="*/ 27 w 29"/>
                <a:gd name="T35" fmla="*/ 25 h 33"/>
                <a:gd name="T36" fmla="*/ 27 w 29"/>
                <a:gd name="T37" fmla="*/ 22 h 33"/>
                <a:gd name="T38" fmla="*/ 23 w 29"/>
                <a:gd name="T39" fmla="*/ 22 h 33"/>
                <a:gd name="T40" fmla="*/ 21 w 29"/>
                <a:gd name="T41" fmla="*/ 23 h 33"/>
                <a:gd name="T42" fmla="*/ 19 w 29"/>
                <a:gd name="T43" fmla="*/ 27 h 33"/>
                <a:gd name="T44" fmla="*/ 18 w 29"/>
                <a:gd name="T45" fmla="*/ 27 h 33"/>
                <a:gd name="T46" fmla="*/ 14 w 29"/>
                <a:gd name="T47" fmla="*/ 27 h 33"/>
                <a:gd name="T48" fmla="*/ 12 w 29"/>
                <a:gd name="T49" fmla="*/ 27 h 33"/>
                <a:gd name="T50" fmla="*/ 8 w 29"/>
                <a:gd name="T51" fmla="*/ 25 h 33"/>
                <a:gd name="T52" fmla="*/ 6 w 29"/>
                <a:gd name="T53" fmla="*/ 22 h 33"/>
                <a:gd name="T54" fmla="*/ 6 w 29"/>
                <a:gd name="T55" fmla="*/ 18 h 33"/>
                <a:gd name="T56" fmla="*/ 29 w 29"/>
                <a:gd name="T57" fmla="*/ 18 h 33"/>
                <a:gd name="T58" fmla="*/ 6 w 29"/>
                <a:gd name="T59" fmla="*/ 14 h 33"/>
                <a:gd name="T60" fmla="*/ 6 w 29"/>
                <a:gd name="T61" fmla="*/ 10 h 33"/>
                <a:gd name="T62" fmla="*/ 8 w 29"/>
                <a:gd name="T63" fmla="*/ 8 h 33"/>
                <a:gd name="T64" fmla="*/ 12 w 29"/>
                <a:gd name="T65" fmla="*/ 4 h 33"/>
                <a:gd name="T66" fmla="*/ 14 w 29"/>
                <a:gd name="T67" fmla="*/ 4 h 33"/>
                <a:gd name="T68" fmla="*/ 18 w 29"/>
                <a:gd name="T69" fmla="*/ 4 h 33"/>
                <a:gd name="T70" fmla="*/ 19 w 29"/>
                <a:gd name="T71" fmla="*/ 6 h 33"/>
                <a:gd name="T72" fmla="*/ 21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8"/>
                  </a:moveTo>
                  <a:lnTo>
                    <a:pt x="27" y="10"/>
                  </a:lnTo>
                  <a:lnTo>
                    <a:pt x="25" y="4"/>
                  </a:lnTo>
                  <a:lnTo>
                    <a:pt x="21" y="0"/>
                  </a:lnTo>
                  <a:lnTo>
                    <a:pt x="16" y="0"/>
                  </a:lnTo>
                  <a:lnTo>
                    <a:pt x="8" y="0"/>
                  </a:lnTo>
                  <a:lnTo>
                    <a:pt x="4" y="4"/>
                  </a:lnTo>
                  <a:lnTo>
                    <a:pt x="0" y="10"/>
                  </a:lnTo>
                  <a:lnTo>
                    <a:pt x="0" y="16"/>
                  </a:lnTo>
                  <a:lnTo>
                    <a:pt x="0" y="22"/>
                  </a:lnTo>
                  <a:lnTo>
                    <a:pt x="2" y="25"/>
                  </a:lnTo>
                  <a:lnTo>
                    <a:pt x="4" y="27"/>
                  </a:lnTo>
                  <a:lnTo>
                    <a:pt x="6" y="31"/>
                  </a:lnTo>
                  <a:lnTo>
                    <a:pt x="10" y="33"/>
                  </a:lnTo>
                  <a:lnTo>
                    <a:pt x="14" y="33"/>
                  </a:lnTo>
                  <a:lnTo>
                    <a:pt x="19" y="31"/>
                  </a:lnTo>
                  <a:lnTo>
                    <a:pt x="25" y="27"/>
                  </a:lnTo>
                  <a:lnTo>
                    <a:pt x="27" y="25"/>
                  </a:lnTo>
                  <a:lnTo>
                    <a:pt x="27" y="22"/>
                  </a:lnTo>
                  <a:lnTo>
                    <a:pt x="23" y="22"/>
                  </a:lnTo>
                  <a:lnTo>
                    <a:pt x="21" y="23"/>
                  </a:lnTo>
                  <a:lnTo>
                    <a:pt x="19" y="27"/>
                  </a:lnTo>
                  <a:lnTo>
                    <a:pt x="18" y="27"/>
                  </a:lnTo>
                  <a:lnTo>
                    <a:pt x="14" y="27"/>
                  </a:lnTo>
                  <a:lnTo>
                    <a:pt x="12" y="27"/>
                  </a:lnTo>
                  <a:lnTo>
                    <a:pt x="8" y="25"/>
                  </a:lnTo>
                  <a:lnTo>
                    <a:pt x="6" y="22"/>
                  </a:lnTo>
                  <a:lnTo>
                    <a:pt x="6" y="18"/>
                  </a:lnTo>
                  <a:lnTo>
                    <a:pt x="29" y="18"/>
                  </a:lnTo>
                  <a:close/>
                  <a:moveTo>
                    <a:pt x="6" y="14"/>
                  </a:moveTo>
                  <a:lnTo>
                    <a:pt x="6" y="10"/>
                  </a:lnTo>
                  <a:lnTo>
                    <a:pt x="8" y="8"/>
                  </a:lnTo>
                  <a:lnTo>
                    <a:pt x="12" y="4"/>
                  </a:lnTo>
                  <a:lnTo>
                    <a:pt x="14" y="4"/>
                  </a:lnTo>
                  <a:lnTo>
                    <a:pt x="18" y="4"/>
                  </a:lnTo>
                  <a:lnTo>
                    <a:pt x="19" y="6"/>
                  </a:lnTo>
                  <a:lnTo>
                    <a:pt x="21" y="10"/>
                  </a:lnTo>
                  <a:lnTo>
                    <a:pt x="23" y="14"/>
                  </a:lnTo>
                  <a:lnTo>
                    <a:pt x="6" y="14"/>
                  </a:lnTo>
                  <a:close/>
                </a:path>
              </a:pathLst>
            </a:custGeom>
            <a:solidFill>
              <a:srgbClr val="000000"/>
            </a:solidFill>
            <a:ln w="9525">
              <a:noFill/>
              <a:round/>
              <a:headEnd/>
              <a:tailEnd/>
            </a:ln>
          </p:spPr>
          <p:txBody>
            <a:bodyPr/>
            <a:lstStyle/>
            <a:p>
              <a:endParaRPr lang="en-US"/>
            </a:p>
          </p:txBody>
        </p:sp>
        <p:sp>
          <p:nvSpPr>
            <p:cNvPr id="463" name="Freeform 52"/>
            <p:cNvSpPr>
              <a:spLocks noEditPoints="1"/>
            </p:cNvSpPr>
            <p:nvPr/>
          </p:nvSpPr>
          <p:spPr bwMode="auto">
            <a:xfrm>
              <a:off x="1677535" y="3192266"/>
              <a:ext cx="84408" cy="98073"/>
            </a:xfrm>
            <a:custGeom>
              <a:avLst/>
              <a:gdLst>
                <a:gd name="T0" fmla="*/ 0 w 35"/>
                <a:gd name="T1" fmla="*/ 0 h 43"/>
                <a:gd name="T2" fmla="*/ 0 w 35"/>
                <a:gd name="T3" fmla="*/ 43 h 43"/>
                <a:gd name="T4" fmla="*/ 6 w 35"/>
                <a:gd name="T5" fmla="*/ 43 h 43"/>
                <a:gd name="T6" fmla="*/ 6 w 35"/>
                <a:gd name="T7" fmla="*/ 25 h 43"/>
                <a:gd name="T8" fmla="*/ 21 w 35"/>
                <a:gd name="T9" fmla="*/ 25 h 43"/>
                <a:gd name="T10" fmla="*/ 25 w 35"/>
                <a:gd name="T11" fmla="*/ 25 h 43"/>
                <a:gd name="T12" fmla="*/ 27 w 35"/>
                <a:gd name="T13" fmla="*/ 29 h 43"/>
                <a:gd name="T14" fmla="*/ 27 w 35"/>
                <a:gd name="T15" fmla="*/ 35 h 43"/>
                <a:gd name="T16" fmla="*/ 27 w 35"/>
                <a:gd name="T17" fmla="*/ 37 h 43"/>
                <a:gd name="T18" fmla="*/ 27 w 35"/>
                <a:gd name="T19" fmla="*/ 39 h 43"/>
                <a:gd name="T20" fmla="*/ 29 w 35"/>
                <a:gd name="T21" fmla="*/ 43 h 43"/>
                <a:gd name="T22" fmla="*/ 35 w 35"/>
                <a:gd name="T23" fmla="*/ 43 h 43"/>
                <a:gd name="T24" fmla="*/ 35 w 35"/>
                <a:gd name="T25" fmla="*/ 43 h 43"/>
                <a:gd name="T26" fmla="*/ 35 w 35"/>
                <a:gd name="T27" fmla="*/ 41 h 43"/>
                <a:gd name="T28" fmla="*/ 33 w 35"/>
                <a:gd name="T29" fmla="*/ 39 h 43"/>
                <a:gd name="T30" fmla="*/ 33 w 35"/>
                <a:gd name="T31" fmla="*/ 29 h 43"/>
                <a:gd name="T32" fmla="*/ 31 w 35"/>
                <a:gd name="T33" fmla="*/ 25 h 43"/>
                <a:gd name="T34" fmla="*/ 27 w 35"/>
                <a:gd name="T35" fmla="*/ 22 h 43"/>
                <a:gd name="T36" fmla="*/ 31 w 35"/>
                <a:gd name="T37" fmla="*/ 20 h 43"/>
                <a:gd name="T38" fmla="*/ 33 w 35"/>
                <a:gd name="T39" fmla="*/ 18 h 43"/>
                <a:gd name="T40" fmla="*/ 33 w 35"/>
                <a:gd name="T41" fmla="*/ 14 h 43"/>
                <a:gd name="T42" fmla="*/ 33 w 35"/>
                <a:gd name="T43" fmla="*/ 12 h 43"/>
                <a:gd name="T44" fmla="*/ 33 w 35"/>
                <a:gd name="T45" fmla="*/ 8 h 43"/>
                <a:gd name="T46" fmla="*/ 31 w 35"/>
                <a:gd name="T47" fmla="*/ 4 h 43"/>
                <a:gd name="T48" fmla="*/ 27 w 35"/>
                <a:gd name="T49" fmla="*/ 2 h 43"/>
                <a:gd name="T50" fmla="*/ 19 w 35"/>
                <a:gd name="T51" fmla="*/ 0 h 43"/>
                <a:gd name="T52" fmla="*/ 0 w 35"/>
                <a:gd name="T53" fmla="*/ 0 h 43"/>
                <a:gd name="T54" fmla="*/ 6 w 35"/>
                <a:gd name="T55" fmla="*/ 6 h 43"/>
                <a:gd name="T56" fmla="*/ 19 w 35"/>
                <a:gd name="T57" fmla="*/ 6 h 43"/>
                <a:gd name="T58" fmla="*/ 21 w 35"/>
                <a:gd name="T59" fmla="*/ 6 h 43"/>
                <a:gd name="T60" fmla="*/ 23 w 35"/>
                <a:gd name="T61" fmla="*/ 6 h 43"/>
                <a:gd name="T62" fmla="*/ 25 w 35"/>
                <a:gd name="T63" fmla="*/ 6 h 43"/>
                <a:gd name="T64" fmla="*/ 27 w 35"/>
                <a:gd name="T65" fmla="*/ 8 h 43"/>
                <a:gd name="T66" fmla="*/ 27 w 35"/>
                <a:gd name="T67" fmla="*/ 10 h 43"/>
                <a:gd name="T68" fmla="*/ 27 w 35"/>
                <a:gd name="T69" fmla="*/ 12 h 43"/>
                <a:gd name="T70" fmla="*/ 27 w 35"/>
                <a:gd name="T71" fmla="*/ 16 h 43"/>
                <a:gd name="T72" fmla="*/ 25 w 35"/>
                <a:gd name="T73" fmla="*/ 18 h 43"/>
                <a:gd name="T74" fmla="*/ 23 w 35"/>
                <a:gd name="T75" fmla="*/ 20 h 43"/>
                <a:gd name="T76" fmla="*/ 21 w 35"/>
                <a:gd name="T77" fmla="*/ 20 h 43"/>
                <a:gd name="T78" fmla="*/ 6 w 35"/>
                <a:gd name="T79" fmla="*/ 20 h 43"/>
                <a:gd name="T80" fmla="*/ 6 w 35"/>
                <a:gd name="T81" fmla="*/ 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
                <a:gd name="T124" fmla="*/ 0 h 43"/>
                <a:gd name="T125" fmla="*/ 35 w 35"/>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 h="43">
                  <a:moveTo>
                    <a:pt x="0" y="0"/>
                  </a:moveTo>
                  <a:lnTo>
                    <a:pt x="0" y="43"/>
                  </a:lnTo>
                  <a:lnTo>
                    <a:pt x="6" y="43"/>
                  </a:lnTo>
                  <a:lnTo>
                    <a:pt x="6" y="25"/>
                  </a:lnTo>
                  <a:lnTo>
                    <a:pt x="21" y="25"/>
                  </a:lnTo>
                  <a:lnTo>
                    <a:pt x="25" y="25"/>
                  </a:lnTo>
                  <a:lnTo>
                    <a:pt x="27" y="29"/>
                  </a:lnTo>
                  <a:lnTo>
                    <a:pt x="27" y="35"/>
                  </a:lnTo>
                  <a:lnTo>
                    <a:pt x="27" y="37"/>
                  </a:lnTo>
                  <a:lnTo>
                    <a:pt x="27" y="39"/>
                  </a:lnTo>
                  <a:lnTo>
                    <a:pt x="29" y="43"/>
                  </a:lnTo>
                  <a:lnTo>
                    <a:pt x="35" y="43"/>
                  </a:lnTo>
                  <a:lnTo>
                    <a:pt x="35" y="41"/>
                  </a:lnTo>
                  <a:lnTo>
                    <a:pt x="33" y="39"/>
                  </a:lnTo>
                  <a:lnTo>
                    <a:pt x="33" y="29"/>
                  </a:lnTo>
                  <a:lnTo>
                    <a:pt x="31" y="25"/>
                  </a:lnTo>
                  <a:lnTo>
                    <a:pt x="27" y="22"/>
                  </a:lnTo>
                  <a:lnTo>
                    <a:pt x="31" y="20"/>
                  </a:lnTo>
                  <a:lnTo>
                    <a:pt x="33" y="18"/>
                  </a:lnTo>
                  <a:lnTo>
                    <a:pt x="33" y="14"/>
                  </a:lnTo>
                  <a:lnTo>
                    <a:pt x="33" y="12"/>
                  </a:lnTo>
                  <a:lnTo>
                    <a:pt x="33" y="8"/>
                  </a:lnTo>
                  <a:lnTo>
                    <a:pt x="31" y="4"/>
                  </a:lnTo>
                  <a:lnTo>
                    <a:pt x="27" y="2"/>
                  </a:lnTo>
                  <a:lnTo>
                    <a:pt x="19" y="0"/>
                  </a:lnTo>
                  <a:lnTo>
                    <a:pt x="0" y="0"/>
                  </a:lnTo>
                  <a:close/>
                  <a:moveTo>
                    <a:pt x="6" y="6"/>
                  </a:moveTo>
                  <a:lnTo>
                    <a:pt x="19" y="6"/>
                  </a:lnTo>
                  <a:lnTo>
                    <a:pt x="21" y="6"/>
                  </a:lnTo>
                  <a:lnTo>
                    <a:pt x="23" y="6"/>
                  </a:lnTo>
                  <a:lnTo>
                    <a:pt x="25" y="6"/>
                  </a:lnTo>
                  <a:lnTo>
                    <a:pt x="27" y="8"/>
                  </a:lnTo>
                  <a:lnTo>
                    <a:pt x="27" y="10"/>
                  </a:lnTo>
                  <a:lnTo>
                    <a:pt x="27" y="12"/>
                  </a:lnTo>
                  <a:lnTo>
                    <a:pt x="27" y="16"/>
                  </a:lnTo>
                  <a:lnTo>
                    <a:pt x="25" y="18"/>
                  </a:lnTo>
                  <a:lnTo>
                    <a:pt x="23" y="20"/>
                  </a:lnTo>
                  <a:lnTo>
                    <a:pt x="21" y="20"/>
                  </a:lnTo>
                  <a:lnTo>
                    <a:pt x="6" y="20"/>
                  </a:lnTo>
                  <a:lnTo>
                    <a:pt x="6" y="6"/>
                  </a:lnTo>
                  <a:close/>
                </a:path>
              </a:pathLst>
            </a:custGeom>
            <a:solidFill>
              <a:srgbClr val="000000"/>
            </a:solidFill>
            <a:ln w="9525">
              <a:noFill/>
              <a:round/>
              <a:headEnd/>
              <a:tailEnd/>
            </a:ln>
          </p:spPr>
          <p:txBody>
            <a:bodyPr/>
            <a:lstStyle/>
            <a:p>
              <a:endParaRPr lang="en-US"/>
            </a:p>
          </p:txBody>
        </p:sp>
        <p:sp>
          <p:nvSpPr>
            <p:cNvPr id="464" name="Freeform 53"/>
            <p:cNvSpPr>
              <a:spLocks noEditPoints="1"/>
            </p:cNvSpPr>
            <p:nvPr/>
          </p:nvSpPr>
          <p:spPr bwMode="auto">
            <a:xfrm>
              <a:off x="1774001" y="3219635"/>
              <a:ext cx="65115" cy="70704"/>
            </a:xfrm>
            <a:custGeom>
              <a:avLst/>
              <a:gdLst>
                <a:gd name="T0" fmla="*/ 27 w 27"/>
                <a:gd name="T1" fmla="*/ 17 h 31"/>
                <a:gd name="T2" fmla="*/ 27 w 27"/>
                <a:gd name="T3" fmla="*/ 10 h 31"/>
                <a:gd name="T4" fmla="*/ 23 w 27"/>
                <a:gd name="T5" fmla="*/ 4 h 31"/>
                <a:gd name="T6" fmla="*/ 19 w 27"/>
                <a:gd name="T7" fmla="*/ 0 h 31"/>
                <a:gd name="T8" fmla="*/ 14 w 27"/>
                <a:gd name="T9" fmla="*/ 0 h 31"/>
                <a:gd name="T10" fmla="*/ 8 w 27"/>
                <a:gd name="T11" fmla="*/ 0 h 31"/>
                <a:gd name="T12" fmla="*/ 4 w 27"/>
                <a:gd name="T13" fmla="*/ 4 h 31"/>
                <a:gd name="T14" fmla="*/ 0 w 27"/>
                <a:gd name="T15" fmla="*/ 8 h 31"/>
                <a:gd name="T16" fmla="*/ 0 w 27"/>
                <a:gd name="T17" fmla="*/ 15 h 31"/>
                <a:gd name="T18" fmla="*/ 0 w 27"/>
                <a:gd name="T19" fmla="*/ 19 h 31"/>
                <a:gd name="T20" fmla="*/ 0 w 27"/>
                <a:gd name="T21" fmla="*/ 25 h 31"/>
                <a:gd name="T22" fmla="*/ 4 w 27"/>
                <a:gd name="T23" fmla="*/ 27 h 31"/>
                <a:gd name="T24" fmla="*/ 6 w 27"/>
                <a:gd name="T25" fmla="*/ 31 h 31"/>
                <a:gd name="T26" fmla="*/ 10 w 27"/>
                <a:gd name="T27" fmla="*/ 31 h 31"/>
                <a:gd name="T28" fmla="*/ 14 w 27"/>
                <a:gd name="T29" fmla="*/ 31 h 31"/>
                <a:gd name="T30" fmla="*/ 19 w 27"/>
                <a:gd name="T31" fmla="*/ 31 h 31"/>
                <a:gd name="T32" fmla="*/ 23 w 27"/>
                <a:gd name="T33" fmla="*/ 27 h 31"/>
                <a:gd name="T34" fmla="*/ 25 w 27"/>
                <a:gd name="T35" fmla="*/ 25 h 31"/>
                <a:gd name="T36" fmla="*/ 27 w 27"/>
                <a:gd name="T37" fmla="*/ 21 h 31"/>
                <a:gd name="T38" fmla="*/ 21 w 27"/>
                <a:gd name="T39" fmla="*/ 21 h 31"/>
                <a:gd name="T40" fmla="*/ 21 w 27"/>
                <a:gd name="T41" fmla="*/ 23 h 31"/>
                <a:gd name="T42" fmla="*/ 19 w 27"/>
                <a:gd name="T43" fmla="*/ 25 h 31"/>
                <a:gd name="T44" fmla="*/ 18 w 27"/>
                <a:gd name="T45" fmla="*/ 27 h 31"/>
                <a:gd name="T46" fmla="*/ 14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0 w 27"/>
                <a:gd name="T65" fmla="*/ 4 h 31"/>
                <a:gd name="T66" fmla="*/ 14 w 27"/>
                <a:gd name="T67" fmla="*/ 4 h 31"/>
                <a:gd name="T68" fmla="*/ 18 w 27"/>
                <a:gd name="T69" fmla="*/ 4 h 31"/>
                <a:gd name="T70" fmla="*/ 19 w 27"/>
                <a:gd name="T71" fmla="*/ 6 h 31"/>
                <a:gd name="T72" fmla="*/ 21 w 27"/>
                <a:gd name="T73" fmla="*/ 10 h 31"/>
                <a:gd name="T74" fmla="*/ 21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3" y="4"/>
                  </a:lnTo>
                  <a:lnTo>
                    <a:pt x="19" y="0"/>
                  </a:lnTo>
                  <a:lnTo>
                    <a:pt x="14" y="0"/>
                  </a:lnTo>
                  <a:lnTo>
                    <a:pt x="8" y="0"/>
                  </a:lnTo>
                  <a:lnTo>
                    <a:pt x="4" y="4"/>
                  </a:lnTo>
                  <a:lnTo>
                    <a:pt x="0" y="8"/>
                  </a:lnTo>
                  <a:lnTo>
                    <a:pt x="0" y="15"/>
                  </a:lnTo>
                  <a:lnTo>
                    <a:pt x="0" y="19"/>
                  </a:lnTo>
                  <a:lnTo>
                    <a:pt x="0" y="25"/>
                  </a:lnTo>
                  <a:lnTo>
                    <a:pt x="4" y="27"/>
                  </a:lnTo>
                  <a:lnTo>
                    <a:pt x="6" y="31"/>
                  </a:lnTo>
                  <a:lnTo>
                    <a:pt x="10" y="31"/>
                  </a:lnTo>
                  <a:lnTo>
                    <a:pt x="14" y="31"/>
                  </a:lnTo>
                  <a:lnTo>
                    <a:pt x="19" y="31"/>
                  </a:lnTo>
                  <a:lnTo>
                    <a:pt x="23" y="27"/>
                  </a:lnTo>
                  <a:lnTo>
                    <a:pt x="25" y="25"/>
                  </a:lnTo>
                  <a:lnTo>
                    <a:pt x="27" y="21"/>
                  </a:lnTo>
                  <a:lnTo>
                    <a:pt x="21" y="21"/>
                  </a:lnTo>
                  <a:lnTo>
                    <a:pt x="21" y="23"/>
                  </a:lnTo>
                  <a:lnTo>
                    <a:pt x="19" y="25"/>
                  </a:lnTo>
                  <a:lnTo>
                    <a:pt x="18" y="27"/>
                  </a:lnTo>
                  <a:lnTo>
                    <a:pt x="14" y="27"/>
                  </a:lnTo>
                  <a:lnTo>
                    <a:pt x="10" y="27"/>
                  </a:lnTo>
                  <a:lnTo>
                    <a:pt x="8" y="25"/>
                  </a:lnTo>
                  <a:lnTo>
                    <a:pt x="6" y="21"/>
                  </a:lnTo>
                  <a:lnTo>
                    <a:pt x="6" y="17"/>
                  </a:lnTo>
                  <a:lnTo>
                    <a:pt x="27" y="17"/>
                  </a:lnTo>
                  <a:close/>
                  <a:moveTo>
                    <a:pt x="6" y="13"/>
                  </a:moveTo>
                  <a:lnTo>
                    <a:pt x="6" y="10"/>
                  </a:lnTo>
                  <a:lnTo>
                    <a:pt x="8" y="6"/>
                  </a:lnTo>
                  <a:lnTo>
                    <a:pt x="10" y="4"/>
                  </a:lnTo>
                  <a:lnTo>
                    <a:pt x="14" y="4"/>
                  </a:lnTo>
                  <a:lnTo>
                    <a:pt x="18" y="4"/>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465" name="Freeform 54"/>
            <p:cNvSpPr>
              <a:spLocks noEditPoints="1"/>
            </p:cNvSpPr>
            <p:nvPr/>
          </p:nvSpPr>
          <p:spPr bwMode="auto">
            <a:xfrm>
              <a:off x="1848762" y="3192266"/>
              <a:ext cx="65115" cy="98073"/>
            </a:xfrm>
            <a:custGeom>
              <a:avLst/>
              <a:gdLst>
                <a:gd name="T0" fmla="*/ 23 w 27"/>
                <a:gd name="T1" fmla="*/ 0 h 43"/>
                <a:gd name="T2" fmla="*/ 23 w 27"/>
                <a:gd name="T3" fmla="*/ 16 h 43"/>
                <a:gd name="T4" fmla="*/ 19 w 27"/>
                <a:gd name="T5" fmla="*/ 12 h 43"/>
                <a:gd name="T6" fmla="*/ 13 w 27"/>
                <a:gd name="T7" fmla="*/ 12 h 43"/>
                <a:gd name="T8" fmla="*/ 8 w 27"/>
                <a:gd name="T9" fmla="*/ 12 h 43"/>
                <a:gd name="T10" fmla="*/ 4 w 27"/>
                <a:gd name="T11" fmla="*/ 16 h 43"/>
                <a:gd name="T12" fmla="*/ 2 w 27"/>
                <a:gd name="T13" fmla="*/ 20 h 43"/>
                <a:gd name="T14" fmla="*/ 0 w 27"/>
                <a:gd name="T15" fmla="*/ 25 h 43"/>
                <a:gd name="T16" fmla="*/ 2 w 27"/>
                <a:gd name="T17" fmla="*/ 33 h 43"/>
                <a:gd name="T18" fmla="*/ 4 w 27"/>
                <a:gd name="T19" fmla="*/ 39 h 43"/>
                <a:gd name="T20" fmla="*/ 10 w 27"/>
                <a:gd name="T21" fmla="*/ 43 h 43"/>
                <a:gd name="T22" fmla="*/ 13 w 27"/>
                <a:gd name="T23" fmla="*/ 43 h 43"/>
                <a:gd name="T24" fmla="*/ 19 w 27"/>
                <a:gd name="T25" fmla="*/ 43 h 43"/>
                <a:gd name="T26" fmla="*/ 23 w 27"/>
                <a:gd name="T27" fmla="*/ 39 h 43"/>
                <a:gd name="T28" fmla="*/ 23 w 27"/>
                <a:gd name="T29" fmla="*/ 43 h 43"/>
                <a:gd name="T30" fmla="*/ 27 w 27"/>
                <a:gd name="T31" fmla="*/ 43 h 43"/>
                <a:gd name="T32" fmla="*/ 27 w 27"/>
                <a:gd name="T33" fmla="*/ 0 h 43"/>
                <a:gd name="T34" fmla="*/ 23 w 27"/>
                <a:gd name="T35" fmla="*/ 0 h 43"/>
                <a:gd name="T36" fmla="*/ 13 w 27"/>
                <a:gd name="T37" fmla="*/ 16 h 43"/>
                <a:gd name="T38" fmla="*/ 17 w 27"/>
                <a:gd name="T39" fmla="*/ 16 h 43"/>
                <a:gd name="T40" fmla="*/ 21 w 27"/>
                <a:gd name="T41" fmla="*/ 20 h 43"/>
                <a:gd name="T42" fmla="*/ 21 w 27"/>
                <a:gd name="T43" fmla="*/ 24 h 43"/>
                <a:gd name="T44" fmla="*/ 23 w 27"/>
                <a:gd name="T45" fmla="*/ 29 h 43"/>
                <a:gd name="T46" fmla="*/ 21 w 27"/>
                <a:gd name="T47" fmla="*/ 31 h 43"/>
                <a:gd name="T48" fmla="*/ 21 w 27"/>
                <a:gd name="T49" fmla="*/ 35 h 43"/>
                <a:gd name="T50" fmla="*/ 17 w 27"/>
                <a:gd name="T51" fmla="*/ 37 h 43"/>
                <a:gd name="T52" fmla="*/ 13 w 27"/>
                <a:gd name="T53" fmla="*/ 39 h 43"/>
                <a:gd name="T54" fmla="*/ 12 w 27"/>
                <a:gd name="T55" fmla="*/ 37 h 43"/>
                <a:gd name="T56" fmla="*/ 8 w 27"/>
                <a:gd name="T57" fmla="*/ 35 h 43"/>
                <a:gd name="T58" fmla="*/ 6 w 27"/>
                <a:gd name="T59" fmla="*/ 31 h 43"/>
                <a:gd name="T60" fmla="*/ 6 w 27"/>
                <a:gd name="T61" fmla="*/ 27 h 43"/>
                <a:gd name="T62" fmla="*/ 6 w 27"/>
                <a:gd name="T63" fmla="*/ 22 h 43"/>
                <a:gd name="T64" fmla="*/ 8 w 27"/>
                <a:gd name="T65" fmla="*/ 20 h 43"/>
                <a:gd name="T66" fmla="*/ 10 w 27"/>
                <a:gd name="T67" fmla="*/ 16 h 43"/>
                <a:gd name="T68" fmla="*/ 13 w 27"/>
                <a:gd name="T69" fmla="*/ 16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43"/>
                <a:gd name="T107" fmla="*/ 27 w 27"/>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43">
                  <a:moveTo>
                    <a:pt x="23" y="0"/>
                  </a:moveTo>
                  <a:lnTo>
                    <a:pt x="23" y="16"/>
                  </a:lnTo>
                  <a:lnTo>
                    <a:pt x="19" y="12"/>
                  </a:lnTo>
                  <a:lnTo>
                    <a:pt x="13" y="12"/>
                  </a:lnTo>
                  <a:lnTo>
                    <a:pt x="8" y="12"/>
                  </a:lnTo>
                  <a:lnTo>
                    <a:pt x="4" y="16"/>
                  </a:lnTo>
                  <a:lnTo>
                    <a:pt x="2" y="20"/>
                  </a:lnTo>
                  <a:lnTo>
                    <a:pt x="0" y="25"/>
                  </a:lnTo>
                  <a:lnTo>
                    <a:pt x="2" y="33"/>
                  </a:lnTo>
                  <a:lnTo>
                    <a:pt x="4" y="39"/>
                  </a:lnTo>
                  <a:lnTo>
                    <a:pt x="10" y="43"/>
                  </a:lnTo>
                  <a:lnTo>
                    <a:pt x="13" y="43"/>
                  </a:lnTo>
                  <a:lnTo>
                    <a:pt x="19" y="43"/>
                  </a:lnTo>
                  <a:lnTo>
                    <a:pt x="23" y="39"/>
                  </a:lnTo>
                  <a:lnTo>
                    <a:pt x="23" y="43"/>
                  </a:lnTo>
                  <a:lnTo>
                    <a:pt x="27" y="43"/>
                  </a:lnTo>
                  <a:lnTo>
                    <a:pt x="27" y="0"/>
                  </a:lnTo>
                  <a:lnTo>
                    <a:pt x="23" y="0"/>
                  </a:lnTo>
                  <a:close/>
                  <a:moveTo>
                    <a:pt x="13" y="16"/>
                  </a:moveTo>
                  <a:lnTo>
                    <a:pt x="17" y="16"/>
                  </a:lnTo>
                  <a:lnTo>
                    <a:pt x="21" y="20"/>
                  </a:lnTo>
                  <a:lnTo>
                    <a:pt x="21" y="24"/>
                  </a:lnTo>
                  <a:lnTo>
                    <a:pt x="23" y="29"/>
                  </a:lnTo>
                  <a:lnTo>
                    <a:pt x="21" y="31"/>
                  </a:lnTo>
                  <a:lnTo>
                    <a:pt x="21" y="35"/>
                  </a:lnTo>
                  <a:lnTo>
                    <a:pt x="17" y="37"/>
                  </a:lnTo>
                  <a:lnTo>
                    <a:pt x="13" y="39"/>
                  </a:lnTo>
                  <a:lnTo>
                    <a:pt x="12" y="37"/>
                  </a:lnTo>
                  <a:lnTo>
                    <a:pt x="8" y="35"/>
                  </a:lnTo>
                  <a:lnTo>
                    <a:pt x="6" y="31"/>
                  </a:lnTo>
                  <a:lnTo>
                    <a:pt x="6" y="27"/>
                  </a:lnTo>
                  <a:lnTo>
                    <a:pt x="6" y="22"/>
                  </a:lnTo>
                  <a:lnTo>
                    <a:pt x="8" y="20"/>
                  </a:lnTo>
                  <a:lnTo>
                    <a:pt x="10" y="16"/>
                  </a:lnTo>
                  <a:lnTo>
                    <a:pt x="13" y="16"/>
                  </a:lnTo>
                  <a:close/>
                </a:path>
              </a:pathLst>
            </a:custGeom>
            <a:solidFill>
              <a:srgbClr val="000000"/>
            </a:solidFill>
            <a:ln w="9525">
              <a:noFill/>
              <a:round/>
              <a:headEnd/>
              <a:tailEnd/>
            </a:ln>
          </p:spPr>
          <p:txBody>
            <a:bodyPr/>
            <a:lstStyle/>
            <a:p>
              <a:endParaRPr lang="en-US"/>
            </a:p>
          </p:txBody>
        </p:sp>
        <p:sp>
          <p:nvSpPr>
            <p:cNvPr id="466" name="Freeform 55"/>
            <p:cNvSpPr>
              <a:spLocks/>
            </p:cNvSpPr>
            <p:nvPr/>
          </p:nvSpPr>
          <p:spPr bwMode="auto">
            <a:xfrm>
              <a:off x="1974168" y="3192266"/>
              <a:ext cx="65115" cy="98073"/>
            </a:xfrm>
            <a:custGeom>
              <a:avLst/>
              <a:gdLst>
                <a:gd name="T0" fmla="*/ 0 w 27"/>
                <a:gd name="T1" fmla="*/ 0 h 43"/>
                <a:gd name="T2" fmla="*/ 0 w 27"/>
                <a:gd name="T3" fmla="*/ 43 h 43"/>
                <a:gd name="T4" fmla="*/ 27 w 27"/>
                <a:gd name="T5" fmla="*/ 43 h 43"/>
                <a:gd name="T6" fmla="*/ 27 w 27"/>
                <a:gd name="T7" fmla="*/ 37 h 43"/>
                <a:gd name="T8" fmla="*/ 6 w 27"/>
                <a:gd name="T9" fmla="*/ 37 h 43"/>
                <a:gd name="T10" fmla="*/ 6 w 27"/>
                <a:gd name="T11" fmla="*/ 0 h 43"/>
                <a:gd name="T12" fmla="*/ 0 w 27"/>
                <a:gd name="T13" fmla="*/ 0 h 43"/>
                <a:gd name="T14" fmla="*/ 0 60000 65536"/>
                <a:gd name="T15" fmla="*/ 0 60000 65536"/>
                <a:gd name="T16" fmla="*/ 0 60000 65536"/>
                <a:gd name="T17" fmla="*/ 0 60000 65536"/>
                <a:gd name="T18" fmla="*/ 0 60000 65536"/>
                <a:gd name="T19" fmla="*/ 0 60000 65536"/>
                <a:gd name="T20" fmla="*/ 0 60000 65536"/>
                <a:gd name="T21" fmla="*/ 0 w 27"/>
                <a:gd name="T22" fmla="*/ 0 h 43"/>
                <a:gd name="T23" fmla="*/ 27 w 2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3">
                  <a:moveTo>
                    <a:pt x="0" y="0"/>
                  </a:moveTo>
                  <a:lnTo>
                    <a:pt x="0" y="43"/>
                  </a:lnTo>
                  <a:lnTo>
                    <a:pt x="27" y="43"/>
                  </a:lnTo>
                  <a:lnTo>
                    <a:pt x="27" y="37"/>
                  </a:lnTo>
                  <a:lnTo>
                    <a:pt x="6" y="37"/>
                  </a:lnTo>
                  <a:lnTo>
                    <a:pt x="6" y="0"/>
                  </a:lnTo>
                  <a:lnTo>
                    <a:pt x="0" y="0"/>
                  </a:lnTo>
                  <a:close/>
                </a:path>
              </a:pathLst>
            </a:custGeom>
            <a:solidFill>
              <a:srgbClr val="000000"/>
            </a:solidFill>
            <a:ln w="9525">
              <a:noFill/>
              <a:round/>
              <a:headEnd/>
              <a:tailEnd/>
            </a:ln>
          </p:spPr>
          <p:txBody>
            <a:bodyPr/>
            <a:lstStyle/>
            <a:p>
              <a:endParaRPr lang="en-US"/>
            </a:p>
          </p:txBody>
        </p:sp>
        <p:sp>
          <p:nvSpPr>
            <p:cNvPr id="467" name="Freeform 56"/>
            <p:cNvSpPr>
              <a:spLocks noEditPoints="1"/>
            </p:cNvSpPr>
            <p:nvPr/>
          </p:nvSpPr>
          <p:spPr bwMode="auto">
            <a:xfrm>
              <a:off x="2048929" y="3219635"/>
              <a:ext cx="67526" cy="70704"/>
            </a:xfrm>
            <a:custGeom>
              <a:avLst/>
              <a:gdLst>
                <a:gd name="T0" fmla="*/ 28 w 28"/>
                <a:gd name="T1" fmla="*/ 27 h 31"/>
                <a:gd name="T2" fmla="*/ 26 w 28"/>
                <a:gd name="T3" fmla="*/ 27 h 31"/>
                <a:gd name="T4" fmla="*/ 25 w 28"/>
                <a:gd name="T5" fmla="*/ 27 h 31"/>
                <a:gd name="T6" fmla="*/ 25 w 28"/>
                <a:gd name="T7" fmla="*/ 25 h 31"/>
                <a:gd name="T8" fmla="*/ 25 w 28"/>
                <a:gd name="T9" fmla="*/ 8 h 31"/>
                <a:gd name="T10" fmla="*/ 25 w 28"/>
                <a:gd name="T11" fmla="*/ 4 h 31"/>
                <a:gd name="T12" fmla="*/ 21 w 28"/>
                <a:gd name="T13" fmla="*/ 2 h 31"/>
                <a:gd name="T14" fmla="*/ 19 w 28"/>
                <a:gd name="T15" fmla="*/ 0 h 31"/>
                <a:gd name="T16" fmla="*/ 13 w 28"/>
                <a:gd name="T17" fmla="*/ 0 h 31"/>
                <a:gd name="T18" fmla="*/ 7 w 28"/>
                <a:gd name="T19" fmla="*/ 0 h 31"/>
                <a:gd name="T20" fmla="*/ 3 w 28"/>
                <a:gd name="T21" fmla="*/ 2 h 31"/>
                <a:gd name="T22" fmla="*/ 1 w 28"/>
                <a:gd name="T23" fmla="*/ 6 h 31"/>
                <a:gd name="T24" fmla="*/ 1 w 28"/>
                <a:gd name="T25" fmla="*/ 10 h 31"/>
                <a:gd name="T26" fmla="*/ 5 w 28"/>
                <a:gd name="T27" fmla="*/ 10 h 31"/>
                <a:gd name="T28" fmla="*/ 7 w 28"/>
                <a:gd name="T29" fmla="*/ 8 h 31"/>
                <a:gd name="T30" fmla="*/ 7 w 28"/>
                <a:gd name="T31" fmla="*/ 4 h 31"/>
                <a:gd name="T32" fmla="*/ 9 w 28"/>
                <a:gd name="T33" fmla="*/ 4 h 31"/>
                <a:gd name="T34" fmla="*/ 13 w 28"/>
                <a:gd name="T35" fmla="*/ 4 h 31"/>
                <a:gd name="T36" fmla="*/ 15 w 28"/>
                <a:gd name="T37" fmla="*/ 4 h 31"/>
                <a:gd name="T38" fmla="*/ 19 w 28"/>
                <a:gd name="T39" fmla="*/ 4 h 31"/>
                <a:gd name="T40" fmla="*/ 19 w 28"/>
                <a:gd name="T41" fmla="*/ 6 h 31"/>
                <a:gd name="T42" fmla="*/ 19 w 28"/>
                <a:gd name="T43" fmla="*/ 8 h 31"/>
                <a:gd name="T44" fmla="*/ 19 w 28"/>
                <a:gd name="T45" fmla="*/ 10 h 31"/>
                <a:gd name="T46" fmla="*/ 19 w 28"/>
                <a:gd name="T47" fmla="*/ 12 h 31"/>
                <a:gd name="T48" fmla="*/ 11 w 28"/>
                <a:gd name="T49" fmla="*/ 13 h 31"/>
                <a:gd name="T50" fmla="*/ 5 w 28"/>
                <a:gd name="T51" fmla="*/ 13 h 31"/>
                <a:gd name="T52" fmla="*/ 3 w 28"/>
                <a:gd name="T53" fmla="*/ 15 h 31"/>
                <a:gd name="T54" fmla="*/ 1 w 28"/>
                <a:gd name="T55" fmla="*/ 17 h 31"/>
                <a:gd name="T56" fmla="*/ 0 w 28"/>
                <a:gd name="T57" fmla="*/ 19 h 31"/>
                <a:gd name="T58" fmla="*/ 0 w 28"/>
                <a:gd name="T59" fmla="*/ 23 h 31"/>
                <a:gd name="T60" fmla="*/ 0 w 28"/>
                <a:gd name="T61" fmla="*/ 27 h 31"/>
                <a:gd name="T62" fmla="*/ 1 w 28"/>
                <a:gd name="T63" fmla="*/ 29 h 31"/>
                <a:gd name="T64" fmla="*/ 5 w 28"/>
                <a:gd name="T65" fmla="*/ 31 h 31"/>
                <a:gd name="T66" fmla="*/ 9 w 28"/>
                <a:gd name="T67" fmla="*/ 31 h 31"/>
                <a:gd name="T68" fmla="*/ 15 w 28"/>
                <a:gd name="T69" fmla="*/ 31 h 31"/>
                <a:gd name="T70" fmla="*/ 19 w 28"/>
                <a:gd name="T71" fmla="*/ 27 h 31"/>
                <a:gd name="T72" fmla="*/ 21 w 28"/>
                <a:gd name="T73" fmla="*/ 31 h 31"/>
                <a:gd name="T74" fmla="*/ 25 w 28"/>
                <a:gd name="T75" fmla="*/ 31 h 31"/>
                <a:gd name="T76" fmla="*/ 28 w 28"/>
                <a:gd name="T77" fmla="*/ 31 h 31"/>
                <a:gd name="T78" fmla="*/ 28 w 28"/>
                <a:gd name="T79" fmla="*/ 27 h 31"/>
                <a:gd name="T80" fmla="*/ 19 w 28"/>
                <a:gd name="T81" fmla="*/ 19 h 31"/>
                <a:gd name="T82" fmla="*/ 19 w 28"/>
                <a:gd name="T83" fmla="*/ 19 h 31"/>
                <a:gd name="T84" fmla="*/ 19 w 28"/>
                <a:gd name="T85" fmla="*/ 19 h 31"/>
                <a:gd name="T86" fmla="*/ 19 w 28"/>
                <a:gd name="T87" fmla="*/ 23 h 31"/>
                <a:gd name="T88" fmla="*/ 17 w 28"/>
                <a:gd name="T89" fmla="*/ 25 h 31"/>
                <a:gd name="T90" fmla="*/ 15 w 28"/>
                <a:gd name="T91" fmla="*/ 25 h 31"/>
                <a:gd name="T92" fmla="*/ 9 w 28"/>
                <a:gd name="T93" fmla="*/ 27 h 31"/>
                <a:gd name="T94" fmla="*/ 5 w 28"/>
                <a:gd name="T95" fmla="*/ 25 h 31"/>
                <a:gd name="T96" fmla="*/ 5 w 28"/>
                <a:gd name="T97" fmla="*/ 25 h 31"/>
                <a:gd name="T98" fmla="*/ 5 w 28"/>
                <a:gd name="T99" fmla="*/ 21 h 31"/>
                <a:gd name="T100" fmla="*/ 5 w 28"/>
                <a:gd name="T101" fmla="*/ 19 h 31"/>
                <a:gd name="T102" fmla="*/ 5 w 28"/>
                <a:gd name="T103" fmla="*/ 19 h 31"/>
                <a:gd name="T104" fmla="*/ 11 w 28"/>
                <a:gd name="T105" fmla="*/ 17 h 31"/>
                <a:gd name="T106" fmla="*/ 15 w 28"/>
                <a:gd name="T107" fmla="*/ 15 h 31"/>
                <a:gd name="T108" fmla="*/ 19 w 28"/>
                <a:gd name="T109" fmla="*/ 15 h 31"/>
                <a:gd name="T110" fmla="*/ 19 w 28"/>
                <a:gd name="T111" fmla="*/ 15 h 31"/>
                <a:gd name="T112" fmla="*/ 19 w 28"/>
                <a:gd name="T113" fmla="*/ 19 h 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1"/>
                <a:gd name="T173" fmla="*/ 28 w 28"/>
                <a:gd name="T174" fmla="*/ 31 h 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1">
                  <a:moveTo>
                    <a:pt x="28" y="27"/>
                  </a:moveTo>
                  <a:lnTo>
                    <a:pt x="26" y="27"/>
                  </a:lnTo>
                  <a:lnTo>
                    <a:pt x="25" y="27"/>
                  </a:lnTo>
                  <a:lnTo>
                    <a:pt x="25" y="25"/>
                  </a:lnTo>
                  <a:lnTo>
                    <a:pt x="25" y="8"/>
                  </a:lnTo>
                  <a:lnTo>
                    <a:pt x="25" y="4"/>
                  </a:lnTo>
                  <a:lnTo>
                    <a:pt x="21" y="2"/>
                  </a:lnTo>
                  <a:lnTo>
                    <a:pt x="19" y="0"/>
                  </a:lnTo>
                  <a:lnTo>
                    <a:pt x="13" y="0"/>
                  </a:lnTo>
                  <a:lnTo>
                    <a:pt x="7" y="0"/>
                  </a:lnTo>
                  <a:lnTo>
                    <a:pt x="3" y="2"/>
                  </a:lnTo>
                  <a:lnTo>
                    <a:pt x="1" y="6"/>
                  </a:lnTo>
                  <a:lnTo>
                    <a:pt x="1" y="10"/>
                  </a:lnTo>
                  <a:lnTo>
                    <a:pt x="5" y="10"/>
                  </a:lnTo>
                  <a:lnTo>
                    <a:pt x="7" y="8"/>
                  </a:lnTo>
                  <a:lnTo>
                    <a:pt x="7" y="4"/>
                  </a:lnTo>
                  <a:lnTo>
                    <a:pt x="9" y="4"/>
                  </a:lnTo>
                  <a:lnTo>
                    <a:pt x="13" y="4"/>
                  </a:lnTo>
                  <a:lnTo>
                    <a:pt x="15" y="4"/>
                  </a:lnTo>
                  <a:lnTo>
                    <a:pt x="19" y="4"/>
                  </a:lnTo>
                  <a:lnTo>
                    <a:pt x="19" y="6"/>
                  </a:lnTo>
                  <a:lnTo>
                    <a:pt x="19" y="8"/>
                  </a:lnTo>
                  <a:lnTo>
                    <a:pt x="19" y="10"/>
                  </a:lnTo>
                  <a:lnTo>
                    <a:pt x="19" y="12"/>
                  </a:lnTo>
                  <a:lnTo>
                    <a:pt x="11" y="13"/>
                  </a:lnTo>
                  <a:lnTo>
                    <a:pt x="5" y="13"/>
                  </a:lnTo>
                  <a:lnTo>
                    <a:pt x="3" y="15"/>
                  </a:lnTo>
                  <a:lnTo>
                    <a:pt x="1" y="17"/>
                  </a:lnTo>
                  <a:lnTo>
                    <a:pt x="0" y="19"/>
                  </a:lnTo>
                  <a:lnTo>
                    <a:pt x="0" y="23"/>
                  </a:lnTo>
                  <a:lnTo>
                    <a:pt x="0" y="27"/>
                  </a:lnTo>
                  <a:lnTo>
                    <a:pt x="1" y="29"/>
                  </a:lnTo>
                  <a:lnTo>
                    <a:pt x="5" y="31"/>
                  </a:lnTo>
                  <a:lnTo>
                    <a:pt x="9" y="31"/>
                  </a:lnTo>
                  <a:lnTo>
                    <a:pt x="15" y="31"/>
                  </a:lnTo>
                  <a:lnTo>
                    <a:pt x="19" y="27"/>
                  </a:lnTo>
                  <a:lnTo>
                    <a:pt x="21" y="31"/>
                  </a:lnTo>
                  <a:lnTo>
                    <a:pt x="25" y="31"/>
                  </a:lnTo>
                  <a:lnTo>
                    <a:pt x="28" y="31"/>
                  </a:lnTo>
                  <a:lnTo>
                    <a:pt x="28" y="27"/>
                  </a:lnTo>
                  <a:close/>
                  <a:moveTo>
                    <a:pt x="19" y="19"/>
                  </a:moveTo>
                  <a:lnTo>
                    <a:pt x="19" y="19"/>
                  </a:lnTo>
                  <a:lnTo>
                    <a:pt x="19" y="23"/>
                  </a:lnTo>
                  <a:lnTo>
                    <a:pt x="17" y="25"/>
                  </a:lnTo>
                  <a:lnTo>
                    <a:pt x="15" y="25"/>
                  </a:lnTo>
                  <a:lnTo>
                    <a:pt x="9" y="27"/>
                  </a:lnTo>
                  <a:lnTo>
                    <a:pt x="5" y="25"/>
                  </a:lnTo>
                  <a:lnTo>
                    <a:pt x="5" y="21"/>
                  </a:lnTo>
                  <a:lnTo>
                    <a:pt x="5" y="19"/>
                  </a:lnTo>
                  <a:lnTo>
                    <a:pt x="11" y="17"/>
                  </a:lnTo>
                  <a:lnTo>
                    <a:pt x="15" y="15"/>
                  </a:lnTo>
                  <a:lnTo>
                    <a:pt x="19" y="15"/>
                  </a:lnTo>
                  <a:lnTo>
                    <a:pt x="19" y="19"/>
                  </a:lnTo>
                  <a:close/>
                </a:path>
              </a:pathLst>
            </a:custGeom>
            <a:solidFill>
              <a:srgbClr val="000000"/>
            </a:solidFill>
            <a:ln w="9525">
              <a:noFill/>
              <a:round/>
              <a:headEnd/>
              <a:tailEnd/>
            </a:ln>
          </p:spPr>
          <p:txBody>
            <a:bodyPr/>
            <a:lstStyle/>
            <a:p>
              <a:endParaRPr lang="en-US"/>
            </a:p>
          </p:txBody>
        </p:sp>
        <p:sp>
          <p:nvSpPr>
            <p:cNvPr id="468" name="Freeform 57"/>
            <p:cNvSpPr>
              <a:spLocks/>
            </p:cNvSpPr>
            <p:nvPr/>
          </p:nvSpPr>
          <p:spPr bwMode="auto">
            <a:xfrm>
              <a:off x="2130925" y="3192266"/>
              <a:ext cx="60291" cy="98073"/>
            </a:xfrm>
            <a:custGeom>
              <a:avLst/>
              <a:gdLst>
                <a:gd name="T0" fmla="*/ 0 w 25"/>
                <a:gd name="T1" fmla="*/ 0 h 43"/>
                <a:gd name="T2" fmla="*/ 0 w 25"/>
                <a:gd name="T3" fmla="*/ 43 h 43"/>
                <a:gd name="T4" fmla="*/ 4 w 25"/>
                <a:gd name="T5" fmla="*/ 43 h 43"/>
                <a:gd name="T6" fmla="*/ 4 w 25"/>
                <a:gd name="T7" fmla="*/ 31 h 43"/>
                <a:gd name="T8" fmla="*/ 8 w 25"/>
                <a:gd name="T9" fmla="*/ 27 h 43"/>
                <a:gd name="T10" fmla="*/ 17 w 25"/>
                <a:gd name="T11" fmla="*/ 43 h 43"/>
                <a:gd name="T12" fmla="*/ 25 w 25"/>
                <a:gd name="T13" fmla="*/ 43 h 43"/>
                <a:gd name="T14" fmla="*/ 14 w 25"/>
                <a:gd name="T15" fmla="*/ 24 h 43"/>
                <a:gd name="T16" fmla="*/ 25 w 25"/>
                <a:gd name="T17" fmla="*/ 12 h 43"/>
                <a:gd name="T18" fmla="*/ 17 w 25"/>
                <a:gd name="T19" fmla="*/ 12 h 43"/>
                <a:gd name="T20" fmla="*/ 4 w 25"/>
                <a:gd name="T21" fmla="*/ 25 h 43"/>
                <a:gd name="T22" fmla="*/ 4 w 25"/>
                <a:gd name="T23" fmla="*/ 0 h 43"/>
                <a:gd name="T24" fmla="*/ 0 w 25"/>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43"/>
                <a:gd name="T41" fmla="*/ 25 w 25"/>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43">
                  <a:moveTo>
                    <a:pt x="0" y="0"/>
                  </a:moveTo>
                  <a:lnTo>
                    <a:pt x="0" y="43"/>
                  </a:lnTo>
                  <a:lnTo>
                    <a:pt x="4" y="43"/>
                  </a:lnTo>
                  <a:lnTo>
                    <a:pt x="4" y="31"/>
                  </a:lnTo>
                  <a:lnTo>
                    <a:pt x="8" y="27"/>
                  </a:lnTo>
                  <a:lnTo>
                    <a:pt x="17" y="43"/>
                  </a:lnTo>
                  <a:lnTo>
                    <a:pt x="25" y="43"/>
                  </a:lnTo>
                  <a:lnTo>
                    <a:pt x="14" y="24"/>
                  </a:lnTo>
                  <a:lnTo>
                    <a:pt x="25" y="12"/>
                  </a:lnTo>
                  <a:lnTo>
                    <a:pt x="17" y="12"/>
                  </a:lnTo>
                  <a:lnTo>
                    <a:pt x="4" y="25"/>
                  </a:lnTo>
                  <a:lnTo>
                    <a:pt x="4" y="0"/>
                  </a:lnTo>
                  <a:lnTo>
                    <a:pt x="0" y="0"/>
                  </a:lnTo>
                  <a:close/>
                </a:path>
              </a:pathLst>
            </a:custGeom>
            <a:solidFill>
              <a:srgbClr val="000000"/>
            </a:solidFill>
            <a:ln w="9525">
              <a:noFill/>
              <a:round/>
              <a:headEnd/>
              <a:tailEnd/>
            </a:ln>
          </p:spPr>
          <p:txBody>
            <a:bodyPr/>
            <a:lstStyle/>
            <a:p>
              <a:endParaRPr lang="en-US"/>
            </a:p>
          </p:txBody>
        </p:sp>
        <p:sp>
          <p:nvSpPr>
            <p:cNvPr id="469" name="Freeform 58"/>
            <p:cNvSpPr>
              <a:spLocks noEditPoints="1"/>
            </p:cNvSpPr>
            <p:nvPr/>
          </p:nvSpPr>
          <p:spPr bwMode="auto">
            <a:xfrm>
              <a:off x="2196039" y="3219635"/>
              <a:ext cx="65115" cy="70704"/>
            </a:xfrm>
            <a:custGeom>
              <a:avLst/>
              <a:gdLst>
                <a:gd name="T0" fmla="*/ 27 w 27"/>
                <a:gd name="T1" fmla="*/ 17 h 31"/>
                <a:gd name="T2" fmla="*/ 27 w 27"/>
                <a:gd name="T3" fmla="*/ 10 h 31"/>
                <a:gd name="T4" fmla="*/ 25 w 27"/>
                <a:gd name="T5" fmla="*/ 4 h 31"/>
                <a:gd name="T6" fmla="*/ 21 w 27"/>
                <a:gd name="T7" fmla="*/ 0 h 31"/>
                <a:gd name="T8" fmla="*/ 15 w 27"/>
                <a:gd name="T9" fmla="*/ 0 h 31"/>
                <a:gd name="T10" fmla="*/ 10 w 27"/>
                <a:gd name="T11" fmla="*/ 0 h 31"/>
                <a:gd name="T12" fmla="*/ 4 w 27"/>
                <a:gd name="T13" fmla="*/ 4 h 31"/>
                <a:gd name="T14" fmla="*/ 2 w 27"/>
                <a:gd name="T15" fmla="*/ 8 h 31"/>
                <a:gd name="T16" fmla="*/ 0 w 27"/>
                <a:gd name="T17" fmla="*/ 15 h 31"/>
                <a:gd name="T18" fmla="*/ 0 w 27"/>
                <a:gd name="T19" fmla="*/ 19 h 31"/>
                <a:gd name="T20" fmla="*/ 2 w 27"/>
                <a:gd name="T21" fmla="*/ 25 h 31"/>
                <a:gd name="T22" fmla="*/ 4 w 27"/>
                <a:gd name="T23" fmla="*/ 27 h 31"/>
                <a:gd name="T24" fmla="*/ 8 w 27"/>
                <a:gd name="T25" fmla="*/ 31 h 31"/>
                <a:gd name="T26" fmla="*/ 10 w 27"/>
                <a:gd name="T27" fmla="*/ 31 h 31"/>
                <a:gd name="T28" fmla="*/ 15 w 27"/>
                <a:gd name="T29" fmla="*/ 31 h 31"/>
                <a:gd name="T30" fmla="*/ 21 w 27"/>
                <a:gd name="T31" fmla="*/ 31 h 31"/>
                <a:gd name="T32" fmla="*/ 25 w 27"/>
                <a:gd name="T33" fmla="*/ 27 h 31"/>
                <a:gd name="T34" fmla="*/ 27 w 27"/>
                <a:gd name="T35" fmla="*/ 25 h 31"/>
                <a:gd name="T36" fmla="*/ 27 w 27"/>
                <a:gd name="T37" fmla="*/ 21 h 31"/>
                <a:gd name="T38" fmla="*/ 23 w 27"/>
                <a:gd name="T39" fmla="*/ 21 h 31"/>
                <a:gd name="T40" fmla="*/ 21 w 27"/>
                <a:gd name="T41" fmla="*/ 23 h 31"/>
                <a:gd name="T42" fmla="*/ 19 w 27"/>
                <a:gd name="T43" fmla="*/ 25 h 31"/>
                <a:gd name="T44" fmla="*/ 17 w 27"/>
                <a:gd name="T45" fmla="*/ 27 h 31"/>
                <a:gd name="T46" fmla="*/ 15 w 27"/>
                <a:gd name="T47" fmla="*/ 27 h 31"/>
                <a:gd name="T48" fmla="*/ 10 w 27"/>
                <a:gd name="T49" fmla="*/ 27 h 31"/>
                <a:gd name="T50" fmla="*/ 8 w 27"/>
                <a:gd name="T51" fmla="*/ 25 h 31"/>
                <a:gd name="T52" fmla="*/ 6 w 27"/>
                <a:gd name="T53" fmla="*/ 21 h 31"/>
                <a:gd name="T54" fmla="*/ 6 w 27"/>
                <a:gd name="T55" fmla="*/ 17 h 31"/>
                <a:gd name="T56" fmla="*/ 27 w 27"/>
                <a:gd name="T57" fmla="*/ 17 h 31"/>
                <a:gd name="T58" fmla="*/ 6 w 27"/>
                <a:gd name="T59" fmla="*/ 13 h 31"/>
                <a:gd name="T60" fmla="*/ 6 w 27"/>
                <a:gd name="T61" fmla="*/ 10 h 31"/>
                <a:gd name="T62" fmla="*/ 8 w 27"/>
                <a:gd name="T63" fmla="*/ 6 h 31"/>
                <a:gd name="T64" fmla="*/ 11 w 27"/>
                <a:gd name="T65" fmla="*/ 4 h 31"/>
                <a:gd name="T66" fmla="*/ 15 w 27"/>
                <a:gd name="T67" fmla="*/ 4 h 31"/>
                <a:gd name="T68" fmla="*/ 17 w 27"/>
                <a:gd name="T69" fmla="*/ 4 h 31"/>
                <a:gd name="T70" fmla="*/ 21 w 27"/>
                <a:gd name="T71" fmla="*/ 6 h 31"/>
                <a:gd name="T72" fmla="*/ 21 w 27"/>
                <a:gd name="T73" fmla="*/ 10 h 31"/>
                <a:gd name="T74" fmla="*/ 23 w 27"/>
                <a:gd name="T75" fmla="*/ 13 h 31"/>
                <a:gd name="T76" fmla="*/ 6 w 27"/>
                <a:gd name="T77" fmla="*/ 13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1"/>
                <a:gd name="T119" fmla="*/ 27 w 27"/>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1">
                  <a:moveTo>
                    <a:pt x="27" y="17"/>
                  </a:moveTo>
                  <a:lnTo>
                    <a:pt x="27" y="10"/>
                  </a:lnTo>
                  <a:lnTo>
                    <a:pt x="25" y="4"/>
                  </a:lnTo>
                  <a:lnTo>
                    <a:pt x="21" y="0"/>
                  </a:lnTo>
                  <a:lnTo>
                    <a:pt x="15" y="0"/>
                  </a:lnTo>
                  <a:lnTo>
                    <a:pt x="10" y="0"/>
                  </a:lnTo>
                  <a:lnTo>
                    <a:pt x="4" y="4"/>
                  </a:lnTo>
                  <a:lnTo>
                    <a:pt x="2" y="8"/>
                  </a:lnTo>
                  <a:lnTo>
                    <a:pt x="0" y="15"/>
                  </a:lnTo>
                  <a:lnTo>
                    <a:pt x="0" y="19"/>
                  </a:lnTo>
                  <a:lnTo>
                    <a:pt x="2" y="25"/>
                  </a:lnTo>
                  <a:lnTo>
                    <a:pt x="4" y="27"/>
                  </a:lnTo>
                  <a:lnTo>
                    <a:pt x="8" y="31"/>
                  </a:lnTo>
                  <a:lnTo>
                    <a:pt x="10" y="31"/>
                  </a:lnTo>
                  <a:lnTo>
                    <a:pt x="15" y="31"/>
                  </a:lnTo>
                  <a:lnTo>
                    <a:pt x="21" y="31"/>
                  </a:lnTo>
                  <a:lnTo>
                    <a:pt x="25" y="27"/>
                  </a:lnTo>
                  <a:lnTo>
                    <a:pt x="27" y="25"/>
                  </a:lnTo>
                  <a:lnTo>
                    <a:pt x="27" y="21"/>
                  </a:lnTo>
                  <a:lnTo>
                    <a:pt x="23" y="21"/>
                  </a:lnTo>
                  <a:lnTo>
                    <a:pt x="21" y="23"/>
                  </a:lnTo>
                  <a:lnTo>
                    <a:pt x="19" y="25"/>
                  </a:lnTo>
                  <a:lnTo>
                    <a:pt x="17" y="27"/>
                  </a:lnTo>
                  <a:lnTo>
                    <a:pt x="15" y="27"/>
                  </a:lnTo>
                  <a:lnTo>
                    <a:pt x="10" y="27"/>
                  </a:lnTo>
                  <a:lnTo>
                    <a:pt x="8" y="25"/>
                  </a:lnTo>
                  <a:lnTo>
                    <a:pt x="6" y="21"/>
                  </a:lnTo>
                  <a:lnTo>
                    <a:pt x="6" y="17"/>
                  </a:lnTo>
                  <a:lnTo>
                    <a:pt x="27" y="17"/>
                  </a:lnTo>
                  <a:close/>
                  <a:moveTo>
                    <a:pt x="6" y="13"/>
                  </a:moveTo>
                  <a:lnTo>
                    <a:pt x="6" y="10"/>
                  </a:lnTo>
                  <a:lnTo>
                    <a:pt x="8" y="6"/>
                  </a:lnTo>
                  <a:lnTo>
                    <a:pt x="11" y="4"/>
                  </a:lnTo>
                  <a:lnTo>
                    <a:pt x="15" y="4"/>
                  </a:lnTo>
                  <a:lnTo>
                    <a:pt x="17" y="4"/>
                  </a:lnTo>
                  <a:lnTo>
                    <a:pt x="21" y="6"/>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470" name="Freeform 59"/>
            <p:cNvSpPr>
              <a:spLocks noEditPoints="1"/>
            </p:cNvSpPr>
            <p:nvPr/>
          </p:nvSpPr>
          <p:spPr bwMode="auto">
            <a:xfrm>
              <a:off x="2473379" y="3351921"/>
              <a:ext cx="74761" cy="95793"/>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3 h 42"/>
                <a:gd name="T12" fmla="*/ 29 w 31"/>
                <a:gd name="T13" fmla="*/ 19 h 42"/>
                <a:gd name="T14" fmla="*/ 31 w 31"/>
                <a:gd name="T15" fmla="*/ 17 h 42"/>
                <a:gd name="T16" fmla="*/ 31 w 31"/>
                <a:gd name="T17" fmla="*/ 11 h 42"/>
                <a:gd name="T18" fmla="*/ 31 w 31"/>
                <a:gd name="T19" fmla="*/ 7 h 42"/>
                <a:gd name="T20" fmla="*/ 29 w 31"/>
                <a:gd name="T21" fmla="*/ 1 h 42"/>
                <a:gd name="T22" fmla="*/ 23 w 31"/>
                <a:gd name="T23" fmla="*/ 0 h 42"/>
                <a:gd name="T24" fmla="*/ 19 w 31"/>
                <a:gd name="T25" fmla="*/ 0 h 42"/>
                <a:gd name="T26" fmla="*/ 19 w 31"/>
                <a:gd name="T27" fmla="*/ 0 h 42"/>
                <a:gd name="T28" fmla="*/ 0 w 31"/>
                <a:gd name="T29" fmla="*/ 0 h 42"/>
                <a:gd name="T30" fmla="*/ 6 w 31"/>
                <a:gd name="T31" fmla="*/ 19 h 42"/>
                <a:gd name="T32" fmla="*/ 6 w 31"/>
                <a:gd name="T33" fmla="*/ 3 h 42"/>
                <a:gd name="T34" fmla="*/ 17 w 31"/>
                <a:gd name="T35" fmla="*/ 3 h 42"/>
                <a:gd name="T36" fmla="*/ 21 w 31"/>
                <a:gd name="T37" fmla="*/ 5 h 42"/>
                <a:gd name="T38" fmla="*/ 23 w 31"/>
                <a:gd name="T39" fmla="*/ 5 h 42"/>
                <a:gd name="T40" fmla="*/ 25 w 31"/>
                <a:gd name="T41" fmla="*/ 7 h 42"/>
                <a:gd name="T42" fmla="*/ 25 w 31"/>
                <a:gd name="T43" fmla="*/ 11 h 42"/>
                <a:gd name="T44" fmla="*/ 25 w 31"/>
                <a:gd name="T45" fmla="*/ 15 h 42"/>
                <a:gd name="T46" fmla="*/ 23 w 31"/>
                <a:gd name="T47" fmla="*/ 17 h 42"/>
                <a:gd name="T48" fmla="*/ 21 w 31"/>
                <a:gd name="T49" fmla="*/ 19 h 42"/>
                <a:gd name="T50" fmla="*/ 17 w 31"/>
                <a:gd name="T51" fmla="*/ 19 h 42"/>
                <a:gd name="T52" fmla="*/ 6 w 31"/>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3"/>
                  </a:lnTo>
                  <a:lnTo>
                    <a:pt x="29" y="19"/>
                  </a:lnTo>
                  <a:lnTo>
                    <a:pt x="31" y="17"/>
                  </a:lnTo>
                  <a:lnTo>
                    <a:pt x="31" y="11"/>
                  </a:lnTo>
                  <a:lnTo>
                    <a:pt x="31" y="7"/>
                  </a:lnTo>
                  <a:lnTo>
                    <a:pt x="29" y="1"/>
                  </a:lnTo>
                  <a:lnTo>
                    <a:pt x="23" y="0"/>
                  </a:lnTo>
                  <a:lnTo>
                    <a:pt x="19" y="0"/>
                  </a:lnTo>
                  <a:lnTo>
                    <a:pt x="0" y="0"/>
                  </a:lnTo>
                  <a:close/>
                  <a:moveTo>
                    <a:pt x="6" y="19"/>
                  </a:moveTo>
                  <a:lnTo>
                    <a:pt x="6" y="3"/>
                  </a:lnTo>
                  <a:lnTo>
                    <a:pt x="17" y="3"/>
                  </a:lnTo>
                  <a:lnTo>
                    <a:pt x="21" y="5"/>
                  </a:lnTo>
                  <a:lnTo>
                    <a:pt x="23" y="5"/>
                  </a:lnTo>
                  <a:lnTo>
                    <a:pt x="25" y="7"/>
                  </a:lnTo>
                  <a:lnTo>
                    <a:pt x="25" y="11"/>
                  </a:lnTo>
                  <a:lnTo>
                    <a:pt x="25" y="15"/>
                  </a:lnTo>
                  <a:lnTo>
                    <a:pt x="23" y="17"/>
                  </a:lnTo>
                  <a:lnTo>
                    <a:pt x="21" y="19"/>
                  </a:lnTo>
                  <a:lnTo>
                    <a:pt x="17" y="19"/>
                  </a:lnTo>
                  <a:lnTo>
                    <a:pt x="6" y="19"/>
                  </a:lnTo>
                  <a:close/>
                </a:path>
              </a:pathLst>
            </a:custGeom>
            <a:solidFill>
              <a:srgbClr val="000000"/>
            </a:solidFill>
            <a:ln w="9525">
              <a:noFill/>
              <a:round/>
              <a:headEnd/>
              <a:tailEnd/>
            </a:ln>
          </p:spPr>
          <p:txBody>
            <a:bodyPr/>
            <a:lstStyle/>
            <a:p>
              <a:endParaRPr lang="en-US"/>
            </a:p>
          </p:txBody>
        </p:sp>
        <p:sp>
          <p:nvSpPr>
            <p:cNvPr id="471" name="Freeform 60"/>
            <p:cNvSpPr>
              <a:spLocks noEditPoints="1"/>
            </p:cNvSpPr>
            <p:nvPr/>
          </p:nvSpPr>
          <p:spPr bwMode="auto">
            <a:xfrm>
              <a:off x="2562610" y="3372448"/>
              <a:ext cx="67526" cy="75266"/>
            </a:xfrm>
            <a:custGeom>
              <a:avLst/>
              <a:gdLst>
                <a:gd name="T0" fmla="*/ 28 w 28"/>
                <a:gd name="T1" fmla="*/ 29 h 33"/>
                <a:gd name="T2" fmla="*/ 26 w 28"/>
                <a:gd name="T3" fmla="*/ 29 h 33"/>
                <a:gd name="T4" fmla="*/ 25 w 28"/>
                <a:gd name="T5" fmla="*/ 27 h 33"/>
                <a:gd name="T6" fmla="*/ 25 w 28"/>
                <a:gd name="T7" fmla="*/ 27 h 33"/>
                <a:gd name="T8" fmla="*/ 25 w 28"/>
                <a:gd name="T9" fmla="*/ 10 h 33"/>
                <a:gd name="T10" fmla="*/ 23 w 28"/>
                <a:gd name="T11" fmla="*/ 6 h 33"/>
                <a:gd name="T12" fmla="*/ 21 w 28"/>
                <a:gd name="T13" fmla="*/ 4 h 33"/>
                <a:gd name="T14" fmla="*/ 17 w 28"/>
                <a:gd name="T15" fmla="*/ 2 h 33"/>
                <a:gd name="T16" fmla="*/ 13 w 28"/>
                <a:gd name="T17" fmla="*/ 0 h 33"/>
                <a:gd name="T18" fmla="*/ 7 w 28"/>
                <a:gd name="T19" fmla="*/ 2 h 33"/>
                <a:gd name="T20" fmla="*/ 3 w 28"/>
                <a:gd name="T21" fmla="*/ 4 h 33"/>
                <a:gd name="T22" fmla="*/ 2 w 28"/>
                <a:gd name="T23" fmla="*/ 6 h 33"/>
                <a:gd name="T24" fmla="*/ 0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2 h 33"/>
                <a:gd name="T46" fmla="*/ 19 w 28"/>
                <a:gd name="T47" fmla="*/ 14 h 33"/>
                <a:gd name="T48" fmla="*/ 11 w 28"/>
                <a:gd name="T49" fmla="*/ 16 h 33"/>
                <a:gd name="T50" fmla="*/ 5 w 28"/>
                <a:gd name="T51" fmla="*/ 16 h 33"/>
                <a:gd name="T52" fmla="*/ 3 w 28"/>
                <a:gd name="T53" fmla="*/ 16 h 33"/>
                <a:gd name="T54" fmla="*/ 0 w 28"/>
                <a:gd name="T55" fmla="*/ 19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3 h 33"/>
                <a:gd name="T70" fmla="*/ 19 w 28"/>
                <a:gd name="T71" fmla="*/ 27 h 33"/>
                <a:gd name="T72" fmla="*/ 21 w 28"/>
                <a:gd name="T73" fmla="*/ 31 h 33"/>
                <a:gd name="T74" fmla="*/ 25 w 28"/>
                <a:gd name="T75" fmla="*/ 33 h 33"/>
                <a:gd name="T76" fmla="*/ 28 w 28"/>
                <a:gd name="T77" fmla="*/ 33 h 33"/>
                <a:gd name="T78" fmla="*/ 28 w 28"/>
                <a:gd name="T79" fmla="*/ 29 h 33"/>
                <a:gd name="T80" fmla="*/ 19 w 28"/>
                <a:gd name="T81" fmla="*/ 21 h 33"/>
                <a:gd name="T82" fmla="*/ 19 w 28"/>
                <a:gd name="T83" fmla="*/ 21 h 33"/>
                <a:gd name="T84" fmla="*/ 19 w 28"/>
                <a:gd name="T85" fmla="*/ 23 h 33"/>
                <a:gd name="T86" fmla="*/ 17 w 28"/>
                <a:gd name="T87" fmla="*/ 27 h 33"/>
                <a:gd name="T88" fmla="*/ 15 w 28"/>
                <a:gd name="T89" fmla="*/ 27 h 33"/>
                <a:gd name="T90" fmla="*/ 9 w 28"/>
                <a:gd name="T91" fmla="*/ 29 h 33"/>
                <a:gd name="T92" fmla="*/ 5 w 28"/>
                <a:gd name="T93" fmla="*/ 27 h 33"/>
                <a:gd name="T94" fmla="*/ 5 w 28"/>
                <a:gd name="T95" fmla="*/ 25 h 33"/>
                <a:gd name="T96" fmla="*/ 3 w 28"/>
                <a:gd name="T97" fmla="*/ 23 h 33"/>
                <a:gd name="T98" fmla="*/ 5 w 28"/>
                <a:gd name="T99" fmla="*/ 21 h 33"/>
                <a:gd name="T100" fmla="*/ 5 w 28"/>
                <a:gd name="T101" fmla="*/ 21 h 33"/>
                <a:gd name="T102" fmla="*/ 9 w 28"/>
                <a:gd name="T103" fmla="*/ 19 h 33"/>
                <a:gd name="T104" fmla="*/ 15 w 28"/>
                <a:gd name="T105" fmla="*/ 17 h 33"/>
                <a:gd name="T106" fmla="*/ 19 w 28"/>
                <a:gd name="T107" fmla="*/ 17 h 33"/>
                <a:gd name="T108" fmla="*/ 19 w 28"/>
                <a:gd name="T109" fmla="*/ 16 h 33"/>
                <a:gd name="T110" fmla="*/ 19 w 28"/>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
                <a:gd name="T169" fmla="*/ 0 h 33"/>
                <a:gd name="T170" fmla="*/ 28 w 28"/>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 h="33">
                  <a:moveTo>
                    <a:pt x="28" y="29"/>
                  </a:moveTo>
                  <a:lnTo>
                    <a:pt x="26" y="29"/>
                  </a:lnTo>
                  <a:lnTo>
                    <a:pt x="25" y="27"/>
                  </a:lnTo>
                  <a:lnTo>
                    <a:pt x="25" y="10"/>
                  </a:lnTo>
                  <a:lnTo>
                    <a:pt x="23" y="6"/>
                  </a:lnTo>
                  <a:lnTo>
                    <a:pt x="21" y="4"/>
                  </a:lnTo>
                  <a:lnTo>
                    <a:pt x="17" y="2"/>
                  </a:lnTo>
                  <a:lnTo>
                    <a:pt x="13" y="0"/>
                  </a:lnTo>
                  <a:lnTo>
                    <a:pt x="7" y="2"/>
                  </a:lnTo>
                  <a:lnTo>
                    <a:pt x="3" y="4"/>
                  </a:lnTo>
                  <a:lnTo>
                    <a:pt x="2" y="6"/>
                  </a:lnTo>
                  <a:lnTo>
                    <a:pt x="0" y="10"/>
                  </a:lnTo>
                  <a:lnTo>
                    <a:pt x="5" y="10"/>
                  </a:lnTo>
                  <a:lnTo>
                    <a:pt x="5" y="8"/>
                  </a:lnTo>
                  <a:lnTo>
                    <a:pt x="7" y="6"/>
                  </a:lnTo>
                  <a:lnTo>
                    <a:pt x="9" y="6"/>
                  </a:lnTo>
                  <a:lnTo>
                    <a:pt x="13" y="4"/>
                  </a:lnTo>
                  <a:lnTo>
                    <a:pt x="15" y="6"/>
                  </a:lnTo>
                  <a:lnTo>
                    <a:pt x="17" y="6"/>
                  </a:lnTo>
                  <a:lnTo>
                    <a:pt x="19" y="8"/>
                  </a:lnTo>
                  <a:lnTo>
                    <a:pt x="19" y="10"/>
                  </a:lnTo>
                  <a:lnTo>
                    <a:pt x="19" y="12"/>
                  </a:lnTo>
                  <a:lnTo>
                    <a:pt x="19" y="14"/>
                  </a:lnTo>
                  <a:lnTo>
                    <a:pt x="11" y="16"/>
                  </a:lnTo>
                  <a:lnTo>
                    <a:pt x="5" y="16"/>
                  </a:lnTo>
                  <a:lnTo>
                    <a:pt x="3" y="16"/>
                  </a:lnTo>
                  <a:lnTo>
                    <a:pt x="0" y="19"/>
                  </a:lnTo>
                  <a:lnTo>
                    <a:pt x="0" y="21"/>
                  </a:lnTo>
                  <a:lnTo>
                    <a:pt x="0" y="23"/>
                  </a:lnTo>
                  <a:lnTo>
                    <a:pt x="0" y="27"/>
                  </a:lnTo>
                  <a:lnTo>
                    <a:pt x="2" y="31"/>
                  </a:lnTo>
                  <a:lnTo>
                    <a:pt x="5" y="33"/>
                  </a:lnTo>
                  <a:lnTo>
                    <a:pt x="9" y="33"/>
                  </a:lnTo>
                  <a:lnTo>
                    <a:pt x="15" y="33"/>
                  </a:lnTo>
                  <a:lnTo>
                    <a:pt x="19" y="27"/>
                  </a:lnTo>
                  <a:lnTo>
                    <a:pt x="21" y="31"/>
                  </a:lnTo>
                  <a:lnTo>
                    <a:pt x="25" y="33"/>
                  </a:lnTo>
                  <a:lnTo>
                    <a:pt x="28" y="33"/>
                  </a:lnTo>
                  <a:lnTo>
                    <a:pt x="28" y="29"/>
                  </a:lnTo>
                  <a:close/>
                  <a:moveTo>
                    <a:pt x="19" y="21"/>
                  </a:moveTo>
                  <a:lnTo>
                    <a:pt x="19" y="21"/>
                  </a:lnTo>
                  <a:lnTo>
                    <a:pt x="19" y="23"/>
                  </a:lnTo>
                  <a:lnTo>
                    <a:pt x="17" y="27"/>
                  </a:lnTo>
                  <a:lnTo>
                    <a:pt x="15" y="27"/>
                  </a:lnTo>
                  <a:lnTo>
                    <a:pt x="9" y="29"/>
                  </a:lnTo>
                  <a:lnTo>
                    <a:pt x="5" y="27"/>
                  </a:lnTo>
                  <a:lnTo>
                    <a:pt x="5" y="25"/>
                  </a:lnTo>
                  <a:lnTo>
                    <a:pt x="3" y="23"/>
                  </a:lnTo>
                  <a:lnTo>
                    <a:pt x="5" y="21"/>
                  </a:lnTo>
                  <a:lnTo>
                    <a:pt x="9" y="19"/>
                  </a:lnTo>
                  <a:lnTo>
                    <a:pt x="15" y="17"/>
                  </a:lnTo>
                  <a:lnTo>
                    <a:pt x="19" y="17"/>
                  </a:lnTo>
                  <a:lnTo>
                    <a:pt x="19" y="16"/>
                  </a:lnTo>
                  <a:lnTo>
                    <a:pt x="19" y="21"/>
                  </a:lnTo>
                  <a:close/>
                </a:path>
              </a:pathLst>
            </a:custGeom>
            <a:solidFill>
              <a:srgbClr val="000000"/>
            </a:solidFill>
            <a:ln w="9525">
              <a:noFill/>
              <a:round/>
              <a:headEnd/>
              <a:tailEnd/>
            </a:ln>
          </p:spPr>
          <p:txBody>
            <a:bodyPr/>
            <a:lstStyle/>
            <a:p>
              <a:endParaRPr lang="en-US"/>
            </a:p>
          </p:txBody>
        </p:sp>
        <p:sp>
          <p:nvSpPr>
            <p:cNvPr id="472" name="Freeform 61"/>
            <p:cNvSpPr>
              <a:spLocks/>
            </p:cNvSpPr>
            <p:nvPr/>
          </p:nvSpPr>
          <p:spPr bwMode="auto">
            <a:xfrm>
              <a:off x="2644606" y="3372448"/>
              <a:ext cx="38586" cy="75266"/>
            </a:xfrm>
            <a:custGeom>
              <a:avLst/>
              <a:gdLst>
                <a:gd name="T0" fmla="*/ 16 w 16"/>
                <a:gd name="T1" fmla="*/ 0 h 33"/>
                <a:gd name="T2" fmla="*/ 14 w 16"/>
                <a:gd name="T3" fmla="*/ 0 h 33"/>
                <a:gd name="T4" fmla="*/ 8 w 16"/>
                <a:gd name="T5" fmla="*/ 2 h 33"/>
                <a:gd name="T6" fmla="*/ 4 w 16"/>
                <a:gd name="T7" fmla="*/ 6 h 33"/>
                <a:gd name="T8" fmla="*/ 4 w 16"/>
                <a:gd name="T9" fmla="*/ 2 h 33"/>
                <a:gd name="T10" fmla="*/ 0 w 16"/>
                <a:gd name="T11" fmla="*/ 2 h 33"/>
                <a:gd name="T12" fmla="*/ 0 w 16"/>
                <a:gd name="T13" fmla="*/ 33 h 33"/>
                <a:gd name="T14" fmla="*/ 4 w 16"/>
                <a:gd name="T15" fmla="*/ 33 h 33"/>
                <a:gd name="T16" fmla="*/ 4 w 16"/>
                <a:gd name="T17" fmla="*/ 14 h 33"/>
                <a:gd name="T18" fmla="*/ 6 w 16"/>
                <a:gd name="T19" fmla="*/ 10 h 33"/>
                <a:gd name="T20" fmla="*/ 8 w 16"/>
                <a:gd name="T21" fmla="*/ 8 h 33"/>
                <a:gd name="T22" fmla="*/ 10 w 16"/>
                <a:gd name="T23" fmla="*/ 6 h 33"/>
                <a:gd name="T24" fmla="*/ 14 w 16"/>
                <a:gd name="T25" fmla="*/ 6 h 33"/>
                <a:gd name="T26" fmla="*/ 16 w 16"/>
                <a:gd name="T27" fmla="*/ 6 h 33"/>
                <a:gd name="T28" fmla="*/ 16 w 16"/>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0"/>
                  </a:moveTo>
                  <a:lnTo>
                    <a:pt x="14" y="0"/>
                  </a:lnTo>
                  <a:lnTo>
                    <a:pt x="8" y="2"/>
                  </a:lnTo>
                  <a:lnTo>
                    <a:pt x="4" y="6"/>
                  </a:lnTo>
                  <a:lnTo>
                    <a:pt x="4" y="2"/>
                  </a:lnTo>
                  <a:lnTo>
                    <a:pt x="0" y="2"/>
                  </a:lnTo>
                  <a:lnTo>
                    <a:pt x="0" y="33"/>
                  </a:lnTo>
                  <a:lnTo>
                    <a:pt x="4" y="33"/>
                  </a:lnTo>
                  <a:lnTo>
                    <a:pt x="4" y="14"/>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473" name="Freeform 62"/>
            <p:cNvSpPr>
              <a:spLocks noEditPoints="1"/>
            </p:cNvSpPr>
            <p:nvPr/>
          </p:nvSpPr>
          <p:spPr bwMode="auto">
            <a:xfrm>
              <a:off x="2685604" y="3372448"/>
              <a:ext cx="69938" cy="75266"/>
            </a:xfrm>
            <a:custGeom>
              <a:avLst/>
              <a:gdLst>
                <a:gd name="T0" fmla="*/ 29 w 29"/>
                <a:gd name="T1" fmla="*/ 29 h 33"/>
                <a:gd name="T2" fmla="*/ 27 w 29"/>
                <a:gd name="T3" fmla="*/ 29 h 33"/>
                <a:gd name="T4" fmla="*/ 25 w 29"/>
                <a:gd name="T5" fmla="*/ 27 h 33"/>
                <a:gd name="T6" fmla="*/ 25 w 29"/>
                <a:gd name="T7" fmla="*/ 27 h 33"/>
                <a:gd name="T8" fmla="*/ 25 w 29"/>
                <a:gd name="T9" fmla="*/ 10 h 33"/>
                <a:gd name="T10" fmla="*/ 25 w 29"/>
                <a:gd name="T11" fmla="*/ 6 h 33"/>
                <a:gd name="T12" fmla="*/ 22 w 29"/>
                <a:gd name="T13" fmla="*/ 4 h 33"/>
                <a:gd name="T14" fmla="*/ 18 w 29"/>
                <a:gd name="T15" fmla="*/ 2 h 33"/>
                <a:gd name="T16" fmla="*/ 14 w 29"/>
                <a:gd name="T17" fmla="*/ 0 h 33"/>
                <a:gd name="T18" fmla="*/ 8 w 29"/>
                <a:gd name="T19" fmla="*/ 2 h 33"/>
                <a:gd name="T20" fmla="*/ 4 w 29"/>
                <a:gd name="T21" fmla="*/ 4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6 h 33"/>
                <a:gd name="T34" fmla="*/ 14 w 29"/>
                <a:gd name="T35" fmla="*/ 4 h 33"/>
                <a:gd name="T36" fmla="*/ 16 w 29"/>
                <a:gd name="T37" fmla="*/ 6 h 33"/>
                <a:gd name="T38" fmla="*/ 18 w 29"/>
                <a:gd name="T39" fmla="*/ 6 h 33"/>
                <a:gd name="T40" fmla="*/ 20 w 29"/>
                <a:gd name="T41" fmla="*/ 8 h 33"/>
                <a:gd name="T42" fmla="*/ 20 w 29"/>
                <a:gd name="T43" fmla="*/ 10 h 33"/>
                <a:gd name="T44" fmla="*/ 20 w 29"/>
                <a:gd name="T45" fmla="*/ 12 h 33"/>
                <a:gd name="T46" fmla="*/ 20 w 29"/>
                <a:gd name="T47" fmla="*/ 14 h 33"/>
                <a:gd name="T48" fmla="*/ 12 w 29"/>
                <a:gd name="T49" fmla="*/ 16 h 33"/>
                <a:gd name="T50" fmla="*/ 6 w 29"/>
                <a:gd name="T51" fmla="*/ 16 h 33"/>
                <a:gd name="T52" fmla="*/ 4 w 29"/>
                <a:gd name="T53" fmla="*/ 16 h 33"/>
                <a:gd name="T54" fmla="*/ 2 w 29"/>
                <a:gd name="T55" fmla="*/ 19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3 h 33"/>
                <a:gd name="T70" fmla="*/ 22 w 29"/>
                <a:gd name="T71" fmla="*/ 27 h 33"/>
                <a:gd name="T72" fmla="*/ 22 w 29"/>
                <a:gd name="T73" fmla="*/ 31 h 33"/>
                <a:gd name="T74" fmla="*/ 25 w 29"/>
                <a:gd name="T75" fmla="*/ 33 h 33"/>
                <a:gd name="T76" fmla="*/ 29 w 29"/>
                <a:gd name="T77" fmla="*/ 33 h 33"/>
                <a:gd name="T78" fmla="*/ 29 w 29"/>
                <a:gd name="T79" fmla="*/ 29 h 33"/>
                <a:gd name="T80" fmla="*/ 20 w 29"/>
                <a:gd name="T81" fmla="*/ 21 h 33"/>
                <a:gd name="T82" fmla="*/ 20 w 29"/>
                <a:gd name="T83" fmla="*/ 21 h 33"/>
                <a:gd name="T84" fmla="*/ 20 w 29"/>
                <a:gd name="T85" fmla="*/ 23 h 33"/>
                <a:gd name="T86" fmla="*/ 18 w 29"/>
                <a:gd name="T87" fmla="*/ 27 h 33"/>
                <a:gd name="T88" fmla="*/ 16 w 29"/>
                <a:gd name="T89" fmla="*/ 27 h 33"/>
                <a:gd name="T90" fmla="*/ 10 w 29"/>
                <a:gd name="T91" fmla="*/ 29 h 33"/>
                <a:gd name="T92" fmla="*/ 6 w 29"/>
                <a:gd name="T93" fmla="*/ 27 h 33"/>
                <a:gd name="T94" fmla="*/ 6 w 29"/>
                <a:gd name="T95" fmla="*/ 25 h 33"/>
                <a:gd name="T96" fmla="*/ 4 w 29"/>
                <a:gd name="T97" fmla="*/ 23 h 33"/>
                <a:gd name="T98" fmla="*/ 6 w 29"/>
                <a:gd name="T99" fmla="*/ 21 h 33"/>
                <a:gd name="T100" fmla="*/ 6 w 29"/>
                <a:gd name="T101" fmla="*/ 21 h 33"/>
                <a:gd name="T102" fmla="*/ 12 w 29"/>
                <a:gd name="T103" fmla="*/ 19 h 33"/>
                <a:gd name="T104" fmla="*/ 16 w 29"/>
                <a:gd name="T105" fmla="*/ 17 h 33"/>
                <a:gd name="T106" fmla="*/ 20 w 29"/>
                <a:gd name="T107" fmla="*/ 17 h 33"/>
                <a:gd name="T108" fmla="*/ 20 w 29"/>
                <a:gd name="T109" fmla="*/ 16 h 33"/>
                <a:gd name="T110" fmla="*/ 20 w 29"/>
                <a:gd name="T111" fmla="*/ 21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9"/>
                  </a:moveTo>
                  <a:lnTo>
                    <a:pt x="27" y="29"/>
                  </a:lnTo>
                  <a:lnTo>
                    <a:pt x="25" y="27"/>
                  </a:lnTo>
                  <a:lnTo>
                    <a:pt x="25" y="10"/>
                  </a:lnTo>
                  <a:lnTo>
                    <a:pt x="25" y="6"/>
                  </a:lnTo>
                  <a:lnTo>
                    <a:pt x="22" y="4"/>
                  </a:lnTo>
                  <a:lnTo>
                    <a:pt x="18" y="2"/>
                  </a:lnTo>
                  <a:lnTo>
                    <a:pt x="14" y="0"/>
                  </a:lnTo>
                  <a:lnTo>
                    <a:pt x="8" y="2"/>
                  </a:lnTo>
                  <a:lnTo>
                    <a:pt x="4" y="4"/>
                  </a:lnTo>
                  <a:lnTo>
                    <a:pt x="2" y="6"/>
                  </a:lnTo>
                  <a:lnTo>
                    <a:pt x="2" y="10"/>
                  </a:lnTo>
                  <a:lnTo>
                    <a:pt x="6" y="10"/>
                  </a:lnTo>
                  <a:lnTo>
                    <a:pt x="6" y="8"/>
                  </a:lnTo>
                  <a:lnTo>
                    <a:pt x="8" y="6"/>
                  </a:lnTo>
                  <a:lnTo>
                    <a:pt x="10" y="6"/>
                  </a:lnTo>
                  <a:lnTo>
                    <a:pt x="14" y="4"/>
                  </a:lnTo>
                  <a:lnTo>
                    <a:pt x="16" y="6"/>
                  </a:lnTo>
                  <a:lnTo>
                    <a:pt x="18" y="6"/>
                  </a:lnTo>
                  <a:lnTo>
                    <a:pt x="20" y="8"/>
                  </a:lnTo>
                  <a:lnTo>
                    <a:pt x="20" y="10"/>
                  </a:lnTo>
                  <a:lnTo>
                    <a:pt x="20" y="12"/>
                  </a:lnTo>
                  <a:lnTo>
                    <a:pt x="20" y="14"/>
                  </a:lnTo>
                  <a:lnTo>
                    <a:pt x="12" y="16"/>
                  </a:lnTo>
                  <a:lnTo>
                    <a:pt x="6" y="16"/>
                  </a:lnTo>
                  <a:lnTo>
                    <a:pt x="4" y="16"/>
                  </a:lnTo>
                  <a:lnTo>
                    <a:pt x="2" y="19"/>
                  </a:lnTo>
                  <a:lnTo>
                    <a:pt x="0" y="21"/>
                  </a:lnTo>
                  <a:lnTo>
                    <a:pt x="0" y="23"/>
                  </a:lnTo>
                  <a:lnTo>
                    <a:pt x="0" y="27"/>
                  </a:lnTo>
                  <a:lnTo>
                    <a:pt x="2" y="31"/>
                  </a:lnTo>
                  <a:lnTo>
                    <a:pt x="6" y="33"/>
                  </a:lnTo>
                  <a:lnTo>
                    <a:pt x="10" y="33"/>
                  </a:lnTo>
                  <a:lnTo>
                    <a:pt x="16" y="33"/>
                  </a:lnTo>
                  <a:lnTo>
                    <a:pt x="22" y="27"/>
                  </a:lnTo>
                  <a:lnTo>
                    <a:pt x="22" y="31"/>
                  </a:lnTo>
                  <a:lnTo>
                    <a:pt x="25" y="33"/>
                  </a:lnTo>
                  <a:lnTo>
                    <a:pt x="29" y="33"/>
                  </a:lnTo>
                  <a:lnTo>
                    <a:pt x="29" y="29"/>
                  </a:lnTo>
                  <a:close/>
                  <a:moveTo>
                    <a:pt x="20" y="21"/>
                  </a:moveTo>
                  <a:lnTo>
                    <a:pt x="20" y="21"/>
                  </a:lnTo>
                  <a:lnTo>
                    <a:pt x="20" y="23"/>
                  </a:lnTo>
                  <a:lnTo>
                    <a:pt x="18" y="27"/>
                  </a:lnTo>
                  <a:lnTo>
                    <a:pt x="16" y="27"/>
                  </a:lnTo>
                  <a:lnTo>
                    <a:pt x="10" y="29"/>
                  </a:lnTo>
                  <a:lnTo>
                    <a:pt x="6" y="27"/>
                  </a:lnTo>
                  <a:lnTo>
                    <a:pt x="6" y="25"/>
                  </a:lnTo>
                  <a:lnTo>
                    <a:pt x="4" y="23"/>
                  </a:lnTo>
                  <a:lnTo>
                    <a:pt x="6" y="21"/>
                  </a:lnTo>
                  <a:lnTo>
                    <a:pt x="12" y="19"/>
                  </a:lnTo>
                  <a:lnTo>
                    <a:pt x="16" y="17"/>
                  </a:lnTo>
                  <a:lnTo>
                    <a:pt x="20" y="17"/>
                  </a:lnTo>
                  <a:lnTo>
                    <a:pt x="20" y="16"/>
                  </a:lnTo>
                  <a:lnTo>
                    <a:pt x="20" y="21"/>
                  </a:lnTo>
                  <a:close/>
                </a:path>
              </a:pathLst>
            </a:custGeom>
            <a:solidFill>
              <a:srgbClr val="000000"/>
            </a:solidFill>
            <a:ln w="9525">
              <a:noFill/>
              <a:round/>
              <a:headEnd/>
              <a:tailEnd/>
            </a:ln>
          </p:spPr>
          <p:txBody>
            <a:bodyPr/>
            <a:lstStyle/>
            <a:p>
              <a:endParaRPr lang="en-US"/>
            </a:p>
          </p:txBody>
        </p:sp>
        <p:sp>
          <p:nvSpPr>
            <p:cNvPr id="474" name="Freeform 63"/>
            <p:cNvSpPr>
              <a:spLocks noEditPoints="1"/>
            </p:cNvSpPr>
            <p:nvPr/>
          </p:nvSpPr>
          <p:spPr bwMode="auto">
            <a:xfrm>
              <a:off x="2765189" y="3351921"/>
              <a:ext cx="65115" cy="95793"/>
            </a:xfrm>
            <a:custGeom>
              <a:avLst/>
              <a:gdLst>
                <a:gd name="T0" fmla="*/ 21 w 27"/>
                <a:gd name="T1" fmla="*/ 0 h 42"/>
                <a:gd name="T2" fmla="*/ 21 w 27"/>
                <a:gd name="T3" fmla="*/ 15 h 42"/>
                <a:gd name="T4" fmla="*/ 21 w 27"/>
                <a:gd name="T5" fmla="*/ 15 h 42"/>
                <a:gd name="T6" fmla="*/ 17 w 27"/>
                <a:gd name="T7" fmla="*/ 11 h 42"/>
                <a:gd name="T8" fmla="*/ 12 w 27"/>
                <a:gd name="T9" fmla="*/ 9 h 42"/>
                <a:gd name="T10" fmla="*/ 6 w 27"/>
                <a:gd name="T11" fmla="*/ 11 h 42"/>
                <a:gd name="T12" fmla="*/ 2 w 27"/>
                <a:gd name="T13" fmla="*/ 13 h 42"/>
                <a:gd name="T14" fmla="*/ 0 w 27"/>
                <a:gd name="T15" fmla="*/ 19 h 42"/>
                <a:gd name="T16" fmla="*/ 0 w 27"/>
                <a:gd name="T17" fmla="*/ 25 h 42"/>
                <a:gd name="T18" fmla="*/ 0 w 27"/>
                <a:gd name="T19" fmla="*/ 32 h 42"/>
                <a:gd name="T20" fmla="*/ 4 w 27"/>
                <a:gd name="T21" fmla="*/ 38 h 42"/>
                <a:gd name="T22" fmla="*/ 8 w 27"/>
                <a:gd name="T23" fmla="*/ 42 h 42"/>
                <a:gd name="T24" fmla="*/ 14 w 27"/>
                <a:gd name="T25" fmla="*/ 42 h 42"/>
                <a:gd name="T26" fmla="*/ 17 w 27"/>
                <a:gd name="T27" fmla="*/ 42 h 42"/>
                <a:gd name="T28" fmla="*/ 21 w 27"/>
                <a:gd name="T29" fmla="*/ 36 h 42"/>
                <a:gd name="T30" fmla="*/ 21 w 27"/>
                <a:gd name="T31" fmla="*/ 42 h 42"/>
                <a:gd name="T32" fmla="*/ 27 w 27"/>
                <a:gd name="T33" fmla="*/ 42 h 42"/>
                <a:gd name="T34" fmla="*/ 27 w 27"/>
                <a:gd name="T35" fmla="*/ 0 h 42"/>
                <a:gd name="T36" fmla="*/ 21 w 27"/>
                <a:gd name="T37" fmla="*/ 0 h 42"/>
                <a:gd name="T38" fmla="*/ 12 w 27"/>
                <a:gd name="T39" fmla="*/ 15 h 42"/>
                <a:gd name="T40" fmla="*/ 17 w 27"/>
                <a:gd name="T41" fmla="*/ 15 h 42"/>
                <a:gd name="T42" fmla="*/ 19 w 27"/>
                <a:gd name="T43" fmla="*/ 17 h 42"/>
                <a:gd name="T44" fmla="*/ 21 w 27"/>
                <a:gd name="T45" fmla="*/ 21 h 42"/>
                <a:gd name="T46" fmla="*/ 21 w 27"/>
                <a:gd name="T47" fmla="*/ 26 h 42"/>
                <a:gd name="T48" fmla="*/ 21 w 27"/>
                <a:gd name="T49" fmla="*/ 30 h 42"/>
                <a:gd name="T50" fmla="*/ 19 w 27"/>
                <a:gd name="T51" fmla="*/ 34 h 42"/>
                <a:gd name="T52" fmla="*/ 17 w 27"/>
                <a:gd name="T53" fmla="*/ 36 h 42"/>
                <a:gd name="T54" fmla="*/ 14 w 27"/>
                <a:gd name="T55" fmla="*/ 38 h 42"/>
                <a:gd name="T56" fmla="*/ 10 w 27"/>
                <a:gd name="T57" fmla="*/ 36 h 42"/>
                <a:gd name="T58" fmla="*/ 6 w 27"/>
                <a:gd name="T59" fmla="*/ 34 h 42"/>
                <a:gd name="T60" fmla="*/ 6 w 27"/>
                <a:gd name="T61" fmla="*/ 30 h 42"/>
                <a:gd name="T62" fmla="*/ 6 w 27"/>
                <a:gd name="T63" fmla="*/ 25 h 42"/>
                <a:gd name="T64" fmla="*/ 6 w 27"/>
                <a:gd name="T65" fmla="*/ 21 h 42"/>
                <a:gd name="T66" fmla="*/ 6 w 27"/>
                <a:gd name="T67" fmla="*/ 17 h 42"/>
                <a:gd name="T68" fmla="*/ 10 w 27"/>
                <a:gd name="T69" fmla="*/ 15 h 42"/>
                <a:gd name="T70" fmla="*/ 12 w 27"/>
                <a:gd name="T71" fmla="*/ 15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21" y="0"/>
                  </a:moveTo>
                  <a:lnTo>
                    <a:pt x="21" y="15"/>
                  </a:lnTo>
                  <a:lnTo>
                    <a:pt x="17" y="11"/>
                  </a:lnTo>
                  <a:lnTo>
                    <a:pt x="12" y="9"/>
                  </a:lnTo>
                  <a:lnTo>
                    <a:pt x="6" y="11"/>
                  </a:lnTo>
                  <a:lnTo>
                    <a:pt x="2" y="13"/>
                  </a:lnTo>
                  <a:lnTo>
                    <a:pt x="0" y="19"/>
                  </a:lnTo>
                  <a:lnTo>
                    <a:pt x="0" y="25"/>
                  </a:lnTo>
                  <a:lnTo>
                    <a:pt x="0" y="32"/>
                  </a:lnTo>
                  <a:lnTo>
                    <a:pt x="4" y="38"/>
                  </a:lnTo>
                  <a:lnTo>
                    <a:pt x="8" y="42"/>
                  </a:lnTo>
                  <a:lnTo>
                    <a:pt x="14" y="42"/>
                  </a:lnTo>
                  <a:lnTo>
                    <a:pt x="17" y="42"/>
                  </a:lnTo>
                  <a:lnTo>
                    <a:pt x="21" y="36"/>
                  </a:lnTo>
                  <a:lnTo>
                    <a:pt x="21" y="42"/>
                  </a:lnTo>
                  <a:lnTo>
                    <a:pt x="27" y="42"/>
                  </a:lnTo>
                  <a:lnTo>
                    <a:pt x="27" y="0"/>
                  </a:lnTo>
                  <a:lnTo>
                    <a:pt x="21" y="0"/>
                  </a:lnTo>
                  <a:close/>
                  <a:moveTo>
                    <a:pt x="12" y="15"/>
                  </a:moveTo>
                  <a:lnTo>
                    <a:pt x="17" y="15"/>
                  </a:lnTo>
                  <a:lnTo>
                    <a:pt x="19" y="17"/>
                  </a:lnTo>
                  <a:lnTo>
                    <a:pt x="21" y="21"/>
                  </a:lnTo>
                  <a:lnTo>
                    <a:pt x="21" y="26"/>
                  </a:lnTo>
                  <a:lnTo>
                    <a:pt x="21" y="30"/>
                  </a:lnTo>
                  <a:lnTo>
                    <a:pt x="19" y="34"/>
                  </a:lnTo>
                  <a:lnTo>
                    <a:pt x="17" y="36"/>
                  </a:lnTo>
                  <a:lnTo>
                    <a:pt x="14" y="38"/>
                  </a:lnTo>
                  <a:lnTo>
                    <a:pt x="10" y="36"/>
                  </a:lnTo>
                  <a:lnTo>
                    <a:pt x="6" y="34"/>
                  </a:lnTo>
                  <a:lnTo>
                    <a:pt x="6" y="30"/>
                  </a:lnTo>
                  <a:lnTo>
                    <a:pt x="6" y="25"/>
                  </a:lnTo>
                  <a:lnTo>
                    <a:pt x="6" y="21"/>
                  </a:lnTo>
                  <a:lnTo>
                    <a:pt x="6" y="17"/>
                  </a:lnTo>
                  <a:lnTo>
                    <a:pt x="10" y="15"/>
                  </a:lnTo>
                  <a:lnTo>
                    <a:pt x="12" y="15"/>
                  </a:lnTo>
                  <a:close/>
                </a:path>
              </a:pathLst>
            </a:custGeom>
            <a:solidFill>
              <a:srgbClr val="000000"/>
            </a:solidFill>
            <a:ln w="9525">
              <a:noFill/>
              <a:round/>
              <a:headEnd/>
              <a:tailEnd/>
            </a:ln>
          </p:spPr>
          <p:txBody>
            <a:bodyPr/>
            <a:lstStyle/>
            <a:p>
              <a:endParaRPr lang="en-US"/>
            </a:p>
          </p:txBody>
        </p:sp>
        <p:sp>
          <p:nvSpPr>
            <p:cNvPr id="475" name="Freeform 64"/>
            <p:cNvSpPr>
              <a:spLocks noEditPoints="1"/>
            </p:cNvSpPr>
            <p:nvPr/>
          </p:nvSpPr>
          <p:spPr bwMode="auto">
            <a:xfrm>
              <a:off x="2844773" y="3372448"/>
              <a:ext cx="65115" cy="75266"/>
            </a:xfrm>
            <a:custGeom>
              <a:avLst/>
              <a:gdLst>
                <a:gd name="T0" fmla="*/ 13 w 27"/>
                <a:gd name="T1" fmla="*/ 0 h 33"/>
                <a:gd name="T2" fmla="*/ 7 w 27"/>
                <a:gd name="T3" fmla="*/ 2 h 33"/>
                <a:gd name="T4" fmla="*/ 2 w 27"/>
                <a:gd name="T5" fmla="*/ 6 h 33"/>
                <a:gd name="T6" fmla="*/ 0 w 27"/>
                <a:gd name="T7" fmla="*/ 10 h 33"/>
                <a:gd name="T8" fmla="*/ 0 w 27"/>
                <a:gd name="T9" fmla="*/ 17 h 33"/>
                <a:gd name="T10" fmla="*/ 0 w 27"/>
                <a:gd name="T11" fmla="*/ 23 h 33"/>
                <a:gd name="T12" fmla="*/ 2 w 27"/>
                <a:gd name="T13" fmla="*/ 29 h 33"/>
                <a:gd name="T14" fmla="*/ 7 w 27"/>
                <a:gd name="T15" fmla="*/ 33 h 33"/>
                <a:gd name="T16" fmla="*/ 13 w 27"/>
                <a:gd name="T17" fmla="*/ 33 h 33"/>
                <a:gd name="T18" fmla="*/ 19 w 27"/>
                <a:gd name="T19" fmla="*/ 33 h 33"/>
                <a:gd name="T20" fmla="*/ 23 w 27"/>
                <a:gd name="T21" fmla="*/ 29 h 33"/>
                <a:gd name="T22" fmla="*/ 27 w 27"/>
                <a:gd name="T23" fmla="*/ 23 h 33"/>
                <a:gd name="T24" fmla="*/ 27 w 27"/>
                <a:gd name="T25" fmla="*/ 17 h 33"/>
                <a:gd name="T26" fmla="*/ 27 w 27"/>
                <a:gd name="T27" fmla="*/ 10 h 33"/>
                <a:gd name="T28" fmla="*/ 23 w 27"/>
                <a:gd name="T29" fmla="*/ 6 h 33"/>
                <a:gd name="T30" fmla="*/ 19 w 27"/>
                <a:gd name="T31" fmla="*/ 2 h 33"/>
                <a:gd name="T32" fmla="*/ 13 w 27"/>
                <a:gd name="T33" fmla="*/ 0 h 33"/>
                <a:gd name="T34" fmla="*/ 13 w 27"/>
                <a:gd name="T35" fmla="*/ 6 h 33"/>
                <a:gd name="T36" fmla="*/ 17 w 27"/>
                <a:gd name="T37" fmla="*/ 6 h 33"/>
                <a:gd name="T38" fmla="*/ 19 w 27"/>
                <a:gd name="T39" fmla="*/ 8 h 33"/>
                <a:gd name="T40" fmla="*/ 21 w 27"/>
                <a:gd name="T41" fmla="*/ 12 h 33"/>
                <a:gd name="T42" fmla="*/ 23 w 27"/>
                <a:gd name="T43" fmla="*/ 17 h 33"/>
                <a:gd name="T44" fmla="*/ 21 w 27"/>
                <a:gd name="T45" fmla="*/ 21 h 33"/>
                <a:gd name="T46" fmla="*/ 19 w 27"/>
                <a:gd name="T47" fmla="*/ 25 h 33"/>
                <a:gd name="T48" fmla="*/ 17 w 27"/>
                <a:gd name="T49" fmla="*/ 27 h 33"/>
                <a:gd name="T50" fmla="*/ 13 w 27"/>
                <a:gd name="T51" fmla="*/ 29 h 33"/>
                <a:gd name="T52" fmla="*/ 9 w 27"/>
                <a:gd name="T53" fmla="*/ 27 h 33"/>
                <a:gd name="T54" fmla="*/ 7 w 27"/>
                <a:gd name="T55" fmla="*/ 25 h 33"/>
                <a:gd name="T56" fmla="*/ 5 w 27"/>
                <a:gd name="T57" fmla="*/ 21 h 33"/>
                <a:gd name="T58" fmla="*/ 4 w 27"/>
                <a:gd name="T59" fmla="*/ 17 h 33"/>
                <a:gd name="T60" fmla="*/ 5 w 27"/>
                <a:gd name="T61" fmla="*/ 12 h 33"/>
                <a:gd name="T62" fmla="*/ 7 w 27"/>
                <a:gd name="T63" fmla="*/ 8 h 33"/>
                <a:gd name="T64" fmla="*/ 9 w 27"/>
                <a:gd name="T65" fmla="*/ 6 h 33"/>
                <a:gd name="T66" fmla="*/ 13 w 27"/>
                <a:gd name="T67" fmla="*/ 6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3"/>
                <a:gd name="T104" fmla="*/ 27 w 27"/>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3">
                  <a:moveTo>
                    <a:pt x="13" y="0"/>
                  </a:moveTo>
                  <a:lnTo>
                    <a:pt x="7" y="2"/>
                  </a:lnTo>
                  <a:lnTo>
                    <a:pt x="2" y="6"/>
                  </a:lnTo>
                  <a:lnTo>
                    <a:pt x="0" y="10"/>
                  </a:lnTo>
                  <a:lnTo>
                    <a:pt x="0" y="17"/>
                  </a:lnTo>
                  <a:lnTo>
                    <a:pt x="0" y="23"/>
                  </a:lnTo>
                  <a:lnTo>
                    <a:pt x="2" y="29"/>
                  </a:lnTo>
                  <a:lnTo>
                    <a:pt x="7" y="33"/>
                  </a:lnTo>
                  <a:lnTo>
                    <a:pt x="13" y="33"/>
                  </a:lnTo>
                  <a:lnTo>
                    <a:pt x="19" y="33"/>
                  </a:lnTo>
                  <a:lnTo>
                    <a:pt x="23" y="29"/>
                  </a:lnTo>
                  <a:lnTo>
                    <a:pt x="27" y="23"/>
                  </a:lnTo>
                  <a:lnTo>
                    <a:pt x="27" y="17"/>
                  </a:lnTo>
                  <a:lnTo>
                    <a:pt x="27" y="10"/>
                  </a:lnTo>
                  <a:lnTo>
                    <a:pt x="23" y="6"/>
                  </a:lnTo>
                  <a:lnTo>
                    <a:pt x="19" y="2"/>
                  </a:lnTo>
                  <a:lnTo>
                    <a:pt x="13" y="0"/>
                  </a:lnTo>
                  <a:close/>
                  <a:moveTo>
                    <a:pt x="13" y="6"/>
                  </a:moveTo>
                  <a:lnTo>
                    <a:pt x="17" y="6"/>
                  </a:lnTo>
                  <a:lnTo>
                    <a:pt x="19" y="8"/>
                  </a:lnTo>
                  <a:lnTo>
                    <a:pt x="21" y="12"/>
                  </a:lnTo>
                  <a:lnTo>
                    <a:pt x="23" y="17"/>
                  </a:lnTo>
                  <a:lnTo>
                    <a:pt x="21" y="21"/>
                  </a:lnTo>
                  <a:lnTo>
                    <a:pt x="19" y="25"/>
                  </a:lnTo>
                  <a:lnTo>
                    <a:pt x="17" y="27"/>
                  </a:lnTo>
                  <a:lnTo>
                    <a:pt x="13" y="29"/>
                  </a:lnTo>
                  <a:lnTo>
                    <a:pt x="9" y="27"/>
                  </a:lnTo>
                  <a:lnTo>
                    <a:pt x="7" y="25"/>
                  </a:lnTo>
                  <a:lnTo>
                    <a:pt x="5" y="21"/>
                  </a:lnTo>
                  <a:lnTo>
                    <a:pt x="4" y="17"/>
                  </a:lnTo>
                  <a:lnTo>
                    <a:pt x="5" y="12"/>
                  </a:lnTo>
                  <a:lnTo>
                    <a:pt x="7" y="8"/>
                  </a:lnTo>
                  <a:lnTo>
                    <a:pt x="9" y="6"/>
                  </a:lnTo>
                  <a:lnTo>
                    <a:pt x="13" y="6"/>
                  </a:lnTo>
                  <a:close/>
                </a:path>
              </a:pathLst>
            </a:custGeom>
            <a:solidFill>
              <a:srgbClr val="000000"/>
            </a:solidFill>
            <a:ln w="9525">
              <a:noFill/>
              <a:round/>
              <a:headEnd/>
              <a:tailEnd/>
            </a:ln>
          </p:spPr>
          <p:txBody>
            <a:bodyPr/>
            <a:lstStyle/>
            <a:p>
              <a:endParaRPr lang="en-US"/>
            </a:p>
          </p:txBody>
        </p:sp>
        <p:sp>
          <p:nvSpPr>
            <p:cNvPr id="476" name="Freeform 65"/>
            <p:cNvSpPr>
              <a:spLocks/>
            </p:cNvSpPr>
            <p:nvPr/>
          </p:nvSpPr>
          <p:spPr bwMode="auto">
            <a:xfrm>
              <a:off x="2917122" y="3377009"/>
              <a:ext cx="65115" cy="70704"/>
            </a:xfrm>
            <a:custGeom>
              <a:avLst/>
              <a:gdLst>
                <a:gd name="T0" fmla="*/ 0 w 27"/>
                <a:gd name="T1" fmla="*/ 0 h 31"/>
                <a:gd name="T2" fmla="*/ 10 w 27"/>
                <a:gd name="T3" fmla="*/ 14 h 31"/>
                <a:gd name="T4" fmla="*/ 0 w 27"/>
                <a:gd name="T5" fmla="*/ 31 h 31"/>
                <a:gd name="T6" fmla="*/ 6 w 27"/>
                <a:gd name="T7" fmla="*/ 31 h 31"/>
                <a:gd name="T8" fmla="*/ 14 w 27"/>
                <a:gd name="T9" fmla="*/ 19 h 31"/>
                <a:gd name="T10" fmla="*/ 22 w 27"/>
                <a:gd name="T11" fmla="*/ 31 h 31"/>
                <a:gd name="T12" fmla="*/ 27 w 27"/>
                <a:gd name="T13" fmla="*/ 31 h 31"/>
                <a:gd name="T14" fmla="*/ 18 w 27"/>
                <a:gd name="T15" fmla="*/ 14 h 31"/>
                <a:gd name="T16" fmla="*/ 27 w 27"/>
                <a:gd name="T17" fmla="*/ 0 h 31"/>
                <a:gd name="T18" fmla="*/ 22 w 27"/>
                <a:gd name="T19" fmla="*/ 0 h 31"/>
                <a:gd name="T20" fmla="*/ 14 w 27"/>
                <a:gd name="T21" fmla="*/ 10 h 31"/>
                <a:gd name="T22" fmla="*/ 6 w 27"/>
                <a:gd name="T23" fmla="*/ 0 h 31"/>
                <a:gd name="T24" fmla="*/ 0 w 27"/>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31"/>
                <a:gd name="T41" fmla="*/ 27 w 2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31">
                  <a:moveTo>
                    <a:pt x="0" y="0"/>
                  </a:moveTo>
                  <a:lnTo>
                    <a:pt x="10" y="14"/>
                  </a:lnTo>
                  <a:lnTo>
                    <a:pt x="0" y="31"/>
                  </a:lnTo>
                  <a:lnTo>
                    <a:pt x="6" y="31"/>
                  </a:lnTo>
                  <a:lnTo>
                    <a:pt x="14" y="19"/>
                  </a:lnTo>
                  <a:lnTo>
                    <a:pt x="22" y="31"/>
                  </a:lnTo>
                  <a:lnTo>
                    <a:pt x="27" y="31"/>
                  </a:lnTo>
                  <a:lnTo>
                    <a:pt x="18" y="14"/>
                  </a:lnTo>
                  <a:lnTo>
                    <a:pt x="27" y="0"/>
                  </a:lnTo>
                  <a:lnTo>
                    <a:pt x="22" y="0"/>
                  </a:lnTo>
                  <a:lnTo>
                    <a:pt x="14" y="10"/>
                  </a:lnTo>
                  <a:lnTo>
                    <a:pt x="6" y="0"/>
                  </a:lnTo>
                  <a:lnTo>
                    <a:pt x="0" y="0"/>
                  </a:lnTo>
                  <a:close/>
                </a:path>
              </a:pathLst>
            </a:custGeom>
            <a:solidFill>
              <a:srgbClr val="000000"/>
            </a:solidFill>
            <a:ln w="9525">
              <a:noFill/>
              <a:round/>
              <a:headEnd/>
              <a:tailEnd/>
            </a:ln>
          </p:spPr>
          <p:txBody>
            <a:bodyPr/>
            <a:lstStyle/>
            <a:p>
              <a:endParaRPr lang="en-US"/>
            </a:p>
          </p:txBody>
        </p:sp>
        <p:sp>
          <p:nvSpPr>
            <p:cNvPr id="477" name="Freeform 66"/>
            <p:cNvSpPr>
              <a:spLocks/>
            </p:cNvSpPr>
            <p:nvPr/>
          </p:nvSpPr>
          <p:spPr bwMode="auto">
            <a:xfrm>
              <a:off x="1062564" y="2596983"/>
              <a:ext cx="86819" cy="9807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7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7"/>
                  </a:lnTo>
                  <a:lnTo>
                    <a:pt x="5" y="0"/>
                  </a:lnTo>
                  <a:lnTo>
                    <a:pt x="0" y="0"/>
                  </a:lnTo>
                  <a:close/>
                </a:path>
              </a:pathLst>
            </a:custGeom>
            <a:solidFill>
              <a:srgbClr val="000000"/>
            </a:solidFill>
            <a:ln w="9525">
              <a:noFill/>
              <a:round/>
              <a:headEnd/>
              <a:tailEnd/>
            </a:ln>
          </p:spPr>
          <p:txBody>
            <a:bodyPr/>
            <a:lstStyle/>
            <a:p>
              <a:endParaRPr lang="en-US"/>
            </a:p>
          </p:txBody>
        </p:sp>
        <p:sp>
          <p:nvSpPr>
            <p:cNvPr id="478" name="Freeform 67"/>
            <p:cNvSpPr>
              <a:spLocks noEditPoints="1"/>
            </p:cNvSpPr>
            <p:nvPr/>
          </p:nvSpPr>
          <p:spPr bwMode="auto">
            <a:xfrm>
              <a:off x="1163854" y="2596983"/>
              <a:ext cx="9647" cy="98073"/>
            </a:xfrm>
            <a:custGeom>
              <a:avLst/>
              <a:gdLst>
                <a:gd name="T0" fmla="*/ 0 w 4"/>
                <a:gd name="T1" fmla="*/ 0 h 43"/>
                <a:gd name="T2" fmla="*/ 0 w 4"/>
                <a:gd name="T3" fmla="*/ 6 h 43"/>
                <a:gd name="T4" fmla="*/ 4 w 4"/>
                <a:gd name="T5" fmla="*/ 6 h 43"/>
                <a:gd name="T6" fmla="*/ 4 w 4"/>
                <a:gd name="T7" fmla="*/ 0 h 43"/>
                <a:gd name="T8" fmla="*/ 0 w 4"/>
                <a:gd name="T9" fmla="*/ 0 h 43"/>
                <a:gd name="T10" fmla="*/ 0 w 4"/>
                <a:gd name="T11" fmla="*/ 12 h 43"/>
                <a:gd name="T12" fmla="*/ 0 w 4"/>
                <a:gd name="T13" fmla="*/ 43 h 43"/>
                <a:gd name="T14" fmla="*/ 4 w 4"/>
                <a:gd name="T15" fmla="*/ 43 h 43"/>
                <a:gd name="T16" fmla="*/ 4 w 4"/>
                <a:gd name="T17" fmla="*/ 12 h 43"/>
                <a:gd name="T18" fmla="*/ 0 w 4"/>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3"/>
                <a:gd name="T32" fmla="*/ 4 w 4"/>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3">
                  <a:moveTo>
                    <a:pt x="0" y="0"/>
                  </a:moveTo>
                  <a:lnTo>
                    <a:pt x="0" y="6"/>
                  </a:lnTo>
                  <a:lnTo>
                    <a:pt x="4" y="6"/>
                  </a:lnTo>
                  <a:lnTo>
                    <a:pt x="4" y="0"/>
                  </a:lnTo>
                  <a:lnTo>
                    <a:pt x="0" y="0"/>
                  </a:lnTo>
                  <a:close/>
                  <a:moveTo>
                    <a:pt x="0" y="12"/>
                  </a:moveTo>
                  <a:lnTo>
                    <a:pt x="0" y="43"/>
                  </a:lnTo>
                  <a:lnTo>
                    <a:pt x="4" y="43"/>
                  </a:lnTo>
                  <a:lnTo>
                    <a:pt x="4" y="12"/>
                  </a:lnTo>
                  <a:lnTo>
                    <a:pt x="0" y="12"/>
                  </a:lnTo>
                  <a:close/>
                </a:path>
              </a:pathLst>
            </a:custGeom>
            <a:solidFill>
              <a:srgbClr val="000000"/>
            </a:solidFill>
            <a:ln w="9525">
              <a:noFill/>
              <a:round/>
              <a:headEnd/>
              <a:tailEnd/>
            </a:ln>
          </p:spPr>
          <p:txBody>
            <a:bodyPr/>
            <a:lstStyle/>
            <a:p>
              <a:endParaRPr lang="en-US"/>
            </a:p>
          </p:txBody>
        </p:sp>
        <p:sp>
          <p:nvSpPr>
            <p:cNvPr id="479" name="Freeform 68"/>
            <p:cNvSpPr>
              <a:spLocks/>
            </p:cNvSpPr>
            <p:nvPr/>
          </p:nvSpPr>
          <p:spPr bwMode="auto">
            <a:xfrm>
              <a:off x="1190382" y="2619791"/>
              <a:ext cx="38586" cy="75266"/>
            </a:xfrm>
            <a:custGeom>
              <a:avLst/>
              <a:gdLst>
                <a:gd name="T0" fmla="*/ 16 w 16"/>
                <a:gd name="T1" fmla="*/ 2 h 33"/>
                <a:gd name="T2" fmla="*/ 14 w 16"/>
                <a:gd name="T3" fmla="*/ 0 h 33"/>
                <a:gd name="T4" fmla="*/ 10 w 16"/>
                <a:gd name="T5" fmla="*/ 2 h 33"/>
                <a:gd name="T6" fmla="*/ 6 w 16"/>
                <a:gd name="T7" fmla="*/ 8 h 33"/>
                <a:gd name="T8" fmla="*/ 6 w 16"/>
                <a:gd name="T9" fmla="*/ 2 h 33"/>
                <a:gd name="T10" fmla="*/ 0 w 16"/>
                <a:gd name="T11" fmla="*/ 2 h 33"/>
                <a:gd name="T12" fmla="*/ 0 w 16"/>
                <a:gd name="T13" fmla="*/ 33 h 33"/>
                <a:gd name="T14" fmla="*/ 6 w 16"/>
                <a:gd name="T15" fmla="*/ 33 h 33"/>
                <a:gd name="T16" fmla="*/ 6 w 16"/>
                <a:gd name="T17" fmla="*/ 13 h 33"/>
                <a:gd name="T18" fmla="*/ 8 w 16"/>
                <a:gd name="T19" fmla="*/ 12 h 33"/>
                <a:gd name="T20" fmla="*/ 10 w 16"/>
                <a:gd name="T21" fmla="*/ 10 h 33"/>
                <a:gd name="T22" fmla="*/ 12 w 16"/>
                <a:gd name="T23" fmla="*/ 8 h 33"/>
                <a:gd name="T24" fmla="*/ 16 w 16"/>
                <a:gd name="T25" fmla="*/ 6 h 33"/>
                <a:gd name="T26" fmla="*/ 16 w 16"/>
                <a:gd name="T27" fmla="*/ 6 h 33"/>
                <a:gd name="T28" fmla="*/ 16 w 16"/>
                <a:gd name="T29" fmla="*/ 2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3"/>
                <a:gd name="T47" fmla="*/ 16 w 16"/>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3">
                  <a:moveTo>
                    <a:pt x="16" y="2"/>
                  </a:moveTo>
                  <a:lnTo>
                    <a:pt x="14" y="0"/>
                  </a:lnTo>
                  <a:lnTo>
                    <a:pt x="10" y="2"/>
                  </a:lnTo>
                  <a:lnTo>
                    <a:pt x="6" y="8"/>
                  </a:lnTo>
                  <a:lnTo>
                    <a:pt x="6" y="2"/>
                  </a:lnTo>
                  <a:lnTo>
                    <a:pt x="0" y="2"/>
                  </a:lnTo>
                  <a:lnTo>
                    <a:pt x="0" y="33"/>
                  </a:lnTo>
                  <a:lnTo>
                    <a:pt x="6" y="33"/>
                  </a:lnTo>
                  <a:lnTo>
                    <a:pt x="6" y="13"/>
                  </a:lnTo>
                  <a:lnTo>
                    <a:pt x="8" y="12"/>
                  </a:lnTo>
                  <a:lnTo>
                    <a:pt x="10" y="10"/>
                  </a:lnTo>
                  <a:lnTo>
                    <a:pt x="12" y="8"/>
                  </a:lnTo>
                  <a:lnTo>
                    <a:pt x="16" y="6"/>
                  </a:lnTo>
                  <a:lnTo>
                    <a:pt x="16" y="2"/>
                  </a:lnTo>
                  <a:close/>
                </a:path>
              </a:pathLst>
            </a:custGeom>
            <a:solidFill>
              <a:srgbClr val="000000"/>
            </a:solidFill>
            <a:ln w="9525">
              <a:noFill/>
              <a:round/>
              <a:headEnd/>
              <a:tailEnd/>
            </a:ln>
          </p:spPr>
          <p:txBody>
            <a:bodyPr/>
            <a:lstStyle/>
            <a:p>
              <a:endParaRPr lang="en-US"/>
            </a:p>
          </p:txBody>
        </p:sp>
        <p:sp>
          <p:nvSpPr>
            <p:cNvPr id="480" name="Freeform 69"/>
            <p:cNvSpPr>
              <a:spLocks noEditPoints="1"/>
            </p:cNvSpPr>
            <p:nvPr/>
          </p:nvSpPr>
          <p:spPr bwMode="auto">
            <a:xfrm>
              <a:off x="1238615" y="2619791"/>
              <a:ext cx="65115" cy="104916"/>
            </a:xfrm>
            <a:custGeom>
              <a:avLst/>
              <a:gdLst>
                <a:gd name="T0" fmla="*/ 21 w 27"/>
                <a:gd name="T1" fmla="*/ 6 h 46"/>
                <a:gd name="T2" fmla="*/ 17 w 27"/>
                <a:gd name="T3" fmla="*/ 2 h 46"/>
                <a:gd name="T4" fmla="*/ 11 w 27"/>
                <a:gd name="T5" fmla="*/ 0 h 46"/>
                <a:gd name="T6" fmla="*/ 5 w 27"/>
                <a:gd name="T7" fmla="*/ 2 h 46"/>
                <a:gd name="T8" fmla="*/ 2 w 27"/>
                <a:gd name="T9" fmla="*/ 6 h 46"/>
                <a:gd name="T10" fmla="*/ 0 w 27"/>
                <a:gd name="T11" fmla="*/ 10 h 46"/>
                <a:gd name="T12" fmla="*/ 0 w 27"/>
                <a:gd name="T13" fmla="*/ 17 h 46"/>
                <a:gd name="T14" fmla="*/ 0 w 27"/>
                <a:gd name="T15" fmla="*/ 23 h 46"/>
                <a:gd name="T16" fmla="*/ 3 w 27"/>
                <a:gd name="T17" fmla="*/ 29 h 46"/>
                <a:gd name="T18" fmla="*/ 7 w 27"/>
                <a:gd name="T19" fmla="*/ 33 h 46"/>
                <a:gd name="T20" fmla="*/ 13 w 27"/>
                <a:gd name="T21" fmla="*/ 35 h 46"/>
                <a:gd name="T22" fmla="*/ 17 w 27"/>
                <a:gd name="T23" fmla="*/ 33 h 46"/>
                <a:gd name="T24" fmla="*/ 21 w 27"/>
                <a:gd name="T25" fmla="*/ 29 h 46"/>
                <a:gd name="T26" fmla="*/ 21 w 27"/>
                <a:gd name="T27" fmla="*/ 31 h 46"/>
                <a:gd name="T28" fmla="*/ 21 w 27"/>
                <a:gd name="T29" fmla="*/ 35 h 46"/>
                <a:gd name="T30" fmla="*/ 19 w 27"/>
                <a:gd name="T31" fmla="*/ 38 h 46"/>
                <a:gd name="T32" fmla="*/ 15 w 27"/>
                <a:gd name="T33" fmla="*/ 40 h 46"/>
                <a:gd name="T34" fmla="*/ 11 w 27"/>
                <a:gd name="T35" fmla="*/ 40 h 46"/>
                <a:gd name="T36" fmla="*/ 7 w 27"/>
                <a:gd name="T37" fmla="*/ 40 h 46"/>
                <a:gd name="T38" fmla="*/ 5 w 27"/>
                <a:gd name="T39" fmla="*/ 38 h 46"/>
                <a:gd name="T40" fmla="*/ 5 w 27"/>
                <a:gd name="T41" fmla="*/ 37 h 46"/>
                <a:gd name="T42" fmla="*/ 0 w 27"/>
                <a:gd name="T43" fmla="*/ 37 h 46"/>
                <a:gd name="T44" fmla="*/ 2 w 27"/>
                <a:gd name="T45" fmla="*/ 40 h 46"/>
                <a:gd name="T46" fmla="*/ 3 w 27"/>
                <a:gd name="T47" fmla="*/ 42 h 46"/>
                <a:gd name="T48" fmla="*/ 7 w 27"/>
                <a:gd name="T49" fmla="*/ 44 h 46"/>
                <a:gd name="T50" fmla="*/ 11 w 27"/>
                <a:gd name="T51" fmla="*/ 46 h 46"/>
                <a:gd name="T52" fmla="*/ 19 w 27"/>
                <a:gd name="T53" fmla="*/ 44 h 46"/>
                <a:gd name="T54" fmla="*/ 23 w 27"/>
                <a:gd name="T55" fmla="*/ 42 h 46"/>
                <a:gd name="T56" fmla="*/ 25 w 27"/>
                <a:gd name="T57" fmla="*/ 37 h 46"/>
                <a:gd name="T58" fmla="*/ 27 w 27"/>
                <a:gd name="T59" fmla="*/ 31 h 46"/>
                <a:gd name="T60" fmla="*/ 27 w 27"/>
                <a:gd name="T61" fmla="*/ 2 h 46"/>
                <a:gd name="T62" fmla="*/ 21 w 27"/>
                <a:gd name="T63" fmla="*/ 2 h 46"/>
                <a:gd name="T64" fmla="*/ 21 w 27"/>
                <a:gd name="T65" fmla="*/ 6 h 46"/>
                <a:gd name="T66" fmla="*/ 13 w 27"/>
                <a:gd name="T67" fmla="*/ 6 h 46"/>
                <a:gd name="T68" fmla="*/ 15 w 27"/>
                <a:gd name="T69" fmla="*/ 6 h 46"/>
                <a:gd name="T70" fmla="*/ 19 w 27"/>
                <a:gd name="T71" fmla="*/ 10 h 46"/>
                <a:gd name="T72" fmla="*/ 21 w 27"/>
                <a:gd name="T73" fmla="*/ 13 h 46"/>
                <a:gd name="T74" fmla="*/ 21 w 27"/>
                <a:gd name="T75" fmla="*/ 19 h 46"/>
                <a:gd name="T76" fmla="*/ 21 w 27"/>
                <a:gd name="T77" fmla="*/ 23 h 46"/>
                <a:gd name="T78" fmla="*/ 19 w 27"/>
                <a:gd name="T79" fmla="*/ 27 h 46"/>
                <a:gd name="T80" fmla="*/ 15 w 27"/>
                <a:gd name="T81" fmla="*/ 29 h 46"/>
                <a:gd name="T82" fmla="*/ 13 w 27"/>
                <a:gd name="T83" fmla="*/ 29 h 46"/>
                <a:gd name="T84" fmla="*/ 9 w 27"/>
                <a:gd name="T85" fmla="*/ 29 h 46"/>
                <a:gd name="T86" fmla="*/ 7 w 27"/>
                <a:gd name="T87" fmla="*/ 25 h 46"/>
                <a:gd name="T88" fmla="*/ 5 w 27"/>
                <a:gd name="T89" fmla="*/ 21 h 46"/>
                <a:gd name="T90" fmla="*/ 3 w 27"/>
                <a:gd name="T91" fmla="*/ 17 h 46"/>
                <a:gd name="T92" fmla="*/ 5 w 27"/>
                <a:gd name="T93" fmla="*/ 12 h 46"/>
                <a:gd name="T94" fmla="*/ 5 w 27"/>
                <a:gd name="T95" fmla="*/ 8 h 46"/>
                <a:gd name="T96" fmla="*/ 9 w 27"/>
                <a:gd name="T97" fmla="*/ 6 h 46"/>
                <a:gd name="T98" fmla="*/ 13 w 27"/>
                <a:gd name="T99" fmla="*/ 6 h 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6"/>
                <a:gd name="T152" fmla="*/ 27 w 27"/>
                <a:gd name="T153" fmla="*/ 46 h 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6">
                  <a:moveTo>
                    <a:pt x="21" y="6"/>
                  </a:moveTo>
                  <a:lnTo>
                    <a:pt x="17" y="2"/>
                  </a:lnTo>
                  <a:lnTo>
                    <a:pt x="11" y="0"/>
                  </a:lnTo>
                  <a:lnTo>
                    <a:pt x="5" y="2"/>
                  </a:lnTo>
                  <a:lnTo>
                    <a:pt x="2" y="6"/>
                  </a:lnTo>
                  <a:lnTo>
                    <a:pt x="0" y="10"/>
                  </a:lnTo>
                  <a:lnTo>
                    <a:pt x="0" y="17"/>
                  </a:lnTo>
                  <a:lnTo>
                    <a:pt x="0" y="23"/>
                  </a:lnTo>
                  <a:lnTo>
                    <a:pt x="3" y="29"/>
                  </a:lnTo>
                  <a:lnTo>
                    <a:pt x="7" y="33"/>
                  </a:lnTo>
                  <a:lnTo>
                    <a:pt x="13" y="35"/>
                  </a:lnTo>
                  <a:lnTo>
                    <a:pt x="17" y="33"/>
                  </a:lnTo>
                  <a:lnTo>
                    <a:pt x="21" y="29"/>
                  </a:lnTo>
                  <a:lnTo>
                    <a:pt x="21" y="31"/>
                  </a:lnTo>
                  <a:lnTo>
                    <a:pt x="21" y="35"/>
                  </a:lnTo>
                  <a:lnTo>
                    <a:pt x="19" y="38"/>
                  </a:lnTo>
                  <a:lnTo>
                    <a:pt x="15" y="40"/>
                  </a:lnTo>
                  <a:lnTo>
                    <a:pt x="11" y="40"/>
                  </a:lnTo>
                  <a:lnTo>
                    <a:pt x="7" y="40"/>
                  </a:lnTo>
                  <a:lnTo>
                    <a:pt x="5" y="38"/>
                  </a:lnTo>
                  <a:lnTo>
                    <a:pt x="5" y="37"/>
                  </a:lnTo>
                  <a:lnTo>
                    <a:pt x="0" y="37"/>
                  </a:lnTo>
                  <a:lnTo>
                    <a:pt x="2" y="40"/>
                  </a:lnTo>
                  <a:lnTo>
                    <a:pt x="3" y="42"/>
                  </a:lnTo>
                  <a:lnTo>
                    <a:pt x="7" y="44"/>
                  </a:lnTo>
                  <a:lnTo>
                    <a:pt x="11" y="46"/>
                  </a:lnTo>
                  <a:lnTo>
                    <a:pt x="19" y="44"/>
                  </a:lnTo>
                  <a:lnTo>
                    <a:pt x="23" y="42"/>
                  </a:lnTo>
                  <a:lnTo>
                    <a:pt x="25" y="37"/>
                  </a:lnTo>
                  <a:lnTo>
                    <a:pt x="27" y="31"/>
                  </a:lnTo>
                  <a:lnTo>
                    <a:pt x="27" y="2"/>
                  </a:lnTo>
                  <a:lnTo>
                    <a:pt x="21" y="2"/>
                  </a:lnTo>
                  <a:lnTo>
                    <a:pt x="21" y="6"/>
                  </a:lnTo>
                  <a:close/>
                  <a:moveTo>
                    <a:pt x="13" y="6"/>
                  </a:moveTo>
                  <a:lnTo>
                    <a:pt x="15" y="6"/>
                  </a:lnTo>
                  <a:lnTo>
                    <a:pt x="19" y="10"/>
                  </a:lnTo>
                  <a:lnTo>
                    <a:pt x="21" y="13"/>
                  </a:lnTo>
                  <a:lnTo>
                    <a:pt x="21" y="19"/>
                  </a:lnTo>
                  <a:lnTo>
                    <a:pt x="21" y="23"/>
                  </a:lnTo>
                  <a:lnTo>
                    <a:pt x="19" y="27"/>
                  </a:lnTo>
                  <a:lnTo>
                    <a:pt x="15" y="29"/>
                  </a:lnTo>
                  <a:lnTo>
                    <a:pt x="13" y="29"/>
                  </a:lnTo>
                  <a:lnTo>
                    <a:pt x="9" y="29"/>
                  </a:lnTo>
                  <a:lnTo>
                    <a:pt x="7" y="25"/>
                  </a:lnTo>
                  <a:lnTo>
                    <a:pt x="5" y="21"/>
                  </a:lnTo>
                  <a:lnTo>
                    <a:pt x="3" y="17"/>
                  </a:lnTo>
                  <a:lnTo>
                    <a:pt x="5" y="12"/>
                  </a:lnTo>
                  <a:lnTo>
                    <a:pt x="5" y="8"/>
                  </a:lnTo>
                  <a:lnTo>
                    <a:pt x="9" y="6"/>
                  </a:lnTo>
                  <a:lnTo>
                    <a:pt x="13" y="6"/>
                  </a:lnTo>
                  <a:close/>
                </a:path>
              </a:pathLst>
            </a:custGeom>
            <a:solidFill>
              <a:srgbClr val="000000"/>
            </a:solidFill>
            <a:ln w="9525">
              <a:noFill/>
              <a:round/>
              <a:headEnd/>
              <a:tailEnd/>
            </a:ln>
          </p:spPr>
          <p:txBody>
            <a:bodyPr/>
            <a:lstStyle/>
            <a:p>
              <a:endParaRPr lang="en-US"/>
            </a:p>
          </p:txBody>
        </p:sp>
        <p:sp>
          <p:nvSpPr>
            <p:cNvPr id="481" name="Freeform 70"/>
            <p:cNvSpPr>
              <a:spLocks noEditPoints="1"/>
            </p:cNvSpPr>
            <p:nvPr/>
          </p:nvSpPr>
          <p:spPr bwMode="auto">
            <a:xfrm>
              <a:off x="1315788" y="2596983"/>
              <a:ext cx="14470" cy="9807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482" name="Freeform 71"/>
            <p:cNvSpPr>
              <a:spLocks/>
            </p:cNvSpPr>
            <p:nvPr/>
          </p:nvSpPr>
          <p:spPr bwMode="auto">
            <a:xfrm>
              <a:off x="1349551" y="2619791"/>
              <a:ext cx="60291" cy="75266"/>
            </a:xfrm>
            <a:custGeom>
              <a:avLst/>
              <a:gdLst>
                <a:gd name="T0" fmla="*/ 25 w 25"/>
                <a:gd name="T1" fmla="*/ 33 h 33"/>
                <a:gd name="T2" fmla="*/ 25 w 25"/>
                <a:gd name="T3" fmla="*/ 12 h 33"/>
                <a:gd name="T4" fmla="*/ 25 w 25"/>
                <a:gd name="T5" fmla="*/ 6 h 33"/>
                <a:gd name="T6" fmla="*/ 21 w 25"/>
                <a:gd name="T7" fmla="*/ 4 h 33"/>
                <a:gd name="T8" fmla="*/ 19 w 25"/>
                <a:gd name="T9" fmla="*/ 2 h 33"/>
                <a:gd name="T10" fmla="*/ 15 w 25"/>
                <a:gd name="T11" fmla="*/ 0 h 33"/>
                <a:gd name="T12" fmla="*/ 9 w 25"/>
                <a:gd name="T13" fmla="*/ 2 h 33"/>
                <a:gd name="T14" fmla="*/ 5 w 25"/>
                <a:gd name="T15" fmla="*/ 6 h 33"/>
                <a:gd name="T16" fmla="*/ 5 w 25"/>
                <a:gd name="T17" fmla="*/ 2 h 33"/>
                <a:gd name="T18" fmla="*/ 0 w 25"/>
                <a:gd name="T19" fmla="*/ 2 h 33"/>
                <a:gd name="T20" fmla="*/ 0 w 25"/>
                <a:gd name="T21" fmla="*/ 33 h 33"/>
                <a:gd name="T22" fmla="*/ 5 w 25"/>
                <a:gd name="T23" fmla="*/ 33 h 33"/>
                <a:gd name="T24" fmla="*/ 5 w 25"/>
                <a:gd name="T25" fmla="*/ 15 h 33"/>
                <a:gd name="T26" fmla="*/ 5 w 25"/>
                <a:gd name="T27" fmla="*/ 12 h 33"/>
                <a:gd name="T28" fmla="*/ 7 w 25"/>
                <a:gd name="T29" fmla="*/ 8 h 33"/>
                <a:gd name="T30" fmla="*/ 9 w 25"/>
                <a:gd name="T31" fmla="*/ 6 h 33"/>
                <a:gd name="T32" fmla="*/ 13 w 25"/>
                <a:gd name="T33" fmla="*/ 6 h 33"/>
                <a:gd name="T34" fmla="*/ 15 w 25"/>
                <a:gd name="T35" fmla="*/ 6 h 33"/>
                <a:gd name="T36" fmla="*/ 19 w 25"/>
                <a:gd name="T37" fmla="*/ 8 h 33"/>
                <a:gd name="T38" fmla="*/ 19 w 25"/>
                <a:gd name="T39" fmla="*/ 10 h 33"/>
                <a:gd name="T40" fmla="*/ 19 w 25"/>
                <a:gd name="T41" fmla="*/ 13 h 33"/>
                <a:gd name="T42" fmla="*/ 19 w 25"/>
                <a:gd name="T43" fmla="*/ 33 h 33"/>
                <a:gd name="T44" fmla="*/ 25 w 25"/>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3"/>
                <a:gd name="T71" fmla="*/ 25 w 25"/>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3">
                  <a:moveTo>
                    <a:pt x="25" y="33"/>
                  </a:moveTo>
                  <a:lnTo>
                    <a:pt x="25" y="12"/>
                  </a:lnTo>
                  <a:lnTo>
                    <a:pt x="25" y="6"/>
                  </a:lnTo>
                  <a:lnTo>
                    <a:pt x="21" y="4"/>
                  </a:lnTo>
                  <a:lnTo>
                    <a:pt x="19" y="2"/>
                  </a:lnTo>
                  <a:lnTo>
                    <a:pt x="15" y="0"/>
                  </a:lnTo>
                  <a:lnTo>
                    <a:pt x="9" y="2"/>
                  </a:lnTo>
                  <a:lnTo>
                    <a:pt x="5" y="6"/>
                  </a:lnTo>
                  <a:lnTo>
                    <a:pt x="5" y="2"/>
                  </a:lnTo>
                  <a:lnTo>
                    <a:pt x="0" y="2"/>
                  </a:lnTo>
                  <a:lnTo>
                    <a:pt x="0" y="33"/>
                  </a:lnTo>
                  <a:lnTo>
                    <a:pt x="5" y="33"/>
                  </a:lnTo>
                  <a:lnTo>
                    <a:pt x="5" y="15"/>
                  </a:lnTo>
                  <a:lnTo>
                    <a:pt x="5" y="12"/>
                  </a:lnTo>
                  <a:lnTo>
                    <a:pt x="7" y="8"/>
                  </a:lnTo>
                  <a:lnTo>
                    <a:pt x="9" y="6"/>
                  </a:lnTo>
                  <a:lnTo>
                    <a:pt x="13" y="6"/>
                  </a:lnTo>
                  <a:lnTo>
                    <a:pt x="15" y="6"/>
                  </a:lnTo>
                  <a:lnTo>
                    <a:pt x="19" y="8"/>
                  </a:lnTo>
                  <a:lnTo>
                    <a:pt x="19" y="10"/>
                  </a:lnTo>
                  <a:lnTo>
                    <a:pt x="19" y="13"/>
                  </a:lnTo>
                  <a:lnTo>
                    <a:pt x="19" y="33"/>
                  </a:lnTo>
                  <a:lnTo>
                    <a:pt x="25" y="33"/>
                  </a:lnTo>
                  <a:close/>
                </a:path>
              </a:pathLst>
            </a:custGeom>
            <a:solidFill>
              <a:srgbClr val="000000"/>
            </a:solidFill>
            <a:ln w="9525">
              <a:noFill/>
              <a:round/>
              <a:headEnd/>
              <a:tailEnd/>
            </a:ln>
          </p:spPr>
          <p:txBody>
            <a:bodyPr/>
            <a:lstStyle/>
            <a:p>
              <a:endParaRPr lang="en-US"/>
            </a:p>
          </p:txBody>
        </p:sp>
        <p:sp>
          <p:nvSpPr>
            <p:cNvPr id="483" name="Freeform 72"/>
            <p:cNvSpPr>
              <a:spLocks/>
            </p:cNvSpPr>
            <p:nvPr/>
          </p:nvSpPr>
          <p:spPr bwMode="auto">
            <a:xfrm>
              <a:off x="1062564" y="2758918"/>
              <a:ext cx="86819" cy="98073"/>
            </a:xfrm>
            <a:custGeom>
              <a:avLst/>
              <a:gdLst>
                <a:gd name="T0" fmla="*/ 0 w 36"/>
                <a:gd name="T1" fmla="*/ 0 h 43"/>
                <a:gd name="T2" fmla="*/ 15 w 36"/>
                <a:gd name="T3" fmla="*/ 43 h 43"/>
                <a:gd name="T4" fmla="*/ 21 w 36"/>
                <a:gd name="T5" fmla="*/ 43 h 43"/>
                <a:gd name="T6" fmla="*/ 36 w 36"/>
                <a:gd name="T7" fmla="*/ 0 h 43"/>
                <a:gd name="T8" fmla="*/ 30 w 36"/>
                <a:gd name="T9" fmla="*/ 0 h 43"/>
                <a:gd name="T10" fmla="*/ 17 w 36"/>
                <a:gd name="T11" fmla="*/ 35 h 43"/>
                <a:gd name="T12" fmla="*/ 5 w 36"/>
                <a:gd name="T13" fmla="*/ 0 h 43"/>
                <a:gd name="T14" fmla="*/ 0 w 36"/>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43"/>
                <a:gd name="T26" fmla="*/ 36 w 36"/>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43">
                  <a:moveTo>
                    <a:pt x="0" y="0"/>
                  </a:moveTo>
                  <a:lnTo>
                    <a:pt x="15" y="43"/>
                  </a:lnTo>
                  <a:lnTo>
                    <a:pt x="21" y="43"/>
                  </a:lnTo>
                  <a:lnTo>
                    <a:pt x="36" y="0"/>
                  </a:lnTo>
                  <a:lnTo>
                    <a:pt x="30" y="0"/>
                  </a:lnTo>
                  <a:lnTo>
                    <a:pt x="17" y="35"/>
                  </a:lnTo>
                  <a:lnTo>
                    <a:pt x="5" y="0"/>
                  </a:lnTo>
                  <a:lnTo>
                    <a:pt x="0" y="0"/>
                  </a:lnTo>
                  <a:close/>
                </a:path>
              </a:pathLst>
            </a:custGeom>
            <a:solidFill>
              <a:srgbClr val="000000"/>
            </a:solidFill>
            <a:ln w="9525">
              <a:noFill/>
              <a:round/>
              <a:headEnd/>
              <a:tailEnd/>
            </a:ln>
          </p:spPr>
          <p:txBody>
            <a:bodyPr/>
            <a:lstStyle/>
            <a:p>
              <a:endParaRPr lang="en-US"/>
            </a:p>
          </p:txBody>
        </p:sp>
        <p:sp>
          <p:nvSpPr>
            <p:cNvPr id="484" name="Freeform 73"/>
            <p:cNvSpPr>
              <a:spLocks noEditPoints="1"/>
            </p:cNvSpPr>
            <p:nvPr/>
          </p:nvSpPr>
          <p:spPr bwMode="auto">
            <a:xfrm>
              <a:off x="1159030" y="2781726"/>
              <a:ext cx="69938" cy="75266"/>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1 w 29"/>
                <a:gd name="T13" fmla="*/ 2 h 33"/>
                <a:gd name="T14" fmla="*/ 17 w 29"/>
                <a:gd name="T15" fmla="*/ 0 h 33"/>
                <a:gd name="T16" fmla="*/ 13 w 29"/>
                <a:gd name="T17" fmla="*/ 0 h 33"/>
                <a:gd name="T18" fmla="*/ 8 w 29"/>
                <a:gd name="T19" fmla="*/ 0 h 33"/>
                <a:gd name="T20" fmla="*/ 4 w 29"/>
                <a:gd name="T21" fmla="*/ 4 h 33"/>
                <a:gd name="T22" fmla="*/ 2 w 29"/>
                <a:gd name="T23" fmla="*/ 6 h 33"/>
                <a:gd name="T24" fmla="*/ 0 w 29"/>
                <a:gd name="T25" fmla="*/ 10 h 33"/>
                <a:gd name="T26" fmla="*/ 6 w 29"/>
                <a:gd name="T27" fmla="*/ 10 h 33"/>
                <a:gd name="T28" fmla="*/ 6 w 29"/>
                <a:gd name="T29" fmla="*/ 8 h 33"/>
                <a:gd name="T30" fmla="*/ 8 w 29"/>
                <a:gd name="T31" fmla="*/ 6 h 33"/>
                <a:gd name="T32" fmla="*/ 10 w 29"/>
                <a:gd name="T33" fmla="*/ 4 h 33"/>
                <a:gd name="T34" fmla="*/ 13 w 29"/>
                <a:gd name="T35" fmla="*/ 4 h 33"/>
                <a:gd name="T36" fmla="*/ 15 w 29"/>
                <a:gd name="T37" fmla="*/ 4 h 33"/>
                <a:gd name="T38" fmla="*/ 17 w 29"/>
                <a:gd name="T39" fmla="*/ 6 h 33"/>
                <a:gd name="T40" fmla="*/ 19 w 29"/>
                <a:gd name="T41" fmla="*/ 8 h 33"/>
                <a:gd name="T42" fmla="*/ 19 w 29"/>
                <a:gd name="T43" fmla="*/ 10 h 33"/>
                <a:gd name="T44" fmla="*/ 19 w 29"/>
                <a:gd name="T45" fmla="*/ 12 h 33"/>
                <a:gd name="T46" fmla="*/ 19 w 29"/>
                <a:gd name="T47" fmla="*/ 14 h 33"/>
                <a:gd name="T48" fmla="*/ 12 w 29"/>
                <a:gd name="T49" fmla="*/ 14 h 33"/>
                <a:gd name="T50" fmla="*/ 6 w 29"/>
                <a:gd name="T51" fmla="*/ 15 h 33"/>
                <a:gd name="T52" fmla="*/ 2 w 29"/>
                <a:gd name="T53" fmla="*/ 15 h 33"/>
                <a:gd name="T54" fmla="*/ 2 w 29"/>
                <a:gd name="T55" fmla="*/ 17 h 33"/>
                <a:gd name="T56" fmla="*/ 0 w 29"/>
                <a:gd name="T57" fmla="*/ 21 h 33"/>
                <a:gd name="T58" fmla="*/ 0 w 29"/>
                <a:gd name="T59" fmla="*/ 23 h 33"/>
                <a:gd name="T60" fmla="*/ 0 w 29"/>
                <a:gd name="T61" fmla="*/ 27 h 33"/>
                <a:gd name="T62" fmla="*/ 2 w 29"/>
                <a:gd name="T63" fmla="*/ 31 h 33"/>
                <a:gd name="T64" fmla="*/ 6 w 29"/>
                <a:gd name="T65" fmla="*/ 33 h 33"/>
                <a:gd name="T66" fmla="*/ 10 w 29"/>
                <a:gd name="T67" fmla="*/ 33 h 33"/>
                <a:gd name="T68" fmla="*/ 15 w 29"/>
                <a:gd name="T69" fmla="*/ 31 h 33"/>
                <a:gd name="T70" fmla="*/ 19 w 29"/>
                <a:gd name="T71" fmla="*/ 27 h 33"/>
                <a:gd name="T72" fmla="*/ 21 w 29"/>
                <a:gd name="T73" fmla="*/ 31 h 33"/>
                <a:gd name="T74" fmla="*/ 25 w 29"/>
                <a:gd name="T75" fmla="*/ 33 h 33"/>
                <a:gd name="T76" fmla="*/ 29 w 29"/>
                <a:gd name="T77" fmla="*/ 33 h 33"/>
                <a:gd name="T78" fmla="*/ 29 w 29"/>
                <a:gd name="T79" fmla="*/ 27 h 33"/>
                <a:gd name="T80" fmla="*/ 19 w 29"/>
                <a:gd name="T81" fmla="*/ 19 h 33"/>
                <a:gd name="T82" fmla="*/ 19 w 29"/>
                <a:gd name="T83" fmla="*/ 21 h 33"/>
                <a:gd name="T84" fmla="*/ 19 w 29"/>
                <a:gd name="T85" fmla="*/ 21 h 33"/>
                <a:gd name="T86" fmla="*/ 19 w 29"/>
                <a:gd name="T87" fmla="*/ 23 h 33"/>
                <a:gd name="T88" fmla="*/ 17 w 29"/>
                <a:gd name="T89" fmla="*/ 25 h 33"/>
                <a:gd name="T90" fmla="*/ 15 w 29"/>
                <a:gd name="T91" fmla="*/ 27 h 33"/>
                <a:gd name="T92" fmla="*/ 10 w 29"/>
                <a:gd name="T93" fmla="*/ 29 h 33"/>
                <a:gd name="T94" fmla="*/ 6 w 29"/>
                <a:gd name="T95" fmla="*/ 27 h 33"/>
                <a:gd name="T96" fmla="*/ 6 w 29"/>
                <a:gd name="T97" fmla="*/ 25 h 33"/>
                <a:gd name="T98" fmla="*/ 4 w 29"/>
                <a:gd name="T99" fmla="*/ 23 h 33"/>
                <a:gd name="T100" fmla="*/ 6 w 29"/>
                <a:gd name="T101" fmla="*/ 21 h 33"/>
                <a:gd name="T102" fmla="*/ 6 w 29"/>
                <a:gd name="T103" fmla="*/ 19 h 33"/>
                <a:gd name="T104" fmla="*/ 10 w 29"/>
                <a:gd name="T105" fmla="*/ 17 h 33"/>
                <a:gd name="T106" fmla="*/ 15 w 29"/>
                <a:gd name="T107" fmla="*/ 17 h 33"/>
                <a:gd name="T108" fmla="*/ 19 w 29"/>
                <a:gd name="T109" fmla="*/ 15 h 33"/>
                <a:gd name="T110" fmla="*/ 19 w 29"/>
                <a:gd name="T111" fmla="*/ 15 h 33"/>
                <a:gd name="T112" fmla="*/ 19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1" y="2"/>
                  </a:lnTo>
                  <a:lnTo>
                    <a:pt x="17" y="0"/>
                  </a:lnTo>
                  <a:lnTo>
                    <a:pt x="13" y="0"/>
                  </a:lnTo>
                  <a:lnTo>
                    <a:pt x="8" y="0"/>
                  </a:lnTo>
                  <a:lnTo>
                    <a:pt x="4" y="4"/>
                  </a:lnTo>
                  <a:lnTo>
                    <a:pt x="2" y="6"/>
                  </a:lnTo>
                  <a:lnTo>
                    <a:pt x="0" y="10"/>
                  </a:lnTo>
                  <a:lnTo>
                    <a:pt x="6" y="10"/>
                  </a:lnTo>
                  <a:lnTo>
                    <a:pt x="6" y="8"/>
                  </a:lnTo>
                  <a:lnTo>
                    <a:pt x="8" y="6"/>
                  </a:lnTo>
                  <a:lnTo>
                    <a:pt x="10" y="4"/>
                  </a:lnTo>
                  <a:lnTo>
                    <a:pt x="13" y="4"/>
                  </a:lnTo>
                  <a:lnTo>
                    <a:pt x="15" y="4"/>
                  </a:lnTo>
                  <a:lnTo>
                    <a:pt x="17" y="6"/>
                  </a:lnTo>
                  <a:lnTo>
                    <a:pt x="19" y="8"/>
                  </a:lnTo>
                  <a:lnTo>
                    <a:pt x="19" y="10"/>
                  </a:lnTo>
                  <a:lnTo>
                    <a:pt x="19" y="12"/>
                  </a:lnTo>
                  <a:lnTo>
                    <a:pt x="19" y="14"/>
                  </a:lnTo>
                  <a:lnTo>
                    <a:pt x="12" y="14"/>
                  </a:lnTo>
                  <a:lnTo>
                    <a:pt x="6" y="15"/>
                  </a:lnTo>
                  <a:lnTo>
                    <a:pt x="2" y="15"/>
                  </a:lnTo>
                  <a:lnTo>
                    <a:pt x="2" y="17"/>
                  </a:lnTo>
                  <a:lnTo>
                    <a:pt x="0" y="21"/>
                  </a:lnTo>
                  <a:lnTo>
                    <a:pt x="0" y="23"/>
                  </a:lnTo>
                  <a:lnTo>
                    <a:pt x="0" y="27"/>
                  </a:lnTo>
                  <a:lnTo>
                    <a:pt x="2" y="31"/>
                  </a:lnTo>
                  <a:lnTo>
                    <a:pt x="6" y="33"/>
                  </a:lnTo>
                  <a:lnTo>
                    <a:pt x="10" y="33"/>
                  </a:lnTo>
                  <a:lnTo>
                    <a:pt x="15" y="31"/>
                  </a:lnTo>
                  <a:lnTo>
                    <a:pt x="19" y="27"/>
                  </a:lnTo>
                  <a:lnTo>
                    <a:pt x="21" y="31"/>
                  </a:lnTo>
                  <a:lnTo>
                    <a:pt x="25" y="33"/>
                  </a:lnTo>
                  <a:lnTo>
                    <a:pt x="29" y="33"/>
                  </a:lnTo>
                  <a:lnTo>
                    <a:pt x="29" y="27"/>
                  </a:lnTo>
                  <a:close/>
                  <a:moveTo>
                    <a:pt x="19" y="19"/>
                  </a:moveTo>
                  <a:lnTo>
                    <a:pt x="19" y="21"/>
                  </a:lnTo>
                  <a:lnTo>
                    <a:pt x="19" y="23"/>
                  </a:lnTo>
                  <a:lnTo>
                    <a:pt x="17" y="25"/>
                  </a:lnTo>
                  <a:lnTo>
                    <a:pt x="15" y="27"/>
                  </a:lnTo>
                  <a:lnTo>
                    <a:pt x="10" y="29"/>
                  </a:lnTo>
                  <a:lnTo>
                    <a:pt x="6" y="27"/>
                  </a:lnTo>
                  <a:lnTo>
                    <a:pt x="6" y="25"/>
                  </a:lnTo>
                  <a:lnTo>
                    <a:pt x="4" y="23"/>
                  </a:lnTo>
                  <a:lnTo>
                    <a:pt x="6" y="21"/>
                  </a:lnTo>
                  <a:lnTo>
                    <a:pt x="6" y="19"/>
                  </a:lnTo>
                  <a:lnTo>
                    <a:pt x="10" y="17"/>
                  </a:lnTo>
                  <a:lnTo>
                    <a:pt x="15" y="17"/>
                  </a:lnTo>
                  <a:lnTo>
                    <a:pt x="19" y="15"/>
                  </a:lnTo>
                  <a:lnTo>
                    <a:pt x="19" y="19"/>
                  </a:lnTo>
                  <a:close/>
                </a:path>
              </a:pathLst>
            </a:custGeom>
            <a:solidFill>
              <a:srgbClr val="000000"/>
            </a:solidFill>
            <a:ln w="9525">
              <a:noFill/>
              <a:round/>
              <a:headEnd/>
              <a:tailEnd/>
            </a:ln>
          </p:spPr>
          <p:txBody>
            <a:bodyPr/>
            <a:lstStyle/>
            <a:p>
              <a:endParaRPr lang="en-US"/>
            </a:p>
          </p:txBody>
        </p:sp>
        <p:sp>
          <p:nvSpPr>
            <p:cNvPr id="485" name="Rectangle 74"/>
            <p:cNvSpPr>
              <a:spLocks noChangeArrowheads="1"/>
            </p:cNvSpPr>
            <p:nvPr/>
          </p:nvSpPr>
          <p:spPr bwMode="auto">
            <a:xfrm>
              <a:off x="1238615" y="2758918"/>
              <a:ext cx="12058" cy="98073"/>
            </a:xfrm>
            <a:prstGeom prst="rect">
              <a:avLst/>
            </a:prstGeom>
            <a:solidFill>
              <a:srgbClr val="000000"/>
            </a:solidFill>
            <a:ln w="9525">
              <a:noFill/>
              <a:miter lim="800000"/>
              <a:headEnd/>
              <a:tailEnd/>
            </a:ln>
          </p:spPr>
          <p:txBody>
            <a:bodyPr/>
            <a:lstStyle/>
            <a:p>
              <a:pPr eaLnBrk="0" hangingPunct="0"/>
              <a:endParaRPr lang="en-US"/>
            </a:p>
          </p:txBody>
        </p:sp>
        <p:sp>
          <p:nvSpPr>
            <p:cNvPr id="486" name="Rectangle 75"/>
            <p:cNvSpPr>
              <a:spLocks noChangeArrowheads="1"/>
            </p:cNvSpPr>
            <p:nvPr/>
          </p:nvSpPr>
          <p:spPr bwMode="auto">
            <a:xfrm>
              <a:off x="1269966" y="2758918"/>
              <a:ext cx="14470" cy="98073"/>
            </a:xfrm>
            <a:prstGeom prst="rect">
              <a:avLst/>
            </a:prstGeom>
            <a:solidFill>
              <a:srgbClr val="000000"/>
            </a:solidFill>
            <a:ln w="9525">
              <a:noFill/>
              <a:miter lim="800000"/>
              <a:headEnd/>
              <a:tailEnd/>
            </a:ln>
          </p:spPr>
          <p:txBody>
            <a:bodyPr/>
            <a:lstStyle/>
            <a:p>
              <a:pPr eaLnBrk="0" hangingPunct="0"/>
              <a:endParaRPr lang="en-US"/>
            </a:p>
          </p:txBody>
        </p:sp>
        <p:sp>
          <p:nvSpPr>
            <p:cNvPr id="487" name="Freeform 76"/>
            <p:cNvSpPr>
              <a:spLocks noEditPoints="1"/>
            </p:cNvSpPr>
            <p:nvPr/>
          </p:nvSpPr>
          <p:spPr bwMode="auto">
            <a:xfrm>
              <a:off x="1298906" y="2781726"/>
              <a:ext cx="67526" cy="75266"/>
            </a:xfrm>
            <a:custGeom>
              <a:avLst/>
              <a:gdLst>
                <a:gd name="T0" fmla="*/ 28 w 28"/>
                <a:gd name="T1" fmla="*/ 17 h 33"/>
                <a:gd name="T2" fmla="*/ 26 w 28"/>
                <a:gd name="T3" fmla="*/ 10 h 33"/>
                <a:gd name="T4" fmla="*/ 25 w 28"/>
                <a:gd name="T5" fmla="*/ 4 h 33"/>
                <a:gd name="T6" fmla="*/ 21 w 28"/>
                <a:gd name="T7" fmla="*/ 2 h 33"/>
                <a:gd name="T8" fmla="*/ 15 w 28"/>
                <a:gd name="T9" fmla="*/ 0 h 33"/>
                <a:gd name="T10" fmla="*/ 9 w 28"/>
                <a:gd name="T11" fmla="*/ 2 h 33"/>
                <a:gd name="T12" fmla="*/ 3 w 28"/>
                <a:gd name="T13" fmla="*/ 4 h 33"/>
                <a:gd name="T14" fmla="*/ 2 w 28"/>
                <a:gd name="T15" fmla="*/ 10 h 33"/>
                <a:gd name="T16" fmla="*/ 0 w 28"/>
                <a:gd name="T17" fmla="*/ 17 h 33"/>
                <a:gd name="T18" fmla="*/ 0 w 28"/>
                <a:gd name="T19" fmla="*/ 21 h 33"/>
                <a:gd name="T20" fmla="*/ 2 w 28"/>
                <a:gd name="T21" fmla="*/ 25 h 33"/>
                <a:gd name="T22" fmla="*/ 3 w 28"/>
                <a:gd name="T23" fmla="*/ 29 h 33"/>
                <a:gd name="T24" fmla="*/ 7 w 28"/>
                <a:gd name="T25" fmla="*/ 31 h 33"/>
                <a:gd name="T26" fmla="*/ 9 w 28"/>
                <a:gd name="T27" fmla="*/ 33 h 33"/>
                <a:gd name="T28" fmla="*/ 13 w 28"/>
                <a:gd name="T29" fmla="*/ 33 h 33"/>
                <a:gd name="T30" fmla="*/ 21 w 28"/>
                <a:gd name="T31" fmla="*/ 31 h 33"/>
                <a:gd name="T32" fmla="*/ 25 w 28"/>
                <a:gd name="T33" fmla="*/ 27 h 33"/>
                <a:gd name="T34" fmla="*/ 26 w 28"/>
                <a:gd name="T35" fmla="*/ 25 h 33"/>
                <a:gd name="T36" fmla="*/ 26 w 28"/>
                <a:gd name="T37" fmla="*/ 21 h 33"/>
                <a:gd name="T38" fmla="*/ 23 w 28"/>
                <a:gd name="T39" fmla="*/ 21 h 33"/>
                <a:gd name="T40" fmla="*/ 21 w 28"/>
                <a:gd name="T41" fmla="*/ 25 h 33"/>
                <a:gd name="T42" fmla="*/ 19 w 28"/>
                <a:gd name="T43" fmla="*/ 27 h 33"/>
                <a:gd name="T44" fmla="*/ 17 w 28"/>
                <a:gd name="T45" fmla="*/ 27 h 33"/>
                <a:gd name="T46" fmla="*/ 13 w 28"/>
                <a:gd name="T47" fmla="*/ 29 h 33"/>
                <a:gd name="T48" fmla="*/ 11 w 28"/>
                <a:gd name="T49" fmla="*/ 27 h 33"/>
                <a:gd name="T50" fmla="*/ 7 w 28"/>
                <a:gd name="T51" fmla="*/ 25 h 33"/>
                <a:gd name="T52" fmla="*/ 7 w 28"/>
                <a:gd name="T53" fmla="*/ 23 h 33"/>
                <a:gd name="T54" fmla="*/ 5 w 28"/>
                <a:gd name="T55" fmla="*/ 17 h 33"/>
                <a:gd name="T56" fmla="*/ 28 w 28"/>
                <a:gd name="T57" fmla="*/ 17 h 33"/>
                <a:gd name="T58" fmla="*/ 5 w 28"/>
                <a:gd name="T59" fmla="*/ 14 h 33"/>
                <a:gd name="T60" fmla="*/ 7 w 28"/>
                <a:gd name="T61" fmla="*/ 10 h 33"/>
                <a:gd name="T62" fmla="*/ 7 w 28"/>
                <a:gd name="T63" fmla="*/ 8 h 33"/>
                <a:gd name="T64" fmla="*/ 11 w 28"/>
                <a:gd name="T65" fmla="*/ 6 h 33"/>
                <a:gd name="T66" fmla="*/ 15 w 28"/>
                <a:gd name="T67" fmla="*/ 4 h 33"/>
                <a:gd name="T68" fmla="*/ 17 w 28"/>
                <a:gd name="T69" fmla="*/ 6 h 33"/>
                <a:gd name="T70" fmla="*/ 21 w 28"/>
                <a:gd name="T71" fmla="*/ 8 h 33"/>
                <a:gd name="T72" fmla="*/ 21 w 28"/>
                <a:gd name="T73" fmla="*/ 10 h 33"/>
                <a:gd name="T74" fmla="*/ 23 w 28"/>
                <a:gd name="T75" fmla="*/ 14 h 33"/>
                <a:gd name="T76" fmla="*/ 5 w 28"/>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3"/>
                <a:gd name="T119" fmla="*/ 28 w 28"/>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3">
                  <a:moveTo>
                    <a:pt x="28" y="17"/>
                  </a:moveTo>
                  <a:lnTo>
                    <a:pt x="26" y="10"/>
                  </a:lnTo>
                  <a:lnTo>
                    <a:pt x="25" y="4"/>
                  </a:lnTo>
                  <a:lnTo>
                    <a:pt x="21" y="2"/>
                  </a:lnTo>
                  <a:lnTo>
                    <a:pt x="15" y="0"/>
                  </a:lnTo>
                  <a:lnTo>
                    <a:pt x="9" y="2"/>
                  </a:lnTo>
                  <a:lnTo>
                    <a:pt x="3" y="4"/>
                  </a:lnTo>
                  <a:lnTo>
                    <a:pt x="2" y="10"/>
                  </a:lnTo>
                  <a:lnTo>
                    <a:pt x="0" y="17"/>
                  </a:lnTo>
                  <a:lnTo>
                    <a:pt x="0" y="21"/>
                  </a:lnTo>
                  <a:lnTo>
                    <a:pt x="2" y="25"/>
                  </a:lnTo>
                  <a:lnTo>
                    <a:pt x="3" y="29"/>
                  </a:lnTo>
                  <a:lnTo>
                    <a:pt x="7" y="31"/>
                  </a:lnTo>
                  <a:lnTo>
                    <a:pt x="9" y="33"/>
                  </a:lnTo>
                  <a:lnTo>
                    <a:pt x="13" y="33"/>
                  </a:lnTo>
                  <a:lnTo>
                    <a:pt x="21" y="31"/>
                  </a:lnTo>
                  <a:lnTo>
                    <a:pt x="25" y="27"/>
                  </a:lnTo>
                  <a:lnTo>
                    <a:pt x="26" y="25"/>
                  </a:lnTo>
                  <a:lnTo>
                    <a:pt x="26" y="21"/>
                  </a:lnTo>
                  <a:lnTo>
                    <a:pt x="23" y="21"/>
                  </a:lnTo>
                  <a:lnTo>
                    <a:pt x="21" y="25"/>
                  </a:lnTo>
                  <a:lnTo>
                    <a:pt x="19" y="27"/>
                  </a:lnTo>
                  <a:lnTo>
                    <a:pt x="17" y="27"/>
                  </a:lnTo>
                  <a:lnTo>
                    <a:pt x="13" y="29"/>
                  </a:lnTo>
                  <a:lnTo>
                    <a:pt x="11" y="27"/>
                  </a:lnTo>
                  <a:lnTo>
                    <a:pt x="7" y="25"/>
                  </a:lnTo>
                  <a:lnTo>
                    <a:pt x="7" y="23"/>
                  </a:lnTo>
                  <a:lnTo>
                    <a:pt x="5" y="17"/>
                  </a:lnTo>
                  <a:lnTo>
                    <a:pt x="28" y="17"/>
                  </a:lnTo>
                  <a:close/>
                  <a:moveTo>
                    <a:pt x="5" y="14"/>
                  </a:moveTo>
                  <a:lnTo>
                    <a:pt x="7" y="10"/>
                  </a:lnTo>
                  <a:lnTo>
                    <a:pt x="7" y="8"/>
                  </a:lnTo>
                  <a:lnTo>
                    <a:pt x="11" y="6"/>
                  </a:lnTo>
                  <a:lnTo>
                    <a:pt x="15" y="4"/>
                  </a:lnTo>
                  <a:lnTo>
                    <a:pt x="17" y="6"/>
                  </a:lnTo>
                  <a:lnTo>
                    <a:pt x="21" y="8"/>
                  </a:lnTo>
                  <a:lnTo>
                    <a:pt x="21" y="10"/>
                  </a:lnTo>
                  <a:lnTo>
                    <a:pt x="23" y="14"/>
                  </a:lnTo>
                  <a:lnTo>
                    <a:pt x="5" y="14"/>
                  </a:lnTo>
                  <a:close/>
                </a:path>
              </a:pathLst>
            </a:custGeom>
            <a:solidFill>
              <a:srgbClr val="000000"/>
            </a:solidFill>
            <a:ln w="9525">
              <a:noFill/>
              <a:round/>
              <a:headEnd/>
              <a:tailEnd/>
            </a:ln>
          </p:spPr>
          <p:txBody>
            <a:bodyPr/>
            <a:lstStyle/>
            <a:p>
              <a:endParaRPr lang="en-US"/>
            </a:p>
          </p:txBody>
        </p:sp>
        <p:sp>
          <p:nvSpPr>
            <p:cNvPr id="488" name="Freeform 77"/>
            <p:cNvSpPr>
              <a:spLocks/>
            </p:cNvSpPr>
            <p:nvPr/>
          </p:nvSpPr>
          <p:spPr bwMode="auto">
            <a:xfrm>
              <a:off x="1371255" y="2786287"/>
              <a:ext cx="69938" cy="95793"/>
            </a:xfrm>
            <a:custGeom>
              <a:avLst/>
              <a:gdLst>
                <a:gd name="T0" fmla="*/ 0 w 29"/>
                <a:gd name="T1" fmla="*/ 0 h 42"/>
                <a:gd name="T2" fmla="*/ 12 w 29"/>
                <a:gd name="T3" fmla="*/ 31 h 42"/>
                <a:gd name="T4" fmla="*/ 12 w 29"/>
                <a:gd name="T5" fmla="*/ 33 h 42"/>
                <a:gd name="T6" fmla="*/ 10 w 29"/>
                <a:gd name="T7" fmla="*/ 35 h 42"/>
                <a:gd name="T8" fmla="*/ 8 w 29"/>
                <a:gd name="T9" fmla="*/ 36 h 42"/>
                <a:gd name="T10" fmla="*/ 6 w 29"/>
                <a:gd name="T11" fmla="*/ 36 h 42"/>
                <a:gd name="T12" fmla="*/ 4 w 29"/>
                <a:gd name="T13" fmla="*/ 36 h 42"/>
                <a:gd name="T14" fmla="*/ 4 w 29"/>
                <a:gd name="T15" fmla="*/ 42 h 42"/>
                <a:gd name="T16" fmla="*/ 6 w 29"/>
                <a:gd name="T17" fmla="*/ 42 h 42"/>
                <a:gd name="T18" fmla="*/ 10 w 29"/>
                <a:gd name="T19" fmla="*/ 42 h 42"/>
                <a:gd name="T20" fmla="*/ 14 w 29"/>
                <a:gd name="T21" fmla="*/ 38 h 42"/>
                <a:gd name="T22" fmla="*/ 18 w 29"/>
                <a:gd name="T23" fmla="*/ 31 h 42"/>
                <a:gd name="T24" fmla="*/ 18 w 29"/>
                <a:gd name="T25" fmla="*/ 27 h 42"/>
                <a:gd name="T26" fmla="*/ 19 w 29"/>
                <a:gd name="T27" fmla="*/ 23 h 42"/>
                <a:gd name="T28" fmla="*/ 29 w 29"/>
                <a:gd name="T29" fmla="*/ 0 h 42"/>
                <a:gd name="T30" fmla="*/ 23 w 29"/>
                <a:gd name="T31" fmla="*/ 0 h 42"/>
                <a:gd name="T32" fmla="*/ 16 w 29"/>
                <a:gd name="T33" fmla="*/ 25 h 42"/>
                <a:gd name="T34" fmla="*/ 6 w 29"/>
                <a:gd name="T35" fmla="*/ 0 h 42"/>
                <a:gd name="T36" fmla="*/ 0 w 29"/>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2"/>
                <a:gd name="T59" fmla="*/ 29 w 29"/>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2">
                  <a:moveTo>
                    <a:pt x="0" y="0"/>
                  </a:moveTo>
                  <a:lnTo>
                    <a:pt x="12" y="31"/>
                  </a:lnTo>
                  <a:lnTo>
                    <a:pt x="12" y="33"/>
                  </a:lnTo>
                  <a:lnTo>
                    <a:pt x="10" y="35"/>
                  </a:lnTo>
                  <a:lnTo>
                    <a:pt x="8" y="36"/>
                  </a:lnTo>
                  <a:lnTo>
                    <a:pt x="6" y="36"/>
                  </a:lnTo>
                  <a:lnTo>
                    <a:pt x="4" y="36"/>
                  </a:lnTo>
                  <a:lnTo>
                    <a:pt x="4" y="42"/>
                  </a:lnTo>
                  <a:lnTo>
                    <a:pt x="6" y="42"/>
                  </a:lnTo>
                  <a:lnTo>
                    <a:pt x="10" y="42"/>
                  </a:lnTo>
                  <a:lnTo>
                    <a:pt x="14" y="38"/>
                  </a:lnTo>
                  <a:lnTo>
                    <a:pt x="18" y="31"/>
                  </a:lnTo>
                  <a:lnTo>
                    <a:pt x="18" y="27"/>
                  </a:lnTo>
                  <a:lnTo>
                    <a:pt x="19" y="23"/>
                  </a:lnTo>
                  <a:lnTo>
                    <a:pt x="29" y="0"/>
                  </a:lnTo>
                  <a:lnTo>
                    <a:pt x="23" y="0"/>
                  </a:lnTo>
                  <a:lnTo>
                    <a:pt x="16" y="25"/>
                  </a:lnTo>
                  <a:lnTo>
                    <a:pt x="6" y="0"/>
                  </a:lnTo>
                  <a:lnTo>
                    <a:pt x="0" y="0"/>
                  </a:lnTo>
                  <a:close/>
                </a:path>
              </a:pathLst>
            </a:custGeom>
            <a:solidFill>
              <a:srgbClr val="000000"/>
            </a:solidFill>
            <a:ln w="9525">
              <a:noFill/>
              <a:round/>
              <a:headEnd/>
              <a:tailEnd/>
            </a:ln>
          </p:spPr>
          <p:txBody>
            <a:bodyPr/>
            <a:lstStyle/>
            <a:p>
              <a:endParaRPr lang="en-US"/>
            </a:p>
          </p:txBody>
        </p:sp>
        <p:sp>
          <p:nvSpPr>
            <p:cNvPr id="489" name="Freeform 78"/>
            <p:cNvSpPr>
              <a:spLocks/>
            </p:cNvSpPr>
            <p:nvPr/>
          </p:nvSpPr>
          <p:spPr bwMode="auto">
            <a:xfrm>
              <a:off x="6440542" y="3091912"/>
              <a:ext cx="79584" cy="100354"/>
            </a:xfrm>
            <a:custGeom>
              <a:avLst/>
              <a:gdLst>
                <a:gd name="T0" fmla="*/ 33 w 33"/>
                <a:gd name="T1" fmla="*/ 14 h 44"/>
                <a:gd name="T2" fmla="*/ 31 w 33"/>
                <a:gd name="T3" fmla="*/ 8 h 44"/>
                <a:gd name="T4" fmla="*/ 29 w 33"/>
                <a:gd name="T5" fmla="*/ 4 h 44"/>
                <a:gd name="T6" fmla="*/ 23 w 33"/>
                <a:gd name="T7" fmla="*/ 2 h 44"/>
                <a:gd name="T8" fmla="*/ 16 w 33"/>
                <a:gd name="T9" fmla="*/ 0 h 44"/>
                <a:gd name="T10" fmla="*/ 10 w 33"/>
                <a:gd name="T11" fmla="*/ 2 h 44"/>
                <a:gd name="T12" fmla="*/ 6 w 33"/>
                <a:gd name="T13" fmla="*/ 4 h 44"/>
                <a:gd name="T14" fmla="*/ 2 w 33"/>
                <a:gd name="T15" fmla="*/ 8 h 44"/>
                <a:gd name="T16" fmla="*/ 2 w 33"/>
                <a:gd name="T17" fmla="*/ 14 h 44"/>
                <a:gd name="T18" fmla="*/ 2 w 33"/>
                <a:gd name="T19" fmla="*/ 18 h 44"/>
                <a:gd name="T20" fmla="*/ 4 w 33"/>
                <a:gd name="T21" fmla="*/ 21 h 44"/>
                <a:gd name="T22" fmla="*/ 10 w 33"/>
                <a:gd name="T23" fmla="*/ 23 h 44"/>
                <a:gd name="T24" fmla="*/ 21 w 33"/>
                <a:gd name="T25" fmla="*/ 25 h 44"/>
                <a:gd name="T26" fmla="*/ 27 w 33"/>
                <a:gd name="T27" fmla="*/ 29 h 44"/>
                <a:gd name="T28" fmla="*/ 27 w 33"/>
                <a:gd name="T29" fmla="*/ 31 h 44"/>
                <a:gd name="T30" fmla="*/ 29 w 33"/>
                <a:gd name="T31" fmla="*/ 33 h 44"/>
                <a:gd name="T32" fmla="*/ 27 w 33"/>
                <a:gd name="T33" fmla="*/ 35 h 44"/>
                <a:gd name="T34" fmla="*/ 25 w 33"/>
                <a:gd name="T35" fmla="*/ 39 h 44"/>
                <a:gd name="T36" fmla="*/ 21 w 33"/>
                <a:gd name="T37" fmla="*/ 41 h 44"/>
                <a:gd name="T38" fmla="*/ 17 w 33"/>
                <a:gd name="T39" fmla="*/ 41 h 44"/>
                <a:gd name="T40" fmla="*/ 12 w 33"/>
                <a:gd name="T41" fmla="*/ 39 h 44"/>
                <a:gd name="T42" fmla="*/ 8 w 33"/>
                <a:gd name="T43" fmla="*/ 37 h 44"/>
                <a:gd name="T44" fmla="*/ 6 w 33"/>
                <a:gd name="T45" fmla="*/ 35 h 44"/>
                <a:gd name="T46" fmla="*/ 6 w 33"/>
                <a:gd name="T47" fmla="*/ 29 h 44"/>
                <a:gd name="T48" fmla="*/ 0 w 33"/>
                <a:gd name="T49" fmla="*/ 29 h 44"/>
                <a:gd name="T50" fmla="*/ 0 w 33"/>
                <a:gd name="T51" fmla="*/ 35 h 44"/>
                <a:gd name="T52" fmla="*/ 2 w 33"/>
                <a:gd name="T53" fmla="*/ 37 h 44"/>
                <a:gd name="T54" fmla="*/ 4 w 33"/>
                <a:gd name="T55" fmla="*/ 41 h 44"/>
                <a:gd name="T56" fmla="*/ 6 w 33"/>
                <a:gd name="T57" fmla="*/ 43 h 44"/>
                <a:gd name="T58" fmla="*/ 12 w 33"/>
                <a:gd name="T59" fmla="*/ 44 h 44"/>
                <a:gd name="T60" fmla="*/ 17 w 33"/>
                <a:gd name="T61" fmla="*/ 44 h 44"/>
                <a:gd name="T62" fmla="*/ 23 w 33"/>
                <a:gd name="T63" fmla="*/ 44 h 44"/>
                <a:gd name="T64" fmla="*/ 29 w 33"/>
                <a:gd name="T65" fmla="*/ 41 h 44"/>
                <a:gd name="T66" fmla="*/ 33 w 33"/>
                <a:gd name="T67" fmla="*/ 37 h 44"/>
                <a:gd name="T68" fmla="*/ 33 w 33"/>
                <a:gd name="T69" fmla="*/ 33 h 44"/>
                <a:gd name="T70" fmla="*/ 33 w 33"/>
                <a:gd name="T71" fmla="*/ 29 h 44"/>
                <a:gd name="T72" fmla="*/ 31 w 33"/>
                <a:gd name="T73" fmla="*/ 25 h 44"/>
                <a:gd name="T74" fmla="*/ 29 w 33"/>
                <a:gd name="T75" fmla="*/ 23 h 44"/>
                <a:gd name="T76" fmla="*/ 23 w 33"/>
                <a:gd name="T77" fmla="*/ 21 h 44"/>
                <a:gd name="T78" fmla="*/ 12 w 33"/>
                <a:gd name="T79" fmla="*/ 18 h 44"/>
                <a:gd name="T80" fmla="*/ 8 w 33"/>
                <a:gd name="T81" fmla="*/ 16 h 44"/>
                <a:gd name="T82" fmla="*/ 6 w 33"/>
                <a:gd name="T83" fmla="*/ 12 h 44"/>
                <a:gd name="T84" fmla="*/ 8 w 33"/>
                <a:gd name="T85" fmla="*/ 10 h 44"/>
                <a:gd name="T86" fmla="*/ 10 w 33"/>
                <a:gd name="T87" fmla="*/ 8 h 44"/>
                <a:gd name="T88" fmla="*/ 12 w 33"/>
                <a:gd name="T89" fmla="*/ 6 h 44"/>
                <a:gd name="T90" fmla="*/ 17 w 33"/>
                <a:gd name="T91" fmla="*/ 6 h 44"/>
                <a:gd name="T92" fmla="*/ 21 w 33"/>
                <a:gd name="T93" fmla="*/ 6 h 44"/>
                <a:gd name="T94" fmla="*/ 23 w 33"/>
                <a:gd name="T95" fmla="*/ 8 h 44"/>
                <a:gd name="T96" fmla="*/ 25 w 33"/>
                <a:gd name="T97" fmla="*/ 10 h 44"/>
                <a:gd name="T98" fmla="*/ 27 w 33"/>
                <a:gd name="T99" fmla="*/ 14 h 44"/>
                <a:gd name="T100" fmla="*/ 33 w 33"/>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
                <a:gd name="T154" fmla="*/ 0 h 44"/>
                <a:gd name="T155" fmla="*/ 33 w 33"/>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 h="44">
                  <a:moveTo>
                    <a:pt x="33" y="14"/>
                  </a:moveTo>
                  <a:lnTo>
                    <a:pt x="31" y="8"/>
                  </a:lnTo>
                  <a:lnTo>
                    <a:pt x="29" y="4"/>
                  </a:lnTo>
                  <a:lnTo>
                    <a:pt x="23" y="2"/>
                  </a:lnTo>
                  <a:lnTo>
                    <a:pt x="16" y="0"/>
                  </a:lnTo>
                  <a:lnTo>
                    <a:pt x="10" y="2"/>
                  </a:lnTo>
                  <a:lnTo>
                    <a:pt x="6" y="4"/>
                  </a:lnTo>
                  <a:lnTo>
                    <a:pt x="2" y="8"/>
                  </a:lnTo>
                  <a:lnTo>
                    <a:pt x="2" y="14"/>
                  </a:lnTo>
                  <a:lnTo>
                    <a:pt x="2" y="18"/>
                  </a:lnTo>
                  <a:lnTo>
                    <a:pt x="4" y="21"/>
                  </a:lnTo>
                  <a:lnTo>
                    <a:pt x="10" y="23"/>
                  </a:lnTo>
                  <a:lnTo>
                    <a:pt x="21" y="25"/>
                  </a:lnTo>
                  <a:lnTo>
                    <a:pt x="27" y="29"/>
                  </a:lnTo>
                  <a:lnTo>
                    <a:pt x="27" y="31"/>
                  </a:lnTo>
                  <a:lnTo>
                    <a:pt x="29" y="33"/>
                  </a:lnTo>
                  <a:lnTo>
                    <a:pt x="27" y="35"/>
                  </a:lnTo>
                  <a:lnTo>
                    <a:pt x="25" y="39"/>
                  </a:lnTo>
                  <a:lnTo>
                    <a:pt x="21" y="41"/>
                  </a:lnTo>
                  <a:lnTo>
                    <a:pt x="17" y="41"/>
                  </a:lnTo>
                  <a:lnTo>
                    <a:pt x="12" y="39"/>
                  </a:lnTo>
                  <a:lnTo>
                    <a:pt x="8" y="37"/>
                  </a:lnTo>
                  <a:lnTo>
                    <a:pt x="6" y="35"/>
                  </a:lnTo>
                  <a:lnTo>
                    <a:pt x="6" y="29"/>
                  </a:lnTo>
                  <a:lnTo>
                    <a:pt x="0" y="29"/>
                  </a:lnTo>
                  <a:lnTo>
                    <a:pt x="0" y="35"/>
                  </a:lnTo>
                  <a:lnTo>
                    <a:pt x="2" y="37"/>
                  </a:lnTo>
                  <a:lnTo>
                    <a:pt x="4" y="41"/>
                  </a:lnTo>
                  <a:lnTo>
                    <a:pt x="6" y="43"/>
                  </a:lnTo>
                  <a:lnTo>
                    <a:pt x="12" y="44"/>
                  </a:lnTo>
                  <a:lnTo>
                    <a:pt x="17" y="44"/>
                  </a:lnTo>
                  <a:lnTo>
                    <a:pt x="23" y="44"/>
                  </a:lnTo>
                  <a:lnTo>
                    <a:pt x="29" y="41"/>
                  </a:lnTo>
                  <a:lnTo>
                    <a:pt x="33" y="37"/>
                  </a:lnTo>
                  <a:lnTo>
                    <a:pt x="33" y="33"/>
                  </a:lnTo>
                  <a:lnTo>
                    <a:pt x="33" y="29"/>
                  </a:lnTo>
                  <a:lnTo>
                    <a:pt x="31" y="25"/>
                  </a:lnTo>
                  <a:lnTo>
                    <a:pt x="29" y="23"/>
                  </a:lnTo>
                  <a:lnTo>
                    <a:pt x="23" y="21"/>
                  </a:lnTo>
                  <a:lnTo>
                    <a:pt x="12" y="18"/>
                  </a:lnTo>
                  <a:lnTo>
                    <a:pt x="8" y="16"/>
                  </a:lnTo>
                  <a:lnTo>
                    <a:pt x="6" y="12"/>
                  </a:lnTo>
                  <a:lnTo>
                    <a:pt x="8" y="10"/>
                  </a:lnTo>
                  <a:lnTo>
                    <a:pt x="10" y="8"/>
                  </a:lnTo>
                  <a:lnTo>
                    <a:pt x="12" y="6"/>
                  </a:lnTo>
                  <a:lnTo>
                    <a:pt x="17" y="6"/>
                  </a:lnTo>
                  <a:lnTo>
                    <a:pt x="21" y="6"/>
                  </a:lnTo>
                  <a:lnTo>
                    <a:pt x="23" y="8"/>
                  </a:lnTo>
                  <a:lnTo>
                    <a:pt x="25" y="10"/>
                  </a:lnTo>
                  <a:lnTo>
                    <a:pt x="27" y="14"/>
                  </a:lnTo>
                  <a:lnTo>
                    <a:pt x="33" y="14"/>
                  </a:lnTo>
                  <a:close/>
                </a:path>
              </a:pathLst>
            </a:custGeom>
            <a:solidFill>
              <a:srgbClr val="000000"/>
            </a:solidFill>
            <a:ln w="9525">
              <a:noFill/>
              <a:round/>
              <a:headEnd/>
              <a:tailEnd/>
            </a:ln>
          </p:spPr>
          <p:txBody>
            <a:bodyPr/>
            <a:lstStyle/>
            <a:p>
              <a:endParaRPr lang="en-US"/>
            </a:p>
          </p:txBody>
        </p:sp>
        <p:sp>
          <p:nvSpPr>
            <p:cNvPr id="490" name="Freeform 79"/>
            <p:cNvSpPr>
              <a:spLocks noEditPoints="1"/>
            </p:cNvSpPr>
            <p:nvPr/>
          </p:nvSpPr>
          <p:spPr bwMode="auto">
            <a:xfrm>
              <a:off x="6534596" y="3119281"/>
              <a:ext cx="67526" cy="72985"/>
            </a:xfrm>
            <a:custGeom>
              <a:avLst/>
              <a:gdLst>
                <a:gd name="T0" fmla="*/ 28 w 28"/>
                <a:gd name="T1" fmla="*/ 29 h 32"/>
                <a:gd name="T2" fmla="*/ 26 w 28"/>
                <a:gd name="T3" fmla="*/ 29 h 32"/>
                <a:gd name="T4" fmla="*/ 25 w 28"/>
                <a:gd name="T5" fmla="*/ 29 h 32"/>
                <a:gd name="T6" fmla="*/ 25 w 28"/>
                <a:gd name="T7" fmla="*/ 27 h 32"/>
                <a:gd name="T8" fmla="*/ 25 w 28"/>
                <a:gd name="T9" fmla="*/ 9 h 32"/>
                <a:gd name="T10" fmla="*/ 25 w 28"/>
                <a:gd name="T11" fmla="*/ 6 h 32"/>
                <a:gd name="T12" fmla="*/ 23 w 28"/>
                <a:gd name="T13" fmla="*/ 2 h 32"/>
                <a:gd name="T14" fmla="*/ 19 w 28"/>
                <a:gd name="T15" fmla="*/ 0 h 32"/>
                <a:gd name="T16" fmla="*/ 13 w 28"/>
                <a:gd name="T17" fmla="*/ 0 h 32"/>
                <a:gd name="T18" fmla="*/ 7 w 28"/>
                <a:gd name="T19" fmla="*/ 0 h 32"/>
                <a:gd name="T20" fmla="*/ 3 w 28"/>
                <a:gd name="T21" fmla="*/ 4 h 32"/>
                <a:gd name="T22" fmla="*/ 1 w 28"/>
                <a:gd name="T23" fmla="*/ 6 h 32"/>
                <a:gd name="T24" fmla="*/ 1 w 28"/>
                <a:gd name="T25" fmla="*/ 11 h 32"/>
                <a:gd name="T26" fmla="*/ 5 w 28"/>
                <a:gd name="T27" fmla="*/ 11 h 32"/>
                <a:gd name="T28" fmla="*/ 7 w 28"/>
                <a:gd name="T29" fmla="*/ 8 h 32"/>
                <a:gd name="T30" fmla="*/ 7 w 28"/>
                <a:gd name="T31" fmla="*/ 6 h 32"/>
                <a:gd name="T32" fmla="*/ 9 w 28"/>
                <a:gd name="T33" fmla="*/ 6 h 32"/>
                <a:gd name="T34" fmla="*/ 13 w 28"/>
                <a:gd name="T35" fmla="*/ 6 h 32"/>
                <a:gd name="T36" fmla="*/ 15 w 28"/>
                <a:gd name="T37" fmla="*/ 6 h 32"/>
                <a:gd name="T38" fmla="*/ 19 w 28"/>
                <a:gd name="T39" fmla="*/ 6 h 32"/>
                <a:gd name="T40" fmla="*/ 19 w 28"/>
                <a:gd name="T41" fmla="*/ 8 h 32"/>
                <a:gd name="T42" fmla="*/ 19 w 28"/>
                <a:gd name="T43" fmla="*/ 9 h 32"/>
                <a:gd name="T44" fmla="*/ 19 w 28"/>
                <a:gd name="T45" fmla="*/ 11 h 32"/>
                <a:gd name="T46" fmla="*/ 19 w 28"/>
                <a:gd name="T47" fmla="*/ 13 h 32"/>
                <a:gd name="T48" fmla="*/ 11 w 28"/>
                <a:gd name="T49" fmla="*/ 13 h 32"/>
                <a:gd name="T50" fmla="*/ 5 w 28"/>
                <a:gd name="T51" fmla="*/ 15 h 32"/>
                <a:gd name="T52" fmla="*/ 3 w 28"/>
                <a:gd name="T53" fmla="*/ 17 h 32"/>
                <a:gd name="T54" fmla="*/ 1 w 28"/>
                <a:gd name="T55" fmla="*/ 17 h 32"/>
                <a:gd name="T56" fmla="*/ 0 w 28"/>
                <a:gd name="T57" fmla="*/ 21 h 32"/>
                <a:gd name="T58" fmla="*/ 0 w 28"/>
                <a:gd name="T59" fmla="*/ 23 h 32"/>
                <a:gd name="T60" fmla="*/ 0 w 28"/>
                <a:gd name="T61" fmla="*/ 27 h 32"/>
                <a:gd name="T62" fmla="*/ 1 w 28"/>
                <a:gd name="T63" fmla="*/ 31 h 32"/>
                <a:gd name="T64" fmla="*/ 5 w 28"/>
                <a:gd name="T65" fmla="*/ 32 h 32"/>
                <a:gd name="T66" fmla="*/ 9 w 28"/>
                <a:gd name="T67" fmla="*/ 32 h 32"/>
                <a:gd name="T68" fmla="*/ 15 w 28"/>
                <a:gd name="T69" fmla="*/ 32 h 32"/>
                <a:gd name="T70" fmla="*/ 21 w 28"/>
                <a:gd name="T71" fmla="*/ 29 h 32"/>
                <a:gd name="T72" fmla="*/ 21 w 28"/>
                <a:gd name="T73" fmla="*/ 31 h 32"/>
                <a:gd name="T74" fmla="*/ 25 w 28"/>
                <a:gd name="T75" fmla="*/ 32 h 32"/>
                <a:gd name="T76" fmla="*/ 28 w 28"/>
                <a:gd name="T77" fmla="*/ 32 h 32"/>
                <a:gd name="T78" fmla="*/ 28 w 28"/>
                <a:gd name="T79" fmla="*/ 29 h 32"/>
                <a:gd name="T80" fmla="*/ 19 w 28"/>
                <a:gd name="T81" fmla="*/ 19 h 32"/>
                <a:gd name="T82" fmla="*/ 19 w 28"/>
                <a:gd name="T83" fmla="*/ 21 h 32"/>
                <a:gd name="T84" fmla="*/ 19 w 28"/>
                <a:gd name="T85" fmla="*/ 21 h 32"/>
                <a:gd name="T86" fmla="*/ 19 w 28"/>
                <a:gd name="T87" fmla="*/ 23 h 32"/>
                <a:gd name="T88" fmla="*/ 17 w 28"/>
                <a:gd name="T89" fmla="*/ 25 h 32"/>
                <a:gd name="T90" fmla="*/ 15 w 28"/>
                <a:gd name="T91" fmla="*/ 27 h 32"/>
                <a:gd name="T92" fmla="*/ 9 w 28"/>
                <a:gd name="T93" fmla="*/ 29 h 32"/>
                <a:gd name="T94" fmla="*/ 5 w 28"/>
                <a:gd name="T95" fmla="*/ 27 h 32"/>
                <a:gd name="T96" fmla="*/ 5 w 28"/>
                <a:gd name="T97" fmla="*/ 25 h 32"/>
                <a:gd name="T98" fmla="*/ 5 w 28"/>
                <a:gd name="T99" fmla="*/ 23 h 32"/>
                <a:gd name="T100" fmla="*/ 5 w 28"/>
                <a:gd name="T101" fmla="*/ 21 h 32"/>
                <a:gd name="T102" fmla="*/ 7 w 28"/>
                <a:gd name="T103" fmla="*/ 19 h 32"/>
                <a:gd name="T104" fmla="*/ 11 w 28"/>
                <a:gd name="T105" fmla="*/ 17 h 32"/>
                <a:gd name="T106" fmla="*/ 17 w 28"/>
                <a:gd name="T107" fmla="*/ 17 h 32"/>
                <a:gd name="T108" fmla="*/ 19 w 28"/>
                <a:gd name="T109" fmla="*/ 17 h 32"/>
                <a:gd name="T110" fmla="*/ 19 w 28"/>
                <a:gd name="T111" fmla="*/ 17 h 32"/>
                <a:gd name="T112" fmla="*/ 19 w 28"/>
                <a:gd name="T113" fmla="*/ 19 h 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2"/>
                <a:gd name="T173" fmla="*/ 28 w 28"/>
                <a:gd name="T174" fmla="*/ 32 h 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2">
                  <a:moveTo>
                    <a:pt x="28" y="29"/>
                  </a:moveTo>
                  <a:lnTo>
                    <a:pt x="26" y="29"/>
                  </a:lnTo>
                  <a:lnTo>
                    <a:pt x="25" y="29"/>
                  </a:lnTo>
                  <a:lnTo>
                    <a:pt x="25" y="27"/>
                  </a:lnTo>
                  <a:lnTo>
                    <a:pt x="25" y="9"/>
                  </a:lnTo>
                  <a:lnTo>
                    <a:pt x="25" y="6"/>
                  </a:lnTo>
                  <a:lnTo>
                    <a:pt x="23" y="2"/>
                  </a:lnTo>
                  <a:lnTo>
                    <a:pt x="19" y="0"/>
                  </a:lnTo>
                  <a:lnTo>
                    <a:pt x="13" y="0"/>
                  </a:lnTo>
                  <a:lnTo>
                    <a:pt x="7" y="0"/>
                  </a:lnTo>
                  <a:lnTo>
                    <a:pt x="3" y="4"/>
                  </a:lnTo>
                  <a:lnTo>
                    <a:pt x="1" y="6"/>
                  </a:lnTo>
                  <a:lnTo>
                    <a:pt x="1" y="11"/>
                  </a:lnTo>
                  <a:lnTo>
                    <a:pt x="5" y="11"/>
                  </a:lnTo>
                  <a:lnTo>
                    <a:pt x="7" y="8"/>
                  </a:lnTo>
                  <a:lnTo>
                    <a:pt x="7" y="6"/>
                  </a:lnTo>
                  <a:lnTo>
                    <a:pt x="9" y="6"/>
                  </a:lnTo>
                  <a:lnTo>
                    <a:pt x="13" y="6"/>
                  </a:lnTo>
                  <a:lnTo>
                    <a:pt x="15" y="6"/>
                  </a:lnTo>
                  <a:lnTo>
                    <a:pt x="19" y="6"/>
                  </a:lnTo>
                  <a:lnTo>
                    <a:pt x="19" y="8"/>
                  </a:lnTo>
                  <a:lnTo>
                    <a:pt x="19" y="9"/>
                  </a:lnTo>
                  <a:lnTo>
                    <a:pt x="19" y="11"/>
                  </a:lnTo>
                  <a:lnTo>
                    <a:pt x="19" y="13"/>
                  </a:lnTo>
                  <a:lnTo>
                    <a:pt x="11" y="13"/>
                  </a:lnTo>
                  <a:lnTo>
                    <a:pt x="5" y="15"/>
                  </a:lnTo>
                  <a:lnTo>
                    <a:pt x="3" y="17"/>
                  </a:lnTo>
                  <a:lnTo>
                    <a:pt x="1" y="17"/>
                  </a:lnTo>
                  <a:lnTo>
                    <a:pt x="0" y="21"/>
                  </a:lnTo>
                  <a:lnTo>
                    <a:pt x="0" y="23"/>
                  </a:lnTo>
                  <a:lnTo>
                    <a:pt x="0" y="27"/>
                  </a:lnTo>
                  <a:lnTo>
                    <a:pt x="1" y="31"/>
                  </a:lnTo>
                  <a:lnTo>
                    <a:pt x="5" y="32"/>
                  </a:lnTo>
                  <a:lnTo>
                    <a:pt x="9" y="32"/>
                  </a:lnTo>
                  <a:lnTo>
                    <a:pt x="15" y="32"/>
                  </a:lnTo>
                  <a:lnTo>
                    <a:pt x="21" y="29"/>
                  </a:lnTo>
                  <a:lnTo>
                    <a:pt x="21" y="31"/>
                  </a:lnTo>
                  <a:lnTo>
                    <a:pt x="25" y="32"/>
                  </a:lnTo>
                  <a:lnTo>
                    <a:pt x="28" y="32"/>
                  </a:lnTo>
                  <a:lnTo>
                    <a:pt x="28" y="29"/>
                  </a:lnTo>
                  <a:close/>
                  <a:moveTo>
                    <a:pt x="19" y="19"/>
                  </a:moveTo>
                  <a:lnTo>
                    <a:pt x="19" y="21"/>
                  </a:lnTo>
                  <a:lnTo>
                    <a:pt x="19" y="23"/>
                  </a:lnTo>
                  <a:lnTo>
                    <a:pt x="17" y="25"/>
                  </a:lnTo>
                  <a:lnTo>
                    <a:pt x="15" y="27"/>
                  </a:lnTo>
                  <a:lnTo>
                    <a:pt x="9" y="29"/>
                  </a:lnTo>
                  <a:lnTo>
                    <a:pt x="5" y="27"/>
                  </a:lnTo>
                  <a:lnTo>
                    <a:pt x="5" y="25"/>
                  </a:lnTo>
                  <a:lnTo>
                    <a:pt x="5" y="23"/>
                  </a:lnTo>
                  <a:lnTo>
                    <a:pt x="5" y="21"/>
                  </a:lnTo>
                  <a:lnTo>
                    <a:pt x="7" y="19"/>
                  </a:lnTo>
                  <a:lnTo>
                    <a:pt x="11" y="17"/>
                  </a:lnTo>
                  <a:lnTo>
                    <a:pt x="17" y="17"/>
                  </a:lnTo>
                  <a:lnTo>
                    <a:pt x="19" y="17"/>
                  </a:lnTo>
                  <a:lnTo>
                    <a:pt x="19" y="19"/>
                  </a:lnTo>
                  <a:close/>
                </a:path>
              </a:pathLst>
            </a:custGeom>
            <a:solidFill>
              <a:srgbClr val="000000"/>
            </a:solidFill>
            <a:ln w="9525">
              <a:noFill/>
              <a:round/>
              <a:headEnd/>
              <a:tailEnd/>
            </a:ln>
          </p:spPr>
          <p:txBody>
            <a:bodyPr/>
            <a:lstStyle/>
            <a:p>
              <a:endParaRPr lang="en-US"/>
            </a:p>
          </p:txBody>
        </p:sp>
        <p:sp>
          <p:nvSpPr>
            <p:cNvPr id="491" name="Rectangle 80"/>
            <p:cNvSpPr>
              <a:spLocks noChangeArrowheads="1"/>
            </p:cNvSpPr>
            <p:nvPr/>
          </p:nvSpPr>
          <p:spPr bwMode="auto">
            <a:xfrm>
              <a:off x="6616592" y="3096473"/>
              <a:ext cx="9647" cy="95793"/>
            </a:xfrm>
            <a:prstGeom prst="rect">
              <a:avLst/>
            </a:prstGeom>
            <a:solidFill>
              <a:srgbClr val="000000"/>
            </a:solidFill>
            <a:ln w="9525">
              <a:noFill/>
              <a:miter lim="800000"/>
              <a:headEnd/>
              <a:tailEnd/>
            </a:ln>
          </p:spPr>
          <p:txBody>
            <a:bodyPr/>
            <a:lstStyle/>
            <a:p>
              <a:pPr eaLnBrk="0" hangingPunct="0"/>
              <a:endParaRPr lang="en-US"/>
            </a:p>
          </p:txBody>
        </p:sp>
        <p:sp>
          <p:nvSpPr>
            <p:cNvPr id="492" name="Freeform 81"/>
            <p:cNvSpPr>
              <a:spLocks/>
            </p:cNvSpPr>
            <p:nvPr/>
          </p:nvSpPr>
          <p:spPr bwMode="auto">
            <a:xfrm>
              <a:off x="6640708" y="3101035"/>
              <a:ext cx="31351" cy="91231"/>
            </a:xfrm>
            <a:custGeom>
              <a:avLst/>
              <a:gdLst>
                <a:gd name="T0" fmla="*/ 4 w 13"/>
                <a:gd name="T1" fmla="*/ 0 h 40"/>
                <a:gd name="T2" fmla="*/ 4 w 13"/>
                <a:gd name="T3" fmla="*/ 10 h 40"/>
                <a:gd name="T4" fmla="*/ 0 w 13"/>
                <a:gd name="T5" fmla="*/ 10 h 40"/>
                <a:gd name="T6" fmla="*/ 0 w 13"/>
                <a:gd name="T7" fmla="*/ 14 h 40"/>
                <a:gd name="T8" fmla="*/ 4 w 13"/>
                <a:gd name="T9" fmla="*/ 14 h 40"/>
                <a:gd name="T10" fmla="*/ 4 w 13"/>
                <a:gd name="T11" fmla="*/ 35 h 40"/>
                <a:gd name="T12" fmla="*/ 4 w 13"/>
                <a:gd name="T13" fmla="*/ 37 h 40"/>
                <a:gd name="T14" fmla="*/ 5 w 13"/>
                <a:gd name="T15" fmla="*/ 39 h 40"/>
                <a:gd name="T16" fmla="*/ 7 w 13"/>
                <a:gd name="T17" fmla="*/ 40 h 40"/>
                <a:gd name="T18" fmla="*/ 9 w 13"/>
                <a:gd name="T19" fmla="*/ 40 h 40"/>
                <a:gd name="T20" fmla="*/ 13 w 13"/>
                <a:gd name="T21" fmla="*/ 40 h 40"/>
                <a:gd name="T22" fmla="*/ 13 w 13"/>
                <a:gd name="T23" fmla="*/ 37 h 40"/>
                <a:gd name="T24" fmla="*/ 11 w 13"/>
                <a:gd name="T25" fmla="*/ 37 h 40"/>
                <a:gd name="T26" fmla="*/ 9 w 13"/>
                <a:gd name="T27" fmla="*/ 35 h 40"/>
                <a:gd name="T28" fmla="*/ 9 w 13"/>
                <a:gd name="T29" fmla="*/ 35 h 40"/>
                <a:gd name="T30" fmla="*/ 9 w 13"/>
                <a:gd name="T31" fmla="*/ 14 h 40"/>
                <a:gd name="T32" fmla="*/ 13 w 13"/>
                <a:gd name="T33" fmla="*/ 14 h 40"/>
                <a:gd name="T34" fmla="*/ 13 w 13"/>
                <a:gd name="T35" fmla="*/ 10 h 40"/>
                <a:gd name="T36" fmla="*/ 9 w 13"/>
                <a:gd name="T37" fmla="*/ 10 h 40"/>
                <a:gd name="T38" fmla="*/ 9 w 13"/>
                <a:gd name="T39" fmla="*/ 0 h 40"/>
                <a:gd name="T40" fmla="*/ 4 w 13"/>
                <a:gd name="T41" fmla="*/ 0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40"/>
                <a:gd name="T65" fmla="*/ 13 w 13"/>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40">
                  <a:moveTo>
                    <a:pt x="4" y="0"/>
                  </a:moveTo>
                  <a:lnTo>
                    <a:pt x="4" y="10"/>
                  </a:lnTo>
                  <a:lnTo>
                    <a:pt x="0" y="10"/>
                  </a:lnTo>
                  <a:lnTo>
                    <a:pt x="0" y="14"/>
                  </a:lnTo>
                  <a:lnTo>
                    <a:pt x="4" y="14"/>
                  </a:lnTo>
                  <a:lnTo>
                    <a:pt x="4" y="35"/>
                  </a:lnTo>
                  <a:lnTo>
                    <a:pt x="4" y="37"/>
                  </a:lnTo>
                  <a:lnTo>
                    <a:pt x="5" y="39"/>
                  </a:lnTo>
                  <a:lnTo>
                    <a:pt x="7" y="40"/>
                  </a:lnTo>
                  <a:lnTo>
                    <a:pt x="9" y="40"/>
                  </a:lnTo>
                  <a:lnTo>
                    <a:pt x="13" y="40"/>
                  </a:lnTo>
                  <a:lnTo>
                    <a:pt x="13" y="37"/>
                  </a:lnTo>
                  <a:lnTo>
                    <a:pt x="11" y="37"/>
                  </a:lnTo>
                  <a:lnTo>
                    <a:pt x="9" y="35"/>
                  </a:lnTo>
                  <a:lnTo>
                    <a:pt x="9" y="14"/>
                  </a:lnTo>
                  <a:lnTo>
                    <a:pt x="13" y="14"/>
                  </a:lnTo>
                  <a:lnTo>
                    <a:pt x="13" y="10"/>
                  </a:lnTo>
                  <a:lnTo>
                    <a:pt x="9" y="10"/>
                  </a:lnTo>
                  <a:lnTo>
                    <a:pt x="9" y="0"/>
                  </a:lnTo>
                  <a:lnTo>
                    <a:pt x="4" y="0"/>
                  </a:lnTo>
                  <a:close/>
                </a:path>
              </a:pathLst>
            </a:custGeom>
            <a:solidFill>
              <a:srgbClr val="000000"/>
            </a:solidFill>
            <a:ln w="9525">
              <a:noFill/>
              <a:round/>
              <a:headEnd/>
              <a:tailEnd/>
            </a:ln>
          </p:spPr>
          <p:txBody>
            <a:bodyPr/>
            <a:lstStyle/>
            <a:p>
              <a:endParaRPr lang="en-US"/>
            </a:p>
          </p:txBody>
        </p:sp>
        <p:sp>
          <p:nvSpPr>
            <p:cNvPr id="493" name="Freeform 82"/>
            <p:cNvSpPr>
              <a:spLocks/>
            </p:cNvSpPr>
            <p:nvPr/>
          </p:nvSpPr>
          <p:spPr bwMode="auto">
            <a:xfrm>
              <a:off x="6676883" y="3123843"/>
              <a:ext cx="69938" cy="68423"/>
            </a:xfrm>
            <a:custGeom>
              <a:avLst/>
              <a:gdLst>
                <a:gd name="T0" fmla="*/ 0 w 29"/>
                <a:gd name="T1" fmla="*/ 0 h 30"/>
                <a:gd name="T2" fmla="*/ 12 w 29"/>
                <a:gd name="T3" fmla="*/ 30 h 30"/>
                <a:gd name="T4" fmla="*/ 17 w 29"/>
                <a:gd name="T5" fmla="*/ 30 h 30"/>
                <a:gd name="T6" fmla="*/ 29 w 29"/>
                <a:gd name="T7" fmla="*/ 0 h 30"/>
                <a:gd name="T8" fmla="*/ 23 w 29"/>
                <a:gd name="T9" fmla="*/ 0 h 30"/>
                <a:gd name="T10" fmla="*/ 13 w 29"/>
                <a:gd name="T11" fmla="*/ 25 h 30"/>
                <a:gd name="T12" fmla="*/ 6 w 29"/>
                <a:gd name="T13" fmla="*/ 0 h 30"/>
                <a:gd name="T14" fmla="*/ 0 w 29"/>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0"/>
                <a:gd name="T26" fmla="*/ 29 w 2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0">
                  <a:moveTo>
                    <a:pt x="0" y="0"/>
                  </a:moveTo>
                  <a:lnTo>
                    <a:pt x="12" y="30"/>
                  </a:lnTo>
                  <a:lnTo>
                    <a:pt x="17" y="30"/>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494" name="Freeform 83"/>
            <p:cNvSpPr>
              <a:spLocks noEditPoints="1"/>
            </p:cNvSpPr>
            <p:nvPr/>
          </p:nvSpPr>
          <p:spPr bwMode="auto">
            <a:xfrm>
              <a:off x="6756468" y="3096473"/>
              <a:ext cx="12058" cy="95793"/>
            </a:xfrm>
            <a:custGeom>
              <a:avLst/>
              <a:gdLst>
                <a:gd name="T0" fmla="*/ 0 w 5"/>
                <a:gd name="T1" fmla="*/ 0 h 42"/>
                <a:gd name="T2" fmla="*/ 0 w 5"/>
                <a:gd name="T3" fmla="*/ 6 h 42"/>
                <a:gd name="T4" fmla="*/ 5 w 5"/>
                <a:gd name="T5" fmla="*/ 6 h 42"/>
                <a:gd name="T6" fmla="*/ 5 w 5"/>
                <a:gd name="T7" fmla="*/ 0 h 42"/>
                <a:gd name="T8" fmla="*/ 0 w 5"/>
                <a:gd name="T9" fmla="*/ 0 h 42"/>
                <a:gd name="T10" fmla="*/ 0 w 5"/>
                <a:gd name="T11" fmla="*/ 12 h 42"/>
                <a:gd name="T12" fmla="*/ 0 w 5"/>
                <a:gd name="T13" fmla="*/ 42 h 42"/>
                <a:gd name="T14" fmla="*/ 5 w 5"/>
                <a:gd name="T15" fmla="*/ 42 h 42"/>
                <a:gd name="T16" fmla="*/ 5 w 5"/>
                <a:gd name="T17" fmla="*/ 12 h 42"/>
                <a:gd name="T18" fmla="*/ 0 w 5"/>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6"/>
                  </a:lnTo>
                  <a:lnTo>
                    <a:pt x="5" y="6"/>
                  </a:lnTo>
                  <a:lnTo>
                    <a:pt x="5" y="0"/>
                  </a:lnTo>
                  <a:lnTo>
                    <a:pt x="0" y="0"/>
                  </a:lnTo>
                  <a:close/>
                  <a:moveTo>
                    <a:pt x="0" y="12"/>
                  </a:moveTo>
                  <a:lnTo>
                    <a:pt x="0" y="42"/>
                  </a:lnTo>
                  <a:lnTo>
                    <a:pt x="5" y="42"/>
                  </a:lnTo>
                  <a:lnTo>
                    <a:pt x="5" y="12"/>
                  </a:lnTo>
                  <a:lnTo>
                    <a:pt x="0" y="12"/>
                  </a:lnTo>
                  <a:close/>
                </a:path>
              </a:pathLst>
            </a:custGeom>
            <a:solidFill>
              <a:srgbClr val="000000"/>
            </a:solidFill>
            <a:ln w="9525">
              <a:noFill/>
              <a:round/>
              <a:headEnd/>
              <a:tailEnd/>
            </a:ln>
          </p:spPr>
          <p:txBody>
            <a:bodyPr/>
            <a:lstStyle/>
            <a:p>
              <a:endParaRPr lang="en-US"/>
            </a:p>
          </p:txBody>
        </p:sp>
        <p:sp>
          <p:nvSpPr>
            <p:cNvPr id="495" name="Rectangle 84"/>
            <p:cNvSpPr>
              <a:spLocks noChangeArrowheads="1"/>
            </p:cNvSpPr>
            <p:nvPr/>
          </p:nvSpPr>
          <p:spPr bwMode="auto">
            <a:xfrm>
              <a:off x="6787819" y="3096473"/>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496" name="Rectangle 85"/>
            <p:cNvSpPr>
              <a:spLocks noChangeArrowheads="1"/>
            </p:cNvSpPr>
            <p:nvPr/>
          </p:nvSpPr>
          <p:spPr bwMode="auto">
            <a:xfrm>
              <a:off x="6821582" y="3096473"/>
              <a:ext cx="12058" cy="95793"/>
            </a:xfrm>
            <a:prstGeom prst="rect">
              <a:avLst/>
            </a:prstGeom>
            <a:solidFill>
              <a:srgbClr val="000000"/>
            </a:solidFill>
            <a:ln w="9525">
              <a:noFill/>
              <a:miter lim="800000"/>
              <a:headEnd/>
              <a:tailEnd/>
            </a:ln>
          </p:spPr>
          <p:txBody>
            <a:bodyPr/>
            <a:lstStyle/>
            <a:p>
              <a:pPr eaLnBrk="0" hangingPunct="0"/>
              <a:endParaRPr lang="en-US"/>
            </a:p>
          </p:txBody>
        </p:sp>
        <p:sp>
          <p:nvSpPr>
            <p:cNvPr id="497" name="Freeform 86"/>
            <p:cNvSpPr>
              <a:spLocks noEditPoints="1"/>
            </p:cNvSpPr>
            <p:nvPr/>
          </p:nvSpPr>
          <p:spPr bwMode="auto">
            <a:xfrm>
              <a:off x="6848110" y="3119281"/>
              <a:ext cx="65115" cy="72985"/>
            </a:xfrm>
            <a:custGeom>
              <a:avLst/>
              <a:gdLst>
                <a:gd name="T0" fmla="*/ 27 w 27"/>
                <a:gd name="T1" fmla="*/ 17 h 32"/>
                <a:gd name="T2" fmla="*/ 27 w 27"/>
                <a:gd name="T3" fmla="*/ 11 h 32"/>
                <a:gd name="T4" fmla="*/ 23 w 27"/>
                <a:gd name="T5" fmla="*/ 6 h 32"/>
                <a:gd name="T6" fmla="*/ 19 w 27"/>
                <a:gd name="T7" fmla="*/ 2 h 32"/>
                <a:gd name="T8" fmla="*/ 14 w 27"/>
                <a:gd name="T9" fmla="*/ 0 h 32"/>
                <a:gd name="T10" fmla="*/ 8 w 27"/>
                <a:gd name="T11" fmla="*/ 2 h 32"/>
                <a:gd name="T12" fmla="*/ 4 w 27"/>
                <a:gd name="T13" fmla="*/ 6 h 32"/>
                <a:gd name="T14" fmla="*/ 0 w 27"/>
                <a:gd name="T15" fmla="*/ 9 h 32"/>
                <a:gd name="T16" fmla="*/ 0 w 27"/>
                <a:gd name="T17" fmla="*/ 17 h 32"/>
                <a:gd name="T18" fmla="*/ 0 w 27"/>
                <a:gd name="T19" fmla="*/ 21 h 32"/>
                <a:gd name="T20" fmla="*/ 2 w 27"/>
                <a:gd name="T21" fmla="*/ 25 h 32"/>
                <a:gd name="T22" fmla="*/ 4 w 27"/>
                <a:gd name="T23" fmla="*/ 29 h 32"/>
                <a:gd name="T24" fmla="*/ 6 w 27"/>
                <a:gd name="T25" fmla="*/ 31 h 32"/>
                <a:gd name="T26" fmla="*/ 10 w 27"/>
                <a:gd name="T27" fmla="*/ 32 h 32"/>
                <a:gd name="T28" fmla="*/ 14 w 27"/>
                <a:gd name="T29" fmla="*/ 32 h 32"/>
                <a:gd name="T30" fmla="*/ 19 w 27"/>
                <a:gd name="T31" fmla="*/ 31 h 32"/>
                <a:gd name="T32" fmla="*/ 25 w 27"/>
                <a:gd name="T33" fmla="*/ 29 h 32"/>
                <a:gd name="T34" fmla="*/ 27 w 27"/>
                <a:gd name="T35" fmla="*/ 25 h 32"/>
                <a:gd name="T36" fmla="*/ 27 w 27"/>
                <a:gd name="T37" fmla="*/ 23 h 32"/>
                <a:gd name="T38" fmla="*/ 21 w 27"/>
                <a:gd name="T39" fmla="*/ 23 h 32"/>
                <a:gd name="T40" fmla="*/ 21 w 27"/>
                <a:gd name="T41" fmla="*/ 25 h 32"/>
                <a:gd name="T42" fmla="*/ 19 w 27"/>
                <a:gd name="T43" fmla="*/ 27 h 32"/>
                <a:gd name="T44" fmla="*/ 17 w 27"/>
                <a:gd name="T45" fmla="*/ 29 h 32"/>
                <a:gd name="T46" fmla="*/ 14 w 27"/>
                <a:gd name="T47" fmla="*/ 29 h 32"/>
                <a:gd name="T48" fmla="*/ 10 w 27"/>
                <a:gd name="T49" fmla="*/ 29 h 32"/>
                <a:gd name="T50" fmla="*/ 8 w 27"/>
                <a:gd name="T51" fmla="*/ 25 h 32"/>
                <a:gd name="T52" fmla="*/ 6 w 27"/>
                <a:gd name="T53" fmla="*/ 23 h 32"/>
                <a:gd name="T54" fmla="*/ 6 w 27"/>
                <a:gd name="T55" fmla="*/ 17 h 32"/>
                <a:gd name="T56" fmla="*/ 27 w 27"/>
                <a:gd name="T57" fmla="*/ 17 h 32"/>
                <a:gd name="T58" fmla="*/ 6 w 27"/>
                <a:gd name="T59" fmla="*/ 13 h 32"/>
                <a:gd name="T60" fmla="*/ 6 w 27"/>
                <a:gd name="T61" fmla="*/ 11 h 32"/>
                <a:gd name="T62" fmla="*/ 8 w 27"/>
                <a:gd name="T63" fmla="*/ 8 h 32"/>
                <a:gd name="T64" fmla="*/ 12 w 27"/>
                <a:gd name="T65" fmla="*/ 6 h 32"/>
                <a:gd name="T66" fmla="*/ 14 w 27"/>
                <a:gd name="T67" fmla="*/ 6 h 32"/>
                <a:gd name="T68" fmla="*/ 17 w 27"/>
                <a:gd name="T69" fmla="*/ 6 h 32"/>
                <a:gd name="T70" fmla="*/ 19 w 27"/>
                <a:gd name="T71" fmla="*/ 8 h 32"/>
                <a:gd name="T72" fmla="*/ 21 w 27"/>
                <a:gd name="T73" fmla="*/ 9 h 32"/>
                <a:gd name="T74" fmla="*/ 23 w 27"/>
                <a:gd name="T75" fmla="*/ 13 h 32"/>
                <a:gd name="T76" fmla="*/ 6 w 27"/>
                <a:gd name="T77" fmla="*/ 13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2"/>
                <a:gd name="T119" fmla="*/ 27 w 27"/>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2">
                  <a:moveTo>
                    <a:pt x="27" y="17"/>
                  </a:moveTo>
                  <a:lnTo>
                    <a:pt x="27" y="11"/>
                  </a:lnTo>
                  <a:lnTo>
                    <a:pt x="23" y="6"/>
                  </a:lnTo>
                  <a:lnTo>
                    <a:pt x="19" y="2"/>
                  </a:lnTo>
                  <a:lnTo>
                    <a:pt x="14" y="0"/>
                  </a:lnTo>
                  <a:lnTo>
                    <a:pt x="8" y="2"/>
                  </a:lnTo>
                  <a:lnTo>
                    <a:pt x="4" y="6"/>
                  </a:lnTo>
                  <a:lnTo>
                    <a:pt x="0" y="9"/>
                  </a:lnTo>
                  <a:lnTo>
                    <a:pt x="0" y="17"/>
                  </a:lnTo>
                  <a:lnTo>
                    <a:pt x="0" y="21"/>
                  </a:lnTo>
                  <a:lnTo>
                    <a:pt x="2" y="25"/>
                  </a:lnTo>
                  <a:lnTo>
                    <a:pt x="4" y="29"/>
                  </a:lnTo>
                  <a:lnTo>
                    <a:pt x="6" y="31"/>
                  </a:lnTo>
                  <a:lnTo>
                    <a:pt x="10" y="32"/>
                  </a:lnTo>
                  <a:lnTo>
                    <a:pt x="14" y="32"/>
                  </a:lnTo>
                  <a:lnTo>
                    <a:pt x="19" y="31"/>
                  </a:lnTo>
                  <a:lnTo>
                    <a:pt x="25" y="29"/>
                  </a:lnTo>
                  <a:lnTo>
                    <a:pt x="27" y="25"/>
                  </a:lnTo>
                  <a:lnTo>
                    <a:pt x="27" y="23"/>
                  </a:lnTo>
                  <a:lnTo>
                    <a:pt x="21" y="23"/>
                  </a:lnTo>
                  <a:lnTo>
                    <a:pt x="21" y="25"/>
                  </a:lnTo>
                  <a:lnTo>
                    <a:pt x="19" y="27"/>
                  </a:lnTo>
                  <a:lnTo>
                    <a:pt x="17" y="29"/>
                  </a:lnTo>
                  <a:lnTo>
                    <a:pt x="14" y="29"/>
                  </a:lnTo>
                  <a:lnTo>
                    <a:pt x="10" y="29"/>
                  </a:lnTo>
                  <a:lnTo>
                    <a:pt x="8" y="25"/>
                  </a:lnTo>
                  <a:lnTo>
                    <a:pt x="6" y="23"/>
                  </a:lnTo>
                  <a:lnTo>
                    <a:pt x="6" y="17"/>
                  </a:lnTo>
                  <a:lnTo>
                    <a:pt x="27" y="17"/>
                  </a:lnTo>
                  <a:close/>
                  <a:moveTo>
                    <a:pt x="6" y="13"/>
                  </a:moveTo>
                  <a:lnTo>
                    <a:pt x="6" y="11"/>
                  </a:lnTo>
                  <a:lnTo>
                    <a:pt x="8" y="8"/>
                  </a:lnTo>
                  <a:lnTo>
                    <a:pt x="12" y="6"/>
                  </a:lnTo>
                  <a:lnTo>
                    <a:pt x="14" y="6"/>
                  </a:lnTo>
                  <a:lnTo>
                    <a:pt x="17" y="6"/>
                  </a:lnTo>
                  <a:lnTo>
                    <a:pt x="19" y="8"/>
                  </a:lnTo>
                  <a:lnTo>
                    <a:pt x="21" y="9"/>
                  </a:lnTo>
                  <a:lnTo>
                    <a:pt x="23" y="13"/>
                  </a:lnTo>
                  <a:lnTo>
                    <a:pt x="6" y="13"/>
                  </a:lnTo>
                  <a:close/>
                </a:path>
              </a:pathLst>
            </a:custGeom>
            <a:solidFill>
              <a:srgbClr val="000000"/>
            </a:solidFill>
            <a:ln w="9525">
              <a:noFill/>
              <a:round/>
              <a:headEnd/>
              <a:tailEnd/>
            </a:ln>
          </p:spPr>
          <p:txBody>
            <a:bodyPr/>
            <a:lstStyle/>
            <a:p>
              <a:endParaRPr lang="en-US"/>
            </a:p>
          </p:txBody>
        </p:sp>
        <p:sp>
          <p:nvSpPr>
            <p:cNvPr id="498" name="Freeform 97"/>
            <p:cNvSpPr>
              <a:spLocks/>
            </p:cNvSpPr>
            <p:nvPr/>
          </p:nvSpPr>
          <p:spPr bwMode="auto">
            <a:xfrm>
              <a:off x="6602122" y="4923377"/>
              <a:ext cx="84408" cy="100354"/>
            </a:xfrm>
            <a:custGeom>
              <a:avLst/>
              <a:gdLst>
                <a:gd name="T0" fmla="*/ 33 w 35"/>
                <a:gd name="T1" fmla="*/ 13 h 44"/>
                <a:gd name="T2" fmla="*/ 31 w 35"/>
                <a:gd name="T3" fmla="*/ 7 h 44"/>
                <a:gd name="T4" fmla="*/ 29 w 35"/>
                <a:gd name="T5" fmla="*/ 3 h 44"/>
                <a:gd name="T6" fmla="*/ 23 w 35"/>
                <a:gd name="T7" fmla="*/ 0 h 44"/>
                <a:gd name="T8" fmla="*/ 18 w 35"/>
                <a:gd name="T9" fmla="*/ 0 h 44"/>
                <a:gd name="T10" fmla="*/ 10 w 35"/>
                <a:gd name="T11" fmla="*/ 0 h 44"/>
                <a:gd name="T12" fmla="*/ 6 w 35"/>
                <a:gd name="T13" fmla="*/ 3 h 44"/>
                <a:gd name="T14" fmla="*/ 2 w 35"/>
                <a:gd name="T15" fmla="*/ 7 h 44"/>
                <a:gd name="T16" fmla="*/ 2 w 35"/>
                <a:gd name="T17" fmla="*/ 11 h 44"/>
                <a:gd name="T18" fmla="*/ 2 w 35"/>
                <a:gd name="T19" fmla="*/ 17 h 44"/>
                <a:gd name="T20" fmla="*/ 6 w 35"/>
                <a:gd name="T21" fmla="*/ 19 h 44"/>
                <a:gd name="T22" fmla="*/ 10 w 35"/>
                <a:gd name="T23" fmla="*/ 23 h 44"/>
                <a:gd name="T24" fmla="*/ 21 w 35"/>
                <a:gd name="T25" fmla="*/ 24 h 44"/>
                <a:gd name="T26" fmla="*/ 27 w 35"/>
                <a:gd name="T27" fmla="*/ 26 h 44"/>
                <a:gd name="T28" fmla="*/ 29 w 35"/>
                <a:gd name="T29" fmla="*/ 28 h 44"/>
                <a:gd name="T30" fmla="*/ 29 w 35"/>
                <a:gd name="T31" fmla="*/ 32 h 44"/>
                <a:gd name="T32" fmla="*/ 27 w 35"/>
                <a:gd name="T33" fmla="*/ 34 h 44"/>
                <a:gd name="T34" fmla="*/ 25 w 35"/>
                <a:gd name="T35" fmla="*/ 36 h 44"/>
                <a:gd name="T36" fmla="*/ 21 w 35"/>
                <a:gd name="T37" fmla="*/ 38 h 44"/>
                <a:gd name="T38" fmla="*/ 18 w 35"/>
                <a:gd name="T39" fmla="*/ 38 h 44"/>
                <a:gd name="T40" fmla="*/ 14 w 35"/>
                <a:gd name="T41" fmla="*/ 38 h 44"/>
                <a:gd name="T42" fmla="*/ 10 w 35"/>
                <a:gd name="T43" fmla="*/ 36 h 44"/>
                <a:gd name="T44" fmla="*/ 8 w 35"/>
                <a:gd name="T45" fmla="*/ 34 h 44"/>
                <a:gd name="T46" fmla="*/ 6 w 35"/>
                <a:gd name="T47" fmla="*/ 28 h 44"/>
                <a:gd name="T48" fmla="*/ 0 w 35"/>
                <a:gd name="T49" fmla="*/ 28 h 44"/>
                <a:gd name="T50" fmla="*/ 2 w 35"/>
                <a:gd name="T51" fmla="*/ 34 h 44"/>
                <a:gd name="T52" fmla="*/ 2 w 35"/>
                <a:gd name="T53" fmla="*/ 36 h 44"/>
                <a:gd name="T54" fmla="*/ 4 w 35"/>
                <a:gd name="T55" fmla="*/ 40 h 44"/>
                <a:gd name="T56" fmla="*/ 8 w 35"/>
                <a:gd name="T57" fmla="*/ 42 h 44"/>
                <a:gd name="T58" fmla="*/ 12 w 35"/>
                <a:gd name="T59" fmla="*/ 44 h 44"/>
                <a:gd name="T60" fmla="*/ 18 w 35"/>
                <a:gd name="T61" fmla="*/ 44 h 44"/>
                <a:gd name="T62" fmla="*/ 25 w 35"/>
                <a:gd name="T63" fmla="*/ 42 h 44"/>
                <a:gd name="T64" fmla="*/ 29 w 35"/>
                <a:gd name="T65" fmla="*/ 40 h 44"/>
                <a:gd name="T66" fmla="*/ 33 w 35"/>
                <a:gd name="T67" fmla="*/ 36 h 44"/>
                <a:gd name="T68" fmla="*/ 35 w 35"/>
                <a:gd name="T69" fmla="*/ 30 h 44"/>
                <a:gd name="T70" fmla="*/ 33 w 35"/>
                <a:gd name="T71" fmla="*/ 26 h 44"/>
                <a:gd name="T72" fmla="*/ 31 w 35"/>
                <a:gd name="T73" fmla="*/ 23 h 44"/>
                <a:gd name="T74" fmla="*/ 29 w 35"/>
                <a:gd name="T75" fmla="*/ 21 h 44"/>
                <a:gd name="T76" fmla="*/ 25 w 35"/>
                <a:gd name="T77" fmla="*/ 19 h 44"/>
                <a:gd name="T78" fmla="*/ 12 w 35"/>
                <a:gd name="T79" fmla="*/ 17 h 44"/>
                <a:gd name="T80" fmla="*/ 8 w 35"/>
                <a:gd name="T81" fmla="*/ 15 h 44"/>
                <a:gd name="T82" fmla="*/ 8 w 35"/>
                <a:gd name="T83" fmla="*/ 11 h 44"/>
                <a:gd name="T84" fmla="*/ 8 w 35"/>
                <a:gd name="T85" fmla="*/ 9 h 44"/>
                <a:gd name="T86" fmla="*/ 10 w 35"/>
                <a:gd name="T87" fmla="*/ 5 h 44"/>
                <a:gd name="T88" fmla="*/ 14 w 35"/>
                <a:gd name="T89" fmla="*/ 5 h 44"/>
                <a:gd name="T90" fmla="*/ 18 w 35"/>
                <a:gd name="T91" fmla="*/ 3 h 44"/>
                <a:gd name="T92" fmla="*/ 21 w 35"/>
                <a:gd name="T93" fmla="*/ 5 h 44"/>
                <a:gd name="T94" fmla="*/ 25 w 35"/>
                <a:gd name="T95" fmla="*/ 5 h 44"/>
                <a:gd name="T96" fmla="*/ 27 w 35"/>
                <a:gd name="T97" fmla="*/ 9 h 44"/>
                <a:gd name="T98" fmla="*/ 27 w 35"/>
                <a:gd name="T99" fmla="*/ 13 h 44"/>
                <a:gd name="T100" fmla="*/ 33 w 35"/>
                <a:gd name="T101" fmla="*/ 13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
                <a:gd name="T154" fmla="*/ 0 h 44"/>
                <a:gd name="T155" fmla="*/ 35 w 35"/>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 h="44">
                  <a:moveTo>
                    <a:pt x="33" y="13"/>
                  </a:moveTo>
                  <a:lnTo>
                    <a:pt x="31" y="7"/>
                  </a:lnTo>
                  <a:lnTo>
                    <a:pt x="29" y="3"/>
                  </a:lnTo>
                  <a:lnTo>
                    <a:pt x="23" y="0"/>
                  </a:lnTo>
                  <a:lnTo>
                    <a:pt x="18" y="0"/>
                  </a:lnTo>
                  <a:lnTo>
                    <a:pt x="10" y="0"/>
                  </a:lnTo>
                  <a:lnTo>
                    <a:pt x="6" y="3"/>
                  </a:lnTo>
                  <a:lnTo>
                    <a:pt x="2" y="7"/>
                  </a:lnTo>
                  <a:lnTo>
                    <a:pt x="2" y="11"/>
                  </a:lnTo>
                  <a:lnTo>
                    <a:pt x="2" y="17"/>
                  </a:lnTo>
                  <a:lnTo>
                    <a:pt x="6" y="19"/>
                  </a:lnTo>
                  <a:lnTo>
                    <a:pt x="10" y="23"/>
                  </a:lnTo>
                  <a:lnTo>
                    <a:pt x="21" y="24"/>
                  </a:lnTo>
                  <a:lnTo>
                    <a:pt x="27" y="26"/>
                  </a:lnTo>
                  <a:lnTo>
                    <a:pt x="29" y="28"/>
                  </a:lnTo>
                  <a:lnTo>
                    <a:pt x="29" y="32"/>
                  </a:lnTo>
                  <a:lnTo>
                    <a:pt x="27" y="34"/>
                  </a:lnTo>
                  <a:lnTo>
                    <a:pt x="25" y="36"/>
                  </a:lnTo>
                  <a:lnTo>
                    <a:pt x="21" y="38"/>
                  </a:lnTo>
                  <a:lnTo>
                    <a:pt x="18" y="38"/>
                  </a:lnTo>
                  <a:lnTo>
                    <a:pt x="14" y="38"/>
                  </a:lnTo>
                  <a:lnTo>
                    <a:pt x="10" y="36"/>
                  </a:lnTo>
                  <a:lnTo>
                    <a:pt x="8" y="34"/>
                  </a:lnTo>
                  <a:lnTo>
                    <a:pt x="6" y="28"/>
                  </a:lnTo>
                  <a:lnTo>
                    <a:pt x="0" y="28"/>
                  </a:lnTo>
                  <a:lnTo>
                    <a:pt x="2" y="34"/>
                  </a:lnTo>
                  <a:lnTo>
                    <a:pt x="2" y="36"/>
                  </a:lnTo>
                  <a:lnTo>
                    <a:pt x="4" y="40"/>
                  </a:lnTo>
                  <a:lnTo>
                    <a:pt x="8" y="42"/>
                  </a:lnTo>
                  <a:lnTo>
                    <a:pt x="12" y="44"/>
                  </a:lnTo>
                  <a:lnTo>
                    <a:pt x="18" y="44"/>
                  </a:lnTo>
                  <a:lnTo>
                    <a:pt x="25" y="42"/>
                  </a:lnTo>
                  <a:lnTo>
                    <a:pt x="29" y="40"/>
                  </a:lnTo>
                  <a:lnTo>
                    <a:pt x="33" y="36"/>
                  </a:lnTo>
                  <a:lnTo>
                    <a:pt x="35" y="30"/>
                  </a:lnTo>
                  <a:lnTo>
                    <a:pt x="33" y="26"/>
                  </a:lnTo>
                  <a:lnTo>
                    <a:pt x="31" y="23"/>
                  </a:lnTo>
                  <a:lnTo>
                    <a:pt x="29" y="21"/>
                  </a:lnTo>
                  <a:lnTo>
                    <a:pt x="25" y="19"/>
                  </a:lnTo>
                  <a:lnTo>
                    <a:pt x="12" y="17"/>
                  </a:lnTo>
                  <a:lnTo>
                    <a:pt x="8" y="15"/>
                  </a:lnTo>
                  <a:lnTo>
                    <a:pt x="8" y="11"/>
                  </a:lnTo>
                  <a:lnTo>
                    <a:pt x="8" y="9"/>
                  </a:lnTo>
                  <a:lnTo>
                    <a:pt x="10" y="5"/>
                  </a:lnTo>
                  <a:lnTo>
                    <a:pt x="14" y="5"/>
                  </a:lnTo>
                  <a:lnTo>
                    <a:pt x="18" y="3"/>
                  </a:lnTo>
                  <a:lnTo>
                    <a:pt x="21" y="5"/>
                  </a:lnTo>
                  <a:lnTo>
                    <a:pt x="25" y="5"/>
                  </a:lnTo>
                  <a:lnTo>
                    <a:pt x="27" y="9"/>
                  </a:lnTo>
                  <a:lnTo>
                    <a:pt x="27" y="13"/>
                  </a:lnTo>
                  <a:lnTo>
                    <a:pt x="33" y="13"/>
                  </a:lnTo>
                  <a:close/>
                </a:path>
              </a:pathLst>
            </a:custGeom>
            <a:solidFill>
              <a:srgbClr val="000000"/>
            </a:solidFill>
            <a:ln w="9525">
              <a:noFill/>
              <a:round/>
              <a:headEnd/>
              <a:tailEnd/>
            </a:ln>
          </p:spPr>
          <p:txBody>
            <a:bodyPr/>
            <a:lstStyle/>
            <a:p>
              <a:endParaRPr lang="en-US"/>
            </a:p>
          </p:txBody>
        </p:sp>
        <p:sp>
          <p:nvSpPr>
            <p:cNvPr id="499" name="Freeform 98"/>
            <p:cNvSpPr>
              <a:spLocks noEditPoints="1"/>
            </p:cNvSpPr>
            <p:nvPr/>
          </p:nvSpPr>
          <p:spPr bwMode="auto">
            <a:xfrm>
              <a:off x="6696176" y="4948466"/>
              <a:ext cx="69938" cy="75266"/>
            </a:xfrm>
            <a:custGeom>
              <a:avLst/>
              <a:gdLst>
                <a:gd name="T0" fmla="*/ 15 w 29"/>
                <a:gd name="T1" fmla="*/ 0 h 33"/>
                <a:gd name="T2" fmla="*/ 9 w 29"/>
                <a:gd name="T3" fmla="*/ 0 h 33"/>
                <a:gd name="T4" fmla="*/ 4 w 29"/>
                <a:gd name="T5" fmla="*/ 4 h 33"/>
                <a:gd name="T6" fmla="*/ 2 w 29"/>
                <a:gd name="T7" fmla="*/ 10 h 33"/>
                <a:gd name="T8" fmla="*/ 0 w 29"/>
                <a:gd name="T9" fmla="*/ 15 h 33"/>
                <a:gd name="T10" fmla="*/ 2 w 29"/>
                <a:gd name="T11" fmla="*/ 23 h 33"/>
                <a:gd name="T12" fmla="*/ 4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0 h 33"/>
                <a:gd name="T32" fmla="*/ 15 w 29"/>
                <a:gd name="T33" fmla="*/ 0 h 33"/>
                <a:gd name="T34" fmla="*/ 15 w 29"/>
                <a:gd name="T35" fmla="*/ 4 h 33"/>
                <a:gd name="T36" fmla="*/ 17 w 29"/>
                <a:gd name="T37" fmla="*/ 6 h 33"/>
                <a:gd name="T38" fmla="*/ 21 w 29"/>
                <a:gd name="T39" fmla="*/ 8 h 33"/>
                <a:gd name="T40" fmla="*/ 23 w 29"/>
                <a:gd name="T41" fmla="*/ 12 h 33"/>
                <a:gd name="T42" fmla="*/ 23 w 29"/>
                <a:gd name="T43" fmla="*/ 15 h 33"/>
                <a:gd name="T44" fmla="*/ 23 w 29"/>
                <a:gd name="T45" fmla="*/ 21 h 33"/>
                <a:gd name="T46" fmla="*/ 21 w 29"/>
                <a:gd name="T47" fmla="*/ 25 h 33"/>
                <a:gd name="T48" fmla="*/ 17 w 29"/>
                <a:gd name="T49" fmla="*/ 27 h 33"/>
                <a:gd name="T50" fmla="*/ 15 w 29"/>
                <a:gd name="T51" fmla="*/ 29 h 33"/>
                <a:gd name="T52" fmla="*/ 11 w 29"/>
                <a:gd name="T53" fmla="*/ 27 h 33"/>
                <a:gd name="T54" fmla="*/ 7 w 29"/>
                <a:gd name="T55" fmla="*/ 25 h 33"/>
                <a:gd name="T56" fmla="*/ 5 w 29"/>
                <a:gd name="T57" fmla="*/ 21 h 33"/>
                <a:gd name="T58" fmla="*/ 5 w 29"/>
                <a:gd name="T59" fmla="*/ 15 h 33"/>
                <a:gd name="T60" fmla="*/ 5 w 29"/>
                <a:gd name="T61" fmla="*/ 12 h 33"/>
                <a:gd name="T62" fmla="*/ 7 w 29"/>
                <a:gd name="T63" fmla="*/ 8 h 33"/>
                <a:gd name="T64" fmla="*/ 11 w 29"/>
                <a:gd name="T65" fmla="*/ 6 h 33"/>
                <a:gd name="T66" fmla="*/ 15 w 29"/>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3"/>
                <a:gd name="T104" fmla="*/ 29 w 29"/>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3">
                  <a:moveTo>
                    <a:pt x="15" y="0"/>
                  </a:moveTo>
                  <a:lnTo>
                    <a:pt x="9" y="0"/>
                  </a:lnTo>
                  <a:lnTo>
                    <a:pt x="4" y="4"/>
                  </a:lnTo>
                  <a:lnTo>
                    <a:pt x="2" y="10"/>
                  </a:lnTo>
                  <a:lnTo>
                    <a:pt x="0" y="15"/>
                  </a:lnTo>
                  <a:lnTo>
                    <a:pt x="2" y="23"/>
                  </a:lnTo>
                  <a:lnTo>
                    <a:pt x="4" y="27"/>
                  </a:lnTo>
                  <a:lnTo>
                    <a:pt x="9" y="31"/>
                  </a:lnTo>
                  <a:lnTo>
                    <a:pt x="15" y="33"/>
                  </a:lnTo>
                  <a:lnTo>
                    <a:pt x="21" y="31"/>
                  </a:lnTo>
                  <a:lnTo>
                    <a:pt x="25" y="27"/>
                  </a:lnTo>
                  <a:lnTo>
                    <a:pt x="29" y="23"/>
                  </a:lnTo>
                  <a:lnTo>
                    <a:pt x="29" y="15"/>
                  </a:lnTo>
                  <a:lnTo>
                    <a:pt x="29" y="10"/>
                  </a:lnTo>
                  <a:lnTo>
                    <a:pt x="25" y="4"/>
                  </a:lnTo>
                  <a:lnTo>
                    <a:pt x="21" y="0"/>
                  </a:lnTo>
                  <a:lnTo>
                    <a:pt x="15" y="0"/>
                  </a:lnTo>
                  <a:close/>
                  <a:moveTo>
                    <a:pt x="15" y="4"/>
                  </a:moveTo>
                  <a:lnTo>
                    <a:pt x="17" y="6"/>
                  </a:lnTo>
                  <a:lnTo>
                    <a:pt x="21" y="8"/>
                  </a:lnTo>
                  <a:lnTo>
                    <a:pt x="23" y="12"/>
                  </a:lnTo>
                  <a:lnTo>
                    <a:pt x="23" y="15"/>
                  </a:lnTo>
                  <a:lnTo>
                    <a:pt x="23" y="21"/>
                  </a:lnTo>
                  <a:lnTo>
                    <a:pt x="21" y="25"/>
                  </a:lnTo>
                  <a:lnTo>
                    <a:pt x="17" y="27"/>
                  </a:lnTo>
                  <a:lnTo>
                    <a:pt x="15" y="29"/>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500" name="Freeform 99"/>
            <p:cNvSpPr>
              <a:spLocks/>
            </p:cNvSpPr>
            <p:nvPr/>
          </p:nvSpPr>
          <p:spPr bwMode="auto">
            <a:xfrm>
              <a:off x="6778172" y="4948466"/>
              <a:ext cx="60291" cy="75266"/>
            </a:xfrm>
            <a:custGeom>
              <a:avLst/>
              <a:gdLst>
                <a:gd name="T0" fmla="*/ 0 w 25"/>
                <a:gd name="T1" fmla="*/ 0 h 33"/>
                <a:gd name="T2" fmla="*/ 0 w 25"/>
                <a:gd name="T3" fmla="*/ 23 h 33"/>
                <a:gd name="T4" fmla="*/ 0 w 25"/>
                <a:gd name="T5" fmla="*/ 23 h 33"/>
                <a:gd name="T6" fmla="*/ 0 w 25"/>
                <a:gd name="T7" fmla="*/ 27 h 33"/>
                <a:gd name="T8" fmla="*/ 4 w 25"/>
                <a:gd name="T9" fmla="*/ 29 h 33"/>
                <a:gd name="T10" fmla="*/ 6 w 25"/>
                <a:gd name="T11" fmla="*/ 31 h 33"/>
                <a:gd name="T12" fmla="*/ 10 w 25"/>
                <a:gd name="T13" fmla="*/ 33 h 33"/>
                <a:gd name="T14" fmla="*/ 16 w 25"/>
                <a:gd name="T15" fmla="*/ 31 h 33"/>
                <a:gd name="T16" fmla="*/ 18 w 25"/>
                <a:gd name="T17" fmla="*/ 29 h 33"/>
                <a:gd name="T18" fmla="*/ 19 w 25"/>
                <a:gd name="T19" fmla="*/ 27 h 33"/>
                <a:gd name="T20" fmla="*/ 19 w 25"/>
                <a:gd name="T21" fmla="*/ 31 h 33"/>
                <a:gd name="T22" fmla="*/ 25 w 25"/>
                <a:gd name="T23" fmla="*/ 31 h 33"/>
                <a:gd name="T24" fmla="*/ 25 w 25"/>
                <a:gd name="T25" fmla="*/ 0 h 33"/>
                <a:gd name="T26" fmla="*/ 19 w 25"/>
                <a:gd name="T27" fmla="*/ 0 h 33"/>
                <a:gd name="T28" fmla="*/ 19 w 25"/>
                <a:gd name="T29" fmla="*/ 17 h 33"/>
                <a:gd name="T30" fmla="*/ 19 w 25"/>
                <a:gd name="T31" fmla="*/ 19 h 33"/>
                <a:gd name="T32" fmla="*/ 18 w 25"/>
                <a:gd name="T33" fmla="*/ 25 h 33"/>
                <a:gd name="T34" fmla="*/ 16 w 25"/>
                <a:gd name="T35" fmla="*/ 27 h 33"/>
                <a:gd name="T36" fmla="*/ 12 w 25"/>
                <a:gd name="T37" fmla="*/ 29 h 33"/>
                <a:gd name="T38" fmla="*/ 10 w 25"/>
                <a:gd name="T39" fmla="*/ 27 h 33"/>
                <a:gd name="T40" fmla="*/ 8 w 25"/>
                <a:gd name="T41" fmla="*/ 27 h 33"/>
                <a:gd name="T42" fmla="*/ 6 w 25"/>
                <a:gd name="T43" fmla="*/ 23 h 33"/>
                <a:gd name="T44" fmla="*/ 6 w 25"/>
                <a:gd name="T45" fmla="*/ 21 h 33"/>
                <a:gd name="T46" fmla="*/ 6 w 25"/>
                <a:gd name="T47" fmla="*/ 0 h 33"/>
                <a:gd name="T48" fmla="*/ 0 w 25"/>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3"/>
                <a:gd name="T77" fmla="*/ 25 w 25"/>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3">
                  <a:moveTo>
                    <a:pt x="0" y="0"/>
                  </a:moveTo>
                  <a:lnTo>
                    <a:pt x="0" y="23"/>
                  </a:lnTo>
                  <a:lnTo>
                    <a:pt x="0" y="27"/>
                  </a:lnTo>
                  <a:lnTo>
                    <a:pt x="4" y="29"/>
                  </a:lnTo>
                  <a:lnTo>
                    <a:pt x="6" y="31"/>
                  </a:lnTo>
                  <a:lnTo>
                    <a:pt x="10" y="33"/>
                  </a:lnTo>
                  <a:lnTo>
                    <a:pt x="16" y="31"/>
                  </a:lnTo>
                  <a:lnTo>
                    <a:pt x="18" y="29"/>
                  </a:lnTo>
                  <a:lnTo>
                    <a:pt x="19" y="27"/>
                  </a:lnTo>
                  <a:lnTo>
                    <a:pt x="19" y="31"/>
                  </a:lnTo>
                  <a:lnTo>
                    <a:pt x="25" y="31"/>
                  </a:lnTo>
                  <a:lnTo>
                    <a:pt x="25" y="0"/>
                  </a:lnTo>
                  <a:lnTo>
                    <a:pt x="19" y="0"/>
                  </a:lnTo>
                  <a:lnTo>
                    <a:pt x="19" y="17"/>
                  </a:lnTo>
                  <a:lnTo>
                    <a:pt x="19" y="19"/>
                  </a:lnTo>
                  <a:lnTo>
                    <a:pt x="18" y="25"/>
                  </a:lnTo>
                  <a:lnTo>
                    <a:pt x="16" y="27"/>
                  </a:lnTo>
                  <a:lnTo>
                    <a:pt x="12" y="29"/>
                  </a:lnTo>
                  <a:lnTo>
                    <a:pt x="10" y="27"/>
                  </a:lnTo>
                  <a:lnTo>
                    <a:pt x="8" y="27"/>
                  </a:lnTo>
                  <a:lnTo>
                    <a:pt x="6" y="23"/>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501" name="Freeform 100"/>
            <p:cNvSpPr>
              <a:spLocks/>
            </p:cNvSpPr>
            <p:nvPr/>
          </p:nvSpPr>
          <p:spPr bwMode="auto">
            <a:xfrm>
              <a:off x="6848110" y="4930220"/>
              <a:ext cx="36175" cy="93512"/>
            </a:xfrm>
            <a:custGeom>
              <a:avLst/>
              <a:gdLst>
                <a:gd name="T0" fmla="*/ 6 w 15"/>
                <a:gd name="T1" fmla="*/ 0 h 41"/>
                <a:gd name="T2" fmla="*/ 6 w 15"/>
                <a:gd name="T3" fmla="*/ 8 h 41"/>
                <a:gd name="T4" fmla="*/ 0 w 15"/>
                <a:gd name="T5" fmla="*/ 8 h 41"/>
                <a:gd name="T6" fmla="*/ 0 w 15"/>
                <a:gd name="T7" fmla="*/ 14 h 41"/>
                <a:gd name="T8" fmla="*/ 6 w 15"/>
                <a:gd name="T9" fmla="*/ 14 h 41"/>
                <a:gd name="T10" fmla="*/ 6 w 15"/>
                <a:gd name="T11" fmla="*/ 33 h 41"/>
                <a:gd name="T12" fmla="*/ 6 w 15"/>
                <a:gd name="T13" fmla="*/ 37 h 41"/>
                <a:gd name="T14" fmla="*/ 6 w 15"/>
                <a:gd name="T15" fmla="*/ 39 h 41"/>
                <a:gd name="T16" fmla="*/ 8 w 15"/>
                <a:gd name="T17" fmla="*/ 39 h 41"/>
                <a:gd name="T18" fmla="*/ 12 w 15"/>
                <a:gd name="T19" fmla="*/ 41 h 41"/>
                <a:gd name="T20" fmla="*/ 15 w 15"/>
                <a:gd name="T21" fmla="*/ 39 h 41"/>
                <a:gd name="T22" fmla="*/ 15 w 15"/>
                <a:gd name="T23" fmla="*/ 35 h 41"/>
                <a:gd name="T24" fmla="*/ 14 w 15"/>
                <a:gd name="T25" fmla="*/ 35 h 41"/>
                <a:gd name="T26" fmla="*/ 12 w 15"/>
                <a:gd name="T27" fmla="*/ 35 h 41"/>
                <a:gd name="T28" fmla="*/ 10 w 15"/>
                <a:gd name="T29" fmla="*/ 33 h 41"/>
                <a:gd name="T30" fmla="*/ 10 w 15"/>
                <a:gd name="T31" fmla="*/ 33 h 41"/>
                <a:gd name="T32" fmla="*/ 10 w 15"/>
                <a:gd name="T33" fmla="*/ 14 h 41"/>
                <a:gd name="T34" fmla="*/ 15 w 15"/>
                <a:gd name="T35" fmla="*/ 14 h 41"/>
                <a:gd name="T36" fmla="*/ 15 w 15"/>
                <a:gd name="T37" fmla="*/ 8 h 41"/>
                <a:gd name="T38" fmla="*/ 10 w 15"/>
                <a:gd name="T39" fmla="*/ 8 h 41"/>
                <a:gd name="T40" fmla="*/ 10 w 15"/>
                <a:gd name="T41" fmla="*/ 0 h 41"/>
                <a:gd name="T42" fmla="*/ 6 w 15"/>
                <a:gd name="T43" fmla="*/ 0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1"/>
                <a:gd name="T68" fmla="*/ 15 w 15"/>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1">
                  <a:moveTo>
                    <a:pt x="6" y="0"/>
                  </a:moveTo>
                  <a:lnTo>
                    <a:pt x="6" y="8"/>
                  </a:lnTo>
                  <a:lnTo>
                    <a:pt x="0" y="8"/>
                  </a:lnTo>
                  <a:lnTo>
                    <a:pt x="0" y="14"/>
                  </a:lnTo>
                  <a:lnTo>
                    <a:pt x="6" y="14"/>
                  </a:lnTo>
                  <a:lnTo>
                    <a:pt x="6" y="33"/>
                  </a:lnTo>
                  <a:lnTo>
                    <a:pt x="6" y="37"/>
                  </a:lnTo>
                  <a:lnTo>
                    <a:pt x="6" y="39"/>
                  </a:lnTo>
                  <a:lnTo>
                    <a:pt x="8" y="39"/>
                  </a:lnTo>
                  <a:lnTo>
                    <a:pt x="12" y="41"/>
                  </a:lnTo>
                  <a:lnTo>
                    <a:pt x="15" y="39"/>
                  </a:lnTo>
                  <a:lnTo>
                    <a:pt x="15" y="35"/>
                  </a:lnTo>
                  <a:lnTo>
                    <a:pt x="14" y="35"/>
                  </a:lnTo>
                  <a:lnTo>
                    <a:pt x="12" y="35"/>
                  </a:lnTo>
                  <a:lnTo>
                    <a:pt x="10" y="33"/>
                  </a:lnTo>
                  <a:lnTo>
                    <a:pt x="10" y="14"/>
                  </a:lnTo>
                  <a:lnTo>
                    <a:pt x="15" y="14"/>
                  </a:lnTo>
                  <a:lnTo>
                    <a:pt x="15" y="8"/>
                  </a:lnTo>
                  <a:lnTo>
                    <a:pt x="10" y="8"/>
                  </a:lnTo>
                  <a:lnTo>
                    <a:pt x="10" y="0"/>
                  </a:lnTo>
                  <a:lnTo>
                    <a:pt x="6" y="0"/>
                  </a:lnTo>
                  <a:close/>
                </a:path>
              </a:pathLst>
            </a:custGeom>
            <a:solidFill>
              <a:srgbClr val="000000"/>
            </a:solidFill>
            <a:ln w="9525">
              <a:noFill/>
              <a:round/>
              <a:headEnd/>
              <a:tailEnd/>
            </a:ln>
          </p:spPr>
          <p:txBody>
            <a:bodyPr/>
            <a:lstStyle/>
            <a:p>
              <a:endParaRPr lang="en-US"/>
            </a:p>
          </p:txBody>
        </p:sp>
        <p:sp>
          <p:nvSpPr>
            <p:cNvPr id="502" name="Freeform 101"/>
            <p:cNvSpPr>
              <a:spLocks/>
            </p:cNvSpPr>
            <p:nvPr/>
          </p:nvSpPr>
          <p:spPr bwMode="auto">
            <a:xfrm>
              <a:off x="6893932" y="4923377"/>
              <a:ext cx="65115" cy="95793"/>
            </a:xfrm>
            <a:custGeom>
              <a:avLst/>
              <a:gdLst>
                <a:gd name="T0" fmla="*/ 0 w 27"/>
                <a:gd name="T1" fmla="*/ 0 h 42"/>
                <a:gd name="T2" fmla="*/ 0 w 27"/>
                <a:gd name="T3" fmla="*/ 42 h 42"/>
                <a:gd name="T4" fmla="*/ 6 w 27"/>
                <a:gd name="T5" fmla="*/ 42 h 42"/>
                <a:gd name="T6" fmla="*/ 6 w 27"/>
                <a:gd name="T7" fmla="*/ 24 h 42"/>
                <a:gd name="T8" fmla="*/ 8 w 27"/>
                <a:gd name="T9" fmla="*/ 21 h 42"/>
                <a:gd name="T10" fmla="*/ 10 w 27"/>
                <a:gd name="T11" fmla="*/ 19 h 42"/>
                <a:gd name="T12" fmla="*/ 12 w 27"/>
                <a:gd name="T13" fmla="*/ 17 h 42"/>
                <a:gd name="T14" fmla="*/ 16 w 27"/>
                <a:gd name="T15" fmla="*/ 15 h 42"/>
                <a:gd name="T16" fmla="*/ 18 w 27"/>
                <a:gd name="T17" fmla="*/ 17 h 42"/>
                <a:gd name="T18" fmla="*/ 19 w 27"/>
                <a:gd name="T19" fmla="*/ 17 h 42"/>
                <a:gd name="T20" fmla="*/ 21 w 27"/>
                <a:gd name="T21" fmla="*/ 19 h 42"/>
                <a:gd name="T22" fmla="*/ 21 w 27"/>
                <a:gd name="T23" fmla="*/ 21 h 42"/>
                <a:gd name="T24" fmla="*/ 21 w 27"/>
                <a:gd name="T25" fmla="*/ 23 h 42"/>
                <a:gd name="T26" fmla="*/ 21 w 27"/>
                <a:gd name="T27" fmla="*/ 42 h 42"/>
                <a:gd name="T28" fmla="*/ 27 w 27"/>
                <a:gd name="T29" fmla="*/ 42 h 42"/>
                <a:gd name="T30" fmla="*/ 27 w 27"/>
                <a:gd name="T31" fmla="*/ 21 h 42"/>
                <a:gd name="T32" fmla="*/ 25 w 27"/>
                <a:gd name="T33" fmla="*/ 17 h 42"/>
                <a:gd name="T34" fmla="*/ 23 w 27"/>
                <a:gd name="T35" fmla="*/ 13 h 42"/>
                <a:gd name="T36" fmla="*/ 19 w 27"/>
                <a:gd name="T37" fmla="*/ 11 h 42"/>
                <a:gd name="T38" fmla="*/ 16 w 27"/>
                <a:gd name="T39" fmla="*/ 11 h 42"/>
                <a:gd name="T40" fmla="*/ 10 w 27"/>
                <a:gd name="T41" fmla="*/ 11 h 42"/>
                <a:gd name="T42" fmla="*/ 6 w 27"/>
                <a:gd name="T43" fmla="*/ 17 h 42"/>
                <a:gd name="T44" fmla="*/ 6 w 27"/>
                <a:gd name="T45" fmla="*/ 0 h 42"/>
                <a:gd name="T46" fmla="*/ 0 w 27"/>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42"/>
                <a:gd name="T74" fmla="*/ 27 w 27"/>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42">
                  <a:moveTo>
                    <a:pt x="0" y="0"/>
                  </a:moveTo>
                  <a:lnTo>
                    <a:pt x="0" y="42"/>
                  </a:lnTo>
                  <a:lnTo>
                    <a:pt x="6" y="42"/>
                  </a:lnTo>
                  <a:lnTo>
                    <a:pt x="6" y="24"/>
                  </a:lnTo>
                  <a:lnTo>
                    <a:pt x="8" y="21"/>
                  </a:lnTo>
                  <a:lnTo>
                    <a:pt x="10" y="19"/>
                  </a:lnTo>
                  <a:lnTo>
                    <a:pt x="12" y="17"/>
                  </a:lnTo>
                  <a:lnTo>
                    <a:pt x="16" y="15"/>
                  </a:lnTo>
                  <a:lnTo>
                    <a:pt x="18" y="17"/>
                  </a:lnTo>
                  <a:lnTo>
                    <a:pt x="19" y="17"/>
                  </a:lnTo>
                  <a:lnTo>
                    <a:pt x="21" y="19"/>
                  </a:lnTo>
                  <a:lnTo>
                    <a:pt x="21" y="21"/>
                  </a:lnTo>
                  <a:lnTo>
                    <a:pt x="21" y="23"/>
                  </a:lnTo>
                  <a:lnTo>
                    <a:pt x="21" y="42"/>
                  </a:lnTo>
                  <a:lnTo>
                    <a:pt x="27" y="42"/>
                  </a:lnTo>
                  <a:lnTo>
                    <a:pt x="27" y="21"/>
                  </a:lnTo>
                  <a:lnTo>
                    <a:pt x="25" y="17"/>
                  </a:lnTo>
                  <a:lnTo>
                    <a:pt x="23" y="13"/>
                  </a:lnTo>
                  <a:lnTo>
                    <a:pt x="19" y="11"/>
                  </a:lnTo>
                  <a:lnTo>
                    <a:pt x="16" y="11"/>
                  </a:lnTo>
                  <a:lnTo>
                    <a:pt x="10" y="11"/>
                  </a:lnTo>
                  <a:lnTo>
                    <a:pt x="6" y="17"/>
                  </a:lnTo>
                  <a:lnTo>
                    <a:pt x="6" y="0"/>
                  </a:lnTo>
                  <a:lnTo>
                    <a:pt x="0" y="0"/>
                  </a:lnTo>
                  <a:close/>
                </a:path>
              </a:pathLst>
            </a:custGeom>
            <a:solidFill>
              <a:srgbClr val="000000"/>
            </a:solidFill>
            <a:ln w="9525">
              <a:noFill/>
              <a:round/>
              <a:headEnd/>
              <a:tailEnd/>
            </a:ln>
          </p:spPr>
          <p:txBody>
            <a:bodyPr/>
            <a:lstStyle/>
            <a:p>
              <a:endParaRPr lang="en-US"/>
            </a:p>
          </p:txBody>
        </p:sp>
        <p:sp>
          <p:nvSpPr>
            <p:cNvPr id="503" name="Freeform 102"/>
            <p:cNvSpPr>
              <a:spLocks noEditPoints="1"/>
            </p:cNvSpPr>
            <p:nvPr/>
          </p:nvSpPr>
          <p:spPr bwMode="auto">
            <a:xfrm>
              <a:off x="6973516" y="4948466"/>
              <a:ext cx="65115" cy="75266"/>
            </a:xfrm>
            <a:custGeom>
              <a:avLst/>
              <a:gdLst>
                <a:gd name="T0" fmla="*/ 27 w 27"/>
                <a:gd name="T1" fmla="*/ 17 h 33"/>
                <a:gd name="T2" fmla="*/ 27 w 27"/>
                <a:gd name="T3" fmla="*/ 10 h 33"/>
                <a:gd name="T4" fmla="*/ 23 w 27"/>
                <a:gd name="T5" fmla="*/ 4 h 33"/>
                <a:gd name="T6" fmla="*/ 19 w 27"/>
                <a:gd name="T7" fmla="*/ 0 h 33"/>
                <a:gd name="T8" fmla="*/ 13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0 w 27"/>
                <a:gd name="T21" fmla="*/ 25 h 33"/>
                <a:gd name="T22" fmla="*/ 4 w 27"/>
                <a:gd name="T23" fmla="*/ 29 h 33"/>
                <a:gd name="T24" fmla="*/ 6 w 27"/>
                <a:gd name="T25" fmla="*/ 31 h 33"/>
                <a:gd name="T26" fmla="*/ 10 w 27"/>
                <a:gd name="T27" fmla="*/ 33 h 33"/>
                <a:gd name="T28" fmla="*/ 13 w 27"/>
                <a:gd name="T29" fmla="*/ 33 h 33"/>
                <a:gd name="T30" fmla="*/ 19 w 27"/>
                <a:gd name="T31" fmla="*/ 31 h 33"/>
                <a:gd name="T32" fmla="*/ 23 w 27"/>
                <a:gd name="T33" fmla="*/ 29 h 33"/>
                <a:gd name="T34" fmla="*/ 25 w 27"/>
                <a:gd name="T35" fmla="*/ 25 h 33"/>
                <a:gd name="T36" fmla="*/ 27 w 27"/>
                <a:gd name="T37" fmla="*/ 21 h 33"/>
                <a:gd name="T38" fmla="*/ 21 w 27"/>
                <a:gd name="T39" fmla="*/ 21 h 33"/>
                <a:gd name="T40" fmla="*/ 21 w 27"/>
                <a:gd name="T41" fmla="*/ 23 h 33"/>
                <a:gd name="T42" fmla="*/ 19 w 27"/>
                <a:gd name="T43" fmla="*/ 27 h 33"/>
                <a:gd name="T44" fmla="*/ 17 w 27"/>
                <a:gd name="T45" fmla="*/ 27 h 33"/>
                <a:gd name="T46" fmla="*/ 13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0 w 27"/>
                <a:gd name="T65" fmla="*/ 6 h 33"/>
                <a:gd name="T66" fmla="*/ 13 w 27"/>
                <a:gd name="T67" fmla="*/ 4 h 33"/>
                <a:gd name="T68" fmla="*/ 17 w 27"/>
                <a:gd name="T69" fmla="*/ 6 h 33"/>
                <a:gd name="T70" fmla="*/ 19 w 27"/>
                <a:gd name="T71" fmla="*/ 6 h 33"/>
                <a:gd name="T72" fmla="*/ 21 w 27"/>
                <a:gd name="T73" fmla="*/ 10 h 33"/>
                <a:gd name="T74" fmla="*/ 21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0"/>
                  </a:lnTo>
                  <a:lnTo>
                    <a:pt x="13" y="0"/>
                  </a:lnTo>
                  <a:lnTo>
                    <a:pt x="8" y="0"/>
                  </a:lnTo>
                  <a:lnTo>
                    <a:pt x="4" y="4"/>
                  </a:lnTo>
                  <a:lnTo>
                    <a:pt x="0" y="10"/>
                  </a:lnTo>
                  <a:lnTo>
                    <a:pt x="0" y="17"/>
                  </a:lnTo>
                  <a:lnTo>
                    <a:pt x="0" y="21"/>
                  </a:lnTo>
                  <a:lnTo>
                    <a:pt x="0" y="25"/>
                  </a:lnTo>
                  <a:lnTo>
                    <a:pt x="4" y="29"/>
                  </a:lnTo>
                  <a:lnTo>
                    <a:pt x="6" y="31"/>
                  </a:lnTo>
                  <a:lnTo>
                    <a:pt x="10" y="33"/>
                  </a:lnTo>
                  <a:lnTo>
                    <a:pt x="13" y="33"/>
                  </a:lnTo>
                  <a:lnTo>
                    <a:pt x="19" y="31"/>
                  </a:lnTo>
                  <a:lnTo>
                    <a:pt x="23" y="29"/>
                  </a:lnTo>
                  <a:lnTo>
                    <a:pt x="25" y="25"/>
                  </a:lnTo>
                  <a:lnTo>
                    <a:pt x="27" y="21"/>
                  </a:lnTo>
                  <a:lnTo>
                    <a:pt x="21" y="21"/>
                  </a:lnTo>
                  <a:lnTo>
                    <a:pt x="21" y="23"/>
                  </a:lnTo>
                  <a:lnTo>
                    <a:pt x="19" y="27"/>
                  </a:lnTo>
                  <a:lnTo>
                    <a:pt x="17" y="27"/>
                  </a:lnTo>
                  <a:lnTo>
                    <a:pt x="13" y="29"/>
                  </a:lnTo>
                  <a:lnTo>
                    <a:pt x="10" y="27"/>
                  </a:lnTo>
                  <a:lnTo>
                    <a:pt x="8" y="25"/>
                  </a:lnTo>
                  <a:lnTo>
                    <a:pt x="6" y="23"/>
                  </a:lnTo>
                  <a:lnTo>
                    <a:pt x="6" y="17"/>
                  </a:lnTo>
                  <a:lnTo>
                    <a:pt x="27" y="17"/>
                  </a:lnTo>
                  <a:close/>
                  <a:moveTo>
                    <a:pt x="6" y="13"/>
                  </a:moveTo>
                  <a:lnTo>
                    <a:pt x="6" y="10"/>
                  </a:lnTo>
                  <a:lnTo>
                    <a:pt x="8" y="8"/>
                  </a:lnTo>
                  <a:lnTo>
                    <a:pt x="10" y="6"/>
                  </a:lnTo>
                  <a:lnTo>
                    <a:pt x="13" y="4"/>
                  </a:lnTo>
                  <a:lnTo>
                    <a:pt x="17" y="6"/>
                  </a:lnTo>
                  <a:lnTo>
                    <a:pt x="19" y="6"/>
                  </a:lnTo>
                  <a:lnTo>
                    <a:pt x="21" y="10"/>
                  </a:lnTo>
                  <a:lnTo>
                    <a:pt x="21" y="13"/>
                  </a:lnTo>
                  <a:lnTo>
                    <a:pt x="6" y="13"/>
                  </a:lnTo>
                  <a:close/>
                </a:path>
              </a:pathLst>
            </a:custGeom>
            <a:solidFill>
              <a:srgbClr val="000000"/>
            </a:solidFill>
            <a:ln w="9525">
              <a:noFill/>
              <a:round/>
              <a:headEnd/>
              <a:tailEnd/>
            </a:ln>
          </p:spPr>
          <p:txBody>
            <a:bodyPr/>
            <a:lstStyle/>
            <a:p>
              <a:endParaRPr lang="en-US"/>
            </a:p>
          </p:txBody>
        </p:sp>
        <p:sp>
          <p:nvSpPr>
            <p:cNvPr id="504" name="Freeform 103"/>
            <p:cNvSpPr>
              <a:spLocks/>
            </p:cNvSpPr>
            <p:nvPr/>
          </p:nvSpPr>
          <p:spPr bwMode="auto">
            <a:xfrm>
              <a:off x="7055512" y="4948466"/>
              <a:ext cx="38586" cy="70704"/>
            </a:xfrm>
            <a:custGeom>
              <a:avLst/>
              <a:gdLst>
                <a:gd name="T0" fmla="*/ 16 w 16"/>
                <a:gd name="T1" fmla="*/ 0 h 31"/>
                <a:gd name="T2" fmla="*/ 12 w 16"/>
                <a:gd name="T3" fmla="*/ 0 h 31"/>
                <a:gd name="T4" fmla="*/ 8 w 16"/>
                <a:gd name="T5" fmla="*/ 2 h 31"/>
                <a:gd name="T6" fmla="*/ 4 w 16"/>
                <a:gd name="T7" fmla="*/ 6 h 31"/>
                <a:gd name="T8" fmla="*/ 4 w 16"/>
                <a:gd name="T9" fmla="*/ 0 h 31"/>
                <a:gd name="T10" fmla="*/ 0 w 16"/>
                <a:gd name="T11" fmla="*/ 0 h 31"/>
                <a:gd name="T12" fmla="*/ 0 w 16"/>
                <a:gd name="T13" fmla="*/ 31 h 31"/>
                <a:gd name="T14" fmla="*/ 6 w 16"/>
                <a:gd name="T15" fmla="*/ 31 h 31"/>
                <a:gd name="T16" fmla="*/ 6 w 16"/>
                <a:gd name="T17" fmla="*/ 13 h 31"/>
                <a:gd name="T18" fmla="*/ 6 w 16"/>
                <a:gd name="T19" fmla="*/ 10 h 31"/>
                <a:gd name="T20" fmla="*/ 8 w 16"/>
                <a:gd name="T21" fmla="*/ 8 h 31"/>
                <a:gd name="T22" fmla="*/ 10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2" y="0"/>
                  </a:lnTo>
                  <a:lnTo>
                    <a:pt x="8" y="2"/>
                  </a:lnTo>
                  <a:lnTo>
                    <a:pt x="4" y="6"/>
                  </a:lnTo>
                  <a:lnTo>
                    <a:pt x="4" y="0"/>
                  </a:lnTo>
                  <a:lnTo>
                    <a:pt x="0" y="0"/>
                  </a:lnTo>
                  <a:lnTo>
                    <a:pt x="0" y="31"/>
                  </a:lnTo>
                  <a:lnTo>
                    <a:pt x="6" y="31"/>
                  </a:lnTo>
                  <a:lnTo>
                    <a:pt x="6" y="13"/>
                  </a:lnTo>
                  <a:lnTo>
                    <a:pt x="6" y="10"/>
                  </a:lnTo>
                  <a:lnTo>
                    <a:pt x="8" y="8"/>
                  </a:lnTo>
                  <a:lnTo>
                    <a:pt x="10"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505" name="Freeform 104"/>
            <p:cNvSpPr>
              <a:spLocks/>
            </p:cNvSpPr>
            <p:nvPr/>
          </p:nvSpPr>
          <p:spPr bwMode="auto">
            <a:xfrm>
              <a:off x="7098922" y="4948466"/>
              <a:ext cx="60291" cy="70704"/>
            </a:xfrm>
            <a:custGeom>
              <a:avLst/>
              <a:gdLst>
                <a:gd name="T0" fmla="*/ 25 w 25"/>
                <a:gd name="T1" fmla="*/ 31 h 31"/>
                <a:gd name="T2" fmla="*/ 25 w 25"/>
                <a:gd name="T3" fmla="*/ 10 h 31"/>
                <a:gd name="T4" fmla="*/ 25 w 25"/>
                <a:gd name="T5" fmla="*/ 6 h 31"/>
                <a:gd name="T6" fmla="*/ 23 w 25"/>
                <a:gd name="T7" fmla="*/ 2 h 31"/>
                <a:gd name="T8" fmla="*/ 19 w 25"/>
                <a:gd name="T9" fmla="*/ 0 h 31"/>
                <a:gd name="T10" fmla="*/ 15 w 25"/>
                <a:gd name="T11" fmla="*/ 0 h 31"/>
                <a:gd name="T12" fmla="*/ 9 w 25"/>
                <a:gd name="T13" fmla="*/ 0 h 31"/>
                <a:gd name="T14" fmla="*/ 5 w 25"/>
                <a:gd name="T15" fmla="*/ 6 h 31"/>
                <a:gd name="T16" fmla="*/ 5 w 25"/>
                <a:gd name="T17" fmla="*/ 0 h 31"/>
                <a:gd name="T18" fmla="*/ 0 w 25"/>
                <a:gd name="T19" fmla="*/ 0 h 31"/>
                <a:gd name="T20" fmla="*/ 0 w 25"/>
                <a:gd name="T21" fmla="*/ 31 h 31"/>
                <a:gd name="T22" fmla="*/ 5 w 25"/>
                <a:gd name="T23" fmla="*/ 31 h 31"/>
                <a:gd name="T24" fmla="*/ 5 w 25"/>
                <a:gd name="T25" fmla="*/ 13 h 31"/>
                <a:gd name="T26" fmla="*/ 5 w 25"/>
                <a:gd name="T27" fmla="*/ 10 h 31"/>
                <a:gd name="T28" fmla="*/ 7 w 25"/>
                <a:gd name="T29" fmla="*/ 8 h 31"/>
                <a:gd name="T30" fmla="*/ 11 w 25"/>
                <a:gd name="T31" fmla="*/ 6 h 31"/>
                <a:gd name="T32" fmla="*/ 13 w 25"/>
                <a:gd name="T33" fmla="*/ 4 h 31"/>
                <a:gd name="T34" fmla="*/ 17 w 25"/>
                <a:gd name="T35" fmla="*/ 6 h 31"/>
                <a:gd name="T36" fmla="*/ 19 w 25"/>
                <a:gd name="T37" fmla="*/ 6 h 31"/>
                <a:gd name="T38" fmla="*/ 21 w 25"/>
                <a:gd name="T39" fmla="*/ 8 h 31"/>
                <a:gd name="T40" fmla="*/ 21 w 25"/>
                <a:gd name="T41" fmla="*/ 12 h 31"/>
                <a:gd name="T42" fmla="*/ 21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5" y="6"/>
                  </a:lnTo>
                  <a:lnTo>
                    <a:pt x="23" y="2"/>
                  </a:lnTo>
                  <a:lnTo>
                    <a:pt x="19" y="0"/>
                  </a:lnTo>
                  <a:lnTo>
                    <a:pt x="15" y="0"/>
                  </a:lnTo>
                  <a:lnTo>
                    <a:pt x="9" y="0"/>
                  </a:lnTo>
                  <a:lnTo>
                    <a:pt x="5" y="6"/>
                  </a:lnTo>
                  <a:lnTo>
                    <a:pt x="5" y="0"/>
                  </a:lnTo>
                  <a:lnTo>
                    <a:pt x="0" y="0"/>
                  </a:lnTo>
                  <a:lnTo>
                    <a:pt x="0" y="31"/>
                  </a:lnTo>
                  <a:lnTo>
                    <a:pt x="5" y="31"/>
                  </a:lnTo>
                  <a:lnTo>
                    <a:pt x="5" y="13"/>
                  </a:lnTo>
                  <a:lnTo>
                    <a:pt x="5" y="10"/>
                  </a:lnTo>
                  <a:lnTo>
                    <a:pt x="7" y="8"/>
                  </a:lnTo>
                  <a:lnTo>
                    <a:pt x="11" y="6"/>
                  </a:lnTo>
                  <a:lnTo>
                    <a:pt x="13" y="4"/>
                  </a:lnTo>
                  <a:lnTo>
                    <a:pt x="17" y="6"/>
                  </a:lnTo>
                  <a:lnTo>
                    <a:pt x="19" y="6"/>
                  </a:lnTo>
                  <a:lnTo>
                    <a:pt x="21" y="8"/>
                  </a:lnTo>
                  <a:lnTo>
                    <a:pt x="21" y="12"/>
                  </a:lnTo>
                  <a:lnTo>
                    <a:pt x="21" y="31"/>
                  </a:lnTo>
                  <a:lnTo>
                    <a:pt x="25" y="31"/>
                  </a:lnTo>
                  <a:close/>
                </a:path>
              </a:pathLst>
            </a:custGeom>
            <a:solidFill>
              <a:srgbClr val="000000"/>
            </a:solidFill>
            <a:ln w="9525">
              <a:noFill/>
              <a:round/>
              <a:headEnd/>
              <a:tailEnd/>
            </a:ln>
          </p:spPr>
          <p:txBody>
            <a:bodyPr/>
            <a:lstStyle/>
            <a:p>
              <a:endParaRPr lang="en-US"/>
            </a:p>
          </p:txBody>
        </p:sp>
        <p:sp>
          <p:nvSpPr>
            <p:cNvPr id="506" name="Freeform 105"/>
            <p:cNvSpPr>
              <a:spLocks/>
            </p:cNvSpPr>
            <p:nvPr/>
          </p:nvSpPr>
          <p:spPr bwMode="auto">
            <a:xfrm>
              <a:off x="6606945" y="5085313"/>
              <a:ext cx="69938" cy="95793"/>
            </a:xfrm>
            <a:custGeom>
              <a:avLst/>
              <a:gdLst>
                <a:gd name="T0" fmla="*/ 0 w 29"/>
                <a:gd name="T1" fmla="*/ 0 h 42"/>
                <a:gd name="T2" fmla="*/ 0 w 29"/>
                <a:gd name="T3" fmla="*/ 42 h 42"/>
                <a:gd name="T4" fmla="*/ 6 w 29"/>
                <a:gd name="T5" fmla="*/ 42 h 42"/>
                <a:gd name="T6" fmla="*/ 6 w 29"/>
                <a:gd name="T7" fmla="*/ 23 h 42"/>
                <a:gd name="T8" fmla="*/ 27 w 29"/>
                <a:gd name="T9" fmla="*/ 23 h 42"/>
                <a:gd name="T10" fmla="*/ 27 w 29"/>
                <a:gd name="T11" fmla="*/ 17 h 42"/>
                <a:gd name="T12" fmla="*/ 6 w 29"/>
                <a:gd name="T13" fmla="*/ 17 h 42"/>
                <a:gd name="T14" fmla="*/ 6 w 29"/>
                <a:gd name="T15" fmla="*/ 5 h 42"/>
                <a:gd name="T16" fmla="*/ 29 w 29"/>
                <a:gd name="T17" fmla="*/ 5 h 42"/>
                <a:gd name="T18" fmla="*/ 29 w 29"/>
                <a:gd name="T19" fmla="*/ 0 h 42"/>
                <a:gd name="T20" fmla="*/ 0 w 29"/>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2"/>
                <a:gd name="T35" fmla="*/ 29 w 2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2">
                  <a:moveTo>
                    <a:pt x="0" y="0"/>
                  </a:moveTo>
                  <a:lnTo>
                    <a:pt x="0" y="42"/>
                  </a:lnTo>
                  <a:lnTo>
                    <a:pt x="6" y="42"/>
                  </a:lnTo>
                  <a:lnTo>
                    <a:pt x="6" y="23"/>
                  </a:lnTo>
                  <a:lnTo>
                    <a:pt x="27" y="23"/>
                  </a:lnTo>
                  <a:lnTo>
                    <a:pt x="27" y="17"/>
                  </a:lnTo>
                  <a:lnTo>
                    <a:pt x="6" y="17"/>
                  </a:lnTo>
                  <a:lnTo>
                    <a:pt x="6" y="5"/>
                  </a:lnTo>
                  <a:lnTo>
                    <a:pt x="29" y="5"/>
                  </a:lnTo>
                  <a:lnTo>
                    <a:pt x="29" y="0"/>
                  </a:lnTo>
                  <a:lnTo>
                    <a:pt x="0" y="0"/>
                  </a:lnTo>
                  <a:close/>
                </a:path>
              </a:pathLst>
            </a:custGeom>
            <a:solidFill>
              <a:srgbClr val="000000"/>
            </a:solidFill>
            <a:ln w="9525">
              <a:noFill/>
              <a:round/>
              <a:headEnd/>
              <a:tailEnd/>
            </a:ln>
          </p:spPr>
          <p:txBody>
            <a:bodyPr/>
            <a:lstStyle/>
            <a:p>
              <a:endParaRPr lang="en-US"/>
            </a:p>
          </p:txBody>
        </p:sp>
        <p:sp>
          <p:nvSpPr>
            <p:cNvPr id="507" name="Rectangle 106"/>
            <p:cNvSpPr>
              <a:spLocks noChangeArrowheads="1"/>
            </p:cNvSpPr>
            <p:nvPr/>
          </p:nvSpPr>
          <p:spPr bwMode="auto">
            <a:xfrm>
              <a:off x="6691353" y="5085313"/>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508" name="Freeform 109"/>
            <p:cNvSpPr>
              <a:spLocks noEditPoints="1"/>
            </p:cNvSpPr>
            <p:nvPr/>
          </p:nvSpPr>
          <p:spPr bwMode="auto">
            <a:xfrm>
              <a:off x="6843287" y="5085313"/>
              <a:ext cx="69938" cy="100354"/>
            </a:xfrm>
            <a:custGeom>
              <a:avLst/>
              <a:gdLst>
                <a:gd name="T0" fmla="*/ 23 w 29"/>
                <a:gd name="T1" fmla="*/ 0 h 44"/>
                <a:gd name="T2" fmla="*/ 23 w 29"/>
                <a:gd name="T3" fmla="*/ 15 h 44"/>
                <a:gd name="T4" fmla="*/ 19 w 29"/>
                <a:gd name="T5" fmla="*/ 11 h 44"/>
                <a:gd name="T6" fmla="*/ 14 w 29"/>
                <a:gd name="T7" fmla="*/ 11 h 44"/>
                <a:gd name="T8" fmla="*/ 8 w 29"/>
                <a:gd name="T9" fmla="*/ 11 h 44"/>
                <a:gd name="T10" fmla="*/ 4 w 29"/>
                <a:gd name="T11" fmla="*/ 15 h 44"/>
                <a:gd name="T12" fmla="*/ 2 w 29"/>
                <a:gd name="T13" fmla="*/ 19 h 44"/>
                <a:gd name="T14" fmla="*/ 0 w 29"/>
                <a:gd name="T15" fmla="*/ 26 h 44"/>
                <a:gd name="T16" fmla="*/ 2 w 29"/>
                <a:gd name="T17" fmla="*/ 32 h 44"/>
                <a:gd name="T18" fmla="*/ 4 w 29"/>
                <a:gd name="T19" fmla="*/ 38 h 44"/>
                <a:gd name="T20" fmla="*/ 8 w 29"/>
                <a:gd name="T21" fmla="*/ 42 h 44"/>
                <a:gd name="T22" fmla="*/ 14 w 29"/>
                <a:gd name="T23" fmla="*/ 44 h 44"/>
                <a:gd name="T24" fmla="*/ 19 w 29"/>
                <a:gd name="T25" fmla="*/ 42 h 44"/>
                <a:gd name="T26" fmla="*/ 23 w 29"/>
                <a:gd name="T27" fmla="*/ 38 h 44"/>
                <a:gd name="T28" fmla="*/ 23 w 29"/>
                <a:gd name="T29" fmla="*/ 42 h 44"/>
                <a:gd name="T30" fmla="*/ 29 w 29"/>
                <a:gd name="T31" fmla="*/ 42 h 44"/>
                <a:gd name="T32" fmla="*/ 29 w 29"/>
                <a:gd name="T33" fmla="*/ 0 h 44"/>
                <a:gd name="T34" fmla="*/ 23 w 29"/>
                <a:gd name="T35" fmla="*/ 0 h 44"/>
                <a:gd name="T36" fmla="*/ 14 w 29"/>
                <a:gd name="T37" fmla="*/ 15 h 44"/>
                <a:gd name="T38" fmla="*/ 17 w 29"/>
                <a:gd name="T39" fmla="*/ 15 h 44"/>
                <a:gd name="T40" fmla="*/ 21 w 29"/>
                <a:gd name="T41" fmla="*/ 19 h 44"/>
                <a:gd name="T42" fmla="*/ 21 w 29"/>
                <a:gd name="T43" fmla="*/ 23 h 44"/>
                <a:gd name="T44" fmla="*/ 23 w 29"/>
                <a:gd name="T45" fmla="*/ 28 h 44"/>
                <a:gd name="T46" fmla="*/ 23 w 29"/>
                <a:gd name="T47" fmla="*/ 32 h 44"/>
                <a:gd name="T48" fmla="*/ 21 w 29"/>
                <a:gd name="T49" fmla="*/ 34 h 44"/>
                <a:gd name="T50" fmla="*/ 19 w 29"/>
                <a:gd name="T51" fmla="*/ 38 h 44"/>
                <a:gd name="T52" fmla="*/ 14 w 29"/>
                <a:gd name="T53" fmla="*/ 38 h 44"/>
                <a:gd name="T54" fmla="*/ 12 w 29"/>
                <a:gd name="T55" fmla="*/ 38 h 44"/>
                <a:gd name="T56" fmla="*/ 8 w 29"/>
                <a:gd name="T57" fmla="*/ 34 h 44"/>
                <a:gd name="T58" fmla="*/ 8 w 29"/>
                <a:gd name="T59" fmla="*/ 32 h 44"/>
                <a:gd name="T60" fmla="*/ 6 w 29"/>
                <a:gd name="T61" fmla="*/ 26 h 44"/>
                <a:gd name="T62" fmla="*/ 8 w 29"/>
                <a:gd name="T63" fmla="*/ 21 h 44"/>
                <a:gd name="T64" fmla="*/ 8 w 29"/>
                <a:gd name="T65" fmla="*/ 19 h 44"/>
                <a:gd name="T66" fmla="*/ 12 w 29"/>
                <a:gd name="T67" fmla="*/ 15 h 44"/>
                <a:gd name="T68" fmla="*/ 14 w 29"/>
                <a:gd name="T69" fmla="*/ 15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44"/>
                <a:gd name="T107" fmla="*/ 29 w 29"/>
                <a:gd name="T108" fmla="*/ 44 h 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44">
                  <a:moveTo>
                    <a:pt x="23" y="0"/>
                  </a:moveTo>
                  <a:lnTo>
                    <a:pt x="23" y="15"/>
                  </a:lnTo>
                  <a:lnTo>
                    <a:pt x="19" y="11"/>
                  </a:lnTo>
                  <a:lnTo>
                    <a:pt x="14" y="11"/>
                  </a:lnTo>
                  <a:lnTo>
                    <a:pt x="8" y="11"/>
                  </a:lnTo>
                  <a:lnTo>
                    <a:pt x="4" y="15"/>
                  </a:lnTo>
                  <a:lnTo>
                    <a:pt x="2" y="19"/>
                  </a:lnTo>
                  <a:lnTo>
                    <a:pt x="0" y="26"/>
                  </a:lnTo>
                  <a:lnTo>
                    <a:pt x="2" y="32"/>
                  </a:lnTo>
                  <a:lnTo>
                    <a:pt x="4" y="38"/>
                  </a:lnTo>
                  <a:lnTo>
                    <a:pt x="8" y="42"/>
                  </a:lnTo>
                  <a:lnTo>
                    <a:pt x="14" y="44"/>
                  </a:lnTo>
                  <a:lnTo>
                    <a:pt x="19" y="42"/>
                  </a:lnTo>
                  <a:lnTo>
                    <a:pt x="23" y="38"/>
                  </a:lnTo>
                  <a:lnTo>
                    <a:pt x="23" y="42"/>
                  </a:lnTo>
                  <a:lnTo>
                    <a:pt x="29" y="42"/>
                  </a:lnTo>
                  <a:lnTo>
                    <a:pt x="29" y="0"/>
                  </a:lnTo>
                  <a:lnTo>
                    <a:pt x="23" y="0"/>
                  </a:lnTo>
                  <a:close/>
                  <a:moveTo>
                    <a:pt x="14" y="15"/>
                  </a:moveTo>
                  <a:lnTo>
                    <a:pt x="17" y="15"/>
                  </a:lnTo>
                  <a:lnTo>
                    <a:pt x="21" y="19"/>
                  </a:lnTo>
                  <a:lnTo>
                    <a:pt x="21" y="23"/>
                  </a:lnTo>
                  <a:lnTo>
                    <a:pt x="23" y="28"/>
                  </a:lnTo>
                  <a:lnTo>
                    <a:pt x="23" y="32"/>
                  </a:lnTo>
                  <a:lnTo>
                    <a:pt x="21" y="34"/>
                  </a:lnTo>
                  <a:lnTo>
                    <a:pt x="19" y="38"/>
                  </a:lnTo>
                  <a:lnTo>
                    <a:pt x="14" y="38"/>
                  </a:lnTo>
                  <a:lnTo>
                    <a:pt x="12" y="38"/>
                  </a:lnTo>
                  <a:lnTo>
                    <a:pt x="8" y="34"/>
                  </a:lnTo>
                  <a:lnTo>
                    <a:pt x="8" y="32"/>
                  </a:lnTo>
                  <a:lnTo>
                    <a:pt x="6" y="26"/>
                  </a:lnTo>
                  <a:lnTo>
                    <a:pt x="8" y="21"/>
                  </a:lnTo>
                  <a:lnTo>
                    <a:pt x="8" y="19"/>
                  </a:lnTo>
                  <a:lnTo>
                    <a:pt x="12" y="15"/>
                  </a:lnTo>
                  <a:lnTo>
                    <a:pt x="14" y="15"/>
                  </a:lnTo>
                  <a:close/>
                </a:path>
              </a:pathLst>
            </a:custGeom>
            <a:solidFill>
              <a:srgbClr val="000000"/>
            </a:solidFill>
            <a:ln w="9525">
              <a:noFill/>
              <a:round/>
              <a:headEnd/>
              <a:tailEnd/>
            </a:ln>
          </p:spPr>
          <p:txBody>
            <a:bodyPr/>
            <a:lstStyle/>
            <a:p>
              <a:endParaRPr lang="en-US"/>
            </a:p>
          </p:txBody>
        </p:sp>
        <p:sp>
          <p:nvSpPr>
            <p:cNvPr id="509" name="Freeform 110"/>
            <p:cNvSpPr>
              <a:spLocks noEditPoints="1"/>
            </p:cNvSpPr>
            <p:nvPr/>
          </p:nvSpPr>
          <p:spPr bwMode="auto">
            <a:xfrm>
              <a:off x="6927695" y="5085313"/>
              <a:ext cx="12058" cy="95793"/>
            </a:xfrm>
            <a:custGeom>
              <a:avLst/>
              <a:gdLst>
                <a:gd name="T0" fmla="*/ 0 w 5"/>
                <a:gd name="T1" fmla="*/ 0 h 42"/>
                <a:gd name="T2" fmla="*/ 0 w 5"/>
                <a:gd name="T3" fmla="*/ 5 h 42"/>
                <a:gd name="T4" fmla="*/ 5 w 5"/>
                <a:gd name="T5" fmla="*/ 5 h 42"/>
                <a:gd name="T6" fmla="*/ 5 w 5"/>
                <a:gd name="T7" fmla="*/ 0 h 42"/>
                <a:gd name="T8" fmla="*/ 0 w 5"/>
                <a:gd name="T9" fmla="*/ 0 h 42"/>
                <a:gd name="T10" fmla="*/ 0 w 5"/>
                <a:gd name="T11" fmla="*/ 11 h 42"/>
                <a:gd name="T12" fmla="*/ 0 w 5"/>
                <a:gd name="T13" fmla="*/ 42 h 42"/>
                <a:gd name="T14" fmla="*/ 5 w 5"/>
                <a:gd name="T15" fmla="*/ 42 h 42"/>
                <a:gd name="T16" fmla="*/ 5 w 5"/>
                <a:gd name="T17" fmla="*/ 11 h 42"/>
                <a:gd name="T18" fmla="*/ 0 w 5"/>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2"/>
                <a:gd name="T32" fmla="*/ 5 w 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2">
                  <a:moveTo>
                    <a:pt x="0" y="0"/>
                  </a:moveTo>
                  <a:lnTo>
                    <a:pt x="0" y="5"/>
                  </a:lnTo>
                  <a:lnTo>
                    <a:pt x="5" y="5"/>
                  </a:lnTo>
                  <a:lnTo>
                    <a:pt x="5" y="0"/>
                  </a:lnTo>
                  <a:lnTo>
                    <a:pt x="0" y="0"/>
                  </a:lnTo>
                  <a:close/>
                  <a:moveTo>
                    <a:pt x="0" y="11"/>
                  </a:moveTo>
                  <a:lnTo>
                    <a:pt x="0" y="42"/>
                  </a:lnTo>
                  <a:lnTo>
                    <a:pt x="5" y="42"/>
                  </a:lnTo>
                  <a:lnTo>
                    <a:pt x="5" y="11"/>
                  </a:lnTo>
                  <a:lnTo>
                    <a:pt x="0" y="11"/>
                  </a:lnTo>
                  <a:close/>
                </a:path>
              </a:pathLst>
            </a:custGeom>
            <a:solidFill>
              <a:srgbClr val="000000"/>
            </a:solidFill>
            <a:ln w="9525">
              <a:noFill/>
              <a:round/>
              <a:headEnd/>
              <a:tailEnd/>
            </a:ln>
          </p:spPr>
          <p:txBody>
            <a:bodyPr/>
            <a:lstStyle/>
            <a:p>
              <a:endParaRPr lang="en-US"/>
            </a:p>
          </p:txBody>
        </p:sp>
        <p:sp>
          <p:nvSpPr>
            <p:cNvPr id="510" name="Freeform 184"/>
            <p:cNvSpPr>
              <a:spLocks/>
            </p:cNvSpPr>
            <p:nvPr/>
          </p:nvSpPr>
          <p:spPr bwMode="auto">
            <a:xfrm>
              <a:off x="2446851" y="2156792"/>
              <a:ext cx="127817" cy="130004"/>
            </a:xfrm>
            <a:custGeom>
              <a:avLst/>
              <a:gdLst>
                <a:gd name="T0" fmla="*/ 44 w 53"/>
                <a:gd name="T1" fmla="*/ 15 h 57"/>
                <a:gd name="T2" fmla="*/ 40 w 53"/>
                <a:gd name="T3" fmla="*/ 11 h 57"/>
                <a:gd name="T4" fmla="*/ 38 w 53"/>
                <a:gd name="T5" fmla="*/ 7 h 57"/>
                <a:gd name="T6" fmla="*/ 28 w 53"/>
                <a:gd name="T7" fmla="*/ 2 h 57"/>
                <a:gd name="T8" fmla="*/ 21 w 53"/>
                <a:gd name="T9" fmla="*/ 0 h 57"/>
                <a:gd name="T10" fmla="*/ 17 w 53"/>
                <a:gd name="T11" fmla="*/ 0 h 57"/>
                <a:gd name="T12" fmla="*/ 13 w 53"/>
                <a:gd name="T13" fmla="*/ 0 h 57"/>
                <a:gd name="T14" fmla="*/ 9 w 53"/>
                <a:gd name="T15" fmla="*/ 3 h 57"/>
                <a:gd name="T16" fmla="*/ 5 w 53"/>
                <a:gd name="T17" fmla="*/ 5 h 57"/>
                <a:gd name="T18" fmla="*/ 2 w 53"/>
                <a:gd name="T19" fmla="*/ 11 h 57"/>
                <a:gd name="T20" fmla="*/ 0 w 53"/>
                <a:gd name="T21" fmla="*/ 15 h 57"/>
                <a:gd name="T22" fmla="*/ 0 w 53"/>
                <a:gd name="T23" fmla="*/ 21 h 57"/>
                <a:gd name="T24" fmla="*/ 0 w 53"/>
                <a:gd name="T25" fmla="*/ 27 h 57"/>
                <a:gd name="T26" fmla="*/ 2 w 53"/>
                <a:gd name="T27" fmla="*/ 32 h 57"/>
                <a:gd name="T28" fmla="*/ 5 w 53"/>
                <a:gd name="T29" fmla="*/ 38 h 57"/>
                <a:gd name="T30" fmla="*/ 9 w 53"/>
                <a:gd name="T31" fmla="*/ 44 h 57"/>
                <a:gd name="T32" fmla="*/ 11 w 53"/>
                <a:gd name="T33" fmla="*/ 50 h 57"/>
                <a:gd name="T34" fmla="*/ 13 w 53"/>
                <a:gd name="T35" fmla="*/ 51 h 57"/>
                <a:gd name="T36" fmla="*/ 15 w 53"/>
                <a:gd name="T37" fmla="*/ 53 h 57"/>
                <a:gd name="T38" fmla="*/ 21 w 53"/>
                <a:gd name="T39" fmla="*/ 55 h 57"/>
                <a:gd name="T40" fmla="*/ 32 w 53"/>
                <a:gd name="T41" fmla="*/ 57 h 57"/>
                <a:gd name="T42" fmla="*/ 38 w 53"/>
                <a:gd name="T43" fmla="*/ 53 h 57"/>
                <a:gd name="T44" fmla="*/ 44 w 53"/>
                <a:gd name="T45" fmla="*/ 51 h 57"/>
                <a:gd name="T46" fmla="*/ 48 w 53"/>
                <a:gd name="T47" fmla="*/ 48 h 57"/>
                <a:gd name="T48" fmla="*/ 50 w 53"/>
                <a:gd name="T49" fmla="*/ 44 h 57"/>
                <a:gd name="T50" fmla="*/ 53 w 53"/>
                <a:gd name="T51" fmla="*/ 36 h 57"/>
                <a:gd name="T52" fmla="*/ 51 w 53"/>
                <a:gd name="T53" fmla="*/ 27 h 57"/>
                <a:gd name="T54" fmla="*/ 48 w 53"/>
                <a:gd name="T55" fmla="*/ 21 h 57"/>
                <a:gd name="T56" fmla="*/ 44 w 53"/>
                <a:gd name="T57" fmla="*/ 15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7"/>
                <a:gd name="T89" fmla="*/ 53 w 53"/>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7">
                  <a:moveTo>
                    <a:pt x="44" y="15"/>
                  </a:moveTo>
                  <a:lnTo>
                    <a:pt x="40" y="11"/>
                  </a:lnTo>
                  <a:lnTo>
                    <a:pt x="38" y="7"/>
                  </a:lnTo>
                  <a:lnTo>
                    <a:pt x="28" y="2"/>
                  </a:lnTo>
                  <a:lnTo>
                    <a:pt x="21" y="0"/>
                  </a:lnTo>
                  <a:lnTo>
                    <a:pt x="17" y="0"/>
                  </a:lnTo>
                  <a:lnTo>
                    <a:pt x="13" y="0"/>
                  </a:lnTo>
                  <a:lnTo>
                    <a:pt x="9" y="3"/>
                  </a:lnTo>
                  <a:lnTo>
                    <a:pt x="5" y="5"/>
                  </a:lnTo>
                  <a:lnTo>
                    <a:pt x="2" y="11"/>
                  </a:lnTo>
                  <a:lnTo>
                    <a:pt x="0" y="15"/>
                  </a:lnTo>
                  <a:lnTo>
                    <a:pt x="0" y="21"/>
                  </a:lnTo>
                  <a:lnTo>
                    <a:pt x="0" y="27"/>
                  </a:lnTo>
                  <a:lnTo>
                    <a:pt x="2" y="32"/>
                  </a:lnTo>
                  <a:lnTo>
                    <a:pt x="5" y="38"/>
                  </a:lnTo>
                  <a:lnTo>
                    <a:pt x="9" y="44"/>
                  </a:lnTo>
                  <a:lnTo>
                    <a:pt x="11" y="50"/>
                  </a:lnTo>
                  <a:lnTo>
                    <a:pt x="13" y="51"/>
                  </a:lnTo>
                  <a:lnTo>
                    <a:pt x="15" y="53"/>
                  </a:lnTo>
                  <a:lnTo>
                    <a:pt x="21" y="55"/>
                  </a:lnTo>
                  <a:lnTo>
                    <a:pt x="32" y="57"/>
                  </a:lnTo>
                  <a:lnTo>
                    <a:pt x="38" y="53"/>
                  </a:lnTo>
                  <a:lnTo>
                    <a:pt x="44" y="51"/>
                  </a:lnTo>
                  <a:lnTo>
                    <a:pt x="48" y="48"/>
                  </a:lnTo>
                  <a:lnTo>
                    <a:pt x="50" y="44"/>
                  </a:lnTo>
                  <a:lnTo>
                    <a:pt x="53" y="36"/>
                  </a:lnTo>
                  <a:lnTo>
                    <a:pt x="51" y="27"/>
                  </a:lnTo>
                  <a:lnTo>
                    <a:pt x="48" y="21"/>
                  </a:lnTo>
                  <a:lnTo>
                    <a:pt x="44" y="15"/>
                  </a:lnTo>
                  <a:close/>
                </a:path>
              </a:pathLst>
            </a:custGeom>
            <a:solidFill>
              <a:srgbClr val="BFFFBF"/>
            </a:solidFill>
            <a:ln w="9525">
              <a:noFill/>
              <a:round/>
              <a:headEnd/>
              <a:tailEnd/>
            </a:ln>
          </p:spPr>
          <p:txBody>
            <a:bodyPr/>
            <a:lstStyle/>
            <a:p>
              <a:endParaRPr lang="en-US"/>
            </a:p>
          </p:txBody>
        </p:sp>
        <p:sp>
          <p:nvSpPr>
            <p:cNvPr id="511" name="Freeform 185"/>
            <p:cNvSpPr>
              <a:spLocks/>
            </p:cNvSpPr>
            <p:nvPr/>
          </p:nvSpPr>
          <p:spPr bwMode="auto">
            <a:xfrm>
              <a:off x="2446851" y="2156792"/>
              <a:ext cx="127817" cy="130004"/>
            </a:xfrm>
            <a:custGeom>
              <a:avLst/>
              <a:gdLst>
                <a:gd name="T0" fmla="*/ 42 w 53"/>
                <a:gd name="T1" fmla="*/ 13 h 57"/>
                <a:gd name="T2" fmla="*/ 38 w 53"/>
                <a:gd name="T3" fmla="*/ 9 h 57"/>
                <a:gd name="T4" fmla="*/ 34 w 53"/>
                <a:gd name="T5" fmla="*/ 7 h 57"/>
                <a:gd name="T6" fmla="*/ 30 w 53"/>
                <a:gd name="T7" fmla="*/ 3 h 57"/>
                <a:gd name="T8" fmla="*/ 27 w 53"/>
                <a:gd name="T9" fmla="*/ 2 h 57"/>
                <a:gd name="T10" fmla="*/ 23 w 53"/>
                <a:gd name="T11" fmla="*/ 0 h 57"/>
                <a:gd name="T12" fmla="*/ 19 w 53"/>
                <a:gd name="T13" fmla="*/ 0 h 57"/>
                <a:gd name="T14" fmla="*/ 15 w 53"/>
                <a:gd name="T15" fmla="*/ 0 h 57"/>
                <a:gd name="T16" fmla="*/ 11 w 53"/>
                <a:gd name="T17" fmla="*/ 2 h 57"/>
                <a:gd name="T18" fmla="*/ 7 w 53"/>
                <a:gd name="T19" fmla="*/ 5 h 57"/>
                <a:gd name="T20" fmla="*/ 3 w 53"/>
                <a:gd name="T21" fmla="*/ 7 h 57"/>
                <a:gd name="T22" fmla="*/ 2 w 53"/>
                <a:gd name="T23" fmla="*/ 13 h 57"/>
                <a:gd name="T24" fmla="*/ 0 w 53"/>
                <a:gd name="T25" fmla="*/ 17 h 57"/>
                <a:gd name="T26" fmla="*/ 0 w 53"/>
                <a:gd name="T27" fmla="*/ 21 h 57"/>
                <a:gd name="T28" fmla="*/ 0 w 53"/>
                <a:gd name="T29" fmla="*/ 25 h 57"/>
                <a:gd name="T30" fmla="*/ 0 w 53"/>
                <a:gd name="T31" fmla="*/ 30 h 57"/>
                <a:gd name="T32" fmla="*/ 3 w 53"/>
                <a:gd name="T33" fmla="*/ 36 h 57"/>
                <a:gd name="T34" fmla="*/ 7 w 53"/>
                <a:gd name="T35" fmla="*/ 40 h 57"/>
                <a:gd name="T36" fmla="*/ 11 w 53"/>
                <a:gd name="T37" fmla="*/ 46 h 57"/>
                <a:gd name="T38" fmla="*/ 13 w 53"/>
                <a:gd name="T39" fmla="*/ 51 h 57"/>
                <a:gd name="T40" fmla="*/ 17 w 53"/>
                <a:gd name="T41" fmla="*/ 55 h 57"/>
                <a:gd name="T42" fmla="*/ 21 w 53"/>
                <a:gd name="T43" fmla="*/ 55 h 57"/>
                <a:gd name="T44" fmla="*/ 25 w 53"/>
                <a:gd name="T45" fmla="*/ 55 h 57"/>
                <a:gd name="T46" fmla="*/ 27 w 53"/>
                <a:gd name="T47" fmla="*/ 57 h 57"/>
                <a:gd name="T48" fmla="*/ 30 w 53"/>
                <a:gd name="T49" fmla="*/ 57 h 57"/>
                <a:gd name="T50" fmla="*/ 34 w 53"/>
                <a:gd name="T51" fmla="*/ 55 h 57"/>
                <a:gd name="T52" fmla="*/ 38 w 53"/>
                <a:gd name="T53" fmla="*/ 53 h 57"/>
                <a:gd name="T54" fmla="*/ 42 w 53"/>
                <a:gd name="T55" fmla="*/ 51 h 57"/>
                <a:gd name="T56" fmla="*/ 46 w 53"/>
                <a:gd name="T57" fmla="*/ 50 h 57"/>
                <a:gd name="T58" fmla="*/ 48 w 53"/>
                <a:gd name="T59" fmla="*/ 46 h 57"/>
                <a:gd name="T60" fmla="*/ 51 w 53"/>
                <a:gd name="T61" fmla="*/ 42 h 57"/>
                <a:gd name="T62" fmla="*/ 53 w 53"/>
                <a:gd name="T63" fmla="*/ 38 h 57"/>
                <a:gd name="T64" fmla="*/ 53 w 53"/>
                <a:gd name="T65" fmla="*/ 34 h 57"/>
                <a:gd name="T66" fmla="*/ 53 w 53"/>
                <a:gd name="T67" fmla="*/ 30 h 57"/>
                <a:gd name="T68" fmla="*/ 51 w 53"/>
                <a:gd name="T69" fmla="*/ 28 h 57"/>
                <a:gd name="T70" fmla="*/ 50 w 53"/>
                <a:gd name="T71" fmla="*/ 25 h 57"/>
                <a:gd name="T72" fmla="*/ 48 w 53"/>
                <a:gd name="T73" fmla="*/ 21 h 57"/>
                <a:gd name="T74" fmla="*/ 46 w 53"/>
                <a:gd name="T75" fmla="*/ 19 h 57"/>
                <a:gd name="T76" fmla="*/ 44 w 53"/>
                <a:gd name="T77" fmla="*/ 15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57"/>
                <a:gd name="T119" fmla="*/ 53 w 53"/>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57">
                  <a:moveTo>
                    <a:pt x="44" y="15"/>
                  </a:moveTo>
                  <a:lnTo>
                    <a:pt x="42" y="13"/>
                  </a:lnTo>
                  <a:lnTo>
                    <a:pt x="40" y="11"/>
                  </a:lnTo>
                  <a:lnTo>
                    <a:pt x="38" y="9"/>
                  </a:lnTo>
                  <a:lnTo>
                    <a:pt x="36" y="7"/>
                  </a:lnTo>
                  <a:lnTo>
                    <a:pt x="34" y="7"/>
                  </a:lnTo>
                  <a:lnTo>
                    <a:pt x="32" y="5"/>
                  </a:lnTo>
                  <a:lnTo>
                    <a:pt x="30" y="3"/>
                  </a:lnTo>
                  <a:lnTo>
                    <a:pt x="28" y="2"/>
                  </a:lnTo>
                  <a:lnTo>
                    <a:pt x="27" y="2"/>
                  </a:lnTo>
                  <a:lnTo>
                    <a:pt x="25" y="2"/>
                  </a:lnTo>
                  <a:lnTo>
                    <a:pt x="23" y="0"/>
                  </a:lnTo>
                  <a:lnTo>
                    <a:pt x="21" y="0"/>
                  </a:lnTo>
                  <a:lnTo>
                    <a:pt x="19" y="0"/>
                  </a:lnTo>
                  <a:lnTo>
                    <a:pt x="17" y="0"/>
                  </a:lnTo>
                  <a:lnTo>
                    <a:pt x="15" y="0"/>
                  </a:lnTo>
                  <a:lnTo>
                    <a:pt x="13" y="0"/>
                  </a:lnTo>
                  <a:lnTo>
                    <a:pt x="11" y="2"/>
                  </a:lnTo>
                  <a:lnTo>
                    <a:pt x="9" y="3"/>
                  </a:lnTo>
                  <a:lnTo>
                    <a:pt x="7" y="5"/>
                  </a:lnTo>
                  <a:lnTo>
                    <a:pt x="5" y="5"/>
                  </a:lnTo>
                  <a:lnTo>
                    <a:pt x="3" y="7"/>
                  </a:lnTo>
                  <a:lnTo>
                    <a:pt x="2" y="11"/>
                  </a:lnTo>
                  <a:lnTo>
                    <a:pt x="2" y="13"/>
                  </a:lnTo>
                  <a:lnTo>
                    <a:pt x="0" y="15"/>
                  </a:lnTo>
                  <a:lnTo>
                    <a:pt x="0" y="17"/>
                  </a:lnTo>
                  <a:lnTo>
                    <a:pt x="0" y="19"/>
                  </a:lnTo>
                  <a:lnTo>
                    <a:pt x="0" y="21"/>
                  </a:lnTo>
                  <a:lnTo>
                    <a:pt x="0" y="23"/>
                  </a:lnTo>
                  <a:lnTo>
                    <a:pt x="0" y="25"/>
                  </a:lnTo>
                  <a:lnTo>
                    <a:pt x="0" y="27"/>
                  </a:lnTo>
                  <a:lnTo>
                    <a:pt x="0" y="30"/>
                  </a:lnTo>
                  <a:lnTo>
                    <a:pt x="2" y="32"/>
                  </a:lnTo>
                  <a:lnTo>
                    <a:pt x="3" y="36"/>
                  </a:lnTo>
                  <a:lnTo>
                    <a:pt x="5" y="38"/>
                  </a:lnTo>
                  <a:lnTo>
                    <a:pt x="7" y="40"/>
                  </a:lnTo>
                  <a:lnTo>
                    <a:pt x="9" y="44"/>
                  </a:lnTo>
                  <a:lnTo>
                    <a:pt x="11" y="46"/>
                  </a:lnTo>
                  <a:lnTo>
                    <a:pt x="11" y="50"/>
                  </a:lnTo>
                  <a:lnTo>
                    <a:pt x="13" y="51"/>
                  </a:lnTo>
                  <a:lnTo>
                    <a:pt x="15" y="53"/>
                  </a:lnTo>
                  <a:lnTo>
                    <a:pt x="17" y="55"/>
                  </a:lnTo>
                  <a:lnTo>
                    <a:pt x="19" y="55"/>
                  </a:lnTo>
                  <a:lnTo>
                    <a:pt x="21" y="55"/>
                  </a:lnTo>
                  <a:lnTo>
                    <a:pt x="23" y="55"/>
                  </a:lnTo>
                  <a:lnTo>
                    <a:pt x="25" y="55"/>
                  </a:lnTo>
                  <a:lnTo>
                    <a:pt x="25" y="57"/>
                  </a:lnTo>
                  <a:lnTo>
                    <a:pt x="27" y="57"/>
                  </a:lnTo>
                  <a:lnTo>
                    <a:pt x="28" y="57"/>
                  </a:lnTo>
                  <a:lnTo>
                    <a:pt x="30" y="57"/>
                  </a:lnTo>
                  <a:lnTo>
                    <a:pt x="32" y="57"/>
                  </a:lnTo>
                  <a:lnTo>
                    <a:pt x="34" y="55"/>
                  </a:lnTo>
                  <a:lnTo>
                    <a:pt x="36" y="55"/>
                  </a:lnTo>
                  <a:lnTo>
                    <a:pt x="38" y="53"/>
                  </a:lnTo>
                  <a:lnTo>
                    <a:pt x="40" y="53"/>
                  </a:lnTo>
                  <a:lnTo>
                    <a:pt x="42" y="51"/>
                  </a:lnTo>
                  <a:lnTo>
                    <a:pt x="44" y="51"/>
                  </a:lnTo>
                  <a:lnTo>
                    <a:pt x="46" y="50"/>
                  </a:lnTo>
                  <a:lnTo>
                    <a:pt x="48" y="48"/>
                  </a:lnTo>
                  <a:lnTo>
                    <a:pt x="48" y="46"/>
                  </a:lnTo>
                  <a:lnTo>
                    <a:pt x="50" y="44"/>
                  </a:lnTo>
                  <a:lnTo>
                    <a:pt x="51" y="42"/>
                  </a:lnTo>
                  <a:lnTo>
                    <a:pt x="51" y="40"/>
                  </a:lnTo>
                  <a:lnTo>
                    <a:pt x="53" y="38"/>
                  </a:lnTo>
                  <a:lnTo>
                    <a:pt x="53" y="36"/>
                  </a:lnTo>
                  <a:lnTo>
                    <a:pt x="53" y="34"/>
                  </a:lnTo>
                  <a:lnTo>
                    <a:pt x="53" y="32"/>
                  </a:lnTo>
                  <a:lnTo>
                    <a:pt x="53" y="30"/>
                  </a:lnTo>
                  <a:lnTo>
                    <a:pt x="53" y="28"/>
                  </a:lnTo>
                  <a:lnTo>
                    <a:pt x="51" y="28"/>
                  </a:lnTo>
                  <a:lnTo>
                    <a:pt x="51" y="27"/>
                  </a:lnTo>
                  <a:lnTo>
                    <a:pt x="50" y="25"/>
                  </a:lnTo>
                  <a:lnTo>
                    <a:pt x="48" y="23"/>
                  </a:lnTo>
                  <a:lnTo>
                    <a:pt x="48" y="21"/>
                  </a:lnTo>
                  <a:lnTo>
                    <a:pt x="48" y="19"/>
                  </a:lnTo>
                  <a:lnTo>
                    <a:pt x="46" y="19"/>
                  </a:lnTo>
                  <a:lnTo>
                    <a:pt x="46" y="17"/>
                  </a:lnTo>
                  <a:lnTo>
                    <a:pt x="44" y="15"/>
                  </a:lnTo>
                </a:path>
              </a:pathLst>
            </a:custGeom>
            <a:solidFill>
              <a:schemeClr val="accent1"/>
            </a:solidFill>
            <a:ln w="0">
              <a:solidFill>
                <a:srgbClr val="000000"/>
              </a:solidFill>
              <a:prstDash val="solid"/>
              <a:round/>
              <a:headEnd/>
              <a:tailEnd/>
            </a:ln>
          </p:spPr>
          <p:txBody>
            <a:bodyPr/>
            <a:lstStyle/>
            <a:p>
              <a:endParaRPr lang="en-US"/>
            </a:p>
          </p:txBody>
        </p:sp>
        <p:sp>
          <p:nvSpPr>
            <p:cNvPr id="512" name="Freeform 186"/>
            <p:cNvSpPr>
              <a:spLocks/>
            </p:cNvSpPr>
            <p:nvPr/>
          </p:nvSpPr>
          <p:spPr bwMode="auto">
            <a:xfrm>
              <a:off x="2909888" y="2672249"/>
              <a:ext cx="161580" cy="143689"/>
            </a:xfrm>
            <a:custGeom>
              <a:avLst/>
              <a:gdLst>
                <a:gd name="T0" fmla="*/ 67 w 67"/>
                <a:gd name="T1" fmla="*/ 19 h 63"/>
                <a:gd name="T2" fmla="*/ 67 w 67"/>
                <a:gd name="T3" fmla="*/ 17 h 63"/>
                <a:gd name="T4" fmla="*/ 65 w 67"/>
                <a:gd name="T5" fmla="*/ 15 h 63"/>
                <a:gd name="T6" fmla="*/ 61 w 67"/>
                <a:gd name="T7" fmla="*/ 12 h 63"/>
                <a:gd name="T8" fmla="*/ 57 w 67"/>
                <a:gd name="T9" fmla="*/ 12 h 63"/>
                <a:gd name="T10" fmla="*/ 55 w 67"/>
                <a:gd name="T11" fmla="*/ 10 h 63"/>
                <a:gd name="T12" fmla="*/ 55 w 67"/>
                <a:gd name="T13" fmla="*/ 8 h 63"/>
                <a:gd name="T14" fmla="*/ 36 w 67"/>
                <a:gd name="T15" fmla="*/ 2 h 63"/>
                <a:gd name="T16" fmla="*/ 26 w 67"/>
                <a:gd name="T17" fmla="*/ 0 h 63"/>
                <a:gd name="T18" fmla="*/ 17 w 67"/>
                <a:gd name="T19" fmla="*/ 2 h 63"/>
                <a:gd name="T20" fmla="*/ 15 w 67"/>
                <a:gd name="T21" fmla="*/ 4 h 63"/>
                <a:gd name="T22" fmla="*/ 15 w 67"/>
                <a:gd name="T23" fmla="*/ 6 h 63"/>
                <a:gd name="T24" fmla="*/ 11 w 67"/>
                <a:gd name="T25" fmla="*/ 8 h 63"/>
                <a:gd name="T26" fmla="*/ 7 w 67"/>
                <a:gd name="T27" fmla="*/ 10 h 63"/>
                <a:gd name="T28" fmla="*/ 5 w 67"/>
                <a:gd name="T29" fmla="*/ 12 h 63"/>
                <a:gd name="T30" fmla="*/ 5 w 67"/>
                <a:gd name="T31" fmla="*/ 14 h 63"/>
                <a:gd name="T32" fmla="*/ 1 w 67"/>
                <a:gd name="T33" fmla="*/ 19 h 63"/>
                <a:gd name="T34" fmla="*/ 0 w 67"/>
                <a:gd name="T35" fmla="*/ 25 h 63"/>
                <a:gd name="T36" fmla="*/ 0 w 67"/>
                <a:gd name="T37" fmla="*/ 40 h 63"/>
                <a:gd name="T38" fmla="*/ 1 w 67"/>
                <a:gd name="T39" fmla="*/ 42 h 63"/>
                <a:gd name="T40" fmla="*/ 3 w 67"/>
                <a:gd name="T41" fmla="*/ 44 h 63"/>
                <a:gd name="T42" fmla="*/ 3 w 67"/>
                <a:gd name="T43" fmla="*/ 46 h 63"/>
                <a:gd name="T44" fmla="*/ 3 w 67"/>
                <a:gd name="T45" fmla="*/ 46 h 63"/>
                <a:gd name="T46" fmla="*/ 5 w 67"/>
                <a:gd name="T47" fmla="*/ 46 h 63"/>
                <a:gd name="T48" fmla="*/ 9 w 67"/>
                <a:gd name="T49" fmla="*/ 48 h 63"/>
                <a:gd name="T50" fmla="*/ 9 w 67"/>
                <a:gd name="T51" fmla="*/ 54 h 63"/>
                <a:gd name="T52" fmla="*/ 13 w 67"/>
                <a:gd name="T53" fmla="*/ 56 h 63"/>
                <a:gd name="T54" fmla="*/ 15 w 67"/>
                <a:gd name="T55" fmla="*/ 58 h 63"/>
                <a:gd name="T56" fmla="*/ 17 w 67"/>
                <a:gd name="T57" fmla="*/ 58 h 63"/>
                <a:gd name="T58" fmla="*/ 23 w 67"/>
                <a:gd name="T59" fmla="*/ 63 h 63"/>
                <a:gd name="T60" fmla="*/ 32 w 67"/>
                <a:gd name="T61" fmla="*/ 63 h 63"/>
                <a:gd name="T62" fmla="*/ 40 w 67"/>
                <a:gd name="T63" fmla="*/ 63 h 63"/>
                <a:gd name="T64" fmla="*/ 49 w 67"/>
                <a:gd name="T65" fmla="*/ 60 h 63"/>
                <a:gd name="T66" fmla="*/ 57 w 67"/>
                <a:gd name="T67" fmla="*/ 58 h 63"/>
                <a:gd name="T68" fmla="*/ 61 w 67"/>
                <a:gd name="T69" fmla="*/ 52 h 63"/>
                <a:gd name="T70" fmla="*/ 61 w 67"/>
                <a:gd name="T71" fmla="*/ 46 h 63"/>
                <a:gd name="T72" fmla="*/ 65 w 67"/>
                <a:gd name="T73" fmla="*/ 40 h 63"/>
                <a:gd name="T74" fmla="*/ 67 w 67"/>
                <a:gd name="T75" fmla="*/ 37 h 63"/>
                <a:gd name="T76" fmla="*/ 67 w 67"/>
                <a:gd name="T77" fmla="*/ 19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7"/>
                  </a:lnTo>
                  <a:lnTo>
                    <a:pt x="65" y="15"/>
                  </a:lnTo>
                  <a:lnTo>
                    <a:pt x="61" y="12"/>
                  </a:lnTo>
                  <a:lnTo>
                    <a:pt x="57" y="12"/>
                  </a:lnTo>
                  <a:lnTo>
                    <a:pt x="55" y="10"/>
                  </a:lnTo>
                  <a:lnTo>
                    <a:pt x="55" y="8"/>
                  </a:lnTo>
                  <a:lnTo>
                    <a:pt x="36" y="2"/>
                  </a:lnTo>
                  <a:lnTo>
                    <a:pt x="26" y="0"/>
                  </a:lnTo>
                  <a:lnTo>
                    <a:pt x="17" y="2"/>
                  </a:lnTo>
                  <a:lnTo>
                    <a:pt x="15" y="4"/>
                  </a:lnTo>
                  <a:lnTo>
                    <a:pt x="15" y="6"/>
                  </a:lnTo>
                  <a:lnTo>
                    <a:pt x="11" y="8"/>
                  </a:lnTo>
                  <a:lnTo>
                    <a:pt x="7" y="10"/>
                  </a:lnTo>
                  <a:lnTo>
                    <a:pt x="5" y="12"/>
                  </a:lnTo>
                  <a:lnTo>
                    <a:pt x="5" y="14"/>
                  </a:lnTo>
                  <a:lnTo>
                    <a:pt x="1" y="19"/>
                  </a:lnTo>
                  <a:lnTo>
                    <a:pt x="0" y="25"/>
                  </a:lnTo>
                  <a:lnTo>
                    <a:pt x="0" y="40"/>
                  </a:lnTo>
                  <a:lnTo>
                    <a:pt x="1" y="42"/>
                  </a:lnTo>
                  <a:lnTo>
                    <a:pt x="3" y="44"/>
                  </a:lnTo>
                  <a:lnTo>
                    <a:pt x="3" y="46"/>
                  </a:lnTo>
                  <a:lnTo>
                    <a:pt x="5" y="46"/>
                  </a:lnTo>
                  <a:lnTo>
                    <a:pt x="9" y="48"/>
                  </a:lnTo>
                  <a:lnTo>
                    <a:pt x="9" y="54"/>
                  </a:lnTo>
                  <a:lnTo>
                    <a:pt x="13" y="56"/>
                  </a:lnTo>
                  <a:lnTo>
                    <a:pt x="15" y="58"/>
                  </a:lnTo>
                  <a:lnTo>
                    <a:pt x="17" y="58"/>
                  </a:lnTo>
                  <a:lnTo>
                    <a:pt x="23" y="63"/>
                  </a:lnTo>
                  <a:lnTo>
                    <a:pt x="32" y="63"/>
                  </a:lnTo>
                  <a:lnTo>
                    <a:pt x="40" y="63"/>
                  </a:lnTo>
                  <a:lnTo>
                    <a:pt x="49" y="60"/>
                  </a:lnTo>
                  <a:lnTo>
                    <a:pt x="57" y="58"/>
                  </a:lnTo>
                  <a:lnTo>
                    <a:pt x="61" y="52"/>
                  </a:lnTo>
                  <a:lnTo>
                    <a:pt x="61" y="46"/>
                  </a:lnTo>
                  <a:lnTo>
                    <a:pt x="65" y="40"/>
                  </a:lnTo>
                  <a:lnTo>
                    <a:pt x="67" y="37"/>
                  </a:lnTo>
                  <a:lnTo>
                    <a:pt x="67" y="19"/>
                  </a:lnTo>
                  <a:close/>
                </a:path>
              </a:pathLst>
            </a:custGeom>
            <a:solidFill>
              <a:schemeClr val="accent1"/>
            </a:solidFill>
            <a:ln w="9525">
              <a:noFill/>
              <a:round/>
              <a:headEnd/>
              <a:tailEnd/>
            </a:ln>
          </p:spPr>
          <p:txBody>
            <a:bodyPr/>
            <a:lstStyle/>
            <a:p>
              <a:endParaRPr lang="en-US"/>
            </a:p>
          </p:txBody>
        </p:sp>
        <p:sp>
          <p:nvSpPr>
            <p:cNvPr id="513" name="Freeform 187"/>
            <p:cNvSpPr>
              <a:spLocks/>
            </p:cNvSpPr>
            <p:nvPr/>
          </p:nvSpPr>
          <p:spPr bwMode="auto">
            <a:xfrm>
              <a:off x="2909888" y="2672249"/>
              <a:ext cx="161580" cy="143689"/>
            </a:xfrm>
            <a:custGeom>
              <a:avLst/>
              <a:gdLst>
                <a:gd name="T0" fmla="*/ 67 w 67"/>
                <a:gd name="T1" fmla="*/ 15 h 63"/>
                <a:gd name="T2" fmla="*/ 63 w 67"/>
                <a:gd name="T3" fmla="*/ 14 h 63"/>
                <a:gd name="T4" fmla="*/ 59 w 67"/>
                <a:gd name="T5" fmla="*/ 12 h 63"/>
                <a:gd name="T6" fmla="*/ 55 w 67"/>
                <a:gd name="T7" fmla="*/ 10 h 63"/>
                <a:gd name="T8" fmla="*/ 49 w 67"/>
                <a:gd name="T9" fmla="*/ 6 h 63"/>
                <a:gd name="T10" fmla="*/ 40 w 67"/>
                <a:gd name="T11" fmla="*/ 4 h 63"/>
                <a:gd name="T12" fmla="*/ 32 w 67"/>
                <a:gd name="T13" fmla="*/ 2 h 63"/>
                <a:gd name="T14" fmla="*/ 23 w 67"/>
                <a:gd name="T15" fmla="*/ 0 h 63"/>
                <a:gd name="T16" fmla="*/ 17 w 67"/>
                <a:gd name="T17" fmla="*/ 4 h 63"/>
                <a:gd name="T18" fmla="*/ 13 w 67"/>
                <a:gd name="T19" fmla="*/ 6 h 63"/>
                <a:gd name="T20" fmla="*/ 9 w 67"/>
                <a:gd name="T21" fmla="*/ 8 h 63"/>
                <a:gd name="T22" fmla="*/ 5 w 67"/>
                <a:gd name="T23" fmla="*/ 12 h 63"/>
                <a:gd name="T24" fmla="*/ 3 w 67"/>
                <a:gd name="T25" fmla="*/ 15 h 63"/>
                <a:gd name="T26" fmla="*/ 1 w 67"/>
                <a:gd name="T27" fmla="*/ 23 h 63"/>
                <a:gd name="T28" fmla="*/ 0 w 67"/>
                <a:gd name="T29" fmla="*/ 29 h 63"/>
                <a:gd name="T30" fmla="*/ 0 w 67"/>
                <a:gd name="T31" fmla="*/ 37 h 63"/>
                <a:gd name="T32" fmla="*/ 1 w 67"/>
                <a:gd name="T33" fmla="*/ 40 h 63"/>
                <a:gd name="T34" fmla="*/ 3 w 67"/>
                <a:gd name="T35" fmla="*/ 44 h 63"/>
                <a:gd name="T36" fmla="*/ 3 w 67"/>
                <a:gd name="T37" fmla="*/ 44 h 63"/>
                <a:gd name="T38" fmla="*/ 7 w 67"/>
                <a:gd name="T39" fmla="*/ 46 h 63"/>
                <a:gd name="T40" fmla="*/ 9 w 67"/>
                <a:gd name="T41" fmla="*/ 48 h 63"/>
                <a:gd name="T42" fmla="*/ 9 w 67"/>
                <a:gd name="T43" fmla="*/ 52 h 63"/>
                <a:gd name="T44" fmla="*/ 11 w 67"/>
                <a:gd name="T45" fmla="*/ 56 h 63"/>
                <a:gd name="T46" fmla="*/ 15 w 67"/>
                <a:gd name="T47" fmla="*/ 58 h 63"/>
                <a:gd name="T48" fmla="*/ 19 w 67"/>
                <a:gd name="T49" fmla="*/ 58 h 63"/>
                <a:gd name="T50" fmla="*/ 21 w 67"/>
                <a:gd name="T51" fmla="*/ 60 h 63"/>
                <a:gd name="T52" fmla="*/ 23 w 67"/>
                <a:gd name="T53" fmla="*/ 62 h 63"/>
                <a:gd name="T54" fmla="*/ 26 w 67"/>
                <a:gd name="T55" fmla="*/ 63 h 63"/>
                <a:gd name="T56" fmla="*/ 36 w 67"/>
                <a:gd name="T57" fmla="*/ 63 h 63"/>
                <a:gd name="T58" fmla="*/ 46 w 67"/>
                <a:gd name="T59" fmla="*/ 62 h 63"/>
                <a:gd name="T60" fmla="*/ 53 w 67"/>
                <a:gd name="T61" fmla="*/ 58 h 63"/>
                <a:gd name="T62" fmla="*/ 59 w 67"/>
                <a:gd name="T63" fmla="*/ 54 h 63"/>
                <a:gd name="T64" fmla="*/ 61 w 67"/>
                <a:gd name="T65" fmla="*/ 50 h 63"/>
                <a:gd name="T66" fmla="*/ 63 w 67"/>
                <a:gd name="T67" fmla="*/ 44 h 63"/>
                <a:gd name="T68" fmla="*/ 65 w 67"/>
                <a:gd name="T69" fmla="*/ 38 h 63"/>
                <a:gd name="T70" fmla="*/ 67 w 67"/>
                <a:gd name="T71" fmla="*/ 35 h 63"/>
                <a:gd name="T72" fmla="*/ 67 w 67"/>
                <a:gd name="T73" fmla="*/ 31 h 63"/>
                <a:gd name="T74" fmla="*/ 67 w 67"/>
                <a:gd name="T75" fmla="*/ 25 h 63"/>
                <a:gd name="T76" fmla="*/ 67 w 67"/>
                <a:gd name="T77" fmla="*/ 21 h 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63"/>
                <a:gd name="T119" fmla="*/ 67 w 67"/>
                <a:gd name="T120" fmla="*/ 63 h 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63">
                  <a:moveTo>
                    <a:pt x="67" y="19"/>
                  </a:moveTo>
                  <a:lnTo>
                    <a:pt x="67" y="15"/>
                  </a:lnTo>
                  <a:lnTo>
                    <a:pt x="65" y="15"/>
                  </a:lnTo>
                  <a:lnTo>
                    <a:pt x="63" y="14"/>
                  </a:lnTo>
                  <a:lnTo>
                    <a:pt x="61" y="14"/>
                  </a:lnTo>
                  <a:lnTo>
                    <a:pt x="59" y="12"/>
                  </a:lnTo>
                  <a:lnTo>
                    <a:pt x="57" y="12"/>
                  </a:lnTo>
                  <a:lnTo>
                    <a:pt x="55" y="10"/>
                  </a:lnTo>
                  <a:lnTo>
                    <a:pt x="55" y="8"/>
                  </a:lnTo>
                  <a:lnTo>
                    <a:pt x="49" y="6"/>
                  </a:lnTo>
                  <a:lnTo>
                    <a:pt x="46" y="6"/>
                  </a:lnTo>
                  <a:lnTo>
                    <a:pt x="40" y="4"/>
                  </a:lnTo>
                  <a:lnTo>
                    <a:pt x="36" y="2"/>
                  </a:lnTo>
                  <a:lnTo>
                    <a:pt x="32" y="2"/>
                  </a:lnTo>
                  <a:lnTo>
                    <a:pt x="26" y="2"/>
                  </a:lnTo>
                  <a:lnTo>
                    <a:pt x="23" y="0"/>
                  </a:lnTo>
                  <a:lnTo>
                    <a:pt x="17" y="2"/>
                  </a:lnTo>
                  <a:lnTo>
                    <a:pt x="17" y="4"/>
                  </a:lnTo>
                  <a:lnTo>
                    <a:pt x="15" y="4"/>
                  </a:lnTo>
                  <a:lnTo>
                    <a:pt x="13" y="6"/>
                  </a:lnTo>
                  <a:lnTo>
                    <a:pt x="11" y="8"/>
                  </a:lnTo>
                  <a:lnTo>
                    <a:pt x="9" y="8"/>
                  </a:lnTo>
                  <a:lnTo>
                    <a:pt x="7" y="10"/>
                  </a:lnTo>
                  <a:lnTo>
                    <a:pt x="5" y="12"/>
                  </a:lnTo>
                  <a:lnTo>
                    <a:pt x="5" y="14"/>
                  </a:lnTo>
                  <a:lnTo>
                    <a:pt x="3" y="15"/>
                  </a:lnTo>
                  <a:lnTo>
                    <a:pt x="1" y="19"/>
                  </a:lnTo>
                  <a:lnTo>
                    <a:pt x="1" y="23"/>
                  </a:lnTo>
                  <a:lnTo>
                    <a:pt x="0" y="25"/>
                  </a:lnTo>
                  <a:lnTo>
                    <a:pt x="0" y="29"/>
                  </a:lnTo>
                  <a:lnTo>
                    <a:pt x="0" y="33"/>
                  </a:lnTo>
                  <a:lnTo>
                    <a:pt x="0" y="37"/>
                  </a:lnTo>
                  <a:lnTo>
                    <a:pt x="0" y="40"/>
                  </a:lnTo>
                  <a:lnTo>
                    <a:pt x="1" y="40"/>
                  </a:lnTo>
                  <a:lnTo>
                    <a:pt x="1" y="42"/>
                  </a:lnTo>
                  <a:lnTo>
                    <a:pt x="3" y="44"/>
                  </a:lnTo>
                  <a:lnTo>
                    <a:pt x="3" y="46"/>
                  </a:lnTo>
                  <a:lnTo>
                    <a:pt x="3" y="44"/>
                  </a:lnTo>
                  <a:lnTo>
                    <a:pt x="5" y="46"/>
                  </a:lnTo>
                  <a:lnTo>
                    <a:pt x="7" y="46"/>
                  </a:lnTo>
                  <a:lnTo>
                    <a:pt x="7" y="48"/>
                  </a:lnTo>
                  <a:lnTo>
                    <a:pt x="9" y="48"/>
                  </a:lnTo>
                  <a:lnTo>
                    <a:pt x="9" y="50"/>
                  </a:lnTo>
                  <a:lnTo>
                    <a:pt x="9" y="52"/>
                  </a:lnTo>
                  <a:lnTo>
                    <a:pt x="9" y="54"/>
                  </a:lnTo>
                  <a:lnTo>
                    <a:pt x="11" y="56"/>
                  </a:lnTo>
                  <a:lnTo>
                    <a:pt x="13" y="56"/>
                  </a:lnTo>
                  <a:lnTo>
                    <a:pt x="15" y="58"/>
                  </a:lnTo>
                  <a:lnTo>
                    <a:pt x="17" y="58"/>
                  </a:lnTo>
                  <a:lnTo>
                    <a:pt x="19" y="58"/>
                  </a:lnTo>
                  <a:lnTo>
                    <a:pt x="19" y="60"/>
                  </a:lnTo>
                  <a:lnTo>
                    <a:pt x="21" y="60"/>
                  </a:lnTo>
                  <a:lnTo>
                    <a:pt x="21" y="62"/>
                  </a:lnTo>
                  <a:lnTo>
                    <a:pt x="23" y="62"/>
                  </a:lnTo>
                  <a:lnTo>
                    <a:pt x="23" y="63"/>
                  </a:lnTo>
                  <a:lnTo>
                    <a:pt x="26" y="63"/>
                  </a:lnTo>
                  <a:lnTo>
                    <a:pt x="32" y="63"/>
                  </a:lnTo>
                  <a:lnTo>
                    <a:pt x="36" y="63"/>
                  </a:lnTo>
                  <a:lnTo>
                    <a:pt x="42" y="62"/>
                  </a:lnTo>
                  <a:lnTo>
                    <a:pt x="46" y="62"/>
                  </a:lnTo>
                  <a:lnTo>
                    <a:pt x="49" y="60"/>
                  </a:lnTo>
                  <a:lnTo>
                    <a:pt x="53" y="58"/>
                  </a:lnTo>
                  <a:lnTo>
                    <a:pt x="57" y="58"/>
                  </a:lnTo>
                  <a:lnTo>
                    <a:pt x="59" y="54"/>
                  </a:lnTo>
                  <a:lnTo>
                    <a:pt x="61" y="52"/>
                  </a:lnTo>
                  <a:lnTo>
                    <a:pt x="61" y="50"/>
                  </a:lnTo>
                  <a:lnTo>
                    <a:pt x="61" y="46"/>
                  </a:lnTo>
                  <a:lnTo>
                    <a:pt x="63" y="44"/>
                  </a:lnTo>
                  <a:lnTo>
                    <a:pt x="63" y="40"/>
                  </a:lnTo>
                  <a:lnTo>
                    <a:pt x="65" y="38"/>
                  </a:lnTo>
                  <a:lnTo>
                    <a:pt x="67" y="37"/>
                  </a:lnTo>
                  <a:lnTo>
                    <a:pt x="67" y="35"/>
                  </a:lnTo>
                  <a:lnTo>
                    <a:pt x="67" y="33"/>
                  </a:lnTo>
                  <a:lnTo>
                    <a:pt x="67" y="31"/>
                  </a:lnTo>
                  <a:lnTo>
                    <a:pt x="67" y="27"/>
                  </a:lnTo>
                  <a:lnTo>
                    <a:pt x="67" y="25"/>
                  </a:lnTo>
                  <a:lnTo>
                    <a:pt x="67" y="23"/>
                  </a:lnTo>
                  <a:lnTo>
                    <a:pt x="67" y="21"/>
                  </a:lnTo>
                  <a:lnTo>
                    <a:pt x="67" y="19"/>
                  </a:lnTo>
                </a:path>
              </a:pathLst>
            </a:custGeom>
            <a:noFill/>
            <a:ln w="0">
              <a:solidFill>
                <a:srgbClr val="000000"/>
              </a:solidFill>
              <a:prstDash val="solid"/>
              <a:round/>
              <a:headEnd/>
              <a:tailEnd/>
            </a:ln>
          </p:spPr>
          <p:txBody>
            <a:bodyPr/>
            <a:lstStyle/>
            <a:p>
              <a:endParaRPr lang="en-US"/>
            </a:p>
          </p:txBody>
        </p:sp>
        <p:sp>
          <p:nvSpPr>
            <p:cNvPr id="514" name="Freeform 188"/>
            <p:cNvSpPr>
              <a:spLocks/>
            </p:cNvSpPr>
            <p:nvPr/>
          </p:nvSpPr>
          <p:spPr bwMode="auto">
            <a:xfrm>
              <a:off x="2649429" y="2549086"/>
              <a:ext cx="161580" cy="100354"/>
            </a:xfrm>
            <a:custGeom>
              <a:avLst/>
              <a:gdLst>
                <a:gd name="T0" fmla="*/ 58 w 67"/>
                <a:gd name="T1" fmla="*/ 6 h 44"/>
                <a:gd name="T2" fmla="*/ 54 w 67"/>
                <a:gd name="T3" fmla="*/ 6 h 44"/>
                <a:gd name="T4" fmla="*/ 52 w 67"/>
                <a:gd name="T5" fmla="*/ 2 h 44"/>
                <a:gd name="T6" fmla="*/ 50 w 67"/>
                <a:gd name="T7" fmla="*/ 0 h 44"/>
                <a:gd name="T8" fmla="*/ 46 w 67"/>
                <a:gd name="T9" fmla="*/ 0 h 44"/>
                <a:gd name="T10" fmla="*/ 25 w 67"/>
                <a:gd name="T11" fmla="*/ 0 h 44"/>
                <a:gd name="T12" fmla="*/ 15 w 67"/>
                <a:gd name="T13" fmla="*/ 0 h 44"/>
                <a:gd name="T14" fmla="*/ 6 w 67"/>
                <a:gd name="T15" fmla="*/ 2 h 44"/>
                <a:gd name="T16" fmla="*/ 2 w 67"/>
                <a:gd name="T17" fmla="*/ 4 h 44"/>
                <a:gd name="T18" fmla="*/ 2 w 67"/>
                <a:gd name="T19" fmla="*/ 8 h 44"/>
                <a:gd name="T20" fmla="*/ 2 w 67"/>
                <a:gd name="T21" fmla="*/ 10 h 44"/>
                <a:gd name="T22" fmla="*/ 0 w 67"/>
                <a:gd name="T23" fmla="*/ 12 h 44"/>
                <a:gd name="T24" fmla="*/ 0 w 67"/>
                <a:gd name="T25" fmla="*/ 25 h 44"/>
                <a:gd name="T26" fmla="*/ 2 w 67"/>
                <a:gd name="T27" fmla="*/ 29 h 44"/>
                <a:gd name="T28" fmla="*/ 4 w 67"/>
                <a:gd name="T29" fmla="*/ 31 h 44"/>
                <a:gd name="T30" fmla="*/ 6 w 67"/>
                <a:gd name="T31" fmla="*/ 35 h 44"/>
                <a:gd name="T32" fmla="*/ 8 w 67"/>
                <a:gd name="T33" fmla="*/ 37 h 44"/>
                <a:gd name="T34" fmla="*/ 8 w 67"/>
                <a:gd name="T35" fmla="*/ 41 h 44"/>
                <a:gd name="T36" fmla="*/ 10 w 67"/>
                <a:gd name="T37" fmla="*/ 41 h 44"/>
                <a:gd name="T38" fmla="*/ 14 w 67"/>
                <a:gd name="T39" fmla="*/ 41 h 44"/>
                <a:gd name="T40" fmla="*/ 17 w 67"/>
                <a:gd name="T41" fmla="*/ 41 h 44"/>
                <a:gd name="T42" fmla="*/ 19 w 67"/>
                <a:gd name="T43" fmla="*/ 41 h 44"/>
                <a:gd name="T44" fmla="*/ 19 w 67"/>
                <a:gd name="T45" fmla="*/ 44 h 44"/>
                <a:gd name="T46" fmla="*/ 37 w 67"/>
                <a:gd name="T47" fmla="*/ 43 h 44"/>
                <a:gd name="T48" fmla="*/ 46 w 67"/>
                <a:gd name="T49" fmla="*/ 43 h 44"/>
                <a:gd name="T50" fmla="*/ 54 w 67"/>
                <a:gd name="T51" fmla="*/ 41 h 44"/>
                <a:gd name="T52" fmla="*/ 56 w 67"/>
                <a:gd name="T53" fmla="*/ 39 h 44"/>
                <a:gd name="T54" fmla="*/ 56 w 67"/>
                <a:gd name="T55" fmla="*/ 37 h 44"/>
                <a:gd name="T56" fmla="*/ 60 w 67"/>
                <a:gd name="T57" fmla="*/ 33 h 44"/>
                <a:gd name="T58" fmla="*/ 63 w 67"/>
                <a:gd name="T59" fmla="*/ 31 h 44"/>
                <a:gd name="T60" fmla="*/ 63 w 67"/>
                <a:gd name="T61" fmla="*/ 29 h 44"/>
                <a:gd name="T62" fmla="*/ 63 w 67"/>
                <a:gd name="T63" fmla="*/ 25 h 44"/>
                <a:gd name="T64" fmla="*/ 65 w 67"/>
                <a:gd name="T65" fmla="*/ 23 h 44"/>
                <a:gd name="T66" fmla="*/ 67 w 67"/>
                <a:gd name="T67" fmla="*/ 21 h 44"/>
                <a:gd name="T68" fmla="*/ 67 w 67"/>
                <a:gd name="T69" fmla="*/ 14 h 44"/>
                <a:gd name="T70" fmla="*/ 63 w 67"/>
                <a:gd name="T71" fmla="*/ 12 h 44"/>
                <a:gd name="T72" fmla="*/ 63 w 67"/>
                <a:gd name="T73" fmla="*/ 12 h 44"/>
                <a:gd name="T74" fmla="*/ 60 w 67"/>
                <a:gd name="T75" fmla="*/ 12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4" y="6"/>
                  </a:lnTo>
                  <a:lnTo>
                    <a:pt x="52" y="2"/>
                  </a:lnTo>
                  <a:lnTo>
                    <a:pt x="50" y="0"/>
                  </a:lnTo>
                  <a:lnTo>
                    <a:pt x="46" y="0"/>
                  </a:lnTo>
                  <a:lnTo>
                    <a:pt x="25" y="0"/>
                  </a:lnTo>
                  <a:lnTo>
                    <a:pt x="15" y="0"/>
                  </a:lnTo>
                  <a:lnTo>
                    <a:pt x="6" y="2"/>
                  </a:lnTo>
                  <a:lnTo>
                    <a:pt x="2" y="4"/>
                  </a:lnTo>
                  <a:lnTo>
                    <a:pt x="2" y="8"/>
                  </a:lnTo>
                  <a:lnTo>
                    <a:pt x="2" y="10"/>
                  </a:lnTo>
                  <a:lnTo>
                    <a:pt x="0" y="12"/>
                  </a:lnTo>
                  <a:lnTo>
                    <a:pt x="0" y="25"/>
                  </a:lnTo>
                  <a:lnTo>
                    <a:pt x="2" y="29"/>
                  </a:lnTo>
                  <a:lnTo>
                    <a:pt x="4" y="31"/>
                  </a:lnTo>
                  <a:lnTo>
                    <a:pt x="6" y="35"/>
                  </a:lnTo>
                  <a:lnTo>
                    <a:pt x="8" y="37"/>
                  </a:lnTo>
                  <a:lnTo>
                    <a:pt x="8" y="41"/>
                  </a:lnTo>
                  <a:lnTo>
                    <a:pt x="10" y="41"/>
                  </a:lnTo>
                  <a:lnTo>
                    <a:pt x="14" y="41"/>
                  </a:lnTo>
                  <a:lnTo>
                    <a:pt x="17" y="41"/>
                  </a:lnTo>
                  <a:lnTo>
                    <a:pt x="19" y="41"/>
                  </a:lnTo>
                  <a:lnTo>
                    <a:pt x="19" y="44"/>
                  </a:lnTo>
                  <a:lnTo>
                    <a:pt x="37" y="43"/>
                  </a:lnTo>
                  <a:lnTo>
                    <a:pt x="46" y="43"/>
                  </a:lnTo>
                  <a:lnTo>
                    <a:pt x="54" y="41"/>
                  </a:lnTo>
                  <a:lnTo>
                    <a:pt x="56" y="39"/>
                  </a:lnTo>
                  <a:lnTo>
                    <a:pt x="56" y="37"/>
                  </a:lnTo>
                  <a:lnTo>
                    <a:pt x="60" y="33"/>
                  </a:lnTo>
                  <a:lnTo>
                    <a:pt x="63" y="31"/>
                  </a:lnTo>
                  <a:lnTo>
                    <a:pt x="63" y="29"/>
                  </a:lnTo>
                  <a:lnTo>
                    <a:pt x="63" y="25"/>
                  </a:lnTo>
                  <a:lnTo>
                    <a:pt x="65" y="23"/>
                  </a:lnTo>
                  <a:lnTo>
                    <a:pt x="67" y="21"/>
                  </a:lnTo>
                  <a:lnTo>
                    <a:pt x="67" y="14"/>
                  </a:lnTo>
                  <a:lnTo>
                    <a:pt x="63" y="12"/>
                  </a:lnTo>
                  <a:lnTo>
                    <a:pt x="60" y="12"/>
                  </a:lnTo>
                  <a:lnTo>
                    <a:pt x="58" y="6"/>
                  </a:lnTo>
                  <a:close/>
                </a:path>
              </a:pathLst>
            </a:custGeom>
            <a:solidFill>
              <a:srgbClr val="BFFFBF"/>
            </a:solidFill>
            <a:ln w="9525">
              <a:noFill/>
              <a:round/>
              <a:headEnd/>
              <a:tailEnd/>
            </a:ln>
          </p:spPr>
          <p:txBody>
            <a:bodyPr/>
            <a:lstStyle/>
            <a:p>
              <a:endParaRPr lang="en-US"/>
            </a:p>
          </p:txBody>
        </p:sp>
        <p:sp>
          <p:nvSpPr>
            <p:cNvPr id="515" name="Freeform 189"/>
            <p:cNvSpPr>
              <a:spLocks/>
            </p:cNvSpPr>
            <p:nvPr/>
          </p:nvSpPr>
          <p:spPr bwMode="auto">
            <a:xfrm>
              <a:off x="2649429" y="2549086"/>
              <a:ext cx="161580" cy="100354"/>
            </a:xfrm>
            <a:custGeom>
              <a:avLst/>
              <a:gdLst>
                <a:gd name="T0" fmla="*/ 56 w 67"/>
                <a:gd name="T1" fmla="*/ 6 h 44"/>
                <a:gd name="T2" fmla="*/ 54 w 67"/>
                <a:gd name="T3" fmla="*/ 4 h 44"/>
                <a:gd name="T4" fmla="*/ 50 w 67"/>
                <a:gd name="T5" fmla="*/ 2 h 44"/>
                <a:gd name="T6" fmla="*/ 48 w 67"/>
                <a:gd name="T7" fmla="*/ 0 h 44"/>
                <a:gd name="T8" fmla="*/ 40 w 67"/>
                <a:gd name="T9" fmla="*/ 0 h 44"/>
                <a:gd name="T10" fmla="*/ 31 w 67"/>
                <a:gd name="T11" fmla="*/ 0 h 44"/>
                <a:gd name="T12" fmla="*/ 19 w 67"/>
                <a:gd name="T13" fmla="*/ 0 h 44"/>
                <a:gd name="T14" fmla="*/ 10 w 67"/>
                <a:gd name="T15" fmla="*/ 0 h 44"/>
                <a:gd name="T16" fmla="*/ 4 w 67"/>
                <a:gd name="T17" fmla="*/ 2 h 44"/>
                <a:gd name="T18" fmla="*/ 2 w 67"/>
                <a:gd name="T19" fmla="*/ 6 h 44"/>
                <a:gd name="T20" fmla="*/ 2 w 67"/>
                <a:gd name="T21" fmla="*/ 10 h 44"/>
                <a:gd name="T22" fmla="*/ 0 w 67"/>
                <a:gd name="T23" fmla="*/ 14 h 44"/>
                <a:gd name="T24" fmla="*/ 0 w 67"/>
                <a:gd name="T25" fmla="*/ 18 h 44"/>
                <a:gd name="T26" fmla="*/ 0 w 67"/>
                <a:gd name="T27" fmla="*/ 21 h 44"/>
                <a:gd name="T28" fmla="*/ 0 w 67"/>
                <a:gd name="T29" fmla="*/ 25 h 44"/>
                <a:gd name="T30" fmla="*/ 2 w 67"/>
                <a:gd name="T31" fmla="*/ 29 h 44"/>
                <a:gd name="T32" fmla="*/ 4 w 67"/>
                <a:gd name="T33" fmla="*/ 31 h 44"/>
                <a:gd name="T34" fmla="*/ 6 w 67"/>
                <a:gd name="T35" fmla="*/ 35 h 44"/>
                <a:gd name="T36" fmla="*/ 8 w 67"/>
                <a:gd name="T37" fmla="*/ 37 h 44"/>
                <a:gd name="T38" fmla="*/ 10 w 67"/>
                <a:gd name="T39" fmla="*/ 41 h 44"/>
                <a:gd name="T40" fmla="*/ 14 w 67"/>
                <a:gd name="T41" fmla="*/ 41 h 44"/>
                <a:gd name="T42" fmla="*/ 17 w 67"/>
                <a:gd name="T43" fmla="*/ 41 h 44"/>
                <a:gd name="T44" fmla="*/ 19 w 67"/>
                <a:gd name="T45" fmla="*/ 44 h 44"/>
                <a:gd name="T46" fmla="*/ 29 w 67"/>
                <a:gd name="T47" fmla="*/ 44 h 44"/>
                <a:gd name="T48" fmla="*/ 37 w 67"/>
                <a:gd name="T49" fmla="*/ 44 h 44"/>
                <a:gd name="T50" fmla="*/ 46 w 67"/>
                <a:gd name="T51" fmla="*/ 43 h 44"/>
                <a:gd name="T52" fmla="*/ 54 w 67"/>
                <a:gd name="T53" fmla="*/ 41 h 44"/>
                <a:gd name="T54" fmla="*/ 56 w 67"/>
                <a:gd name="T55" fmla="*/ 37 h 44"/>
                <a:gd name="T56" fmla="*/ 60 w 67"/>
                <a:gd name="T57" fmla="*/ 33 h 44"/>
                <a:gd name="T58" fmla="*/ 63 w 67"/>
                <a:gd name="T59" fmla="*/ 31 h 44"/>
                <a:gd name="T60" fmla="*/ 63 w 67"/>
                <a:gd name="T61" fmla="*/ 25 h 44"/>
                <a:gd name="T62" fmla="*/ 65 w 67"/>
                <a:gd name="T63" fmla="*/ 23 h 44"/>
                <a:gd name="T64" fmla="*/ 67 w 67"/>
                <a:gd name="T65" fmla="*/ 20 h 44"/>
                <a:gd name="T66" fmla="*/ 67 w 67"/>
                <a:gd name="T67" fmla="*/ 16 h 44"/>
                <a:gd name="T68" fmla="*/ 65 w 67"/>
                <a:gd name="T69" fmla="*/ 14 h 44"/>
                <a:gd name="T70" fmla="*/ 63 w 67"/>
                <a:gd name="T71" fmla="*/ 12 h 44"/>
                <a:gd name="T72" fmla="*/ 60 w 67"/>
                <a:gd name="T73" fmla="*/ 12 h 44"/>
                <a:gd name="T74" fmla="*/ 60 w 67"/>
                <a:gd name="T75" fmla="*/ 8 h 44"/>
                <a:gd name="T76" fmla="*/ 58 w 67"/>
                <a:gd name="T77" fmla="*/ 6 h 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7"/>
                <a:gd name="T118" fmla="*/ 0 h 44"/>
                <a:gd name="T119" fmla="*/ 67 w 67"/>
                <a:gd name="T120" fmla="*/ 44 h 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7" h="44">
                  <a:moveTo>
                    <a:pt x="58" y="6"/>
                  </a:moveTo>
                  <a:lnTo>
                    <a:pt x="56" y="6"/>
                  </a:lnTo>
                  <a:lnTo>
                    <a:pt x="54" y="6"/>
                  </a:lnTo>
                  <a:lnTo>
                    <a:pt x="54" y="4"/>
                  </a:lnTo>
                  <a:lnTo>
                    <a:pt x="52" y="2"/>
                  </a:lnTo>
                  <a:lnTo>
                    <a:pt x="50" y="2"/>
                  </a:lnTo>
                  <a:lnTo>
                    <a:pt x="50" y="0"/>
                  </a:lnTo>
                  <a:lnTo>
                    <a:pt x="48" y="0"/>
                  </a:lnTo>
                  <a:lnTo>
                    <a:pt x="46" y="0"/>
                  </a:lnTo>
                  <a:lnTo>
                    <a:pt x="40" y="0"/>
                  </a:lnTo>
                  <a:lnTo>
                    <a:pt x="37" y="0"/>
                  </a:lnTo>
                  <a:lnTo>
                    <a:pt x="31" y="0"/>
                  </a:lnTo>
                  <a:lnTo>
                    <a:pt x="25" y="0"/>
                  </a:lnTo>
                  <a:lnTo>
                    <a:pt x="19" y="0"/>
                  </a:lnTo>
                  <a:lnTo>
                    <a:pt x="15" y="0"/>
                  </a:lnTo>
                  <a:lnTo>
                    <a:pt x="10" y="0"/>
                  </a:lnTo>
                  <a:lnTo>
                    <a:pt x="6" y="2"/>
                  </a:lnTo>
                  <a:lnTo>
                    <a:pt x="4" y="2"/>
                  </a:lnTo>
                  <a:lnTo>
                    <a:pt x="2" y="4"/>
                  </a:lnTo>
                  <a:lnTo>
                    <a:pt x="2" y="6"/>
                  </a:lnTo>
                  <a:lnTo>
                    <a:pt x="2" y="8"/>
                  </a:lnTo>
                  <a:lnTo>
                    <a:pt x="2" y="10"/>
                  </a:lnTo>
                  <a:lnTo>
                    <a:pt x="0" y="12"/>
                  </a:lnTo>
                  <a:lnTo>
                    <a:pt x="0" y="14"/>
                  </a:lnTo>
                  <a:lnTo>
                    <a:pt x="0" y="16"/>
                  </a:lnTo>
                  <a:lnTo>
                    <a:pt x="0" y="18"/>
                  </a:lnTo>
                  <a:lnTo>
                    <a:pt x="0" y="20"/>
                  </a:lnTo>
                  <a:lnTo>
                    <a:pt x="0" y="21"/>
                  </a:lnTo>
                  <a:lnTo>
                    <a:pt x="0" y="23"/>
                  </a:lnTo>
                  <a:lnTo>
                    <a:pt x="0" y="25"/>
                  </a:lnTo>
                  <a:lnTo>
                    <a:pt x="0" y="27"/>
                  </a:lnTo>
                  <a:lnTo>
                    <a:pt x="2" y="29"/>
                  </a:lnTo>
                  <a:lnTo>
                    <a:pt x="2" y="31"/>
                  </a:lnTo>
                  <a:lnTo>
                    <a:pt x="4" y="31"/>
                  </a:lnTo>
                  <a:lnTo>
                    <a:pt x="6" y="33"/>
                  </a:lnTo>
                  <a:lnTo>
                    <a:pt x="6" y="35"/>
                  </a:lnTo>
                  <a:lnTo>
                    <a:pt x="8" y="35"/>
                  </a:lnTo>
                  <a:lnTo>
                    <a:pt x="8" y="37"/>
                  </a:lnTo>
                  <a:lnTo>
                    <a:pt x="8" y="41"/>
                  </a:lnTo>
                  <a:lnTo>
                    <a:pt x="10" y="41"/>
                  </a:lnTo>
                  <a:lnTo>
                    <a:pt x="12" y="41"/>
                  </a:lnTo>
                  <a:lnTo>
                    <a:pt x="14" y="41"/>
                  </a:lnTo>
                  <a:lnTo>
                    <a:pt x="15" y="41"/>
                  </a:lnTo>
                  <a:lnTo>
                    <a:pt x="17" y="41"/>
                  </a:lnTo>
                  <a:lnTo>
                    <a:pt x="19" y="41"/>
                  </a:lnTo>
                  <a:lnTo>
                    <a:pt x="19" y="44"/>
                  </a:lnTo>
                  <a:lnTo>
                    <a:pt x="23" y="44"/>
                  </a:lnTo>
                  <a:lnTo>
                    <a:pt x="29" y="44"/>
                  </a:lnTo>
                  <a:lnTo>
                    <a:pt x="33" y="44"/>
                  </a:lnTo>
                  <a:lnTo>
                    <a:pt x="37" y="44"/>
                  </a:lnTo>
                  <a:lnTo>
                    <a:pt x="42" y="43"/>
                  </a:lnTo>
                  <a:lnTo>
                    <a:pt x="46" y="43"/>
                  </a:lnTo>
                  <a:lnTo>
                    <a:pt x="50" y="43"/>
                  </a:lnTo>
                  <a:lnTo>
                    <a:pt x="54" y="41"/>
                  </a:lnTo>
                  <a:lnTo>
                    <a:pt x="56" y="39"/>
                  </a:lnTo>
                  <a:lnTo>
                    <a:pt x="56" y="37"/>
                  </a:lnTo>
                  <a:lnTo>
                    <a:pt x="58" y="35"/>
                  </a:lnTo>
                  <a:lnTo>
                    <a:pt x="60" y="33"/>
                  </a:lnTo>
                  <a:lnTo>
                    <a:pt x="62" y="33"/>
                  </a:lnTo>
                  <a:lnTo>
                    <a:pt x="63" y="31"/>
                  </a:lnTo>
                  <a:lnTo>
                    <a:pt x="63" y="29"/>
                  </a:lnTo>
                  <a:lnTo>
                    <a:pt x="63" y="25"/>
                  </a:lnTo>
                  <a:lnTo>
                    <a:pt x="65" y="25"/>
                  </a:lnTo>
                  <a:lnTo>
                    <a:pt x="65" y="23"/>
                  </a:lnTo>
                  <a:lnTo>
                    <a:pt x="67" y="21"/>
                  </a:lnTo>
                  <a:lnTo>
                    <a:pt x="67" y="20"/>
                  </a:lnTo>
                  <a:lnTo>
                    <a:pt x="67" y="18"/>
                  </a:lnTo>
                  <a:lnTo>
                    <a:pt x="67" y="16"/>
                  </a:lnTo>
                  <a:lnTo>
                    <a:pt x="67" y="14"/>
                  </a:lnTo>
                  <a:lnTo>
                    <a:pt x="65" y="14"/>
                  </a:lnTo>
                  <a:lnTo>
                    <a:pt x="65" y="12"/>
                  </a:lnTo>
                  <a:lnTo>
                    <a:pt x="63" y="12"/>
                  </a:lnTo>
                  <a:lnTo>
                    <a:pt x="62" y="12"/>
                  </a:lnTo>
                  <a:lnTo>
                    <a:pt x="60" y="12"/>
                  </a:lnTo>
                  <a:lnTo>
                    <a:pt x="60" y="10"/>
                  </a:lnTo>
                  <a:lnTo>
                    <a:pt x="60" y="8"/>
                  </a:lnTo>
                  <a:lnTo>
                    <a:pt x="58" y="8"/>
                  </a:lnTo>
                  <a:lnTo>
                    <a:pt x="58" y="6"/>
                  </a:lnTo>
                </a:path>
              </a:pathLst>
            </a:custGeom>
            <a:solidFill>
              <a:schemeClr val="accent1"/>
            </a:solidFill>
            <a:ln w="0">
              <a:solidFill>
                <a:srgbClr val="000000"/>
              </a:solidFill>
              <a:prstDash val="solid"/>
              <a:round/>
              <a:headEnd/>
              <a:tailEnd/>
            </a:ln>
          </p:spPr>
          <p:txBody>
            <a:bodyPr/>
            <a:lstStyle/>
            <a:p>
              <a:endParaRPr lang="en-US"/>
            </a:p>
          </p:txBody>
        </p:sp>
        <p:sp>
          <p:nvSpPr>
            <p:cNvPr id="516" name="Freeform 190"/>
            <p:cNvSpPr>
              <a:spLocks/>
            </p:cNvSpPr>
            <p:nvPr/>
          </p:nvSpPr>
          <p:spPr bwMode="auto">
            <a:xfrm>
              <a:off x="3143817" y="2809095"/>
              <a:ext cx="1321584" cy="1820062"/>
            </a:xfrm>
            <a:custGeom>
              <a:avLst/>
              <a:gdLst>
                <a:gd name="T0" fmla="*/ 0 w 548"/>
                <a:gd name="T1" fmla="*/ 598 h 798"/>
                <a:gd name="T2" fmla="*/ 16 w 548"/>
                <a:gd name="T3" fmla="*/ 608 h 798"/>
                <a:gd name="T4" fmla="*/ 27 w 548"/>
                <a:gd name="T5" fmla="*/ 629 h 798"/>
                <a:gd name="T6" fmla="*/ 33 w 548"/>
                <a:gd name="T7" fmla="*/ 641 h 798"/>
                <a:gd name="T8" fmla="*/ 54 w 548"/>
                <a:gd name="T9" fmla="*/ 700 h 798"/>
                <a:gd name="T10" fmla="*/ 81 w 548"/>
                <a:gd name="T11" fmla="*/ 765 h 798"/>
                <a:gd name="T12" fmla="*/ 96 w 548"/>
                <a:gd name="T13" fmla="*/ 783 h 798"/>
                <a:gd name="T14" fmla="*/ 135 w 548"/>
                <a:gd name="T15" fmla="*/ 788 h 798"/>
                <a:gd name="T16" fmla="*/ 160 w 548"/>
                <a:gd name="T17" fmla="*/ 781 h 798"/>
                <a:gd name="T18" fmla="*/ 171 w 548"/>
                <a:gd name="T19" fmla="*/ 771 h 798"/>
                <a:gd name="T20" fmla="*/ 189 w 548"/>
                <a:gd name="T21" fmla="*/ 752 h 798"/>
                <a:gd name="T22" fmla="*/ 235 w 548"/>
                <a:gd name="T23" fmla="*/ 761 h 798"/>
                <a:gd name="T24" fmla="*/ 260 w 548"/>
                <a:gd name="T25" fmla="*/ 785 h 798"/>
                <a:gd name="T26" fmla="*/ 279 w 548"/>
                <a:gd name="T27" fmla="*/ 798 h 798"/>
                <a:gd name="T28" fmla="*/ 306 w 548"/>
                <a:gd name="T29" fmla="*/ 792 h 798"/>
                <a:gd name="T30" fmla="*/ 329 w 548"/>
                <a:gd name="T31" fmla="*/ 781 h 798"/>
                <a:gd name="T32" fmla="*/ 344 w 548"/>
                <a:gd name="T33" fmla="*/ 765 h 798"/>
                <a:gd name="T34" fmla="*/ 359 w 548"/>
                <a:gd name="T35" fmla="*/ 685 h 798"/>
                <a:gd name="T36" fmla="*/ 359 w 548"/>
                <a:gd name="T37" fmla="*/ 556 h 798"/>
                <a:gd name="T38" fmla="*/ 377 w 548"/>
                <a:gd name="T39" fmla="*/ 493 h 798"/>
                <a:gd name="T40" fmla="*/ 398 w 548"/>
                <a:gd name="T41" fmla="*/ 449 h 798"/>
                <a:gd name="T42" fmla="*/ 404 w 548"/>
                <a:gd name="T43" fmla="*/ 439 h 798"/>
                <a:gd name="T44" fmla="*/ 411 w 548"/>
                <a:gd name="T45" fmla="*/ 428 h 798"/>
                <a:gd name="T46" fmla="*/ 436 w 548"/>
                <a:gd name="T47" fmla="*/ 397 h 798"/>
                <a:gd name="T48" fmla="*/ 448 w 548"/>
                <a:gd name="T49" fmla="*/ 383 h 798"/>
                <a:gd name="T50" fmla="*/ 461 w 548"/>
                <a:gd name="T51" fmla="*/ 368 h 798"/>
                <a:gd name="T52" fmla="*/ 517 w 548"/>
                <a:gd name="T53" fmla="*/ 312 h 798"/>
                <a:gd name="T54" fmla="*/ 523 w 548"/>
                <a:gd name="T55" fmla="*/ 299 h 798"/>
                <a:gd name="T56" fmla="*/ 530 w 548"/>
                <a:gd name="T57" fmla="*/ 286 h 798"/>
                <a:gd name="T58" fmla="*/ 540 w 548"/>
                <a:gd name="T59" fmla="*/ 263 h 798"/>
                <a:gd name="T60" fmla="*/ 546 w 548"/>
                <a:gd name="T61" fmla="*/ 226 h 798"/>
                <a:gd name="T62" fmla="*/ 542 w 548"/>
                <a:gd name="T63" fmla="*/ 174 h 798"/>
                <a:gd name="T64" fmla="*/ 530 w 548"/>
                <a:gd name="T65" fmla="*/ 138 h 798"/>
                <a:gd name="T66" fmla="*/ 523 w 548"/>
                <a:gd name="T67" fmla="*/ 120 h 798"/>
                <a:gd name="T68" fmla="*/ 501 w 548"/>
                <a:gd name="T69" fmla="*/ 97 h 798"/>
                <a:gd name="T70" fmla="*/ 480 w 548"/>
                <a:gd name="T71" fmla="*/ 71 h 798"/>
                <a:gd name="T72" fmla="*/ 461 w 548"/>
                <a:gd name="T73" fmla="*/ 51 h 798"/>
                <a:gd name="T74" fmla="*/ 455 w 548"/>
                <a:gd name="T75" fmla="*/ 44 h 798"/>
                <a:gd name="T76" fmla="*/ 446 w 548"/>
                <a:gd name="T77" fmla="*/ 32 h 798"/>
                <a:gd name="T78" fmla="*/ 432 w 548"/>
                <a:gd name="T79" fmla="*/ 21 h 798"/>
                <a:gd name="T80" fmla="*/ 417 w 548"/>
                <a:gd name="T81" fmla="*/ 17 h 798"/>
                <a:gd name="T82" fmla="*/ 405 w 548"/>
                <a:gd name="T83" fmla="*/ 15 h 798"/>
                <a:gd name="T84" fmla="*/ 382 w 548"/>
                <a:gd name="T85" fmla="*/ 9 h 798"/>
                <a:gd name="T86" fmla="*/ 296 w 548"/>
                <a:gd name="T87" fmla="*/ 0 h 798"/>
                <a:gd name="T88" fmla="*/ 221 w 548"/>
                <a:gd name="T89" fmla="*/ 32 h 798"/>
                <a:gd name="T90" fmla="*/ 171 w 548"/>
                <a:gd name="T91" fmla="*/ 76 h 798"/>
                <a:gd name="T92" fmla="*/ 158 w 548"/>
                <a:gd name="T93" fmla="*/ 90 h 798"/>
                <a:gd name="T94" fmla="*/ 150 w 548"/>
                <a:gd name="T95" fmla="*/ 99 h 798"/>
                <a:gd name="T96" fmla="*/ 137 w 548"/>
                <a:gd name="T97" fmla="*/ 128 h 798"/>
                <a:gd name="T98" fmla="*/ 131 w 548"/>
                <a:gd name="T99" fmla="*/ 270 h 798"/>
                <a:gd name="T100" fmla="*/ 102 w 548"/>
                <a:gd name="T101" fmla="*/ 307 h 798"/>
                <a:gd name="T102" fmla="*/ 77 w 548"/>
                <a:gd name="T103" fmla="*/ 337 h 798"/>
                <a:gd name="T104" fmla="*/ 60 w 548"/>
                <a:gd name="T105" fmla="*/ 357 h 798"/>
                <a:gd name="T106" fmla="*/ 50 w 548"/>
                <a:gd name="T107" fmla="*/ 368 h 798"/>
                <a:gd name="T108" fmla="*/ 45 w 548"/>
                <a:gd name="T109" fmla="*/ 380 h 798"/>
                <a:gd name="T110" fmla="*/ 29 w 548"/>
                <a:gd name="T111" fmla="*/ 399 h 798"/>
                <a:gd name="T112" fmla="*/ 8 w 548"/>
                <a:gd name="T113" fmla="*/ 547 h 7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48"/>
                <a:gd name="T172" fmla="*/ 0 h 798"/>
                <a:gd name="T173" fmla="*/ 548 w 548"/>
                <a:gd name="T174" fmla="*/ 798 h 7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48" h="798">
                  <a:moveTo>
                    <a:pt x="8" y="566"/>
                  </a:moveTo>
                  <a:lnTo>
                    <a:pt x="6" y="579"/>
                  </a:lnTo>
                  <a:lnTo>
                    <a:pt x="4" y="587"/>
                  </a:lnTo>
                  <a:lnTo>
                    <a:pt x="2" y="593"/>
                  </a:lnTo>
                  <a:lnTo>
                    <a:pt x="0" y="598"/>
                  </a:lnTo>
                  <a:lnTo>
                    <a:pt x="4" y="604"/>
                  </a:lnTo>
                  <a:lnTo>
                    <a:pt x="6" y="608"/>
                  </a:lnTo>
                  <a:lnTo>
                    <a:pt x="10" y="610"/>
                  </a:lnTo>
                  <a:lnTo>
                    <a:pt x="14" y="610"/>
                  </a:lnTo>
                  <a:lnTo>
                    <a:pt x="16" y="608"/>
                  </a:lnTo>
                  <a:lnTo>
                    <a:pt x="20" y="608"/>
                  </a:lnTo>
                  <a:lnTo>
                    <a:pt x="22" y="610"/>
                  </a:lnTo>
                  <a:lnTo>
                    <a:pt x="25" y="614"/>
                  </a:lnTo>
                  <a:lnTo>
                    <a:pt x="25" y="629"/>
                  </a:lnTo>
                  <a:lnTo>
                    <a:pt x="27" y="629"/>
                  </a:lnTo>
                  <a:lnTo>
                    <a:pt x="27" y="631"/>
                  </a:lnTo>
                  <a:lnTo>
                    <a:pt x="29" y="635"/>
                  </a:lnTo>
                  <a:lnTo>
                    <a:pt x="31" y="639"/>
                  </a:lnTo>
                  <a:lnTo>
                    <a:pt x="33" y="639"/>
                  </a:lnTo>
                  <a:lnTo>
                    <a:pt x="33" y="641"/>
                  </a:lnTo>
                  <a:lnTo>
                    <a:pt x="33" y="646"/>
                  </a:lnTo>
                  <a:lnTo>
                    <a:pt x="35" y="650"/>
                  </a:lnTo>
                  <a:lnTo>
                    <a:pt x="37" y="656"/>
                  </a:lnTo>
                  <a:lnTo>
                    <a:pt x="37" y="662"/>
                  </a:lnTo>
                  <a:lnTo>
                    <a:pt x="54" y="700"/>
                  </a:lnTo>
                  <a:lnTo>
                    <a:pt x="62" y="719"/>
                  </a:lnTo>
                  <a:lnTo>
                    <a:pt x="66" y="740"/>
                  </a:lnTo>
                  <a:lnTo>
                    <a:pt x="73" y="750"/>
                  </a:lnTo>
                  <a:lnTo>
                    <a:pt x="77" y="760"/>
                  </a:lnTo>
                  <a:lnTo>
                    <a:pt x="81" y="765"/>
                  </a:lnTo>
                  <a:lnTo>
                    <a:pt x="85" y="769"/>
                  </a:lnTo>
                  <a:lnTo>
                    <a:pt x="91" y="773"/>
                  </a:lnTo>
                  <a:lnTo>
                    <a:pt x="93" y="777"/>
                  </a:lnTo>
                  <a:lnTo>
                    <a:pt x="95" y="781"/>
                  </a:lnTo>
                  <a:lnTo>
                    <a:pt x="96" y="783"/>
                  </a:lnTo>
                  <a:lnTo>
                    <a:pt x="102" y="783"/>
                  </a:lnTo>
                  <a:lnTo>
                    <a:pt x="108" y="785"/>
                  </a:lnTo>
                  <a:lnTo>
                    <a:pt x="112" y="786"/>
                  </a:lnTo>
                  <a:lnTo>
                    <a:pt x="114" y="790"/>
                  </a:lnTo>
                  <a:lnTo>
                    <a:pt x="135" y="788"/>
                  </a:lnTo>
                  <a:lnTo>
                    <a:pt x="146" y="788"/>
                  </a:lnTo>
                  <a:lnTo>
                    <a:pt x="156" y="786"/>
                  </a:lnTo>
                  <a:lnTo>
                    <a:pt x="160" y="785"/>
                  </a:lnTo>
                  <a:lnTo>
                    <a:pt x="160" y="783"/>
                  </a:lnTo>
                  <a:lnTo>
                    <a:pt x="160" y="781"/>
                  </a:lnTo>
                  <a:lnTo>
                    <a:pt x="164" y="781"/>
                  </a:lnTo>
                  <a:lnTo>
                    <a:pt x="166" y="779"/>
                  </a:lnTo>
                  <a:lnTo>
                    <a:pt x="169" y="777"/>
                  </a:lnTo>
                  <a:lnTo>
                    <a:pt x="171" y="775"/>
                  </a:lnTo>
                  <a:lnTo>
                    <a:pt x="171" y="771"/>
                  </a:lnTo>
                  <a:lnTo>
                    <a:pt x="173" y="767"/>
                  </a:lnTo>
                  <a:lnTo>
                    <a:pt x="177" y="760"/>
                  </a:lnTo>
                  <a:lnTo>
                    <a:pt x="183" y="756"/>
                  </a:lnTo>
                  <a:lnTo>
                    <a:pt x="187" y="754"/>
                  </a:lnTo>
                  <a:lnTo>
                    <a:pt x="189" y="752"/>
                  </a:lnTo>
                  <a:lnTo>
                    <a:pt x="200" y="752"/>
                  </a:lnTo>
                  <a:lnTo>
                    <a:pt x="210" y="752"/>
                  </a:lnTo>
                  <a:lnTo>
                    <a:pt x="219" y="754"/>
                  </a:lnTo>
                  <a:lnTo>
                    <a:pt x="229" y="754"/>
                  </a:lnTo>
                  <a:lnTo>
                    <a:pt x="235" y="761"/>
                  </a:lnTo>
                  <a:lnTo>
                    <a:pt x="240" y="767"/>
                  </a:lnTo>
                  <a:lnTo>
                    <a:pt x="248" y="775"/>
                  </a:lnTo>
                  <a:lnTo>
                    <a:pt x="254" y="781"/>
                  </a:lnTo>
                  <a:lnTo>
                    <a:pt x="258" y="783"/>
                  </a:lnTo>
                  <a:lnTo>
                    <a:pt x="260" y="785"/>
                  </a:lnTo>
                  <a:lnTo>
                    <a:pt x="263" y="788"/>
                  </a:lnTo>
                  <a:lnTo>
                    <a:pt x="269" y="794"/>
                  </a:lnTo>
                  <a:lnTo>
                    <a:pt x="273" y="794"/>
                  </a:lnTo>
                  <a:lnTo>
                    <a:pt x="277" y="796"/>
                  </a:lnTo>
                  <a:lnTo>
                    <a:pt x="279" y="798"/>
                  </a:lnTo>
                  <a:lnTo>
                    <a:pt x="283" y="798"/>
                  </a:lnTo>
                  <a:lnTo>
                    <a:pt x="288" y="798"/>
                  </a:lnTo>
                  <a:lnTo>
                    <a:pt x="294" y="798"/>
                  </a:lnTo>
                  <a:lnTo>
                    <a:pt x="300" y="798"/>
                  </a:lnTo>
                  <a:lnTo>
                    <a:pt x="306" y="792"/>
                  </a:lnTo>
                  <a:lnTo>
                    <a:pt x="311" y="792"/>
                  </a:lnTo>
                  <a:lnTo>
                    <a:pt x="321" y="783"/>
                  </a:lnTo>
                  <a:lnTo>
                    <a:pt x="323" y="783"/>
                  </a:lnTo>
                  <a:lnTo>
                    <a:pt x="325" y="783"/>
                  </a:lnTo>
                  <a:lnTo>
                    <a:pt x="329" y="781"/>
                  </a:lnTo>
                  <a:lnTo>
                    <a:pt x="333" y="777"/>
                  </a:lnTo>
                  <a:lnTo>
                    <a:pt x="338" y="775"/>
                  </a:lnTo>
                  <a:lnTo>
                    <a:pt x="342" y="771"/>
                  </a:lnTo>
                  <a:lnTo>
                    <a:pt x="344" y="769"/>
                  </a:lnTo>
                  <a:lnTo>
                    <a:pt x="344" y="765"/>
                  </a:lnTo>
                  <a:lnTo>
                    <a:pt x="348" y="758"/>
                  </a:lnTo>
                  <a:lnTo>
                    <a:pt x="350" y="748"/>
                  </a:lnTo>
                  <a:lnTo>
                    <a:pt x="354" y="729"/>
                  </a:lnTo>
                  <a:lnTo>
                    <a:pt x="358" y="708"/>
                  </a:lnTo>
                  <a:lnTo>
                    <a:pt x="359" y="685"/>
                  </a:lnTo>
                  <a:lnTo>
                    <a:pt x="359" y="664"/>
                  </a:lnTo>
                  <a:lnTo>
                    <a:pt x="359" y="643"/>
                  </a:lnTo>
                  <a:lnTo>
                    <a:pt x="358" y="598"/>
                  </a:lnTo>
                  <a:lnTo>
                    <a:pt x="358" y="577"/>
                  </a:lnTo>
                  <a:lnTo>
                    <a:pt x="359" y="556"/>
                  </a:lnTo>
                  <a:lnTo>
                    <a:pt x="361" y="548"/>
                  </a:lnTo>
                  <a:lnTo>
                    <a:pt x="363" y="541"/>
                  </a:lnTo>
                  <a:lnTo>
                    <a:pt x="363" y="531"/>
                  </a:lnTo>
                  <a:lnTo>
                    <a:pt x="365" y="524"/>
                  </a:lnTo>
                  <a:lnTo>
                    <a:pt x="377" y="493"/>
                  </a:lnTo>
                  <a:lnTo>
                    <a:pt x="388" y="462"/>
                  </a:lnTo>
                  <a:lnTo>
                    <a:pt x="394" y="456"/>
                  </a:lnTo>
                  <a:lnTo>
                    <a:pt x="394" y="454"/>
                  </a:lnTo>
                  <a:lnTo>
                    <a:pt x="394" y="453"/>
                  </a:lnTo>
                  <a:lnTo>
                    <a:pt x="398" y="449"/>
                  </a:lnTo>
                  <a:lnTo>
                    <a:pt x="400" y="445"/>
                  </a:lnTo>
                  <a:lnTo>
                    <a:pt x="400" y="443"/>
                  </a:lnTo>
                  <a:lnTo>
                    <a:pt x="400" y="441"/>
                  </a:lnTo>
                  <a:lnTo>
                    <a:pt x="402" y="439"/>
                  </a:lnTo>
                  <a:lnTo>
                    <a:pt x="404" y="439"/>
                  </a:lnTo>
                  <a:lnTo>
                    <a:pt x="405" y="439"/>
                  </a:lnTo>
                  <a:lnTo>
                    <a:pt x="405" y="437"/>
                  </a:lnTo>
                  <a:lnTo>
                    <a:pt x="405" y="435"/>
                  </a:lnTo>
                  <a:lnTo>
                    <a:pt x="407" y="431"/>
                  </a:lnTo>
                  <a:lnTo>
                    <a:pt x="411" y="428"/>
                  </a:lnTo>
                  <a:lnTo>
                    <a:pt x="411" y="426"/>
                  </a:lnTo>
                  <a:lnTo>
                    <a:pt x="411" y="424"/>
                  </a:lnTo>
                  <a:lnTo>
                    <a:pt x="434" y="401"/>
                  </a:lnTo>
                  <a:lnTo>
                    <a:pt x="434" y="399"/>
                  </a:lnTo>
                  <a:lnTo>
                    <a:pt x="436" y="397"/>
                  </a:lnTo>
                  <a:lnTo>
                    <a:pt x="440" y="393"/>
                  </a:lnTo>
                  <a:lnTo>
                    <a:pt x="442" y="389"/>
                  </a:lnTo>
                  <a:lnTo>
                    <a:pt x="444" y="389"/>
                  </a:lnTo>
                  <a:lnTo>
                    <a:pt x="444" y="385"/>
                  </a:lnTo>
                  <a:lnTo>
                    <a:pt x="448" y="383"/>
                  </a:lnTo>
                  <a:lnTo>
                    <a:pt x="450" y="380"/>
                  </a:lnTo>
                  <a:lnTo>
                    <a:pt x="455" y="378"/>
                  </a:lnTo>
                  <a:lnTo>
                    <a:pt x="459" y="374"/>
                  </a:lnTo>
                  <a:lnTo>
                    <a:pt x="459" y="372"/>
                  </a:lnTo>
                  <a:lnTo>
                    <a:pt x="461" y="368"/>
                  </a:lnTo>
                  <a:lnTo>
                    <a:pt x="463" y="366"/>
                  </a:lnTo>
                  <a:lnTo>
                    <a:pt x="465" y="362"/>
                  </a:lnTo>
                  <a:lnTo>
                    <a:pt x="490" y="339"/>
                  </a:lnTo>
                  <a:lnTo>
                    <a:pt x="513" y="316"/>
                  </a:lnTo>
                  <a:lnTo>
                    <a:pt x="517" y="312"/>
                  </a:lnTo>
                  <a:lnTo>
                    <a:pt x="517" y="309"/>
                  </a:lnTo>
                  <a:lnTo>
                    <a:pt x="517" y="307"/>
                  </a:lnTo>
                  <a:lnTo>
                    <a:pt x="519" y="307"/>
                  </a:lnTo>
                  <a:lnTo>
                    <a:pt x="521" y="305"/>
                  </a:lnTo>
                  <a:lnTo>
                    <a:pt x="523" y="299"/>
                  </a:lnTo>
                  <a:lnTo>
                    <a:pt x="525" y="295"/>
                  </a:lnTo>
                  <a:lnTo>
                    <a:pt x="526" y="293"/>
                  </a:lnTo>
                  <a:lnTo>
                    <a:pt x="528" y="291"/>
                  </a:lnTo>
                  <a:lnTo>
                    <a:pt x="528" y="289"/>
                  </a:lnTo>
                  <a:lnTo>
                    <a:pt x="530" y="286"/>
                  </a:lnTo>
                  <a:lnTo>
                    <a:pt x="534" y="280"/>
                  </a:lnTo>
                  <a:lnTo>
                    <a:pt x="536" y="276"/>
                  </a:lnTo>
                  <a:lnTo>
                    <a:pt x="538" y="272"/>
                  </a:lnTo>
                  <a:lnTo>
                    <a:pt x="538" y="268"/>
                  </a:lnTo>
                  <a:lnTo>
                    <a:pt x="540" y="263"/>
                  </a:lnTo>
                  <a:lnTo>
                    <a:pt x="542" y="255"/>
                  </a:lnTo>
                  <a:lnTo>
                    <a:pt x="542" y="247"/>
                  </a:lnTo>
                  <a:lnTo>
                    <a:pt x="544" y="239"/>
                  </a:lnTo>
                  <a:lnTo>
                    <a:pt x="546" y="234"/>
                  </a:lnTo>
                  <a:lnTo>
                    <a:pt x="546" y="226"/>
                  </a:lnTo>
                  <a:lnTo>
                    <a:pt x="548" y="213"/>
                  </a:lnTo>
                  <a:lnTo>
                    <a:pt x="546" y="199"/>
                  </a:lnTo>
                  <a:lnTo>
                    <a:pt x="546" y="188"/>
                  </a:lnTo>
                  <a:lnTo>
                    <a:pt x="542" y="182"/>
                  </a:lnTo>
                  <a:lnTo>
                    <a:pt x="542" y="174"/>
                  </a:lnTo>
                  <a:lnTo>
                    <a:pt x="540" y="168"/>
                  </a:lnTo>
                  <a:lnTo>
                    <a:pt x="540" y="161"/>
                  </a:lnTo>
                  <a:lnTo>
                    <a:pt x="534" y="149"/>
                  </a:lnTo>
                  <a:lnTo>
                    <a:pt x="532" y="144"/>
                  </a:lnTo>
                  <a:lnTo>
                    <a:pt x="530" y="138"/>
                  </a:lnTo>
                  <a:lnTo>
                    <a:pt x="530" y="134"/>
                  </a:lnTo>
                  <a:lnTo>
                    <a:pt x="528" y="130"/>
                  </a:lnTo>
                  <a:lnTo>
                    <a:pt x="526" y="128"/>
                  </a:lnTo>
                  <a:lnTo>
                    <a:pt x="523" y="126"/>
                  </a:lnTo>
                  <a:lnTo>
                    <a:pt x="523" y="120"/>
                  </a:lnTo>
                  <a:lnTo>
                    <a:pt x="517" y="117"/>
                  </a:lnTo>
                  <a:lnTo>
                    <a:pt x="511" y="113"/>
                  </a:lnTo>
                  <a:lnTo>
                    <a:pt x="507" y="107"/>
                  </a:lnTo>
                  <a:lnTo>
                    <a:pt x="501" y="101"/>
                  </a:lnTo>
                  <a:lnTo>
                    <a:pt x="501" y="97"/>
                  </a:lnTo>
                  <a:lnTo>
                    <a:pt x="501" y="94"/>
                  </a:lnTo>
                  <a:lnTo>
                    <a:pt x="496" y="88"/>
                  </a:lnTo>
                  <a:lnTo>
                    <a:pt x="492" y="84"/>
                  </a:lnTo>
                  <a:lnTo>
                    <a:pt x="488" y="80"/>
                  </a:lnTo>
                  <a:lnTo>
                    <a:pt x="480" y="71"/>
                  </a:lnTo>
                  <a:lnTo>
                    <a:pt x="478" y="67"/>
                  </a:lnTo>
                  <a:lnTo>
                    <a:pt x="475" y="61"/>
                  </a:lnTo>
                  <a:lnTo>
                    <a:pt x="469" y="57"/>
                  </a:lnTo>
                  <a:lnTo>
                    <a:pt x="465" y="55"/>
                  </a:lnTo>
                  <a:lnTo>
                    <a:pt x="461" y="51"/>
                  </a:lnTo>
                  <a:lnTo>
                    <a:pt x="461" y="49"/>
                  </a:lnTo>
                  <a:lnTo>
                    <a:pt x="461" y="48"/>
                  </a:lnTo>
                  <a:lnTo>
                    <a:pt x="459" y="44"/>
                  </a:lnTo>
                  <a:lnTo>
                    <a:pt x="457" y="44"/>
                  </a:lnTo>
                  <a:lnTo>
                    <a:pt x="455" y="44"/>
                  </a:lnTo>
                  <a:lnTo>
                    <a:pt x="455" y="42"/>
                  </a:lnTo>
                  <a:lnTo>
                    <a:pt x="455" y="40"/>
                  </a:lnTo>
                  <a:lnTo>
                    <a:pt x="452" y="38"/>
                  </a:lnTo>
                  <a:lnTo>
                    <a:pt x="446" y="38"/>
                  </a:lnTo>
                  <a:lnTo>
                    <a:pt x="446" y="32"/>
                  </a:lnTo>
                  <a:lnTo>
                    <a:pt x="440" y="32"/>
                  </a:lnTo>
                  <a:lnTo>
                    <a:pt x="438" y="28"/>
                  </a:lnTo>
                  <a:lnTo>
                    <a:pt x="436" y="26"/>
                  </a:lnTo>
                  <a:lnTo>
                    <a:pt x="432" y="23"/>
                  </a:lnTo>
                  <a:lnTo>
                    <a:pt x="432" y="21"/>
                  </a:lnTo>
                  <a:lnTo>
                    <a:pt x="429" y="21"/>
                  </a:lnTo>
                  <a:lnTo>
                    <a:pt x="427" y="21"/>
                  </a:lnTo>
                  <a:lnTo>
                    <a:pt x="423" y="21"/>
                  </a:lnTo>
                  <a:lnTo>
                    <a:pt x="421" y="19"/>
                  </a:lnTo>
                  <a:lnTo>
                    <a:pt x="417" y="17"/>
                  </a:lnTo>
                  <a:lnTo>
                    <a:pt x="417" y="21"/>
                  </a:lnTo>
                  <a:lnTo>
                    <a:pt x="415" y="19"/>
                  </a:lnTo>
                  <a:lnTo>
                    <a:pt x="411" y="17"/>
                  </a:lnTo>
                  <a:lnTo>
                    <a:pt x="407" y="17"/>
                  </a:lnTo>
                  <a:lnTo>
                    <a:pt x="405" y="15"/>
                  </a:lnTo>
                  <a:lnTo>
                    <a:pt x="394" y="15"/>
                  </a:lnTo>
                  <a:lnTo>
                    <a:pt x="392" y="13"/>
                  </a:lnTo>
                  <a:lnTo>
                    <a:pt x="388" y="11"/>
                  </a:lnTo>
                  <a:lnTo>
                    <a:pt x="384" y="11"/>
                  </a:lnTo>
                  <a:lnTo>
                    <a:pt x="382" y="9"/>
                  </a:lnTo>
                  <a:lnTo>
                    <a:pt x="369" y="9"/>
                  </a:lnTo>
                  <a:lnTo>
                    <a:pt x="356" y="5"/>
                  </a:lnTo>
                  <a:lnTo>
                    <a:pt x="329" y="0"/>
                  </a:lnTo>
                  <a:lnTo>
                    <a:pt x="313" y="0"/>
                  </a:lnTo>
                  <a:lnTo>
                    <a:pt x="296" y="0"/>
                  </a:lnTo>
                  <a:lnTo>
                    <a:pt x="279" y="0"/>
                  </a:lnTo>
                  <a:lnTo>
                    <a:pt x="262" y="3"/>
                  </a:lnTo>
                  <a:lnTo>
                    <a:pt x="248" y="11"/>
                  </a:lnTo>
                  <a:lnTo>
                    <a:pt x="235" y="23"/>
                  </a:lnTo>
                  <a:lnTo>
                    <a:pt x="221" y="32"/>
                  </a:lnTo>
                  <a:lnTo>
                    <a:pt x="206" y="42"/>
                  </a:lnTo>
                  <a:lnTo>
                    <a:pt x="196" y="53"/>
                  </a:lnTo>
                  <a:lnTo>
                    <a:pt x="187" y="65"/>
                  </a:lnTo>
                  <a:lnTo>
                    <a:pt x="177" y="73"/>
                  </a:lnTo>
                  <a:lnTo>
                    <a:pt x="171" y="76"/>
                  </a:lnTo>
                  <a:lnTo>
                    <a:pt x="166" y="78"/>
                  </a:lnTo>
                  <a:lnTo>
                    <a:pt x="164" y="84"/>
                  </a:lnTo>
                  <a:lnTo>
                    <a:pt x="164" y="86"/>
                  </a:lnTo>
                  <a:lnTo>
                    <a:pt x="164" y="88"/>
                  </a:lnTo>
                  <a:lnTo>
                    <a:pt x="158" y="90"/>
                  </a:lnTo>
                  <a:lnTo>
                    <a:pt x="156" y="92"/>
                  </a:lnTo>
                  <a:lnTo>
                    <a:pt x="154" y="94"/>
                  </a:lnTo>
                  <a:lnTo>
                    <a:pt x="154" y="99"/>
                  </a:lnTo>
                  <a:lnTo>
                    <a:pt x="152" y="99"/>
                  </a:lnTo>
                  <a:lnTo>
                    <a:pt x="150" y="99"/>
                  </a:lnTo>
                  <a:lnTo>
                    <a:pt x="148" y="101"/>
                  </a:lnTo>
                  <a:lnTo>
                    <a:pt x="144" y="109"/>
                  </a:lnTo>
                  <a:lnTo>
                    <a:pt x="143" y="117"/>
                  </a:lnTo>
                  <a:lnTo>
                    <a:pt x="141" y="122"/>
                  </a:lnTo>
                  <a:lnTo>
                    <a:pt x="137" y="128"/>
                  </a:lnTo>
                  <a:lnTo>
                    <a:pt x="137" y="163"/>
                  </a:lnTo>
                  <a:lnTo>
                    <a:pt x="137" y="197"/>
                  </a:lnTo>
                  <a:lnTo>
                    <a:pt x="137" y="232"/>
                  </a:lnTo>
                  <a:lnTo>
                    <a:pt x="133" y="266"/>
                  </a:lnTo>
                  <a:lnTo>
                    <a:pt x="131" y="270"/>
                  </a:lnTo>
                  <a:lnTo>
                    <a:pt x="127" y="276"/>
                  </a:lnTo>
                  <a:lnTo>
                    <a:pt x="123" y="280"/>
                  </a:lnTo>
                  <a:lnTo>
                    <a:pt x="121" y="284"/>
                  </a:lnTo>
                  <a:lnTo>
                    <a:pt x="121" y="286"/>
                  </a:lnTo>
                  <a:lnTo>
                    <a:pt x="102" y="307"/>
                  </a:lnTo>
                  <a:lnTo>
                    <a:pt x="91" y="318"/>
                  </a:lnTo>
                  <a:lnTo>
                    <a:pt x="87" y="324"/>
                  </a:lnTo>
                  <a:lnTo>
                    <a:pt x="83" y="330"/>
                  </a:lnTo>
                  <a:lnTo>
                    <a:pt x="81" y="334"/>
                  </a:lnTo>
                  <a:lnTo>
                    <a:pt x="77" y="337"/>
                  </a:lnTo>
                  <a:lnTo>
                    <a:pt x="73" y="341"/>
                  </a:lnTo>
                  <a:lnTo>
                    <a:pt x="70" y="343"/>
                  </a:lnTo>
                  <a:lnTo>
                    <a:pt x="64" y="349"/>
                  </a:lnTo>
                  <a:lnTo>
                    <a:pt x="62" y="353"/>
                  </a:lnTo>
                  <a:lnTo>
                    <a:pt x="60" y="357"/>
                  </a:lnTo>
                  <a:lnTo>
                    <a:pt x="58" y="358"/>
                  </a:lnTo>
                  <a:lnTo>
                    <a:pt x="58" y="360"/>
                  </a:lnTo>
                  <a:lnTo>
                    <a:pt x="56" y="364"/>
                  </a:lnTo>
                  <a:lnTo>
                    <a:pt x="52" y="366"/>
                  </a:lnTo>
                  <a:lnTo>
                    <a:pt x="50" y="368"/>
                  </a:lnTo>
                  <a:lnTo>
                    <a:pt x="48" y="368"/>
                  </a:lnTo>
                  <a:lnTo>
                    <a:pt x="47" y="372"/>
                  </a:lnTo>
                  <a:lnTo>
                    <a:pt x="45" y="374"/>
                  </a:lnTo>
                  <a:lnTo>
                    <a:pt x="45" y="378"/>
                  </a:lnTo>
                  <a:lnTo>
                    <a:pt x="45" y="380"/>
                  </a:lnTo>
                  <a:lnTo>
                    <a:pt x="43" y="381"/>
                  </a:lnTo>
                  <a:lnTo>
                    <a:pt x="39" y="383"/>
                  </a:lnTo>
                  <a:lnTo>
                    <a:pt x="37" y="383"/>
                  </a:lnTo>
                  <a:lnTo>
                    <a:pt x="33" y="391"/>
                  </a:lnTo>
                  <a:lnTo>
                    <a:pt x="29" y="399"/>
                  </a:lnTo>
                  <a:lnTo>
                    <a:pt x="20" y="416"/>
                  </a:lnTo>
                  <a:lnTo>
                    <a:pt x="16" y="429"/>
                  </a:lnTo>
                  <a:lnTo>
                    <a:pt x="10" y="441"/>
                  </a:lnTo>
                  <a:lnTo>
                    <a:pt x="10" y="493"/>
                  </a:lnTo>
                  <a:lnTo>
                    <a:pt x="8" y="547"/>
                  </a:lnTo>
                  <a:lnTo>
                    <a:pt x="8" y="566"/>
                  </a:lnTo>
                  <a:close/>
                </a:path>
              </a:pathLst>
            </a:custGeom>
            <a:solidFill>
              <a:schemeClr val="accent1"/>
            </a:solidFill>
            <a:ln w="9525">
              <a:noFill/>
              <a:round/>
              <a:headEnd/>
              <a:tailEnd/>
            </a:ln>
          </p:spPr>
          <p:txBody>
            <a:bodyPr/>
            <a:lstStyle/>
            <a:p>
              <a:endParaRPr lang="en-US"/>
            </a:p>
          </p:txBody>
        </p:sp>
        <p:sp>
          <p:nvSpPr>
            <p:cNvPr id="517" name="Freeform 191"/>
            <p:cNvSpPr>
              <a:spLocks/>
            </p:cNvSpPr>
            <p:nvPr/>
          </p:nvSpPr>
          <p:spPr bwMode="auto">
            <a:xfrm>
              <a:off x="3143817" y="2809095"/>
              <a:ext cx="1316760" cy="1820062"/>
            </a:xfrm>
            <a:custGeom>
              <a:avLst/>
              <a:gdLst>
                <a:gd name="T0" fmla="*/ 0 w 546"/>
                <a:gd name="T1" fmla="*/ 598 h 798"/>
                <a:gd name="T2" fmla="*/ 25 w 546"/>
                <a:gd name="T3" fmla="*/ 616 h 798"/>
                <a:gd name="T4" fmla="*/ 29 w 546"/>
                <a:gd name="T5" fmla="*/ 631 h 798"/>
                <a:gd name="T6" fmla="*/ 35 w 546"/>
                <a:gd name="T7" fmla="*/ 648 h 798"/>
                <a:gd name="T8" fmla="*/ 54 w 546"/>
                <a:gd name="T9" fmla="*/ 700 h 798"/>
                <a:gd name="T10" fmla="*/ 73 w 546"/>
                <a:gd name="T11" fmla="*/ 752 h 798"/>
                <a:gd name="T12" fmla="*/ 91 w 546"/>
                <a:gd name="T13" fmla="*/ 773 h 798"/>
                <a:gd name="T14" fmla="*/ 112 w 546"/>
                <a:gd name="T15" fmla="*/ 786 h 798"/>
                <a:gd name="T16" fmla="*/ 156 w 546"/>
                <a:gd name="T17" fmla="*/ 786 h 798"/>
                <a:gd name="T18" fmla="*/ 166 w 546"/>
                <a:gd name="T19" fmla="*/ 779 h 798"/>
                <a:gd name="T20" fmla="*/ 173 w 546"/>
                <a:gd name="T21" fmla="*/ 765 h 798"/>
                <a:gd name="T22" fmla="*/ 189 w 546"/>
                <a:gd name="T23" fmla="*/ 754 h 798"/>
                <a:gd name="T24" fmla="*/ 229 w 546"/>
                <a:gd name="T25" fmla="*/ 754 h 798"/>
                <a:gd name="T26" fmla="*/ 256 w 546"/>
                <a:gd name="T27" fmla="*/ 783 h 798"/>
                <a:gd name="T28" fmla="*/ 283 w 546"/>
                <a:gd name="T29" fmla="*/ 798 h 798"/>
                <a:gd name="T30" fmla="*/ 304 w 546"/>
                <a:gd name="T31" fmla="*/ 796 h 798"/>
                <a:gd name="T32" fmla="*/ 315 w 546"/>
                <a:gd name="T33" fmla="*/ 788 h 798"/>
                <a:gd name="T34" fmla="*/ 327 w 546"/>
                <a:gd name="T35" fmla="*/ 783 h 798"/>
                <a:gd name="T36" fmla="*/ 344 w 546"/>
                <a:gd name="T37" fmla="*/ 765 h 798"/>
                <a:gd name="T38" fmla="*/ 358 w 546"/>
                <a:gd name="T39" fmla="*/ 706 h 798"/>
                <a:gd name="T40" fmla="*/ 361 w 546"/>
                <a:gd name="T41" fmla="*/ 548 h 798"/>
                <a:gd name="T42" fmla="*/ 373 w 546"/>
                <a:gd name="T43" fmla="*/ 500 h 798"/>
                <a:gd name="T44" fmla="*/ 394 w 546"/>
                <a:gd name="T45" fmla="*/ 456 h 798"/>
                <a:gd name="T46" fmla="*/ 402 w 546"/>
                <a:gd name="T47" fmla="*/ 441 h 798"/>
                <a:gd name="T48" fmla="*/ 411 w 546"/>
                <a:gd name="T49" fmla="*/ 428 h 798"/>
                <a:gd name="T50" fmla="*/ 432 w 546"/>
                <a:gd name="T51" fmla="*/ 403 h 798"/>
                <a:gd name="T52" fmla="*/ 446 w 546"/>
                <a:gd name="T53" fmla="*/ 383 h 798"/>
                <a:gd name="T54" fmla="*/ 459 w 546"/>
                <a:gd name="T55" fmla="*/ 370 h 798"/>
                <a:gd name="T56" fmla="*/ 496 w 546"/>
                <a:gd name="T57" fmla="*/ 334 h 798"/>
                <a:gd name="T58" fmla="*/ 517 w 546"/>
                <a:gd name="T59" fmla="*/ 307 h 798"/>
                <a:gd name="T60" fmla="*/ 528 w 546"/>
                <a:gd name="T61" fmla="*/ 289 h 798"/>
                <a:gd name="T62" fmla="*/ 540 w 546"/>
                <a:gd name="T63" fmla="*/ 263 h 798"/>
                <a:gd name="T64" fmla="*/ 546 w 546"/>
                <a:gd name="T65" fmla="*/ 220 h 798"/>
                <a:gd name="T66" fmla="*/ 542 w 546"/>
                <a:gd name="T67" fmla="*/ 174 h 798"/>
                <a:gd name="T68" fmla="*/ 534 w 546"/>
                <a:gd name="T69" fmla="*/ 147 h 798"/>
                <a:gd name="T70" fmla="*/ 526 w 546"/>
                <a:gd name="T71" fmla="*/ 128 h 798"/>
                <a:gd name="T72" fmla="*/ 511 w 546"/>
                <a:gd name="T73" fmla="*/ 113 h 798"/>
                <a:gd name="T74" fmla="*/ 500 w 546"/>
                <a:gd name="T75" fmla="*/ 92 h 798"/>
                <a:gd name="T76" fmla="*/ 469 w 546"/>
                <a:gd name="T77" fmla="*/ 57 h 798"/>
                <a:gd name="T78" fmla="*/ 459 w 546"/>
                <a:gd name="T79" fmla="*/ 44 h 798"/>
                <a:gd name="T80" fmla="*/ 448 w 546"/>
                <a:gd name="T81" fmla="*/ 38 h 798"/>
                <a:gd name="T82" fmla="*/ 438 w 546"/>
                <a:gd name="T83" fmla="*/ 28 h 798"/>
                <a:gd name="T84" fmla="*/ 423 w 546"/>
                <a:gd name="T85" fmla="*/ 21 h 798"/>
                <a:gd name="T86" fmla="*/ 409 w 546"/>
                <a:gd name="T87" fmla="*/ 17 h 798"/>
                <a:gd name="T88" fmla="*/ 392 w 546"/>
                <a:gd name="T89" fmla="*/ 13 h 798"/>
                <a:gd name="T90" fmla="*/ 361 w 546"/>
                <a:gd name="T91" fmla="*/ 7 h 798"/>
                <a:gd name="T92" fmla="*/ 296 w 546"/>
                <a:gd name="T93" fmla="*/ 0 h 798"/>
                <a:gd name="T94" fmla="*/ 227 w 546"/>
                <a:gd name="T95" fmla="*/ 26 h 798"/>
                <a:gd name="T96" fmla="*/ 191 w 546"/>
                <a:gd name="T97" fmla="*/ 59 h 798"/>
                <a:gd name="T98" fmla="*/ 169 w 546"/>
                <a:gd name="T99" fmla="*/ 78 h 798"/>
                <a:gd name="T100" fmla="*/ 158 w 546"/>
                <a:gd name="T101" fmla="*/ 92 h 798"/>
                <a:gd name="T102" fmla="*/ 150 w 546"/>
                <a:gd name="T103" fmla="*/ 101 h 798"/>
                <a:gd name="T104" fmla="*/ 137 w 546"/>
                <a:gd name="T105" fmla="*/ 128 h 798"/>
                <a:gd name="T106" fmla="*/ 133 w 546"/>
                <a:gd name="T107" fmla="*/ 268 h 798"/>
                <a:gd name="T108" fmla="*/ 112 w 546"/>
                <a:gd name="T109" fmla="*/ 297 h 798"/>
                <a:gd name="T110" fmla="*/ 79 w 546"/>
                <a:gd name="T111" fmla="*/ 335 h 798"/>
                <a:gd name="T112" fmla="*/ 64 w 546"/>
                <a:gd name="T113" fmla="*/ 349 h 798"/>
                <a:gd name="T114" fmla="*/ 54 w 546"/>
                <a:gd name="T115" fmla="*/ 366 h 798"/>
                <a:gd name="T116" fmla="*/ 43 w 546"/>
                <a:gd name="T117" fmla="*/ 380 h 798"/>
                <a:gd name="T118" fmla="*/ 29 w 546"/>
                <a:gd name="T119" fmla="*/ 401 h 798"/>
                <a:gd name="T120" fmla="*/ 14 w 546"/>
                <a:gd name="T121" fmla="*/ 431 h 798"/>
                <a:gd name="T122" fmla="*/ 10 w 546"/>
                <a:gd name="T123" fmla="*/ 520 h 7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6"/>
                <a:gd name="T187" fmla="*/ 0 h 798"/>
                <a:gd name="T188" fmla="*/ 546 w 546"/>
                <a:gd name="T189" fmla="*/ 798 h 7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6" h="798">
                  <a:moveTo>
                    <a:pt x="8" y="566"/>
                  </a:moveTo>
                  <a:lnTo>
                    <a:pt x="6" y="573"/>
                  </a:lnTo>
                  <a:lnTo>
                    <a:pt x="6" y="579"/>
                  </a:lnTo>
                  <a:lnTo>
                    <a:pt x="6" y="583"/>
                  </a:lnTo>
                  <a:lnTo>
                    <a:pt x="4" y="587"/>
                  </a:lnTo>
                  <a:lnTo>
                    <a:pt x="2" y="589"/>
                  </a:lnTo>
                  <a:lnTo>
                    <a:pt x="2" y="593"/>
                  </a:lnTo>
                  <a:lnTo>
                    <a:pt x="2" y="595"/>
                  </a:lnTo>
                  <a:lnTo>
                    <a:pt x="0" y="598"/>
                  </a:lnTo>
                  <a:lnTo>
                    <a:pt x="4" y="604"/>
                  </a:lnTo>
                  <a:lnTo>
                    <a:pt x="6" y="608"/>
                  </a:lnTo>
                  <a:lnTo>
                    <a:pt x="10" y="610"/>
                  </a:lnTo>
                  <a:lnTo>
                    <a:pt x="14" y="608"/>
                  </a:lnTo>
                  <a:lnTo>
                    <a:pt x="16" y="608"/>
                  </a:lnTo>
                  <a:lnTo>
                    <a:pt x="20" y="608"/>
                  </a:lnTo>
                  <a:lnTo>
                    <a:pt x="24" y="610"/>
                  </a:lnTo>
                  <a:lnTo>
                    <a:pt x="25" y="614"/>
                  </a:lnTo>
                  <a:lnTo>
                    <a:pt x="25" y="616"/>
                  </a:lnTo>
                  <a:lnTo>
                    <a:pt x="25" y="618"/>
                  </a:lnTo>
                  <a:lnTo>
                    <a:pt x="25" y="619"/>
                  </a:lnTo>
                  <a:lnTo>
                    <a:pt x="25" y="621"/>
                  </a:lnTo>
                  <a:lnTo>
                    <a:pt x="25" y="623"/>
                  </a:lnTo>
                  <a:lnTo>
                    <a:pt x="25" y="625"/>
                  </a:lnTo>
                  <a:lnTo>
                    <a:pt x="25" y="627"/>
                  </a:lnTo>
                  <a:lnTo>
                    <a:pt x="25" y="629"/>
                  </a:lnTo>
                  <a:lnTo>
                    <a:pt x="27" y="629"/>
                  </a:lnTo>
                  <a:lnTo>
                    <a:pt x="29" y="631"/>
                  </a:lnTo>
                  <a:lnTo>
                    <a:pt x="29" y="633"/>
                  </a:lnTo>
                  <a:lnTo>
                    <a:pt x="29" y="635"/>
                  </a:lnTo>
                  <a:lnTo>
                    <a:pt x="31" y="637"/>
                  </a:lnTo>
                  <a:lnTo>
                    <a:pt x="31" y="639"/>
                  </a:lnTo>
                  <a:lnTo>
                    <a:pt x="33" y="639"/>
                  </a:lnTo>
                  <a:lnTo>
                    <a:pt x="33" y="641"/>
                  </a:lnTo>
                  <a:lnTo>
                    <a:pt x="33" y="643"/>
                  </a:lnTo>
                  <a:lnTo>
                    <a:pt x="33" y="646"/>
                  </a:lnTo>
                  <a:lnTo>
                    <a:pt x="35" y="648"/>
                  </a:lnTo>
                  <a:lnTo>
                    <a:pt x="35" y="650"/>
                  </a:lnTo>
                  <a:lnTo>
                    <a:pt x="37" y="654"/>
                  </a:lnTo>
                  <a:lnTo>
                    <a:pt x="37" y="656"/>
                  </a:lnTo>
                  <a:lnTo>
                    <a:pt x="37" y="658"/>
                  </a:lnTo>
                  <a:lnTo>
                    <a:pt x="37" y="662"/>
                  </a:lnTo>
                  <a:lnTo>
                    <a:pt x="41" y="671"/>
                  </a:lnTo>
                  <a:lnTo>
                    <a:pt x="45" y="681"/>
                  </a:lnTo>
                  <a:lnTo>
                    <a:pt x="50" y="690"/>
                  </a:lnTo>
                  <a:lnTo>
                    <a:pt x="54" y="700"/>
                  </a:lnTo>
                  <a:lnTo>
                    <a:pt x="58" y="710"/>
                  </a:lnTo>
                  <a:lnTo>
                    <a:pt x="60" y="719"/>
                  </a:lnTo>
                  <a:lnTo>
                    <a:pt x="64" y="729"/>
                  </a:lnTo>
                  <a:lnTo>
                    <a:pt x="66" y="740"/>
                  </a:lnTo>
                  <a:lnTo>
                    <a:pt x="68" y="742"/>
                  </a:lnTo>
                  <a:lnTo>
                    <a:pt x="70" y="744"/>
                  </a:lnTo>
                  <a:lnTo>
                    <a:pt x="71" y="746"/>
                  </a:lnTo>
                  <a:lnTo>
                    <a:pt x="71" y="750"/>
                  </a:lnTo>
                  <a:lnTo>
                    <a:pt x="73" y="752"/>
                  </a:lnTo>
                  <a:lnTo>
                    <a:pt x="75" y="756"/>
                  </a:lnTo>
                  <a:lnTo>
                    <a:pt x="77" y="758"/>
                  </a:lnTo>
                  <a:lnTo>
                    <a:pt x="77" y="760"/>
                  </a:lnTo>
                  <a:lnTo>
                    <a:pt x="79" y="763"/>
                  </a:lnTo>
                  <a:lnTo>
                    <a:pt x="81" y="765"/>
                  </a:lnTo>
                  <a:lnTo>
                    <a:pt x="83" y="767"/>
                  </a:lnTo>
                  <a:lnTo>
                    <a:pt x="87" y="769"/>
                  </a:lnTo>
                  <a:lnTo>
                    <a:pt x="89" y="771"/>
                  </a:lnTo>
                  <a:lnTo>
                    <a:pt x="91" y="773"/>
                  </a:lnTo>
                  <a:lnTo>
                    <a:pt x="91" y="775"/>
                  </a:lnTo>
                  <a:lnTo>
                    <a:pt x="93" y="777"/>
                  </a:lnTo>
                  <a:lnTo>
                    <a:pt x="95" y="781"/>
                  </a:lnTo>
                  <a:lnTo>
                    <a:pt x="96" y="783"/>
                  </a:lnTo>
                  <a:lnTo>
                    <a:pt x="100" y="783"/>
                  </a:lnTo>
                  <a:lnTo>
                    <a:pt x="102" y="783"/>
                  </a:lnTo>
                  <a:lnTo>
                    <a:pt x="106" y="785"/>
                  </a:lnTo>
                  <a:lnTo>
                    <a:pt x="108" y="785"/>
                  </a:lnTo>
                  <a:lnTo>
                    <a:pt x="112" y="786"/>
                  </a:lnTo>
                  <a:lnTo>
                    <a:pt x="114" y="790"/>
                  </a:lnTo>
                  <a:lnTo>
                    <a:pt x="118" y="790"/>
                  </a:lnTo>
                  <a:lnTo>
                    <a:pt x="123" y="790"/>
                  </a:lnTo>
                  <a:lnTo>
                    <a:pt x="129" y="790"/>
                  </a:lnTo>
                  <a:lnTo>
                    <a:pt x="135" y="790"/>
                  </a:lnTo>
                  <a:lnTo>
                    <a:pt x="141" y="788"/>
                  </a:lnTo>
                  <a:lnTo>
                    <a:pt x="146" y="788"/>
                  </a:lnTo>
                  <a:lnTo>
                    <a:pt x="152" y="788"/>
                  </a:lnTo>
                  <a:lnTo>
                    <a:pt x="156" y="786"/>
                  </a:lnTo>
                  <a:lnTo>
                    <a:pt x="158" y="786"/>
                  </a:lnTo>
                  <a:lnTo>
                    <a:pt x="158" y="785"/>
                  </a:lnTo>
                  <a:lnTo>
                    <a:pt x="160" y="785"/>
                  </a:lnTo>
                  <a:lnTo>
                    <a:pt x="160" y="783"/>
                  </a:lnTo>
                  <a:lnTo>
                    <a:pt x="160" y="781"/>
                  </a:lnTo>
                  <a:lnTo>
                    <a:pt x="162" y="781"/>
                  </a:lnTo>
                  <a:lnTo>
                    <a:pt x="164" y="781"/>
                  </a:lnTo>
                  <a:lnTo>
                    <a:pt x="164" y="779"/>
                  </a:lnTo>
                  <a:lnTo>
                    <a:pt x="166" y="779"/>
                  </a:lnTo>
                  <a:lnTo>
                    <a:pt x="167" y="777"/>
                  </a:lnTo>
                  <a:lnTo>
                    <a:pt x="169" y="777"/>
                  </a:lnTo>
                  <a:lnTo>
                    <a:pt x="169" y="775"/>
                  </a:lnTo>
                  <a:lnTo>
                    <a:pt x="171" y="775"/>
                  </a:lnTo>
                  <a:lnTo>
                    <a:pt x="171" y="773"/>
                  </a:lnTo>
                  <a:lnTo>
                    <a:pt x="171" y="771"/>
                  </a:lnTo>
                  <a:lnTo>
                    <a:pt x="173" y="769"/>
                  </a:lnTo>
                  <a:lnTo>
                    <a:pt x="173" y="767"/>
                  </a:lnTo>
                  <a:lnTo>
                    <a:pt x="173" y="765"/>
                  </a:lnTo>
                  <a:lnTo>
                    <a:pt x="175" y="763"/>
                  </a:lnTo>
                  <a:lnTo>
                    <a:pt x="177" y="761"/>
                  </a:lnTo>
                  <a:lnTo>
                    <a:pt x="177" y="760"/>
                  </a:lnTo>
                  <a:lnTo>
                    <a:pt x="179" y="760"/>
                  </a:lnTo>
                  <a:lnTo>
                    <a:pt x="181" y="758"/>
                  </a:lnTo>
                  <a:lnTo>
                    <a:pt x="183" y="756"/>
                  </a:lnTo>
                  <a:lnTo>
                    <a:pt x="185" y="756"/>
                  </a:lnTo>
                  <a:lnTo>
                    <a:pt x="187" y="754"/>
                  </a:lnTo>
                  <a:lnTo>
                    <a:pt x="189" y="754"/>
                  </a:lnTo>
                  <a:lnTo>
                    <a:pt x="189" y="752"/>
                  </a:lnTo>
                  <a:lnTo>
                    <a:pt x="194" y="752"/>
                  </a:lnTo>
                  <a:lnTo>
                    <a:pt x="200" y="752"/>
                  </a:lnTo>
                  <a:lnTo>
                    <a:pt x="204" y="752"/>
                  </a:lnTo>
                  <a:lnTo>
                    <a:pt x="210" y="752"/>
                  </a:lnTo>
                  <a:lnTo>
                    <a:pt x="214" y="754"/>
                  </a:lnTo>
                  <a:lnTo>
                    <a:pt x="219" y="754"/>
                  </a:lnTo>
                  <a:lnTo>
                    <a:pt x="225" y="754"/>
                  </a:lnTo>
                  <a:lnTo>
                    <a:pt x="229" y="754"/>
                  </a:lnTo>
                  <a:lnTo>
                    <a:pt x="233" y="758"/>
                  </a:lnTo>
                  <a:lnTo>
                    <a:pt x="235" y="761"/>
                  </a:lnTo>
                  <a:lnTo>
                    <a:pt x="238" y="765"/>
                  </a:lnTo>
                  <a:lnTo>
                    <a:pt x="242" y="767"/>
                  </a:lnTo>
                  <a:lnTo>
                    <a:pt x="244" y="771"/>
                  </a:lnTo>
                  <a:lnTo>
                    <a:pt x="248" y="775"/>
                  </a:lnTo>
                  <a:lnTo>
                    <a:pt x="250" y="777"/>
                  </a:lnTo>
                  <a:lnTo>
                    <a:pt x="254" y="781"/>
                  </a:lnTo>
                  <a:lnTo>
                    <a:pt x="256" y="783"/>
                  </a:lnTo>
                  <a:lnTo>
                    <a:pt x="260" y="785"/>
                  </a:lnTo>
                  <a:lnTo>
                    <a:pt x="262" y="786"/>
                  </a:lnTo>
                  <a:lnTo>
                    <a:pt x="265" y="788"/>
                  </a:lnTo>
                  <a:lnTo>
                    <a:pt x="267" y="792"/>
                  </a:lnTo>
                  <a:lnTo>
                    <a:pt x="269" y="794"/>
                  </a:lnTo>
                  <a:lnTo>
                    <a:pt x="273" y="794"/>
                  </a:lnTo>
                  <a:lnTo>
                    <a:pt x="277" y="796"/>
                  </a:lnTo>
                  <a:lnTo>
                    <a:pt x="279" y="798"/>
                  </a:lnTo>
                  <a:lnTo>
                    <a:pt x="283" y="798"/>
                  </a:lnTo>
                  <a:lnTo>
                    <a:pt x="285" y="798"/>
                  </a:lnTo>
                  <a:lnTo>
                    <a:pt x="288" y="798"/>
                  </a:lnTo>
                  <a:lnTo>
                    <a:pt x="292" y="798"/>
                  </a:lnTo>
                  <a:lnTo>
                    <a:pt x="294" y="798"/>
                  </a:lnTo>
                  <a:lnTo>
                    <a:pt x="298" y="798"/>
                  </a:lnTo>
                  <a:lnTo>
                    <a:pt x="300" y="798"/>
                  </a:lnTo>
                  <a:lnTo>
                    <a:pt x="302" y="798"/>
                  </a:lnTo>
                  <a:lnTo>
                    <a:pt x="302" y="796"/>
                  </a:lnTo>
                  <a:lnTo>
                    <a:pt x="304" y="796"/>
                  </a:lnTo>
                  <a:lnTo>
                    <a:pt x="304" y="794"/>
                  </a:lnTo>
                  <a:lnTo>
                    <a:pt x="306" y="794"/>
                  </a:lnTo>
                  <a:lnTo>
                    <a:pt x="306" y="792"/>
                  </a:lnTo>
                  <a:lnTo>
                    <a:pt x="308" y="792"/>
                  </a:lnTo>
                  <a:lnTo>
                    <a:pt x="310" y="792"/>
                  </a:lnTo>
                  <a:lnTo>
                    <a:pt x="311" y="792"/>
                  </a:lnTo>
                  <a:lnTo>
                    <a:pt x="313" y="792"/>
                  </a:lnTo>
                  <a:lnTo>
                    <a:pt x="315" y="790"/>
                  </a:lnTo>
                  <a:lnTo>
                    <a:pt x="315" y="788"/>
                  </a:lnTo>
                  <a:lnTo>
                    <a:pt x="317" y="788"/>
                  </a:lnTo>
                  <a:lnTo>
                    <a:pt x="317" y="786"/>
                  </a:lnTo>
                  <a:lnTo>
                    <a:pt x="319" y="786"/>
                  </a:lnTo>
                  <a:lnTo>
                    <a:pt x="319" y="785"/>
                  </a:lnTo>
                  <a:lnTo>
                    <a:pt x="321" y="783"/>
                  </a:lnTo>
                  <a:lnTo>
                    <a:pt x="323" y="785"/>
                  </a:lnTo>
                  <a:lnTo>
                    <a:pt x="323" y="783"/>
                  </a:lnTo>
                  <a:lnTo>
                    <a:pt x="325" y="783"/>
                  </a:lnTo>
                  <a:lnTo>
                    <a:pt x="327" y="783"/>
                  </a:lnTo>
                  <a:lnTo>
                    <a:pt x="329" y="781"/>
                  </a:lnTo>
                  <a:lnTo>
                    <a:pt x="331" y="779"/>
                  </a:lnTo>
                  <a:lnTo>
                    <a:pt x="333" y="777"/>
                  </a:lnTo>
                  <a:lnTo>
                    <a:pt x="334" y="775"/>
                  </a:lnTo>
                  <a:lnTo>
                    <a:pt x="338" y="775"/>
                  </a:lnTo>
                  <a:lnTo>
                    <a:pt x="340" y="773"/>
                  </a:lnTo>
                  <a:lnTo>
                    <a:pt x="342" y="771"/>
                  </a:lnTo>
                  <a:lnTo>
                    <a:pt x="342" y="769"/>
                  </a:lnTo>
                  <a:lnTo>
                    <a:pt x="344" y="765"/>
                  </a:lnTo>
                  <a:lnTo>
                    <a:pt x="346" y="761"/>
                  </a:lnTo>
                  <a:lnTo>
                    <a:pt x="348" y="758"/>
                  </a:lnTo>
                  <a:lnTo>
                    <a:pt x="348" y="752"/>
                  </a:lnTo>
                  <a:lnTo>
                    <a:pt x="350" y="748"/>
                  </a:lnTo>
                  <a:lnTo>
                    <a:pt x="350" y="742"/>
                  </a:lnTo>
                  <a:lnTo>
                    <a:pt x="352" y="738"/>
                  </a:lnTo>
                  <a:lnTo>
                    <a:pt x="352" y="733"/>
                  </a:lnTo>
                  <a:lnTo>
                    <a:pt x="354" y="729"/>
                  </a:lnTo>
                  <a:lnTo>
                    <a:pt x="358" y="706"/>
                  </a:lnTo>
                  <a:lnTo>
                    <a:pt x="359" y="685"/>
                  </a:lnTo>
                  <a:lnTo>
                    <a:pt x="359" y="664"/>
                  </a:lnTo>
                  <a:lnTo>
                    <a:pt x="359" y="643"/>
                  </a:lnTo>
                  <a:lnTo>
                    <a:pt x="359" y="619"/>
                  </a:lnTo>
                  <a:lnTo>
                    <a:pt x="358" y="598"/>
                  </a:lnTo>
                  <a:lnTo>
                    <a:pt x="358" y="577"/>
                  </a:lnTo>
                  <a:lnTo>
                    <a:pt x="359" y="556"/>
                  </a:lnTo>
                  <a:lnTo>
                    <a:pt x="361" y="552"/>
                  </a:lnTo>
                  <a:lnTo>
                    <a:pt x="361" y="548"/>
                  </a:lnTo>
                  <a:lnTo>
                    <a:pt x="361" y="545"/>
                  </a:lnTo>
                  <a:lnTo>
                    <a:pt x="363" y="539"/>
                  </a:lnTo>
                  <a:lnTo>
                    <a:pt x="363" y="535"/>
                  </a:lnTo>
                  <a:lnTo>
                    <a:pt x="363" y="531"/>
                  </a:lnTo>
                  <a:lnTo>
                    <a:pt x="363" y="527"/>
                  </a:lnTo>
                  <a:lnTo>
                    <a:pt x="365" y="524"/>
                  </a:lnTo>
                  <a:lnTo>
                    <a:pt x="367" y="516"/>
                  </a:lnTo>
                  <a:lnTo>
                    <a:pt x="371" y="508"/>
                  </a:lnTo>
                  <a:lnTo>
                    <a:pt x="373" y="500"/>
                  </a:lnTo>
                  <a:lnTo>
                    <a:pt x="377" y="493"/>
                  </a:lnTo>
                  <a:lnTo>
                    <a:pt x="381" y="485"/>
                  </a:lnTo>
                  <a:lnTo>
                    <a:pt x="382" y="477"/>
                  </a:lnTo>
                  <a:lnTo>
                    <a:pt x="386" y="470"/>
                  </a:lnTo>
                  <a:lnTo>
                    <a:pt x="388" y="462"/>
                  </a:lnTo>
                  <a:lnTo>
                    <a:pt x="390" y="460"/>
                  </a:lnTo>
                  <a:lnTo>
                    <a:pt x="390" y="458"/>
                  </a:lnTo>
                  <a:lnTo>
                    <a:pt x="392" y="458"/>
                  </a:lnTo>
                  <a:lnTo>
                    <a:pt x="394" y="456"/>
                  </a:lnTo>
                  <a:lnTo>
                    <a:pt x="394" y="454"/>
                  </a:lnTo>
                  <a:lnTo>
                    <a:pt x="394" y="453"/>
                  </a:lnTo>
                  <a:lnTo>
                    <a:pt x="396" y="451"/>
                  </a:lnTo>
                  <a:lnTo>
                    <a:pt x="398" y="449"/>
                  </a:lnTo>
                  <a:lnTo>
                    <a:pt x="398" y="447"/>
                  </a:lnTo>
                  <a:lnTo>
                    <a:pt x="400" y="445"/>
                  </a:lnTo>
                  <a:lnTo>
                    <a:pt x="400" y="443"/>
                  </a:lnTo>
                  <a:lnTo>
                    <a:pt x="400" y="441"/>
                  </a:lnTo>
                  <a:lnTo>
                    <a:pt x="402" y="441"/>
                  </a:lnTo>
                  <a:lnTo>
                    <a:pt x="402" y="439"/>
                  </a:lnTo>
                  <a:lnTo>
                    <a:pt x="404" y="439"/>
                  </a:lnTo>
                  <a:lnTo>
                    <a:pt x="405" y="439"/>
                  </a:lnTo>
                  <a:lnTo>
                    <a:pt x="405" y="437"/>
                  </a:lnTo>
                  <a:lnTo>
                    <a:pt x="405" y="435"/>
                  </a:lnTo>
                  <a:lnTo>
                    <a:pt x="407" y="433"/>
                  </a:lnTo>
                  <a:lnTo>
                    <a:pt x="407" y="431"/>
                  </a:lnTo>
                  <a:lnTo>
                    <a:pt x="409" y="429"/>
                  </a:lnTo>
                  <a:lnTo>
                    <a:pt x="411" y="428"/>
                  </a:lnTo>
                  <a:lnTo>
                    <a:pt x="411" y="426"/>
                  </a:lnTo>
                  <a:lnTo>
                    <a:pt x="411" y="424"/>
                  </a:lnTo>
                  <a:lnTo>
                    <a:pt x="415" y="422"/>
                  </a:lnTo>
                  <a:lnTo>
                    <a:pt x="417" y="418"/>
                  </a:lnTo>
                  <a:lnTo>
                    <a:pt x="421" y="416"/>
                  </a:lnTo>
                  <a:lnTo>
                    <a:pt x="423" y="412"/>
                  </a:lnTo>
                  <a:lnTo>
                    <a:pt x="427" y="410"/>
                  </a:lnTo>
                  <a:lnTo>
                    <a:pt x="429" y="406"/>
                  </a:lnTo>
                  <a:lnTo>
                    <a:pt x="432" y="403"/>
                  </a:lnTo>
                  <a:lnTo>
                    <a:pt x="434" y="401"/>
                  </a:lnTo>
                  <a:lnTo>
                    <a:pt x="436" y="399"/>
                  </a:lnTo>
                  <a:lnTo>
                    <a:pt x="436" y="397"/>
                  </a:lnTo>
                  <a:lnTo>
                    <a:pt x="438" y="395"/>
                  </a:lnTo>
                  <a:lnTo>
                    <a:pt x="440" y="393"/>
                  </a:lnTo>
                  <a:lnTo>
                    <a:pt x="442" y="391"/>
                  </a:lnTo>
                  <a:lnTo>
                    <a:pt x="444" y="389"/>
                  </a:lnTo>
                  <a:lnTo>
                    <a:pt x="444" y="385"/>
                  </a:lnTo>
                  <a:lnTo>
                    <a:pt x="446" y="383"/>
                  </a:lnTo>
                  <a:lnTo>
                    <a:pt x="446" y="381"/>
                  </a:lnTo>
                  <a:lnTo>
                    <a:pt x="448" y="381"/>
                  </a:lnTo>
                  <a:lnTo>
                    <a:pt x="452" y="380"/>
                  </a:lnTo>
                  <a:lnTo>
                    <a:pt x="453" y="378"/>
                  </a:lnTo>
                  <a:lnTo>
                    <a:pt x="455" y="378"/>
                  </a:lnTo>
                  <a:lnTo>
                    <a:pt x="457" y="376"/>
                  </a:lnTo>
                  <a:lnTo>
                    <a:pt x="459" y="374"/>
                  </a:lnTo>
                  <a:lnTo>
                    <a:pt x="459" y="372"/>
                  </a:lnTo>
                  <a:lnTo>
                    <a:pt x="459" y="370"/>
                  </a:lnTo>
                  <a:lnTo>
                    <a:pt x="461" y="368"/>
                  </a:lnTo>
                  <a:lnTo>
                    <a:pt x="463" y="366"/>
                  </a:lnTo>
                  <a:lnTo>
                    <a:pt x="465" y="364"/>
                  </a:lnTo>
                  <a:lnTo>
                    <a:pt x="465" y="362"/>
                  </a:lnTo>
                  <a:lnTo>
                    <a:pt x="471" y="357"/>
                  </a:lnTo>
                  <a:lnTo>
                    <a:pt x="477" y="351"/>
                  </a:lnTo>
                  <a:lnTo>
                    <a:pt x="482" y="345"/>
                  </a:lnTo>
                  <a:lnTo>
                    <a:pt x="490" y="339"/>
                  </a:lnTo>
                  <a:lnTo>
                    <a:pt x="496" y="334"/>
                  </a:lnTo>
                  <a:lnTo>
                    <a:pt x="501" y="328"/>
                  </a:lnTo>
                  <a:lnTo>
                    <a:pt x="507" y="322"/>
                  </a:lnTo>
                  <a:lnTo>
                    <a:pt x="513" y="316"/>
                  </a:lnTo>
                  <a:lnTo>
                    <a:pt x="515" y="314"/>
                  </a:lnTo>
                  <a:lnTo>
                    <a:pt x="515" y="312"/>
                  </a:lnTo>
                  <a:lnTo>
                    <a:pt x="517" y="312"/>
                  </a:lnTo>
                  <a:lnTo>
                    <a:pt x="517" y="310"/>
                  </a:lnTo>
                  <a:lnTo>
                    <a:pt x="517" y="309"/>
                  </a:lnTo>
                  <a:lnTo>
                    <a:pt x="517" y="307"/>
                  </a:lnTo>
                  <a:lnTo>
                    <a:pt x="519" y="307"/>
                  </a:lnTo>
                  <a:lnTo>
                    <a:pt x="521" y="305"/>
                  </a:lnTo>
                  <a:lnTo>
                    <a:pt x="523" y="303"/>
                  </a:lnTo>
                  <a:lnTo>
                    <a:pt x="523" y="299"/>
                  </a:lnTo>
                  <a:lnTo>
                    <a:pt x="525" y="297"/>
                  </a:lnTo>
                  <a:lnTo>
                    <a:pt x="525" y="295"/>
                  </a:lnTo>
                  <a:lnTo>
                    <a:pt x="526" y="293"/>
                  </a:lnTo>
                  <a:lnTo>
                    <a:pt x="528" y="291"/>
                  </a:lnTo>
                  <a:lnTo>
                    <a:pt x="528" y="289"/>
                  </a:lnTo>
                  <a:lnTo>
                    <a:pt x="530" y="286"/>
                  </a:lnTo>
                  <a:lnTo>
                    <a:pt x="532" y="284"/>
                  </a:lnTo>
                  <a:lnTo>
                    <a:pt x="534" y="282"/>
                  </a:lnTo>
                  <a:lnTo>
                    <a:pt x="536" y="278"/>
                  </a:lnTo>
                  <a:lnTo>
                    <a:pt x="536" y="276"/>
                  </a:lnTo>
                  <a:lnTo>
                    <a:pt x="538" y="272"/>
                  </a:lnTo>
                  <a:lnTo>
                    <a:pt x="538" y="268"/>
                  </a:lnTo>
                  <a:lnTo>
                    <a:pt x="540" y="266"/>
                  </a:lnTo>
                  <a:lnTo>
                    <a:pt x="540" y="263"/>
                  </a:lnTo>
                  <a:lnTo>
                    <a:pt x="542" y="259"/>
                  </a:lnTo>
                  <a:lnTo>
                    <a:pt x="542" y="255"/>
                  </a:lnTo>
                  <a:lnTo>
                    <a:pt x="542" y="251"/>
                  </a:lnTo>
                  <a:lnTo>
                    <a:pt x="544" y="247"/>
                  </a:lnTo>
                  <a:lnTo>
                    <a:pt x="544" y="243"/>
                  </a:lnTo>
                  <a:lnTo>
                    <a:pt x="544" y="239"/>
                  </a:lnTo>
                  <a:lnTo>
                    <a:pt x="546" y="234"/>
                  </a:lnTo>
                  <a:lnTo>
                    <a:pt x="546" y="226"/>
                  </a:lnTo>
                  <a:lnTo>
                    <a:pt x="546" y="220"/>
                  </a:lnTo>
                  <a:lnTo>
                    <a:pt x="546" y="213"/>
                  </a:lnTo>
                  <a:lnTo>
                    <a:pt x="546" y="207"/>
                  </a:lnTo>
                  <a:lnTo>
                    <a:pt x="546" y="201"/>
                  </a:lnTo>
                  <a:lnTo>
                    <a:pt x="546" y="193"/>
                  </a:lnTo>
                  <a:lnTo>
                    <a:pt x="546" y="188"/>
                  </a:lnTo>
                  <a:lnTo>
                    <a:pt x="544" y="184"/>
                  </a:lnTo>
                  <a:lnTo>
                    <a:pt x="542" y="180"/>
                  </a:lnTo>
                  <a:lnTo>
                    <a:pt x="542" y="178"/>
                  </a:lnTo>
                  <a:lnTo>
                    <a:pt x="542" y="174"/>
                  </a:lnTo>
                  <a:lnTo>
                    <a:pt x="540" y="170"/>
                  </a:lnTo>
                  <a:lnTo>
                    <a:pt x="540" y="168"/>
                  </a:lnTo>
                  <a:lnTo>
                    <a:pt x="540" y="165"/>
                  </a:lnTo>
                  <a:lnTo>
                    <a:pt x="540" y="161"/>
                  </a:lnTo>
                  <a:lnTo>
                    <a:pt x="540" y="159"/>
                  </a:lnTo>
                  <a:lnTo>
                    <a:pt x="538" y="155"/>
                  </a:lnTo>
                  <a:lnTo>
                    <a:pt x="536" y="153"/>
                  </a:lnTo>
                  <a:lnTo>
                    <a:pt x="534" y="149"/>
                  </a:lnTo>
                  <a:lnTo>
                    <a:pt x="534" y="147"/>
                  </a:lnTo>
                  <a:lnTo>
                    <a:pt x="532" y="144"/>
                  </a:lnTo>
                  <a:lnTo>
                    <a:pt x="532" y="140"/>
                  </a:lnTo>
                  <a:lnTo>
                    <a:pt x="530" y="138"/>
                  </a:lnTo>
                  <a:lnTo>
                    <a:pt x="530" y="136"/>
                  </a:lnTo>
                  <a:lnTo>
                    <a:pt x="528" y="134"/>
                  </a:lnTo>
                  <a:lnTo>
                    <a:pt x="528" y="132"/>
                  </a:lnTo>
                  <a:lnTo>
                    <a:pt x="528" y="130"/>
                  </a:lnTo>
                  <a:lnTo>
                    <a:pt x="526" y="130"/>
                  </a:lnTo>
                  <a:lnTo>
                    <a:pt x="526" y="128"/>
                  </a:lnTo>
                  <a:lnTo>
                    <a:pt x="525" y="126"/>
                  </a:lnTo>
                  <a:lnTo>
                    <a:pt x="523" y="126"/>
                  </a:lnTo>
                  <a:lnTo>
                    <a:pt x="523" y="124"/>
                  </a:lnTo>
                  <a:lnTo>
                    <a:pt x="523" y="122"/>
                  </a:lnTo>
                  <a:lnTo>
                    <a:pt x="523" y="120"/>
                  </a:lnTo>
                  <a:lnTo>
                    <a:pt x="519" y="119"/>
                  </a:lnTo>
                  <a:lnTo>
                    <a:pt x="517" y="117"/>
                  </a:lnTo>
                  <a:lnTo>
                    <a:pt x="515" y="115"/>
                  </a:lnTo>
                  <a:lnTo>
                    <a:pt x="511" y="113"/>
                  </a:lnTo>
                  <a:lnTo>
                    <a:pt x="509" y="109"/>
                  </a:lnTo>
                  <a:lnTo>
                    <a:pt x="507" y="107"/>
                  </a:lnTo>
                  <a:lnTo>
                    <a:pt x="505" y="105"/>
                  </a:lnTo>
                  <a:lnTo>
                    <a:pt x="501" y="101"/>
                  </a:lnTo>
                  <a:lnTo>
                    <a:pt x="501" y="99"/>
                  </a:lnTo>
                  <a:lnTo>
                    <a:pt x="501" y="97"/>
                  </a:lnTo>
                  <a:lnTo>
                    <a:pt x="501" y="96"/>
                  </a:lnTo>
                  <a:lnTo>
                    <a:pt x="501" y="94"/>
                  </a:lnTo>
                  <a:lnTo>
                    <a:pt x="500" y="92"/>
                  </a:lnTo>
                  <a:lnTo>
                    <a:pt x="498" y="90"/>
                  </a:lnTo>
                  <a:lnTo>
                    <a:pt x="496" y="88"/>
                  </a:lnTo>
                  <a:lnTo>
                    <a:pt x="492" y="84"/>
                  </a:lnTo>
                  <a:lnTo>
                    <a:pt x="488" y="80"/>
                  </a:lnTo>
                  <a:lnTo>
                    <a:pt x="484" y="76"/>
                  </a:lnTo>
                  <a:lnTo>
                    <a:pt x="480" y="71"/>
                  </a:lnTo>
                  <a:lnTo>
                    <a:pt x="478" y="67"/>
                  </a:lnTo>
                  <a:lnTo>
                    <a:pt x="475" y="61"/>
                  </a:lnTo>
                  <a:lnTo>
                    <a:pt x="469" y="57"/>
                  </a:lnTo>
                  <a:lnTo>
                    <a:pt x="465" y="55"/>
                  </a:lnTo>
                  <a:lnTo>
                    <a:pt x="463" y="55"/>
                  </a:lnTo>
                  <a:lnTo>
                    <a:pt x="463" y="53"/>
                  </a:lnTo>
                  <a:lnTo>
                    <a:pt x="461" y="51"/>
                  </a:lnTo>
                  <a:lnTo>
                    <a:pt x="461" y="49"/>
                  </a:lnTo>
                  <a:lnTo>
                    <a:pt x="461" y="48"/>
                  </a:lnTo>
                  <a:lnTo>
                    <a:pt x="461" y="46"/>
                  </a:lnTo>
                  <a:lnTo>
                    <a:pt x="459" y="46"/>
                  </a:lnTo>
                  <a:lnTo>
                    <a:pt x="459" y="44"/>
                  </a:lnTo>
                  <a:lnTo>
                    <a:pt x="457" y="44"/>
                  </a:lnTo>
                  <a:lnTo>
                    <a:pt x="455" y="44"/>
                  </a:lnTo>
                  <a:lnTo>
                    <a:pt x="455" y="42"/>
                  </a:lnTo>
                  <a:lnTo>
                    <a:pt x="455" y="40"/>
                  </a:lnTo>
                  <a:lnTo>
                    <a:pt x="453" y="40"/>
                  </a:lnTo>
                  <a:lnTo>
                    <a:pt x="453" y="38"/>
                  </a:lnTo>
                  <a:lnTo>
                    <a:pt x="452" y="38"/>
                  </a:lnTo>
                  <a:lnTo>
                    <a:pt x="450" y="38"/>
                  </a:lnTo>
                  <a:lnTo>
                    <a:pt x="448" y="38"/>
                  </a:lnTo>
                  <a:lnTo>
                    <a:pt x="446" y="38"/>
                  </a:lnTo>
                  <a:lnTo>
                    <a:pt x="446" y="36"/>
                  </a:lnTo>
                  <a:lnTo>
                    <a:pt x="446" y="34"/>
                  </a:lnTo>
                  <a:lnTo>
                    <a:pt x="446" y="32"/>
                  </a:lnTo>
                  <a:lnTo>
                    <a:pt x="444" y="32"/>
                  </a:lnTo>
                  <a:lnTo>
                    <a:pt x="442" y="32"/>
                  </a:lnTo>
                  <a:lnTo>
                    <a:pt x="440" y="32"/>
                  </a:lnTo>
                  <a:lnTo>
                    <a:pt x="438" y="30"/>
                  </a:lnTo>
                  <a:lnTo>
                    <a:pt x="438" y="28"/>
                  </a:lnTo>
                  <a:lnTo>
                    <a:pt x="436" y="26"/>
                  </a:lnTo>
                  <a:lnTo>
                    <a:pt x="436" y="25"/>
                  </a:lnTo>
                  <a:lnTo>
                    <a:pt x="434" y="25"/>
                  </a:lnTo>
                  <a:lnTo>
                    <a:pt x="432" y="23"/>
                  </a:lnTo>
                  <a:lnTo>
                    <a:pt x="432" y="21"/>
                  </a:lnTo>
                  <a:lnTo>
                    <a:pt x="429" y="21"/>
                  </a:lnTo>
                  <a:lnTo>
                    <a:pt x="427" y="21"/>
                  </a:lnTo>
                  <a:lnTo>
                    <a:pt x="425" y="21"/>
                  </a:lnTo>
                  <a:lnTo>
                    <a:pt x="423" y="21"/>
                  </a:lnTo>
                  <a:lnTo>
                    <a:pt x="421" y="19"/>
                  </a:lnTo>
                  <a:lnTo>
                    <a:pt x="419" y="19"/>
                  </a:lnTo>
                  <a:lnTo>
                    <a:pt x="417" y="17"/>
                  </a:lnTo>
                  <a:lnTo>
                    <a:pt x="417" y="19"/>
                  </a:lnTo>
                  <a:lnTo>
                    <a:pt x="417" y="21"/>
                  </a:lnTo>
                  <a:lnTo>
                    <a:pt x="415" y="19"/>
                  </a:lnTo>
                  <a:lnTo>
                    <a:pt x="413" y="19"/>
                  </a:lnTo>
                  <a:lnTo>
                    <a:pt x="411" y="17"/>
                  </a:lnTo>
                  <a:lnTo>
                    <a:pt x="409" y="17"/>
                  </a:lnTo>
                  <a:lnTo>
                    <a:pt x="407" y="17"/>
                  </a:lnTo>
                  <a:lnTo>
                    <a:pt x="405" y="15"/>
                  </a:lnTo>
                  <a:lnTo>
                    <a:pt x="404" y="15"/>
                  </a:lnTo>
                  <a:lnTo>
                    <a:pt x="402" y="15"/>
                  </a:lnTo>
                  <a:lnTo>
                    <a:pt x="400" y="15"/>
                  </a:lnTo>
                  <a:lnTo>
                    <a:pt x="398" y="15"/>
                  </a:lnTo>
                  <a:lnTo>
                    <a:pt x="396" y="15"/>
                  </a:lnTo>
                  <a:lnTo>
                    <a:pt x="394" y="15"/>
                  </a:lnTo>
                  <a:lnTo>
                    <a:pt x="392" y="13"/>
                  </a:lnTo>
                  <a:lnTo>
                    <a:pt x="390" y="13"/>
                  </a:lnTo>
                  <a:lnTo>
                    <a:pt x="388" y="11"/>
                  </a:lnTo>
                  <a:lnTo>
                    <a:pt x="386" y="11"/>
                  </a:lnTo>
                  <a:lnTo>
                    <a:pt x="384" y="11"/>
                  </a:lnTo>
                  <a:lnTo>
                    <a:pt x="382" y="11"/>
                  </a:lnTo>
                  <a:lnTo>
                    <a:pt x="382" y="9"/>
                  </a:lnTo>
                  <a:lnTo>
                    <a:pt x="375" y="9"/>
                  </a:lnTo>
                  <a:lnTo>
                    <a:pt x="369" y="9"/>
                  </a:lnTo>
                  <a:lnTo>
                    <a:pt x="361" y="7"/>
                  </a:lnTo>
                  <a:lnTo>
                    <a:pt x="356" y="5"/>
                  </a:lnTo>
                  <a:lnTo>
                    <a:pt x="350" y="5"/>
                  </a:lnTo>
                  <a:lnTo>
                    <a:pt x="342" y="3"/>
                  </a:lnTo>
                  <a:lnTo>
                    <a:pt x="336" y="2"/>
                  </a:lnTo>
                  <a:lnTo>
                    <a:pt x="329" y="0"/>
                  </a:lnTo>
                  <a:lnTo>
                    <a:pt x="321" y="0"/>
                  </a:lnTo>
                  <a:lnTo>
                    <a:pt x="313" y="0"/>
                  </a:lnTo>
                  <a:lnTo>
                    <a:pt x="304" y="0"/>
                  </a:lnTo>
                  <a:lnTo>
                    <a:pt x="296" y="0"/>
                  </a:lnTo>
                  <a:lnTo>
                    <a:pt x="286" y="0"/>
                  </a:lnTo>
                  <a:lnTo>
                    <a:pt x="279" y="0"/>
                  </a:lnTo>
                  <a:lnTo>
                    <a:pt x="271" y="2"/>
                  </a:lnTo>
                  <a:lnTo>
                    <a:pt x="262" y="3"/>
                  </a:lnTo>
                  <a:lnTo>
                    <a:pt x="254" y="7"/>
                  </a:lnTo>
                  <a:lnTo>
                    <a:pt x="248" y="11"/>
                  </a:lnTo>
                  <a:lnTo>
                    <a:pt x="240" y="17"/>
                  </a:lnTo>
                  <a:lnTo>
                    <a:pt x="235" y="23"/>
                  </a:lnTo>
                  <a:lnTo>
                    <a:pt x="227" y="26"/>
                  </a:lnTo>
                  <a:lnTo>
                    <a:pt x="221" y="32"/>
                  </a:lnTo>
                  <a:lnTo>
                    <a:pt x="214" y="36"/>
                  </a:lnTo>
                  <a:lnTo>
                    <a:pt x="206" y="42"/>
                  </a:lnTo>
                  <a:lnTo>
                    <a:pt x="204" y="44"/>
                  </a:lnTo>
                  <a:lnTo>
                    <a:pt x="202" y="48"/>
                  </a:lnTo>
                  <a:lnTo>
                    <a:pt x="198" y="49"/>
                  </a:lnTo>
                  <a:lnTo>
                    <a:pt x="196" y="53"/>
                  </a:lnTo>
                  <a:lnTo>
                    <a:pt x="194" y="55"/>
                  </a:lnTo>
                  <a:lnTo>
                    <a:pt x="191" y="59"/>
                  </a:lnTo>
                  <a:lnTo>
                    <a:pt x="189" y="61"/>
                  </a:lnTo>
                  <a:lnTo>
                    <a:pt x="187" y="65"/>
                  </a:lnTo>
                  <a:lnTo>
                    <a:pt x="183" y="67"/>
                  </a:lnTo>
                  <a:lnTo>
                    <a:pt x="181" y="69"/>
                  </a:lnTo>
                  <a:lnTo>
                    <a:pt x="179" y="71"/>
                  </a:lnTo>
                  <a:lnTo>
                    <a:pt x="177" y="73"/>
                  </a:lnTo>
                  <a:lnTo>
                    <a:pt x="173" y="74"/>
                  </a:lnTo>
                  <a:lnTo>
                    <a:pt x="171" y="76"/>
                  </a:lnTo>
                  <a:lnTo>
                    <a:pt x="169" y="78"/>
                  </a:lnTo>
                  <a:lnTo>
                    <a:pt x="166" y="78"/>
                  </a:lnTo>
                  <a:lnTo>
                    <a:pt x="166" y="80"/>
                  </a:lnTo>
                  <a:lnTo>
                    <a:pt x="164" y="82"/>
                  </a:lnTo>
                  <a:lnTo>
                    <a:pt x="164" y="84"/>
                  </a:lnTo>
                  <a:lnTo>
                    <a:pt x="164" y="86"/>
                  </a:lnTo>
                  <a:lnTo>
                    <a:pt x="164" y="88"/>
                  </a:lnTo>
                  <a:lnTo>
                    <a:pt x="162" y="88"/>
                  </a:lnTo>
                  <a:lnTo>
                    <a:pt x="160" y="90"/>
                  </a:lnTo>
                  <a:lnTo>
                    <a:pt x="158" y="92"/>
                  </a:lnTo>
                  <a:lnTo>
                    <a:pt x="156" y="92"/>
                  </a:lnTo>
                  <a:lnTo>
                    <a:pt x="156" y="94"/>
                  </a:lnTo>
                  <a:lnTo>
                    <a:pt x="154" y="94"/>
                  </a:lnTo>
                  <a:lnTo>
                    <a:pt x="154" y="96"/>
                  </a:lnTo>
                  <a:lnTo>
                    <a:pt x="154" y="97"/>
                  </a:lnTo>
                  <a:lnTo>
                    <a:pt x="154" y="99"/>
                  </a:lnTo>
                  <a:lnTo>
                    <a:pt x="152" y="99"/>
                  </a:lnTo>
                  <a:lnTo>
                    <a:pt x="150" y="99"/>
                  </a:lnTo>
                  <a:lnTo>
                    <a:pt x="150" y="101"/>
                  </a:lnTo>
                  <a:lnTo>
                    <a:pt x="148" y="101"/>
                  </a:lnTo>
                  <a:lnTo>
                    <a:pt x="146" y="105"/>
                  </a:lnTo>
                  <a:lnTo>
                    <a:pt x="144" y="109"/>
                  </a:lnTo>
                  <a:lnTo>
                    <a:pt x="144" y="113"/>
                  </a:lnTo>
                  <a:lnTo>
                    <a:pt x="143" y="115"/>
                  </a:lnTo>
                  <a:lnTo>
                    <a:pt x="143" y="119"/>
                  </a:lnTo>
                  <a:lnTo>
                    <a:pt x="141" y="122"/>
                  </a:lnTo>
                  <a:lnTo>
                    <a:pt x="139" y="126"/>
                  </a:lnTo>
                  <a:lnTo>
                    <a:pt x="137" y="128"/>
                  </a:lnTo>
                  <a:lnTo>
                    <a:pt x="137" y="145"/>
                  </a:lnTo>
                  <a:lnTo>
                    <a:pt x="137" y="163"/>
                  </a:lnTo>
                  <a:lnTo>
                    <a:pt x="137" y="180"/>
                  </a:lnTo>
                  <a:lnTo>
                    <a:pt x="137" y="197"/>
                  </a:lnTo>
                  <a:lnTo>
                    <a:pt x="137" y="215"/>
                  </a:lnTo>
                  <a:lnTo>
                    <a:pt x="137" y="232"/>
                  </a:lnTo>
                  <a:lnTo>
                    <a:pt x="135" y="249"/>
                  </a:lnTo>
                  <a:lnTo>
                    <a:pt x="133" y="266"/>
                  </a:lnTo>
                  <a:lnTo>
                    <a:pt x="133" y="268"/>
                  </a:lnTo>
                  <a:lnTo>
                    <a:pt x="131" y="270"/>
                  </a:lnTo>
                  <a:lnTo>
                    <a:pt x="129" y="274"/>
                  </a:lnTo>
                  <a:lnTo>
                    <a:pt x="127" y="276"/>
                  </a:lnTo>
                  <a:lnTo>
                    <a:pt x="125" y="278"/>
                  </a:lnTo>
                  <a:lnTo>
                    <a:pt x="123" y="280"/>
                  </a:lnTo>
                  <a:lnTo>
                    <a:pt x="123" y="284"/>
                  </a:lnTo>
                  <a:lnTo>
                    <a:pt x="121" y="286"/>
                  </a:lnTo>
                  <a:lnTo>
                    <a:pt x="118" y="291"/>
                  </a:lnTo>
                  <a:lnTo>
                    <a:pt x="112" y="297"/>
                  </a:lnTo>
                  <a:lnTo>
                    <a:pt x="106" y="301"/>
                  </a:lnTo>
                  <a:lnTo>
                    <a:pt x="100" y="307"/>
                  </a:lnTo>
                  <a:lnTo>
                    <a:pt x="96" y="312"/>
                  </a:lnTo>
                  <a:lnTo>
                    <a:pt x="93" y="318"/>
                  </a:lnTo>
                  <a:lnTo>
                    <a:pt x="87" y="324"/>
                  </a:lnTo>
                  <a:lnTo>
                    <a:pt x="85" y="330"/>
                  </a:lnTo>
                  <a:lnTo>
                    <a:pt x="83" y="332"/>
                  </a:lnTo>
                  <a:lnTo>
                    <a:pt x="81" y="334"/>
                  </a:lnTo>
                  <a:lnTo>
                    <a:pt x="79" y="335"/>
                  </a:lnTo>
                  <a:lnTo>
                    <a:pt x="77" y="337"/>
                  </a:lnTo>
                  <a:lnTo>
                    <a:pt x="75" y="339"/>
                  </a:lnTo>
                  <a:lnTo>
                    <a:pt x="73" y="341"/>
                  </a:lnTo>
                  <a:lnTo>
                    <a:pt x="71" y="341"/>
                  </a:lnTo>
                  <a:lnTo>
                    <a:pt x="70" y="343"/>
                  </a:lnTo>
                  <a:lnTo>
                    <a:pt x="68" y="343"/>
                  </a:lnTo>
                  <a:lnTo>
                    <a:pt x="66" y="345"/>
                  </a:lnTo>
                  <a:lnTo>
                    <a:pt x="66" y="347"/>
                  </a:lnTo>
                  <a:lnTo>
                    <a:pt x="64" y="349"/>
                  </a:lnTo>
                  <a:lnTo>
                    <a:pt x="62" y="351"/>
                  </a:lnTo>
                  <a:lnTo>
                    <a:pt x="62" y="353"/>
                  </a:lnTo>
                  <a:lnTo>
                    <a:pt x="62" y="355"/>
                  </a:lnTo>
                  <a:lnTo>
                    <a:pt x="60" y="357"/>
                  </a:lnTo>
                  <a:lnTo>
                    <a:pt x="58" y="358"/>
                  </a:lnTo>
                  <a:lnTo>
                    <a:pt x="58" y="360"/>
                  </a:lnTo>
                  <a:lnTo>
                    <a:pt x="56" y="362"/>
                  </a:lnTo>
                  <a:lnTo>
                    <a:pt x="56" y="364"/>
                  </a:lnTo>
                  <a:lnTo>
                    <a:pt x="54" y="366"/>
                  </a:lnTo>
                  <a:lnTo>
                    <a:pt x="52" y="368"/>
                  </a:lnTo>
                  <a:lnTo>
                    <a:pt x="48" y="368"/>
                  </a:lnTo>
                  <a:lnTo>
                    <a:pt x="48" y="370"/>
                  </a:lnTo>
                  <a:lnTo>
                    <a:pt x="47" y="372"/>
                  </a:lnTo>
                  <a:lnTo>
                    <a:pt x="47" y="374"/>
                  </a:lnTo>
                  <a:lnTo>
                    <a:pt x="45" y="376"/>
                  </a:lnTo>
                  <a:lnTo>
                    <a:pt x="45" y="378"/>
                  </a:lnTo>
                  <a:lnTo>
                    <a:pt x="45" y="380"/>
                  </a:lnTo>
                  <a:lnTo>
                    <a:pt x="43" y="380"/>
                  </a:lnTo>
                  <a:lnTo>
                    <a:pt x="43" y="381"/>
                  </a:lnTo>
                  <a:lnTo>
                    <a:pt x="41" y="381"/>
                  </a:lnTo>
                  <a:lnTo>
                    <a:pt x="41" y="383"/>
                  </a:lnTo>
                  <a:lnTo>
                    <a:pt x="39" y="383"/>
                  </a:lnTo>
                  <a:lnTo>
                    <a:pt x="37" y="383"/>
                  </a:lnTo>
                  <a:lnTo>
                    <a:pt x="35" y="387"/>
                  </a:lnTo>
                  <a:lnTo>
                    <a:pt x="33" y="391"/>
                  </a:lnTo>
                  <a:lnTo>
                    <a:pt x="31" y="395"/>
                  </a:lnTo>
                  <a:lnTo>
                    <a:pt x="29" y="401"/>
                  </a:lnTo>
                  <a:lnTo>
                    <a:pt x="27" y="405"/>
                  </a:lnTo>
                  <a:lnTo>
                    <a:pt x="24" y="408"/>
                  </a:lnTo>
                  <a:lnTo>
                    <a:pt x="22" y="412"/>
                  </a:lnTo>
                  <a:lnTo>
                    <a:pt x="20" y="416"/>
                  </a:lnTo>
                  <a:lnTo>
                    <a:pt x="18" y="418"/>
                  </a:lnTo>
                  <a:lnTo>
                    <a:pt x="18" y="422"/>
                  </a:lnTo>
                  <a:lnTo>
                    <a:pt x="16" y="426"/>
                  </a:lnTo>
                  <a:lnTo>
                    <a:pt x="16" y="429"/>
                  </a:lnTo>
                  <a:lnTo>
                    <a:pt x="14" y="431"/>
                  </a:lnTo>
                  <a:lnTo>
                    <a:pt x="14" y="435"/>
                  </a:lnTo>
                  <a:lnTo>
                    <a:pt x="12" y="439"/>
                  </a:lnTo>
                  <a:lnTo>
                    <a:pt x="10" y="441"/>
                  </a:lnTo>
                  <a:lnTo>
                    <a:pt x="10" y="454"/>
                  </a:lnTo>
                  <a:lnTo>
                    <a:pt x="10" y="468"/>
                  </a:lnTo>
                  <a:lnTo>
                    <a:pt x="10" y="479"/>
                  </a:lnTo>
                  <a:lnTo>
                    <a:pt x="10" y="493"/>
                  </a:lnTo>
                  <a:lnTo>
                    <a:pt x="10" y="506"/>
                  </a:lnTo>
                  <a:lnTo>
                    <a:pt x="10" y="520"/>
                  </a:lnTo>
                  <a:lnTo>
                    <a:pt x="8" y="533"/>
                  </a:lnTo>
                  <a:lnTo>
                    <a:pt x="8" y="547"/>
                  </a:lnTo>
                </a:path>
              </a:pathLst>
            </a:custGeom>
            <a:noFill/>
            <a:ln w="0">
              <a:solidFill>
                <a:srgbClr val="000000"/>
              </a:solidFill>
              <a:prstDash val="solid"/>
              <a:round/>
              <a:headEnd/>
              <a:tailEnd/>
            </a:ln>
          </p:spPr>
          <p:txBody>
            <a:bodyPr/>
            <a:lstStyle/>
            <a:p>
              <a:endParaRPr lang="en-US"/>
            </a:p>
          </p:txBody>
        </p:sp>
        <p:sp>
          <p:nvSpPr>
            <p:cNvPr id="518" name="Freeform 192"/>
            <p:cNvSpPr>
              <a:spLocks/>
            </p:cNvSpPr>
            <p:nvPr/>
          </p:nvSpPr>
          <p:spPr bwMode="auto">
            <a:xfrm>
              <a:off x="3848019" y="3990539"/>
              <a:ext cx="2746868" cy="1619353"/>
            </a:xfrm>
            <a:custGeom>
              <a:avLst/>
              <a:gdLst>
                <a:gd name="T0" fmla="*/ 977 w 1139"/>
                <a:gd name="T1" fmla="*/ 253 h 710"/>
                <a:gd name="T2" fmla="*/ 1010 w 1139"/>
                <a:gd name="T3" fmla="*/ 282 h 710"/>
                <a:gd name="T4" fmla="*/ 1041 w 1139"/>
                <a:gd name="T5" fmla="*/ 274 h 710"/>
                <a:gd name="T6" fmla="*/ 1062 w 1139"/>
                <a:gd name="T7" fmla="*/ 257 h 710"/>
                <a:gd name="T8" fmla="*/ 1075 w 1139"/>
                <a:gd name="T9" fmla="*/ 265 h 710"/>
                <a:gd name="T10" fmla="*/ 1127 w 1139"/>
                <a:gd name="T11" fmla="*/ 265 h 710"/>
                <a:gd name="T12" fmla="*/ 1119 w 1139"/>
                <a:gd name="T13" fmla="*/ 203 h 710"/>
                <a:gd name="T14" fmla="*/ 1100 w 1139"/>
                <a:gd name="T15" fmla="*/ 172 h 710"/>
                <a:gd name="T16" fmla="*/ 1069 w 1139"/>
                <a:gd name="T17" fmla="*/ 123 h 710"/>
                <a:gd name="T18" fmla="*/ 1064 w 1139"/>
                <a:gd name="T19" fmla="*/ 113 h 710"/>
                <a:gd name="T20" fmla="*/ 1039 w 1139"/>
                <a:gd name="T21" fmla="*/ 90 h 710"/>
                <a:gd name="T22" fmla="*/ 1016 w 1139"/>
                <a:gd name="T23" fmla="*/ 77 h 710"/>
                <a:gd name="T24" fmla="*/ 983 w 1139"/>
                <a:gd name="T25" fmla="*/ 63 h 710"/>
                <a:gd name="T26" fmla="*/ 922 w 1139"/>
                <a:gd name="T27" fmla="*/ 50 h 710"/>
                <a:gd name="T28" fmla="*/ 858 w 1139"/>
                <a:gd name="T29" fmla="*/ 44 h 710"/>
                <a:gd name="T30" fmla="*/ 816 w 1139"/>
                <a:gd name="T31" fmla="*/ 34 h 710"/>
                <a:gd name="T32" fmla="*/ 766 w 1139"/>
                <a:gd name="T33" fmla="*/ 23 h 710"/>
                <a:gd name="T34" fmla="*/ 628 w 1139"/>
                <a:gd name="T35" fmla="*/ 7 h 710"/>
                <a:gd name="T36" fmla="*/ 549 w 1139"/>
                <a:gd name="T37" fmla="*/ 2 h 710"/>
                <a:gd name="T38" fmla="*/ 438 w 1139"/>
                <a:gd name="T39" fmla="*/ 23 h 710"/>
                <a:gd name="T40" fmla="*/ 409 w 1139"/>
                <a:gd name="T41" fmla="*/ 40 h 710"/>
                <a:gd name="T42" fmla="*/ 394 w 1139"/>
                <a:gd name="T43" fmla="*/ 44 h 710"/>
                <a:gd name="T44" fmla="*/ 332 w 1139"/>
                <a:gd name="T45" fmla="*/ 86 h 710"/>
                <a:gd name="T46" fmla="*/ 280 w 1139"/>
                <a:gd name="T47" fmla="*/ 144 h 710"/>
                <a:gd name="T48" fmla="*/ 271 w 1139"/>
                <a:gd name="T49" fmla="*/ 163 h 710"/>
                <a:gd name="T50" fmla="*/ 256 w 1139"/>
                <a:gd name="T51" fmla="*/ 201 h 710"/>
                <a:gd name="T52" fmla="*/ 231 w 1139"/>
                <a:gd name="T53" fmla="*/ 263 h 710"/>
                <a:gd name="T54" fmla="*/ 202 w 1139"/>
                <a:gd name="T55" fmla="*/ 305 h 710"/>
                <a:gd name="T56" fmla="*/ 167 w 1139"/>
                <a:gd name="T57" fmla="*/ 343 h 710"/>
                <a:gd name="T58" fmla="*/ 85 w 1139"/>
                <a:gd name="T59" fmla="*/ 426 h 710"/>
                <a:gd name="T60" fmla="*/ 54 w 1139"/>
                <a:gd name="T61" fmla="*/ 443 h 710"/>
                <a:gd name="T62" fmla="*/ 2 w 1139"/>
                <a:gd name="T63" fmla="*/ 447 h 710"/>
                <a:gd name="T64" fmla="*/ 60 w 1139"/>
                <a:gd name="T65" fmla="*/ 541 h 710"/>
                <a:gd name="T66" fmla="*/ 81 w 1139"/>
                <a:gd name="T67" fmla="*/ 604 h 710"/>
                <a:gd name="T68" fmla="*/ 150 w 1139"/>
                <a:gd name="T69" fmla="*/ 673 h 710"/>
                <a:gd name="T70" fmla="*/ 254 w 1139"/>
                <a:gd name="T71" fmla="*/ 698 h 710"/>
                <a:gd name="T72" fmla="*/ 250 w 1139"/>
                <a:gd name="T73" fmla="*/ 679 h 710"/>
                <a:gd name="T74" fmla="*/ 236 w 1139"/>
                <a:gd name="T75" fmla="*/ 583 h 710"/>
                <a:gd name="T76" fmla="*/ 248 w 1139"/>
                <a:gd name="T77" fmla="*/ 545 h 710"/>
                <a:gd name="T78" fmla="*/ 269 w 1139"/>
                <a:gd name="T79" fmla="*/ 506 h 710"/>
                <a:gd name="T80" fmla="*/ 290 w 1139"/>
                <a:gd name="T81" fmla="*/ 501 h 710"/>
                <a:gd name="T82" fmla="*/ 302 w 1139"/>
                <a:gd name="T83" fmla="*/ 483 h 710"/>
                <a:gd name="T84" fmla="*/ 315 w 1139"/>
                <a:gd name="T85" fmla="*/ 468 h 710"/>
                <a:gd name="T86" fmla="*/ 340 w 1139"/>
                <a:gd name="T87" fmla="*/ 457 h 710"/>
                <a:gd name="T88" fmla="*/ 424 w 1139"/>
                <a:gd name="T89" fmla="*/ 410 h 710"/>
                <a:gd name="T90" fmla="*/ 457 w 1139"/>
                <a:gd name="T91" fmla="*/ 361 h 710"/>
                <a:gd name="T92" fmla="*/ 528 w 1139"/>
                <a:gd name="T93" fmla="*/ 359 h 710"/>
                <a:gd name="T94" fmla="*/ 664 w 1139"/>
                <a:gd name="T95" fmla="*/ 355 h 710"/>
                <a:gd name="T96" fmla="*/ 699 w 1139"/>
                <a:gd name="T97" fmla="*/ 349 h 710"/>
                <a:gd name="T98" fmla="*/ 712 w 1139"/>
                <a:gd name="T99" fmla="*/ 364 h 710"/>
                <a:gd name="T100" fmla="*/ 781 w 1139"/>
                <a:gd name="T101" fmla="*/ 401 h 710"/>
                <a:gd name="T102" fmla="*/ 816 w 1139"/>
                <a:gd name="T103" fmla="*/ 399 h 710"/>
                <a:gd name="T104" fmla="*/ 841 w 1139"/>
                <a:gd name="T105" fmla="*/ 366 h 710"/>
                <a:gd name="T106" fmla="*/ 906 w 1139"/>
                <a:gd name="T107" fmla="*/ 399 h 710"/>
                <a:gd name="T108" fmla="*/ 864 w 1139"/>
                <a:gd name="T109" fmla="*/ 361 h 710"/>
                <a:gd name="T110" fmla="*/ 895 w 1139"/>
                <a:gd name="T111" fmla="*/ 314 h 710"/>
                <a:gd name="T112" fmla="*/ 862 w 1139"/>
                <a:gd name="T113" fmla="*/ 324 h 710"/>
                <a:gd name="T114" fmla="*/ 854 w 1139"/>
                <a:gd name="T115" fmla="*/ 309 h 710"/>
                <a:gd name="T116" fmla="*/ 810 w 1139"/>
                <a:gd name="T117" fmla="*/ 316 h 710"/>
                <a:gd name="T118" fmla="*/ 822 w 1139"/>
                <a:gd name="T119" fmla="*/ 286 h 710"/>
                <a:gd name="T120" fmla="*/ 929 w 1139"/>
                <a:gd name="T121" fmla="*/ 280 h 7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9"/>
                <a:gd name="T184" fmla="*/ 0 h 710"/>
                <a:gd name="T185" fmla="*/ 1139 w 1139"/>
                <a:gd name="T186" fmla="*/ 710 h 71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28"/>
                  </a:lnTo>
                  <a:lnTo>
                    <a:pt x="1131" y="220"/>
                  </a:lnTo>
                  <a:lnTo>
                    <a:pt x="1125" y="213"/>
                  </a:lnTo>
                  <a:lnTo>
                    <a:pt x="1119" y="203"/>
                  </a:lnTo>
                  <a:lnTo>
                    <a:pt x="1114" y="196"/>
                  </a:lnTo>
                  <a:lnTo>
                    <a:pt x="1114" y="190"/>
                  </a:lnTo>
                  <a:lnTo>
                    <a:pt x="1112" y="190"/>
                  </a:lnTo>
                  <a:lnTo>
                    <a:pt x="1110" y="190"/>
                  </a:lnTo>
                  <a:lnTo>
                    <a:pt x="1108" y="186"/>
                  </a:lnTo>
                  <a:lnTo>
                    <a:pt x="1100" y="172"/>
                  </a:lnTo>
                  <a:lnTo>
                    <a:pt x="1092" y="157"/>
                  </a:lnTo>
                  <a:lnTo>
                    <a:pt x="1085" y="144"/>
                  </a:lnTo>
                  <a:lnTo>
                    <a:pt x="1079" y="128"/>
                  </a:lnTo>
                  <a:lnTo>
                    <a:pt x="1077" y="126"/>
                  </a:lnTo>
                  <a:lnTo>
                    <a:pt x="1075" y="126"/>
                  </a:lnTo>
                  <a:lnTo>
                    <a:pt x="1069" y="123"/>
                  </a:lnTo>
                  <a:lnTo>
                    <a:pt x="1067" y="121"/>
                  </a:lnTo>
                  <a:lnTo>
                    <a:pt x="1067" y="119"/>
                  </a:lnTo>
                  <a:lnTo>
                    <a:pt x="1067" y="115"/>
                  </a:lnTo>
                  <a:lnTo>
                    <a:pt x="1066" y="115"/>
                  </a:lnTo>
                  <a:lnTo>
                    <a:pt x="1064" y="113"/>
                  </a:lnTo>
                  <a:lnTo>
                    <a:pt x="1058" y="107"/>
                  </a:lnTo>
                  <a:lnTo>
                    <a:pt x="1054" y="103"/>
                  </a:lnTo>
                  <a:lnTo>
                    <a:pt x="1050" y="101"/>
                  </a:lnTo>
                  <a:lnTo>
                    <a:pt x="1046" y="98"/>
                  </a:lnTo>
                  <a:lnTo>
                    <a:pt x="1043" y="94"/>
                  </a:lnTo>
                  <a:lnTo>
                    <a:pt x="1039" y="90"/>
                  </a:lnTo>
                  <a:lnTo>
                    <a:pt x="1037" y="86"/>
                  </a:lnTo>
                  <a:lnTo>
                    <a:pt x="1035" y="84"/>
                  </a:lnTo>
                  <a:lnTo>
                    <a:pt x="1029" y="82"/>
                  </a:lnTo>
                  <a:lnTo>
                    <a:pt x="1023" y="80"/>
                  </a:lnTo>
                  <a:lnTo>
                    <a:pt x="1018" y="77"/>
                  </a:lnTo>
                  <a:lnTo>
                    <a:pt x="1016" y="77"/>
                  </a:lnTo>
                  <a:lnTo>
                    <a:pt x="1012" y="75"/>
                  </a:lnTo>
                  <a:lnTo>
                    <a:pt x="1010" y="73"/>
                  </a:lnTo>
                  <a:lnTo>
                    <a:pt x="1006" y="71"/>
                  </a:lnTo>
                  <a:lnTo>
                    <a:pt x="1002" y="69"/>
                  </a:lnTo>
                  <a:lnTo>
                    <a:pt x="1000" y="67"/>
                  </a:lnTo>
                  <a:lnTo>
                    <a:pt x="983" y="63"/>
                  </a:lnTo>
                  <a:lnTo>
                    <a:pt x="968" y="57"/>
                  </a:lnTo>
                  <a:lnTo>
                    <a:pt x="952" y="53"/>
                  </a:lnTo>
                  <a:lnTo>
                    <a:pt x="945" y="52"/>
                  </a:lnTo>
                  <a:lnTo>
                    <a:pt x="935" y="52"/>
                  </a:lnTo>
                  <a:lnTo>
                    <a:pt x="929" y="50"/>
                  </a:lnTo>
                  <a:lnTo>
                    <a:pt x="922" y="50"/>
                  </a:lnTo>
                  <a:lnTo>
                    <a:pt x="906" y="50"/>
                  </a:lnTo>
                  <a:lnTo>
                    <a:pt x="891" y="50"/>
                  </a:lnTo>
                  <a:lnTo>
                    <a:pt x="877" y="50"/>
                  </a:lnTo>
                  <a:lnTo>
                    <a:pt x="874" y="46"/>
                  </a:lnTo>
                  <a:lnTo>
                    <a:pt x="868" y="46"/>
                  </a:lnTo>
                  <a:lnTo>
                    <a:pt x="858" y="44"/>
                  </a:lnTo>
                  <a:lnTo>
                    <a:pt x="849" y="42"/>
                  </a:lnTo>
                  <a:lnTo>
                    <a:pt x="843" y="40"/>
                  </a:lnTo>
                  <a:lnTo>
                    <a:pt x="839" y="38"/>
                  </a:lnTo>
                  <a:lnTo>
                    <a:pt x="831" y="38"/>
                  </a:lnTo>
                  <a:lnTo>
                    <a:pt x="822" y="36"/>
                  </a:lnTo>
                  <a:lnTo>
                    <a:pt x="816" y="34"/>
                  </a:lnTo>
                  <a:lnTo>
                    <a:pt x="806" y="32"/>
                  </a:lnTo>
                  <a:lnTo>
                    <a:pt x="805" y="30"/>
                  </a:lnTo>
                  <a:lnTo>
                    <a:pt x="801" y="29"/>
                  </a:lnTo>
                  <a:lnTo>
                    <a:pt x="799" y="29"/>
                  </a:lnTo>
                  <a:lnTo>
                    <a:pt x="795" y="27"/>
                  </a:lnTo>
                  <a:lnTo>
                    <a:pt x="766" y="23"/>
                  </a:lnTo>
                  <a:lnTo>
                    <a:pt x="751" y="19"/>
                  </a:lnTo>
                  <a:lnTo>
                    <a:pt x="737" y="15"/>
                  </a:lnTo>
                  <a:lnTo>
                    <a:pt x="689" y="11"/>
                  </a:lnTo>
                  <a:lnTo>
                    <a:pt x="643" y="6"/>
                  </a:lnTo>
                  <a:lnTo>
                    <a:pt x="634" y="7"/>
                  </a:lnTo>
                  <a:lnTo>
                    <a:pt x="628" y="7"/>
                  </a:lnTo>
                  <a:lnTo>
                    <a:pt x="622" y="6"/>
                  </a:lnTo>
                  <a:lnTo>
                    <a:pt x="614" y="4"/>
                  </a:lnTo>
                  <a:lnTo>
                    <a:pt x="607" y="2"/>
                  </a:lnTo>
                  <a:lnTo>
                    <a:pt x="590" y="0"/>
                  </a:lnTo>
                  <a:lnTo>
                    <a:pt x="555" y="0"/>
                  </a:lnTo>
                  <a:lnTo>
                    <a:pt x="549" y="2"/>
                  </a:lnTo>
                  <a:lnTo>
                    <a:pt x="543" y="2"/>
                  </a:lnTo>
                  <a:lnTo>
                    <a:pt x="534" y="4"/>
                  </a:lnTo>
                  <a:lnTo>
                    <a:pt x="522" y="2"/>
                  </a:lnTo>
                  <a:lnTo>
                    <a:pt x="511" y="2"/>
                  </a:lnTo>
                  <a:lnTo>
                    <a:pt x="474" y="13"/>
                  </a:lnTo>
                  <a:lnTo>
                    <a:pt x="438" y="23"/>
                  </a:lnTo>
                  <a:lnTo>
                    <a:pt x="436" y="27"/>
                  </a:lnTo>
                  <a:lnTo>
                    <a:pt x="432" y="29"/>
                  </a:lnTo>
                  <a:lnTo>
                    <a:pt x="424" y="32"/>
                  </a:lnTo>
                  <a:lnTo>
                    <a:pt x="415" y="34"/>
                  </a:lnTo>
                  <a:lnTo>
                    <a:pt x="411" y="38"/>
                  </a:lnTo>
                  <a:lnTo>
                    <a:pt x="409" y="40"/>
                  </a:lnTo>
                  <a:lnTo>
                    <a:pt x="407" y="40"/>
                  </a:lnTo>
                  <a:lnTo>
                    <a:pt x="405" y="40"/>
                  </a:lnTo>
                  <a:lnTo>
                    <a:pt x="401" y="42"/>
                  </a:lnTo>
                  <a:lnTo>
                    <a:pt x="398" y="44"/>
                  </a:lnTo>
                  <a:lnTo>
                    <a:pt x="396" y="44"/>
                  </a:lnTo>
                  <a:lnTo>
                    <a:pt x="394" y="44"/>
                  </a:lnTo>
                  <a:lnTo>
                    <a:pt x="388" y="48"/>
                  </a:lnTo>
                  <a:lnTo>
                    <a:pt x="380" y="52"/>
                  </a:lnTo>
                  <a:lnTo>
                    <a:pt x="365" y="57"/>
                  </a:lnTo>
                  <a:lnTo>
                    <a:pt x="355" y="63"/>
                  </a:lnTo>
                  <a:lnTo>
                    <a:pt x="348" y="71"/>
                  </a:lnTo>
                  <a:lnTo>
                    <a:pt x="332" y="86"/>
                  </a:lnTo>
                  <a:lnTo>
                    <a:pt x="317" y="100"/>
                  </a:lnTo>
                  <a:lnTo>
                    <a:pt x="309" y="107"/>
                  </a:lnTo>
                  <a:lnTo>
                    <a:pt x="302" y="113"/>
                  </a:lnTo>
                  <a:lnTo>
                    <a:pt x="302" y="119"/>
                  </a:lnTo>
                  <a:lnTo>
                    <a:pt x="290" y="130"/>
                  </a:lnTo>
                  <a:lnTo>
                    <a:pt x="280" y="144"/>
                  </a:lnTo>
                  <a:lnTo>
                    <a:pt x="280" y="149"/>
                  </a:lnTo>
                  <a:lnTo>
                    <a:pt x="277" y="149"/>
                  </a:lnTo>
                  <a:lnTo>
                    <a:pt x="275" y="153"/>
                  </a:lnTo>
                  <a:lnTo>
                    <a:pt x="275" y="155"/>
                  </a:lnTo>
                  <a:lnTo>
                    <a:pt x="271" y="157"/>
                  </a:lnTo>
                  <a:lnTo>
                    <a:pt x="271" y="163"/>
                  </a:lnTo>
                  <a:lnTo>
                    <a:pt x="265" y="169"/>
                  </a:lnTo>
                  <a:lnTo>
                    <a:pt x="265" y="178"/>
                  </a:lnTo>
                  <a:lnTo>
                    <a:pt x="259" y="184"/>
                  </a:lnTo>
                  <a:lnTo>
                    <a:pt x="259" y="190"/>
                  </a:lnTo>
                  <a:lnTo>
                    <a:pt x="257" y="196"/>
                  </a:lnTo>
                  <a:lnTo>
                    <a:pt x="256" y="201"/>
                  </a:lnTo>
                  <a:lnTo>
                    <a:pt x="254" y="207"/>
                  </a:lnTo>
                  <a:lnTo>
                    <a:pt x="248" y="220"/>
                  </a:lnTo>
                  <a:lnTo>
                    <a:pt x="244" y="236"/>
                  </a:lnTo>
                  <a:lnTo>
                    <a:pt x="238" y="249"/>
                  </a:lnTo>
                  <a:lnTo>
                    <a:pt x="234" y="257"/>
                  </a:lnTo>
                  <a:lnTo>
                    <a:pt x="231" y="263"/>
                  </a:lnTo>
                  <a:lnTo>
                    <a:pt x="229" y="268"/>
                  </a:lnTo>
                  <a:lnTo>
                    <a:pt x="225" y="274"/>
                  </a:lnTo>
                  <a:lnTo>
                    <a:pt x="217" y="284"/>
                  </a:lnTo>
                  <a:lnTo>
                    <a:pt x="209" y="293"/>
                  </a:lnTo>
                  <a:lnTo>
                    <a:pt x="204" y="303"/>
                  </a:lnTo>
                  <a:lnTo>
                    <a:pt x="202" y="305"/>
                  </a:lnTo>
                  <a:lnTo>
                    <a:pt x="200" y="307"/>
                  </a:lnTo>
                  <a:lnTo>
                    <a:pt x="196" y="311"/>
                  </a:lnTo>
                  <a:lnTo>
                    <a:pt x="196" y="313"/>
                  </a:lnTo>
                  <a:lnTo>
                    <a:pt x="194" y="314"/>
                  </a:lnTo>
                  <a:lnTo>
                    <a:pt x="192" y="318"/>
                  </a:lnTo>
                  <a:lnTo>
                    <a:pt x="167" y="343"/>
                  </a:lnTo>
                  <a:lnTo>
                    <a:pt x="140" y="368"/>
                  </a:lnTo>
                  <a:lnTo>
                    <a:pt x="117" y="393"/>
                  </a:lnTo>
                  <a:lnTo>
                    <a:pt x="90" y="418"/>
                  </a:lnTo>
                  <a:lnTo>
                    <a:pt x="89" y="420"/>
                  </a:lnTo>
                  <a:lnTo>
                    <a:pt x="89" y="424"/>
                  </a:lnTo>
                  <a:lnTo>
                    <a:pt x="85" y="426"/>
                  </a:lnTo>
                  <a:lnTo>
                    <a:pt x="85" y="430"/>
                  </a:lnTo>
                  <a:lnTo>
                    <a:pt x="79" y="432"/>
                  </a:lnTo>
                  <a:lnTo>
                    <a:pt x="73" y="435"/>
                  </a:lnTo>
                  <a:lnTo>
                    <a:pt x="69" y="437"/>
                  </a:lnTo>
                  <a:lnTo>
                    <a:pt x="64" y="441"/>
                  </a:lnTo>
                  <a:lnTo>
                    <a:pt x="54" y="443"/>
                  </a:lnTo>
                  <a:lnTo>
                    <a:pt x="46" y="443"/>
                  </a:lnTo>
                  <a:lnTo>
                    <a:pt x="29" y="449"/>
                  </a:lnTo>
                  <a:lnTo>
                    <a:pt x="21" y="451"/>
                  </a:lnTo>
                  <a:lnTo>
                    <a:pt x="16" y="449"/>
                  </a:lnTo>
                  <a:lnTo>
                    <a:pt x="10"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close/>
                </a:path>
              </a:pathLst>
            </a:custGeom>
            <a:solidFill>
              <a:schemeClr val="accent1"/>
            </a:solidFill>
            <a:ln w="9525">
              <a:noFill/>
              <a:round/>
              <a:headEnd/>
              <a:tailEnd/>
            </a:ln>
          </p:spPr>
          <p:txBody>
            <a:bodyPr/>
            <a:lstStyle/>
            <a:p>
              <a:endParaRPr lang="en-US"/>
            </a:p>
          </p:txBody>
        </p:sp>
        <p:sp>
          <p:nvSpPr>
            <p:cNvPr id="519" name="Freeform 193"/>
            <p:cNvSpPr>
              <a:spLocks/>
            </p:cNvSpPr>
            <p:nvPr/>
          </p:nvSpPr>
          <p:spPr bwMode="auto">
            <a:xfrm>
              <a:off x="3848019" y="3990539"/>
              <a:ext cx="2746868" cy="1619353"/>
            </a:xfrm>
            <a:custGeom>
              <a:avLst/>
              <a:gdLst>
                <a:gd name="T0" fmla="*/ 991 w 1139"/>
                <a:gd name="T1" fmla="*/ 259 h 710"/>
                <a:gd name="T2" fmla="*/ 1044 w 1139"/>
                <a:gd name="T3" fmla="*/ 270 h 710"/>
                <a:gd name="T4" fmla="*/ 1058 w 1139"/>
                <a:gd name="T5" fmla="*/ 268 h 710"/>
                <a:gd name="T6" fmla="*/ 1139 w 1139"/>
                <a:gd name="T7" fmla="*/ 268 h 710"/>
                <a:gd name="T8" fmla="*/ 1137 w 1139"/>
                <a:gd name="T9" fmla="*/ 228 h 710"/>
                <a:gd name="T10" fmla="*/ 1114 w 1139"/>
                <a:gd name="T11" fmla="*/ 194 h 710"/>
                <a:gd name="T12" fmla="*/ 1096 w 1139"/>
                <a:gd name="T13" fmla="*/ 165 h 710"/>
                <a:gd name="T14" fmla="*/ 1071 w 1139"/>
                <a:gd name="T15" fmla="*/ 123 h 710"/>
                <a:gd name="T16" fmla="*/ 1062 w 1139"/>
                <a:gd name="T17" fmla="*/ 111 h 710"/>
                <a:gd name="T18" fmla="*/ 1044 w 1139"/>
                <a:gd name="T19" fmla="*/ 96 h 710"/>
                <a:gd name="T20" fmla="*/ 1023 w 1139"/>
                <a:gd name="T21" fmla="*/ 78 h 710"/>
                <a:gd name="T22" fmla="*/ 1004 w 1139"/>
                <a:gd name="T23" fmla="*/ 71 h 710"/>
                <a:gd name="T24" fmla="*/ 945 w 1139"/>
                <a:gd name="T25" fmla="*/ 53 h 710"/>
                <a:gd name="T26" fmla="*/ 877 w 1139"/>
                <a:gd name="T27" fmla="*/ 50 h 710"/>
                <a:gd name="T28" fmla="*/ 835 w 1139"/>
                <a:gd name="T29" fmla="*/ 38 h 710"/>
                <a:gd name="T30" fmla="*/ 805 w 1139"/>
                <a:gd name="T31" fmla="*/ 30 h 710"/>
                <a:gd name="T32" fmla="*/ 774 w 1139"/>
                <a:gd name="T33" fmla="*/ 23 h 710"/>
                <a:gd name="T34" fmla="*/ 689 w 1139"/>
                <a:gd name="T35" fmla="*/ 11 h 710"/>
                <a:gd name="T36" fmla="*/ 632 w 1139"/>
                <a:gd name="T37" fmla="*/ 7 h 710"/>
                <a:gd name="T38" fmla="*/ 572 w 1139"/>
                <a:gd name="T39" fmla="*/ 0 h 710"/>
                <a:gd name="T40" fmla="*/ 517 w 1139"/>
                <a:gd name="T41" fmla="*/ 2 h 710"/>
                <a:gd name="T42" fmla="*/ 438 w 1139"/>
                <a:gd name="T43" fmla="*/ 23 h 710"/>
                <a:gd name="T44" fmla="*/ 407 w 1139"/>
                <a:gd name="T45" fmla="*/ 40 h 710"/>
                <a:gd name="T46" fmla="*/ 384 w 1139"/>
                <a:gd name="T47" fmla="*/ 50 h 710"/>
                <a:gd name="T48" fmla="*/ 332 w 1139"/>
                <a:gd name="T49" fmla="*/ 86 h 710"/>
                <a:gd name="T50" fmla="*/ 296 w 1139"/>
                <a:gd name="T51" fmla="*/ 125 h 710"/>
                <a:gd name="T52" fmla="*/ 280 w 1139"/>
                <a:gd name="T53" fmla="*/ 149 h 710"/>
                <a:gd name="T54" fmla="*/ 271 w 1139"/>
                <a:gd name="T55" fmla="*/ 159 h 710"/>
                <a:gd name="T56" fmla="*/ 265 w 1139"/>
                <a:gd name="T57" fmla="*/ 171 h 710"/>
                <a:gd name="T58" fmla="*/ 259 w 1139"/>
                <a:gd name="T59" fmla="*/ 186 h 710"/>
                <a:gd name="T60" fmla="*/ 248 w 1139"/>
                <a:gd name="T61" fmla="*/ 220 h 710"/>
                <a:gd name="T62" fmla="*/ 221 w 1139"/>
                <a:gd name="T63" fmla="*/ 278 h 710"/>
                <a:gd name="T64" fmla="*/ 198 w 1139"/>
                <a:gd name="T65" fmla="*/ 307 h 710"/>
                <a:gd name="T66" fmla="*/ 165 w 1139"/>
                <a:gd name="T67" fmla="*/ 343 h 710"/>
                <a:gd name="T68" fmla="*/ 87 w 1139"/>
                <a:gd name="T69" fmla="*/ 424 h 710"/>
                <a:gd name="T70" fmla="*/ 71 w 1139"/>
                <a:gd name="T71" fmla="*/ 437 h 710"/>
                <a:gd name="T72" fmla="*/ 37 w 1139"/>
                <a:gd name="T73" fmla="*/ 447 h 710"/>
                <a:gd name="T74" fmla="*/ 6 w 1139"/>
                <a:gd name="T75" fmla="*/ 447 h 710"/>
                <a:gd name="T76" fmla="*/ 71 w 1139"/>
                <a:gd name="T77" fmla="*/ 552 h 710"/>
                <a:gd name="T78" fmla="*/ 133 w 1139"/>
                <a:gd name="T79" fmla="*/ 668 h 710"/>
                <a:gd name="T80" fmla="*/ 263 w 1139"/>
                <a:gd name="T81" fmla="*/ 698 h 710"/>
                <a:gd name="T82" fmla="*/ 238 w 1139"/>
                <a:gd name="T83" fmla="*/ 583 h 710"/>
                <a:gd name="T84" fmla="*/ 252 w 1139"/>
                <a:gd name="T85" fmla="*/ 526 h 710"/>
                <a:gd name="T86" fmla="*/ 286 w 1139"/>
                <a:gd name="T87" fmla="*/ 501 h 710"/>
                <a:gd name="T88" fmla="*/ 325 w 1139"/>
                <a:gd name="T89" fmla="*/ 480 h 710"/>
                <a:gd name="T90" fmla="*/ 340 w 1139"/>
                <a:gd name="T91" fmla="*/ 457 h 710"/>
                <a:gd name="T92" fmla="*/ 438 w 1139"/>
                <a:gd name="T93" fmla="*/ 376 h 710"/>
                <a:gd name="T94" fmla="*/ 528 w 1139"/>
                <a:gd name="T95" fmla="*/ 359 h 710"/>
                <a:gd name="T96" fmla="*/ 686 w 1139"/>
                <a:gd name="T97" fmla="*/ 347 h 710"/>
                <a:gd name="T98" fmla="*/ 712 w 1139"/>
                <a:gd name="T99" fmla="*/ 364 h 710"/>
                <a:gd name="T100" fmla="*/ 799 w 1139"/>
                <a:gd name="T101" fmla="*/ 391 h 710"/>
                <a:gd name="T102" fmla="*/ 841 w 1139"/>
                <a:gd name="T103" fmla="*/ 366 h 710"/>
                <a:gd name="T104" fmla="*/ 910 w 1139"/>
                <a:gd name="T105" fmla="*/ 386 h 710"/>
                <a:gd name="T106" fmla="*/ 895 w 1139"/>
                <a:gd name="T107" fmla="*/ 314 h 710"/>
                <a:gd name="T108" fmla="*/ 849 w 1139"/>
                <a:gd name="T109" fmla="*/ 322 h 710"/>
                <a:gd name="T110" fmla="*/ 810 w 1139"/>
                <a:gd name="T111" fmla="*/ 316 h 710"/>
                <a:gd name="T112" fmla="*/ 870 w 1139"/>
                <a:gd name="T113" fmla="*/ 299 h 7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9"/>
                <a:gd name="T172" fmla="*/ 0 h 710"/>
                <a:gd name="T173" fmla="*/ 1139 w 1139"/>
                <a:gd name="T174" fmla="*/ 710 h 7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9" h="710">
                  <a:moveTo>
                    <a:pt x="954" y="280"/>
                  </a:moveTo>
                  <a:lnTo>
                    <a:pt x="956" y="276"/>
                  </a:lnTo>
                  <a:lnTo>
                    <a:pt x="962" y="274"/>
                  </a:lnTo>
                  <a:lnTo>
                    <a:pt x="973" y="278"/>
                  </a:lnTo>
                  <a:lnTo>
                    <a:pt x="977" y="272"/>
                  </a:lnTo>
                  <a:lnTo>
                    <a:pt x="977" y="253"/>
                  </a:lnTo>
                  <a:lnTo>
                    <a:pt x="983" y="240"/>
                  </a:lnTo>
                  <a:lnTo>
                    <a:pt x="991" y="253"/>
                  </a:lnTo>
                  <a:lnTo>
                    <a:pt x="991" y="259"/>
                  </a:lnTo>
                  <a:lnTo>
                    <a:pt x="995" y="268"/>
                  </a:lnTo>
                  <a:lnTo>
                    <a:pt x="1002" y="280"/>
                  </a:lnTo>
                  <a:lnTo>
                    <a:pt x="1010" y="282"/>
                  </a:lnTo>
                  <a:lnTo>
                    <a:pt x="1018" y="280"/>
                  </a:lnTo>
                  <a:lnTo>
                    <a:pt x="1023" y="274"/>
                  </a:lnTo>
                  <a:lnTo>
                    <a:pt x="1029" y="270"/>
                  </a:lnTo>
                  <a:lnTo>
                    <a:pt x="1029" y="276"/>
                  </a:lnTo>
                  <a:lnTo>
                    <a:pt x="1041" y="274"/>
                  </a:lnTo>
                  <a:lnTo>
                    <a:pt x="1044" y="270"/>
                  </a:lnTo>
                  <a:lnTo>
                    <a:pt x="1050" y="261"/>
                  </a:lnTo>
                  <a:lnTo>
                    <a:pt x="1050" y="257"/>
                  </a:lnTo>
                  <a:lnTo>
                    <a:pt x="1056" y="259"/>
                  </a:lnTo>
                  <a:lnTo>
                    <a:pt x="1060" y="259"/>
                  </a:lnTo>
                  <a:lnTo>
                    <a:pt x="1062" y="257"/>
                  </a:lnTo>
                  <a:lnTo>
                    <a:pt x="1066" y="257"/>
                  </a:lnTo>
                  <a:lnTo>
                    <a:pt x="1066" y="261"/>
                  </a:lnTo>
                  <a:lnTo>
                    <a:pt x="1058" y="267"/>
                  </a:lnTo>
                  <a:lnTo>
                    <a:pt x="1058" y="268"/>
                  </a:lnTo>
                  <a:lnTo>
                    <a:pt x="1066" y="265"/>
                  </a:lnTo>
                  <a:lnTo>
                    <a:pt x="1075" y="265"/>
                  </a:lnTo>
                  <a:lnTo>
                    <a:pt x="1110" y="253"/>
                  </a:lnTo>
                  <a:lnTo>
                    <a:pt x="1115" y="253"/>
                  </a:lnTo>
                  <a:lnTo>
                    <a:pt x="1115" y="255"/>
                  </a:lnTo>
                  <a:lnTo>
                    <a:pt x="1110" y="261"/>
                  </a:lnTo>
                  <a:lnTo>
                    <a:pt x="1112" y="263"/>
                  </a:lnTo>
                  <a:lnTo>
                    <a:pt x="1127" y="265"/>
                  </a:lnTo>
                  <a:lnTo>
                    <a:pt x="1139" y="268"/>
                  </a:lnTo>
                  <a:lnTo>
                    <a:pt x="1137" y="265"/>
                  </a:lnTo>
                  <a:lnTo>
                    <a:pt x="1137" y="261"/>
                  </a:lnTo>
                  <a:lnTo>
                    <a:pt x="1137" y="257"/>
                  </a:lnTo>
                  <a:lnTo>
                    <a:pt x="1137" y="251"/>
                  </a:lnTo>
                  <a:lnTo>
                    <a:pt x="1137" y="247"/>
                  </a:lnTo>
                  <a:lnTo>
                    <a:pt x="1137" y="242"/>
                  </a:lnTo>
                  <a:lnTo>
                    <a:pt x="1137" y="238"/>
                  </a:lnTo>
                  <a:lnTo>
                    <a:pt x="1137" y="232"/>
                  </a:lnTo>
                  <a:lnTo>
                    <a:pt x="1137" y="228"/>
                  </a:lnTo>
                  <a:lnTo>
                    <a:pt x="1135" y="224"/>
                  </a:lnTo>
                  <a:lnTo>
                    <a:pt x="1131" y="220"/>
                  </a:lnTo>
                  <a:lnTo>
                    <a:pt x="1129" y="217"/>
                  </a:lnTo>
                  <a:lnTo>
                    <a:pt x="1125" y="211"/>
                  </a:lnTo>
                  <a:lnTo>
                    <a:pt x="1123" y="207"/>
                  </a:lnTo>
                  <a:lnTo>
                    <a:pt x="1119" y="203"/>
                  </a:lnTo>
                  <a:lnTo>
                    <a:pt x="1117" y="199"/>
                  </a:lnTo>
                  <a:lnTo>
                    <a:pt x="1114" y="196"/>
                  </a:lnTo>
                  <a:lnTo>
                    <a:pt x="1114" y="194"/>
                  </a:lnTo>
                  <a:lnTo>
                    <a:pt x="1114" y="192"/>
                  </a:lnTo>
                  <a:lnTo>
                    <a:pt x="1114" y="190"/>
                  </a:lnTo>
                  <a:lnTo>
                    <a:pt x="1112" y="190"/>
                  </a:lnTo>
                  <a:lnTo>
                    <a:pt x="1110" y="190"/>
                  </a:lnTo>
                  <a:lnTo>
                    <a:pt x="1110" y="188"/>
                  </a:lnTo>
                  <a:lnTo>
                    <a:pt x="1108" y="186"/>
                  </a:lnTo>
                  <a:lnTo>
                    <a:pt x="1106" y="178"/>
                  </a:lnTo>
                  <a:lnTo>
                    <a:pt x="1102" y="172"/>
                  </a:lnTo>
                  <a:lnTo>
                    <a:pt x="1096" y="165"/>
                  </a:lnTo>
                  <a:lnTo>
                    <a:pt x="1092" y="157"/>
                  </a:lnTo>
                  <a:lnTo>
                    <a:pt x="1089" y="151"/>
                  </a:lnTo>
                  <a:lnTo>
                    <a:pt x="1085" y="144"/>
                  </a:lnTo>
                  <a:lnTo>
                    <a:pt x="1081" y="136"/>
                  </a:lnTo>
                  <a:lnTo>
                    <a:pt x="1079" y="128"/>
                  </a:lnTo>
                  <a:lnTo>
                    <a:pt x="1077" y="128"/>
                  </a:lnTo>
                  <a:lnTo>
                    <a:pt x="1075" y="126"/>
                  </a:lnTo>
                  <a:lnTo>
                    <a:pt x="1073" y="125"/>
                  </a:lnTo>
                  <a:lnTo>
                    <a:pt x="1071" y="123"/>
                  </a:lnTo>
                  <a:lnTo>
                    <a:pt x="1069" y="123"/>
                  </a:lnTo>
                  <a:lnTo>
                    <a:pt x="1067" y="121"/>
                  </a:lnTo>
                  <a:lnTo>
                    <a:pt x="1067" y="119"/>
                  </a:lnTo>
                  <a:lnTo>
                    <a:pt x="1067" y="117"/>
                  </a:lnTo>
                  <a:lnTo>
                    <a:pt x="1067" y="115"/>
                  </a:lnTo>
                  <a:lnTo>
                    <a:pt x="1067" y="113"/>
                  </a:lnTo>
                  <a:lnTo>
                    <a:pt x="1064" y="113"/>
                  </a:lnTo>
                  <a:lnTo>
                    <a:pt x="1064" y="111"/>
                  </a:lnTo>
                  <a:lnTo>
                    <a:pt x="1062" y="111"/>
                  </a:lnTo>
                  <a:lnTo>
                    <a:pt x="1060" y="109"/>
                  </a:lnTo>
                  <a:lnTo>
                    <a:pt x="1058" y="107"/>
                  </a:lnTo>
                  <a:lnTo>
                    <a:pt x="1056" y="105"/>
                  </a:lnTo>
                  <a:lnTo>
                    <a:pt x="1054" y="103"/>
                  </a:lnTo>
                  <a:lnTo>
                    <a:pt x="1052" y="103"/>
                  </a:lnTo>
                  <a:lnTo>
                    <a:pt x="1050" y="101"/>
                  </a:lnTo>
                  <a:lnTo>
                    <a:pt x="1048" y="100"/>
                  </a:lnTo>
                  <a:lnTo>
                    <a:pt x="1046" y="98"/>
                  </a:lnTo>
                  <a:lnTo>
                    <a:pt x="1044" y="96"/>
                  </a:lnTo>
                  <a:lnTo>
                    <a:pt x="1043" y="94"/>
                  </a:lnTo>
                  <a:lnTo>
                    <a:pt x="1041" y="92"/>
                  </a:lnTo>
                  <a:lnTo>
                    <a:pt x="1039" y="90"/>
                  </a:lnTo>
                  <a:lnTo>
                    <a:pt x="1037" y="88"/>
                  </a:lnTo>
                  <a:lnTo>
                    <a:pt x="1035" y="84"/>
                  </a:lnTo>
                  <a:lnTo>
                    <a:pt x="1033" y="84"/>
                  </a:lnTo>
                  <a:lnTo>
                    <a:pt x="1029" y="82"/>
                  </a:lnTo>
                  <a:lnTo>
                    <a:pt x="1027" y="80"/>
                  </a:lnTo>
                  <a:lnTo>
                    <a:pt x="1023" y="78"/>
                  </a:lnTo>
                  <a:lnTo>
                    <a:pt x="1021" y="78"/>
                  </a:lnTo>
                  <a:lnTo>
                    <a:pt x="1018" y="77"/>
                  </a:lnTo>
                  <a:lnTo>
                    <a:pt x="1016" y="77"/>
                  </a:lnTo>
                  <a:lnTo>
                    <a:pt x="1012" y="75"/>
                  </a:lnTo>
                  <a:lnTo>
                    <a:pt x="1010" y="75"/>
                  </a:lnTo>
                  <a:lnTo>
                    <a:pt x="1010" y="73"/>
                  </a:lnTo>
                  <a:lnTo>
                    <a:pt x="1008" y="71"/>
                  </a:lnTo>
                  <a:lnTo>
                    <a:pt x="1006" y="71"/>
                  </a:lnTo>
                  <a:lnTo>
                    <a:pt x="1004" y="71"/>
                  </a:lnTo>
                  <a:lnTo>
                    <a:pt x="1002" y="69"/>
                  </a:lnTo>
                  <a:lnTo>
                    <a:pt x="1000" y="67"/>
                  </a:lnTo>
                  <a:lnTo>
                    <a:pt x="993" y="65"/>
                  </a:lnTo>
                  <a:lnTo>
                    <a:pt x="983" y="63"/>
                  </a:lnTo>
                  <a:lnTo>
                    <a:pt x="975" y="61"/>
                  </a:lnTo>
                  <a:lnTo>
                    <a:pt x="968" y="57"/>
                  </a:lnTo>
                  <a:lnTo>
                    <a:pt x="960" y="55"/>
                  </a:lnTo>
                  <a:lnTo>
                    <a:pt x="952" y="53"/>
                  </a:lnTo>
                  <a:lnTo>
                    <a:pt x="945" y="53"/>
                  </a:lnTo>
                  <a:lnTo>
                    <a:pt x="935" y="52"/>
                  </a:lnTo>
                  <a:lnTo>
                    <a:pt x="929" y="50"/>
                  </a:lnTo>
                  <a:lnTo>
                    <a:pt x="922" y="50"/>
                  </a:lnTo>
                  <a:lnTo>
                    <a:pt x="914" y="50"/>
                  </a:lnTo>
                  <a:lnTo>
                    <a:pt x="906" y="50"/>
                  </a:lnTo>
                  <a:lnTo>
                    <a:pt x="899" y="50"/>
                  </a:lnTo>
                  <a:lnTo>
                    <a:pt x="891" y="50"/>
                  </a:lnTo>
                  <a:lnTo>
                    <a:pt x="885" y="50"/>
                  </a:lnTo>
                  <a:lnTo>
                    <a:pt x="877" y="50"/>
                  </a:lnTo>
                  <a:lnTo>
                    <a:pt x="874" y="48"/>
                  </a:lnTo>
                  <a:lnTo>
                    <a:pt x="868" y="46"/>
                  </a:lnTo>
                  <a:lnTo>
                    <a:pt x="864" y="44"/>
                  </a:lnTo>
                  <a:lnTo>
                    <a:pt x="858" y="44"/>
                  </a:lnTo>
                  <a:lnTo>
                    <a:pt x="853" y="42"/>
                  </a:lnTo>
                  <a:lnTo>
                    <a:pt x="849" y="42"/>
                  </a:lnTo>
                  <a:lnTo>
                    <a:pt x="843" y="40"/>
                  </a:lnTo>
                  <a:lnTo>
                    <a:pt x="839" y="38"/>
                  </a:lnTo>
                  <a:lnTo>
                    <a:pt x="835" y="38"/>
                  </a:lnTo>
                  <a:lnTo>
                    <a:pt x="831" y="38"/>
                  </a:lnTo>
                  <a:lnTo>
                    <a:pt x="828" y="36"/>
                  </a:lnTo>
                  <a:lnTo>
                    <a:pt x="824" y="36"/>
                  </a:lnTo>
                  <a:lnTo>
                    <a:pt x="818" y="34"/>
                  </a:lnTo>
                  <a:lnTo>
                    <a:pt x="814" y="32"/>
                  </a:lnTo>
                  <a:lnTo>
                    <a:pt x="810" y="32"/>
                  </a:lnTo>
                  <a:lnTo>
                    <a:pt x="806" y="32"/>
                  </a:lnTo>
                  <a:lnTo>
                    <a:pt x="806" y="30"/>
                  </a:lnTo>
                  <a:lnTo>
                    <a:pt x="805" y="30"/>
                  </a:lnTo>
                  <a:lnTo>
                    <a:pt x="803" y="29"/>
                  </a:lnTo>
                  <a:lnTo>
                    <a:pt x="801" y="29"/>
                  </a:lnTo>
                  <a:lnTo>
                    <a:pt x="799" y="29"/>
                  </a:lnTo>
                  <a:lnTo>
                    <a:pt x="797" y="29"/>
                  </a:lnTo>
                  <a:lnTo>
                    <a:pt x="797" y="27"/>
                  </a:lnTo>
                  <a:lnTo>
                    <a:pt x="795" y="27"/>
                  </a:lnTo>
                  <a:lnTo>
                    <a:pt x="787" y="25"/>
                  </a:lnTo>
                  <a:lnTo>
                    <a:pt x="780" y="25"/>
                  </a:lnTo>
                  <a:lnTo>
                    <a:pt x="774" y="23"/>
                  </a:lnTo>
                  <a:lnTo>
                    <a:pt x="766" y="23"/>
                  </a:lnTo>
                  <a:lnTo>
                    <a:pt x="758" y="21"/>
                  </a:lnTo>
                  <a:lnTo>
                    <a:pt x="751" y="19"/>
                  </a:lnTo>
                  <a:lnTo>
                    <a:pt x="743" y="17"/>
                  </a:lnTo>
                  <a:lnTo>
                    <a:pt x="737" y="15"/>
                  </a:lnTo>
                  <a:lnTo>
                    <a:pt x="726" y="13"/>
                  </a:lnTo>
                  <a:lnTo>
                    <a:pt x="712" y="13"/>
                  </a:lnTo>
                  <a:lnTo>
                    <a:pt x="701" y="11"/>
                  </a:lnTo>
                  <a:lnTo>
                    <a:pt x="689" y="11"/>
                  </a:lnTo>
                  <a:lnTo>
                    <a:pt x="678" y="9"/>
                  </a:lnTo>
                  <a:lnTo>
                    <a:pt x="666" y="7"/>
                  </a:lnTo>
                  <a:lnTo>
                    <a:pt x="655" y="7"/>
                  </a:lnTo>
                  <a:lnTo>
                    <a:pt x="643" y="6"/>
                  </a:lnTo>
                  <a:lnTo>
                    <a:pt x="641" y="6"/>
                  </a:lnTo>
                  <a:lnTo>
                    <a:pt x="638" y="6"/>
                  </a:lnTo>
                  <a:lnTo>
                    <a:pt x="636" y="7"/>
                  </a:lnTo>
                  <a:lnTo>
                    <a:pt x="634" y="7"/>
                  </a:lnTo>
                  <a:lnTo>
                    <a:pt x="632" y="7"/>
                  </a:lnTo>
                  <a:lnTo>
                    <a:pt x="628" y="7"/>
                  </a:lnTo>
                  <a:lnTo>
                    <a:pt x="626" y="6"/>
                  </a:lnTo>
                  <a:lnTo>
                    <a:pt x="622" y="6"/>
                  </a:lnTo>
                  <a:lnTo>
                    <a:pt x="614" y="2"/>
                  </a:lnTo>
                  <a:lnTo>
                    <a:pt x="607" y="2"/>
                  </a:lnTo>
                  <a:lnTo>
                    <a:pt x="597" y="0"/>
                  </a:lnTo>
                  <a:lnTo>
                    <a:pt x="590" y="0"/>
                  </a:lnTo>
                  <a:lnTo>
                    <a:pt x="580" y="0"/>
                  </a:lnTo>
                  <a:lnTo>
                    <a:pt x="572" y="0"/>
                  </a:lnTo>
                  <a:lnTo>
                    <a:pt x="565" y="0"/>
                  </a:lnTo>
                  <a:lnTo>
                    <a:pt x="555" y="0"/>
                  </a:lnTo>
                  <a:lnTo>
                    <a:pt x="549" y="2"/>
                  </a:lnTo>
                  <a:lnTo>
                    <a:pt x="545" y="2"/>
                  </a:lnTo>
                  <a:lnTo>
                    <a:pt x="540" y="4"/>
                  </a:lnTo>
                  <a:lnTo>
                    <a:pt x="534" y="4"/>
                  </a:lnTo>
                  <a:lnTo>
                    <a:pt x="528" y="2"/>
                  </a:lnTo>
                  <a:lnTo>
                    <a:pt x="522" y="2"/>
                  </a:lnTo>
                  <a:lnTo>
                    <a:pt x="517" y="2"/>
                  </a:lnTo>
                  <a:lnTo>
                    <a:pt x="511" y="2"/>
                  </a:lnTo>
                  <a:lnTo>
                    <a:pt x="503" y="6"/>
                  </a:lnTo>
                  <a:lnTo>
                    <a:pt x="494" y="7"/>
                  </a:lnTo>
                  <a:lnTo>
                    <a:pt x="484" y="11"/>
                  </a:lnTo>
                  <a:lnTo>
                    <a:pt x="474" y="13"/>
                  </a:lnTo>
                  <a:lnTo>
                    <a:pt x="467" y="15"/>
                  </a:lnTo>
                  <a:lnTo>
                    <a:pt x="457" y="19"/>
                  </a:lnTo>
                  <a:lnTo>
                    <a:pt x="447" y="21"/>
                  </a:lnTo>
                  <a:lnTo>
                    <a:pt x="438" y="23"/>
                  </a:lnTo>
                  <a:lnTo>
                    <a:pt x="436" y="27"/>
                  </a:lnTo>
                  <a:lnTo>
                    <a:pt x="432" y="29"/>
                  </a:lnTo>
                  <a:lnTo>
                    <a:pt x="428" y="30"/>
                  </a:lnTo>
                  <a:lnTo>
                    <a:pt x="424" y="32"/>
                  </a:lnTo>
                  <a:lnTo>
                    <a:pt x="419" y="32"/>
                  </a:lnTo>
                  <a:lnTo>
                    <a:pt x="415" y="34"/>
                  </a:lnTo>
                  <a:lnTo>
                    <a:pt x="413" y="36"/>
                  </a:lnTo>
                  <a:lnTo>
                    <a:pt x="409" y="40"/>
                  </a:lnTo>
                  <a:lnTo>
                    <a:pt x="407" y="40"/>
                  </a:lnTo>
                  <a:lnTo>
                    <a:pt x="405" y="40"/>
                  </a:lnTo>
                  <a:lnTo>
                    <a:pt x="403" y="40"/>
                  </a:lnTo>
                  <a:lnTo>
                    <a:pt x="401" y="42"/>
                  </a:lnTo>
                  <a:lnTo>
                    <a:pt x="399" y="42"/>
                  </a:lnTo>
                  <a:lnTo>
                    <a:pt x="398" y="44"/>
                  </a:lnTo>
                  <a:lnTo>
                    <a:pt x="394" y="44"/>
                  </a:lnTo>
                  <a:lnTo>
                    <a:pt x="392" y="46"/>
                  </a:lnTo>
                  <a:lnTo>
                    <a:pt x="388" y="48"/>
                  </a:lnTo>
                  <a:lnTo>
                    <a:pt x="384" y="50"/>
                  </a:lnTo>
                  <a:lnTo>
                    <a:pt x="380" y="52"/>
                  </a:lnTo>
                  <a:lnTo>
                    <a:pt x="376" y="53"/>
                  </a:lnTo>
                  <a:lnTo>
                    <a:pt x="373" y="55"/>
                  </a:lnTo>
                  <a:lnTo>
                    <a:pt x="369" y="55"/>
                  </a:lnTo>
                  <a:lnTo>
                    <a:pt x="365" y="57"/>
                  </a:lnTo>
                  <a:lnTo>
                    <a:pt x="355" y="63"/>
                  </a:lnTo>
                  <a:lnTo>
                    <a:pt x="348" y="71"/>
                  </a:lnTo>
                  <a:lnTo>
                    <a:pt x="340" y="78"/>
                  </a:lnTo>
                  <a:lnTo>
                    <a:pt x="332" y="86"/>
                  </a:lnTo>
                  <a:lnTo>
                    <a:pt x="325" y="94"/>
                  </a:lnTo>
                  <a:lnTo>
                    <a:pt x="317" y="100"/>
                  </a:lnTo>
                  <a:lnTo>
                    <a:pt x="309" y="107"/>
                  </a:lnTo>
                  <a:lnTo>
                    <a:pt x="302" y="113"/>
                  </a:lnTo>
                  <a:lnTo>
                    <a:pt x="302" y="115"/>
                  </a:lnTo>
                  <a:lnTo>
                    <a:pt x="302" y="117"/>
                  </a:lnTo>
                  <a:lnTo>
                    <a:pt x="302" y="119"/>
                  </a:lnTo>
                  <a:lnTo>
                    <a:pt x="298" y="123"/>
                  </a:lnTo>
                  <a:lnTo>
                    <a:pt x="296" y="125"/>
                  </a:lnTo>
                  <a:lnTo>
                    <a:pt x="292" y="128"/>
                  </a:lnTo>
                  <a:lnTo>
                    <a:pt x="290" y="130"/>
                  </a:lnTo>
                  <a:lnTo>
                    <a:pt x="288" y="134"/>
                  </a:lnTo>
                  <a:lnTo>
                    <a:pt x="284" y="136"/>
                  </a:lnTo>
                  <a:lnTo>
                    <a:pt x="282" y="140"/>
                  </a:lnTo>
                  <a:lnTo>
                    <a:pt x="280" y="144"/>
                  </a:lnTo>
                  <a:lnTo>
                    <a:pt x="280" y="146"/>
                  </a:lnTo>
                  <a:lnTo>
                    <a:pt x="280" y="148"/>
                  </a:lnTo>
                  <a:lnTo>
                    <a:pt x="280" y="149"/>
                  </a:lnTo>
                  <a:lnTo>
                    <a:pt x="279" y="149"/>
                  </a:lnTo>
                  <a:lnTo>
                    <a:pt x="277" y="149"/>
                  </a:lnTo>
                  <a:lnTo>
                    <a:pt x="277" y="151"/>
                  </a:lnTo>
                  <a:lnTo>
                    <a:pt x="277" y="153"/>
                  </a:lnTo>
                  <a:lnTo>
                    <a:pt x="275" y="153"/>
                  </a:lnTo>
                  <a:lnTo>
                    <a:pt x="275" y="155"/>
                  </a:lnTo>
                  <a:lnTo>
                    <a:pt x="273" y="157"/>
                  </a:lnTo>
                  <a:lnTo>
                    <a:pt x="271" y="157"/>
                  </a:lnTo>
                  <a:lnTo>
                    <a:pt x="271" y="159"/>
                  </a:lnTo>
                  <a:lnTo>
                    <a:pt x="271" y="161"/>
                  </a:lnTo>
                  <a:lnTo>
                    <a:pt x="271" y="163"/>
                  </a:lnTo>
                  <a:lnTo>
                    <a:pt x="271" y="165"/>
                  </a:lnTo>
                  <a:lnTo>
                    <a:pt x="269" y="165"/>
                  </a:lnTo>
                  <a:lnTo>
                    <a:pt x="269" y="167"/>
                  </a:lnTo>
                  <a:lnTo>
                    <a:pt x="267" y="167"/>
                  </a:lnTo>
                  <a:lnTo>
                    <a:pt x="267" y="169"/>
                  </a:lnTo>
                  <a:lnTo>
                    <a:pt x="265" y="169"/>
                  </a:lnTo>
                  <a:lnTo>
                    <a:pt x="265" y="171"/>
                  </a:lnTo>
                  <a:lnTo>
                    <a:pt x="265" y="172"/>
                  </a:lnTo>
                  <a:lnTo>
                    <a:pt x="265" y="174"/>
                  </a:lnTo>
                  <a:lnTo>
                    <a:pt x="265" y="176"/>
                  </a:lnTo>
                  <a:lnTo>
                    <a:pt x="265" y="178"/>
                  </a:lnTo>
                  <a:lnTo>
                    <a:pt x="265" y="180"/>
                  </a:lnTo>
                  <a:lnTo>
                    <a:pt x="263" y="180"/>
                  </a:lnTo>
                  <a:lnTo>
                    <a:pt x="261" y="182"/>
                  </a:lnTo>
                  <a:lnTo>
                    <a:pt x="259" y="184"/>
                  </a:lnTo>
                  <a:lnTo>
                    <a:pt x="259" y="186"/>
                  </a:lnTo>
                  <a:lnTo>
                    <a:pt x="259" y="190"/>
                  </a:lnTo>
                  <a:lnTo>
                    <a:pt x="257" y="194"/>
                  </a:lnTo>
                  <a:lnTo>
                    <a:pt x="257" y="196"/>
                  </a:lnTo>
                  <a:lnTo>
                    <a:pt x="256" y="197"/>
                  </a:lnTo>
                  <a:lnTo>
                    <a:pt x="256" y="201"/>
                  </a:lnTo>
                  <a:lnTo>
                    <a:pt x="254" y="205"/>
                  </a:lnTo>
                  <a:lnTo>
                    <a:pt x="254" y="207"/>
                  </a:lnTo>
                  <a:lnTo>
                    <a:pt x="252" y="215"/>
                  </a:lnTo>
                  <a:lnTo>
                    <a:pt x="248" y="220"/>
                  </a:lnTo>
                  <a:lnTo>
                    <a:pt x="246" y="228"/>
                  </a:lnTo>
                  <a:lnTo>
                    <a:pt x="244" y="236"/>
                  </a:lnTo>
                  <a:lnTo>
                    <a:pt x="242" y="243"/>
                  </a:lnTo>
                  <a:lnTo>
                    <a:pt x="238" y="249"/>
                  </a:lnTo>
                  <a:lnTo>
                    <a:pt x="234" y="257"/>
                  </a:lnTo>
                  <a:lnTo>
                    <a:pt x="231" y="263"/>
                  </a:lnTo>
                  <a:lnTo>
                    <a:pt x="229" y="268"/>
                  </a:lnTo>
                  <a:lnTo>
                    <a:pt x="225" y="274"/>
                  </a:lnTo>
                  <a:lnTo>
                    <a:pt x="221" y="278"/>
                  </a:lnTo>
                  <a:lnTo>
                    <a:pt x="217" y="284"/>
                  </a:lnTo>
                  <a:lnTo>
                    <a:pt x="213" y="288"/>
                  </a:lnTo>
                  <a:lnTo>
                    <a:pt x="211" y="293"/>
                  </a:lnTo>
                  <a:lnTo>
                    <a:pt x="208" y="297"/>
                  </a:lnTo>
                  <a:lnTo>
                    <a:pt x="204" y="303"/>
                  </a:lnTo>
                  <a:lnTo>
                    <a:pt x="202" y="305"/>
                  </a:lnTo>
                  <a:lnTo>
                    <a:pt x="200" y="305"/>
                  </a:lnTo>
                  <a:lnTo>
                    <a:pt x="200" y="307"/>
                  </a:lnTo>
                  <a:lnTo>
                    <a:pt x="198" y="307"/>
                  </a:lnTo>
                  <a:lnTo>
                    <a:pt x="198" y="309"/>
                  </a:lnTo>
                  <a:lnTo>
                    <a:pt x="196" y="309"/>
                  </a:lnTo>
                  <a:lnTo>
                    <a:pt x="196" y="311"/>
                  </a:lnTo>
                  <a:lnTo>
                    <a:pt x="196" y="313"/>
                  </a:lnTo>
                  <a:lnTo>
                    <a:pt x="194" y="314"/>
                  </a:lnTo>
                  <a:lnTo>
                    <a:pt x="194" y="316"/>
                  </a:lnTo>
                  <a:lnTo>
                    <a:pt x="192" y="318"/>
                  </a:lnTo>
                  <a:lnTo>
                    <a:pt x="179" y="330"/>
                  </a:lnTo>
                  <a:lnTo>
                    <a:pt x="165" y="343"/>
                  </a:lnTo>
                  <a:lnTo>
                    <a:pt x="154" y="355"/>
                  </a:lnTo>
                  <a:lnTo>
                    <a:pt x="140" y="368"/>
                  </a:lnTo>
                  <a:lnTo>
                    <a:pt x="129" y="380"/>
                  </a:lnTo>
                  <a:lnTo>
                    <a:pt x="115" y="393"/>
                  </a:lnTo>
                  <a:lnTo>
                    <a:pt x="104" y="405"/>
                  </a:lnTo>
                  <a:lnTo>
                    <a:pt x="90" y="418"/>
                  </a:lnTo>
                  <a:lnTo>
                    <a:pt x="90" y="420"/>
                  </a:lnTo>
                  <a:lnTo>
                    <a:pt x="89" y="422"/>
                  </a:lnTo>
                  <a:lnTo>
                    <a:pt x="87" y="424"/>
                  </a:lnTo>
                  <a:lnTo>
                    <a:pt x="87" y="426"/>
                  </a:lnTo>
                  <a:lnTo>
                    <a:pt x="85" y="426"/>
                  </a:lnTo>
                  <a:lnTo>
                    <a:pt x="85" y="428"/>
                  </a:lnTo>
                  <a:lnTo>
                    <a:pt x="85" y="430"/>
                  </a:lnTo>
                  <a:lnTo>
                    <a:pt x="81" y="430"/>
                  </a:lnTo>
                  <a:lnTo>
                    <a:pt x="79" y="432"/>
                  </a:lnTo>
                  <a:lnTo>
                    <a:pt x="77" y="433"/>
                  </a:lnTo>
                  <a:lnTo>
                    <a:pt x="73" y="435"/>
                  </a:lnTo>
                  <a:lnTo>
                    <a:pt x="71" y="437"/>
                  </a:lnTo>
                  <a:lnTo>
                    <a:pt x="69" y="439"/>
                  </a:lnTo>
                  <a:lnTo>
                    <a:pt x="67" y="439"/>
                  </a:lnTo>
                  <a:lnTo>
                    <a:pt x="64" y="441"/>
                  </a:lnTo>
                  <a:lnTo>
                    <a:pt x="60" y="441"/>
                  </a:lnTo>
                  <a:lnTo>
                    <a:pt x="54" y="443"/>
                  </a:lnTo>
                  <a:lnTo>
                    <a:pt x="50" y="443"/>
                  </a:lnTo>
                  <a:lnTo>
                    <a:pt x="46" y="445"/>
                  </a:lnTo>
                  <a:lnTo>
                    <a:pt x="42" y="445"/>
                  </a:lnTo>
                  <a:lnTo>
                    <a:pt x="37" y="447"/>
                  </a:lnTo>
                  <a:lnTo>
                    <a:pt x="33" y="449"/>
                  </a:lnTo>
                  <a:lnTo>
                    <a:pt x="29" y="449"/>
                  </a:lnTo>
                  <a:lnTo>
                    <a:pt x="25" y="451"/>
                  </a:lnTo>
                  <a:lnTo>
                    <a:pt x="21" y="451"/>
                  </a:lnTo>
                  <a:lnTo>
                    <a:pt x="19" y="449"/>
                  </a:lnTo>
                  <a:lnTo>
                    <a:pt x="16" y="449"/>
                  </a:lnTo>
                  <a:lnTo>
                    <a:pt x="12" y="449"/>
                  </a:lnTo>
                  <a:lnTo>
                    <a:pt x="10" y="447"/>
                  </a:lnTo>
                  <a:lnTo>
                    <a:pt x="6" y="447"/>
                  </a:lnTo>
                  <a:lnTo>
                    <a:pt x="2" y="447"/>
                  </a:lnTo>
                  <a:lnTo>
                    <a:pt x="0" y="451"/>
                  </a:lnTo>
                  <a:lnTo>
                    <a:pt x="12" y="474"/>
                  </a:lnTo>
                  <a:lnTo>
                    <a:pt x="14" y="485"/>
                  </a:lnTo>
                  <a:lnTo>
                    <a:pt x="41" y="514"/>
                  </a:lnTo>
                  <a:lnTo>
                    <a:pt x="42" y="522"/>
                  </a:lnTo>
                  <a:lnTo>
                    <a:pt x="60" y="541"/>
                  </a:lnTo>
                  <a:lnTo>
                    <a:pt x="66" y="543"/>
                  </a:lnTo>
                  <a:lnTo>
                    <a:pt x="71" y="552"/>
                  </a:lnTo>
                  <a:lnTo>
                    <a:pt x="75" y="556"/>
                  </a:lnTo>
                  <a:lnTo>
                    <a:pt x="73" y="575"/>
                  </a:lnTo>
                  <a:lnTo>
                    <a:pt x="79" y="583"/>
                  </a:lnTo>
                  <a:lnTo>
                    <a:pt x="81" y="604"/>
                  </a:lnTo>
                  <a:lnTo>
                    <a:pt x="87" y="612"/>
                  </a:lnTo>
                  <a:lnTo>
                    <a:pt x="106" y="647"/>
                  </a:lnTo>
                  <a:lnTo>
                    <a:pt x="106" y="658"/>
                  </a:lnTo>
                  <a:lnTo>
                    <a:pt x="119" y="658"/>
                  </a:lnTo>
                  <a:lnTo>
                    <a:pt x="133" y="668"/>
                  </a:lnTo>
                  <a:lnTo>
                    <a:pt x="150" y="673"/>
                  </a:lnTo>
                  <a:lnTo>
                    <a:pt x="175" y="689"/>
                  </a:lnTo>
                  <a:lnTo>
                    <a:pt x="209" y="693"/>
                  </a:lnTo>
                  <a:lnTo>
                    <a:pt x="217" y="693"/>
                  </a:lnTo>
                  <a:lnTo>
                    <a:pt x="236" y="706"/>
                  </a:lnTo>
                  <a:lnTo>
                    <a:pt x="244" y="710"/>
                  </a:lnTo>
                  <a:lnTo>
                    <a:pt x="254" y="698"/>
                  </a:lnTo>
                  <a:lnTo>
                    <a:pt x="261" y="700"/>
                  </a:lnTo>
                  <a:lnTo>
                    <a:pt x="263" y="698"/>
                  </a:lnTo>
                  <a:lnTo>
                    <a:pt x="263" y="693"/>
                  </a:lnTo>
                  <a:lnTo>
                    <a:pt x="256" y="691"/>
                  </a:lnTo>
                  <a:lnTo>
                    <a:pt x="257" y="687"/>
                  </a:lnTo>
                  <a:lnTo>
                    <a:pt x="250" y="679"/>
                  </a:lnTo>
                  <a:lnTo>
                    <a:pt x="238" y="635"/>
                  </a:lnTo>
                  <a:lnTo>
                    <a:pt x="233" y="618"/>
                  </a:lnTo>
                  <a:lnTo>
                    <a:pt x="242" y="593"/>
                  </a:lnTo>
                  <a:lnTo>
                    <a:pt x="240" y="585"/>
                  </a:lnTo>
                  <a:lnTo>
                    <a:pt x="238" y="583"/>
                  </a:lnTo>
                  <a:lnTo>
                    <a:pt x="236" y="583"/>
                  </a:lnTo>
                  <a:lnTo>
                    <a:pt x="234" y="581"/>
                  </a:lnTo>
                  <a:lnTo>
                    <a:pt x="234" y="579"/>
                  </a:lnTo>
                  <a:lnTo>
                    <a:pt x="236" y="577"/>
                  </a:lnTo>
                  <a:lnTo>
                    <a:pt x="248" y="570"/>
                  </a:lnTo>
                  <a:lnTo>
                    <a:pt x="254" y="547"/>
                  </a:lnTo>
                  <a:lnTo>
                    <a:pt x="248" y="545"/>
                  </a:lnTo>
                  <a:lnTo>
                    <a:pt x="246" y="533"/>
                  </a:lnTo>
                  <a:lnTo>
                    <a:pt x="252" y="526"/>
                  </a:lnTo>
                  <a:lnTo>
                    <a:pt x="259" y="531"/>
                  </a:lnTo>
                  <a:lnTo>
                    <a:pt x="273" y="524"/>
                  </a:lnTo>
                  <a:lnTo>
                    <a:pt x="277" y="510"/>
                  </a:lnTo>
                  <a:lnTo>
                    <a:pt x="269" y="506"/>
                  </a:lnTo>
                  <a:lnTo>
                    <a:pt x="273" y="501"/>
                  </a:lnTo>
                  <a:lnTo>
                    <a:pt x="275" y="501"/>
                  </a:lnTo>
                  <a:lnTo>
                    <a:pt x="279" y="503"/>
                  </a:lnTo>
                  <a:lnTo>
                    <a:pt x="282" y="499"/>
                  </a:lnTo>
                  <a:lnTo>
                    <a:pt x="286" y="501"/>
                  </a:lnTo>
                  <a:lnTo>
                    <a:pt x="290" y="501"/>
                  </a:lnTo>
                  <a:lnTo>
                    <a:pt x="294" y="499"/>
                  </a:lnTo>
                  <a:lnTo>
                    <a:pt x="294" y="497"/>
                  </a:lnTo>
                  <a:lnTo>
                    <a:pt x="294" y="487"/>
                  </a:lnTo>
                  <a:lnTo>
                    <a:pt x="296" y="483"/>
                  </a:lnTo>
                  <a:lnTo>
                    <a:pt x="300" y="483"/>
                  </a:lnTo>
                  <a:lnTo>
                    <a:pt x="302" y="483"/>
                  </a:lnTo>
                  <a:lnTo>
                    <a:pt x="304" y="485"/>
                  </a:lnTo>
                  <a:lnTo>
                    <a:pt x="325" y="480"/>
                  </a:lnTo>
                  <a:lnTo>
                    <a:pt x="327" y="476"/>
                  </a:lnTo>
                  <a:lnTo>
                    <a:pt x="325" y="474"/>
                  </a:lnTo>
                  <a:lnTo>
                    <a:pt x="315" y="468"/>
                  </a:lnTo>
                  <a:lnTo>
                    <a:pt x="315" y="464"/>
                  </a:lnTo>
                  <a:lnTo>
                    <a:pt x="332" y="458"/>
                  </a:lnTo>
                  <a:lnTo>
                    <a:pt x="336" y="455"/>
                  </a:lnTo>
                  <a:lnTo>
                    <a:pt x="340" y="455"/>
                  </a:lnTo>
                  <a:lnTo>
                    <a:pt x="342" y="455"/>
                  </a:lnTo>
                  <a:lnTo>
                    <a:pt x="340" y="457"/>
                  </a:lnTo>
                  <a:lnTo>
                    <a:pt x="342" y="462"/>
                  </a:lnTo>
                  <a:lnTo>
                    <a:pt x="346" y="462"/>
                  </a:lnTo>
                  <a:lnTo>
                    <a:pt x="350" y="460"/>
                  </a:lnTo>
                  <a:lnTo>
                    <a:pt x="376" y="451"/>
                  </a:lnTo>
                  <a:lnTo>
                    <a:pt x="423" y="422"/>
                  </a:lnTo>
                  <a:lnTo>
                    <a:pt x="424" y="410"/>
                  </a:lnTo>
                  <a:lnTo>
                    <a:pt x="446" y="391"/>
                  </a:lnTo>
                  <a:lnTo>
                    <a:pt x="447" y="389"/>
                  </a:lnTo>
                  <a:lnTo>
                    <a:pt x="438" y="376"/>
                  </a:lnTo>
                  <a:lnTo>
                    <a:pt x="440" y="366"/>
                  </a:lnTo>
                  <a:lnTo>
                    <a:pt x="455" y="361"/>
                  </a:lnTo>
                  <a:lnTo>
                    <a:pt x="457" y="361"/>
                  </a:lnTo>
                  <a:lnTo>
                    <a:pt x="455" y="372"/>
                  </a:lnTo>
                  <a:lnTo>
                    <a:pt x="457" y="374"/>
                  </a:lnTo>
                  <a:lnTo>
                    <a:pt x="472" y="374"/>
                  </a:lnTo>
                  <a:lnTo>
                    <a:pt x="476" y="378"/>
                  </a:lnTo>
                  <a:lnTo>
                    <a:pt x="509" y="362"/>
                  </a:lnTo>
                  <a:lnTo>
                    <a:pt x="528" y="359"/>
                  </a:lnTo>
                  <a:lnTo>
                    <a:pt x="580" y="351"/>
                  </a:lnTo>
                  <a:lnTo>
                    <a:pt x="605" y="359"/>
                  </a:lnTo>
                  <a:lnTo>
                    <a:pt x="645" y="366"/>
                  </a:lnTo>
                  <a:lnTo>
                    <a:pt x="668" y="366"/>
                  </a:lnTo>
                  <a:lnTo>
                    <a:pt x="672" y="362"/>
                  </a:lnTo>
                  <a:lnTo>
                    <a:pt x="664" y="355"/>
                  </a:lnTo>
                  <a:lnTo>
                    <a:pt x="678" y="341"/>
                  </a:lnTo>
                  <a:lnTo>
                    <a:pt x="684" y="341"/>
                  </a:lnTo>
                  <a:lnTo>
                    <a:pt x="686" y="347"/>
                  </a:lnTo>
                  <a:lnTo>
                    <a:pt x="687" y="349"/>
                  </a:lnTo>
                  <a:lnTo>
                    <a:pt x="695" y="351"/>
                  </a:lnTo>
                  <a:lnTo>
                    <a:pt x="699" y="349"/>
                  </a:lnTo>
                  <a:lnTo>
                    <a:pt x="703" y="351"/>
                  </a:lnTo>
                  <a:lnTo>
                    <a:pt x="703" y="355"/>
                  </a:lnTo>
                  <a:lnTo>
                    <a:pt x="703" y="357"/>
                  </a:lnTo>
                  <a:lnTo>
                    <a:pt x="705" y="357"/>
                  </a:lnTo>
                  <a:lnTo>
                    <a:pt x="707" y="357"/>
                  </a:lnTo>
                  <a:lnTo>
                    <a:pt x="712" y="364"/>
                  </a:lnTo>
                  <a:lnTo>
                    <a:pt x="722" y="370"/>
                  </a:lnTo>
                  <a:lnTo>
                    <a:pt x="733" y="372"/>
                  </a:lnTo>
                  <a:lnTo>
                    <a:pt x="753" y="395"/>
                  </a:lnTo>
                  <a:lnTo>
                    <a:pt x="764" y="397"/>
                  </a:lnTo>
                  <a:lnTo>
                    <a:pt x="770" y="401"/>
                  </a:lnTo>
                  <a:lnTo>
                    <a:pt x="781" y="401"/>
                  </a:lnTo>
                  <a:lnTo>
                    <a:pt x="791" y="389"/>
                  </a:lnTo>
                  <a:lnTo>
                    <a:pt x="795" y="387"/>
                  </a:lnTo>
                  <a:lnTo>
                    <a:pt x="799" y="391"/>
                  </a:lnTo>
                  <a:lnTo>
                    <a:pt x="806" y="389"/>
                  </a:lnTo>
                  <a:lnTo>
                    <a:pt x="810" y="389"/>
                  </a:lnTo>
                  <a:lnTo>
                    <a:pt x="816" y="399"/>
                  </a:lnTo>
                  <a:lnTo>
                    <a:pt x="822" y="401"/>
                  </a:lnTo>
                  <a:lnTo>
                    <a:pt x="833" y="391"/>
                  </a:lnTo>
                  <a:lnTo>
                    <a:pt x="833" y="387"/>
                  </a:lnTo>
                  <a:lnTo>
                    <a:pt x="831" y="386"/>
                  </a:lnTo>
                  <a:lnTo>
                    <a:pt x="833" y="370"/>
                  </a:lnTo>
                  <a:lnTo>
                    <a:pt x="841" y="366"/>
                  </a:lnTo>
                  <a:lnTo>
                    <a:pt x="845" y="368"/>
                  </a:lnTo>
                  <a:lnTo>
                    <a:pt x="849" y="376"/>
                  </a:lnTo>
                  <a:lnTo>
                    <a:pt x="872" y="386"/>
                  </a:lnTo>
                  <a:lnTo>
                    <a:pt x="883" y="391"/>
                  </a:lnTo>
                  <a:lnTo>
                    <a:pt x="885" y="409"/>
                  </a:lnTo>
                  <a:lnTo>
                    <a:pt x="906" y="399"/>
                  </a:lnTo>
                  <a:lnTo>
                    <a:pt x="912" y="397"/>
                  </a:lnTo>
                  <a:lnTo>
                    <a:pt x="914" y="391"/>
                  </a:lnTo>
                  <a:lnTo>
                    <a:pt x="910" y="386"/>
                  </a:lnTo>
                  <a:lnTo>
                    <a:pt x="883" y="376"/>
                  </a:lnTo>
                  <a:lnTo>
                    <a:pt x="868" y="366"/>
                  </a:lnTo>
                  <a:lnTo>
                    <a:pt x="864" y="361"/>
                  </a:lnTo>
                  <a:lnTo>
                    <a:pt x="864" y="351"/>
                  </a:lnTo>
                  <a:lnTo>
                    <a:pt x="877" y="343"/>
                  </a:lnTo>
                  <a:lnTo>
                    <a:pt x="889" y="328"/>
                  </a:lnTo>
                  <a:lnTo>
                    <a:pt x="895" y="322"/>
                  </a:lnTo>
                  <a:lnTo>
                    <a:pt x="897" y="318"/>
                  </a:lnTo>
                  <a:lnTo>
                    <a:pt x="895" y="314"/>
                  </a:lnTo>
                  <a:lnTo>
                    <a:pt x="897" y="309"/>
                  </a:lnTo>
                  <a:lnTo>
                    <a:pt x="893" y="303"/>
                  </a:lnTo>
                  <a:lnTo>
                    <a:pt x="889" y="303"/>
                  </a:lnTo>
                  <a:lnTo>
                    <a:pt x="883" y="307"/>
                  </a:lnTo>
                  <a:lnTo>
                    <a:pt x="868" y="313"/>
                  </a:lnTo>
                  <a:lnTo>
                    <a:pt x="862" y="324"/>
                  </a:lnTo>
                  <a:lnTo>
                    <a:pt x="858" y="328"/>
                  </a:lnTo>
                  <a:lnTo>
                    <a:pt x="853" y="326"/>
                  </a:lnTo>
                  <a:lnTo>
                    <a:pt x="849" y="322"/>
                  </a:lnTo>
                  <a:lnTo>
                    <a:pt x="847" y="318"/>
                  </a:lnTo>
                  <a:lnTo>
                    <a:pt x="853" y="313"/>
                  </a:lnTo>
                  <a:lnTo>
                    <a:pt x="854" y="309"/>
                  </a:lnTo>
                  <a:lnTo>
                    <a:pt x="853" y="305"/>
                  </a:lnTo>
                  <a:lnTo>
                    <a:pt x="849" y="307"/>
                  </a:lnTo>
                  <a:lnTo>
                    <a:pt x="839" y="307"/>
                  </a:lnTo>
                  <a:lnTo>
                    <a:pt x="833" y="309"/>
                  </a:lnTo>
                  <a:lnTo>
                    <a:pt x="826" y="314"/>
                  </a:lnTo>
                  <a:lnTo>
                    <a:pt x="810" y="316"/>
                  </a:lnTo>
                  <a:lnTo>
                    <a:pt x="803" y="314"/>
                  </a:lnTo>
                  <a:lnTo>
                    <a:pt x="797" y="307"/>
                  </a:lnTo>
                  <a:lnTo>
                    <a:pt x="799" y="301"/>
                  </a:lnTo>
                  <a:lnTo>
                    <a:pt x="812" y="288"/>
                  </a:lnTo>
                  <a:lnTo>
                    <a:pt x="816" y="286"/>
                  </a:lnTo>
                  <a:lnTo>
                    <a:pt x="822" y="286"/>
                  </a:lnTo>
                  <a:lnTo>
                    <a:pt x="839" y="295"/>
                  </a:lnTo>
                  <a:lnTo>
                    <a:pt x="860" y="299"/>
                  </a:lnTo>
                  <a:lnTo>
                    <a:pt x="870" y="299"/>
                  </a:lnTo>
                  <a:lnTo>
                    <a:pt x="885" y="288"/>
                  </a:lnTo>
                  <a:lnTo>
                    <a:pt x="920" y="276"/>
                  </a:lnTo>
                  <a:lnTo>
                    <a:pt x="929" y="280"/>
                  </a:lnTo>
                  <a:lnTo>
                    <a:pt x="941" y="276"/>
                  </a:lnTo>
                  <a:lnTo>
                    <a:pt x="943" y="278"/>
                  </a:lnTo>
                  <a:lnTo>
                    <a:pt x="950" y="280"/>
                  </a:lnTo>
                  <a:lnTo>
                    <a:pt x="954" y="280"/>
                  </a:lnTo>
                </a:path>
              </a:pathLst>
            </a:custGeom>
            <a:noFill/>
            <a:ln w="0">
              <a:solidFill>
                <a:srgbClr val="000000"/>
              </a:solidFill>
              <a:prstDash val="solid"/>
              <a:round/>
              <a:headEnd/>
              <a:tailEnd/>
            </a:ln>
          </p:spPr>
          <p:txBody>
            <a:bodyPr/>
            <a:lstStyle/>
            <a:p>
              <a:endParaRPr lang="en-US"/>
            </a:p>
          </p:txBody>
        </p:sp>
        <p:sp>
          <p:nvSpPr>
            <p:cNvPr id="520" name="Freeform 198"/>
            <p:cNvSpPr>
              <a:spLocks/>
            </p:cNvSpPr>
            <p:nvPr/>
          </p:nvSpPr>
          <p:spPr bwMode="auto">
            <a:xfrm>
              <a:off x="3148641" y="729025"/>
              <a:ext cx="940543" cy="932839"/>
            </a:xfrm>
            <a:custGeom>
              <a:avLst/>
              <a:gdLst>
                <a:gd name="T0" fmla="*/ 0 w 390"/>
                <a:gd name="T1" fmla="*/ 12 h 409"/>
                <a:gd name="T2" fmla="*/ 6 w 390"/>
                <a:gd name="T3" fmla="*/ 35 h 409"/>
                <a:gd name="T4" fmla="*/ 12 w 390"/>
                <a:gd name="T5" fmla="*/ 52 h 409"/>
                <a:gd name="T6" fmla="*/ 18 w 390"/>
                <a:gd name="T7" fmla="*/ 69 h 409"/>
                <a:gd name="T8" fmla="*/ 20 w 390"/>
                <a:gd name="T9" fmla="*/ 73 h 409"/>
                <a:gd name="T10" fmla="*/ 23 w 390"/>
                <a:gd name="T11" fmla="*/ 81 h 409"/>
                <a:gd name="T12" fmla="*/ 31 w 390"/>
                <a:gd name="T13" fmla="*/ 90 h 409"/>
                <a:gd name="T14" fmla="*/ 31 w 390"/>
                <a:gd name="T15" fmla="*/ 96 h 409"/>
                <a:gd name="T16" fmla="*/ 33 w 390"/>
                <a:gd name="T17" fmla="*/ 104 h 409"/>
                <a:gd name="T18" fmla="*/ 35 w 390"/>
                <a:gd name="T19" fmla="*/ 113 h 409"/>
                <a:gd name="T20" fmla="*/ 37 w 390"/>
                <a:gd name="T21" fmla="*/ 129 h 409"/>
                <a:gd name="T22" fmla="*/ 46 w 390"/>
                <a:gd name="T23" fmla="*/ 163 h 409"/>
                <a:gd name="T24" fmla="*/ 64 w 390"/>
                <a:gd name="T25" fmla="*/ 240 h 409"/>
                <a:gd name="T26" fmla="*/ 69 w 390"/>
                <a:gd name="T27" fmla="*/ 248 h 409"/>
                <a:gd name="T28" fmla="*/ 73 w 390"/>
                <a:gd name="T29" fmla="*/ 259 h 409"/>
                <a:gd name="T30" fmla="*/ 75 w 390"/>
                <a:gd name="T31" fmla="*/ 271 h 409"/>
                <a:gd name="T32" fmla="*/ 91 w 390"/>
                <a:gd name="T33" fmla="*/ 294 h 409"/>
                <a:gd name="T34" fmla="*/ 104 w 390"/>
                <a:gd name="T35" fmla="*/ 324 h 409"/>
                <a:gd name="T36" fmla="*/ 110 w 390"/>
                <a:gd name="T37" fmla="*/ 338 h 409"/>
                <a:gd name="T38" fmla="*/ 112 w 390"/>
                <a:gd name="T39" fmla="*/ 344 h 409"/>
                <a:gd name="T40" fmla="*/ 133 w 390"/>
                <a:gd name="T41" fmla="*/ 372 h 409"/>
                <a:gd name="T42" fmla="*/ 148 w 390"/>
                <a:gd name="T43" fmla="*/ 384 h 409"/>
                <a:gd name="T44" fmla="*/ 169 w 390"/>
                <a:gd name="T45" fmla="*/ 401 h 409"/>
                <a:gd name="T46" fmla="*/ 183 w 390"/>
                <a:gd name="T47" fmla="*/ 405 h 409"/>
                <a:gd name="T48" fmla="*/ 196 w 390"/>
                <a:gd name="T49" fmla="*/ 409 h 409"/>
                <a:gd name="T50" fmla="*/ 225 w 390"/>
                <a:gd name="T51" fmla="*/ 407 h 409"/>
                <a:gd name="T52" fmla="*/ 236 w 390"/>
                <a:gd name="T53" fmla="*/ 403 h 409"/>
                <a:gd name="T54" fmla="*/ 242 w 390"/>
                <a:gd name="T55" fmla="*/ 395 h 409"/>
                <a:gd name="T56" fmla="*/ 248 w 390"/>
                <a:gd name="T57" fmla="*/ 388 h 409"/>
                <a:gd name="T58" fmla="*/ 250 w 390"/>
                <a:gd name="T59" fmla="*/ 372 h 409"/>
                <a:gd name="T60" fmla="*/ 250 w 390"/>
                <a:gd name="T61" fmla="*/ 355 h 409"/>
                <a:gd name="T62" fmla="*/ 252 w 390"/>
                <a:gd name="T63" fmla="*/ 330 h 409"/>
                <a:gd name="T64" fmla="*/ 248 w 390"/>
                <a:gd name="T65" fmla="*/ 319 h 409"/>
                <a:gd name="T66" fmla="*/ 246 w 390"/>
                <a:gd name="T67" fmla="*/ 301 h 409"/>
                <a:gd name="T68" fmla="*/ 242 w 390"/>
                <a:gd name="T69" fmla="*/ 284 h 409"/>
                <a:gd name="T70" fmla="*/ 244 w 390"/>
                <a:gd name="T71" fmla="*/ 269 h 409"/>
                <a:gd name="T72" fmla="*/ 246 w 390"/>
                <a:gd name="T73" fmla="*/ 253 h 409"/>
                <a:gd name="T74" fmla="*/ 250 w 390"/>
                <a:gd name="T75" fmla="*/ 248 h 409"/>
                <a:gd name="T76" fmla="*/ 261 w 390"/>
                <a:gd name="T77" fmla="*/ 228 h 409"/>
                <a:gd name="T78" fmla="*/ 281 w 390"/>
                <a:gd name="T79" fmla="*/ 207 h 409"/>
                <a:gd name="T80" fmla="*/ 298 w 390"/>
                <a:gd name="T81" fmla="*/ 198 h 409"/>
                <a:gd name="T82" fmla="*/ 323 w 390"/>
                <a:gd name="T83" fmla="*/ 178 h 409"/>
                <a:gd name="T84" fmla="*/ 348 w 390"/>
                <a:gd name="T85" fmla="*/ 157 h 409"/>
                <a:gd name="T86" fmla="*/ 354 w 390"/>
                <a:gd name="T87" fmla="*/ 150 h 409"/>
                <a:gd name="T88" fmla="*/ 357 w 390"/>
                <a:gd name="T89" fmla="*/ 142 h 409"/>
                <a:gd name="T90" fmla="*/ 361 w 390"/>
                <a:gd name="T91" fmla="*/ 136 h 409"/>
                <a:gd name="T92" fmla="*/ 365 w 390"/>
                <a:gd name="T93" fmla="*/ 132 h 409"/>
                <a:gd name="T94" fmla="*/ 369 w 390"/>
                <a:gd name="T95" fmla="*/ 127 h 409"/>
                <a:gd name="T96" fmla="*/ 375 w 390"/>
                <a:gd name="T97" fmla="*/ 119 h 409"/>
                <a:gd name="T98" fmla="*/ 380 w 390"/>
                <a:gd name="T99" fmla="*/ 107 h 409"/>
                <a:gd name="T100" fmla="*/ 384 w 390"/>
                <a:gd name="T101" fmla="*/ 90 h 409"/>
                <a:gd name="T102" fmla="*/ 390 w 390"/>
                <a:gd name="T103" fmla="*/ 73 h 409"/>
                <a:gd name="T104" fmla="*/ 386 w 390"/>
                <a:gd name="T105" fmla="*/ 52 h 409"/>
                <a:gd name="T106" fmla="*/ 386 w 390"/>
                <a:gd name="T107" fmla="*/ 31 h 409"/>
                <a:gd name="T108" fmla="*/ 327 w 390"/>
                <a:gd name="T109" fmla="*/ 29 h 409"/>
                <a:gd name="T110" fmla="*/ 229 w 390"/>
                <a:gd name="T111" fmla="*/ 21 h 409"/>
                <a:gd name="T112" fmla="*/ 0 w 390"/>
                <a:gd name="T113" fmla="*/ 0 h 4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90"/>
                <a:gd name="T172" fmla="*/ 0 h 409"/>
                <a:gd name="T173" fmla="*/ 390 w 390"/>
                <a:gd name="T174" fmla="*/ 409 h 4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90" h="409">
                  <a:moveTo>
                    <a:pt x="0" y="0"/>
                  </a:moveTo>
                  <a:lnTo>
                    <a:pt x="0" y="12"/>
                  </a:lnTo>
                  <a:lnTo>
                    <a:pt x="6" y="23"/>
                  </a:lnTo>
                  <a:lnTo>
                    <a:pt x="6" y="35"/>
                  </a:lnTo>
                  <a:lnTo>
                    <a:pt x="8" y="42"/>
                  </a:lnTo>
                  <a:lnTo>
                    <a:pt x="12" y="52"/>
                  </a:lnTo>
                  <a:lnTo>
                    <a:pt x="14" y="61"/>
                  </a:lnTo>
                  <a:lnTo>
                    <a:pt x="18" y="69"/>
                  </a:lnTo>
                  <a:lnTo>
                    <a:pt x="18" y="73"/>
                  </a:lnTo>
                  <a:lnTo>
                    <a:pt x="20" y="73"/>
                  </a:lnTo>
                  <a:lnTo>
                    <a:pt x="23" y="75"/>
                  </a:lnTo>
                  <a:lnTo>
                    <a:pt x="23" y="81"/>
                  </a:lnTo>
                  <a:lnTo>
                    <a:pt x="29" y="86"/>
                  </a:lnTo>
                  <a:lnTo>
                    <a:pt x="31" y="90"/>
                  </a:lnTo>
                  <a:lnTo>
                    <a:pt x="31" y="96"/>
                  </a:lnTo>
                  <a:lnTo>
                    <a:pt x="31" y="102"/>
                  </a:lnTo>
                  <a:lnTo>
                    <a:pt x="33" y="104"/>
                  </a:lnTo>
                  <a:lnTo>
                    <a:pt x="35" y="106"/>
                  </a:lnTo>
                  <a:lnTo>
                    <a:pt x="35" y="113"/>
                  </a:lnTo>
                  <a:lnTo>
                    <a:pt x="37" y="121"/>
                  </a:lnTo>
                  <a:lnTo>
                    <a:pt x="37" y="129"/>
                  </a:lnTo>
                  <a:lnTo>
                    <a:pt x="37" y="136"/>
                  </a:lnTo>
                  <a:lnTo>
                    <a:pt x="46" y="163"/>
                  </a:lnTo>
                  <a:lnTo>
                    <a:pt x="52" y="188"/>
                  </a:lnTo>
                  <a:lnTo>
                    <a:pt x="64" y="240"/>
                  </a:lnTo>
                  <a:lnTo>
                    <a:pt x="66" y="244"/>
                  </a:lnTo>
                  <a:lnTo>
                    <a:pt x="69" y="248"/>
                  </a:lnTo>
                  <a:lnTo>
                    <a:pt x="71" y="253"/>
                  </a:lnTo>
                  <a:lnTo>
                    <a:pt x="73" y="259"/>
                  </a:lnTo>
                  <a:lnTo>
                    <a:pt x="75" y="265"/>
                  </a:lnTo>
                  <a:lnTo>
                    <a:pt x="75" y="271"/>
                  </a:lnTo>
                  <a:lnTo>
                    <a:pt x="83" y="282"/>
                  </a:lnTo>
                  <a:lnTo>
                    <a:pt x="91" y="294"/>
                  </a:lnTo>
                  <a:lnTo>
                    <a:pt x="102" y="319"/>
                  </a:lnTo>
                  <a:lnTo>
                    <a:pt x="104" y="324"/>
                  </a:lnTo>
                  <a:lnTo>
                    <a:pt x="106" y="332"/>
                  </a:lnTo>
                  <a:lnTo>
                    <a:pt x="110" y="338"/>
                  </a:lnTo>
                  <a:lnTo>
                    <a:pt x="112" y="342"/>
                  </a:lnTo>
                  <a:lnTo>
                    <a:pt x="112" y="344"/>
                  </a:lnTo>
                  <a:lnTo>
                    <a:pt x="125" y="363"/>
                  </a:lnTo>
                  <a:lnTo>
                    <a:pt x="133" y="372"/>
                  </a:lnTo>
                  <a:lnTo>
                    <a:pt x="141" y="380"/>
                  </a:lnTo>
                  <a:lnTo>
                    <a:pt x="148" y="384"/>
                  </a:lnTo>
                  <a:lnTo>
                    <a:pt x="156" y="390"/>
                  </a:lnTo>
                  <a:lnTo>
                    <a:pt x="169" y="401"/>
                  </a:lnTo>
                  <a:lnTo>
                    <a:pt x="177" y="401"/>
                  </a:lnTo>
                  <a:lnTo>
                    <a:pt x="183" y="405"/>
                  </a:lnTo>
                  <a:lnTo>
                    <a:pt x="189" y="407"/>
                  </a:lnTo>
                  <a:lnTo>
                    <a:pt x="196" y="409"/>
                  </a:lnTo>
                  <a:lnTo>
                    <a:pt x="221" y="409"/>
                  </a:lnTo>
                  <a:lnTo>
                    <a:pt x="225" y="407"/>
                  </a:lnTo>
                  <a:lnTo>
                    <a:pt x="229" y="405"/>
                  </a:lnTo>
                  <a:lnTo>
                    <a:pt x="236" y="403"/>
                  </a:lnTo>
                  <a:lnTo>
                    <a:pt x="238" y="399"/>
                  </a:lnTo>
                  <a:lnTo>
                    <a:pt x="242" y="395"/>
                  </a:lnTo>
                  <a:lnTo>
                    <a:pt x="244" y="392"/>
                  </a:lnTo>
                  <a:lnTo>
                    <a:pt x="248" y="388"/>
                  </a:lnTo>
                  <a:lnTo>
                    <a:pt x="248" y="378"/>
                  </a:lnTo>
                  <a:lnTo>
                    <a:pt x="250" y="372"/>
                  </a:lnTo>
                  <a:lnTo>
                    <a:pt x="252" y="368"/>
                  </a:lnTo>
                  <a:lnTo>
                    <a:pt x="250" y="355"/>
                  </a:lnTo>
                  <a:lnTo>
                    <a:pt x="252" y="344"/>
                  </a:lnTo>
                  <a:lnTo>
                    <a:pt x="252" y="330"/>
                  </a:lnTo>
                  <a:lnTo>
                    <a:pt x="250" y="324"/>
                  </a:lnTo>
                  <a:lnTo>
                    <a:pt x="248" y="319"/>
                  </a:lnTo>
                  <a:lnTo>
                    <a:pt x="246" y="309"/>
                  </a:lnTo>
                  <a:lnTo>
                    <a:pt x="246" y="301"/>
                  </a:lnTo>
                  <a:lnTo>
                    <a:pt x="244" y="292"/>
                  </a:lnTo>
                  <a:lnTo>
                    <a:pt x="242" y="284"/>
                  </a:lnTo>
                  <a:lnTo>
                    <a:pt x="242" y="276"/>
                  </a:lnTo>
                  <a:lnTo>
                    <a:pt x="244" y="269"/>
                  </a:lnTo>
                  <a:lnTo>
                    <a:pt x="244" y="261"/>
                  </a:lnTo>
                  <a:lnTo>
                    <a:pt x="246" y="253"/>
                  </a:lnTo>
                  <a:lnTo>
                    <a:pt x="248" y="251"/>
                  </a:lnTo>
                  <a:lnTo>
                    <a:pt x="250" y="248"/>
                  </a:lnTo>
                  <a:lnTo>
                    <a:pt x="252" y="240"/>
                  </a:lnTo>
                  <a:lnTo>
                    <a:pt x="261" y="228"/>
                  </a:lnTo>
                  <a:lnTo>
                    <a:pt x="271" y="217"/>
                  </a:lnTo>
                  <a:lnTo>
                    <a:pt x="281" y="207"/>
                  </a:lnTo>
                  <a:lnTo>
                    <a:pt x="292" y="198"/>
                  </a:lnTo>
                  <a:lnTo>
                    <a:pt x="298" y="198"/>
                  </a:lnTo>
                  <a:lnTo>
                    <a:pt x="311" y="188"/>
                  </a:lnTo>
                  <a:lnTo>
                    <a:pt x="323" y="178"/>
                  </a:lnTo>
                  <a:lnTo>
                    <a:pt x="334" y="167"/>
                  </a:lnTo>
                  <a:lnTo>
                    <a:pt x="348" y="157"/>
                  </a:lnTo>
                  <a:lnTo>
                    <a:pt x="352" y="152"/>
                  </a:lnTo>
                  <a:lnTo>
                    <a:pt x="354" y="150"/>
                  </a:lnTo>
                  <a:lnTo>
                    <a:pt x="354" y="146"/>
                  </a:lnTo>
                  <a:lnTo>
                    <a:pt x="357" y="142"/>
                  </a:lnTo>
                  <a:lnTo>
                    <a:pt x="363" y="140"/>
                  </a:lnTo>
                  <a:lnTo>
                    <a:pt x="361" y="136"/>
                  </a:lnTo>
                  <a:lnTo>
                    <a:pt x="365" y="132"/>
                  </a:lnTo>
                  <a:lnTo>
                    <a:pt x="369" y="130"/>
                  </a:lnTo>
                  <a:lnTo>
                    <a:pt x="369" y="127"/>
                  </a:lnTo>
                  <a:lnTo>
                    <a:pt x="369" y="125"/>
                  </a:lnTo>
                  <a:lnTo>
                    <a:pt x="375" y="119"/>
                  </a:lnTo>
                  <a:lnTo>
                    <a:pt x="375" y="113"/>
                  </a:lnTo>
                  <a:lnTo>
                    <a:pt x="380" y="107"/>
                  </a:lnTo>
                  <a:lnTo>
                    <a:pt x="382" y="100"/>
                  </a:lnTo>
                  <a:lnTo>
                    <a:pt x="384" y="90"/>
                  </a:lnTo>
                  <a:lnTo>
                    <a:pt x="386" y="81"/>
                  </a:lnTo>
                  <a:lnTo>
                    <a:pt x="390" y="73"/>
                  </a:lnTo>
                  <a:lnTo>
                    <a:pt x="388" y="61"/>
                  </a:lnTo>
                  <a:lnTo>
                    <a:pt x="386" y="52"/>
                  </a:lnTo>
                  <a:lnTo>
                    <a:pt x="386" y="42"/>
                  </a:lnTo>
                  <a:lnTo>
                    <a:pt x="386" y="31"/>
                  </a:lnTo>
                  <a:lnTo>
                    <a:pt x="344" y="29"/>
                  </a:lnTo>
                  <a:lnTo>
                    <a:pt x="327" y="29"/>
                  </a:lnTo>
                  <a:lnTo>
                    <a:pt x="277" y="23"/>
                  </a:lnTo>
                  <a:lnTo>
                    <a:pt x="229" y="21"/>
                  </a:lnTo>
                  <a:lnTo>
                    <a:pt x="108" y="10"/>
                  </a:lnTo>
                  <a:lnTo>
                    <a:pt x="0" y="0"/>
                  </a:lnTo>
                  <a:close/>
                </a:path>
              </a:pathLst>
            </a:custGeom>
            <a:solidFill>
              <a:schemeClr val="accent1"/>
            </a:solidFill>
            <a:ln w="9525">
              <a:noFill/>
              <a:round/>
              <a:headEnd/>
              <a:tailEnd/>
            </a:ln>
          </p:spPr>
          <p:txBody>
            <a:bodyPr/>
            <a:lstStyle/>
            <a:p>
              <a:endParaRPr lang="en-US"/>
            </a:p>
          </p:txBody>
        </p:sp>
        <p:sp>
          <p:nvSpPr>
            <p:cNvPr id="521" name="Freeform 199"/>
            <p:cNvSpPr>
              <a:spLocks/>
            </p:cNvSpPr>
            <p:nvPr/>
          </p:nvSpPr>
          <p:spPr bwMode="auto">
            <a:xfrm>
              <a:off x="3148641" y="729025"/>
              <a:ext cx="940543" cy="932839"/>
            </a:xfrm>
            <a:custGeom>
              <a:avLst/>
              <a:gdLst>
                <a:gd name="T0" fmla="*/ 0 w 390"/>
                <a:gd name="T1" fmla="*/ 8 h 409"/>
                <a:gd name="T2" fmla="*/ 2 w 390"/>
                <a:gd name="T3" fmla="*/ 17 h 409"/>
                <a:gd name="T4" fmla="*/ 6 w 390"/>
                <a:gd name="T5" fmla="*/ 27 h 409"/>
                <a:gd name="T6" fmla="*/ 8 w 390"/>
                <a:gd name="T7" fmla="*/ 38 h 409"/>
                <a:gd name="T8" fmla="*/ 14 w 390"/>
                <a:gd name="T9" fmla="*/ 61 h 409"/>
                <a:gd name="T10" fmla="*/ 20 w 390"/>
                <a:gd name="T11" fmla="*/ 73 h 409"/>
                <a:gd name="T12" fmla="*/ 23 w 390"/>
                <a:gd name="T13" fmla="*/ 79 h 409"/>
                <a:gd name="T14" fmla="*/ 27 w 390"/>
                <a:gd name="T15" fmla="*/ 84 h 409"/>
                <a:gd name="T16" fmla="*/ 31 w 390"/>
                <a:gd name="T17" fmla="*/ 94 h 409"/>
                <a:gd name="T18" fmla="*/ 35 w 390"/>
                <a:gd name="T19" fmla="*/ 106 h 409"/>
                <a:gd name="T20" fmla="*/ 37 w 390"/>
                <a:gd name="T21" fmla="*/ 125 h 409"/>
                <a:gd name="T22" fmla="*/ 46 w 390"/>
                <a:gd name="T23" fmla="*/ 163 h 409"/>
                <a:gd name="T24" fmla="*/ 62 w 390"/>
                <a:gd name="T25" fmla="*/ 226 h 409"/>
                <a:gd name="T26" fmla="*/ 68 w 390"/>
                <a:gd name="T27" fmla="*/ 246 h 409"/>
                <a:gd name="T28" fmla="*/ 73 w 390"/>
                <a:gd name="T29" fmla="*/ 259 h 409"/>
                <a:gd name="T30" fmla="*/ 81 w 390"/>
                <a:gd name="T31" fmla="*/ 276 h 409"/>
                <a:gd name="T32" fmla="*/ 96 w 390"/>
                <a:gd name="T33" fmla="*/ 305 h 409"/>
                <a:gd name="T34" fmla="*/ 106 w 390"/>
                <a:gd name="T35" fmla="*/ 328 h 409"/>
                <a:gd name="T36" fmla="*/ 112 w 390"/>
                <a:gd name="T37" fmla="*/ 344 h 409"/>
                <a:gd name="T38" fmla="*/ 129 w 390"/>
                <a:gd name="T39" fmla="*/ 367 h 409"/>
                <a:gd name="T40" fmla="*/ 148 w 390"/>
                <a:gd name="T41" fmla="*/ 384 h 409"/>
                <a:gd name="T42" fmla="*/ 165 w 390"/>
                <a:gd name="T43" fmla="*/ 397 h 409"/>
                <a:gd name="T44" fmla="*/ 183 w 390"/>
                <a:gd name="T45" fmla="*/ 405 h 409"/>
                <a:gd name="T46" fmla="*/ 200 w 390"/>
                <a:gd name="T47" fmla="*/ 409 h 409"/>
                <a:gd name="T48" fmla="*/ 215 w 390"/>
                <a:gd name="T49" fmla="*/ 409 h 409"/>
                <a:gd name="T50" fmla="*/ 227 w 390"/>
                <a:gd name="T51" fmla="*/ 405 h 409"/>
                <a:gd name="T52" fmla="*/ 236 w 390"/>
                <a:gd name="T53" fmla="*/ 403 h 409"/>
                <a:gd name="T54" fmla="*/ 242 w 390"/>
                <a:gd name="T55" fmla="*/ 393 h 409"/>
                <a:gd name="T56" fmla="*/ 248 w 390"/>
                <a:gd name="T57" fmla="*/ 384 h 409"/>
                <a:gd name="T58" fmla="*/ 250 w 390"/>
                <a:gd name="T59" fmla="*/ 370 h 409"/>
                <a:gd name="T60" fmla="*/ 252 w 390"/>
                <a:gd name="T61" fmla="*/ 344 h 409"/>
                <a:gd name="T62" fmla="*/ 248 w 390"/>
                <a:gd name="T63" fmla="*/ 315 h 409"/>
                <a:gd name="T64" fmla="*/ 246 w 390"/>
                <a:gd name="T65" fmla="*/ 292 h 409"/>
                <a:gd name="T66" fmla="*/ 242 w 390"/>
                <a:gd name="T67" fmla="*/ 273 h 409"/>
                <a:gd name="T68" fmla="*/ 246 w 390"/>
                <a:gd name="T69" fmla="*/ 253 h 409"/>
                <a:gd name="T70" fmla="*/ 250 w 390"/>
                <a:gd name="T71" fmla="*/ 244 h 409"/>
                <a:gd name="T72" fmla="*/ 265 w 390"/>
                <a:gd name="T73" fmla="*/ 223 h 409"/>
                <a:gd name="T74" fmla="*/ 292 w 390"/>
                <a:gd name="T75" fmla="*/ 198 h 409"/>
                <a:gd name="T76" fmla="*/ 311 w 390"/>
                <a:gd name="T77" fmla="*/ 188 h 409"/>
                <a:gd name="T78" fmla="*/ 342 w 390"/>
                <a:gd name="T79" fmla="*/ 161 h 409"/>
                <a:gd name="T80" fmla="*/ 354 w 390"/>
                <a:gd name="T81" fmla="*/ 152 h 409"/>
                <a:gd name="T82" fmla="*/ 357 w 390"/>
                <a:gd name="T83" fmla="*/ 142 h 409"/>
                <a:gd name="T84" fmla="*/ 361 w 390"/>
                <a:gd name="T85" fmla="*/ 138 h 409"/>
                <a:gd name="T86" fmla="*/ 369 w 390"/>
                <a:gd name="T87" fmla="*/ 129 h 409"/>
                <a:gd name="T88" fmla="*/ 375 w 390"/>
                <a:gd name="T89" fmla="*/ 119 h 409"/>
                <a:gd name="T90" fmla="*/ 379 w 390"/>
                <a:gd name="T91" fmla="*/ 109 h 409"/>
                <a:gd name="T92" fmla="*/ 384 w 390"/>
                <a:gd name="T93" fmla="*/ 94 h 409"/>
                <a:gd name="T94" fmla="*/ 390 w 390"/>
                <a:gd name="T95" fmla="*/ 73 h 409"/>
                <a:gd name="T96" fmla="*/ 386 w 390"/>
                <a:gd name="T97" fmla="*/ 48 h 409"/>
                <a:gd name="T98" fmla="*/ 361 w 390"/>
                <a:gd name="T99" fmla="*/ 31 h 409"/>
                <a:gd name="T100" fmla="*/ 331 w 390"/>
                <a:gd name="T101" fmla="*/ 29 h 409"/>
                <a:gd name="T102" fmla="*/ 277 w 390"/>
                <a:gd name="T103" fmla="*/ 25 h 409"/>
                <a:gd name="T104" fmla="*/ 208 w 390"/>
                <a:gd name="T105" fmla="*/ 19 h 409"/>
                <a:gd name="T106" fmla="*/ 41 w 390"/>
                <a:gd name="T107" fmla="*/ 4 h 4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09"/>
                <a:gd name="T164" fmla="*/ 390 w 390"/>
                <a:gd name="T165" fmla="*/ 409 h 4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09">
                  <a:moveTo>
                    <a:pt x="0" y="0"/>
                  </a:moveTo>
                  <a:lnTo>
                    <a:pt x="0" y="2"/>
                  </a:lnTo>
                  <a:lnTo>
                    <a:pt x="0" y="4"/>
                  </a:lnTo>
                  <a:lnTo>
                    <a:pt x="0" y="6"/>
                  </a:lnTo>
                  <a:lnTo>
                    <a:pt x="0" y="8"/>
                  </a:lnTo>
                  <a:lnTo>
                    <a:pt x="0" y="10"/>
                  </a:lnTo>
                  <a:lnTo>
                    <a:pt x="0" y="12"/>
                  </a:lnTo>
                  <a:lnTo>
                    <a:pt x="0" y="13"/>
                  </a:lnTo>
                  <a:lnTo>
                    <a:pt x="2" y="15"/>
                  </a:lnTo>
                  <a:lnTo>
                    <a:pt x="2" y="17"/>
                  </a:lnTo>
                  <a:lnTo>
                    <a:pt x="4" y="19"/>
                  </a:lnTo>
                  <a:lnTo>
                    <a:pt x="4" y="21"/>
                  </a:lnTo>
                  <a:lnTo>
                    <a:pt x="6" y="23"/>
                  </a:lnTo>
                  <a:lnTo>
                    <a:pt x="6" y="25"/>
                  </a:lnTo>
                  <a:lnTo>
                    <a:pt x="6" y="27"/>
                  </a:lnTo>
                  <a:lnTo>
                    <a:pt x="6" y="29"/>
                  </a:lnTo>
                  <a:lnTo>
                    <a:pt x="6" y="31"/>
                  </a:lnTo>
                  <a:lnTo>
                    <a:pt x="6" y="33"/>
                  </a:lnTo>
                  <a:lnTo>
                    <a:pt x="6" y="35"/>
                  </a:lnTo>
                  <a:lnTo>
                    <a:pt x="8" y="38"/>
                  </a:lnTo>
                  <a:lnTo>
                    <a:pt x="10" y="42"/>
                  </a:lnTo>
                  <a:lnTo>
                    <a:pt x="10" y="48"/>
                  </a:lnTo>
                  <a:lnTo>
                    <a:pt x="12" y="52"/>
                  </a:lnTo>
                  <a:lnTo>
                    <a:pt x="12" y="58"/>
                  </a:lnTo>
                  <a:lnTo>
                    <a:pt x="14" y="61"/>
                  </a:lnTo>
                  <a:lnTo>
                    <a:pt x="16" y="65"/>
                  </a:lnTo>
                  <a:lnTo>
                    <a:pt x="18" y="69"/>
                  </a:lnTo>
                  <a:lnTo>
                    <a:pt x="18" y="71"/>
                  </a:lnTo>
                  <a:lnTo>
                    <a:pt x="18" y="73"/>
                  </a:lnTo>
                  <a:lnTo>
                    <a:pt x="20" y="73"/>
                  </a:lnTo>
                  <a:lnTo>
                    <a:pt x="20" y="75"/>
                  </a:lnTo>
                  <a:lnTo>
                    <a:pt x="22" y="75"/>
                  </a:lnTo>
                  <a:lnTo>
                    <a:pt x="23" y="75"/>
                  </a:lnTo>
                  <a:lnTo>
                    <a:pt x="23" y="77"/>
                  </a:lnTo>
                  <a:lnTo>
                    <a:pt x="23" y="79"/>
                  </a:lnTo>
                  <a:lnTo>
                    <a:pt x="23" y="81"/>
                  </a:lnTo>
                  <a:lnTo>
                    <a:pt x="23" y="83"/>
                  </a:lnTo>
                  <a:lnTo>
                    <a:pt x="25" y="83"/>
                  </a:lnTo>
                  <a:lnTo>
                    <a:pt x="25" y="84"/>
                  </a:lnTo>
                  <a:lnTo>
                    <a:pt x="27" y="84"/>
                  </a:lnTo>
                  <a:lnTo>
                    <a:pt x="27" y="86"/>
                  </a:lnTo>
                  <a:lnTo>
                    <a:pt x="29" y="86"/>
                  </a:lnTo>
                  <a:lnTo>
                    <a:pt x="31" y="88"/>
                  </a:lnTo>
                  <a:lnTo>
                    <a:pt x="31" y="90"/>
                  </a:lnTo>
                  <a:lnTo>
                    <a:pt x="31" y="94"/>
                  </a:lnTo>
                  <a:lnTo>
                    <a:pt x="31" y="96"/>
                  </a:lnTo>
                  <a:lnTo>
                    <a:pt x="31" y="98"/>
                  </a:lnTo>
                  <a:lnTo>
                    <a:pt x="33" y="100"/>
                  </a:lnTo>
                  <a:lnTo>
                    <a:pt x="33" y="104"/>
                  </a:lnTo>
                  <a:lnTo>
                    <a:pt x="35" y="106"/>
                  </a:lnTo>
                  <a:lnTo>
                    <a:pt x="35" y="109"/>
                  </a:lnTo>
                  <a:lnTo>
                    <a:pt x="35" y="113"/>
                  </a:lnTo>
                  <a:lnTo>
                    <a:pt x="35" y="117"/>
                  </a:lnTo>
                  <a:lnTo>
                    <a:pt x="37" y="121"/>
                  </a:lnTo>
                  <a:lnTo>
                    <a:pt x="37" y="125"/>
                  </a:lnTo>
                  <a:lnTo>
                    <a:pt x="39" y="129"/>
                  </a:lnTo>
                  <a:lnTo>
                    <a:pt x="39" y="132"/>
                  </a:lnTo>
                  <a:lnTo>
                    <a:pt x="37" y="136"/>
                  </a:lnTo>
                  <a:lnTo>
                    <a:pt x="43" y="150"/>
                  </a:lnTo>
                  <a:lnTo>
                    <a:pt x="46" y="163"/>
                  </a:lnTo>
                  <a:lnTo>
                    <a:pt x="48" y="175"/>
                  </a:lnTo>
                  <a:lnTo>
                    <a:pt x="52" y="188"/>
                  </a:lnTo>
                  <a:lnTo>
                    <a:pt x="56" y="202"/>
                  </a:lnTo>
                  <a:lnTo>
                    <a:pt x="58" y="213"/>
                  </a:lnTo>
                  <a:lnTo>
                    <a:pt x="62" y="226"/>
                  </a:lnTo>
                  <a:lnTo>
                    <a:pt x="64" y="240"/>
                  </a:lnTo>
                  <a:lnTo>
                    <a:pt x="66" y="240"/>
                  </a:lnTo>
                  <a:lnTo>
                    <a:pt x="66" y="242"/>
                  </a:lnTo>
                  <a:lnTo>
                    <a:pt x="66" y="244"/>
                  </a:lnTo>
                  <a:lnTo>
                    <a:pt x="68" y="246"/>
                  </a:lnTo>
                  <a:lnTo>
                    <a:pt x="69" y="248"/>
                  </a:lnTo>
                  <a:lnTo>
                    <a:pt x="69" y="251"/>
                  </a:lnTo>
                  <a:lnTo>
                    <a:pt x="71" y="253"/>
                  </a:lnTo>
                  <a:lnTo>
                    <a:pt x="71" y="257"/>
                  </a:lnTo>
                  <a:lnTo>
                    <a:pt x="73" y="259"/>
                  </a:lnTo>
                  <a:lnTo>
                    <a:pt x="73" y="263"/>
                  </a:lnTo>
                  <a:lnTo>
                    <a:pt x="75" y="265"/>
                  </a:lnTo>
                  <a:lnTo>
                    <a:pt x="75" y="269"/>
                  </a:lnTo>
                  <a:lnTo>
                    <a:pt x="75" y="271"/>
                  </a:lnTo>
                  <a:lnTo>
                    <a:pt x="81" y="276"/>
                  </a:lnTo>
                  <a:lnTo>
                    <a:pt x="85" y="282"/>
                  </a:lnTo>
                  <a:lnTo>
                    <a:pt x="87" y="288"/>
                  </a:lnTo>
                  <a:lnTo>
                    <a:pt x="91" y="294"/>
                  </a:lnTo>
                  <a:lnTo>
                    <a:pt x="94" y="299"/>
                  </a:lnTo>
                  <a:lnTo>
                    <a:pt x="96" y="305"/>
                  </a:lnTo>
                  <a:lnTo>
                    <a:pt x="100" y="313"/>
                  </a:lnTo>
                  <a:lnTo>
                    <a:pt x="102" y="319"/>
                  </a:lnTo>
                  <a:lnTo>
                    <a:pt x="102" y="322"/>
                  </a:lnTo>
                  <a:lnTo>
                    <a:pt x="104" y="324"/>
                  </a:lnTo>
                  <a:lnTo>
                    <a:pt x="106" y="328"/>
                  </a:lnTo>
                  <a:lnTo>
                    <a:pt x="108" y="332"/>
                  </a:lnTo>
                  <a:lnTo>
                    <a:pt x="108" y="334"/>
                  </a:lnTo>
                  <a:lnTo>
                    <a:pt x="110" y="338"/>
                  </a:lnTo>
                  <a:lnTo>
                    <a:pt x="110" y="342"/>
                  </a:lnTo>
                  <a:lnTo>
                    <a:pt x="112" y="344"/>
                  </a:lnTo>
                  <a:lnTo>
                    <a:pt x="116" y="349"/>
                  </a:lnTo>
                  <a:lnTo>
                    <a:pt x="117" y="353"/>
                  </a:lnTo>
                  <a:lnTo>
                    <a:pt x="121" y="357"/>
                  </a:lnTo>
                  <a:lnTo>
                    <a:pt x="125" y="363"/>
                  </a:lnTo>
                  <a:lnTo>
                    <a:pt x="129" y="367"/>
                  </a:lnTo>
                  <a:lnTo>
                    <a:pt x="133" y="370"/>
                  </a:lnTo>
                  <a:lnTo>
                    <a:pt x="137" y="376"/>
                  </a:lnTo>
                  <a:lnTo>
                    <a:pt x="141" y="380"/>
                  </a:lnTo>
                  <a:lnTo>
                    <a:pt x="144" y="382"/>
                  </a:lnTo>
                  <a:lnTo>
                    <a:pt x="148" y="384"/>
                  </a:lnTo>
                  <a:lnTo>
                    <a:pt x="152" y="386"/>
                  </a:lnTo>
                  <a:lnTo>
                    <a:pt x="156" y="390"/>
                  </a:lnTo>
                  <a:lnTo>
                    <a:pt x="160" y="392"/>
                  </a:lnTo>
                  <a:lnTo>
                    <a:pt x="162" y="395"/>
                  </a:lnTo>
                  <a:lnTo>
                    <a:pt x="165" y="397"/>
                  </a:lnTo>
                  <a:lnTo>
                    <a:pt x="169" y="401"/>
                  </a:lnTo>
                  <a:lnTo>
                    <a:pt x="173" y="401"/>
                  </a:lnTo>
                  <a:lnTo>
                    <a:pt x="177" y="401"/>
                  </a:lnTo>
                  <a:lnTo>
                    <a:pt x="179" y="403"/>
                  </a:lnTo>
                  <a:lnTo>
                    <a:pt x="183" y="405"/>
                  </a:lnTo>
                  <a:lnTo>
                    <a:pt x="187" y="405"/>
                  </a:lnTo>
                  <a:lnTo>
                    <a:pt x="189" y="407"/>
                  </a:lnTo>
                  <a:lnTo>
                    <a:pt x="192" y="409"/>
                  </a:lnTo>
                  <a:lnTo>
                    <a:pt x="196" y="409"/>
                  </a:lnTo>
                  <a:lnTo>
                    <a:pt x="200" y="409"/>
                  </a:lnTo>
                  <a:lnTo>
                    <a:pt x="202" y="409"/>
                  </a:lnTo>
                  <a:lnTo>
                    <a:pt x="206" y="409"/>
                  </a:lnTo>
                  <a:lnTo>
                    <a:pt x="210" y="409"/>
                  </a:lnTo>
                  <a:lnTo>
                    <a:pt x="212" y="409"/>
                  </a:lnTo>
                  <a:lnTo>
                    <a:pt x="215" y="409"/>
                  </a:lnTo>
                  <a:lnTo>
                    <a:pt x="219" y="409"/>
                  </a:lnTo>
                  <a:lnTo>
                    <a:pt x="221" y="409"/>
                  </a:lnTo>
                  <a:lnTo>
                    <a:pt x="223" y="407"/>
                  </a:lnTo>
                  <a:lnTo>
                    <a:pt x="225" y="407"/>
                  </a:lnTo>
                  <a:lnTo>
                    <a:pt x="227" y="405"/>
                  </a:lnTo>
                  <a:lnTo>
                    <a:pt x="229" y="405"/>
                  </a:lnTo>
                  <a:lnTo>
                    <a:pt x="231" y="405"/>
                  </a:lnTo>
                  <a:lnTo>
                    <a:pt x="233" y="405"/>
                  </a:lnTo>
                  <a:lnTo>
                    <a:pt x="235" y="403"/>
                  </a:lnTo>
                  <a:lnTo>
                    <a:pt x="236" y="403"/>
                  </a:lnTo>
                  <a:lnTo>
                    <a:pt x="238" y="401"/>
                  </a:lnTo>
                  <a:lnTo>
                    <a:pt x="240" y="399"/>
                  </a:lnTo>
                  <a:lnTo>
                    <a:pt x="240" y="397"/>
                  </a:lnTo>
                  <a:lnTo>
                    <a:pt x="242" y="395"/>
                  </a:lnTo>
                  <a:lnTo>
                    <a:pt x="242" y="393"/>
                  </a:lnTo>
                  <a:lnTo>
                    <a:pt x="244" y="392"/>
                  </a:lnTo>
                  <a:lnTo>
                    <a:pt x="246" y="390"/>
                  </a:lnTo>
                  <a:lnTo>
                    <a:pt x="248" y="388"/>
                  </a:lnTo>
                  <a:lnTo>
                    <a:pt x="248" y="386"/>
                  </a:lnTo>
                  <a:lnTo>
                    <a:pt x="248" y="384"/>
                  </a:lnTo>
                  <a:lnTo>
                    <a:pt x="248" y="380"/>
                  </a:lnTo>
                  <a:lnTo>
                    <a:pt x="248" y="378"/>
                  </a:lnTo>
                  <a:lnTo>
                    <a:pt x="248" y="376"/>
                  </a:lnTo>
                  <a:lnTo>
                    <a:pt x="248" y="372"/>
                  </a:lnTo>
                  <a:lnTo>
                    <a:pt x="250" y="370"/>
                  </a:lnTo>
                  <a:lnTo>
                    <a:pt x="252" y="368"/>
                  </a:lnTo>
                  <a:lnTo>
                    <a:pt x="252" y="361"/>
                  </a:lnTo>
                  <a:lnTo>
                    <a:pt x="252" y="355"/>
                  </a:lnTo>
                  <a:lnTo>
                    <a:pt x="252" y="349"/>
                  </a:lnTo>
                  <a:lnTo>
                    <a:pt x="252" y="344"/>
                  </a:lnTo>
                  <a:lnTo>
                    <a:pt x="252" y="338"/>
                  </a:lnTo>
                  <a:lnTo>
                    <a:pt x="252" y="330"/>
                  </a:lnTo>
                  <a:lnTo>
                    <a:pt x="250" y="324"/>
                  </a:lnTo>
                  <a:lnTo>
                    <a:pt x="248" y="319"/>
                  </a:lnTo>
                  <a:lnTo>
                    <a:pt x="248" y="315"/>
                  </a:lnTo>
                  <a:lnTo>
                    <a:pt x="246" y="309"/>
                  </a:lnTo>
                  <a:lnTo>
                    <a:pt x="246" y="305"/>
                  </a:lnTo>
                  <a:lnTo>
                    <a:pt x="246" y="301"/>
                  </a:lnTo>
                  <a:lnTo>
                    <a:pt x="246" y="296"/>
                  </a:lnTo>
                  <a:lnTo>
                    <a:pt x="246" y="292"/>
                  </a:lnTo>
                  <a:lnTo>
                    <a:pt x="244" y="288"/>
                  </a:lnTo>
                  <a:lnTo>
                    <a:pt x="242" y="284"/>
                  </a:lnTo>
                  <a:lnTo>
                    <a:pt x="242" y="280"/>
                  </a:lnTo>
                  <a:lnTo>
                    <a:pt x="242" y="276"/>
                  </a:lnTo>
                  <a:lnTo>
                    <a:pt x="242" y="273"/>
                  </a:lnTo>
                  <a:lnTo>
                    <a:pt x="244" y="269"/>
                  </a:lnTo>
                  <a:lnTo>
                    <a:pt x="244" y="265"/>
                  </a:lnTo>
                  <a:lnTo>
                    <a:pt x="246" y="261"/>
                  </a:lnTo>
                  <a:lnTo>
                    <a:pt x="246" y="257"/>
                  </a:lnTo>
                  <a:lnTo>
                    <a:pt x="246" y="253"/>
                  </a:lnTo>
                  <a:lnTo>
                    <a:pt x="248" y="251"/>
                  </a:lnTo>
                  <a:lnTo>
                    <a:pt x="248" y="249"/>
                  </a:lnTo>
                  <a:lnTo>
                    <a:pt x="250" y="248"/>
                  </a:lnTo>
                  <a:lnTo>
                    <a:pt x="250" y="246"/>
                  </a:lnTo>
                  <a:lnTo>
                    <a:pt x="250" y="244"/>
                  </a:lnTo>
                  <a:lnTo>
                    <a:pt x="250" y="242"/>
                  </a:lnTo>
                  <a:lnTo>
                    <a:pt x="252" y="240"/>
                  </a:lnTo>
                  <a:lnTo>
                    <a:pt x="256" y="234"/>
                  </a:lnTo>
                  <a:lnTo>
                    <a:pt x="261" y="228"/>
                  </a:lnTo>
                  <a:lnTo>
                    <a:pt x="265" y="223"/>
                  </a:lnTo>
                  <a:lnTo>
                    <a:pt x="271" y="217"/>
                  </a:lnTo>
                  <a:lnTo>
                    <a:pt x="275" y="213"/>
                  </a:lnTo>
                  <a:lnTo>
                    <a:pt x="281" y="207"/>
                  </a:lnTo>
                  <a:lnTo>
                    <a:pt x="286" y="203"/>
                  </a:lnTo>
                  <a:lnTo>
                    <a:pt x="292" y="198"/>
                  </a:lnTo>
                  <a:lnTo>
                    <a:pt x="294" y="198"/>
                  </a:lnTo>
                  <a:lnTo>
                    <a:pt x="296" y="198"/>
                  </a:lnTo>
                  <a:lnTo>
                    <a:pt x="298" y="198"/>
                  </a:lnTo>
                  <a:lnTo>
                    <a:pt x="306" y="194"/>
                  </a:lnTo>
                  <a:lnTo>
                    <a:pt x="311" y="188"/>
                  </a:lnTo>
                  <a:lnTo>
                    <a:pt x="317" y="184"/>
                  </a:lnTo>
                  <a:lnTo>
                    <a:pt x="323" y="178"/>
                  </a:lnTo>
                  <a:lnTo>
                    <a:pt x="329" y="173"/>
                  </a:lnTo>
                  <a:lnTo>
                    <a:pt x="334" y="167"/>
                  </a:lnTo>
                  <a:lnTo>
                    <a:pt x="342" y="161"/>
                  </a:lnTo>
                  <a:lnTo>
                    <a:pt x="348" y="157"/>
                  </a:lnTo>
                  <a:lnTo>
                    <a:pt x="350" y="155"/>
                  </a:lnTo>
                  <a:lnTo>
                    <a:pt x="352" y="154"/>
                  </a:lnTo>
                  <a:lnTo>
                    <a:pt x="352" y="152"/>
                  </a:lnTo>
                  <a:lnTo>
                    <a:pt x="354" y="152"/>
                  </a:lnTo>
                  <a:lnTo>
                    <a:pt x="354" y="150"/>
                  </a:lnTo>
                  <a:lnTo>
                    <a:pt x="354" y="148"/>
                  </a:lnTo>
                  <a:lnTo>
                    <a:pt x="354" y="146"/>
                  </a:lnTo>
                  <a:lnTo>
                    <a:pt x="356" y="144"/>
                  </a:lnTo>
                  <a:lnTo>
                    <a:pt x="357" y="142"/>
                  </a:lnTo>
                  <a:lnTo>
                    <a:pt x="359" y="142"/>
                  </a:lnTo>
                  <a:lnTo>
                    <a:pt x="359" y="140"/>
                  </a:lnTo>
                  <a:lnTo>
                    <a:pt x="361" y="140"/>
                  </a:lnTo>
                  <a:lnTo>
                    <a:pt x="363" y="140"/>
                  </a:lnTo>
                  <a:lnTo>
                    <a:pt x="361" y="138"/>
                  </a:lnTo>
                  <a:lnTo>
                    <a:pt x="361" y="136"/>
                  </a:lnTo>
                  <a:lnTo>
                    <a:pt x="363" y="134"/>
                  </a:lnTo>
                  <a:lnTo>
                    <a:pt x="365" y="132"/>
                  </a:lnTo>
                  <a:lnTo>
                    <a:pt x="367" y="130"/>
                  </a:lnTo>
                  <a:lnTo>
                    <a:pt x="369" y="129"/>
                  </a:lnTo>
                  <a:lnTo>
                    <a:pt x="369" y="127"/>
                  </a:lnTo>
                  <a:lnTo>
                    <a:pt x="369" y="125"/>
                  </a:lnTo>
                  <a:lnTo>
                    <a:pt x="371" y="123"/>
                  </a:lnTo>
                  <a:lnTo>
                    <a:pt x="373" y="121"/>
                  </a:lnTo>
                  <a:lnTo>
                    <a:pt x="375" y="119"/>
                  </a:lnTo>
                  <a:lnTo>
                    <a:pt x="375" y="117"/>
                  </a:lnTo>
                  <a:lnTo>
                    <a:pt x="375" y="115"/>
                  </a:lnTo>
                  <a:lnTo>
                    <a:pt x="375" y="113"/>
                  </a:lnTo>
                  <a:lnTo>
                    <a:pt x="377" y="111"/>
                  </a:lnTo>
                  <a:lnTo>
                    <a:pt x="379" y="109"/>
                  </a:lnTo>
                  <a:lnTo>
                    <a:pt x="379" y="107"/>
                  </a:lnTo>
                  <a:lnTo>
                    <a:pt x="380" y="107"/>
                  </a:lnTo>
                  <a:lnTo>
                    <a:pt x="382" y="104"/>
                  </a:lnTo>
                  <a:lnTo>
                    <a:pt x="382" y="100"/>
                  </a:lnTo>
                  <a:lnTo>
                    <a:pt x="384" y="94"/>
                  </a:lnTo>
                  <a:lnTo>
                    <a:pt x="384" y="90"/>
                  </a:lnTo>
                  <a:lnTo>
                    <a:pt x="386" y="86"/>
                  </a:lnTo>
                  <a:lnTo>
                    <a:pt x="386" y="81"/>
                  </a:lnTo>
                  <a:lnTo>
                    <a:pt x="388" y="77"/>
                  </a:lnTo>
                  <a:lnTo>
                    <a:pt x="390" y="73"/>
                  </a:lnTo>
                  <a:lnTo>
                    <a:pt x="388" y="67"/>
                  </a:lnTo>
                  <a:lnTo>
                    <a:pt x="388" y="61"/>
                  </a:lnTo>
                  <a:lnTo>
                    <a:pt x="388" y="58"/>
                  </a:lnTo>
                  <a:lnTo>
                    <a:pt x="386" y="52"/>
                  </a:lnTo>
                  <a:lnTo>
                    <a:pt x="386" y="48"/>
                  </a:lnTo>
                  <a:lnTo>
                    <a:pt x="386" y="42"/>
                  </a:lnTo>
                  <a:lnTo>
                    <a:pt x="386" y="36"/>
                  </a:lnTo>
                  <a:lnTo>
                    <a:pt x="386" y="31"/>
                  </a:lnTo>
                  <a:lnTo>
                    <a:pt x="373" y="31"/>
                  </a:lnTo>
                  <a:lnTo>
                    <a:pt x="361" y="31"/>
                  </a:lnTo>
                  <a:lnTo>
                    <a:pt x="354" y="31"/>
                  </a:lnTo>
                  <a:lnTo>
                    <a:pt x="346" y="29"/>
                  </a:lnTo>
                  <a:lnTo>
                    <a:pt x="338" y="29"/>
                  </a:lnTo>
                  <a:lnTo>
                    <a:pt x="334" y="29"/>
                  </a:lnTo>
                  <a:lnTo>
                    <a:pt x="331" y="29"/>
                  </a:lnTo>
                  <a:lnTo>
                    <a:pt x="327" y="29"/>
                  </a:lnTo>
                  <a:lnTo>
                    <a:pt x="315" y="27"/>
                  </a:lnTo>
                  <a:lnTo>
                    <a:pt x="302" y="27"/>
                  </a:lnTo>
                  <a:lnTo>
                    <a:pt x="288" y="25"/>
                  </a:lnTo>
                  <a:lnTo>
                    <a:pt x="277" y="25"/>
                  </a:lnTo>
                  <a:lnTo>
                    <a:pt x="263" y="23"/>
                  </a:lnTo>
                  <a:lnTo>
                    <a:pt x="252" y="21"/>
                  </a:lnTo>
                  <a:lnTo>
                    <a:pt x="240" y="21"/>
                  </a:lnTo>
                  <a:lnTo>
                    <a:pt x="229" y="21"/>
                  </a:lnTo>
                  <a:lnTo>
                    <a:pt x="208" y="19"/>
                  </a:lnTo>
                  <a:lnTo>
                    <a:pt x="179" y="15"/>
                  </a:lnTo>
                  <a:lnTo>
                    <a:pt x="144" y="13"/>
                  </a:lnTo>
                  <a:lnTo>
                    <a:pt x="108" y="10"/>
                  </a:lnTo>
                  <a:lnTo>
                    <a:pt x="73" y="6"/>
                  </a:lnTo>
                  <a:lnTo>
                    <a:pt x="41" y="4"/>
                  </a:lnTo>
                  <a:lnTo>
                    <a:pt x="16" y="0"/>
                  </a:lnTo>
                  <a:lnTo>
                    <a:pt x="0" y="0"/>
                  </a:lnTo>
                </a:path>
              </a:pathLst>
            </a:custGeom>
            <a:noFill/>
            <a:ln w="0">
              <a:solidFill>
                <a:srgbClr val="000000"/>
              </a:solidFill>
              <a:prstDash val="solid"/>
              <a:round/>
              <a:headEnd/>
              <a:tailEnd/>
            </a:ln>
          </p:spPr>
          <p:txBody>
            <a:bodyPr/>
            <a:lstStyle/>
            <a:p>
              <a:endParaRPr lang="en-US"/>
            </a:p>
          </p:txBody>
        </p:sp>
        <p:sp>
          <p:nvSpPr>
            <p:cNvPr id="522" name="Freeform 200"/>
            <p:cNvSpPr>
              <a:spLocks/>
            </p:cNvSpPr>
            <p:nvPr/>
          </p:nvSpPr>
          <p:spPr bwMode="auto">
            <a:xfrm>
              <a:off x="2181570" y="1915030"/>
              <a:ext cx="214637" cy="447033"/>
            </a:xfrm>
            <a:custGeom>
              <a:avLst/>
              <a:gdLst>
                <a:gd name="T0" fmla="*/ 87 w 89"/>
                <a:gd name="T1" fmla="*/ 37 h 196"/>
                <a:gd name="T2" fmla="*/ 81 w 89"/>
                <a:gd name="T3" fmla="*/ 15 h 196"/>
                <a:gd name="T4" fmla="*/ 73 w 89"/>
                <a:gd name="T5" fmla="*/ 4 h 196"/>
                <a:gd name="T6" fmla="*/ 67 w 89"/>
                <a:gd name="T7" fmla="*/ 0 h 196"/>
                <a:gd name="T8" fmla="*/ 44 w 89"/>
                <a:gd name="T9" fmla="*/ 10 h 196"/>
                <a:gd name="T10" fmla="*/ 39 w 89"/>
                <a:gd name="T11" fmla="*/ 35 h 196"/>
                <a:gd name="T12" fmla="*/ 35 w 89"/>
                <a:gd name="T13" fmla="*/ 60 h 196"/>
                <a:gd name="T14" fmla="*/ 29 w 89"/>
                <a:gd name="T15" fmla="*/ 79 h 196"/>
                <a:gd name="T16" fmla="*/ 23 w 89"/>
                <a:gd name="T17" fmla="*/ 86 h 196"/>
                <a:gd name="T18" fmla="*/ 21 w 89"/>
                <a:gd name="T19" fmla="*/ 92 h 196"/>
                <a:gd name="T20" fmla="*/ 17 w 89"/>
                <a:gd name="T21" fmla="*/ 96 h 196"/>
                <a:gd name="T22" fmla="*/ 16 w 89"/>
                <a:gd name="T23" fmla="*/ 102 h 196"/>
                <a:gd name="T24" fmla="*/ 12 w 89"/>
                <a:gd name="T25" fmla="*/ 108 h 196"/>
                <a:gd name="T26" fmla="*/ 6 w 89"/>
                <a:gd name="T27" fmla="*/ 117 h 196"/>
                <a:gd name="T28" fmla="*/ 2 w 89"/>
                <a:gd name="T29" fmla="*/ 123 h 196"/>
                <a:gd name="T30" fmla="*/ 4 w 89"/>
                <a:gd name="T31" fmla="*/ 127 h 196"/>
                <a:gd name="T32" fmla="*/ 0 w 89"/>
                <a:gd name="T33" fmla="*/ 129 h 196"/>
                <a:gd name="T34" fmla="*/ 0 w 89"/>
                <a:gd name="T35" fmla="*/ 152 h 196"/>
                <a:gd name="T36" fmla="*/ 4 w 89"/>
                <a:gd name="T37" fmla="*/ 175 h 196"/>
                <a:gd name="T38" fmla="*/ 8 w 89"/>
                <a:gd name="T39" fmla="*/ 180 h 196"/>
                <a:gd name="T40" fmla="*/ 12 w 89"/>
                <a:gd name="T41" fmla="*/ 186 h 196"/>
                <a:gd name="T42" fmla="*/ 21 w 89"/>
                <a:gd name="T43" fmla="*/ 192 h 196"/>
                <a:gd name="T44" fmla="*/ 29 w 89"/>
                <a:gd name="T45" fmla="*/ 196 h 196"/>
                <a:gd name="T46" fmla="*/ 52 w 89"/>
                <a:gd name="T47" fmla="*/ 194 h 196"/>
                <a:gd name="T48" fmla="*/ 79 w 89"/>
                <a:gd name="T49" fmla="*/ 188 h 196"/>
                <a:gd name="T50" fmla="*/ 83 w 89"/>
                <a:gd name="T51" fmla="*/ 179 h 196"/>
                <a:gd name="T52" fmla="*/ 89 w 89"/>
                <a:gd name="T53" fmla="*/ 167 h 196"/>
                <a:gd name="T54" fmla="*/ 87 w 89"/>
                <a:gd name="T55" fmla="*/ 152 h 196"/>
                <a:gd name="T56" fmla="*/ 79 w 89"/>
                <a:gd name="T57" fmla="*/ 129 h 196"/>
                <a:gd name="T58" fmla="*/ 77 w 89"/>
                <a:gd name="T59" fmla="*/ 117 h 196"/>
                <a:gd name="T60" fmla="*/ 73 w 89"/>
                <a:gd name="T61" fmla="*/ 113 h 196"/>
                <a:gd name="T62" fmla="*/ 73 w 89"/>
                <a:gd name="T63" fmla="*/ 104 h 196"/>
                <a:gd name="T64" fmla="*/ 75 w 89"/>
                <a:gd name="T65" fmla="*/ 98 h 196"/>
                <a:gd name="T66" fmla="*/ 79 w 89"/>
                <a:gd name="T67" fmla="*/ 94 h 196"/>
                <a:gd name="T68" fmla="*/ 83 w 89"/>
                <a:gd name="T69" fmla="*/ 88 h 196"/>
                <a:gd name="T70" fmla="*/ 87 w 89"/>
                <a:gd name="T71" fmla="*/ 79 h 196"/>
                <a:gd name="T72" fmla="*/ 89 w 89"/>
                <a:gd name="T73" fmla="*/ 56 h 1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96"/>
                <a:gd name="T113" fmla="*/ 89 w 89"/>
                <a:gd name="T114" fmla="*/ 196 h 1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96">
                  <a:moveTo>
                    <a:pt x="87" y="48"/>
                  </a:moveTo>
                  <a:lnTo>
                    <a:pt x="87" y="37"/>
                  </a:lnTo>
                  <a:lnTo>
                    <a:pt x="85" y="27"/>
                  </a:lnTo>
                  <a:lnTo>
                    <a:pt x="81" y="15"/>
                  </a:lnTo>
                  <a:lnTo>
                    <a:pt x="77" y="6"/>
                  </a:lnTo>
                  <a:lnTo>
                    <a:pt x="73" y="4"/>
                  </a:lnTo>
                  <a:lnTo>
                    <a:pt x="71" y="4"/>
                  </a:lnTo>
                  <a:lnTo>
                    <a:pt x="67" y="0"/>
                  </a:lnTo>
                  <a:lnTo>
                    <a:pt x="52" y="0"/>
                  </a:lnTo>
                  <a:lnTo>
                    <a:pt x="44" y="10"/>
                  </a:lnTo>
                  <a:lnTo>
                    <a:pt x="39" y="19"/>
                  </a:lnTo>
                  <a:lnTo>
                    <a:pt x="39" y="35"/>
                  </a:lnTo>
                  <a:lnTo>
                    <a:pt x="39" y="48"/>
                  </a:lnTo>
                  <a:lnTo>
                    <a:pt x="35" y="60"/>
                  </a:lnTo>
                  <a:lnTo>
                    <a:pt x="33" y="73"/>
                  </a:lnTo>
                  <a:lnTo>
                    <a:pt x="29" y="79"/>
                  </a:lnTo>
                  <a:lnTo>
                    <a:pt x="27" y="85"/>
                  </a:lnTo>
                  <a:lnTo>
                    <a:pt x="23" y="86"/>
                  </a:lnTo>
                  <a:lnTo>
                    <a:pt x="21" y="88"/>
                  </a:lnTo>
                  <a:lnTo>
                    <a:pt x="21" y="92"/>
                  </a:lnTo>
                  <a:lnTo>
                    <a:pt x="17" y="94"/>
                  </a:lnTo>
                  <a:lnTo>
                    <a:pt x="17" y="96"/>
                  </a:lnTo>
                  <a:lnTo>
                    <a:pt x="16" y="100"/>
                  </a:lnTo>
                  <a:lnTo>
                    <a:pt x="16" y="102"/>
                  </a:lnTo>
                  <a:lnTo>
                    <a:pt x="16" y="106"/>
                  </a:lnTo>
                  <a:lnTo>
                    <a:pt x="12" y="108"/>
                  </a:lnTo>
                  <a:lnTo>
                    <a:pt x="8" y="111"/>
                  </a:lnTo>
                  <a:lnTo>
                    <a:pt x="6" y="117"/>
                  </a:lnTo>
                  <a:lnTo>
                    <a:pt x="4" y="119"/>
                  </a:lnTo>
                  <a:lnTo>
                    <a:pt x="2" y="123"/>
                  </a:lnTo>
                  <a:lnTo>
                    <a:pt x="4" y="125"/>
                  </a:lnTo>
                  <a:lnTo>
                    <a:pt x="4" y="127"/>
                  </a:lnTo>
                  <a:lnTo>
                    <a:pt x="2" y="129"/>
                  </a:lnTo>
                  <a:lnTo>
                    <a:pt x="0" y="129"/>
                  </a:lnTo>
                  <a:lnTo>
                    <a:pt x="0" y="140"/>
                  </a:lnTo>
                  <a:lnTo>
                    <a:pt x="0" y="152"/>
                  </a:lnTo>
                  <a:lnTo>
                    <a:pt x="0" y="163"/>
                  </a:lnTo>
                  <a:lnTo>
                    <a:pt x="4" y="175"/>
                  </a:lnTo>
                  <a:lnTo>
                    <a:pt x="6" y="179"/>
                  </a:lnTo>
                  <a:lnTo>
                    <a:pt x="8" y="180"/>
                  </a:lnTo>
                  <a:lnTo>
                    <a:pt x="12" y="182"/>
                  </a:lnTo>
                  <a:lnTo>
                    <a:pt x="12" y="186"/>
                  </a:lnTo>
                  <a:lnTo>
                    <a:pt x="16" y="190"/>
                  </a:lnTo>
                  <a:lnTo>
                    <a:pt x="21" y="192"/>
                  </a:lnTo>
                  <a:lnTo>
                    <a:pt x="25" y="194"/>
                  </a:lnTo>
                  <a:lnTo>
                    <a:pt x="29" y="196"/>
                  </a:lnTo>
                  <a:lnTo>
                    <a:pt x="41" y="196"/>
                  </a:lnTo>
                  <a:lnTo>
                    <a:pt x="52" y="194"/>
                  </a:lnTo>
                  <a:lnTo>
                    <a:pt x="77" y="190"/>
                  </a:lnTo>
                  <a:lnTo>
                    <a:pt x="79" y="188"/>
                  </a:lnTo>
                  <a:lnTo>
                    <a:pt x="81" y="184"/>
                  </a:lnTo>
                  <a:lnTo>
                    <a:pt x="83" y="179"/>
                  </a:lnTo>
                  <a:lnTo>
                    <a:pt x="85" y="173"/>
                  </a:lnTo>
                  <a:lnTo>
                    <a:pt x="89" y="167"/>
                  </a:lnTo>
                  <a:lnTo>
                    <a:pt x="89" y="159"/>
                  </a:lnTo>
                  <a:lnTo>
                    <a:pt x="87" y="152"/>
                  </a:lnTo>
                  <a:lnTo>
                    <a:pt x="85" y="138"/>
                  </a:lnTo>
                  <a:lnTo>
                    <a:pt x="79" y="129"/>
                  </a:lnTo>
                  <a:lnTo>
                    <a:pt x="77" y="123"/>
                  </a:lnTo>
                  <a:lnTo>
                    <a:pt x="77" y="117"/>
                  </a:lnTo>
                  <a:lnTo>
                    <a:pt x="75" y="115"/>
                  </a:lnTo>
                  <a:lnTo>
                    <a:pt x="73" y="113"/>
                  </a:lnTo>
                  <a:lnTo>
                    <a:pt x="73" y="108"/>
                  </a:lnTo>
                  <a:lnTo>
                    <a:pt x="73" y="104"/>
                  </a:lnTo>
                  <a:lnTo>
                    <a:pt x="73" y="100"/>
                  </a:lnTo>
                  <a:lnTo>
                    <a:pt x="75" y="98"/>
                  </a:lnTo>
                  <a:lnTo>
                    <a:pt x="77" y="98"/>
                  </a:lnTo>
                  <a:lnTo>
                    <a:pt x="79" y="94"/>
                  </a:lnTo>
                  <a:lnTo>
                    <a:pt x="81" y="88"/>
                  </a:lnTo>
                  <a:lnTo>
                    <a:pt x="83" y="88"/>
                  </a:lnTo>
                  <a:lnTo>
                    <a:pt x="85" y="88"/>
                  </a:lnTo>
                  <a:lnTo>
                    <a:pt x="87" y="79"/>
                  </a:lnTo>
                  <a:lnTo>
                    <a:pt x="89" y="71"/>
                  </a:lnTo>
                  <a:lnTo>
                    <a:pt x="89" y="56"/>
                  </a:lnTo>
                  <a:lnTo>
                    <a:pt x="87" y="48"/>
                  </a:lnTo>
                  <a:close/>
                </a:path>
              </a:pathLst>
            </a:custGeom>
            <a:solidFill>
              <a:srgbClr val="BFFFBF"/>
            </a:solidFill>
            <a:ln w="9525">
              <a:noFill/>
              <a:round/>
              <a:headEnd/>
              <a:tailEnd/>
            </a:ln>
          </p:spPr>
          <p:txBody>
            <a:bodyPr/>
            <a:lstStyle/>
            <a:p>
              <a:endParaRPr lang="en-US"/>
            </a:p>
          </p:txBody>
        </p:sp>
        <p:sp>
          <p:nvSpPr>
            <p:cNvPr id="523" name="Freeform 201"/>
            <p:cNvSpPr>
              <a:spLocks/>
            </p:cNvSpPr>
            <p:nvPr/>
          </p:nvSpPr>
          <p:spPr bwMode="auto">
            <a:xfrm>
              <a:off x="2181570" y="1915030"/>
              <a:ext cx="214637" cy="447033"/>
            </a:xfrm>
            <a:custGeom>
              <a:avLst/>
              <a:gdLst>
                <a:gd name="T0" fmla="*/ 87 w 89"/>
                <a:gd name="T1" fmla="*/ 42 h 196"/>
                <a:gd name="T2" fmla="*/ 87 w 89"/>
                <a:gd name="T3" fmla="*/ 35 h 196"/>
                <a:gd name="T4" fmla="*/ 85 w 89"/>
                <a:gd name="T5" fmla="*/ 27 h 196"/>
                <a:gd name="T6" fmla="*/ 81 w 89"/>
                <a:gd name="T7" fmla="*/ 19 h 196"/>
                <a:gd name="T8" fmla="*/ 79 w 89"/>
                <a:gd name="T9" fmla="*/ 12 h 196"/>
                <a:gd name="T10" fmla="*/ 75 w 89"/>
                <a:gd name="T11" fmla="*/ 6 h 196"/>
                <a:gd name="T12" fmla="*/ 71 w 89"/>
                <a:gd name="T13" fmla="*/ 2 h 196"/>
                <a:gd name="T14" fmla="*/ 67 w 89"/>
                <a:gd name="T15" fmla="*/ 0 h 196"/>
                <a:gd name="T16" fmla="*/ 62 w 89"/>
                <a:gd name="T17" fmla="*/ 0 h 196"/>
                <a:gd name="T18" fmla="*/ 56 w 89"/>
                <a:gd name="T19" fmla="*/ 0 h 196"/>
                <a:gd name="T20" fmla="*/ 50 w 89"/>
                <a:gd name="T21" fmla="*/ 2 h 196"/>
                <a:gd name="T22" fmla="*/ 44 w 89"/>
                <a:gd name="T23" fmla="*/ 10 h 196"/>
                <a:gd name="T24" fmla="*/ 41 w 89"/>
                <a:gd name="T25" fmla="*/ 17 h 196"/>
                <a:gd name="T26" fmla="*/ 39 w 89"/>
                <a:gd name="T27" fmla="*/ 35 h 196"/>
                <a:gd name="T28" fmla="*/ 37 w 89"/>
                <a:gd name="T29" fmla="*/ 54 h 196"/>
                <a:gd name="T30" fmla="*/ 33 w 89"/>
                <a:gd name="T31" fmla="*/ 73 h 196"/>
                <a:gd name="T32" fmla="*/ 29 w 89"/>
                <a:gd name="T33" fmla="*/ 79 h 196"/>
                <a:gd name="T34" fmla="*/ 27 w 89"/>
                <a:gd name="T35" fmla="*/ 85 h 196"/>
                <a:gd name="T36" fmla="*/ 23 w 89"/>
                <a:gd name="T37" fmla="*/ 88 h 196"/>
                <a:gd name="T38" fmla="*/ 21 w 89"/>
                <a:gd name="T39" fmla="*/ 92 h 196"/>
                <a:gd name="T40" fmla="*/ 17 w 89"/>
                <a:gd name="T41" fmla="*/ 96 h 196"/>
                <a:gd name="T42" fmla="*/ 16 w 89"/>
                <a:gd name="T43" fmla="*/ 102 h 196"/>
                <a:gd name="T44" fmla="*/ 14 w 89"/>
                <a:gd name="T45" fmla="*/ 108 h 196"/>
                <a:gd name="T46" fmla="*/ 8 w 89"/>
                <a:gd name="T47" fmla="*/ 111 h 196"/>
                <a:gd name="T48" fmla="*/ 4 w 89"/>
                <a:gd name="T49" fmla="*/ 117 h 196"/>
                <a:gd name="T50" fmla="*/ 2 w 89"/>
                <a:gd name="T51" fmla="*/ 123 h 196"/>
                <a:gd name="T52" fmla="*/ 4 w 89"/>
                <a:gd name="T53" fmla="*/ 127 h 196"/>
                <a:gd name="T54" fmla="*/ 0 w 89"/>
                <a:gd name="T55" fmla="*/ 134 h 196"/>
                <a:gd name="T56" fmla="*/ 0 w 89"/>
                <a:gd name="T57" fmla="*/ 152 h 196"/>
                <a:gd name="T58" fmla="*/ 2 w 89"/>
                <a:gd name="T59" fmla="*/ 169 h 196"/>
                <a:gd name="T60" fmla="*/ 6 w 89"/>
                <a:gd name="T61" fmla="*/ 179 h 196"/>
                <a:gd name="T62" fmla="*/ 10 w 89"/>
                <a:gd name="T63" fmla="*/ 182 h 196"/>
                <a:gd name="T64" fmla="*/ 12 w 89"/>
                <a:gd name="T65" fmla="*/ 186 h 196"/>
                <a:gd name="T66" fmla="*/ 17 w 89"/>
                <a:gd name="T67" fmla="*/ 190 h 196"/>
                <a:gd name="T68" fmla="*/ 25 w 89"/>
                <a:gd name="T69" fmla="*/ 194 h 196"/>
                <a:gd name="T70" fmla="*/ 35 w 89"/>
                <a:gd name="T71" fmla="*/ 196 h 196"/>
                <a:gd name="T72" fmla="*/ 54 w 89"/>
                <a:gd name="T73" fmla="*/ 194 h 196"/>
                <a:gd name="T74" fmla="*/ 71 w 89"/>
                <a:gd name="T75" fmla="*/ 192 h 196"/>
                <a:gd name="T76" fmla="*/ 81 w 89"/>
                <a:gd name="T77" fmla="*/ 184 h 196"/>
                <a:gd name="T78" fmla="*/ 83 w 89"/>
                <a:gd name="T79" fmla="*/ 175 h 196"/>
                <a:gd name="T80" fmla="*/ 89 w 89"/>
                <a:gd name="T81" fmla="*/ 167 h 196"/>
                <a:gd name="T82" fmla="*/ 89 w 89"/>
                <a:gd name="T83" fmla="*/ 156 h 196"/>
                <a:gd name="T84" fmla="*/ 87 w 89"/>
                <a:gd name="T85" fmla="*/ 144 h 196"/>
                <a:gd name="T86" fmla="*/ 83 w 89"/>
                <a:gd name="T87" fmla="*/ 134 h 196"/>
                <a:gd name="T88" fmla="*/ 79 w 89"/>
                <a:gd name="T89" fmla="*/ 129 h 196"/>
                <a:gd name="T90" fmla="*/ 77 w 89"/>
                <a:gd name="T91" fmla="*/ 119 h 196"/>
                <a:gd name="T92" fmla="*/ 73 w 89"/>
                <a:gd name="T93" fmla="*/ 113 h 196"/>
                <a:gd name="T94" fmla="*/ 73 w 89"/>
                <a:gd name="T95" fmla="*/ 106 h 196"/>
                <a:gd name="T96" fmla="*/ 73 w 89"/>
                <a:gd name="T97" fmla="*/ 100 h 196"/>
                <a:gd name="T98" fmla="*/ 77 w 89"/>
                <a:gd name="T99" fmla="*/ 96 h 196"/>
                <a:gd name="T100" fmla="*/ 81 w 89"/>
                <a:gd name="T101" fmla="*/ 88 h 196"/>
                <a:gd name="T102" fmla="*/ 87 w 89"/>
                <a:gd name="T103" fmla="*/ 85 h 196"/>
                <a:gd name="T104" fmla="*/ 89 w 89"/>
                <a:gd name="T105" fmla="*/ 71 h 196"/>
                <a:gd name="T106" fmla="*/ 89 w 89"/>
                <a:gd name="T107" fmla="*/ 60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196"/>
                <a:gd name="T164" fmla="*/ 89 w 89"/>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196">
                  <a:moveTo>
                    <a:pt x="87" y="48"/>
                  </a:moveTo>
                  <a:lnTo>
                    <a:pt x="87" y="44"/>
                  </a:lnTo>
                  <a:lnTo>
                    <a:pt x="87" y="42"/>
                  </a:lnTo>
                  <a:lnTo>
                    <a:pt x="87" y="38"/>
                  </a:lnTo>
                  <a:lnTo>
                    <a:pt x="87" y="37"/>
                  </a:lnTo>
                  <a:lnTo>
                    <a:pt x="87" y="35"/>
                  </a:lnTo>
                  <a:lnTo>
                    <a:pt x="87" y="31"/>
                  </a:lnTo>
                  <a:lnTo>
                    <a:pt x="85" y="29"/>
                  </a:lnTo>
                  <a:lnTo>
                    <a:pt x="85" y="27"/>
                  </a:lnTo>
                  <a:lnTo>
                    <a:pt x="85" y="23"/>
                  </a:lnTo>
                  <a:lnTo>
                    <a:pt x="83" y="21"/>
                  </a:lnTo>
                  <a:lnTo>
                    <a:pt x="81" y="19"/>
                  </a:lnTo>
                  <a:lnTo>
                    <a:pt x="81" y="15"/>
                  </a:lnTo>
                  <a:lnTo>
                    <a:pt x="79" y="14"/>
                  </a:lnTo>
                  <a:lnTo>
                    <a:pt x="79" y="12"/>
                  </a:lnTo>
                  <a:lnTo>
                    <a:pt x="77" y="8"/>
                  </a:lnTo>
                  <a:lnTo>
                    <a:pt x="77" y="6"/>
                  </a:lnTo>
                  <a:lnTo>
                    <a:pt x="75" y="6"/>
                  </a:lnTo>
                  <a:lnTo>
                    <a:pt x="73" y="4"/>
                  </a:lnTo>
                  <a:lnTo>
                    <a:pt x="71" y="4"/>
                  </a:lnTo>
                  <a:lnTo>
                    <a:pt x="71" y="2"/>
                  </a:lnTo>
                  <a:lnTo>
                    <a:pt x="69" y="2"/>
                  </a:lnTo>
                  <a:lnTo>
                    <a:pt x="69" y="0"/>
                  </a:lnTo>
                  <a:lnTo>
                    <a:pt x="67" y="0"/>
                  </a:lnTo>
                  <a:lnTo>
                    <a:pt x="65" y="0"/>
                  </a:lnTo>
                  <a:lnTo>
                    <a:pt x="64" y="0"/>
                  </a:lnTo>
                  <a:lnTo>
                    <a:pt x="62" y="0"/>
                  </a:lnTo>
                  <a:lnTo>
                    <a:pt x="60" y="0"/>
                  </a:lnTo>
                  <a:lnTo>
                    <a:pt x="58" y="0"/>
                  </a:lnTo>
                  <a:lnTo>
                    <a:pt x="56" y="0"/>
                  </a:lnTo>
                  <a:lnTo>
                    <a:pt x="54" y="0"/>
                  </a:lnTo>
                  <a:lnTo>
                    <a:pt x="52" y="0"/>
                  </a:lnTo>
                  <a:lnTo>
                    <a:pt x="50" y="2"/>
                  </a:lnTo>
                  <a:lnTo>
                    <a:pt x="48" y="4"/>
                  </a:lnTo>
                  <a:lnTo>
                    <a:pt x="46" y="8"/>
                  </a:lnTo>
                  <a:lnTo>
                    <a:pt x="44" y="10"/>
                  </a:lnTo>
                  <a:lnTo>
                    <a:pt x="42" y="12"/>
                  </a:lnTo>
                  <a:lnTo>
                    <a:pt x="42" y="15"/>
                  </a:lnTo>
                  <a:lnTo>
                    <a:pt x="41" y="17"/>
                  </a:lnTo>
                  <a:lnTo>
                    <a:pt x="39" y="19"/>
                  </a:lnTo>
                  <a:lnTo>
                    <a:pt x="39" y="27"/>
                  </a:lnTo>
                  <a:lnTo>
                    <a:pt x="39" y="35"/>
                  </a:lnTo>
                  <a:lnTo>
                    <a:pt x="39" y="40"/>
                  </a:lnTo>
                  <a:lnTo>
                    <a:pt x="37" y="48"/>
                  </a:lnTo>
                  <a:lnTo>
                    <a:pt x="37" y="54"/>
                  </a:lnTo>
                  <a:lnTo>
                    <a:pt x="35" y="60"/>
                  </a:lnTo>
                  <a:lnTo>
                    <a:pt x="35" y="67"/>
                  </a:lnTo>
                  <a:lnTo>
                    <a:pt x="33" y="73"/>
                  </a:lnTo>
                  <a:lnTo>
                    <a:pt x="31" y="75"/>
                  </a:lnTo>
                  <a:lnTo>
                    <a:pt x="29" y="77"/>
                  </a:lnTo>
                  <a:lnTo>
                    <a:pt x="29" y="79"/>
                  </a:lnTo>
                  <a:lnTo>
                    <a:pt x="27" y="81"/>
                  </a:lnTo>
                  <a:lnTo>
                    <a:pt x="27" y="83"/>
                  </a:lnTo>
                  <a:lnTo>
                    <a:pt x="27" y="85"/>
                  </a:lnTo>
                  <a:lnTo>
                    <a:pt x="25" y="86"/>
                  </a:lnTo>
                  <a:lnTo>
                    <a:pt x="23" y="86"/>
                  </a:lnTo>
                  <a:lnTo>
                    <a:pt x="23" y="88"/>
                  </a:lnTo>
                  <a:lnTo>
                    <a:pt x="23" y="90"/>
                  </a:lnTo>
                  <a:lnTo>
                    <a:pt x="21" y="90"/>
                  </a:lnTo>
                  <a:lnTo>
                    <a:pt x="21" y="92"/>
                  </a:lnTo>
                  <a:lnTo>
                    <a:pt x="19" y="92"/>
                  </a:lnTo>
                  <a:lnTo>
                    <a:pt x="17" y="94"/>
                  </a:lnTo>
                  <a:lnTo>
                    <a:pt x="17" y="96"/>
                  </a:lnTo>
                  <a:lnTo>
                    <a:pt x="17" y="98"/>
                  </a:lnTo>
                  <a:lnTo>
                    <a:pt x="16" y="100"/>
                  </a:lnTo>
                  <a:lnTo>
                    <a:pt x="16" y="102"/>
                  </a:lnTo>
                  <a:lnTo>
                    <a:pt x="14" y="104"/>
                  </a:lnTo>
                  <a:lnTo>
                    <a:pt x="16" y="106"/>
                  </a:lnTo>
                  <a:lnTo>
                    <a:pt x="14" y="108"/>
                  </a:lnTo>
                  <a:lnTo>
                    <a:pt x="12" y="108"/>
                  </a:lnTo>
                  <a:lnTo>
                    <a:pt x="10" y="109"/>
                  </a:lnTo>
                  <a:lnTo>
                    <a:pt x="8" y="111"/>
                  </a:lnTo>
                  <a:lnTo>
                    <a:pt x="8" y="113"/>
                  </a:lnTo>
                  <a:lnTo>
                    <a:pt x="6" y="115"/>
                  </a:lnTo>
                  <a:lnTo>
                    <a:pt x="4" y="117"/>
                  </a:lnTo>
                  <a:lnTo>
                    <a:pt x="4" y="119"/>
                  </a:lnTo>
                  <a:lnTo>
                    <a:pt x="2" y="121"/>
                  </a:lnTo>
                  <a:lnTo>
                    <a:pt x="2" y="123"/>
                  </a:lnTo>
                  <a:lnTo>
                    <a:pt x="4" y="123"/>
                  </a:lnTo>
                  <a:lnTo>
                    <a:pt x="4" y="125"/>
                  </a:lnTo>
                  <a:lnTo>
                    <a:pt x="4" y="127"/>
                  </a:lnTo>
                  <a:lnTo>
                    <a:pt x="2" y="129"/>
                  </a:lnTo>
                  <a:lnTo>
                    <a:pt x="0" y="129"/>
                  </a:lnTo>
                  <a:lnTo>
                    <a:pt x="0" y="134"/>
                  </a:lnTo>
                  <a:lnTo>
                    <a:pt x="0" y="140"/>
                  </a:lnTo>
                  <a:lnTo>
                    <a:pt x="0" y="146"/>
                  </a:lnTo>
                  <a:lnTo>
                    <a:pt x="0" y="152"/>
                  </a:lnTo>
                  <a:lnTo>
                    <a:pt x="0" y="157"/>
                  </a:lnTo>
                  <a:lnTo>
                    <a:pt x="0" y="163"/>
                  </a:lnTo>
                  <a:lnTo>
                    <a:pt x="2" y="169"/>
                  </a:lnTo>
                  <a:lnTo>
                    <a:pt x="4" y="175"/>
                  </a:lnTo>
                  <a:lnTo>
                    <a:pt x="4" y="177"/>
                  </a:lnTo>
                  <a:lnTo>
                    <a:pt x="6" y="179"/>
                  </a:lnTo>
                  <a:lnTo>
                    <a:pt x="8" y="179"/>
                  </a:lnTo>
                  <a:lnTo>
                    <a:pt x="8" y="180"/>
                  </a:lnTo>
                  <a:lnTo>
                    <a:pt x="10" y="182"/>
                  </a:lnTo>
                  <a:lnTo>
                    <a:pt x="12" y="182"/>
                  </a:lnTo>
                  <a:lnTo>
                    <a:pt x="12" y="184"/>
                  </a:lnTo>
                  <a:lnTo>
                    <a:pt x="12" y="186"/>
                  </a:lnTo>
                  <a:lnTo>
                    <a:pt x="14" y="188"/>
                  </a:lnTo>
                  <a:lnTo>
                    <a:pt x="16" y="190"/>
                  </a:lnTo>
                  <a:lnTo>
                    <a:pt x="17" y="190"/>
                  </a:lnTo>
                  <a:lnTo>
                    <a:pt x="21" y="192"/>
                  </a:lnTo>
                  <a:lnTo>
                    <a:pt x="23" y="192"/>
                  </a:lnTo>
                  <a:lnTo>
                    <a:pt x="25" y="194"/>
                  </a:lnTo>
                  <a:lnTo>
                    <a:pt x="27" y="194"/>
                  </a:lnTo>
                  <a:lnTo>
                    <a:pt x="29" y="196"/>
                  </a:lnTo>
                  <a:lnTo>
                    <a:pt x="35" y="196"/>
                  </a:lnTo>
                  <a:lnTo>
                    <a:pt x="41" y="196"/>
                  </a:lnTo>
                  <a:lnTo>
                    <a:pt x="46" y="196"/>
                  </a:lnTo>
                  <a:lnTo>
                    <a:pt x="54" y="194"/>
                  </a:lnTo>
                  <a:lnTo>
                    <a:pt x="60" y="194"/>
                  </a:lnTo>
                  <a:lnTo>
                    <a:pt x="65" y="192"/>
                  </a:lnTo>
                  <a:lnTo>
                    <a:pt x="71" y="192"/>
                  </a:lnTo>
                  <a:lnTo>
                    <a:pt x="77" y="190"/>
                  </a:lnTo>
                  <a:lnTo>
                    <a:pt x="79" y="188"/>
                  </a:lnTo>
                  <a:lnTo>
                    <a:pt x="81" y="184"/>
                  </a:lnTo>
                  <a:lnTo>
                    <a:pt x="81" y="182"/>
                  </a:lnTo>
                  <a:lnTo>
                    <a:pt x="83" y="179"/>
                  </a:lnTo>
                  <a:lnTo>
                    <a:pt x="83" y="175"/>
                  </a:lnTo>
                  <a:lnTo>
                    <a:pt x="85" y="173"/>
                  </a:lnTo>
                  <a:lnTo>
                    <a:pt x="87" y="169"/>
                  </a:lnTo>
                  <a:lnTo>
                    <a:pt x="89" y="167"/>
                  </a:lnTo>
                  <a:lnTo>
                    <a:pt x="89" y="163"/>
                  </a:lnTo>
                  <a:lnTo>
                    <a:pt x="89" y="159"/>
                  </a:lnTo>
                  <a:lnTo>
                    <a:pt x="89" y="156"/>
                  </a:lnTo>
                  <a:lnTo>
                    <a:pt x="89" y="152"/>
                  </a:lnTo>
                  <a:lnTo>
                    <a:pt x="87" y="148"/>
                  </a:lnTo>
                  <a:lnTo>
                    <a:pt x="87" y="144"/>
                  </a:lnTo>
                  <a:lnTo>
                    <a:pt x="87" y="142"/>
                  </a:lnTo>
                  <a:lnTo>
                    <a:pt x="85" y="138"/>
                  </a:lnTo>
                  <a:lnTo>
                    <a:pt x="83" y="134"/>
                  </a:lnTo>
                  <a:lnTo>
                    <a:pt x="83" y="133"/>
                  </a:lnTo>
                  <a:lnTo>
                    <a:pt x="81" y="131"/>
                  </a:lnTo>
                  <a:lnTo>
                    <a:pt x="79" y="129"/>
                  </a:lnTo>
                  <a:lnTo>
                    <a:pt x="79" y="125"/>
                  </a:lnTo>
                  <a:lnTo>
                    <a:pt x="77" y="123"/>
                  </a:lnTo>
                  <a:lnTo>
                    <a:pt x="77" y="119"/>
                  </a:lnTo>
                  <a:lnTo>
                    <a:pt x="77" y="117"/>
                  </a:lnTo>
                  <a:lnTo>
                    <a:pt x="75" y="115"/>
                  </a:lnTo>
                  <a:lnTo>
                    <a:pt x="73" y="113"/>
                  </a:lnTo>
                  <a:lnTo>
                    <a:pt x="73" y="111"/>
                  </a:lnTo>
                  <a:lnTo>
                    <a:pt x="73" y="109"/>
                  </a:lnTo>
                  <a:lnTo>
                    <a:pt x="73" y="106"/>
                  </a:lnTo>
                  <a:lnTo>
                    <a:pt x="73" y="104"/>
                  </a:lnTo>
                  <a:lnTo>
                    <a:pt x="73" y="102"/>
                  </a:lnTo>
                  <a:lnTo>
                    <a:pt x="73" y="100"/>
                  </a:lnTo>
                  <a:lnTo>
                    <a:pt x="75" y="98"/>
                  </a:lnTo>
                  <a:lnTo>
                    <a:pt x="77" y="98"/>
                  </a:lnTo>
                  <a:lnTo>
                    <a:pt x="77" y="96"/>
                  </a:lnTo>
                  <a:lnTo>
                    <a:pt x="79" y="94"/>
                  </a:lnTo>
                  <a:lnTo>
                    <a:pt x="79" y="90"/>
                  </a:lnTo>
                  <a:lnTo>
                    <a:pt x="81" y="88"/>
                  </a:lnTo>
                  <a:lnTo>
                    <a:pt x="83" y="88"/>
                  </a:lnTo>
                  <a:lnTo>
                    <a:pt x="85" y="88"/>
                  </a:lnTo>
                  <a:lnTo>
                    <a:pt x="87" y="85"/>
                  </a:lnTo>
                  <a:lnTo>
                    <a:pt x="87" y="79"/>
                  </a:lnTo>
                  <a:lnTo>
                    <a:pt x="87" y="75"/>
                  </a:lnTo>
                  <a:lnTo>
                    <a:pt x="89" y="71"/>
                  </a:lnTo>
                  <a:lnTo>
                    <a:pt x="89" y="67"/>
                  </a:lnTo>
                  <a:lnTo>
                    <a:pt x="89" y="63"/>
                  </a:lnTo>
                  <a:lnTo>
                    <a:pt x="89" y="60"/>
                  </a:lnTo>
                  <a:lnTo>
                    <a:pt x="89" y="56"/>
                  </a:lnTo>
                  <a:lnTo>
                    <a:pt x="87" y="48"/>
                  </a:lnTo>
                </a:path>
              </a:pathLst>
            </a:custGeom>
            <a:solidFill>
              <a:schemeClr val="accent1"/>
            </a:solidFill>
            <a:ln w="0">
              <a:solidFill>
                <a:srgbClr val="000000"/>
              </a:solidFill>
              <a:prstDash val="solid"/>
              <a:round/>
              <a:headEnd/>
              <a:tailEnd/>
            </a:ln>
          </p:spPr>
          <p:txBody>
            <a:bodyPr/>
            <a:lstStyle/>
            <a:p>
              <a:endParaRPr lang="en-US"/>
            </a:p>
          </p:txBody>
        </p:sp>
        <p:sp>
          <p:nvSpPr>
            <p:cNvPr id="524" name="Freeform 202"/>
            <p:cNvSpPr>
              <a:spLocks/>
            </p:cNvSpPr>
            <p:nvPr/>
          </p:nvSpPr>
          <p:spPr bwMode="auto">
            <a:xfrm>
              <a:off x="2977414" y="1577475"/>
              <a:ext cx="402745" cy="428786"/>
            </a:xfrm>
            <a:custGeom>
              <a:avLst/>
              <a:gdLst>
                <a:gd name="T0" fmla="*/ 114 w 167"/>
                <a:gd name="T1" fmla="*/ 46 h 188"/>
                <a:gd name="T2" fmla="*/ 100 w 167"/>
                <a:gd name="T3" fmla="*/ 27 h 188"/>
                <a:gd name="T4" fmla="*/ 87 w 167"/>
                <a:gd name="T5" fmla="*/ 21 h 188"/>
                <a:gd name="T6" fmla="*/ 75 w 167"/>
                <a:gd name="T7" fmla="*/ 18 h 188"/>
                <a:gd name="T8" fmla="*/ 66 w 167"/>
                <a:gd name="T9" fmla="*/ 14 h 188"/>
                <a:gd name="T10" fmla="*/ 56 w 167"/>
                <a:gd name="T11" fmla="*/ 8 h 188"/>
                <a:gd name="T12" fmla="*/ 46 w 167"/>
                <a:gd name="T13" fmla="*/ 4 h 188"/>
                <a:gd name="T14" fmla="*/ 37 w 167"/>
                <a:gd name="T15" fmla="*/ 0 h 188"/>
                <a:gd name="T16" fmla="*/ 12 w 167"/>
                <a:gd name="T17" fmla="*/ 4 h 188"/>
                <a:gd name="T18" fmla="*/ 6 w 167"/>
                <a:gd name="T19" fmla="*/ 14 h 188"/>
                <a:gd name="T20" fmla="*/ 0 w 167"/>
                <a:gd name="T21" fmla="*/ 25 h 188"/>
                <a:gd name="T22" fmla="*/ 2 w 167"/>
                <a:gd name="T23" fmla="*/ 37 h 188"/>
                <a:gd name="T24" fmla="*/ 4 w 167"/>
                <a:gd name="T25" fmla="*/ 48 h 188"/>
                <a:gd name="T26" fmla="*/ 16 w 167"/>
                <a:gd name="T27" fmla="*/ 58 h 188"/>
                <a:gd name="T28" fmla="*/ 27 w 167"/>
                <a:gd name="T29" fmla="*/ 69 h 188"/>
                <a:gd name="T30" fmla="*/ 33 w 167"/>
                <a:gd name="T31" fmla="*/ 81 h 188"/>
                <a:gd name="T32" fmla="*/ 37 w 167"/>
                <a:gd name="T33" fmla="*/ 94 h 188"/>
                <a:gd name="T34" fmla="*/ 39 w 167"/>
                <a:gd name="T35" fmla="*/ 165 h 188"/>
                <a:gd name="T36" fmla="*/ 54 w 167"/>
                <a:gd name="T37" fmla="*/ 183 h 188"/>
                <a:gd name="T38" fmla="*/ 79 w 167"/>
                <a:gd name="T39" fmla="*/ 188 h 188"/>
                <a:gd name="T40" fmla="*/ 87 w 167"/>
                <a:gd name="T41" fmla="*/ 185 h 188"/>
                <a:gd name="T42" fmla="*/ 96 w 167"/>
                <a:gd name="T43" fmla="*/ 183 h 188"/>
                <a:gd name="T44" fmla="*/ 108 w 167"/>
                <a:gd name="T45" fmla="*/ 177 h 188"/>
                <a:gd name="T46" fmla="*/ 133 w 167"/>
                <a:gd name="T47" fmla="*/ 177 h 188"/>
                <a:gd name="T48" fmla="*/ 156 w 167"/>
                <a:gd name="T49" fmla="*/ 177 h 188"/>
                <a:gd name="T50" fmla="*/ 162 w 167"/>
                <a:gd name="T51" fmla="*/ 173 h 188"/>
                <a:gd name="T52" fmla="*/ 165 w 167"/>
                <a:gd name="T53" fmla="*/ 167 h 188"/>
                <a:gd name="T54" fmla="*/ 167 w 167"/>
                <a:gd name="T55" fmla="*/ 158 h 188"/>
                <a:gd name="T56" fmla="*/ 164 w 167"/>
                <a:gd name="T57" fmla="*/ 150 h 188"/>
                <a:gd name="T58" fmla="*/ 158 w 167"/>
                <a:gd name="T59" fmla="*/ 138 h 188"/>
                <a:gd name="T60" fmla="*/ 154 w 167"/>
                <a:gd name="T61" fmla="*/ 133 h 188"/>
                <a:gd name="T62" fmla="*/ 148 w 167"/>
                <a:gd name="T63" fmla="*/ 127 h 188"/>
                <a:gd name="T64" fmla="*/ 146 w 167"/>
                <a:gd name="T65" fmla="*/ 123 h 188"/>
                <a:gd name="T66" fmla="*/ 140 w 167"/>
                <a:gd name="T67" fmla="*/ 121 h 188"/>
                <a:gd name="T68" fmla="*/ 129 w 167"/>
                <a:gd name="T69" fmla="*/ 114 h 188"/>
                <a:gd name="T70" fmla="*/ 116 w 167"/>
                <a:gd name="T71" fmla="*/ 110 h 188"/>
                <a:gd name="T72" fmla="*/ 110 w 167"/>
                <a:gd name="T73" fmla="*/ 108 h 188"/>
                <a:gd name="T74" fmla="*/ 108 w 167"/>
                <a:gd name="T75" fmla="*/ 104 h 188"/>
                <a:gd name="T76" fmla="*/ 106 w 167"/>
                <a:gd name="T77" fmla="*/ 98 h 188"/>
                <a:gd name="T78" fmla="*/ 104 w 167"/>
                <a:gd name="T79" fmla="*/ 92 h 188"/>
                <a:gd name="T80" fmla="*/ 102 w 167"/>
                <a:gd name="T81" fmla="*/ 81 h 188"/>
                <a:gd name="T82" fmla="*/ 108 w 167"/>
                <a:gd name="T83" fmla="*/ 75 h 188"/>
                <a:gd name="T84" fmla="*/ 108 w 167"/>
                <a:gd name="T85" fmla="*/ 66 h 1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7"/>
                <a:gd name="T130" fmla="*/ 0 h 188"/>
                <a:gd name="T131" fmla="*/ 167 w 167"/>
                <a:gd name="T132" fmla="*/ 188 h 1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7" h="188">
                  <a:moveTo>
                    <a:pt x="114" y="64"/>
                  </a:moveTo>
                  <a:lnTo>
                    <a:pt x="114" y="46"/>
                  </a:lnTo>
                  <a:lnTo>
                    <a:pt x="106" y="33"/>
                  </a:lnTo>
                  <a:lnTo>
                    <a:pt x="100" y="27"/>
                  </a:lnTo>
                  <a:lnTo>
                    <a:pt x="94" y="23"/>
                  </a:lnTo>
                  <a:lnTo>
                    <a:pt x="87" y="21"/>
                  </a:lnTo>
                  <a:lnTo>
                    <a:pt x="81" y="20"/>
                  </a:lnTo>
                  <a:lnTo>
                    <a:pt x="75" y="18"/>
                  </a:lnTo>
                  <a:lnTo>
                    <a:pt x="68" y="16"/>
                  </a:lnTo>
                  <a:lnTo>
                    <a:pt x="66" y="14"/>
                  </a:lnTo>
                  <a:lnTo>
                    <a:pt x="64" y="12"/>
                  </a:lnTo>
                  <a:lnTo>
                    <a:pt x="56" y="8"/>
                  </a:lnTo>
                  <a:lnTo>
                    <a:pt x="50" y="6"/>
                  </a:lnTo>
                  <a:lnTo>
                    <a:pt x="46" y="4"/>
                  </a:lnTo>
                  <a:lnTo>
                    <a:pt x="45" y="2"/>
                  </a:lnTo>
                  <a:lnTo>
                    <a:pt x="37" y="0"/>
                  </a:lnTo>
                  <a:lnTo>
                    <a:pt x="29" y="2"/>
                  </a:lnTo>
                  <a:lnTo>
                    <a:pt x="12" y="4"/>
                  </a:lnTo>
                  <a:lnTo>
                    <a:pt x="8" y="10"/>
                  </a:lnTo>
                  <a:lnTo>
                    <a:pt x="6" y="14"/>
                  </a:lnTo>
                  <a:lnTo>
                    <a:pt x="4" y="20"/>
                  </a:lnTo>
                  <a:lnTo>
                    <a:pt x="0" y="25"/>
                  </a:lnTo>
                  <a:lnTo>
                    <a:pt x="0" y="31"/>
                  </a:lnTo>
                  <a:lnTo>
                    <a:pt x="2" y="37"/>
                  </a:lnTo>
                  <a:lnTo>
                    <a:pt x="4" y="43"/>
                  </a:lnTo>
                  <a:lnTo>
                    <a:pt x="4" y="48"/>
                  </a:lnTo>
                  <a:lnTo>
                    <a:pt x="10" y="54"/>
                  </a:lnTo>
                  <a:lnTo>
                    <a:pt x="16" y="58"/>
                  </a:lnTo>
                  <a:lnTo>
                    <a:pt x="21" y="64"/>
                  </a:lnTo>
                  <a:lnTo>
                    <a:pt x="27" y="69"/>
                  </a:lnTo>
                  <a:lnTo>
                    <a:pt x="27" y="75"/>
                  </a:lnTo>
                  <a:lnTo>
                    <a:pt x="33" y="81"/>
                  </a:lnTo>
                  <a:lnTo>
                    <a:pt x="35" y="91"/>
                  </a:lnTo>
                  <a:lnTo>
                    <a:pt x="37" y="94"/>
                  </a:lnTo>
                  <a:lnTo>
                    <a:pt x="39" y="98"/>
                  </a:lnTo>
                  <a:lnTo>
                    <a:pt x="39" y="165"/>
                  </a:lnTo>
                  <a:lnTo>
                    <a:pt x="46" y="173"/>
                  </a:lnTo>
                  <a:lnTo>
                    <a:pt x="54" y="183"/>
                  </a:lnTo>
                  <a:lnTo>
                    <a:pt x="68" y="186"/>
                  </a:lnTo>
                  <a:lnTo>
                    <a:pt x="79" y="188"/>
                  </a:lnTo>
                  <a:lnTo>
                    <a:pt x="83" y="185"/>
                  </a:lnTo>
                  <a:lnTo>
                    <a:pt x="87" y="185"/>
                  </a:lnTo>
                  <a:lnTo>
                    <a:pt x="93" y="183"/>
                  </a:lnTo>
                  <a:lnTo>
                    <a:pt x="96" y="183"/>
                  </a:lnTo>
                  <a:lnTo>
                    <a:pt x="104" y="179"/>
                  </a:lnTo>
                  <a:lnTo>
                    <a:pt x="108" y="177"/>
                  </a:lnTo>
                  <a:lnTo>
                    <a:pt x="112" y="175"/>
                  </a:lnTo>
                  <a:lnTo>
                    <a:pt x="133" y="177"/>
                  </a:lnTo>
                  <a:lnTo>
                    <a:pt x="144" y="177"/>
                  </a:lnTo>
                  <a:lnTo>
                    <a:pt x="156" y="177"/>
                  </a:lnTo>
                  <a:lnTo>
                    <a:pt x="160" y="173"/>
                  </a:lnTo>
                  <a:lnTo>
                    <a:pt x="162" y="173"/>
                  </a:lnTo>
                  <a:lnTo>
                    <a:pt x="165" y="171"/>
                  </a:lnTo>
                  <a:lnTo>
                    <a:pt x="165" y="167"/>
                  </a:lnTo>
                  <a:lnTo>
                    <a:pt x="165" y="162"/>
                  </a:lnTo>
                  <a:lnTo>
                    <a:pt x="167" y="158"/>
                  </a:lnTo>
                  <a:lnTo>
                    <a:pt x="167" y="154"/>
                  </a:lnTo>
                  <a:lnTo>
                    <a:pt x="164" y="150"/>
                  </a:lnTo>
                  <a:lnTo>
                    <a:pt x="160" y="144"/>
                  </a:lnTo>
                  <a:lnTo>
                    <a:pt x="158" y="138"/>
                  </a:lnTo>
                  <a:lnTo>
                    <a:pt x="156" y="133"/>
                  </a:lnTo>
                  <a:lnTo>
                    <a:pt x="154" y="133"/>
                  </a:lnTo>
                  <a:lnTo>
                    <a:pt x="152" y="131"/>
                  </a:lnTo>
                  <a:lnTo>
                    <a:pt x="148" y="127"/>
                  </a:lnTo>
                  <a:lnTo>
                    <a:pt x="148" y="125"/>
                  </a:lnTo>
                  <a:lnTo>
                    <a:pt x="146" y="123"/>
                  </a:lnTo>
                  <a:lnTo>
                    <a:pt x="144" y="121"/>
                  </a:lnTo>
                  <a:lnTo>
                    <a:pt x="140" y="121"/>
                  </a:lnTo>
                  <a:lnTo>
                    <a:pt x="137" y="119"/>
                  </a:lnTo>
                  <a:lnTo>
                    <a:pt x="129" y="114"/>
                  </a:lnTo>
                  <a:lnTo>
                    <a:pt x="117" y="114"/>
                  </a:lnTo>
                  <a:lnTo>
                    <a:pt x="116" y="110"/>
                  </a:lnTo>
                  <a:lnTo>
                    <a:pt x="114" y="110"/>
                  </a:lnTo>
                  <a:lnTo>
                    <a:pt x="110" y="108"/>
                  </a:lnTo>
                  <a:lnTo>
                    <a:pt x="108" y="104"/>
                  </a:lnTo>
                  <a:lnTo>
                    <a:pt x="106" y="102"/>
                  </a:lnTo>
                  <a:lnTo>
                    <a:pt x="106" y="98"/>
                  </a:lnTo>
                  <a:lnTo>
                    <a:pt x="106" y="94"/>
                  </a:lnTo>
                  <a:lnTo>
                    <a:pt x="104" y="92"/>
                  </a:lnTo>
                  <a:lnTo>
                    <a:pt x="102" y="92"/>
                  </a:lnTo>
                  <a:lnTo>
                    <a:pt x="102" y="81"/>
                  </a:lnTo>
                  <a:lnTo>
                    <a:pt x="106" y="77"/>
                  </a:lnTo>
                  <a:lnTo>
                    <a:pt x="108" y="75"/>
                  </a:lnTo>
                  <a:lnTo>
                    <a:pt x="108" y="69"/>
                  </a:lnTo>
                  <a:lnTo>
                    <a:pt x="108" y="66"/>
                  </a:lnTo>
                  <a:lnTo>
                    <a:pt x="114" y="64"/>
                  </a:lnTo>
                  <a:close/>
                </a:path>
              </a:pathLst>
            </a:custGeom>
            <a:solidFill>
              <a:srgbClr val="BFFFBF"/>
            </a:solidFill>
            <a:ln w="9525">
              <a:noFill/>
              <a:round/>
              <a:headEnd/>
              <a:tailEnd/>
            </a:ln>
          </p:spPr>
          <p:txBody>
            <a:bodyPr/>
            <a:lstStyle/>
            <a:p>
              <a:endParaRPr lang="en-US"/>
            </a:p>
          </p:txBody>
        </p:sp>
        <p:sp>
          <p:nvSpPr>
            <p:cNvPr id="525" name="Freeform 203"/>
            <p:cNvSpPr>
              <a:spLocks/>
            </p:cNvSpPr>
            <p:nvPr/>
          </p:nvSpPr>
          <p:spPr bwMode="auto">
            <a:xfrm>
              <a:off x="2977414" y="1582036"/>
              <a:ext cx="402745" cy="424225"/>
            </a:xfrm>
            <a:custGeom>
              <a:avLst/>
              <a:gdLst>
                <a:gd name="T0" fmla="*/ 114 w 167"/>
                <a:gd name="T1" fmla="*/ 54 h 186"/>
                <a:gd name="T2" fmla="*/ 114 w 167"/>
                <a:gd name="T3" fmla="*/ 46 h 186"/>
                <a:gd name="T4" fmla="*/ 108 w 167"/>
                <a:gd name="T5" fmla="*/ 35 h 186"/>
                <a:gd name="T6" fmla="*/ 96 w 167"/>
                <a:gd name="T7" fmla="*/ 23 h 186"/>
                <a:gd name="T8" fmla="*/ 85 w 167"/>
                <a:gd name="T9" fmla="*/ 19 h 186"/>
                <a:gd name="T10" fmla="*/ 71 w 167"/>
                <a:gd name="T11" fmla="*/ 14 h 186"/>
                <a:gd name="T12" fmla="*/ 60 w 167"/>
                <a:gd name="T13" fmla="*/ 8 h 186"/>
                <a:gd name="T14" fmla="*/ 46 w 167"/>
                <a:gd name="T15" fmla="*/ 2 h 186"/>
                <a:gd name="T16" fmla="*/ 33 w 167"/>
                <a:gd name="T17" fmla="*/ 0 h 186"/>
                <a:gd name="T18" fmla="*/ 16 w 167"/>
                <a:gd name="T19" fmla="*/ 2 h 186"/>
                <a:gd name="T20" fmla="*/ 8 w 167"/>
                <a:gd name="T21" fmla="*/ 10 h 186"/>
                <a:gd name="T22" fmla="*/ 2 w 167"/>
                <a:gd name="T23" fmla="*/ 21 h 186"/>
                <a:gd name="T24" fmla="*/ 0 w 167"/>
                <a:gd name="T25" fmla="*/ 33 h 186"/>
                <a:gd name="T26" fmla="*/ 4 w 167"/>
                <a:gd name="T27" fmla="*/ 44 h 186"/>
                <a:gd name="T28" fmla="*/ 12 w 167"/>
                <a:gd name="T29" fmla="*/ 54 h 186"/>
                <a:gd name="T30" fmla="*/ 23 w 167"/>
                <a:gd name="T31" fmla="*/ 65 h 186"/>
                <a:gd name="T32" fmla="*/ 27 w 167"/>
                <a:gd name="T33" fmla="*/ 73 h 186"/>
                <a:gd name="T34" fmla="*/ 33 w 167"/>
                <a:gd name="T35" fmla="*/ 81 h 186"/>
                <a:gd name="T36" fmla="*/ 35 w 167"/>
                <a:gd name="T37" fmla="*/ 90 h 186"/>
                <a:gd name="T38" fmla="*/ 39 w 167"/>
                <a:gd name="T39" fmla="*/ 106 h 186"/>
                <a:gd name="T40" fmla="*/ 39 w 167"/>
                <a:gd name="T41" fmla="*/ 138 h 186"/>
                <a:gd name="T42" fmla="*/ 41 w 167"/>
                <a:gd name="T43" fmla="*/ 165 h 186"/>
                <a:gd name="T44" fmla="*/ 48 w 167"/>
                <a:gd name="T45" fmla="*/ 175 h 186"/>
                <a:gd name="T46" fmla="*/ 56 w 167"/>
                <a:gd name="T47" fmla="*/ 183 h 186"/>
                <a:gd name="T48" fmla="*/ 69 w 167"/>
                <a:gd name="T49" fmla="*/ 184 h 186"/>
                <a:gd name="T50" fmla="*/ 81 w 167"/>
                <a:gd name="T51" fmla="*/ 184 h 186"/>
                <a:gd name="T52" fmla="*/ 91 w 167"/>
                <a:gd name="T53" fmla="*/ 181 h 186"/>
                <a:gd name="T54" fmla="*/ 98 w 167"/>
                <a:gd name="T55" fmla="*/ 181 h 186"/>
                <a:gd name="T56" fmla="*/ 106 w 167"/>
                <a:gd name="T57" fmla="*/ 177 h 186"/>
                <a:gd name="T58" fmla="*/ 117 w 167"/>
                <a:gd name="T59" fmla="*/ 173 h 186"/>
                <a:gd name="T60" fmla="*/ 139 w 167"/>
                <a:gd name="T61" fmla="*/ 175 h 186"/>
                <a:gd name="T62" fmla="*/ 158 w 167"/>
                <a:gd name="T63" fmla="*/ 175 h 186"/>
                <a:gd name="T64" fmla="*/ 164 w 167"/>
                <a:gd name="T65" fmla="*/ 169 h 186"/>
                <a:gd name="T66" fmla="*/ 165 w 167"/>
                <a:gd name="T67" fmla="*/ 163 h 186"/>
                <a:gd name="T68" fmla="*/ 167 w 167"/>
                <a:gd name="T69" fmla="*/ 154 h 186"/>
                <a:gd name="T70" fmla="*/ 162 w 167"/>
                <a:gd name="T71" fmla="*/ 144 h 186"/>
                <a:gd name="T72" fmla="*/ 156 w 167"/>
                <a:gd name="T73" fmla="*/ 135 h 186"/>
                <a:gd name="T74" fmla="*/ 150 w 167"/>
                <a:gd name="T75" fmla="*/ 129 h 186"/>
                <a:gd name="T76" fmla="*/ 146 w 167"/>
                <a:gd name="T77" fmla="*/ 121 h 186"/>
                <a:gd name="T78" fmla="*/ 137 w 167"/>
                <a:gd name="T79" fmla="*/ 117 h 186"/>
                <a:gd name="T80" fmla="*/ 129 w 167"/>
                <a:gd name="T81" fmla="*/ 112 h 186"/>
                <a:gd name="T82" fmla="*/ 121 w 167"/>
                <a:gd name="T83" fmla="*/ 112 h 186"/>
                <a:gd name="T84" fmla="*/ 116 w 167"/>
                <a:gd name="T85" fmla="*/ 108 h 186"/>
                <a:gd name="T86" fmla="*/ 110 w 167"/>
                <a:gd name="T87" fmla="*/ 104 h 186"/>
                <a:gd name="T88" fmla="*/ 106 w 167"/>
                <a:gd name="T89" fmla="*/ 96 h 186"/>
                <a:gd name="T90" fmla="*/ 102 w 167"/>
                <a:gd name="T91" fmla="*/ 90 h 186"/>
                <a:gd name="T92" fmla="*/ 102 w 167"/>
                <a:gd name="T93" fmla="*/ 83 h 186"/>
                <a:gd name="T94" fmla="*/ 106 w 167"/>
                <a:gd name="T95" fmla="*/ 75 h 186"/>
                <a:gd name="T96" fmla="*/ 110 w 167"/>
                <a:gd name="T97" fmla="*/ 65 h 186"/>
                <a:gd name="T98" fmla="*/ 112 w 167"/>
                <a:gd name="T99" fmla="*/ 62 h 1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7"/>
                <a:gd name="T151" fmla="*/ 0 h 186"/>
                <a:gd name="T152" fmla="*/ 167 w 167"/>
                <a:gd name="T153" fmla="*/ 186 h 1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7" h="186">
                  <a:moveTo>
                    <a:pt x="114" y="62"/>
                  </a:moveTo>
                  <a:lnTo>
                    <a:pt x="114" y="60"/>
                  </a:lnTo>
                  <a:lnTo>
                    <a:pt x="114" y="58"/>
                  </a:lnTo>
                  <a:lnTo>
                    <a:pt x="114" y="54"/>
                  </a:lnTo>
                  <a:lnTo>
                    <a:pt x="114" y="52"/>
                  </a:lnTo>
                  <a:lnTo>
                    <a:pt x="114" y="50"/>
                  </a:lnTo>
                  <a:lnTo>
                    <a:pt x="114" y="48"/>
                  </a:lnTo>
                  <a:lnTo>
                    <a:pt x="114" y="46"/>
                  </a:lnTo>
                  <a:lnTo>
                    <a:pt x="114" y="44"/>
                  </a:lnTo>
                  <a:lnTo>
                    <a:pt x="112" y="41"/>
                  </a:lnTo>
                  <a:lnTo>
                    <a:pt x="110" y="37"/>
                  </a:lnTo>
                  <a:lnTo>
                    <a:pt x="108" y="35"/>
                  </a:lnTo>
                  <a:lnTo>
                    <a:pt x="106" y="31"/>
                  </a:lnTo>
                  <a:lnTo>
                    <a:pt x="102" y="29"/>
                  </a:lnTo>
                  <a:lnTo>
                    <a:pt x="100" y="25"/>
                  </a:lnTo>
                  <a:lnTo>
                    <a:pt x="96" y="23"/>
                  </a:lnTo>
                  <a:lnTo>
                    <a:pt x="94" y="21"/>
                  </a:lnTo>
                  <a:lnTo>
                    <a:pt x="91" y="19"/>
                  </a:lnTo>
                  <a:lnTo>
                    <a:pt x="87" y="19"/>
                  </a:lnTo>
                  <a:lnTo>
                    <a:pt x="85" y="19"/>
                  </a:lnTo>
                  <a:lnTo>
                    <a:pt x="81" y="18"/>
                  </a:lnTo>
                  <a:lnTo>
                    <a:pt x="77" y="16"/>
                  </a:lnTo>
                  <a:lnTo>
                    <a:pt x="75" y="16"/>
                  </a:lnTo>
                  <a:lnTo>
                    <a:pt x="71" y="14"/>
                  </a:lnTo>
                  <a:lnTo>
                    <a:pt x="68" y="14"/>
                  </a:lnTo>
                  <a:lnTo>
                    <a:pt x="66" y="10"/>
                  </a:lnTo>
                  <a:lnTo>
                    <a:pt x="64" y="8"/>
                  </a:lnTo>
                  <a:lnTo>
                    <a:pt x="60" y="8"/>
                  </a:lnTo>
                  <a:lnTo>
                    <a:pt x="56" y="6"/>
                  </a:lnTo>
                  <a:lnTo>
                    <a:pt x="52" y="6"/>
                  </a:lnTo>
                  <a:lnTo>
                    <a:pt x="50" y="4"/>
                  </a:lnTo>
                  <a:lnTo>
                    <a:pt x="46" y="2"/>
                  </a:lnTo>
                  <a:lnTo>
                    <a:pt x="45" y="0"/>
                  </a:lnTo>
                  <a:lnTo>
                    <a:pt x="41" y="0"/>
                  </a:lnTo>
                  <a:lnTo>
                    <a:pt x="37" y="0"/>
                  </a:lnTo>
                  <a:lnTo>
                    <a:pt x="33" y="0"/>
                  </a:lnTo>
                  <a:lnTo>
                    <a:pt x="29" y="0"/>
                  </a:lnTo>
                  <a:lnTo>
                    <a:pt x="25" y="0"/>
                  </a:lnTo>
                  <a:lnTo>
                    <a:pt x="20" y="2"/>
                  </a:lnTo>
                  <a:lnTo>
                    <a:pt x="16" y="2"/>
                  </a:lnTo>
                  <a:lnTo>
                    <a:pt x="12" y="2"/>
                  </a:lnTo>
                  <a:lnTo>
                    <a:pt x="10" y="4"/>
                  </a:lnTo>
                  <a:lnTo>
                    <a:pt x="8" y="8"/>
                  </a:lnTo>
                  <a:lnTo>
                    <a:pt x="8" y="10"/>
                  </a:lnTo>
                  <a:lnTo>
                    <a:pt x="6" y="14"/>
                  </a:lnTo>
                  <a:lnTo>
                    <a:pt x="4" y="16"/>
                  </a:lnTo>
                  <a:lnTo>
                    <a:pt x="4" y="18"/>
                  </a:lnTo>
                  <a:lnTo>
                    <a:pt x="2" y="21"/>
                  </a:lnTo>
                  <a:lnTo>
                    <a:pt x="0" y="23"/>
                  </a:lnTo>
                  <a:lnTo>
                    <a:pt x="0" y="27"/>
                  </a:lnTo>
                  <a:lnTo>
                    <a:pt x="0" y="29"/>
                  </a:lnTo>
                  <a:lnTo>
                    <a:pt x="0" y="33"/>
                  </a:lnTo>
                  <a:lnTo>
                    <a:pt x="2" y="35"/>
                  </a:lnTo>
                  <a:lnTo>
                    <a:pt x="2" y="39"/>
                  </a:lnTo>
                  <a:lnTo>
                    <a:pt x="4" y="41"/>
                  </a:lnTo>
                  <a:lnTo>
                    <a:pt x="4" y="44"/>
                  </a:lnTo>
                  <a:lnTo>
                    <a:pt x="4" y="46"/>
                  </a:lnTo>
                  <a:lnTo>
                    <a:pt x="6" y="48"/>
                  </a:lnTo>
                  <a:lnTo>
                    <a:pt x="10" y="52"/>
                  </a:lnTo>
                  <a:lnTo>
                    <a:pt x="12" y="54"/>
                  </a:lnTo>
                  <a:lnTo>
                    <a:pt x="16" y="56"/>
                  </a:lnTo>
                  <a:lnTo>
                    <a:pt x="18" y="60"/>
                  </a:lnTo>
                  <a:lnTo>
                    <a:pt x="21" y="62"/>
                  </a:lnTo>
                  <a:lnTo>
                    <a:pt x="23" y="65"/>
                  </a:lnTo>
                  <a:lnTo>
                    <a:pt x="27" y="67"/>
                  </a:lnTo>
                  <a:lnTo>
                    <a:pt x="27" y="69"/>
                  </a:lnTo>
                  <a:lnTo>
                    <a:pt x="27" y="71"/>
                  </a:lnTo>
                  <a:lnTo>
                    <a:pt x="27" y="73"/>
                  </a:lnTo>
                  <a:lnTo>
                    <a:pt x="29" y="75"/>
                  </a:lnTo>
                  <a:lnTo>
                    <a:pt x="31" y="77"/>
                  </a:lnTo>
                  <a:lnTo>
                    <a:pt x="33" y="79"/>
                  </a:lnTo>
                  <a:lnTo>
                    <a:pt x="33" y="81"/>
                  </a:lnTo>
                  <a:lnTo>
                    <a:pt x="35" y="83"/>
                  </a:lnTo>
                  <a:lnTo>
                    <a:pt x="35" y="85"/>
                  </a:lnTo>
                  <a:lnTo>
                    <a:pt x="35" y="89"/>
                  </a:lnTo>
                  <a:lnTo>
                    <a:pt x="35" y="90"/>
                  </a:lnTo>
                  <a:lnTo>
                    <a:pt x="37" y="92"/>
                  </a:lnTo>
                  <a:lnTo>
                    <a:pt x="37" y="94"/>
                  </a:lnTo>
                  <a:lnTo>
                    <a:pt x="39" y="96"/>
                  </a:lnTo>
                  <a:lnTo>
                    <a:pt x="39" y="106"/>
                  </a:lnTo>
                  <a:lnTo>
                    <a:pt x="39" y="113"/>
                  </a:lnTo>
                  <a:lnTo>
                    <a:pt x="39" y="121"/>
                  </a:lnTo>
                  <a:lnTo>
                    <a:pt x="39" y="131"/>
                  </a:lnTo>
                  <a:lnTo>
                    <a:pt x="39" y="138"/>
                  </a:lnTo>
                  <a:lnTo>
                    <a:pt x="39" y="146"/>
                  </a:lnTo>
                  <a:lnTo>
                    <a:pt x="39" y="156"/>
                  </a:lnTo>
                  <a:lnTo>
                    <a:pt x="39" y="163"/>
                  </a:lnTo>
                  <a:lnTo>
                    <a:pt x="41" y="165"/>
                  </a:lnTo>
                  <a:lnTo>
                    <a:pt x="43" y="167"/>
                  </a:lnTo>
                  <a:lnTo>
                    <a:pt x="45" y="169"/>
                  </a:lnTo>
                  <a:lnTo>
                    <a:pt x="46" y="171"/>
                  </a:lnTo>
                  <a:lnTo>
                    <a:pt x="48" y="175"/>
                  </a:lnTo>
                  <a:lnTo>
                    <a:pt x="50" y="177"/>
                  </a:lnTo>
                  <a:lnTo>
                    <a:pt x="52" y="179"/>
                  </a:lnTo>
                  <a:lnTo>
                    <a:pt x="54" y="181"/>
                  </a:lnTo>
                  <a:lnTo>
                    <a:pt x="56" y="183"/>
                  </a:lnTo>
                  <a:lnTo>
                    <a:pt x="60" y="183"/>
                  </a:lnTo>
                  <a:lnTo>
                    <a:pt x="64" y="184"/>
                  </a:lnTo>
                  <a:lnTo>
                    <a:pt x="66" y="184"/>
                  </a:lnTo>
                  <a:lnTo>
                    <a:pt x="69" y="184"/>
                  </a:lnTo>
                  <a:lnTo>
                    <a:pt x="73" y="186"/>
                  </a:lnTo>
                  <a:lnTo>
                    <a:pt x="77" y="186"/>
                  </a:lnTo>
                  <a:lnTo>
                    <a:pt x="79" y="186"/>
                  </a:lnTo>
                  <a:lnTo>
                    <a:pt x="81" y="184"/>
                  </a:lnTo>
                  <a:lnTo>
                    <a:pt x="83" y="183"/>
                  </a:lnTo>
                  <a:lnTo>
                    <a:pt x="85" y="183"/>
                  </a:lnTo>
                  <a:lnTo>
                    <a:pt x="89" y="183"/>
                  </a:lnTo>
                  <a:lnTo>
                    <a:pt x="91" y="181"/>
                  </a:lnTo>
                  <a:lnTo>
                    <a:pt x="93" y="181"/>
                  </a:lnTo>
                  <a:lnTo>
                    <a:pt x="94" y="181"/>
                  </a:lnTo>
                  <a:lnTo>
                    <a:pt x="96" y="181"/>
                  </a:lnTo>
                  <a:lnTo>
                    <a:pt x="98" y="181"/>
                  </a:lnTo>
                  <a:lnTo>
                    <a:pt x="100" y="179"/>
                  </a:lnTo>
                  <a:lnTo>
                    <a:pt x="102" y="179"/>
                  </a:lnTo>
                  <a:lnTo>
                    <a:pt x="104" y="177"/>
                  </a:lnTo>
                  <a:lnTo>
                    <a:pt x="106" y="177"/>
                  </a:lnTo>
                  <a:lnTo>
                    <a:pt x="108" y="175"/>
                  </a:lnTo>
                  <a:lnTo>
                    <a:pt x="110" y="175"/>
                  </a:lnTo>
                  <a:lnTo>
                    <a:pt x="112" y="173"/>
                  </a:lnTo>
                  <a:lnTo>
                    <a:pt x="117" y="173"/>
                  </a:lnTo>
                  <a:lnTo>
                    <a:pt x="123" y="173"/>
                  </a:lnTo>
                  <a:lnTo>
                    <a:pt x="129" y="175"/>
                  </a:lnTo>
                  <a:lnTo>
                    <a:pt x="135" y="175"/>
                  </a:lnTo>
                  <a:lnTo>
                    <a:pt x="139" y="175"/>
                  </a:lnTo>
                  <a:lnTo>
                    <a:pt x="144" y="175"/>
                  </a:lnTo>
                  <a:lnTo>
                    <a:pt x="150" y="175"/>
                  </a:lnTo>
                  <a:lnTo>
                    <a:pt x="156" y="175"/>
                  </a:lnTo>
                  <a:lnTo>
                    <a:pt x="158" y="175"/>
                  </a:lnTo>
                  <a:lnTo>
                    <a:pt x="158" y="173"/>
                  </a:lnTo>
                  <a:lnTo>
                    <a:pt x="160" y="173"/>
                  </a:lnTo>
                  <a:lnTo>
                    <a:pt x="162" y="171"/>
                  </a:lnTo>
                  <a:lnTo>
                    <a:pt x="164" y="169"/>
                  </a:lnTo>
                  <a:lnTo>
                    <a:pt x="165" y="169"/>
                  </a:lnTo>
                  <a:lnTo>
                    <a:pt x="164" y="167"/>
                  </a:lnTo>
                  <a:lnTo>
                    <a:pt x="165" y="165"/>
                  </a:lnTo>
                  <a:lnTo>
                    <a:pt x="165" y="163"/>
                  </a:lnTo>
                  <a:lnTo>
                    <a:pt x="165" y="161"/>
                  </a:lnTo>
                  <a:lnTo>
                    <a:pt x="167" y="158"/>
                  </a:lnTo>
                  <a:lnTo>
                    <a:pt x="167" y="156"/>
                  </a:lnTo>
                  <a:lnTo>
                    <a:pt x="167" y="154"/>
                  </a:lnTo>
                  <a:lnTo>
                    <a:pt x="167" y="152"/>
                  </a:lnTo>
                  <a:lnTo>
                    <a:pt x="165" y="150"/>
                  </a:lnTo>
                  <a:lnTo>
                    <a:pt x="164" y="146"/>
                  </a:lnTo>
                  <a:lnTo>
                    <a:pt x="162" y="144"/>
                  </a:lnTo>
                  <a:lnTo>
                    <a:pt x="160" y="142"/>
                  </a:lnTo>
                  <a:lnTo>
                    <a:pt x="158" y="140"/>
                  </a:lnTo>
                  <a:lnTo>
                    <a:pt x="158" y="138"/>
                  </a:lnTo>
                  <a:lnTo>
                    <a:pt x="156" y="135"/>
                  </a:lnTo>
                  <a:lnTo>
                    <a:pt x="156" y="131"/>
                  </a:lnTo>
                  <a:lnTo>
                    <a:pt x="154" y="131"/>
                  </a:lnTo>
                  <a:lnTo>
                    <a:pt x="152" y="131"/>
                  </a:lnTo>
                  <a:lnTo>
                    <a:pt x="150" y="129"/>
                  </a:lnTo>
                  <a:lnTo>
                    <a:pt x="150" y="127"/>
                  </a:lnTo>
                  <a:lnTo>
                    <a:pt x="148" y="125"/>
                  </a:lnTo>
                  <a:lnTo>
                    <a:pt x="146" y="123"/>
                  </a:lnTo>
                  <a:lnTo>
                    <a:pt x="146" y="121"/>
                  </a:lnTo>
                  <a:lnTo>
                    <a:pt x="144" y="119"/>
                  </a:lnTo>
                  <a:lnTo>
                    <a:pt x="142" y="119"/>
                  </a:lnTo>
                  <a:lnTo>
                    <a:pt x="139" y="119"/>
                  </a:lnTo>
                  <a:lnTo>
                    <a:pt x="137" y="117"/>
                  </a:lnTo>
                  <a:lnTo>
                    <a:pt x="135" y="115"/>
                  </a:lnTo>
                  <a:lnTo>
                    <a:pt x="133" y="113"/>
                  </a:lnTo>
                  <a:lnTo>
                    <a:pt x="131" y="112"/>
                  </a:lnTo>
                  <a:lnTo>
                    <a:pt x="129" y="112"/>
                  </a:lnTo>
                  <a:lnTo>
                    <a:pt x="127" y="112"/>
                  </a:lnTo>
                  <a:lnTo>
                    <a:pt x="125" y="112"/>
                  </a:lnTo>
                  <a:lnTo>
                    <a:pt x="123" y="112"/>
                  </a:lnTo>
                  <a:lnTo>
                    <a:pt x="121" y="112"/>
                  </a:lnTo>
                  <a:lnTo>
                    <a:pt x="119" y="112"/>
                  </a:lnTo>
                  <a:lnTo>
                    <a:pt x="117" y="112"/>
                  </a:lnTo>
                  <a:lnTo>
                    <a:pt x="117" y="110"/>
                  </a:lnTo>
                  <a:lnTo>
                    <a:pt x="116" y="108"/>
                  </a:lnTo>
                  <a:lnTo>
                    <a:pt x="114" y="108"/>
                  </a:lnTo>
                  <a:lnTo>
                    <a:pt x="112" y="106"/>
                  </a:lnTo>
                  <a:lnTo>
                    <a:pt x="110" y="106"/>
                  </a:lnTo>
                  <a:lnTo>
                    <a:pt x="110" y="104"/>
                  </a:lnTo>
                  <a:lnTo>
                    <a:pt x="108" y="102"/>
                  </a:lnTo>
                  <a:lnTo>
                    <a:pt x="106" y="100"/>
                  </a:lnTo>
                  <a:lnTo>
                    <a:pt x="106" y="98"/>
                  </a:lnTo>
                  <a:lnTo>
                    <a:pt x="106" y="96"/>
                  </a:lnTo>
                  <a:lnTo>
                    <a:pt x="106" y="94"/>
                  </a:lnTo>
                  <a:lnTo>
                    <a:pt x="106" y="92"/>
                  </a:lnTo>
                  <a:lnTo>
                    <a:pt x="104" y="90"/>
                  </a:lnTo>
                  <a:lnTo>
                    <a:pt x="102" y="90"/>
                  </a:lnTo>
                  <a:lnTo>
                    <a:pt x="102" y="89"/>
                  </a:lnTo>
                  <a:lnTo>
                    <a:pt x="102" y="87"/>
                  </a:lnTo>
                  <a:lnTo>
                    <a:pt x="102" y="85"/>
                  </a:lnTo>
                  <a:lnTo>
                    <a:pt x="102" y="83"/>
                  </a:lnTo>
                  <a:lnTo>
                    <a:pt x="102" y="81"/>
                  </a:lnTo>
                  <a:lnTo>
                    <a:pt x="102" y="79"/>
                  </a:lnTo>
                  <a:lnTo>
                    <a:pt x="104" y="77"/>
                  </a:lnTo>
                  <a:lnTo>
                    <a:pt x="106" y="75"/>
                  </a:lnTo>
                  <a:lnTo>
                    <a:pt x="108" y="73"/>
                  </a:lnTo>
                  <a:lnTo>
                    <a:pt x="108" y="71"/>
                  </a:lnTo>
                  <a:lnTo>
                    <a:pt x="108" y="69"/>
                  </a:lnTo>
                  <a:lnTo>
                    <a:pt x="110" y="65"/>
                  </a:lnTo>
                  <a:lnTo>
                    <a:pt x="108" y="64"/>
                  </a:lnTo>
                  <a:lnTo>
                    <a:pt x="110" y="64"/>
                  </a:lnTo>
                  <a:lnTo>
                    <a:pt x="112" y="64"/>
                  </a:lnTo>
                  <a:lnTo>
                    <a:pt x="112" y="62"/>
                  </a:lnTo>
                  <a:lnTo>
                    <a:pt x="114" y="62"/>
                  </a:lnTo>
                </a:path>
              </a:pathLst>
            </a:custGeom>
            <a:solidFill>
              <a:schemeClr val="accent1"/>
            </a:solidFill>
            <a:ln w="0">
              <a:solidFill>
                <a:srgbClr val="000000"/>
              </a:solidFill>
              <a:prstDash val="solid"/>
              <a:round/>
              <a:headEnd/>
              <a:tailEnd/>
            </a:ln>
          </p:spPr>
          <p:txBody>
            <a:bodyPr/>
            <a:lstStyle/>
            <a:p>
              <a:endParaRPr lang="en-US"/>
            </a:p>
          </p:txBody>
        </p:sp>
        <p:sp>
          <p:nvSpPr>
            <p:cNvPr id="526" name="Freeform 204"/>
            <p:cNvSpPr>
              <a:spLocks/>
            </p:cNvSpPr>
            <p:nvPr/>
          </p:nvSpPr>
          <p:spPr bwMode="auto">
            <a:xfrm>
              <a:off x="3315045" y="2067842"/>
              <a:ext cx="477506" cy="741253"/>
            </a:xfrm>
            <a:custGeom>
              <a:avLst/>
              <a:gdLst>
                <a:gd name="T0" fmla="*/ 162 w 198"/>
                <a:gd name="T1" fmla="*/ 108 h 325"/>
                <a:gd name="T2" fmla="*/ 146 w 198"/>
                <a:gd name="T3" fmla="*/ 85 h 325"/>
                <a:gd name="T4" fmla="*/ 129 w 198"/>
                <a:gd name="T5" fmla="*/ 67 h 325"/>
                <a:gd name="T6" fmla="*/ 131 w 198"/>
                <a:gd name="T7" fmla="*/ 58 h 325"/>
                <a:gd name="T8" fmla="*/ 139 w 198"/>
                <a:gd name="T9" fmla="*/ 52 h 325"/>
                <a:gd name="T10" fmla="*/ 148 w 198"/>
                <a:gd name="T11" fmla="*/ 48 h 325"/>
                <a:gd name="T12" fmla="*/ 162 w 198"/>
                <a:gd name="T13" fmla="*/ 44 h 325"/>
                <a:gd name="T14" fmla="*/ 167 w 198"/>
                <a:gd name="T15" fmla="*/ 35 h 325"/>
                <a:gd name="T16" fmla="*/ 173 w 198"/>
                <a:gd name="T17" fmla="*/ 16 h 325"/>
                <a:gd name="T18" fmla="*/ 156 w 198"/>
                <a:gd name="T19" fmla="*/ 6 h 325"/>
                <a:gd name="T20" fmla="*/ 79 w 198"/>
                <a:gd name="T21" fmla="*/ 0 h 325"/>
                <a:gd name="T22" fmla="*/ 54 w 198"/>
                <a:gd name="T23" fmla="*/ 4 h 325"/>
                <a:gd name="T24" fmla="*/ 29 w 198"/>
                <a:gd name="T25" fmla="*/ 4 h 325"/>
                <a:gd name="T26" fmla="*/ 16 w 198"/>
                <a:gd name="T27" fmla="*/ 10 h 325"/>
                <a:gd name="T28" fmla="*/ 8 w 198"/>
                <a:gd name="T29" fmla="*/ 16 h 325"/>
                <a:gd name="T30" fmla="*/ 4 w 198"/>
                <a:gd name="T31" fmla="*/ 27 h 325"/>
                <a:gd name="T32" fmla="*/ 0 w 198"/>
                <a:gd name="T33" fmla="*/ 50 h 325"/>
                <a:gd name="T34" fmla="*/ 4 w 198"/>
                <a:gd name="T35" fmla="*/ 54 h 325"/>
                <a:gd name="T36" fmla="*/ 6 w 198"/>
                <a:gd name="T37" fmla="*/ 56 h 325"/>
                <a:gd name="T38" fmla="*/ 10 w 198"/>
                <a:gd name="T39" fmla="*/ 66 h 325"/>
                <a:gd name="T40" fmla="*/ 12 w 198"/>
                <a:gd name="T41" fmla="*/ 73 h 325"/>
                <a:gd name="T42" fmla="*/ 20 w 198"/>
                <a:gd name="T43" fmla="*/ 83 h 325"/>
                <a:gd name="T44" fmla="*/ 25 w 198"/>
                <a:gd name="T45" fmla="*/ 94 h 325"/>
                <a:gd name="T46" fmla="*/ 33 w 198"/>
                <a:gd name="T47" fmla="*/ 100 h 325"/>
                <a:gd name="T48" fmla="*/ 48 w 198"/>
                <a:gd name="T49" fmla="*/ 127 h 325"/>
                <a:gd name="T50" fmla="*/ 60 w 198"/>
                <a:gd name="T51" fmla="*/ 169 h 325"/>
                <a:gd name="T52" fmla="*/ 58 w 198"/>
                <a:gd name="T53" fmla="*/ 223 h 325"/>
                <a:gd name="T54" fmla="*/ 54 w 198"/>
                <a:gd name="T55" fmla="*/ 231 h 325"/>
                <a:gd name="T56" fmla="*/ 45 w 198"/>
                <a:gd name="T57" fmla="*/ 234 h 325"/>
                <a:gd name="T58" fmla="*/ 37 w 198"/>
                <a:gd name="T59" fmla="*/ 242 h 325"/>
                <a:gd name="T60" fmla="*/ 31 w 198"/>
                <a:gd name="T61" fmla="*/ 255 h 325"/>
                <a:gd name="T62" fmla="*/ 25 w 198"/>
                <a:gd name="T63" fmla="*/ 265 h 325"/>
                <a:gd name="T64" fmla="*/ 25 w 198"/>
                <a:gd name="T65" fmla="*/ 294 h 325"/>
                <a:gd name="T66" fmla="*/ 33 w 198"/>
                <a:gd name="T67" fmla="*/ 315 h 325"/>
                <a:gd name="T68" fmla="*/ 68 w 198"/>
                <a:gd name="T69" fmla="*/ 325 h 325"/>
                <a:gd name="T70" fmla="*/ 93 w 198"/>
                <a:gd name="T71" fmla="*/ 323 h 325"/>
                <a:gd name="T72" fmla="*/ 102 w 198"/>
                <a:gd name="T73" fmla="*/ 317 h 325"/>
                <a:gd name="T74" fmla="*/ 133 w 198"/>
                <a:gd name="T75" fmla="*/ 294 h 325"/>
                <a:gd name="T76" fmla="*/ 162 w 198"/>
                <a:gd name="T77" fmla="*/ 265 h 325"/>
                <a:gd name="T78" fmla="*/ 169 w 198"/>
                <a:gd name="T79" fmla="*/ 261 h 325"/>
                <a:gd name="T80" fmla="*/ 175 w 198"/>
                <a:gd name="T81" fmla="*/ 254 h 325"/>
                <a:gd name="T82" fmla="*/ 181 w 198"/>
                <a:gd name="T83" fmla="*/ 250 h 325"/>
                <a:gd name="T84" fmla="*/ 185 w 198"/>
                <a:gd name="T85" fmla="*/ 240 h 325"/>
                <a:gd name="T86" fmla="*/ 192 w 198"/>
                <a:gd name="T87" fmla="*/ 227 h 325"/>
                <a:gd name="T88" fmla="*/ 196 w 198"/>
                <a:gd name="T89" fmla="*/ 183 h 325"/>
                <a:gd name="T90" fmla="*/ 177 w 198"/>
                <a:gd name="T91" fmla="*/ 127 h 325"/>
                <a:gd name="T92" fmla="*/ 171 w 198"/>
                <a:gd name="T93" fmla="*/ 123 h 3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8"/>
                <a:gd name="T142" fmla="*/ 0 h 325"/>
                <a:gd name="T143" fmla="*/ 198 w 198"/>
                <a:gd name="T144" fmla="*/ 325 h 3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8" h="325">
                  <a:moveTo>
                    <a:pt x="171" y="123"/>
                  </a:moveTo>
                  <a:lnTo>
                    <a:pt x="166" y="115"/>
                  </a:lnTo>
                  <a:lnTo>
                    <a:pt x="162" y="108"/>
                  </a:lnTo>
                  <a:lnTo>
                    <a:pt x="156" y="100"/>
                  </a:lnTo>
                  <a:lnTo>
                    <a:pt x="152" y="90"/>
                  </a:lnTo>
                  <a:lnTo>
                    <a:pt x="146" y="85"/>
                  </a:lnTo>
                  <a:lnTo>
                    <a:pt x="141" y="79"/>
                  </a:lnTo>
                  <a:lnTo>
                    <a:pt x="135" y="73"/>
                  </a:lnTo>
                  <a:lnTo>
                    <a:pt x="129" y="67"/>
                  </a:lnTo>
                  <a:lnTo>
                    <a:pt x="129" y="62"/>
                  </a:lnTo>
                  <a:lnTo>
                    <a:pt x="129" y="60"/>
                  </a:lnTo>
                  <a:lnTo>
                    <a:pt x="131" y="58"/>
                  </a:lnTo>
                  <a:lnTo>
                    <a:pt x="133" y="56"/>
                  </a:lnTo>
                  <a:lnTo>
                    <a:pt x="137" y="54"/>
                  </a:lnTo>
                  <a:lnTo>
                    <a:pt x="139" y="52"/>
                  </a:lnTo>
                  <a:lnTo>
                    <a:pt x="139" y="50"/>
                  </a:lnTo>
                  <a:lnTo>
                    <a:pt x="144" y="50"/>
                  </a:lnTo>
                  <a:lnTo>
                    <a:pt x="148" y="48"/>
                  </a:lnTo>
                  <a:lnTo>
                    <a:pt x="154" y="46"/>
                  </a:lnTo>
                  <a:lnTo>
                    <a:pt x="158" y="46"/>
                  </a:lnTo>
                  <a:lnTo>
                    <a:pt x="162" y="44"/>
                  </a:lnTo>
                  <a:lnTo>
                    <a:pt x="164" y="41"/>
                  </a:lnTo>
                  <a:lnTo>
                    <a:pt x="166" y="39"/>
                  </a:lnTo>
                  <a:lnTo>
                    <a:pt x="167" y="35"/>
                  </a:lnTo>
                  <a:lnTo>
                    <a:pt x="171" y="31"/>
                  </a:lnTo>
                  <a:lnTo>
                    <a:pt x="173" y="25"/>
                  </a:lnTo>
                  <a:lnTo>
                    <a:pt x="173" y="16"/>
                  </a:lnTo>
                  <a:lnTo>
                    <a:pt x="166" y="10"/>
                  </a:lnTo>
                  <a:lnTo>
                    <a:pt x="162" y="6"/>
                  </a:lnTo>
                  <a:lnTo>
                    <a:pt x="156" y="6"/>
                  </a:lnTo>
                  <a:lnTo>
                    <a:pt x="137" y="4"/>
                  </a:lnTo>
                  <a:lnTo>
                    <a:pt x="118" y="2"/>
                  </a:lnTo>
                  <a:lnTo>
                    <a:pt x="79" y="0"/>
                  </a:lnTo>
                  <a:lnTo>
                    <a:pt x="73" y="2"/>
                  </a:lnTo>
                  <a:lnTo>
                    <a:pt x="68" y="4"/>
                  </a:lnTo>
                  <a:lnTo>
                    <a:pt x="54" y="4"/>
                  </a:lnTo>
                  <a:lnTo>
                    <a:pt x="43" y="2"/>
                  </a:lnTo>
                  <a:lnTo>
                    <a:pt x="31" y="4"/>
                  </a:lnTo>
                  <a:lnTo>
                    <a:pt x="29" y="4"/>
                  </a:lnTo>
                  <a:lnTo>
                    <a:pt x="25" y="6"/>
                  </a:lnTo>
                  <a:lnTo>
                    <a:pt x="22" y="8"/>
                  </a:lnTo>
                  <a:lnTo>
                    <a:pt x="16" y="10"/>
                  </a:lnTo>
                  <a:lnTo>
                    <a:pt x="14" y="12"/>
                  </a:lnTo>
                  <a:lnTo>
                    <a:pt x="12" y="16"/>
                  </a:lnTo>
                  <a:lnTo>
                    <a:pt x="8" y="16"/>
                  </a:lnTo>
                  <a:lnTo>
                    <a:pt x="8" y="18"/>
                  </a:lnTo>
                  <a:lnTo>
                    <a:pt x="6" y="23"/>
                  </a:lnTo>
                  <a:lnTo>
                    <a:pt x="4" y="27"/>
                  </a:lnTo>
                  <a:lnTo>
                    <a:pt x="2" y="29"/>
                  </a:lnTo>
                  <a:lnTo>
                    <a:pt x="2" y="37"/>
                  </a:lnTo>
                  <a:lnTo>
                    <a:pt x="0" y="50"/>
                  </a:lnTo>
                  <a:lnTo>
                    <a:pt x="2" y="50"/>
                  </a:lnTo>
                  <a:lnTo>
                    <a:pt x="4" y="54"/>
                  </a:lnTo>
                  <a:lnTo>
                    <a:pt x="4" y="56"/>
                  </a:lnTo>
                  <a:lnTo>
                    <a:pt x="6" y="56"/>
                  </a:lnTo>
                  <a:lnTo>
                    <a:pt x="6" y="58"/>
                  </a:lnTo>
                  <a:lnTo>
                    <a:pt x="6" y="62"/>
                  </a:lnTo>
                  <a:lnTo>
                    <a:pt x="10" y="66"/>
                  </a:lnTo>
                  <a:lnTo>
                    <a:pt x="12" y="69"/>
                  </a:lnTo>
                  <a:lnTo>
                    <a:pt x="12" y="71"/>
                  </a:lnTo>
                  <a:lnTo>
                    <a:pt x="12" y="73"/>
                  </a:lnTo>
                  <a:lnTo>
                    <a:pt x="20" y="79"/>
                  </a:lnTo>
                  <a:lnTo>
                    <a:pt x="18" y="81"/>
                  </a:lnTo>
                  <a:lnTo>
                    <a:pt x="20" y="83"/>
                  </a:lnTo>
                  <a:lnTo>
                    <a:pt x="22" y="87"/>
                  </a:lnTo>
                  <a:lnTo>
                    <a:pt x="24" y="90"/>
                  </a:lnTo>
                  <a:lnTo>
                    <a:pt x="25" y="94"/>
                  </a:lnTo>
                  <a:lnTo>
                    <a:pt x="27" y="96"/>
                  </a:lnTo>
                  <a:lnTo>
                    <a:pt x="29" y="98"/>
                  </a:lnTo>
                  <a:lnTo>
                    <a:pt x="33" y="100"/>
                  </a:lnTo>
                  <a:lnTo>
                    <a:pt x="37" y="102"/>
                  </a:lnTo>
                  <a:lnTo>
                    <a:pt x="43" y="113"/>
                  </a:lnTo>
                  <a:lnTo>
                    <a:pt x="48" y="127"/>
                  </a:lnTo>
                  <a:lnTo>
                    <a:pt x="54" y="138"/>
                  </a:lnTo>
                  <a:lnTo>
                    <a:pt x="56" y="152"/>
                  </a:lnTo>
                  <a:lnTo>
                    <a:pt x="60" y="169"/>
                  </a:lnTo>
                  <a:lnTo>
                    <a:pt x="60" y="184"/>
                  </a:lnTo>
                  <a:lnTo>
                    <a:pt x="62" y="217"/>
                  </a:lnTo>
                  <a:lnTo>
                    <a:pt x="58" y="223"/>
                  </a:lnTo>
                  <a:lnTo>
                    <a:pt x="56" y="225"/>
                  </a:lnTo>
                  <a:lnTo>
                    <a:pt x="56" y="229"/>
                  </a:lnTo>
                  <a:lnTo>
                    <a:pt x="54" y="231"/>
                  </a:lnTo>
                  <a:lnTo>
                    <a:pt x="52" y="231"/>
                  </a:lnTo>
                  <a:lnTo>
                    <a:pt x="48" y="231"/>
                  </a:lnTo>
                  <a:lnTo>
                    <a:pt x="45" y="234"/>
                  </a:lnTo>
                  <a:lnTo>
                    <a:pt x="43" y="238"/>
                  </a:lnTo>
                  <a:lnTo>
                    <a:pt x="41" y="242"/>
                  </a:lnTo>
                  <a:lnTo>
                    <a:pt x="37" y="242"/>
                  </a:lnTo>
                  <a:lnTo>
                    <a:pt x="37" y="248"/>
                  </a:lnTo>
                  <a:lnTo>
                    <a:pt x="33" y="252"/>
                  </a:lnTo>
                  <a:lnTo>
                    <a:pt x="31" y="255"/>
                  </a:lnTo>
                  <a:lnTo>
                    <a:pt x="31" y="259"/>
                  </a:lnTo>
                  <a:lnTo>
                    <a:pt x="27" y="261"/>
                  </a:lnTo>
                  <a:lnTo>
                    <a:pt x="25" y="265"/>
                  </a:lnTo>
                  <a:lnTo>
                    <a:pt x="25" y="271"/>
                  </a:lnTo>
                  <a:lnTo>
                    <a:pt x="24" y="282"/>
                  </a:lnTo>
                  <a:lnTo>
                    <a:pt x="25" y="294"/>
                  </a:lnTo>
                  <a:lnTo>
                    <a:pt x="25" y="305"/>
                  </a:lnTo>
                  <a:lnTo>
                    <a:pt x="29" y="311"/>
                  </a:lnTo>
                  <a:lnTo>
                    <a:pt x="33" y="315"/>
                  </a:lnTo>
                  <a:lnTo>
                    <a:pt x="45" y="325"/>
                  </a:lnTo>
                  <a:lnTo>
                    <a:pt x="56" y="325"/>
                  </a:lnTo>
                  <a:lnTo>
                    <a:pt x="68" y="325"/>
                  </a:lnTo>
                  <a:lnTo>
                    <a:pt x="81" y="325"/>
                  </a:lnTo>
                  <a:lnTo>
                    <a:pt x="87" y="325"/>
                  </a:lnTo>
                  <a:lnTo>
                    <a:pt x="93" y="323"/>
                  </a:lnTo>
                  <a:lnTo>
                    <a:pt x="96" y="323"/>
                  </a:lnTo>
                  <a:lnTo>
                    <a:pt x="100" y="321"/>
                  </a:lnTo>
                  <a:lnTo>
                    <a:pt x="102" y="317"/>
                  </a:lnTo>
                  <a:lnTo>
                    <a:pt x="106" y="317"/>
                  </a:lnTo>
                  <a:lnTo>
                    <a:pt x="120" y="305"/>
                  </a:lnTo>
                  <a:lnTo>
                    <a:pt x="133" y="294"/>
                  </a:lnTo>
                  <a:lnTo>
                    <a:pt x="158" y="273"/>
                  </a:lnTo>
                  <a:lnTo>
                    <a:pt x="160" y="269"/>
                  </a:lnTo>
                  <a:lnTo>
                    <a:pt x="162" y="265"/>
                  </a:lnTo>
                  <a:lnTo>
                    <a:pt x="166" y="263"/>
                  </a:lnTo>
                  <a:lnTo>
                    <a:pt x="167" y="261"/>
                  </a:lnTo>
                  <a:lnTo>
                    <a:pt x="169" y="261"/>
                  </a:lnTo>
                  <a:lnTo>
                    <a:pt x="171" y="259"/>
                  </a:lnTo>
                  <a:lnTo>
                    <a:pt x="173" y="257"/>
                  </a:lnTo>
                  <a:lnTo>
                    <a:pt x="175" y="254"/>
                  </a:lnTo>
                  <a:lnTo>
                    <a:pt x="177" y="252"/>
                  </a:lnTo>
                  <a:lnTo>
                    <a:pt x="179" y="252"/>
                  </a:lnTo>
                  <a:lnTo>
                    <a:pt x="181" y="250"/>
                  </a:lnTo>
                  <a:lnTo>
                    <a:pt x="183" y="248"/>
                  </a:lnTo>
                  <a:lnTo>
                    <a:pt x="183" y="242"/>
                  </a:lnTo>
                  <a:lnTo>
                    <a:pt x="185" y="240"/>
                  </a:lnTo>
                  <a:lnTo>
                    <a:pt x="187" y="240"/>
                  </a:lnTo>
                  <a:lnTo>
                    <a:pt x="189" y="240"/>
                  </a:lnTo>
                  <a:lnTo>
                    <a:pt x="192" y="227"/>
                  </a:lnTo>
                  <a:lnTo>
                    <a:pt x="196" y="213"/>
                  </a:lnTo>
                  <a:lnTo>
                    <a:pt x="198" y="198"/>
                  </a:lnTo>
                  <a:lnTo>
                    <a:pt x="196" y="183"/>
                  </a:lnTo>
                  <a:lnTo>
                    <a:pt x="191" y="152"/>
                  </a:lnTo>
                  <a:lnTo>
                    <a:pt x="179" y="129"/>
                  </a:lnTo>
                  <a:lnTo>
                    <a:pt x="177" y="127"/>
                  </a:lnTo>
                  <a:lnTo>
                    <a:pt x="175" y="127"/>
                  </a:lnTo>
                  <a:lnTo>
                    <a:pt x="173" y="127"/>
                  </a:lnTo>
                  <a:lnTo>
                    <a:pt x="171" y="123"/>
                  </a:lnTo>
                  <a:close/>
                </a:path>
              </a:pathLst>
            </a:custGeom>
            <a:solidFill>
              <a:schemeClr val="accent1"/>
            </a:solidFill>
            <a:ln w="9525">
              <a:noFill/>
              <a:round/>
              <a:headEnd/>
              <a:tailEnd/>
            </a:ln>
          </p:spPr>
          <p:txBody>
            <a:bodyPr/>
            <a:lstStyle/>
            <a:p>
              <a:endParaRPr lang="en-US"/>
            </a:p>
          </p:txBody>
        </p:sp>
        <p:sp>
          <p:nvSpPr>
            <p:cNvPr id="527" name="Freeform 205"/>
            <p:cNvSpPr>
              <a:spLocks/>
            </p:cNvSpPr>
            <p:nvPr/>
          </p:nvSpPr>
          <p:spPr bwMode="auto">
            <a:xfrm>
              <a:off x="3315045" y="2067842"/>
              <a:ext cx="477506" cy="741253"/>
            </a:xfrm>
            <a:custGeom>
              <a:avLst/>
              <a:gdLst>
                <a:gd name="T0" fmla="*/ 162 w 198"/>
                <a:gd name="T1" fmla="*/ 108 h 325"/>
                <a:gd name="T2" fmla="*/ 150 w 198"/>
                <a:gd name="T3" fmla="*/ 89 h 325"/>
                <a:gd name="T4" fmla="*/ 137 w 198"/>
                <a:gd name="T5" fmla="*/ 73 h 325"/>
                <a:gd name="T6" fmla="*/ 129 w 198"/>
                <a:gd name="T7" fmla="*/ 62 h 325"/>
                <a:gd name="T8" fmla="*/ 135 w 198"/>
                <a:gd name="T9" fmla="*/ 54 h 325"/>
                <a:gd name="T10" fmla="*/ 144 w 198"/>
                <a:gd name="T11" fmla="*/ 50 h 325"/>
                <a:gd name="T12" fmla="*/ 156 w 198"/>
                <a:gd name="T13" fmla="*/ 46 h 325"/>
                <a:gd name="T14" fmla="*/ 164 w 198"/>
                <a:gd name="T15" fmla="*/ 41 h 325"/>
                <a:gd name="T16" fmla="*/ 169 w 198"/>
                <a:gd name="T17" fmla="*/ 33 h 325"/>
                <a:gd name="T18" fmla="*/ 173 w 198"/>
                <a:gd name="T19" fmla="*/ 19 h 325"/>
                <a:gd name="T20" fmla="*/ 167 w 198"/>
                <a:gd name="T21" fmla="*/ 10 h 325"/>
                <a:gd name="T22" fmla="*/ 156 w 198"/>
                <a:gd name="T23" fmla="*/ 6 h 325"/>
                <a:gd name="T24" fmla="*/ 108 w 198"/>
                <a:gd name="T25" fmla="*/ 0 h 325"/>
                <a:gd name="T26" fmla="*/ 68 w 198"/>
                <a:gd name="T27" fmla="*/ 4 h 325"/>
                <a:gd name="T28" fmla="*/ 37 w 198"/>
                <a:gd name="T29" fmla="*/ 2 h 325"/>
                <a:gd name="T30" fmla="*/ 22 w 198"/>
                <a:gd name="T31" fmla="*/ 8 h 325"/>
                <a:gd name="T32" fmla="*/ 10 w 198"/>
                <a:gd name="T33" fmla="*/ 16 h 325"/>
                <a:gd name="T34" fmla="*/ 6 w 198"/>
                <a:gd name="T35" fmla="*/ 23 h 325"/>
                <a:gd name="T36" fmla="*/ 0 w 198"/>
                <a:gd name="T37" fmla="*/ 39 h 325"/>
                <a:gd name="T38" fmla="*/ 4 w 198"/>
                <a:gd name="T39" fmla="*/ 52 h 325"/>
                <a:gd name="T40" fmla="*/ 6 w 198"/>
                <a:gd name="T41" fmla="*/ 60 h 325"/>
                <a:gd name="T42" fmla="*/ 14 w 198"/>
                <a:gd name="T43" fmla="*/ 71 h 325"/>
                <a:gd name="T44" fmla="*/ 18 w 198"/>
                <a:gd name="T45" fmla="*/ 77 h 325"/>
                <a:gd name="T46" fmla="*/ 20 w 198"/>
                <a:gd name="T47" fmla="*/ 85 h 325"/>
                <a:gd name="T48" fmla="*/ 25 w 198"/>
                <a:gd name="T49" fmla="*/ 94 h 325"/>
                <a:gd name="T50" fmla="*/ 33 w 198"/>
                <a:gd name="T51" fmla="*/ 100 h 325"/>
                <a:gd name="T52" fmla="*/ 47 w 198"/>
                <a:gd name="T53" fmla="*/ 121 h 325"/>
                <a:gd name="T54" fmla="*/ 56 w 198"/>
                <a:gd name="T55" fmla="*/ 152 h 325"/>
                <a:gd name="T56" fmla="*/ 62 w 198"/>
                <a:gd name="T57" fmla="*/ 192 h 325"/>
                <a:gd name="T58" fmla="*/ 60 w 198"/>
                <a:gd name="T59" fmla="*/ 219 h 325"/>
                <a:gd name="T60" fmla="*/ 56 w 198"/>
                <a:gd name="T61" fmla="*/ 229 h 325"/>
                <a:gd name="T62" fmla="*/ 50 w 198"/>
                <a:gd name="T63" fmla="*/ 232 h 325"/>
                <a:gd name="T64" fmla="*/ 43 w 198"/>
                <a:gd name="T65" fmla="*/ 236 h 325"/>
                <a:gd name="T66" fmla="*/ 37 w 198"/>
                <a:gd name="T67" fmla="*/ 244 h 325"/>
                <a:gd name="T68" fmla="*/ 33 w 198"/>
                <a:gd name="T69" fmla="*/ 254 h 325"/>
                <a:gd name="T70" fmla="*/ 25 w 198"/>
                <a:gd name="T71" fmla="*/ 267 h 325"/>
                <a:gd name="T72" fmla="*/ 25 w 198"/>
                <a:gd name="T73" fmla="*/ 294 h 325"/>
                <a:gd name="T74" fmla="*/ 31 w 198"/>
                <a:gd name="T75" fmla="*/ 313 h 325"/>
                <a:gd name="T76" fmla="*/ 45 w 198"/>
                <a:gd name="T77" fmla="*/ 325 h 325"/>
                <a:gd name="T78" fmla="*/ 73 w 198"/>
                <a:gd name="T79" fmla="*/ 325 h 325"/>
                <a:gd name="T80" fmla="*/ 96 w 198"/>
                <a:gd name="T81" fmla="*/ 321 h 325"/>
                <a:gd name="T82" fmla="*/ 106 w 198"/>
                <a:gd name="T83" fmla="*/ 317 h 325"/>
                <a:gd name="T84" fmla="*/ 139 w 198"/>
                <a:gd name="T85" fmla="*/ 288 h 325"/>
                <a:gd name="T86" fmla="*/ 160 w 198"/>
                <a:gd name="T87" fmla="*/ 269 h 325"/>
                <a:gd name="T88" fmla="*/ 167 w 198"/>
                <a:gd name="T89" fmla="*/ 261 h 325"/>
                <a:gd name="T90" fmla="*/ 175 w 198"/>
                <a:gd name="T91" fmla="*/ 254 h 325"/>
                <a:gd name="T92" fmla="*/ 183 w 198"/>
                <a:gd name="T93" fmla="*/ 250 h 325"/>
                <a:gd name="T94" fmla="*/ 185 w 198"/>
                <a:gd name="T95" fmla="*/ 240 h 325"/>
                <a:gd name="T96" fmla="*/ 191 w 198"/>
                <a:gd name="T97" fmla="*/ 231 h 325"/>
                <a:gd name="T98" fmla="*/ 196 w 198"/>
                <a:gd name="T99" fmla="*/ 213 h 325"/>
                <a:gd name="T100" fmla="*/ 194 w 198"/>
                <a:gd name="T101" fmla="*/ 175 h 325"/>
                <a:gd name="T102" fmla="*/ 189 w 198"/>
                <a:gd name="T103" fmla="*/ 146 h 325"/>
                <a:gd name="T104" fmla="*/ 181 w 198"/>
                <a:gd name="T105" fmla="*/ 133 h 325"/>
                <a:gd name="T106" fmla="*/ 173 w 198"/>
                <a:gd name="T107" fmla="*/ 127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8"/>
                <a:gd name="T163" fmla="*/ 0 h 325"/>
                <a:gd name="T164" fmla="*/ 198 w 198"/>
                <a:gd name="T165" fmla="*/ 325 h 3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8" h="325">
                  <a:moveTo>
                    <a:pt x="171" y="123"/>
                  </a:moveTo>
                  <a:lnTo>
                    <a:pt x="169" y="119"/>
                  </a:lnTo>
                  <a:lnTo>
                    <a:pt x="167" y="115"/>
                  </a:lnTo>
                  <a:lnTo>
                    <a:pt x="164" y="112"/>
                  </a:lnTo>
                  <a:lnTo>
                    <a:pt x="162" y="108"/>
                  </a:lnTo>
                  <a:lnTo>
                    <a:pt x="160" y="104"/>
                  </a:lnTo>
                  <a:lnTo>
                    <a:pt x="156" y="100"/>
                  </a:lnTo>
                  <a:lnTo>
                    <a:pt x="154" y="94"/>
                  </a:lnTo>
                  <a:lnTo>
                    <a:pt x="152" y="90"/>
                  </a:lnTo>
                  <a:lnTo>
                    <a:pt x="150" y="89"/>
                  </a:lnTo>
                  <a:lnTo>
                    <a:pt x="146" y="87"/>
                  </a:lnTo>
                  <a:lnTo>
                    <a:pt x="144" y="83"/>
                  </a:lnTo>
                  <a:lnTo>
                    <a:pt x="141" y="81"/>
                  </a:lnTo>
                  <a:lnTo>
                    <a:pt x="139" y="77"/>
                  </a:lnTo>
                  <a:lnTo>
                    <a:pt x="137" y="73"/>
                  </a:lnTo>
                  <a:lnTo>
                    <a:pt x="133" y="71"/>
                  </a:lnTo>
                  <a:lnTo>
                    <a:pt x="129" y="67"/>
                  </a:lnTo>
                  <a:lnTo>
                    <a:pt x="129" y="66"/>
                  </a:lnTo>
                  <a:lnTo>
                    <a:pt x="129" y="64"/>
                  </a:lnTo>
                  <a:lnTo>
                    <a:pt x="129" y="62"/>
                  </a:lnTo>
                  <a:lnTo>
                    <a:pt x="129" y="60"/>
                  </a:lnTo>
                  <a:lnTo>
                    <a:pt x="131" y="58"/>
                  </a:lnTo>
                  <a:lnTo>
                    <a:pt x="131" y="56"/>
                  </a:lnTo>
                  <a:lnTo>
                    <a:pt x="133" y="56"/>
                  </a:lnTo>
                  <a:lnTo>
                    <a:pt x="135" y="54"/>
                  </a:lnTo>
                  <a:lnTo>
                    <a:pt x="137" y="54"/>
                  </a:lnTo>
                  <a:lnTo>
                    <a:pt x="139" y="52"/>
                  </a:lnTo>
                  <a:lnTo>
                    <a:pt x="139" y="50"/>
                  </a:lnTo>
                  <a:lnTo>
                    <a:pt x="141" y="50"/>
                  </a:lnTo>
                  <a:lnTo>
                    <a:pt x="144" y="50"/>
                  </a:lnTo>
                  <a:lnTo>
                    <a:pt x="146" y="50"/>
                  </a:lnTo>
                  <a:lnTo>
                    <a:pt x="148" y="48"/>
                  </a:lnTo>
                  <a:lnTo>
                    <a:pt x="152" y="48"/>
                  </a:lnTo>
                  <a:lnTo>
                    <a:pt x="154" y="46"/>
                  </a:lnTo>
                  <a:lnTo>
                    <a:pt x="156" y="46"/>
                  </a:lnTo>
                  <a:lnTo>
                    <a:pt x="158" y="46"/>
                  </a:lnTo>
                  <a:lnTo>
                    <a:pt x="160" y="46"/>
                  </a:lnTo>
                  <a:lnTo>
                    <a:pt x="162" y="44"/>
                  </a:lnTo>
                  <a:lnTo>
                    <a:pt x="162" y="42"/>
                  </a:lnTo>
                  <a:lnTo>
                    <a:pt x="164" y="41"/>
                  </a:lnTo>
                  <a:lnTo>
                    <a:pt x="164" y="39"/>
                  </a:lnTo>
                  <a:lnTo>
                    <a:pt x="166" y="39"/>
                  </a:lnTo>
                  <a:lnTo>
                    <a:pt x="166" y="37"/>
                  </a:lnTo>
                  <a:lnTo>
                    <a:pt x="167" y="35"/>
                  </a:lnTo>
                  <a:lnTo>
                    <a:pt x="169" y="33"/>
                  </a:lnTo>
                  <a:lnTo>
                    <a:pt x="171" y="31"/>
                  </a:lnTo>
                  <a:lnTo>
                    <a:pt x="171" y="29"/>
                  </a:lnTo>
                  <a:lnTo>
                    <a:pt x="173" y="25"/>
                  </a:lnTo>
                  <a:lnTo>
                    <a:pt x="173" y="23"/>
                  </a:lnTo>
                  <a:lnTo>
                    <a:pt x="173" y="19"/>
                  </a:lnTo>
                  <a:lnTo>
                    <a:pt x="173" y="18"/>
                  </a:lnTo>
                  <a:lnTo>
                    <a:pt x="173" y="16"/>
                  </a:lnTo>
                  <a:lnTo>
                    <a:pt x="171" y="14"/>
                  </a:lnTo>
                  <a:lnTo>
                    <a:pt x="169" y="12"/>
                  </a:lnTo>
                  <a:lnTo>
                    <a:pt x="167" y="10"/>
                  </a:lnTo>
                  <a:lnTo>
                    <a:pt x="166" y="10"/>
                  </a:lnTo>
                  <a:lnTo>
                    <a:pt x="164" y="8"/>
                  </a:lnTo>
                  <a:lnTo>
                    <a:pt x="162" y="6"/>
                  </a:lnTo>
                  <a:lnTo>
                    <a:pt x="158" y="6"/>
                  </a:lnTo>
                  <a:lnTo>
                    <a:pt x="156" y="6"/>
                  </a:lnTo>
                  <a:lnTo>
                    <a:pt x="146" y="4"/>
                  </a:lnTo>
                  <a:lnTo>
                    <a:pt x="137" y="4"/>
                  </a:lnTo>
                  <a:lnTo>
                    <a:pt x="127" y="2"/>
                  </a:lnTo>
                  <a:lnTo>
                    <a:pt x="118" y="2"/>
                  </a:lnTo>
                  <a:lnTo>
                    <a:pt x="108" y="0"/>
                  </a:lnTo>
                  <a:lnTo>
                    <a:pt x="98" y="0"/>
                  </a:lnTo>
                  <a:lnTo>
                    <a:pt x="89" y="0"/>
                  </a:lnTo>
                  <a:lnTo>
                    <a:pt x="79" y="0"/>
                  </a:lnTo>
                  <a:lnTo>
                    <a:pt x="73" y="2"/>
                  </a:lnTo>
                  <a:lnTo>
                    <a:pt x="68" y="4"/>
                  </a:lnTo>
                  <a:lnTo>
                    <a:pt x="62" y="4"/>
                  </a:lnTo>
                  <a:lnTo>
                    <a:pt x="56" y="4"/>
                  </a:lnTo>
                  <a:lnTo>
                    <a:pt x="48" y="4"/>
                  </a:lnTo>
                  <a:lnTo>
                    <a:pt x="43" y="2"/>
                  </a:lnTo>
                  <a:lnTo>
                    <a:pt x="37" y="2"/>
                  </a:lnTo>
                  <a:lnTo>
                    <a:pt x="31" y="4"/>
                  </a:lnTo>
                  <a:lnTo>
                    <a:pt x="29" y="6"/>
                  </a:lnTo>
                  <a:lnTo>
                    <a:pt x="25" y="6"/>
                  </a:lnTo>
                  <a:lnTo>
                    <a:pt x="24" y="8"/>
                  </a:lnTo>
                  <a:lnTo>
                    <a:pt x="22" y="8"/>
                  </a:lnTo>
                  <a:lnTo>
                    <a:pt x="20" y="10"/>
                  </a:lnTo>
                  <a:lnTo>
                    <a:pt x="16" y="10"/>
                  </a:lnTo>
                  <a:lnTo>
                    <a:pt x="14" y="12"/>
                  </a:lnTo>
                  <a:lnTo>
                    <a:pt x="14" y="16"/>
                  </a:lnTo>
                  <a:lnTo>
                    <a:pt x="10" y="16"/>
                  </a:lnTo>
                  <a:lnTo>
                    <a:pt x="8" y="16"/>
                  </a:lnTo>
                  <a:lnTo>
                    <a:pt x="8" y="18"/>
                  </a:lnTo>
                  <a:lnTo>
                    <a:pt x="6" y="19"/>
                  </a:lnTo>
                  <a:lnTo>
                    <a:pt x="6" y="21"/>
                  </a:lnTo>
                  <a:lnTo>
                    <a:pt x="6" y="23"/>
                  </a:lnTo>
                  <a:lnTo>
                    <a:pt x="4" y="27"/>
                  </a:lnTo>
                  <a:lnTo>
                    <a:pt x="2" y="29"/>
                  </a:lnTo>
                  <a:lnTo>
                    <a:pt x="2" y="33"/>
                  </a:lnTo>
                  <a:lnTo>
                    <a:pt x="0" y="37"/>
                  </a:lnTo>
                  <a:lnTo>
                    <a:pt x="0" y="39"/>
                  </a:lnTo>
                  <a:lnTo>
                    <a:pt x="0" y="42"/>
                  </a:lnTo>
                  <a:lnTo>
                    <a:pt x="0" y="46"/>
                  </a:lnTo>
                  <a:lnTo>
                    <a:pt x="0" y="50"/>
                  </a:lnTo>
                  <a:lnTo>
                    <a:pt x="2" y="50"/>
                  </a:lnTo>
                  <a:lnTo>
                    <a:pt x="4" y="52"/>
                  </a:lnTo>
                  <a:lnTo>
                    <a:pt x="4" y="54"/>
                  </a:lnTo>
                  <a:lnTo>
                    <a:pt x="4" y="56"/>
                  </a:lnTo>
                  <a:lnTo>
                    <a:pt x="6" y="56"/>
                  </a:lnTo>
                  <a:lnTo>
                    <a:pt x="6" y="58"/>
                  </a:lnTo>
                  <a:lnTo>
                    <a:pt x="6" y="60"/>
                  </a:lnTo>
                  <a:lnTo>
                    <a:pt x="8" y="64"/>
                  </a:lnTo>
                  <a:lnTo>
                    <a:pt x="10" y="66"/>
                  </a:lnTo>
                  <a:lnTo>
                    <a:pt x="10" y="67"/>
                  </a:lnTo>
                  <a:lnTo>
                    <a:pt x="12" y="69"/>
                  </a:lnTo>
                  <a:lnTo>
                    <a:pt x="14" y="71"/>
                  </a:lnTo>
                  <a:lnTo>
                    <a:pt x="14" y="73"/>
                  </a:lnTo>
                  <a:lnTo>
                    <a:pt x="14" y="75"/>
                  </a:lnTo>
                  <a:lnTo>
                    <a:pt x="16" y="75"/>
                  </a:lnTo>
                  <a:lnTo>
                    <a:pt x="16" y="77"/>
                  </a:lnTo>
                  <a:lnTo>
                    <a:pt x="18" y="77"/>
                  </a:lnTo>
                  <a:lnTo>
                    <a:pt x="18" y="79"/>
                  </a:lnTo>
                  <a:lnTo>
                    <a:pt x="20" y="79"/>
                  </a:lnTo>
                  <a:lnTo>
                    <a:pt x="18" y="81"/>
                  </a:lnTo>
                  <a:lnTo>
                    <a:pt x="20" y="83"/>
                  </a:lnTo>
                  <a:lnTo>
                    <a:pt x="20" y="85"/>
                  </a:lnTo>
                  <a:lnTo>
                    <a:pt x="22" y="87"/>
                  </a:lnTo>
                  <a:lnTo>
                    <a:pt x="22" y="89"/>
                  </a:lnTo>
                  <a:lnTo>
                    <a:pt x="24" y="90"/>
                  </a:lnTo>
                  <a:lnTo>
                    <a:pt x="24" y="92"/>
                  </a:lnTo>
                  <a:lnTo>
                    <a:pt x="25" y="94"/>
                  </a:lnTo>
                  <a:lnTo>
                    <a:pt x="25" y="96"/>
                  </a:lnTo>
                  <a:lnTo>
                    <a:pt x="27" y="96"/>
                  </a:lnTo>
                  <a:lnTo>
                    <a:pt x="29" y="98"/>
                  </a:lnTo>
                  <a:lnTo>
                    <a:pt x="31" y="100"/>
                  </a:lnTo>
                  <a:lnTo>
                    <a:pt x="33" y="100"/>
                  </a:lnTo>
                  <a:lnTo>
                    <a:pt x="35" y="102"/>
                  </a:lnTo>
                  <a:lnTo>
                    <a:pt x="37" y="102"/>
                  </a:lnTo>
                  <a:lnTo>
                    <a:pt x="39" y="108"/>
                  </a:lnTo>
                  <a:lnTo>
                    <a:pt x="43" y="113"/>
                  </a:lnTo>
                  <a:lnTo>
                    <a:pt x="47" y="121"/>
                  </a:lnTo>
                  <a:lnTo>
                    <a:pt x="48" y="127"/>
                  </a:lnTo>
                  <a:lnTo>
                    <a:pt x="52" y="133"/>
                  </a:lnTo>
                  <a:lnTo>
                    <a:pt x="54" y="138"/>
                  </a:lnTo>
                  <a:lnTo>
                    <a:pt x="56" y="146"/>
                  </a:lnTo>
                  <a:lnTo>
                    <a:pt x="56" y="152"/>
                  </a:lnTo>
                  <a:lnTo>
                    <a:pt x="58" y="160"/>
                  </a:lnTo>
                  <a:lnTo>
                    <a:pt x="60" y="169"/>
                  </a:lnTo>
                  <a:lnTo>
                    <a:pt x="60" y="177"/>
                  </a:lnTo>
                  <a:lnTo>
                    <a:pt x="62" y="184"/>
                  </a:lnTo>
                  <a:lnTo>
                    <a:pt x="62" y="192"/>
                  </a:lnTo>
                  <a:lnTo>
                    <a:pt x="62" y="200"/>
                  </a:lnTo>
                  <a:lnTo>
                    <a:pt x="62" y="209"/>
                  </a:lnTo>
                  <a:lnTo>
                    <a:pt x="62" y="217"/>
                  </a:lnTo>
                  <a:lnTo>
                    <a:pt x="62" y="219"/>
                  </a:lnTo>
                  <a:lnTo>
                    <a:pt x="60" y="219"/>
                  </a:lnTo>
                  <a:lnTo>
                    <a:pt x="60" y="221"/>
                  </a:lnTo>
                  <a:lnTo>
                    <a:pt x="58" y="223"/>
                  </a:lnTo>
                  <a:lnTo>
                    <a:pt x="56" y="225"/>
                  </a:lnTo>
                  <a:lnTo>
                    <a:pt x="56" y="227"/>
                  </a:lnTo>
                  <a:lnTo>
                    <a:pt x="56" y="229"/>
                  </a:lnTo>
                  <a:lnTo>
                    <a:pt x="56" y="231"/>
                  </a:lnTo>
                  <a:lnTo>
                    <a:pt x="54" y="231"/>
                  </a:lnTo>
                  <a:lnTo>
                    <a:pt x="52" y="231"/>
                  </a:lnTo>
                  <a:lnTo>
                    <a:pt x="52" y="232"/>
                  </a:lnTo>
                  <a:lnTo>
                    <a:pt x="50" y="232"/>
                  </a:lnTo>
                  <a:lnTo>
                    <a:pt x="48" y="232"/>
                  </a:lnTo>
                  <a:lnTo>
                    <a:pt x="48" y="231"/>
                  </a:lnTo>
                  <a:lnTo>
                    <a:pt x="47" y="232"/>
                  </a:lnTo>
                  <a:lnTo>
                    <a:pt x="45" y="234"/>
                  </a:lnTo>
                  <a:lnTo>
                    <a:pt x="43" y="236"/>
                  </a:lnTo>
                  <a:lnTo>
                    <a:pt x="43" y="238"/>
                  </a:lnTo>
                  <a:lnTo>
                    <a:pt x="41" y="240"/>
                  </a:lnTo>
                  <a:lnTo>
                    <a:pt x="39" y="242"/>
                  </a:lnTo>
                  <a:lnTo>
                    <a:pt x="37" y="242"/>
                  </a:lnTo>
                  <a:lnTo>
                    <a:pt x="37" y="244"/>
                  </a:lnTo>
                  <a:lnTo>
                    <a:pt x="37" y="246"/>
                  </a:lnTo>
                  <a:lnTo>
                    <a:pt x="37" y="248"/>
                  </a:lnTo>
                  <a:lnTo>
                    <a:pt x="35" y="250"/>
                  </a:lnTo>
                  <a:lnTo>
                    <a:pt x="33" y="252"/>
                  </a:lnTo>
                  <a:lnTo>
                    <a:pt x="33" y="254"/>
                  </a:lnTo>
                  <a:lnTo>
                    <a:pt x="33" y="255"/>
                  </a:lnTo>
                  <a:lnTo>
                    <a:pt x="31" y="257"/>
                  </a:lnTo>
                  <a:lnTo>
                    <a:pt x="29" y="259"/>
                  </a:lnTo>
                  <a:lnTo>
                    <a:pt x="27" y="261"/>
                  </a:lnTo>
                  <a:lnTo>
                    <a:pt x="25" y="267"/>
                  </a:lnTo>
                  <a:lnTo>
                    <a:pt x="25" y="271"/>
                  </a:lnTo>
                  <a:lnTo>
                    <a:pt x="24" y="277"/>
                  </a:lnTo>
                  <a:lnTo>
                    <a:pt x="24" y="282"/>
                  </a:lnTo>
                  <a:lnTo>
                    <a:pt x="25" y="288"/>
                  </a:lnTo>
                  <a:lnTo>
                    <a:pt x="25" y="294"/>
                  </a:lnTo>
                  <a:lnTo>
                    <a:pt x="25" y="300"/>
                  </a:lnTo>
                  <a:lnTo>
                    <a:pt x="25" y="305"/>
                  </a:lnTo>
                  <a:lnTo>
                    <a:pt x="27" y="307"/>
                  </a:lnTo>
                  <a:lnTo>
                    <a:pt x="29" y="311"/>
                  </a:lnTo>
                  <a:lnTo>
                    <a:pt x="31" y="313"/>
                  </a:lnTo>
                  <a:lnTo>
                    <a:pt x="33" y="315"/>
                  </a:lnTo>
                  <a:lnTo>
                    <a:pt x="37" y="317"/>
                  </a:lnTo>
                  <a:lnTo>
                    <a:pt x="39" y="321"/>
                  </a:lnTo>
                  <a:lnTo>
                    <a:pt x="43" y="323"/>
                  </a:lnTo>
                  <a:lnTo>
                    <a:pt x="45" y="325"/>
                  </a:lnTo>
                  <a:lnTo>
                    <a:pt x="50" y="325"/>
                  </a:lnTo>
                  <a:lnTo>
                    <a:pt x="56" y="325"/>
                  </a:lnTo>
                  <a:lnTo>
                    <a:pt x="62" y="325"/>
                  </a:lnTo>
                  <a:lnTo>
                    <a:pt x="68" y="325"/>
                  </a:lnTo>
                  <a:lnTo>
                    <a:pt x="73" y="325"/>
                  </a:lnTo>
                  <a:lnTo>
                    <a:pt x="81" y="325"/>
                  </a:lnTo>
                  <a:lnTo>
                    <a:pt x="87" y="325"/>
                  </a:lnTo>
                  <a:lnTo>
                    <a:pt x="93" y="323"/>
                  </a:lnTo>
                  <a:lnTo>
                    <a:pt x="95" y="323"/>
                  </a:lnTo>
                  <a:lnTo>
                    <a:pt x="96" y="321"/>
                  </a:lnTo>
                  <a:lnTo>
                    <a:pt x="98" y="321"/>
                  </a:lnTo>
                  <a:lnTo>
                    <a:pt x="100" y="319"/>
                  </a:lnTo>
                  <a:lnTo>
                    <a:pt x="102" y="317"/>
                  </a:lnTo>
                  <a:lnTo>
                    <a:pt x="104" y="317"/>
                  </a:lnTo>
                  <a:lnTo>
                    <a:pt x="106" y="317"/>
                  </a:lnTo>
                  <a:lnTo>
                    <a:pt x="112" y="309"/>
                  </a:lnTo>
                  <a:lnTo>
                    <a:pt x="120" y="303"/>
                  </a:lnTo>
                  <a:lnTo>
                    <a:pt x="125" y="300"/>
                  </a:lnTo>
                  <a:lnTo>
                    <a:pt x="133" y="294"/>
                  </a:lnTo>
                  <a:lnTo>
                    <a:pt x="139" y="288"/>
                  </a:lnTo>
                  <a:lnTo>
                    <a:pt x="146" y="282"/>
                  </a:lnTo>
                  <a:lnTo>
                    <a:pt x="152" y="279"/>
                  </a:lnTo>
                  <a:lnTo>
                    <a:pt x="158" y="273"/>
                  </a:lnTo>
                  <a:lnTo>
                    <a:pt x="160" y="271"/>
                  </a:lnTo>
                  <a:lnTo>
                    <a:pt x="160" y="269"/>
                  </a:lnTo>
                  <a:lnTo>
                    <a:pt x="162" y="267"/>
                  </a:lnTo>
                  <a:lnTo>
                    <a:pt x="162" y="265"/>
                  </a:lnTo>
                  <a:lnTo>
                    <a:pt x="164" y="265"/>
                  </a:lnTo>
                  <a:lnTo>
                    <a:pt x="166" y="263"/>
                  </a:lnTo>
                  <a:lnTo>
                    <a:pt x="167" y="261"/>
                  </a:lnTo>
                  <a:lnTo>
                    <a:pt x="169" y="261"/>
                  </a:lnTo>
                  <a:lnTo>
                    <a:pt x="171" y="259"/>
                  </a:lnTo>
                  <a:lnTo>
                    <a:pt x="173" y="257"/>
                  </a:lnTo>
                  <a:lnTo>
                    <a:pt x="175" y="255"/>
                  </a:lnTo>
                  <a:lnTo>
                    <a:pt x="175" y="254"/>
                  </a:lnTo>
                  <a:lnTo>
                    <a:pt x="177" y="252"/>
                  </a:lnTo>
                  <a:lnTo>
                    <a:pt x="179" y="252"/>
                  </a:lnTo>
                  <a:lnTo>
                    <a:pt x="181" y="252"/>
                  </a:lnTo>
                  <a:lnTo>
                    <a:pt x="181" y="250"/>
                  </a:lnTo>
                  <a:lnTo>
                    <a:pt x="183" y="250"/>
                  </a:lnTo>
                  <a:lnTo>
                    <a:pt x="183" y="248"/>
                  </a:lnTo>
                  <a:lnTo>
                    <a:pt x="183" y="246"/>
                  </a:lnTo>
                  <a:lnTo>
                    <a:pt x="183" y="244"/>
                  </a:lnTo>
                  <a:lnTo>
                    <a:pt x="183" y="242"/>
                  </a:lnTo>
                  <a:lnTo>
                    <a:pt x="185" y="240"/>
                  </a:lnTo>
                  <a:lnTo>
                    <a:pt x="187" y="240"/>
                  </a:lnTo>
                  <a:lnTo>
                    <a:pt x="189" y="240"/>
                  </a:lnTo>
                  <a:lnTo>
                    <a:pt x="189" y="236"/>
                  </a:lnTo>
                  <a:lnTo>
                    <a:pt x="191" y="232"/>
                  </a:lnTo>
                  <a:lnTo>
                    <a:pt x="191" y="231"/>
                  </a:lnTo>
                  <a:lnTo>
                    <a:pt x="192" y="227"/>
                  </a:lnTo>
                  <a:lnTo>
                    <a:pt x="192" y="223"/>
                  </a:lnTo>
                  <a:lnTo>
                    <a:pt x="194" y="219"/>
                  </a:lnTo>
                  <a:lnTo>
                    <a:pt x="196" y="217"/>
                  </a:lnTo>
                  <a:lnTo>
                    <a:pt x="196" y="213"/>
                  </a:lnTo>
                  <a:lnTo>
                    <a:pt x="198" y="206"/>
                  </a:lnTo>
                  <a:lnTo>
                    <a:pt x="198" y="198"/>
                  </a:lnTo>
                  <a:lnTo>
                    <a:pt x="196" y="190"/>
                  </a:lnTo>
                  <a:lnTo>
                    <a:pt x="196" y="183"/>
                  </a:lnTo>
                  <a:lnTo>
                    <a:pt x="194" y="175"/>
                  </a:lnTo>
                  <a:lnTo>
                    <a:pt x="194" y="167"/>
                  </a:lnTo>
                  <a:lnTo>
                    <a:pt x="192" y="160"/>
                  </a:lnTo>
                  <a:lnTo>
                    <a:pt x="191" y="152"/>
                  </a:lnTo>
                  <a:lnTo>
                    <a:pt x="191" y="150"/>
                  </a:lnTo>
                  <a:lnTo>
                    <a:pt x="189" y="146"/>
                  </a:lnTo>
                  <a:lnTo>
                    <a:pt x="187" y="144"/>
                  </a:lnTo>
                  <a:lnTo>
                    <a:pt x="185" y="140"/>
                  </a:lnTo>
                  <a:lnTo>
                    <a:pt x="183" y="138"/>
                  </a:lnTo>
                  <a:lnTo>
                    <a:pt x="183" y="135"/>
                  </a:lnTo>
                  <a:lnTo>
                    <a:pt x="181" y="133"/>
                  </a:lnTo>
                  <a:lnTo>
                    <a:pt x="179" y="129"/>
                  </a:lnTo>
                  <a:lnTo>
                    <a:pt x="179" y="127"/>
                  </a:lnTo>
                  <a:lnTo>
                    <a:pt x="177" y="127"/>
                  </a:lnTo>
                  <a:lnTo>
                    <a:pt x="175" y="125"/>
                  </a:lnTo>
                  <a:lnTo>
                    <a:pt x="173" y="127"/>
                  </a:lnTo>
                  <a:lnTo>
                    <a:pt x="171" y="123"/>
                  </a:lnTo>
                </a:path>
              </a:pathLst>
            </a:custGeom>
            <a:noFill/>
            <a:ln w="0">
              <a:solidFill>
                <a:srgbClr val="000000"/>
              </a:solidFill>
              <a:prstDash val="solid"/>
              <a:round/>
              <a:headEnd/>
              <a:tailEnd/>
            </a:ln>
          </p:spPr>
          <p:txBody>
            <a:bodyPr/>
            <a:lstStyle/>
            <a:p>
              <a:endParaRPr lang="en-US"/>
            </a:p>
          </p:txBody>
        </p:sp>
        <p:sp>
          <p:nvSpPr>
            <p:cNvPr id="528" name="Freeform 206"/>
            <p:cNvSpPr>
              <a:spLocks/>
            </p:cNvSpPr>
            <p:nvPr/>
          </p:nvSpPr>
          <p:spPr bwMode="auto">
            <a:xfrm>
              <a:off x="1807764" y="2428205"/>
              <a:ext cx="308691" cy="462998"/>
            </a:xfrm>
            <a:custGeom>
              <a:avLst/>
              <a:gdLst>
                <a:gd name="T0" fmla="*/ 100 w 128"/>
                <a:gd name="T1" fmla="*/ 122 h 203"/>
                <a:gd name="T2" fmla="*/ 103 w 128"/>
                <a:gd name="T3" fmla="*/ 103 h 203"/>
                <a:gd name="T4" fmla="*/ 109 w 128"/>
                <a:gd name="T5" fmla="*/ 92 h 203"/>
                <a:gd name="T6" fmla="*/ 117 w 128"/>
                <a:gd name="T7" fmla="*/ 82 h 203"/>
                <a:gd name="T8" fmla="*/ 123 w 128"/>
                <a:gd name="T9" fmla="*/ 69 h 203"/>
                <a:gd name="T10" fmla="*/ 126 w 128"/>
                <a:gd name="T11" fmla="*/ 50 h 203"/>
                <a:gd name="T12" fmla="*/ 128 w 128"/>
                <a:gd name="T13" fmla="*/ 9 h 203"/>
                <a:gd name="T14" fmla="*/ 126 w 128"/>
                <a:gd name="T15" fmla="*/ 5 h 203"/>
                <a:gd name="T16" fmla="*/ 119 w 128"/>
                <a:gd name="T17" fmla="*/ 2 h 203"/>
                <a:gd name="T18" fmla="*/ 100 w 128"/>
                <a:gd name="T19" fmla="*/ 0 h 203"/>
                <a:gd name="T20" fmla="*/ 96 w 128"/>
                <a:gd name="T21" fmla="*/ 7 h 203"/>
                <a:gd name="T22" fmla="*/ 84 w 128"/>
                <a:gd name="T23" fmla="*/ 17 h 203"/>
                <a:gd name="T24" fmla="*/ 82 w 128"/>
                <a:gd name="T25" fmla="*/ 25 h 203"/>
                <a:gd name="T26" fmla="*/ 71 w 128"/>
                <a:gd name="T27" fmla="*/ 32 h 203"/>
                <a:gd name="T28" fmla="*/ 65 w 128"/>
                <a:gd name="T29" fmla="*/ 40 h 203"/>
                <a:gd name="T30" fmla="*/ 65 w 128"/>
                <a:gd name="T31" fmla="*/ 44 h 203"/>
                <a:gd name="T32" fmla="*/ 61 w 128"/>
                <a:gd name="T33" fmla="*/ 48 h 203"/>
                <a:gd name="T34" fmla="*/ 52 w 128"/>
                <a:gd name="T35" fmla="*/ 55 h 203"/>
                <a:gd name="T36" fmla="*/ 50 w 128"/>
                <a:gd name="T37" fmla="*/ 61 h 203"/>
                <a:gd name="T38" fmla="*/ 19 w 128"/>
                <a:gd name="T39" fmla="*/ 92 h 203"/>
                <a:gd name="T40" fmla="*/ 4 w 128"/>
                <a:gd name="T41" fmla="*/ 126 h 203"/>
                <a:gd name="T42" fmla="*/ 2 w 128"/>
                <a:gd name="T43" fmla="*/ 153 h 203"/>
                <a:gd name="T44" fmla="*/ 0 w 128"/>
                <a:gd name="T45" fmla="*/ 178 h 203"/>
                <a:gd name="T46" fmla="*/ 7 w 128"/>
                <a:gd name="T47" fmla="*/ 188 h 203"/>
                <a:gd name="T48" fmla="*/ 15 w 128"/>
                <a:gd name="T49" fmla="*/ 195 h 203"/>
                <a:gd name="T50" fmla="*/ 30 w 128"/>
                <a:gd name="T51" fmla="*/ 201 h 203"/>
                <a:gd name="T52" fmla="*/ 78 w 128"/>
                <a:gd name="T53" fmla="*/ 201 h 203"/>
                <a:gd name="T54" fmla="*/ 84 w 128"/>
                <a:gd name="T55" fmla="*/ 199 h 203"/>
                <a:gd name="T56" fmla="*/ 90 w 128"/>
                <a:gd name="T57" fmla="*/ 195 h 203"/>
                <a:gd name="T58" fmla="*/ 92 w 128"/>
                <a:gd name="T59" fmla="*/ 188 h 203"/>
                <a:gd name="T60" fmla="*/ 96 w 128"/>
                <a:gd name="T61" fmla="*/ 176 h 203"/>
                <a:gd name="T62" fmla="*/ 96 w 128"/>
                <a:gd name="T63" fmla="*/ 169 h 203"/>
                <a:gd name="T64" fmla="*/ 100 w 128"/>
                <a:gd name="T65" fmla="*/ 165 h 203"/>
                <a:gd name="T66" fmla="*/ 100 w 128"/>
                <a:gd name="T67" fmla="*/ 153 h 203"/>
                <a:gd name="T68" fmla="*/ 100 w 128"/>
                <a:gd name="T69" fmla="*/ 142 h 2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203"/>
                <a:gd name="T107" fmla="*/ 128 w 128"/>
                <a:gd name="T108" fmla="*/ 203 h 2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203">
                  <a:moveTo>
                    <a:pt x="100" y="136"/>
                  </a:moveTo>
                  <a:lnTo>
                    <a:pt x="100" y="122"/>
                  </a:lnTo>
                  <a:lnTo>
                    <a:pt x="100" y="109"/>
                  </a:lnTo>
                  <a:lnTo>
                    <a:pt x="103" y="103"/>
                  </a:lnTo>
                  <a:lnTo>
                    <a:pt x="107" y="97"/>
                  </a:lnTo>
                  <a:lnTo>
                    <a:pt x="109" y="92"/>
                  </a:lnTo>
                  <a:lnTo>
                    <a:pt x="113" y="88"/>
                  </a:lnTo>
                  <a:lnTo>
                    <a:pt x="117" y="82"/>
                  </a:lnTo>
                  <a:lnTo>
                    <a:pt x="119" y="74"/>
                  </a:lnTo>
                  <a:lnTo>
                    <a:pt x="123" y="69"/>
                  </a:lnTo>
                  <a:lnTo>
                    <a:pt x="123" y="61"/>
                  </a:lnTo>
                  <a:lnTo>
                    <a:pt x="126" y="50"/>
                  </a:lnTo>
                  <a:lnTo>
                    <a:pt x="128" y="36"/>
                  </a:lnTo>
                  <a:lnTo>
                    <a:pt x="128" y="9"/>
                  </a:lnTo>
                  <a:lnTo>
                    <a:pt x="126" y="7"/>
                  </a:lnTo>
                  <a:lnTo>
                    <a:pt x="126" y="5"/>
                  </a:lnTo>
                  <a:lnTo>
                    <a:pt x="126" y="3"/>
                  </a:lnTo>
                  <a:lnTo>
                    <a:pt x="119" y="2"/>
                  </a:lnTo>
                  <a:lnTo>
                    <a:pt x="113" y="0"/>
                  </a:lnTo>
                  <a:lnTo>
                    <a:pt x="100" y="0"/>
                  </a:lnTo>
                  <a:lnTo>
                    <a:pt x="98" y="3"/>
                  </a:lnTo>
                  <a:lnTo>
                    <a:pt x="96" y="7"/>
                  </a:lnTo>
                  <a:lnTo>
                    <a:pt x="90" y="11"/>
                  </a:lnTo>
                  <a:lnTo>
                    <a:pt x="84" y="17"/>
                  </a:lnTo>
                  <a:lnTo>
                    <a:pt x="82" y="21"/>
                  </a:lnTo>
                  <a:lnTo>
                    <a:pt x="82" y="25"/>
                  </a:lnTo>
                  <a:lnTo>
                    <a:pt x="75" y="28"/>
                  </a:lnTo>
                  <a:lnTo>
                    <a:pt x="71" y="32"/>
                  </a:lnTo>
                  <a:lnTo>
                    <a:pt x="67" y="36"/>
                  </a:lnTo>
                  <a:lnTo>
                    <a:pt x="65" y="40"/>
                  </a:lnTo>
                  <a:lnTo>
                    <a:pt x="65" y="42"/>
                  </a:lnTo>
                  <a:lnTo>
                    <a:pt x="65" y="44"/>
                  </a:lnTo>
                  <a:lnTo>
                    <a:pt x="63" y="46"/>
                  </a:lnTo>
                  <a:lnTo>
                    <a:pt x="61" y="48"/>
                  </a:lnTo>
                  <a:lnTo>
                    <a:pt x="55" y="51"/>
                  </a:lnTo>
                  <a:lnTo>
                    <a:pt x="52" y="55"/>
                  </a:lnTo>
                  <a:lnTo>
                    <a:pt x="50" y="59"/>
                  </a:lnTo>
                  <a:lnTo>
                    <a:pt x="50" y="61"/>
                  </a:lnTo>
                  <a:lnTo>
                    <a:pt x="27" y="82"/>
                  </a:lnTo>
                  <a:lnTo>
                    <a:pt x="19" y="92"/>
                  </a:lnTo>
                  <a:lnTo>
                    <a:pt x="13" y="103"/>
                  </a:lnTo>
                  <a:lnTo>
                    <a:pt x="4" y="126"/>
                  </a:lnTo>
                  <a:lnTo>
                    <a:pt x="4" y="140"/>
                  </a:lnTo>
                  <a:lnTo>
                    <a:pt x="2" y="153"/>
                  </a:lnTo>
                  <a:lnTo>
                    <a:pt x="0" y="165"/>
                  </a:lnTo>
                  <a:lnTo>
                    <a:pt x="0" y="178"/>
                  </a:lnTo>
                  <a:lnTo>
                    <a:pt x="4" y="184"/>
                  </a:lnTo>
                  <a:lnTo>
                    <a:pt x="7" y="188"/>
                  </a:lnTo>
                  <a:lnTo>
                    <a:pt x="11" y="192"/>
                  </a:lnTo>
                  <a:lnTo>
                    <a:pt x="15" y="195"/>
                  </a:lnTo>
                  <a:lnTo>
                    <a:pt x="23" y="199"/>
                  </a:lnTo>
                  <a:lnTo>
                    <a:pt x="30" y="201"/>
                  </a:lnTo>
                  <a:lnTo>
                    <a:pt x="46" y="203"/>
                  </a:lnTo>
                  <a:lnTo>
                    <a:pt x="78" y="201"/>
                  </a:lnTo>
                  <a:lnTo>
                    <a:pt x="84" y="201"/>
                  </a:lnTo>
                  <a:lnTo>
                    <a:pt x="84" y="199"/>
                  </a:lnTo>
                  <a:lnTo>
                    <a:pt x="84" y="195"/>
                  </a:lnTo>
                  <a:lnTo>
                    <a:pt x="90" y="195"/>
                  </a:lnTo>
                  <a:lnTo>
                    <a:pt x="90" y="192"/>
                  </a:lnTo>
                  <a:lnTo>
                    <a:pt x="92" y="188"/>
                  </a:lnTo>
                  <a:lnTo>
                    <a:pt x="96" y="182"/>
                  </a:lnTo>
                  <a:lnTo>
                    <a:pt x="96" y="176"/>
                  </a:lnTo>
                  <a:lnTo>
                    <a:pt x="96" y="172"/>
                  </a:lnTo>
                  <a:lnTo>
                    <a:pt x="96" y="169"/>
                  </a:lnTo>
                  <a:lnTo>
                    <a:pt x="98" y="167"/>
                  </a:lnTo>
                  <a:lnTo>
                    <a:pt x="100" y="165"/>
                  </a:lnTo>
                  <a:lnTo>
                    <a:pt x="100" y="159"/>
                  </a:lnTo>
                  <a:lnTo>
                    <a:pt x="100" y="153"/>
                  </a:lnTo>
                  <a:lnTo>
                    <a:pt x="100" y="147"/>
                  </a:lnTo>
                  <a:lnTo>
                    <a:pt x="100" y="142"/>
                  </a:lnTo>
                  <a:lnTo>
                    <a:pt x="100" y="136"/>
                  </a:lnTo>
                  <a:close/>
                </a:path>
              </a:pathLst>
            </a:custGeom>
            <a:solidFill>
              <a:schemeClr val="accent1"/>
            </a:solidFill>
            <a:ln w="9525">
              <a:noFill/>
              <a:round/>
              <a:headEnd/>
              <a:tailEnd/>
            </a:ln>
          </p:spPr>
          <p:txBody>
            <a:bodyPr/>
            <a:lstStyle/>
            <a:p>
              <a:endParaRPr lang="en-US"/>
            </a:p>
          </p:txBody>
        </p:sp>
        <p:sp>
          <p:nvSpPr>
            <p:cNvPr id="529" name="Freeform 207"/>
            <p:cNvSpPr>
              <a:spLocks/>
            </p:cNvSpPr>
            <p:nvPr/>
          </p:nvSpPr>
          <p:spPr bwMode="auto">
            <a:xfrm>
              <a:off x="1807764" y="2428205"/>
              <a:ext cx="308691" cy="462998"/>
            </a:xfrm>
            <a:custGeom>
              <a:avLst/>
              <a:gdLst>
                <a:gd name="T0" fmla="*/ 100 w 128"/>
                <a:gd name="T1" fmla="*/ 126 h 203"/>
                <a:gd name="T2" fmla="*/ 100 w 128"/>
                <a:gd name="T3" fmla="*/ 119 h 203"/>
                <a:gd name="T4" fmla="*/ 100 w 128"/>
                <a:gd name="T5" fmla="*/ 109 h 203"/>
                <a:gd name="T6" fmla="*/ 105 w 128"/>
                <a:gd name="T7" fmla="*/ 101 h 203"/>
                <a:gd name="T8" fmla="*/ 109 w 128"/>
                <a:gd name="T9" fmla="*/ 92 h 203"/>
                <a:gd name="T10" fmla="*/ 115 w 128"/>
                <a:gd name="T11" fmla="*/ 84 h 203"/>
                <a:gd name="T12" fmla="*/ 119 w 128"/>
                <a:gd name="T13" fmla="*/ 74 h 203"/>
                <a:gd name="T14" fmla="*/ 123 w 128"/>
                <a:gd name="T15" fmla="*/ 65 h 203"/>
                <a:gd name="T16" fmla="*/ 126 w 128"/>
                <a:gd name="T17" fmla="*/ 50 h 203"/>
                <a:gd name="T18" fmla="*/ 128 w 128"/>
                <a:gd name="T19" fmla="*/ 28 h 203"/>
                <a:gd name="T20" fmla="*/ 128 w 128"/>
                <a:gd name="T21" fmla="*/ 9 h 203"/>
                <a:gd name="T22" fmla="*/ 126 w 128"/>
                <a:gd name="T23" fmla="*/ 3 h 203"/>
                <a:gd name="T24" fmla="*/ 117 w 128"/>
                <a:gd name="T25" fmla="*/ 0 h 203"/>
                <a:gd name="T26" fmla="*/ 107 w 128"/>
                <a:gd name="T27" fmla="*/ 0 h 203"/>
                <a:gd name="T28" fmla="*/ 98 w 128"/>
                <a:gd name="T29" fmla="*/ 3 h 203"/>
                <a:gd name="T30" fmla="*/ 90 w 128"/>
                <a:gd name="T31" fmla="*/ 11 h 203"/>
                <a:gd name="T32" fmla="*/ 82 w 128"/>
                <a:gd name="T33" fmla="*/ 21 h 203"/>
                <a:gd name="T34" fmla="*/ 78 w 128"/>
                <a:gd name="T35" fmla="*/ 26 h 203"/>
                <a:gd name="T36" fmla="*/ 73 w 128"/>
                <a:gd name="T37" fmla="*/ 30 h 203"/>
                <a:gd name="T38" fmla="*/ 67 w 128"/>
                <a:gd name="T39" fmla="*/ 36 h 203"/>
                <a:gd name="T40" fmla="*/ 65 w 128"/>
                <a:gd name="T41" fmla="*/ 40 h 203"/>
                <a:gd name="T42" fmla="*/ 63 w 128"/>
                <a:gd name="T43" fmla="*/ 46 h 203"/>
                <a:gd name="T44" fmla="*/ 55 w 128"/>
                <a:gd name="T45" fmla="*/ 51 h 203"/>
                <a:gd name="T46" fmla="*/ 50 w 128"/>
                <a:gd name="T47" fmla="*/ 59 h 203"/>
                <a:gd name="T48" fmla="*/ 44 w 128"/>
                <a:gd name="T49" fmla="*/ 67 h 203"/>
                <a:gd name="T50" fmla="*/ 34 w 128"/>
                <a:gd name="T51" fmla="*/ 74 h 203"/>
                <a:gd name="T52" fmla="*/ 27 w 128"/>
                <a:gd name="T53" fmla="*/ 82 h 203"/>
                <a:gd name="T54" fmla="*/ 17 w 128"/>
                <a:gd name="T55" fmla="*/ 97 h 203"/>
                <a:gd name="T56" fmla="*/ 9 w 128"/>
                <a:gd name="T57" fmla="*/ 115 h 203"/>
                <a:gd name="T58" fmla="*/ 4 w 128"/>
                <a:gd name="T59" fmla="*/ 132 h 203"/>
                <a:gd name="T60" fmla="*/ 2 w 128"/>
                <a:gd name="T61" fmla="*/ 153 h 203"/>
                <a:gd name="T62" fmla="*/ 0 w 128"/>
                <a:gd name="T63" fmla="*/ 172 h 203"/>
                <a:gd name="T64" fmla="*/ 4 w 128"/>
                <a:gd name="T65" fmla="*/ 184 h 203"/>
                <a:gd name="T66" fmla="*/ 9 w 128"/>
                <a:gd name="T67" fmla="*/ 190 h 203"/>
                <a:gd name="T68" fmla="*/ 15 w 128"/>
                <a:gd name="T69" fmla="*/ 195 h 203"/>
                <a:gd name="T70" fmla="*/ 38 w 128"/>
                <a:gd name="T71" fmla="*/ 201 h 203"/>
                <a:gd name="T72" fmla="*/ 63 w 128"/>
                <a:gd name="T73" fmla="*/ 201 h 203"/>
                <a:gd name="T74" fmla="*/ 80 w 128"/>
                <a:gd name="T75" fmla="*/ 201 h 203"/>
                <a:gd name="T76" fmla="*/ 84 w 128"/>
                <a:gd name="T77" fmla="*/ 199 h 203"/>
                <a:gd name="T78" fmla="*/ 86 w 128"/>
                <a:gd name="T79" fmla="*/ 195 h 203"/>
                <a:gd name="T80" fmla="*/ 90 w 128"/>
                <a:gd name="T81" fmla="*/ 193 h 203"/>
                <a:gd name="T82" fmla="*/ 92 w 128"/>
                <a:gd name="T83" fmla="*/ 188 h 203"/>
                <a:gd name="T84" fmla="*/ 96 w 128"/>
                <a:gd name="T85" fmla="*/ 184 h 203"/>
                <a:gd name="T86" fmla="*/ 98 w 128"/>
                <a:gd name="T87" fmla="*/ 176 h 203"/>
                <a:gd name="T88" fmla="*/ 96 w 128"/>
                <a:gd name="T89" fmla="*/ 170 h 203"/>
                <a:gd name="T90" fmla="*/ 100 w 128"/>
                <a:gd name="T91" fmla="*/ 165 h 203"/>
                <a:gd name="T92" fmla="*/ 100 w 128"/>
                <a:gd name="T93" fmla="*/ 155 h 203"/>
                <a:gd name="T94" fmla="*/ 100 w 128"/>
                <a:gd name="T95" fmla="*/ 147 h 203"/>
                <a:gd name="T96" fmla="*/ 100 w 128"/>
                <a:gd name="T97" fmla="*/ 13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03"/>
                <a:gd name="T149" fmla="*/ 128 w 128"/>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03">
                  <a:moveTo>
                    <a:pt x="100" y="136"/>
                  </a:moveTo>
                  <a:lnTo>
                    <a:pt x="100" y="130"/>
                  </a:lnTo>
                  <a:lnTo>
                    <a:pt x="100" y="126"/>
                  </a:lnTo>
                  <a:lnTo>
                    <a:pt x="100" y="124"/>
                  </a:lnTo>
                  <a:lnTo>
                    <a:pt x="100" y="122"/>
                  </a:lnTo>
                  <a:lnTo>
                    <a:pt x="100" y="119"/>
                  </a:lnTo>
                  <a:lnTo>
                    <a:pt x="100" y="117"/>
                  </a:lnTo>
                  <a:lnTo>
                    <a:pt x="100" y="113"/>
                  </a:lnTo>
                  <a:lnTo>
                    <a:pt x="100" y="109"/>
                  </a:lnTo>
                  <a:lnTo>
                    <a:pt x="101" y="107"/>
                  </a:lnTo>
                  <a:lnTo>
                    <a:pt x="103" y="103"/>
                  </a:lnTo>
                  <a:lnTo>
                    <a:pt x="105" y="101"/>
                  </a:lnTo>
                  <a:lnTo>
                    <a:pt x="107" y="97"/>
                  </a:lnTo>
                  <a:lnTo>
                    <a:pt x="107" y="96"/>
                  </a:lnTo>
                  <a:lnTo>
                    <a:pt x="109" y="92"/>
                  </a:lnTo>
                  <a:lnTo>
                    <a:pt x="111" y="90"/>
                  </a:lnTo>
                  <a:lnTo>
                    <a:pt x="115" y="88"/>
                  </a:lnTo>
                  <a:lnTo>
                    <a:pt x="115" y="84"/>
                  </a:lnTo>
                  <a:lnTo>
                    <a:pt x="117" y="82"/>
                  </a:lnTo>
                  <a:lnTo>
                    <a:pt x="119" y="78"/>
                  </a:lnTo>
                  <a:lnTo>
                    <a:pt x="119" y="74"/>
                  </a:lnTo>
                  <a:lnTo>
                    <a:pt x="121" y="73"/>
                  </a:lnTo>
                  <a:lnTo>
                    <a:pt x="123" y="69"/>
                  </a:lnTo>
                  <a:lnTo>
                    <a:pt x="123" y="65"/>
                  </a:lnTo>
                  <a:lnTo>
                    <a:pt x="123" y="61"/>
                  </a:lnTo>
                  <a:lnTo>
                    <a:pt x="125" y="55"/>
                  </a:lnTo>
                  <a:lnTo>
                    <a:pt x="126" y="50"/>
                  </a:lnTo>
                  <a:lnTo>
                    <a:pt x="126" y="42"/>
                  </a:lnTo>
                  <a:lnTo>
                    <a:pt x="128" y="36"/>
                  </a:lnTo>
                  <a:lnTo>
                    <a:pt x="128" y="28"/>
                  </a:lnTo>
                  <a:lnTo>
                    <a:pt x="128" y="23"/>
                  </a:lnTo>
                  <a:lnTo>
                    <a:pt x="128" y="15"/>
                  </a:lnTo>
                  <a:lnTo>
                    <a:pt x="128" y="9"/>
                  </a:lnTo>
                  <a:lnTo>
                    <a:pt x="126" y="7"/>
                  </a:lnTo>
                  <a:lnTo>
                    <a:pt x="126" y="5"/>
                  </a:lnTo>
                  <a:lnTo>
                    <a:pt x="126" y="3"/>
                  </a:lnTo>
                  <a:lnTo>
                    <a:pt x="123" y="2"/>
                  </a:lnTo>
                  <a:lnTo>
                    <a:pt x="119" y="2"/>
                  </a:lnTo>
                  <a:lnTo>
                    <a:pt x="117" y="0"/>
                  </a:lnTo>
                  <a:lnTo>
                    <a:pt x="113" y="0"/>
                  </a:lnTo>
                  <a:lnTo>
                    <a:pt x="109" y="0"/>
                  </a:lnTo>
                  <a:lnTo>
                    <a:pt x="107" y="0"/>
                  </a:lnTo>
                  <a:lnTo>
                    <a:pt x="103" y="0"/>
                  </a:lnTo>
                  <a:lnTo>
                    <a:pt x="100" y="0"/>
                  </a:lnTo>
                  <a:lnTo>
                    <a:pt x="98" y="3"/>
                  </a:lnTo>
                  <a:lnTo>
                    <a:pt x="96" y="7"/>
                  </a:lnTo>
                  <a:lnTo>
                    <a:pt x="94" y="9"/>
                  </a:lnTo>
                  <a:lnTo>
                    <a:pt x="90" y="11"/>
                  </a:lnTo>
                  <a:lnTo>
                    <a:pt x="88" y="13"/>
                  </a:lnTo>
                  <a:lnTo>
                    <a:pt x="84" y="17"/>
                  </a:lnTo>
                  <a:lnTo>
                    <a:pt x="82" y="21"/>
                  </a:lnTo>
                  <a:lnTo>
                    <a:pt x="82" y="25"/>
                  </a:lnTo>
                  <a:lnTo>
                    <a:pt x="80" y="25"/>
                  </a:lnTo>
                  <a:lnTo>
                    <a:pt x="78" y="26"/>
                  </a:lnTo>
                  <a:lnTo>
                    <a:pt x="77" y="28"/>
                  </a:lnTo>
                  <a:lnTo>
                    <a:pt x="75" y="28"/>
                  </a:lnTo>
                  <a:lnTo>
                    <a:pt x="73" y="30"/>
                  </a:lnTo>
                  <a:lnTo>
                    <a:pt x="71" y="32"/>
                  </a:lnTo>
                  <a:lnTo>
                    <a:pt x="69" y="34"/>
                  </a:lnTo>
                  <a:lnTo>
                    <a:pt x="67" y="36"/>
                  </a:lnTo>
                  <a:lnTo>
                    <a:pt x="67" y="38"/>
                  </a:lnTo>
                  <a:lnTo>
                    <a:pt x="65" y="38"/>
                  </a:lnTo>
                  <a:lnTo>
                    <a:pt x="65" y="40"/>
                  </a:lnTo>
                  <a:lnTo>
                    <a:pt x="65" y="42"/>
                  </a:lnTo>
                  <a:lnTo>
                    <a:pt x="65" y="44"/>
                  </a:lnTo>
                  <a:lnTo>
                    <a:pt x="63" y="46"/>
                  </a:lnTo>
                  <a:lnTo>
                    <a:pt x="61" y="48"/>
                  </a:lnTo>
                  <a:lnTo>
                    <a:pt x="57" y="50"/>
                  </a:lnTo>
                  <a:lnTo>
                    <a:pt x="55" y="51"/>
                  </a:lnTo>
                  <a:lnTo>
                    <a:pt x="53" y="53"/>
                  </a:lnTo>
                  <a:lnTo>
                    <a:pt x="52" y="55"/>
                  </a:lnTo>
                  <a:lnTo>
                    <a:pt x="50" y="59"/>
                  </a:lnTo>
                  <a:lnTo>
                    <a:pt x="50" y="61"/>
                  </a:lnTo>
                  <a:lnTo>
                    <a:pt x="48" y="65"/>
                  </a:lnTo>
                  <a:lnTo>
                    <a:pt x="44" y="67"/>
                  </a:lnTo>
                  <a:lnTo>
                    <a:pt x="42" y="69"/>
                  </a:lnTo>
                  <a:lnTo>
                    <a:pt x="38" y="73"/>
                  </a:lnTo>
                  <a:lnTo>
                    <a:pt x="34" y="74"/>
                  </a:lnTo>
                  <a:lnTo>
                    <a:pt x="32" y="76"/>
                  </a:lnTo>
                  <a:lnTo>
                    <a:pt x="29" y="80"/>
                  </a:lnTo>
                  <a:lnTo>
                    <a:pt x="27" y="82"/>
                  </a:lnTo>
                  <a:lnTo>
                    <a:pt x="23" y="88"/>
                  </a:lnTo>
                  <a:lnTo>
                    <a:pt x="19" y="92"/>
                  </a:lnTo>
                  <a:lnTo>
                    <a:pt x="17" y="97"/>
                  </a:lnTo>
                  <a:lnTo>
                    <a:pt x="13" y="103"/>
                  </a:lnTo>
                  <a:lnTo>
                    <a:pt x="11" y="109"/>
                  </a:lnTo>
                  <a:lnTo>
                    <a:pt x="9" y="115"/>
                  </a:lnTo>
                  <a:lnTo>
                    <a:pt x="5" y="121"/>
                  </a:lnTo>
                  <a:lnTo>
                    <a:pt x="4" y="126"/>
                  </a:lnTo>
                  <a:lnTo>
                    <a:pt x="4" y="132"/>
                  </a:lnTo>
                  <a:lnTo>
                    <a:pt x="4" y="140"/>
                  </a:lnTo>
                  <a:lnTo>
                    <a:pt x="2" y="145"/>
                  </a:lnTo>
                  <a:lnTo>
                    <a:pt x="2" y="153"/>
                  </a:lnTo>
                  <a:lnTo>
                    <a:pt x="0" y="159"/>
                  </a:lnTo>
                  <a:lnTo>
                    <a:pt x="0" y="165"/>
                  </a:lnTo>
                  <a:lnTo>
                    <a:pt x="0" y="172"/>
                  </a:lnTo>
                  <a:lnTo>
                    <a:pt x="0" y="178"/>
                  </a:lnTo>
                  <a:lnTo>
                    <a:pt x="2" y="182"/>
                  </a:lnTo>
                  <a:lnTo>
                    <a:pt x="4" y="184"/>
                  </a:lnTo>
                  <a:lnTo>
                    <a:pt x="5" y="186"/>
                  </a:lnTo>
                  <a:lnTo>
                    <a:pt x="7" y="188"/>
                  </a:lnTo>
                  <a:lnTo>
                    <a:pt x="9" y="190"/>
                  </a:lnTo>
                  <a:lnTo>
                    <a:pt x="11" y="192"/>
                  </a:lnTo>
                  <a:lnTo>
                    <a:pt x="13" y="193"/>
                  </a:lnTo>
                  <a:lnTo>
                    <a:pt x="15" y="195"/>
                  </a:lnTo>
                  <a:lnTo>
                    <a:pt x="23" y="199"/>
                  </a:lnTo>
                  <a:lnTo>
                    <a:pt x="30" y="201"/>
                  </a:lnTo>
                  <a:lnTo>
                    <a:pt x="38" y="201"/>
                  </a:lnTo>
                  <a:lnTo>
                    <a:pt x="46" y="203"/>
                  </a:lnTo>
                  <a:lnTo>
                    <a:pt x="55" y="203"/>
                  </a:lnTo>
                  <a:lnTo>
                    <a:pt x="63" y="201"/>
                  </a:lnTo>
                  <a:lnTo>
                    <a:pt x="71" y="201"/>
                  </a:lnTo>
                  <a:lnTo>
                    <a:pt x="78" y="201"/>
                  </a:lnTo>
                  <a:lnTo>
                    <a:pt x="80" y="201"/>
                  </a:lnTo>
                  <a:lnTo>
                    <a:pt x="82" y="201"/>
                  </a:lnTo>
                  <a:lnTo>
                    <a:pt x="84" y="201"/>
                  </a:lnTo>
                  <a:lnTo>
                    <a:pt x="84" y="199"/>
                  </a:lnTo>
                  <a:lnTo>
                    <a:pt x="84" y="197"/>
                  </a:lnTo>
                  <a:lnTo>
                    <a:pt x="84" y="195"/>
                  </a:lnTo>
                  <a:lnTo>
                    <a:pt x="86" y="195"/>
                  </a:lnTo>
                  <a:lnTo>
                    <a:pt x="88" y="195"/>
                  </a:lnTo>
                  <a:lnTo>
                    <a:pt x="90" y="195"/>
                  </a:lnTo>
                  <a:lnTo>
                    <a:pt x="90" y="193"/>
                  </a:lnTo>
                  <a:lnTo>
                    <a:pt x="92" y="192"/>
                  </a:lnTo>
                  <a:lnTo>
                    <a:pt x="92" y="190"/>
                  </a:lnTo>
                  <a:lnTo>
                    <a:pt x="92" y="188"/>
                  </a:lnTo>
                  <a:lnTo>
                    <a:pt x="94" y="186"/>
                  </a:lnTo>
                  <a:lnTo>
                    <a:pt x="94" y="184"/>
                  </a:lnTo>
                  <a:lnTo>
                    <a:pt x="96" y="184"/>
                  </a:lnTo>
                  <a:lnTo>
                    <a:pt x="96" y="182"/>
                  </a:lnTo>
                  <a:lnTo>
                    <a:pt x="98" y="180"/>
                  </a:lnTo>
                  <a:lnTo>
                    <a:pt x="98" y="176"/>
                  </a:lnTo>
                  <a:lnTo>
                    <a:pt x="96" y="174"/>
                  </a:lnTo>
                  <a:lnTo>
                    <a:pt x="96" y="172"/>
                  </a:lnTo>
                  <a:lnTo>
                    <a:pt x="96" y="170"/>
                  </a:lnTo>
                  <a:lnTo>
                    <a:pt x="98" y="169"/>
                  </a:lnTo>
                  <a:lnTo>
                    <a:pt x="98" y="167"/>
                  </a:lnTo>
                  <a:lnTo>
                    <a:pt x="100" y="165"/>
                  </a:lnTo>
                  <a:lnTo>
                    <a:pt x="100" y="161"/>
                  </a:lnTo>
                  <a:lnTo>
                    <a:pt x="100" y="157"/>
                  </a:lnTo>
                  <a:lnTo>
                    <a:pt x="100" y="155"/>
                  </a:lnTo>
                  <a:lnTo>
                    <a:pt x="100" y="153"/>
                  </a:lnTo>
                  <a:lnTo>
                    <a:pt x="100" y="149"/>
                  </a:lnTo>
                  <a:lnTo>
                    <a:pt x="100" y="147"/>
                  </a:lnTo>
                  <a:lnTo>
                    <a:pt x="100" y="144"/>
                  </a:lnTo>
                  <a:lnTo>
                    <a:pt x="100" y="142"/>
                  </a:lnTo>
                  <a:lnTo>
                    <a:pt x="100" y="136"/>
                  </a:lnTo>
                </a:path>
              </a:pathLst>
            </a:custGeom>
            <a:noFill/>
            <a:ln w="0">
              <a:solidFill>
                <a:srgbClr val="000000"/>
              </a:solidFill>
              <a:prstDash val="solid"/>
              <a:round/>
              <a:headEnd/>
              <a:tailEnd/>
            </a:ln>
          </p:spPr>
          <p:txBody>
            <a:bodyPr/>
            <a:lstStyle/>
            <a:p>
              <a:endParaRPr lang="en-US"/>
            </a:p>
          </p:txBody>
        </p:sp>
        <p:sp>
          <p:nvSpPr>
            <p:cNvPr id="530" name="Freeform 208"/>
            <p:cNvSpPr>
              <a:spLocks/>
            </p:cNvSpPr>
            <p:nvPr/>
          </p:nvSpPr>
          <p:spPr bwMode="auto">
            <a:xfrm>
              <a:off x="2196039" y="2633475"/>
              <a:ext cx="578796" cy="595283"/>
            </a:xfrm>
            <a:custGeom>
              <a:avLst/>
              <a:gdLst>
                <a:gd name="T0" fmla="*/ 121 w 240"/>
                <a:gd name="T1" fmla="*/ 42 h 261"/>
                <a:gd name="T2" fmla="*/ 115 w 240"/>
                <a:gd name="T3" fmla="*/ 34 h 261"/>
                <a:gd name="T4" fmla="*/ 111 w 240"/>
                <a:gd name="T5" fmla="*/ 25 h 261"/>
                <a:gd name="T6" fmla="*/ 106 w 240"/>
                <a:gd name="T7" fmla="*/ 19 h 261"/>
                <a:gd name="T8" fmla="*/ 100 w 240"/>
                <a:gd name="T9" fmla="*/ 13 h 261"/>
                <a:gd name="T10" fmla="*/ 88 w 240"/>
                <a:gd name="T11" fmla="*/ 7 h 261"/>
                <a:gd name="T12" fmla="*/ 59 w 240"/>
                <a:gd name="T13" fmla="*/ 2 h 261"/>
                <a:gd name="T14" fmla="*/ 33 w 240"/>
                <a:gd name="T15" fmla="*/ 0 h 261"/>
                <a:gd name="T16" fmla="*/ 11 w 240"/>
                <a:gd name="T17" fmla="*/ 21 h 261"/>
                <a:gd name="T18" fmla="*/ 2 w 240"/>
                <a:gd name="T19" fmla="*/ 59 h 261"/>
                <a:gd name="T20" fmla="*/ 0 w 240"/>
                <a:gd name="T21" fmla="*/ 98 h 261"/>
                <a:gd name="T22" fmla="*/ 4 w 240"/>
                <a:gd name="T23" fmla="*/ 103 h 261"/>
                <a:gd name="T24" fmla="*/ 15 w 240"/>
                <a:gd name="T25" fmla="*/ 126 h 261"/>
                <a:gd name="T26" fmla="*/ 40 w 240"/>
                <a:gd name="T27" fmla="*/ 163 h 261"/>
                <a:gd name="T28" fmla="*/ 52 w 240"/>
                <a:gd name="T29" fmla="*/ 182 h 261"/>
                <a:gd name="T30" fmla="*/ 65 w 240"/>
                <a:gd name="T31" fmla="*/ 192 h 261"/>
                <a:gd name="T32" fmla="*/ 77 w 240"/>
                <a:gd name="T33" fmla="*/ 203 h 261"/>
                <a:gd name="T34" fmla="*/ 88 w 240"/>
                <a:gd name="T35" fmla="*/ 221 h 261"/>
                <a:gd name="T36" fmla="*/ 100 w 240"/>
                <a:gd name="T37" fmla="*/ 236 h 261"/>
                <a:gd name="T38" fmla="*/ 109 w 240"/>
                <a:gd name="T39" fmla="*/ 242 h 261"/>
                <a:gd name="T40" fmla="*/ 117 w 240"/>
                <a:gd name="T41" fmla="*/ 249 h 261"/>
                <a:gd name="T42" fmla="*/ 131 w 240"/>
                <a:gd name="T43" fmla="*/ 253 h 261"/>
                <a:gd name="T44" fmla="*/ 157 w 240"/>
                <a:gd name="T45" fmla="*/ 261 h 261"/>
                <a:gd name="T46" fmla="*/ 196 w 240"/>
                <a:gd name="T47" fmla="*/ 255 h 261"/>
                <a:gd name="T48" fmla="*/ 217 w 240"/>
                <a:gd name="T49" fmla="*/ 247 h 261"/>
                <a:gd name="T50" fmla="*/ 223 w 240"/>
                <a:gd name="T51" fmla="*/ 242 h 261"/>
                <a:gd name="T52" fmla="*/ 228 w 240"/>
                <a:gd name="T53" fmla="*/ 238 h 261"/>
                <a:gd name="T54" fmla="*/ 236 w 240"/>
                <a:gd name="T55" fmla="*/ 222 h 261"/>
                <a:gd name="T56" fmla="*/ 240 w 240"/>
                <a:gd name="T57" fmla="*/ 190 h 261"/>
                <a:gd name="T58" fmla="*/ 232 w 240"/>
                <a:gd name="T59" fmla="*/ 144 h 261"/>
                <a:gd name="T60" fmla="*/ 228 w 240"/>
                <a:gd name="T61" fmla="*/ 130 h 261"/>
                <a:gd name="T62" fmla="*/ 225 w 240"/>
                <a:gd name="T63" fmla="*/ 126 h 261"/>
                <a:gd name="T64" fmla="*/ 223 w 240"/>
                <a:gd name="T65" fmla="*/ 121 h 261"/>
                <a:gd name="T66" fmla="*/ 196 w 240"/>
                <a:gd name="T67" fmla="*/ 98 h 261"/>
                <a:gd name="T68" fmla="*/ 186 w 240"/>
                <a:gd name="T69" fmla="*/ 92 h 261"/>
                <a:gd name="T70" fmla="*/ 175 w 240"/>
                <a:gd name="T71" fmla="*/ 88 h 261"/>
                <a:gd name="T72" fmla="*/ 173 w 240"/>
                <a:gd name="T73" fmla="*/ 84 h 261"/>
                <a:gd name="T74" fmla="*/ 169 w 240"/>
                <a:gd name="T75" fmla="*/ 82 h 261"/>
                <a:gd name="T76" fmla="*/ 159 w 240"/>
                <a:gd name="T77" fmla="*/ 75 h 261"/>
                <a:gd name="T78" fmla="*/ 150 w 240"/>
                <a:gd name="T79" fmla="*/ 69 h 261"/>
                <a:gd name="T80" fmla="*/ 140 w 240"/>
                <a:gd name="T81" fmla="*/ 59 h 261"/>
                <a:gd name="T82" fmla="*/ 134 w 240"/>
                <a:gd name="T83" fmla="*/ 55 h 261"/>
                <a:gd name="T84" fmla="*/ 125 w 240"/>
                <a:gd name="T85" fmla="*/ 46 h 2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61"/>
                <a:gd name="T131" fmla="*/ 240 w 240"/>
                <a:gd name="T132" fmla="*/ 261 h 2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61">
                  <a:moveTo>
                    <a:pt x="125" y="46"/>
                  </a:moveTo>
                  <a:lnTo>
                    <a:pt x="121" y="42"/>
                  </a:lnTo>
                  <a:lnTo>
                    <a:pt x="117" y="38"/>
                  </a:lnTo>
                  <a:lnTo>
                    <a:pt x="115" y="34"/>
                  </a:lnTo>
                  <a:lnTo>
                    <a:pt x="111" y="31"/>
                  </a:lnTo>
                  <a:lnTo>
                    <a:pt x="111" y="25"/>
                  </a:lnTo>
                  <a:lnTo>
                    <a:pt x="109" y="21"/>
                  </a:lnTo>
                  <a:lnTo>
                    <a:pt x="106" y="19"/>
                  </a:lnTo>
                  <a:lnTo>
                    <a:pt x="102" y="17"/>
                  </a:lnTo>
                  <a:lnTo>
                    <a:pt x="100" y="13"/>
                  </a:lnTo>
                  <a:lnTo>
                    <a:pt x="94" y="13"/>
                  </a:lnTo>
                  <a:lnTo>
                    <a:pt x="88" y="7"/>
                  </a:lnTo>
                  <a:lnTo>
                    <a:pt x="73" y="4"/>
                  </a:lnTo>
                  <a:lnTo>
                    <a:pt x="59" y="2"/>
                  </a:lnTo>
                  <a:lnTo>
                    <a:pt x="46" y="0"/>
                  </a:lnTo>
                  <a:lnTo>
                    <a:pt x="33" y="0"/>
                  </a:lnTo>
                  <a:lnTo>
                    <a:pt x="21" y="11"/>
                  </a:lnTo>
                  <a:lnTo>
                    <a:pt x="11" y="21"/>
                  </a:lnTo>
                  <a:lnTo>
                    <a:pt x="6" y="40"/>
                  </a:lnTo>
                  <a:lnTo>
                    <a:pt x="2" y="59"/>
                  </a:lnTo>
                  <a:lnTo>
                    <a:pt x="0" y="79"/>
                  </a:lnTo>
                  <a:lnTo>
                    <a:pt x="0" y="98"/>
                  </a:lnTo>
                  <a:lnTo>
                    <a:pt x="2" y="100"/>
                  </a:lnTo>
                  <a:lnTo>
                    <a:pt x="4" y="103"/>
                  </a:lnTo>
                  <a:lnTo>
                    <a:pt x="4" y="109"/>
                  </a:lnTo>
                  <a:lnTo>
                    <a:pt x="15" y="126"/>
                  </a:lnTo>
                  <a:lnTo>
                    <a:pt x="29" y="146"/>
                  </a:lnTo>
                  <a:lnTo>
                    <a:pt x="40" y="163"/>
                  </a:lnTo>
                  <a:lnTo>
                    <a:pt x="48" y="173"/>
                  </a:lnTo>
                  <a:lnTo>
                    <a:pt x="52" y="182"/>
                  </a:lnTo>
                  <a:lnTo>
                    <a:pt x="59" y="186"/>
                  </a:lnTo>
                  <a:lnTo>
                    <a:pt x="65" y="192"/>
                  </a:lnTo>
                  <a:lnTo>
                    <a:pt x="69" y="197"/>
                  </a:lnTo>
                  <a:lnTo>
                    <a:pt x="77" y="203"/>
                  </a:lnTo>
                  <a:lnTo>
                    <a:pt x="77" y="209"/>
                  </a:lnTo>
                  <a:lnTo>
                    <a:pt x="88" y="221"/>
                  </a:lnTo>
                  <a:lnTo>
                    <a:pt x="94" y="226"/>
                  </a:lnTo>
                  <a:lnTo>
                    <a:pt x="100" y="236"/>
                  </a:lnTo>
                  <a:lnTo>
                    <a:pt x="104" y="240"/>
                  </a:lnTo>
                  <a:lnTo>
                    <a:pt x="109" y="242"/>
                  </a:lnTo>
                  <a:lnTo>
                    <a:pt x="113" y="245"/>
                  </a:lnTo>
                  <a:lnTo>
                    <a:pt x="117" y="249"/>
                  </a:lnTo>
                  <a:lnTo>
                    <a:pt x="125" y="251"/>
                  </a:lnTo>
                  <a:lnTo>
                    <a:pt x="131" y="253"/>
                  </a:lnTo>
                  <a:lnTo>
                    <a:pt x="144" y="261"/>
                  </a:lnTo>
                  <a:lnTo>
                    <a:pt x="157" y="261"/>
                  </a:lnTo>
                  <a:lnTo>
                    <a:pt x="171" y="259"/>
                  </a:lnTo>
                  <a:lnTo>
                    <a:pt x="196" y="255"/>
                  </a:lnTo>
                  <a:lnTo>
                    <a:pt x="205" y="251"/>
                  </a:lnTo>
                  <a:lnTo>
                    <a:pt x="217" y="247"/>
                  </a:lnTo>
                  <a:lnTo>
                    <a:pt x="219" y="244"/>
                  </a:lnTo>
                  <a:lnTo>
                    <a:pt x="223" y="242"/>
                  </a:lnTo>
                  <a:lnTo>
                    <a:pt x="225" y="240"/>
                  </a:lnTo>
                  <a:lnTo>
                    <a:pt x="228" y="238"/>
                  </a:lnTo>
                  <a:lnTo>
                    <a:pt x="232" y="230"/>
                  </a:lnTo>
                  <a:lnTo>
                    <a:pt x="236" y="222"/>
                  </a:lnTo>
                  <a:lnTo>
                    <a:pt x="240" y="207"/>
                  </a:lnTo>
                  <a:lnTo>
                    <a:pt x="240" y="190"/>
                  </a:lnTo>
                  <a:lnTo>
                    <a:pt x="240" y="155"/>
                  </a:lnTo>
                  <a:lnTo>
                    <a:pt x="232" y="144"/>
                  </a:lnTo>
                  <a:lnTo>
                    <a:pt x="230" y="138"/>
                  </a:lnTo>
                  <a:lnTo>
                    <a:pt x="228" y="130"/>
                  </a:lnTo>
                  <a:lnTo>
                    <a:pt x="226" y="126"/>
                  </a:lnTo>
                  <a:lnTo>
                    <a:pt x="225" y="126"/>
                  </a:lnTo>
                  <a:lnTo>
                    <a:pt x="223" y="126"/>
                  </a:lnTo>
                  <a:lnTo>
                    <a:pt x="223" y="121"/>
                  </a:lnTo>
                  <a:lnTo>
                    <a:pt x="209" y="109"/>
                  </a:lnTo>
                  <a:lnTo>
                    <a:pt x="196" y="98"/>
                  </a:lnTo>
                  <a:lnTo>
                    <a:pt x="190" y="96"/>
                  </a:lnTo>
                  <a:lnTo>
                    <a:pt x="186" y="92"/>
                  </a:lnTo>
                  <a:lnTo>
                    <a:pt x="180" y="90"/>
                  </a:lnTo>
                  <a:lnTo>
                    <a:pt x="175" y="88"/>
                  </a:lnTo>
                  <a:lnTo>
                    <a:pt x="173" y="86"/>
                  </a:lnTo>
                  <a:lnTo>
                    <a:pt x="173" y="84"/>
                  </a:lnTo>
                  <a:lnTo>
                    <a:pt x="173" y="82"/>
                  </a:lnTo>
                  <a:lnTo>
                    <a:pt x="169" y="82"/>
                  </a:lnTo>
                  <a:lnTo>
                    <a:pt x="165" y="80"/>
                  </a:lnTo>
                  <a:lnTo>
                    <a:pt x="159" y="75"/>
                  </a:lnTo>
                  <a:lnTo>
                    <a:pt x="154" y="71"/>
                  </a:lnTo>
                  <a:lnTo>
                    <a:pt x="150" y="69"/>
                  </a:lnTo>
                  <a:lnTo>
                    <a:pt x="146" y="69"/>
                  </a:lnTo>
                  <a:lnTo>
                    <a:pt x="140" y="59"/>
                  </a:lnTo>
                  <a:lnTo>
                    <a:pt x="138" y="57"/>
                  </a:lnTo>
                  <a:lnTo>
                    <a:pt x="134" y="55"/>
                  </a:lnTo>
                  <a:lnTo>
                    <a:pt x="129" y="48"/>
                  </a:lnTo>
                  <a:lnTo>
                    <a:pt x="125" y="46"/>
                  </a:lnTo>
                  <a:close/>
                </a:path>
              </a:pathLst>
            </a:custGeom>
            <a:solidFill>
              <a:srgbClr val="BFFFBF"/>
            </a:solidFill>
            <a:ln w="9525">
              <a:noFill/>
              <a:round/>
              <a:headEnd/>
              <a:tailEnd/>
            </a:ln>
          </p:spPr>
          <p:txBody>
            <a:bodyPr/>
            <a:lstStyle/>
            <a:p>
              <a:endParaRPr lang="en-US"/>
            </a:p>
          </p:txBody>
        </p:sp>
        <p:sp>
          <p:nvSpPr>
            <p:cNvPr id="531" name="Freeform 209"/>
            <p:cNvSpPr>
              <a:spLocks/>
            </p:cNvSpPr>
            <p:nvPr/>
          </p:nvSpPr>
          <p:spPr bwMode="auto">
            <a:xfrm>
              <a:off x="2196039" y="2633475"/>
              <a:ext cx="578796" cy="595283"/>
            </a:xfrm>
            <a:custGeom>
              <a:avLst/>
              <a:gdLst>
                <a:gd name="T0" fmla="*/ 119 w 240"/>
                <a:gd name="T1" fmla="*/ 40 h 261"/>
                <a:gd name="T2" fmla="*/ 113 w 240"/>
                <a:gd name="T3" fmla="*/ 32 h 261"/>
                <a:gd name="T4" fmla="*/ 111 w 240"/>
                <a:gd name="T5" fmla="*/ 25 h 261"/>
                <a:gd name="T6" fmla="*/ 106 w 240"/>
                <a:gd name="T7" fmla="*/ 19 h 261"/>
                <a:gd name="T8" fmla="*/ 100 w 240"/>
                <a:gd name="T9" fmla="*/ 13 h 261"/>
                <a:gd name="T10" fmla="*/ 92 w 240"/>
                <a:gd name="T11" fmla="*/ 11 h 261"/>
                <a:gd name="T12" fmla="*/ 81 w 240"/>
                <a:gd name="T13" fmla="*/ 6 h 261"/>
                <a:gd name="T14" fmla="*/ 54 w 240"/>
                <a:gd name="T15" fmla="*/ 0 h 261"/>
                <a:gd name="T16" fmla="*/ 29 w 240"/>
                <a:gd name="T17" fmla="*/ 4 h 261"/>
                <a:gd name="T18" fmla="*/ 19 w 240"/>
                <a:gd name="T19" fmla="*/ 13 h 261"/>
                <a:gd name="T20" fmla="*/ 8 w 240"/>
                <a:gd name="T21" fmla="*/ 31 h 261"/>
                <a:gd name="T22" fmla="*/ 0 w 240"/>
                <a:gd name="T23" fmla="*/ 69 h 261"/>
                <a:gd name="T24" fmla="*/ 2 w 240"/>
                <a:gd name="T25" fmla="*/ 98 h 261"/>
                <a:gd name="T26" fmla="*/ 4 w 240"/>
                <a:gd name="T27" fmla="*/ 105 h 261"/>
                <a:gd name="T28" fmla="*/ 15 w 240"/>
                <a:gd name="T29" fmla="*/ 128 h 261"/>
                <a:gd name="T30" fmla="*/ 40 w 240"/>
                <a:gd name="T31" fmla="*/ 163 h 261"/>
                <a:gd name="T32" fmla="*/ 59 w 240"/>
                <a:gd name="T33" fmla="*/ 186 h 261"/>
                <a:gd name="T34" fmla="*/ 69 w 240"/>
                <a:gd name="T35" fmla="*/ 197 h 261"/>
                <a:gd name="T36" fmla="*/ 77 w 240"/>
                <a:gd name="T37" fmla="*/ 207 h 261"/>
                <a:gd name="T38" fmla="*/ 86 w 240"/>
                <a:gd name="T39" fmla="*/ 217 h 261"/>
                <a:gd name="T40" fmla="*/ 98 w 240"/>
                <a:gd name="T41" fmla="*/ 230 h 261"/>
                <a:gd name="T42" fmla="*/ 106 w 240"/>
                <a:gd name="T43" fmla="*/ 240 h 261"/>
                <a:gd name="T44" fmla="*/ 115 w 240"/>
                <a:gd name="T45" fmla="*/ 247 h 261"/>
                <a:gd name="T46" fmla="*/ 127 w 240"/>
                <a:gd name="T47" fmla="*/ 251 h 261"/>
                <a:gd name="T48" fmla="*/ 140 w 240"/>
                <a:gd name="T49" fmla="*/ 259 h 261"/>
                <a:gd name="T50" fmla="*/ 163 w 240"/>
                <a:gd name="T51" fmla="*/ 261 h 261"/>
                <a:gd name="T52" fmla="*/ 190 w 240"/>
                <a:gd name="T53" fmla="*/ 257 h 261"/>
                <a:gd name="T54" fmla="*/ 203 w 240"/>
                <a:gd name="T55" fmla="*/ 251 h 261"/>
                <a:gd name="T56" fmla="*/ 213 w 240"/>
                <a:gd name="T57" fmla="*/ 247 h 261"/>
                <a:gd name="T58" fmla="*/ 221 w 240"/>
                <a:gd name="T59" fmla="*/ 244 h 261"/>
                <a:gd name="T60" fmla="*/ 226 w 240"/>
                <a:gd name="T61" fmla="*/ 240 h 261"/>
                <a:gd name="T62" fmla="*/ 230 w 240"/>
                <a:gd name="T63" fmla="*/ 232 h 261"/>
                <a:gd name="T64" fmla="*/ 236 w 240"/>
                <a:gd name="T65" fmla="*/ 224 h 261"/>
                <a:gd name="T66" fmla="*/ 240 w 240"/>
                <a:gd name="T67" fmla="*/ 197 h 261"/>
                <a:gd name="T68" fmla="*/ 240 w 240"/>
                <a:gd name="T69" fmla="*/ 165 h 261"/>
                <a:gd name="T70" fmla="*/ 234 w 240"/>
                <a:gd name="T71" fmla="*/ 148 h 261"/>
                <a:gd name="T72" fmla="*/ 228 w 240"/>
                <a:gd name="T73" fmla="*/ 134 h 261"/>
                <a:gd name="T74" fmla="*/ 226 w 240"/>
                <a:gd name="T75" fmla="*/ 126 h 261"/>
                <a:gd name="T76" fmla="*/ 223 w 240"/>
                <a:gd name="T77" fmla="*/ 123 h 261"/>
                <a:gd name="T78" fmla="*/ 213 w 240"/>
                <a:gd name="T79" fmla="*/ 113 h 261"/>
                <a:gd name="T80" fmla="*/ 200 w 240"/>
                <a:gd name="T81" fmla="*/ 100 h 261"/>
                <a:gd name="T82" fmla="*/ 188 w 240"/>
                <a:gd name="T83" fmla="*/ 94 h 261"/>
                <a:gd name="T84" fmla="*/ 178 w 240"/>
                <a:gd name="T85" fmla="*/ 90 h 261"/>
                <a:gd name="T86" fmla="*/ 173 w 240"/>
                <a:gd name="T87" fmla="*/ 82 h 261"/>
                <a:gd name="T88" fmla="*/ 159 w 240"/>
                <a:gd name="T89" fmla="*/ 75 h 261"/>
                <a:gd name="T90" fmla="*/ 146 w 240"/>
                <a:gd name="T91" fmla="*/ 69 h 261"/>
                <a:gd name="T92" fmla="*/ 138 w 240"/>
                <a:gd name="T93" fmla="*/ 57 h 261"/>
                <a:gd name="T94" fmla="*/ 129 w 240"/>
                <a:gd name="T95" fmla="*/ 48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61"/>
                <a:gd name="T146" fmla="*/ 240 w 240"/>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61">
                  <a:moveTo>
                    <a:pt x="125" y="46"/>
                  </a:moveTo>
                  <a:lnTo>
                    <a:pt x="123" y="44"/>
                  </a:lnTo>
                  <a:lnTo>
                    <a:pt x="121" y="42"/>
                  </a:lnTo>
                  <a:lnTo>
                    <a:pt x="119" y="40"/>
                  </a:lnTo>
                  <a:lnTo>
                    <a:pt x="117" y="38"/>
                  </a:lnTo>
                  <a:lnTo>
                    <a:pt x="117" y="36"/>
                  </a:lnTo>
                  <a:lnTo>
                    <a:pt x="115" y="34"/>
                  </a:lnTo>
                  <a:lnTo>
                    <a:pt x="113" y="32"/>
                  </a:lnTo>
                  <a:lnTo>
                    <a:pt x="111" y="31"/>
                  </a:lnTo>
                  <a:lnTo>
                    <a:pt x="111" y="29"/>
                  </a:lnTo>
                  <a:lnTo>
                    <a:pt x="111" y="27"/>
                  </a:lnTo>
                  <a:lnTo>
                    <a:pt x="111" y="25"/>
                  </a:lnTo>
                  <a:lnTo>
                    <a:pt x="109" y="23"/>
                  </a:lnTo>
                  <a:lnTo>
                    <a:pt x="109" y="21"/>
                  </a:lnTo>
                  <a:lnTo>
                    <a:pt x="107" y="21"/>
                  </a:lnTo>
                  <a:lnTo>
                    <a:pt x="106" y="19"/>
                  </a:lnTo>
                  <a:lnTo>
                    <a:pt x="104" y="17"/>
                  </a:lnTo>
                  <a:lnTo>
                    <a:pt x="102" y="17"/>
                  </a:lnTo>
                  <a:lnTo>
                    <a:pt x="100" y="15"/>
                  </a:lnTo>
                  <a:lnTo>
                    <a:pt x="100" y="13"/>
                  </a:lnTo>
                  <a:lnTo>
                    <a:pt x="98" y="13"/>
                  </a:lnTo>
                  <a:lnTo>
                    <a:pt x="96" y="13"/>
                  </a:lnTo>
                  <a:lnTo>
                    <a:pt x="94" y="13"/>
                  </a:lnTo>
                  <a:lnTo>
                    <a:pt x="92" y="11"/>
                  </a:lnTo>
                  <a:lnTo>
                    <a:pt x="92" y="9"/>
                  </a:lnTo>
                  <a:lnTo>
                    <a:pt x="90" y="9"/>
                  </a:lnTo>
                  <a:lnTo>
                    <a:pt x="88" y="7"/>
                  </a:lnTo>
                  <a:lnTo>
                    <a:pt x="81" y="6"/>
                  </a:lnTo>
                  <a:lnTo>
                    <a:pt x="73" y="4"/>
                  </a:lnTo>
                  <a:lnTo>
                    <a:pt x="67" y="2"/>
                  </a:lnTo>
                  <a:lnTo>
                    <a:pt x="59" y="2"/>
                  </a:lnTo>
                  <a:lnTo>
                    <a:pt x="54" y="0"/>
                  </a:lnTo>
                  <a:lnTo>
                    <a:pt x="46" y="0"/>
                  </a:lnTo>
                  <a:lnTo>
                    <a:pt x="38" y="0"/>
                  </a:lnTo>
                  <a:lnTo>
                    <a:pt x="33" y="0"/>
                  </a:lnTo>
                  <a:lnTo>
                    <a:pt x="29" y="4"/>
                  </a:lnTo>
                  <a:lnTo>
                    <a:pt x="27" y="6"/>
                  </a:lnTo>
                  <a:lnTo>
                    <a:pt x="25" y="7"/>
                  </a:lnTo>
                  <a:lnTo>
                    <a:pt x="21" y="11"/>
                  </a:lnTo>
                  <a:lnTo>
                    <a:pt x="19" y="13"/>
                  </a:lnTo>
                  <a:lnTo>
                    <a:pt x="17" y="17"/>
                  </a:lnTo>
                  <a:lnTo>
                    <a:pt x="13" y="19"/>
                  </a:lnTo>
                  <a:lnTo>
                    <a:pt x="11" y="21"/>
                  </a:lnTo>
                  <a:lnTo>
                    <a:pt x="8" y="31"/>
                  </a:lnTo>
                  <a:lnTo>
                    <a:pt x="6" y="40"/>
                  </a:lnTo>
                  <a:lnTo>
                    <a:pt x="4" y="50"/>
                  </a:lnTo>
                  <a:lnTo>
                    <a:pt x="2" y="59"/>
                  </a:lnTo>
                  <a:lnTo>
                    <a:pt x="0" y="69"/>
                  </a:lnTo>
                  <a:lnTo>
                    <a:pt x="0" y="79"/>
                  </a:lnTo>
                  <a:lnTo>
                    <a:pt x="0" y="88"/>
                  </a:lnTo>
                  <a:lnTo>
                    <a:pt x="0" y="98"/>
                  </a:lnTo>
                  <a:lnTo>
                    <a:pt x="2" y="98"/>
                  </a:lnTo>
                  <a:lnTo>
                    <a:pt x="2" y="100"/>
                  </a:lnTo>
                  <a:lnTo>
                    <a:pt x="4" y="102"/>
                  </a:lnTo>
                  <a:lnTo>
                    <a:pt x="4" y="103"/>
                  </a:lnTo>
                  <a:lnTo>
                    <a:pt x="4" y="105"/>
                  </a:lnTo>
                  <a:lnTo>
                    <a:pt x="4" y="107"/>
                  </a:lnTo>
                  <a:lnTo>
                    <a:pt x="4" y="109"/>
                  </a:lnTo>
                  <a:lnTo>
                    <a:pt x="10" y="119"/>
                  </a:lnTo>
                  <a:lnTo>
                    <a:pt x="15" y="128"/>
                  </a:lnTo>
                  <a:lnTo>
                    <a:pt x="21" y="136"/>
                  </a:lnTo>
                  <a:lnTo>
                    <a:pt x="29" y="146"/>
                  </a:lnTo>
                  <a:lnTo>
                    <a:pt x="35" y="153"/>
                  </a:lnTo>
                  <a:lnTo>
                    <a:pt x="40" y="163"/>
                  </a:lnTo>
                  <a:lnTo>
                    <a:pt x="48" y="173"/>
                  </a:lnTo>
                  <a:lnTo>
                    <a:pt x="52" y="182"/>
                  </a:lnTo>
                  <a:lnTo>
                    <a:pt x="56" y="184"/>
                  </a:lnTo>
                  <a:lnTo>
                    <a:pt x="59" y="186"/>
                  </a:lnTo>
                  <a:lnTo>
                    <a:pt x="61" y="190"/>
                  </a:lnTo>
                  <a:lnTo>
                    <a:pt x="65" y="192"/>
                  </a:lnTo>
                  <a:lnTo>
                    <a:pt x="67" y="196"/>
                  </a:lnTo>
                  <a:lnTo>
                    <a:pt x="69" y="197"/>
                  </a:lnTo>
                  <a:lnTo>
                    <a:pt x="73" y="201"/>
                  </a:lnTo>
                  <a:lnTo>
                    <a:pt x="77" y="203"/>
                  </a:lnTo>
                  <a:lnTo>
                    <a:pt x="77" y="205"/>
                  </a:lnTo>
                  <a:lnTo>
                    <a:pt x="77" y="207"/>
                  </a:lnTo>
                  <a:lnTo>
                    <a:pt x="77" y="209"/>
                  </a:lnTo>
                  <a:lnTo>
                    <a:pt x="79" y="211"/>
                  </a:lnTo>
                  <a:lnTo>
                    <a:pt x="83" y="215"/>
                  </a:lnTo>
                  <a:lnTo>
                    <a:pt x="86" y="217"/>
                  </a:lnTo>
                  <a:lnTo>
                    <a:pt x="88" y="221"/>
                  </a:lnTo>
                  <a:lnTo>
                    <a:pt x="92" y="224"/>
                  </a:lnTo>
                  <a:lnTo>
                    <a:pt x="94" y="226"/>
                  </a:lnTo>
                  <a:lnTo>
                    <a:pt x="98" y="230"/>
                  </a:lnTo>
                  <a:lnTo>
                    <a:pt x="100" y="236"/>
                  </a:lnTo>
                  <a:lnTo>
                    <a:pt x="102" y="238"/>
                  </a:lnTo>
                  <a:lnTo>
                    <a:pt x="104" y="240"/>
                  </a:lnTo>
                  <a:lnTo>
                    <a:pt x="106" y="240"/>
                  </a:lnTo>
                  <a:lnTo>
                    <a:pt x="107" y="242"/>
                  </a:lnTo>
                  <a:lnTo>
                    <a:pt x="111" y="244"/>
                  </a:lnTo>
                  <a:lnTo>
                    <a:pt x="113" y="245"/>
                  </a:lnTo>
                  <a:lnTo>
                    <a:pt x="115" y="247"/>
                  </a:lnTo>
                  <a:lnTo>
                    <a:pt x="117" y="249"/>
                  </a:lnTo>
                  <a:lnTo>
                    <a:pt x="121" y="249"/>
                  </a:lnTo>
                  <a:lnTo>
                    <a:pt x="125" y="251"/>
                  </a:lnTo>
                  <a:lnTo>
                    <a:pt x="127" y="251"/>
                  </a:lnTo>
                  <a:lnTo>
                    <a:pt x="131" y="253"/>
                  </a:lnTo>
                  <a:lnTo>
                    <a:pt x="134" y="255"/>
                  </a:lnTo>
                  <a:lnTo>
                    <a:pt x="136" y="257"/>
                  </a:lnTo>
                  <a:lnTo>
                    <a:pt x="140" y="259"/>
                  </a:lnTo>
                  <a:lnTo>
                    <a:pt x="144" y="261"/>
                  </a:lnTo>
                  <a:lnTo>
                    <a:pt x="150" y="261"/>
                  </a:lnTo>
                  <a:lnTo>
                    <a:pt x="157" y="261"/>
                  </a:lnTo>
                  <a:lnTo>
                    <a:pt x="163" y="261"/>
                  </a:lnTo>
                  <a:lnTo>
                    <a:pt x="171" y="259"/>
                  </a:lnTo>
                  <a:lnTo>
                    <a:pt x="177" y="259"/>
                  </a:lnTo>
                  <a:lnTo>
                    <a:pt x="182" y="257"/>
                  </a:lnTo>
                  <a:lnTo>
                    <a:pt x="190" y="257"/>
                  </a:lnTo>
                  <a:lnTo>
                    <a:pt x="196" y="255"/>
                  </a:lnTo>
                  <a:lnTo>
                    <a:pt x="198" y="253"/>
                  </a:lnTo>
                  <a:lnTo>
                    <a:pt x="202" y="253"/>
                  </a:lnTo>
                  <a:lnTo>
                    <a:pt x="203" y="251"/>
                  </a:lnTo>
                  <a:lnTo>
                    <a:pt x="205" y="251"/>
                  </a:lnTo>
                  <a:lnTo>
                    <a:pt x="209" y="249"/>
                  </a:lnTo>
                  <a:lnTo>
                    <a:pt x="211" y="247"/>
                  </a:lnTo>
                  <a:lnTo>
                    <a:pt x="213" y="247"/>
                  </a:lnTo>
                  <a:lnTo>
                    <a:pt x="217" y="247"/>
                  </a:lnTo>
                  <a:lnTo>
                    <a:pt x="217" y="245"/>
                  </a:lnTo>
                  <a:lnTo>
                    <a:pt x="219" y="244"/>
                  </a:lnTo>
                  <a:lnTo>
                    <a:pt x="221" y="244"/>
                  </a:lnTo>
                  <a:lnTo>
                    <a:pt x="223" y="242"/>
                  </a:lnTo>
                  <a:lnTo>
                    <a:pt x="225" y="242"/>
                  </a:lnTo>
                  <a:lnTo>
                    <a:pt x="225" y="240"/>
                  </a:lnTo>
                  <a:lnTo>
                    <a:pt x="226" y="240"/>
                  </a:lnTo>
                  <a:lnTo>
                    <a:pt x="228" y="238"/>
                  </a:lnTo>
                  <a:lnTo>
                    <a:pt x="228" y="236"/>
                  </a:lnTo>
                  <a:lnTo>
                    <a:pt x="230" y="234"/>
                  </a:lnTo>
                  <a:lnTo>
                    <a:pt x="230" y="232"/>
                  </a:lnTo>
                  <a:lnTo>
                    <a:pt x="232" y="230"/>
                  </a:lnTo>
                  <a:lnTo>
                    <a:pt x="232" y="228"/>
                  </a:lnTo>
                  <a:lnTo>
                    <a:pt x="234" y="226"/>
                  </a:lnTo>
                  <a:lnTo>
                    <a:pt x="236" y="224"/>
                  </a:lnTo>
                  <a:lnTo>
                    <a:pt x="236" y="222"/>
                  </a:lnTo>
                  <a:lnTo>
                    <a:pt x="238" y="215"/>
                  </a:lnTo>
                  <a:lnTo>
                    <a:pt x="240" y="207"/>
                  </a:lnTo>
                  <a:lnTo>
                    <a:pt x="240" y="197"/>
                  </a:lnTo>
                  <a:lnTo>
                    <a:pt x="240" y="190"/>
                  </a:lnTo>
                  <a:lnTo>
                    <a:pt x="240" y="182"/>
                  </a:lnTo>
                  <a:lnTo>
                    <a:pt x="240" y="173"/>
                  </a:lnTo>
                  <a:lnTo>
                    <a:pt x="240" y="165"/>
                  </a:lnTo>
                  <a:lnTo>
                    <a:pt x="240" y="155"/>
                  </a:lnTo>
                  <a:lnTo>
                    <a:pt x="238" y="153"/>
                  </a:lnTo>
                  <a:lnTo>
                    <a:pt x="236" y="150"/>
                  </a:lnTo>
                  <a:lnTo>
                    <a:pt x="234" y="148"/>
                  </a:lnTo>
                  <a:lnTo>
                    <a:pt x="232" y="144"/>
                  </a:lnTo>
                  <a:lnTo>
                    <a:pt x="230" y="140"/>
                  </a:lnTo>
                  <a:lnTo>
                    <a:pt x="230" y="136"/>
                  </a:lnTo>
                  <a:lnTo>
                    <a:pt x="228" y="134"/>
                  </a:lnTo>
                  <a:lnTo>
                    <a:pt x="228" y="130"/>
                  </a:lnTo>
                  <a:lnTo>
                    <a:pt x="228" y="128"/>
                  </a:lnTo>
                  <a:lnTo>
                    <a:pt x="226" y="128"/>
                  </a:lnTo>
                  <a:lnTo>
                    <a:pt x="226" y="126"/>
                  </a:lnTo>
                  <a:lnTo>
                    <a:pt x="225" y="126"/>
                  </a:lnTo>
                  <a:lnTo>
                    <a:pt x="223" y="126"/>
                  </a:lnTo>
                  <a:lnTo>
                    <a:pt x="223" y="125"/>
                  </a:lnTo>
                  <a:lnTo>
                    <a:pt x="223" y="123"/>
                  </a:lnTo>
                  <a:lnTo>
                    <a:pt x="223" y="121"/>
                  </a:lnTo>
                  <a:lnTo>
                    <a:pt x="219" y="119"/>
                  </a:lnTo>
                  <a:lnTo>
                    <a:pt x="215" y="115"/>
                  </a:lnTo>
                  <a:lnTo>
                    <a:pt x="213" y="113"/>
                  </a:lnTo>
                  <a:lnTo>
                    <a:pt x="209" y="109"/>
                  </a:lnTo>
                  <a:lnTo>
                    <a:pt x="205" y="107"/>
                  </a:lnTo>
                  <a:lnTo>
                    <a:pt x="202" y="103"/>
                  </a:lnTo>
                  <a:lnTo>
                    <a:pt x="200" y="100"/>
                  </a:lnTo>
                  <a:lnTo>
                    <a:pt x="196" y="98"/>
                  </a:lnTo>
                  <a:lnTo>
                    <a:pt x="194" y="96"/>
                  </a:lnTo>
                  <a:lnTo>
                    <a:pt x="190" y="96"/>
                  </a:lnTo>
                  <a:lnTo>
                    <a:pt x="188" y="94"/>
                  </a:lnTo>
                  <a:lnTo>
                    <a:pt x="186" y="92"/>
                  </a:lnTo>
                  <a:lnTo>
                    <a:pt x="184" y="92"/>
                  </a:lnTo>
                  <a:lnTo>
                    <a:pt x="180" y="90"/>
                  </a:lnTo>
                  <a:lnTo>
                    <a:pt x="178" y="90"/>
                  </a:lnTo>
                  <a:lnTo>
                    <a:pt x="175" y="88"/>
                  </a:lnTo>
                  <a:lnTo>
                    <a:pt x="173" y="86"/>
                  </a:lnTo>
                  <a:lnTo>
                    <a:pt x="173" y="84"/>
                  </a:lnTo>
                  <a:lnTo>
                    <a:pt x="173" y="82"/>
                  </a:lnTo>
                  <a:lnTo>
                    <a:pt x="169" y="82"/>
                  </a:lnTo>
                  <a:lnTo>
                    <a:pt x="165" y="80"/>
                  </a:lnTo>
                  <a:lnTo>
                    <a:pt x="163" y="79"/>
                  </a:lnTo>
                  <a:lnTo>
                    <a:pt x="159" y="75"/>
                  </a:lnTo>
                  <a:lnTo>
                    <a:pt x="157" y="73"/>
                  </a:lnTo>
                  <a:lnTo>
                    <a:pt x="154" y="71"/>
                  </a:lnTo>
                  <a:lnTo>
                    <a:pt x="150" y="69"/>
                  </a:lnTo>
                  <a:lnTo>
                    <a:pt x="146" y="69"/>
                  </a:lnTo>
                  <a:lnTo>
                    <a:pt x="144" y="63"/>
                  </a:lnTo>
                  <a:lnTo>
                    <a:pt x="140" y="59"/>
                  </a:lnTo>
                  <a:lnTo>
                    <a:pt x="138" y="59"/>
                  </a:lnTo>
                  <a:lnTo>
                    <a:pt x="138" y="57"/>
                  </a:lnTo>
                  <a:lnTo>
                    <a:pt x="136" y="57"/>
                  </a:lnTo>
                  <a:lnTo>
                    <a:pt x="134" y="55"/>
                  </a:lnTo>
                  <a:lnTo>
                    <a:pt x="132" y="54"/>
                  </a:lnTo>
                  <a:lnTo>
                    <a:pt x="129" y="48"/>
                  </a:lnTo>
                  <a:lnTo>
                    <a:pt x="125" y="46"/>
                  </a:lnTo>
                </a:path>
              </a:pathLst>
            </a:custGeom>
            <a:solidFill>
              <a:schemeClr val="accent1"/>
            </a:solidFill>
            <a:ln w="0">
              <a:solidFill>
                <a:srgbClr val="000000"/>
              </a:solidFill>
              <a:prstDash val="solid"/>
              <a:round/>
              <a:headEnd/>
              <a:tailEnd/>
            </a:ln>
          </p:spPr>
          <p:txBody>
            <a:bodyPr/>
            <a:lstStyle/>
            <a:p>
              <a:endParaRPr lang="en-US"/>
            </a:p>
          </p:txBody>
        </p:sp>
        <p:sp>
          <p:nvSpPr>
            <p:cNvPr id="532" name="Freeform 210"/>
            <p:cNvSpPr>
              <a:spLocks/>
            </p:cNvSpPr>
            <p:nvPr/>
          </p:nvSpPr>
          <p:spPr bwMode="auto">
            <a:xfrm>
              <a:off x="1964521" y="3390694"/>
              <a:ext cx="352101" cy="228078"/>
            </a:xfrm>
            <a:custGeom>
              <a:avLst/>
              <a:gdLst>
                <a:gd name="T0" fmla="*/ 84 w 146"/>
                <a:gd name="T1" fmla="*/ 2 h 100"/>
                <a:gd name="T2" fmla="*/ 79 w 146"/>
                <a:gd name="T3" fmla="*/ 4 h 100"/>
                <a:gd name="T4" fmla="*/ 77 w 146"/>
                <a:gd name="T5" fmla="*/ 6 h 100"/>
                <a:gd name="T6" fmla="*/ 69 w 146"/>
                <a:gd name="T7" fmla="*/ 13 h 100"/>
                <a:gd name="T8" fmla="*/ 60 w 146"/>
                <a:gd name="T9" fmla="*/ 13 h 100"/>
                <a:gd name="T10" fmla="*/ 50 w 146"/>
                <a:gd name="T11" fmla="*/ 15 h 100"/>
                <a:gd name="T12" fmla="*/ 42 w 146"/>
                <a:gd name="T13" fmla="*/ 17 h 100"/>
                <a:gd name="T14" fmla="*/ 31 w 146"/>
                <a:gd name="T15" fmla="*/ 17 h 100"/>
                <a:gd name="T16" fmla="*/ 27 w 146"/>
                <a:gd name="T17" fmla="*/ 19 h 100"/>
                <a:gd name="T18" fmla="*/ 21 w 146"/>
                <a:gd name="T19" fmla="*/ 21 h 100"/>
                <a:gd name="T20" fmla="*/ 17 w 146"/>
                <a:gd name="T21" fmla="*/ 25 h 100"/>
                <a:gd name="T22" fmla="*/ 12 w 146"/>
                <a:gd name="T23" fmla="*/ 25 h 100"/>
                <a:gd name="T24" fmla="*/ 8 w 146"/>
                <a:gd name="T25" fmla="*/ 29 h 100"/>
                <a:gd name="T26" fmla="*/ 6 w 146"/>
                <a:gd name="T27" fmla="*/ 32 h 100"/>
                <a:gd name="T28" fmla="*/ 4 w 146"/>
                <a:gd name="T29" fmla="*/ 36 h 100"/>
                <a:gd name="T30" fmla="*/ 0 w 146"/>
                <a:gd name="T31" fmla="*/ 40 h 100"/>
                <a:gd name="T32" fmla="*/ 0 w 146"/>
                <a:gd name="T33" fmla="*/ 73 h 100"/>
                <a:gd name="T34" fmla="*/ 2 w 146"/>
                <a:gd name="T35" fmla="*/ 77 h 100"/>
                <a:gd name="T36" fmla="*/ 6 w 146"/>
                <a:gd name="T37" fmla="*/ 79 h 100"/>
                <a:gd name="T38" fmla="*/ 8 w 146"/>
                <a:gd name="T39" fmla="*/ 80 h 100"/>
                <a:gd name="T40" fmla="*/ 12 w 146"/>
                <a:gd name="T41" fmla="*/ 84 h 100"/>
                <a:gd name="T42" fmla="*/ 21 w 146"/>
                <a:gd name="T43" fmla="*/ 88 h 100"/>
                <a:gd name="T44" fmla="*/ 31 w 146"/>
                <a:gd name="T45" fmla="*/ 96 h 100"/>
                <a:gd name="T46" fmla="*/ 36 w 146"/>
                <a:gd name="T47" fmla="*/ 96 h 100"/>
                <a:gd name="T48" fmla="*/ 40 w 146"/>
                <a:gd name="T49" fmla="*/ 96 h 100"/>
                <a:gd name="T50" fmla="*/ 44 w 146"/>
                <a:gd name="T51" fmla="*/ 96 h 100"/>
                <a:gd name="T52" fmla="*/ 48 w 146"/>
                <a:gd name="T53" fmla="*/ 98 h 100"/>
                <a:gd name="T54" fmla="*/ 48 w 146"/>
                <a:gd name="T55" fmla="*/ 100 h 100"/>
                <a:gd name="T56" fmla="*/ 77 w 146"/>
                <a:gd name="T57" fmla="*/ 94 h 100"/>
                <a:gd name="T58" fmla="*/ 90 w 146"/>
                <a:gd name="T59" fmla="*/ 92 h 100"/>
                <a:gd name="T60" fmla="*/ 106 w 146"/>
                <a:gd name="T61" fmla="*/ 90 h 100"/>
                <a:gd name="T62" fmla="*/ 109 w 146"/>
                <a:gd name="T63" fmla="*/ 86 h 100"/>
                <a:gd name="T64" fmla="*/ 117 w 146"/>
                <a:gd name="T65" fmla="*/ 84 h 100"/>
                <a:gd name="T66" fmla="*/ 129 w 146"/>
                <a:gd name="T67" fmla="*/ 71 h 100"/>
                <a:gd name="T68" fmla="*/ 140 w 146"/>
                <a:gd name="T69" fmla="*/ 57 h 100"/>
                <a:gd name="T70" fmla="*/ 144 w 146"/>
                <a:gd name="T71" fmla="*/ 34 h 100"/>
                <a:gd name="T72" fmla="*/ 146 w 146"/>
                <a:gd name="T73" fmla="*/ 23 h 100"/>
                <a:gd name="T74" fmla="*/ 146 w 146"/>
                <a:gd name="T75" fmla="*/ 11 h 100"/>
                <a:gd name="T76" fmla="*/ 136 w 146"/>
                <a:gd name="T77" fmla="*/ 6 h 100"/>
                <a:gd name="T78" fmla="*/ 129 w 146"/>
                <a:gd name="T79" fmla="*/ 0 h 100"/>
                <a:gd name="T80" fmla="*/ 117 w 146"/>
                <a:gd name="T81" fmla="*/ 0 h 100"/>
                <a:gd name="T82" fmla="*/ 106 w 146"/>
                <a:gd name="T83" fmla="*/ 0 h 100"/>
                <a:gd name="T84" fmla="*/ 94 w 146"/>
                <a:gd name="T85" fmla="*/ 0 h 100"/>
                <a:gd name="T86" fmla="*/ 84 w 146"/>
                <a:gd name="T87" fmla="*/ 2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00"/>
                <a:gd name="T134" fmla="*/ 146 w 146"/>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00">
                  <a:moveTo>
                    <a:pt x="84" y="2"/>
                  </a:moveTo>
                  <a:lnTo>
                    <a:pt x="79" y="4"/>
                  </a:lnTo>
                  <a:lnTo>
                    <a:pt x="77" y="6"/>
                  </a:lnTo>
                  <a:lnTo>
                    <a:pt x="69" y="13"/>
                  </a:lnTo>
                  <a:lnTo>
                    <a:pt x="60" y="13"/>
                  </a:lnTo>
                  <a:lnTo>
                    <a:pt x="50" y="15"/>
                  </a:lnTo>
                  <a:lnTo>
                    <a:pt x="42" y="17"/>
                  </a:lnTo>
                  <a:lnTo>
                    <a:pt x="31" y="17"/>
                  </a:lnTo>
                  <a:lnTo>
                    <a:pt x="27" y="19"/>
                  </a:lnTo>
                  <a:lnTo>
                    <a:pt x="21" y="21"/>
                  </a:lnTo>
                  <a:lnTo>
                    <a:pt x="17" y="25"/>
                  </a:lnTo>
                  <a:lnTo>
                    <a:pt x="12" y="25"/>
                  </a:lnTo>
                  <a:lnTo>
                    <a:pt x="8" y="29"/>
                  </a:lnTo>
                  <a:lnTo>
                    <a:pt x="6" y="32"/>
                  </a:lnTo>
                  <a:lnTo>
                    <a:pt x="4" y="36"/>
                  </a:lnTo>
                  <a:lnTo>
                    <a:pt x="0" y="40"/>
                  </a:lnTo>
                  <a:lnTo>
                    <a:pt x="0" y="73"/>
                  </a:lnTo>
                  <a:lnTo>
                    <a:pt x="2" y="77"/>
                  </a:lnTo>
                  <a:lnTo>
                    <a:pt x="6" y="79"/>
                  </a:lnTo>
                  <a:lnTo>
                    <a:pt x="8" y="80"/>
                  </a:lnTo>
                  <a:lnTo>
                    <a:pt x="12" y="84"/>
                  </a:lnTo>
                  <a:lnTo>
                    <a:pt x="21" y="88"/>
                  </a:lnTo>
                  <a:lnTo>
                    <a:pt x="31" y="96"/>
                  </a:lnTo>
                  <a:lnTo>
                    <a:pt x="36" y="96"/>
                  </a:lnTo>
                  <a:lnTo>
                    <a:pt x="40" y="96"/>
                  </a:lnTo>
                  <a:lnTo>
                    <a:pt x="44" y="96"/>
                  </a:lnTo>
                  <a:lnTo>
                    <a:pt x="48" y="98"/>
                  </a:lnTo>
                  <a:lnTo>
                    <a:pt x="48" y="100"/>
                  </a:lnTo>
                  <a:lnTo>
                    <a:pt x="77" y="94"/>
                  </a:lnTo>
                  <a:lnTo>
                    <a:pt x="90" y="92"/>
                  </a:lnTo>
                  <a:lnTo>
                    <a:pt x="106" y="90"/>
                  </a:lnTo>
                  <a:lnTo>
                    <a:pt x="109" y="86"/>
                  </a:lnTo>
                  <a:lnTo>
                    <a:pt x="117" y="84"/>
                  </a:lnTo>
                  <a:lnTo>
                    <a:pt x="129" y="71"/>
                  </a:lnTo>
                  <a:lnTo>
                    <a:pt x="140" y="57"/>
                  </a:lnTo>
                  <a:lnTo>
                    <a:pt x="144" y="34"/>
                  </a:lnTo>
                  <a:lnTo>
                    <a:pt x="146" y="23"/>
                  </a:lnTo>
                  <a:lnTo>
                    <a:pt x="146" y="11"/>
                  </a:lnTo>
                  <a:lnTo>
                    <a:pt x="136" y="6"/>
                  </a:lnTo>
                  <a:lnTo>
                    <a:pt x="129" y="0"/>
                  </a:lnTo>
                  <a:lnTo>
                    <a:pt x="117" y="0"/>
                  </a:lnTo>
                  <a:lnTo>
                    <a:pt x="106" y="0"/>
                  </a:lnTo>
                  <a:lnTo>
                    <a:pt x="94" y="0"/>
                  </a:lnTo>
                  <a:lnTo>
                    <a:pt x="84" y="2"/>
                  </a:lnTo>
                  <a:close/>
                </a:path>
              </a:pathLst>
            </a:custGeom>
            <a:solidFill>
              <a:schemeClr val="accent1"/>
            </a:solidFill>
            <a:ln w="9525">
              <a:noFill/>
              <a:round/>
              <a:headEnd/>
              <a:tailEnd/>
            </a:ln>
          </p:spPr>
          <p:txBody>
            <a:bodyPr/>
            <a:lstStyle/>
            <a:p>
              <a:endParaRPr lang="en-US"/>
            </a:p>
          </p:txBody>
        </p:sp>
        <p:sp>
          <p:nvSpPr>
            <p:cNvPr id="533" name="Freeform 211"/>
            <p:cNvSpPr>
              <a:spLocks/>
            </p:cNvSpPr>
            <p:nvPr/>
          </p:nvSpPr>
          <p:spPr bwMode="auto">
            <a:xfrm>
              <a:off x="1964521" y="3390694"/>
              <a:ext cx="352101" cy="228078"/>
            </a:xfrm>
            <a:custGeom>
              <a:avLst/>
              <a:gdLst>
                <a:gd name="T0" fmla="*/ 81 w 146"/>
                <a:gd name="T1" fmla="*/ 2 h 100"/>
                <a:gd name="T2" fmla="*/ 77 w 146"/>
                <a:gd name="T3" fmla="*/ 4 h 100"/>
                <a:gd name="T4" fmla="*/ 75 w 146"/>
                <a:gd name="T5" fmla="*/ 8 h 100"/>
                <a:gd name="T6" fmla="*/ 71 w 146"/>
                <a:gd name="T7" fmla="*/ 11 h 100"/>
                <a:gd name="T8" fmla="*/ 65 w 146"/>
                <a:gd name="T9" fmla="*/ 13 h 100"/>
                <a:gd name="T10" fmla="*/ 56 w 146"/>
                <a:gd name="T11" fmla="*/ 15 h 100"/>
                <a:gd name="T12" fmla="*/ 46 w 146"/>
                <a:gd name="T13" fmla="*/ 17 h 100"/>
                <a:gd name="T14" fmla="*/ 36 w 146"/>
                <a:gd name="T15" fmla="*/ 17 h 100"/>
                <a:gd name="T16" fmla="*/ 29 w 146"/>
                <a:gd name="T17" fmla="*/ 17 h 100"/>
                <a:gd name="T18" fmla="*/ 23 w 146"/>
                <a:gd name="T19" fmla="*/ 21 h 100"/>
                <a:gd name="T20" fmla="*/ 19 w 146"/>
                <a:gd name="T21" fmla="*/ 23 h 100"/>
                <a:gd name="T22" fmla="*/ 13 w 146"/>
                <a:gd name="T23" fmla="*/ 25 h 100"/>
                <a:gd name="T24" fmla="*/ 10 w 146"/>
                <a:gd name="T25" fmla="*/ 27 h 100"/>
                <a:gd name="T26" fmla="*/ 8 w 146"/>
                <a:gd name="T27" fmla="*/ 31 h 100"/>
                <a:gd name="T28" fmla="*/ 4 w 146"/>
                <a:gd name="T29" fmla="*/ 36 h 100"/>
                <a:gd name="T30" fmla="*/ 2 w 146"/>
                <a:gd name="T31" fmla="*/ 38 h 100"/>
                <a:gd name="T32" fmla="*/ 0 w 146"/>
                <a:gd name="T33" fmla="*/ 44 h 100"/>
                <a:gd name="T34" fmla="*/ 0 w 146"/>
                <a:gd name="T35" fmla="*/ 52 h 100"/>
                <a:gd name="T36" fmla="*/ 0 w 146"/>
                <a:gd name="T37" fmla="*/ 61 h 100"/>
                <a:gd name="T38" fmla="*/ 0 w 146"/>
                <a:gd name="T39" fmla="*/ 69 h 100"/>
                <a:gd name="T40" fmla="*/ 0 w 146"/>
                <a:gd name="T41" fmla="*/ 75 h 100"/>
                <a:gd name="T42" fmla="*/ 4 w 146"/>
                <a:gd name="T43" fmla="*/ 77 h 100"/>
                <a:gd name="T44" fmla="*/ 8 w 146"/>
                <a:gd name="T45" fmla="*/ 79 h 100"/>
                <a:gd name="T46" fmla="*/ 10 w 146"/>
                <a:gd name="T47" fmla="*/ 82 h 100"/>
                <a:gd name="T48" fmla="*/ 13 w 146"/>
                <a:gd name="T49" fmla="*/ 84 h 100"/>
                <a:gd name="T50" fmla="*/ 19 w 146"/>
                <a:gd name="T51" fmla="*/ 88 h 100"/>
                <a:gd name="T52" fmla="*/ 25 w 146"/>
                <a:gd name="T53" fmla="*/ 90 h 100"/>
                <a:gd name="T54" fmla="*/ 29 w 146"/>
                <a:gd name="T55" fmla="*/ 94 h 100"/>
                <a:gd name="T56" fmla="*/ 35 w 146"/>
                <a:gd name="T57" fmla="*/ 96 h 100"/>
                <a:gd name="T58" fmla="*/ 38 w 146"/>
                <a:gd name="T59" fmla="*/ 96 h 100"/>
                <a:gd name="T60" fmla="*/ 42 w 146"/>
                <a:gd name="T61" fmla="*/ 96 h 100"/>
                <a:gd name="T62" fmla="*/ 48 w 146"/>
                <a:gd name="T63" fmla="*/ 98 h 100"/>
                <a:gd name="T64" fmla="*/ 56 w 146"/>
                <a:gd name="T65" fmla="*/ 98 h 100"/>
                <a:gd name="T66" fmla="*/ 71 w 146"/>
                <a:gd name="T67" fmla="*/ 96 h 100"/>
                <a:gd name="T68" fmla="*/ 84 w 146"/>
                <a:gd name="T69" fmla="*/ 94 h 100"/>
                <a:gd name="T70" fmla="*/ 98 w 146"/>
                <a:gd name="T71" fmla="*/ 90 h 100"/>
                <a:gd name="T72" fmla="*/ 107 w 146"/>
                <a:gd name="T73" fmla="*/ 88 h 100"/>
                <a:gd name="T74" fmla="*/ 109 w 146"/>
                <a:gd name="T75" fmla="*/ 86 h 100"/>
                <a:gd name="T76" fmla="*/ 113 w 146"/>
                <a:gd name="T77" fmla="*/ 84 h 100"/>
                <a:gd name="T78" fmla="*/ 117 w 146"/>
                <a:gd name="T79" fmla="*/ 84 h 100"/>
                <a:gd name="T80" fmla="*/ 123 w 146"/>
                <a:gd name="T81" fmla="*/ 77 h 100"/>
                <a:gd name="T82" fmla="*/ 129 w 146"/>
                <a:gd name="T83" fmla="*/ 71 h 100"/>
                <a:gd name="T84" fmla="*/ 134 w 146"/>
                <a:gd name="T85" fmla="*/ 63 h 100"/>
                <a:gd name="T86" fmla="*/ 140 w 146"/>
                <a:gd name="T87" fmla="*/ 57 h 100"/>
                <a:gd name="T88" fmla="*/ 142 w 146"/>
                <a:gd name="T89" fmla="*/ 46 h 100"/>
                <a:gd name="T90" fmla="*/ 144 w 146"/>
                <a:gd name="T91" fmla="*/ 34 h 100"/>
                <a:gd name="T92" fmla="*/ 146 w 146"/>
                <a:gd name="T93" fmla="*/ 23 h 100"/>
                <a:gd name="T94" fmla="*/ 146 w 146"/>
                <a:gd name="T95" fmla="*/ 11 h 100"/>
                <a:gd name="T96" fmla="*/ 142 w 146"/>
                <a:gd name="T97" fmla="*/ 8 h 100"/>
                <a:gd name="T98" fmla="*/ 136 w 146"/>
                <a:gd name="T99" fmla="*/ 6 h 100"/>
                <a:gd name="T100" fmla="*/ 132 w 146"/>
                <a:gd name="T101" fmla="*/ 2 h 100"/>
                <a:gd name="T102" fmla="*/ 129 w 146"/>
                <a:gd name="T103" fmla="*/ 0 h 100"/>
                <a:gd name="T104" fmla="*/ 117 w 146"/>
                <a:gd name="T105" fmla="*/ 0 h 100"/>
                <a:gd name="T106" fmla="*/ 106 w 146"/>
                <a:gd name="T107" fmla="*/ 0 h 100"/>
                <a:gd name="T108" fmla="*/ 94 w 146"/>
                <a:gd name="T109" fmla="*/ 0 h 100"/>
                <a:gd name="T110" fmla="*/ 84 w 146"/>
                <a:gd name="T111" fmla="*/ 2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6"/>
                <a:gd name="T169" fmla="*/ 0 h 100"/>
                <a:gd name="T170" fmla="*/ 146 w 146"/>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6" h="100">
                  <a:moveTo>
                    <a:pt x="84" y="2"/>
                  </a:moveTo>
                  <a:lnTo>
                    <a:pt x="81" y="2"/>
                  </a:lnTo>
                  <a:lnTo>
                    <a:pt x="79" y="4"/>
                  </a:lnTo>
                  <a:lnTo>
                    <a:pt x="77" y="4"/>
                  </a:lnTo>
                  <a:lnTo>
                    <a:pt x="77" y="6"/>
                  </a:lnTo>
                  <a:lnTo>
                    <a:pt x="75" y="8"/>
                  </a:lnTo>
                  <a:lnTo>
                    <a:pt x="73" y="9"/>
                  </a:lnTo>
                  <a:lnTo>
                    <a:pt x="71" y="11"/>
                  </a:lnTo>
                  <a:lnTo>
                    <a:pt x="69" y="13"/>
                  </a:lnTo>
                  <a:lnTo>
                    <a:pt x="65" y="13"/>
                  </a:lnTo>
                  <a:lnTo>
                    <a:pt x="60" y="13"/>
                  </a:lnTo>
                  <a:lnTo>
                    <a:pt x="56" y="15"/>
                  </a:lnTo>
                  <a:lnTo>
                    <a:pt x="50" y="15"/>
                  </a:lnTo>
                  <a:lnTo>
                    <a:pt x="46" y="17"/>
                  </a:lnTo>
                  <a:lnTo>
                    <a:pt x="40" y="17"/>
                  </a:lnTo>
                  <a:lnTo>
                    <a:pt x="36" y="17"/>
                  </a:lnTo>
                  <a:lnTo>
                    <a:pt x="31" y="17"/>
                  </a:lnTo>
                  <a:lnTo>
                    <a:pt x="29" y="17"/>
                  </a:lnTo>
                  <a:lnTo>
                    <a:pt x="27" y="19"/>
                  </a:lnTo>
                  <a:lnTo>
                    <a:pt x="23" y="21"/>
                  </a:lnTo>
                  <a:lnTo>
                    <a:pt x="21" y="23"/>
                  </a:lnTo>
                  <a:lnTo>
                    <a:pt x="19" y="23"/>
                  </a:lnTo>
                  <a:lnTo>
                    <a:pt x="17" y="25"/>
                  </a:lnTo>
                  <a:lnTo>
                    <a:pt x="13" y="25"/>
                  </a:lnTo>
                  <a:lnTo>
                    <a:pt x="12" y="25"/>
                  </a:lnTo>
                  <a:lnTo>
                    <a:pt x="10" y="27"/>
                  </a:lnTo>
                  <a:lnTo>
                    <a:pt x="8" y="29"/>
                  </a:lnTo>
                  <a:lnTo>
                    <a:pt x="8" y="31"/>
                  </a:lnTo>
                  <a:lnTo>
                    <a:pt x="6" y="32"/>
                  </a:lnTo>
                  <a:lnTo>
                    <a:pt x="4" y="36"/>
                  </a:lnTo>
                  <a:lnTo>
                    <a:pt x="4" y="38"/>
                  </a:lnTo>
                  <a:lnTo>
                    <a:pt x="2" y="38"/>
                  </a:lnTo>
                  <a:lnTo>
                    <a:pt x="0" y="40"/>
                  </a:lnTo>
                  <a:lnTo>
                    <a:pt x="0" y="44"/>
                  </a:lnTo>
                  <a:lnTo>
                    <a:pt x="0" y="48"/>
                  </a:lnTo>
                  <a:lnTo>
                    <a:pt x="0" y="52"/>
                  </a:lnTo>
                  <a:lnTo>
                    <a:pt x="0" y="55"/>
                  </a:lnTo>
                  <a:lnTo>
                    <a:pt x="0" y="61"/>
                  </a:lnTo>
                  <a:lnTo>
                    <a:pt x="0" y="65"/>
                  </a:lnTo>
                  <a:lnTo>
                    <a:pt x="0" y="69"/>
                  </a:lnTo>
                  <a:lnTo>
                    <a:pt x="0" y="73"/>
                  </a:lnTo>
                  <a:lnTo>
                    <a:pt x="0" y="75"/>
                  </a:lnTo>
                  <a:lnTo>
                    <a:pt x="2" y="75"/>
                  </a:lnTo>
                  <a:lnTo>
                    <a:pt x="4" y="77"/>
                  </a:lnTo>
                  <a:lnTo>
                    <a:pt x="6" y="79"/>
                  </a:lnTo>
                  <a:lnTo>
                    <a:pt x="8" y="79"/>
                  </a:lnTo>
                  <a:lnTo>
                    <a:pt x="10" y="80"/>
                  </a:lnTo>
                  <a:lnTo>
                    <a:pt x="10" y="82"/>
                  </a:lnTo>
                  <a:lnTo>
                    <a:pt x="12" y="84"/>
                  </a:lnTo>
                  <a:lnTo>
                    <a:pt x="13" y="84"/>
                  </a:lnTo>
                  <a:lnTo>
                    <a:pt x="17" y="86"/>
                  </a:lnTo>
                  <a:lnTo>
                    <a:pt x="19" y="88"/>
                  </a:lnTo>
                  <a:lnTo>
                    <a:pt x="21" y="88"/>
                  </a:lnTo>
                  <a:lnTo>
                    <a:pt x="25" y="90"/>
                  </a:lnTo>
                  <a:lnTo>
                    <a:pt x="27" y="92"/>
                  </a:lnTo>
                  <a:lnTo>
                    <a:pt x="29" y="94"/>
                  </a:lnTo>
                  <a:lnTo>
                    <a:pt x="31" y="96"/>
                  </a:lnTo>
                  <a:lnTo>
                    <a:pt x="35" y="96"/>
                  </a:lnTo>
                  <a:lnTo>
                    <a:pt x="36" y="96"/>
                  </a:lnTo>
                  <a:lnTo>
                    <a:pt x="38" y="96"/>
                  </a:lnTo>
                  <a:lnTo>
                    <a:pt x="40" y="96"/>
                  </a:lnTo>
                  <a:lnTo>
                    <a:pt x="42" y="96"/>
                  </a:lnTo>
                  <a:lnTo>
                    <a:pt x="46" y="96"/>
                  </a:lnTo>
                  <a:lnTo>
                    <a:pt x="48" y="98"/>
                  </a:lnTo>
                  <a:lnTo>
                    <a:pt x="50" y="100"/>
                  </a:lnTo>
                  <a:lnTo>
                    <a:pt x="56" y="98"/>
                  </a:lnTo>
                  <a:lnTo>
                    <a:pt x="63" y="98"/>
                  </a:lnTo>
                  <a:lnTo>
                    <a:pt x="71" y="96"/>
                  </a:lnTo>
                  <a:lnTo>
                    <a:pt x="77" y="94"/>
                  </a:lnTo>
                  <a:lnTo>
                    <a:pt x="84" y="94"/>
                  </a:lnTo>
                  <a:lnTo>
                    <a:pt x="90" y="92"/>
                  </a:lnTo>
                  <a:lnTo>
                    <a:pt x="98" y="90"/>
                  </a:lnTo>
                  <a:lnTo>
                    <a:pt x="106" y="90"/>
                  </a:lnTo>
                  <a:lnTo>
                    <a:pt x="107" y="88"/>
                  </a:lnTo>
                  <a:lnTo>
                    <a:pt x="109" y="88"/>
                  </a:lnTo>
                  <a:lnTo>
                    <a:pt x="109" y="86"/>
                  </a:lnTo>
                  <a:lnTo>
                    <a:pt x="111" y="86"/>
                  </a:lnTo>
                  <a:lnTo>
                    <a:pt x="113" y="84"/>
                  </a:lnTo>
                  <a:lnTo>
                    <a:pt x="115" y="84"/>
                  </a:lnTo>
                  <a:lnTo>
                    <a:pt x="117" y="84"/>
                  </a:lnTo>
                  <a:lnTo>
                    <a:pt x="119" y="80"/>
                  </a:lnTo>
                  <a:lnTo>
                    <a:pt x="123" y="77"/>
                  </a:lnTo>
                  <a:lnTo>
                    <a:pt x="125" y="75"/>
                  </a:lnTo>
                  <a:lnTo>
                    <a:pt x="129" y="71"/>
                  </a:lnTo>
                  <a:lnTo>
                    <a:pt x="131" y="67"/>
                  </a:lnTo>
                  <a:lnTo>
                    <a:pt x="134" y="63"/>
                  </a:lnTo>
                  <a:lnTo>
                    <a:pt x="136" y="61"/>
                  </a:lnTo>
                  <a:lnTo>
                    <a:pt x="140" y="57"/>
                  </a:lnTo>
                  <a:lnTo>
                    <a:pt x="142" y="52"/>
                  </a:lnTo>
                  <a:lnTo>
                    <a:pt x="142" y="46"/>
                  </a:lnTo>
                  <a:lnTo>
                    <a:pt x="144" y="40"/>
                  </a:lnTo>
                  <a:lnTo>
                    <a:pt x="144" y="34"/>
                  </a:lnTo>
                  <a:lnTo>
                    <a:pt x="144" y="29"/>
                  </a:lnTo>
                  <a:lnTo>
                    <a:pt x="146" y="23"/>
                  </a:lnTo>
                  <a:lnTo>
                    <a:pt x="146" y="17"/>
                  </a:lnTo>
                  <a:lnTo>
                    <a:pt x="146" y="11"/>
                  </a:lnTo>
                  <a:lnTo>
                    <a:pt x="144" y="9"/>
                  </a:lnTo>
                  <a:lnTo>
                    <a:pt x="142" y="8"/>
                  </a:lnTo>
                  <a:lnTo>
                    <a:pt x="140" y="8"/>
                  </a:lnTo>
                  <a:lnTo>
                    <a:pt x="136" y="6"/>
                  </a:lnTo>
                  <a:lnTo>
                    <a:pt x="134" y="4"/>
                  </a:lnTo>
                  <a:lnTo>
                    <a:pt x="132" y="2"/>
                  </a:lnTo>
                  <a:lnTo>
                    <a:pt x="131" y="0"/>
                  </a:lnTo>
                  <a:lnTo>
                    <a:pt x="129" y="0"/>
                  </a:lnTo>
                  <a:lnTo>
                    <a:pt x="123" y="0"/>
                  </a:lnTo>
                  <a:lnTo>
                    <a:pt x="117" y="0"/>
                  </a:lnTo>
                  <a:lnTo>
                    <a:pt x="111" y="0"/>
                  </a:lnTo>
                  <a:lnTo>
                    <a:pt x="106" y="0"/>
                  </a:lnTo>
                  <a:lnTo>
                    <a:pt x="100" y="0"/>
                  </a:lnTo>
                  <a:lnTo>
                    <a:pt x="94" y="0"/>
                  </a:lnTo>
                  <a:lnTo>
                    <a:pt x="90" y="0"/>
                  </a:lnTo>
                  <a:lnTo>
                    <a:pt x="84" y="2"/>
                  </a:lnTo>
                </a:path>
              </a:pathLst>
            </a:custGeom>
            <a:noFill/>
            <a:ln w="0">
              <a:solidFill>
                <a:srgbClr val="000000"/>
              </a:solidFill>
              <a:prstDash val="solid"/>
              <a:round/>
              <a:headEnd/>
              <a:tailEnd/>
            </a:ln>
          </p:spPr>
          <p:txBody>
            <a:bodyPr/>
            <a:lstStyle/>
            <a:p>
              <a:endParaRPr lang="en-US"/>
            </a:p>
          </p:txBody>
        </p:sp>
        <p:sp>
          <p:nvSpPr>
            <p:cNvPr id="534" name="Freeform 212"/>
            <p:cNvSpPr>
              <a:spLocks/>
            </p:cNvSpPr>
            <p:nvPr/>
          </p:nvSpPr>
          <p:spPr bwMode="auto">
            <a:xfrm>
              <a:off x="1597950" y="3324551"/>
              <a:ext cx="125406" cy="123162"/>
            </a:xfrm>
            <a:custGeom>
              <a:avLst/>
              <a:gdLst>
                <a:gd name="T0" fmla="*/ 52 w 52"/>
                <a:gd name="T1" fmla="*/ 4 h 54"/>
                <a:gd name="T2" fmla="*/ 46 w 52"/>
                <a:gd name="T3" fmla="*/ 4 h 54"/>
                <a:gd name="T4" fmla="*/ 45 w 52"/>
                <a:gd name="T5" fmla="*/ 2 h 54"/>
                <a:gd name="T6" fmla="*/ 43 w 52"/>
                <a:gd name="T7" fmla="*/ 2 h 54"/>
                <a:gd name="T8" fmla="*/ 35 w 52"/>
                <a:gd name="T9" fmla="*/ 0 h 54"/>
                <a:gd name="T10" fmla="*/ 29 w 52"/>
                <a:gd name="T11" fmla="*/ 2 h 54"/>
                <a:gd name="T12" fmla="*/ 21 w 52"/>
                <a:gd name="T13" fmla="*/ 2 h 54"/>
                <a:gd name="T14" fmla="*/ 16 w 52"/>
                <a:gd name="T15" fmla="*/ 4 h 54"/>
                <a:gd name="T16" fmla="*/ 12 w 52"/>
                <a:gd name="T17" fmla="*/ 6 h 54"/>
                <a:gd name="T18" fmla="*/ 10 w 52"/>
                <a:gd name="T19" fmla="*/ 8 h 54"/>
                <a:gd name="T20" fmla="*/ 8 w 52"/>
                <a:gd name="T21" fmla="*/ 8 h 54"/>
                <a:gd name="T22" fmla="*/ 4 w 52"/>
                <a:gd name="T23" fmla="*/ 17 h 54"/>
                <a:gd name="T24" fmla="*/ 0 w 52"/>
                <a:gd name="T25" fmla="*/ 25 h 54"/>
                <a:gd name="T26" fmla="*/ 0 w 52"/>
                <a:gd name="T27" fmla="*/ 46 h 54"/>
                <a:gd name="T28" fmla="*/ 4 w 52"/>
                <a:gd name="T29" fmla="*/ 50 h 54"/>
                <a:gd name="T30" fmla="*/ 10 w 52"/>
                <a:gd name="T31" fmla="*/ 52 h 54"/>
                <a:gd name="T32" fmla="*/ 14 w 52"/>
                <a:gd name="T33" fmla="*/ 54 h 54"/>
                <a:gd name="T34" fmla="*/ 16 w 52"/>
                <a:gd name="T35" fmla="*/ 54 h 54"/>
                <a:gd name="T36" fmla="*/ 18 w 52"/>
                <a:gd name="T37" fmla="*/ 52 h 54"/>
                <a:gd name="T38" fmla="*/ 21 w 52"/>
                <a:gd name="T39" fmla="*/ 50 h 54"/>
                <a:gd name="T40" fmla="*/ 23 w 52"/>
                <a:gd name="T41" fmla="*/ 50 h 54"/>
                <a:gd name="T42" fmla="*/ 27 w 52"/>
                <a:gd name="T43" fmla="*/ 44 h 54"/>
                <a:gd name="T44" fmla="*/ 35 w 52"/>
                <a:gd name="T45" fmla="*/ 40 h 54"/>
                <a:gd name="T46" fmla="*/ 35 w 52"/>
                <a:gd name="T47" fmla="*/ 37 h 54"/>
                <a:gd name="T48" fmla="*/ 39 w 52"/>
                <a:gd name="T49" fmla="*/ 33 h 54"/>
                <a:gd name="T50" fmla="*/ 41 w 52"/>
                <a:gd name="T51" fmla="*/ 31 h 54"/>
                <a:gd name="T52" fmla="*/ 43 w 52"/>
                <a:gd name="T53" fmla="*/ 27 h 54"/>
                <a:gd name="T54" fmla="*/ 46 w 52"/>
                <a:gd name="T55" fmla="*/ 25 h 54"/>
                <a:gd name="T56" fmla="*/ 48 w 52"/>
                <a:gd name="T57" fmla="*/ 23 h 54"/>
                <a:gd name="T58" fmla="*/ 50 w 52"/>
                <a:gd name="T59" fmla="*/ 21 h 54"/>
                <a:gd name="T60" fmla="*/ 52 w 52"/>
                <a:gd name="T61" fmla="*/ 19 h 54"/>
                <a:gd name="T62" fmla="*/ 52 w 52"/>
                <a:gd name="T63" fmla="*/ 15 h 54"/>
                <a:gd name="T64" fmla="*/ 52 w 52"/>
                <a:gd name="T65" fmla="*/ 8 h 54"/>
                <a:gd name="T66" fmla="*/ 50 w 52"/>
                <a:gd name="T67" fmla="*/ 8 h 54"/>
                <a:gd name="T68" fmla="*/ 52 w 52"/>
                <a:gd name="T69" fmla="*/ 4 h 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54"/>
                <a:gd name="T107" fmla="*/ 52 w 52"/>
                <a:gd name="T108" fmla="*/ 54 h 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54">
                  <a:moveTo>
                    <a:pt x="52" y="4"/>
                  </a:moveTo>
                  <a:lnTo>
                    <a:pt x="46" y="4"/>
                  </a:lnTo>
                  <a:lnTo>
                    <a:pt x="45" y="2"/>
                  </a:lnTo>
                  <a:lnTo>
                    <a:pt x="43" y="2"/>
                  </a:lnTo>
                  <a:lnTo>
                    <a:pt x="35" y="0"/>
                  </a:lnTo>
                  <a:lnTo>
                    <a:pt x="29" y="2"/>
                  </a:lnTo>
                  <a:lnTo>
                    <a:pt x="21" y="2"/>
                  </a:lnTo>
                  <a:lnTo>
                    <a:pt x="16" y="4"/>
                  </a:lnTo>
                  <a:lnTo>
                    <a:pt x="12" y="6"/>
                  </a:lnTo>
                  <a:lnTo>
                    <a:pt x="10" y="8"/>
                  </a:lnTo>
                  <a:lnTo>
                    <a:pt x="8" y="8"/>
                  </a:lnTo>
                  <a:lnTo>
                    <a:pt x="4" y="17"/>
                  </a:lnTo>
                  <a:lnTo>
                    <a:pt x="0" y="25"/>
                  </a:lnTo>
                  <a:lnTo>
                    <a:pt x="0" y="46"/>
                  </a:lnTo>
                  <a:lnTo>
                    <a:pt x="4" y="50"/>
                  </a:lnTo>
                  <a:lnTo>
                    <a:pt x="10" y="52"/>
                  </a:lnTo>
                  <a:lnTo>
                    <a:pt x="14" y="54"/>
                  </a:lnTo>
                  <a:lnTo>
                    <a:pt x="16" y="54"/>
                  </a:lnTo>
                  <a:lnTo>
                    <a:pt x="18" y="52"/>
                  </a:lnTo>
                  <a:lnTo>
                    <a:pt x="21" y="50"/>
                  </a:lnTo>
                  <a:lnTo>
                    <a:pt x="23" y="50"/>
                  </a:lnTo>
                  <a:lnTo>
                    <a:pt x="27" y="44"/>
                  </a:lnTo>
                  <a:lnTo>
                    <a:pt x="35" y="40"/>
                  </a:lnTo>
                  <a:lnTo>
                    <a:pt x="35" y="37"/>
                  </a:lnTo>
                  <a:lnTo>
                    <a:pt x="39" y="33"/>
                  </a:lnTo>
                  <a:lnTo>
                    <a:pt x="41" y="31"/>
                  </a:lnTo>
                  <a:lnTo>
                    <a:pt x="43" y="27"/>
                  </a:lnTo>
                  <a:lnTo>
                    <a:pt x="46" y="25"/>
                  </a:lnTo>
                  <a:lnTo>
                    <a:pt x="48" y="23"/>
                  </a:lnTo>
                  <a:lnTo>
                    <a:pt x="50" y="21"/>
                  </a:lnTo>
                  <a:lnTo>
                    <a:pt x="52" y="19"/>
                  </a:lnTo>
                  <a:lnTo>
                    <a:pt x="52" y="15"/>
                  </a:lnTo>
                  <a:lnTo>
                    <a:pt x="52" y="8"/>
                  </a:lnTo>
                  <a:lnTo>
                    <a:pt x="50" y="8"/>
                  </a:lnTo>
                  <a:lnTo>
                    <a:pt x="52" y="4"/>
                  </a:lnTo>
                  <a:close/>
                </a:path>
              </a:pathLst>
            </a:custGeom>
            <a:solidFill>
              <a:srgbClr val="BFFFBF"/>
            </a:solidFill>
            <a:ln w="9525">
              <a:noFill/>
              <a:round/>
              <a:headEnd/>
              <a:tailEnd/>
            </a:ln>
          </p:spPr>
          <p:txBody>
            <a:bodyPr/>
            <a:lstStyle/>
            <a:p>
              <a:endParaRPr lang="en-US"/>
            </a:p>
          </p:txBody>
        </p:sp>
        <p:sp>
          <p:nvSpPr>
            <p:cNvPr id="535" name="Freeform 213"/>
            <p:cNvSpPr>
              <a:spLocks/>
            </p:cNvSpPr>
            <p:nvPr/>
          </p:nvSpPr>
          <p:spPr bwMode="auto">
            <a:xfrm>
              <a:off x="1597950" y="3324551"/>
              <a:ext cx="125406" cy="123162"/>
            </a:xfrm>
            <a:custGeom>
              <a:avLst/>
              <a:gdLst>
                <a:gd name="T0" fmla="*/ 50 w 52"/>
                <a:gd name="T1" fmla="*/ 4 h 54"/>
                <a:gd name="T2" fmla="*/ 46 w 52"/>
                <a:gd name="T3" fmla="*/ 4 h 54"/>
                <a:gd name="T4" fmla="*/ 45 w 52"/>
                <a:gd name="T5" fmla="*/ 2 h 54"/>
                <a:gd name="T6" fmla="*/ 39 w 52"/>
                <a:gd name="T7" fmla="*/ 0 h 54"/>
                <a:gd name="T8" fmla="*/ 33 w 52"/>
                <a:gd name="T9" fmla="*/ 2 h 54"/>
                <a:gd name="T10" fmla="*/ 25 w 52"/>
                <a:gd name="T11" fmla="*/ 2 h 54"/>
                <a:gd name="T12" fmla="*/ 20 w 52"/>
                <a:gd name="T13" fmla="*/ 4 h 54"/>
                <a:gd name="T14" fmla="*/ 14 w 52"/>
                <a:gd name="T15" fmla="*/ 4 h 54"/>
                <a:gd name="T16" fmla="*/ 12 w 52"/>
                <a:gd name="T17" fmla="*/ 8 h 54"/>
                <a:gd name="T18" fmla="*/ 8 w 52"/>
                <a:gd name="T19" fmla="*/ 8 h 54"/>
                <a:gd name="T20" fmla="*/ 6 w 52"/>
                <a:gd name="T21" fmla="*/ 13 h 54"/>
                <a:gd name="T22" fmla="*/ 4 w 52"/>
                <a:gd name="T23" fmla="*/ 17 h 54"/>
                <a:gd name="T24" fmla="*/ 2 w 52"/>
                <a:gd name="T25" fmla="*/ 21 h 54"/>
                <a:gd name="T26" fmla="*/ 0 w 52"/>
                <a:gd name="T27" fmla="*/ 25 h 54"/>
                <a:gd name="T28" fmla="*/ 0 w 52"/>
                <a:gd name="T29" fmla="*/ 31 h 54"/>
                <a:gd name="T30" fmla="*/ 0 w 52"/>
                <a:gd name="T31" fmla="*/ 35 h 54"/>
                <a:gd name="T32" fmla="*/ 0 w 52"/>
                <a:gd name="T33" fmla="*/ 40 h 54"/>
                <a:gd name="T34" fmla="*/ 0 w 52"/>
                <a:gd name="T35" fmla="*/ 46 h 54"/>
                <a:gd name="T36" fmla="*/ 4 w 52"/>
                <a:gd name="T37" fmla="*/ 50 h 54"/>
                <a:gd name="T38" fmla="*/ 8 w 52"/>
                <a:gd name="T39" fmla="*/ 50 h 54"/>
                <a:gd name="T40" fmla="*/ 12 w 52"/>
                <a:gd name="T41" fmla="*/ 52 h 54"/>
                <a:gd name="T42" fmla="*/ 14 w 52"/>
                <a:gd name="T43" fmla="*/ 54 h 54"/>
                <a:gd name="T44" fmla="*/ 18 w 52"/>
                <a:gd name="T45" fmla="*/ 52 h 54"/>
                <a:gd name="T46" fmla="*/ 21 w 52"/>
                <a:gd name="T47" fmla="*/ 50 h 54"/>
                <a:gd name="T48" fmla="*/ 25 w 52"/>
                <a:gd name="T49" fmla="*/ 50 h 54"/>
                <a:gd name="T50" fmla="*/ 27 w 52"/>
                <a:gd name="T51" fmla="*/ 46 h 54"/>
                <a:gd name="T52" fmla="*/ 31 w 52"/>
                <a:gd name="T53" fmla="*/ 42 h 54"/>
                <a:gd name="T54" fmla="*/ 35 w 52"/>
                <a:gd name="T55" fmla="*/ 40 h 54"/>
                <a:gd name="T56" fmla="*/ 35 w 52"/>
                <a:gd name="T57" fmla="*/ 37 h 54"/>
                <a:gd name="T58" fmla="*/ 37 w 52"/>
                <a:gd name="T59" fmla="*/ 33 h 54"/>
                <a:gd name="T60" fmla="*/ 41 w 52"/>
                <a:gd name="T61" fmla="*/ 31 h 54"/>
                <a:gd name="T62" fmla="*/ 43 w 52"/>
                <a:gd name="T63" fmla="*/ 27 h 54"/>
                <a:gd name="T64" fmla="*/ 46 w 52"/>
                <a:gd name="T65" fmla="*/ 25 h 54"/>
                <a:gd name="T66" fmla="*/ 48 w 52"/>
                <a:gd name="T67" fmla="*/ 23 h 54"/>
                <a:gd name="T68" fmla="*/ 52 w 52"/>
                <a:gd name="T69" fmla="*/ 19 h 54"/>
                <a:gd name="T70" fmla="*/ 52 w 52"/>
                <a:gd name="T71" fmla="*/ 15 h 54"/>
                <a:gd name="T72" fmla="*/ 52 w 52"/>
                <a:gd name="T73" fmla="*/ 12 h 54"/>
                <a:gd name="T74" fmla="*/ 52 w 52"/>
                <a:gd name="T75" fmla="*/ 8 h 54"/>
                <a:gd name="T76" fmla="*/ 50 w 52"/>
                <a:gd name="T77" fmla="*/ 6 h 54"/>
                <a:gd name="T78" fmla="*/ 52 w 52"/>
                <a:gd name="T79" fmla="*/ 4 h 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
                <a:gd name="T121" fmla="*/ 0 h 54"/>
                <a:gd name="T122" fmla="*/ 52 w 52"/>
                <a:gd name="T123" fmla="*/ 54 h 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 h="54">
                  <a:moveTo>
                    <a:pt x="52" y="4"/>
                  </a:moveTo>
                  <a:lnTo>
                    <a:pt x="50" y="4"/>
                  </a:lnTo>
                  <a:lnTo>
                    <a:pt x="48" y="4"/>
                  </a:lnTo>
                  <a:lnTo>
                    <a:pt x="46" y="4"/>
                  </a:lnTo>
                  <a:lnTo>
                    <a:pt x="46" y="2"/>
                  </a:lnTo>
                  <a:lnTo>
                    <a:pt x="45" y="2"/>
                  </a:lnTo>
                  <a:lnTo>
                    <a:pt x="43" y="2"/>
                  </a:lnTo>
                  <a:lnTo>
                    <a:pt x="39" y="0"/>
                  </a:lnTo>
                  <a:lnTo>
                    <a:pt x="35" y="0"/>
                  </a:lnTo>
                  <a:lnTo>
                    <a:pt x="33" y="2"/>
                  </a:lnTo>
                  <a:lnTo>
                    <a:pt x="29" y="2"/>
                  </a:lnTo>
                  <a:lnTo>
                    <a:pt x="25" y="2"/>
                  </a:lnTo>
                  <a:lnTo>
                    <a:pt x="23" y="4"/>
                  </a:lnTo>
                  <a:lnTo>
                    <a:pt x="20" y="4"/>
                  </a:lnTo>
                  <a:lnTo>
                    <a:pt x="16" y="4"/>
                  </a:lnTo>
                  <a:lnTo>
                    <a:pt x="14" y="4"/>
                  </a:lnTo>
                  <a:lnTo>
                    <a:pt x="12" y="6"/>
                  </a:lnTo>
                  <a:lnTo>
                    <a:pt x="12" y="8"/>
                  </a:lnTo>
                  <a:lnTo>
                    <a:pt x="10" y="8"/>
                  </a:lnTo>
                  <a:lnTo>
                    <a:pt x="8" y="8"/>
                  </a:lnTo>
                  <a:lnTo>
                    <a:pt x="8" y="12"/>
                  </a:lnTo>
                  <a:lnTo>
                    <a:pt x="6" y="13"/>
                  </a:lnTo>
                  <a:lnTo>
                    <a:pt x="6" y="15"/>
                  </a:lnTo>
                  <a:lnTo>
                    <a:pt x="4" y="17"/>
                  </a:lnTo>
                  <a:lnTo>
                    <a:pt x="2" y="19"/>
                  </a:lnTo>
                  <a:lnTo>
                    <a:pt x="2" y="21"/>
                  </a:lnTo>
                  <a:lnTo>
                    <a:pt x="0" y="23"/>
                  </a:lnTo>
                  <a:lnTo>
                    <a:pt x="0" y="25"/>
                  </a:lnTo>
                  <a:lnTo>
                    <a:pt x="0" y="27"/>
                  </a:lnTo>
                  <a:lnTo>
                    <a:pt x="0" y="31"/>
                  </a:lnTo>
                  <a:lnTo>
                    <a:pt x="0" y="33"/>
                  </a:lnTo>
                  <a:lnTo>
                    <a:pt x="0" y="35"/>
                  </a:lnTo>
                  <a:lnTo>
                    <a:pt x="0" y="38"/>
                  </a:lnTo>
                  <a:lnTo>
                    <a:pt x="0" y="40"/>
                  </a:lnTo>
                  <a:lnTo>
                    <a:pt x="0" y="42"/>
                  </a:lnTo>
                  <a:lnTo>
                    <a:pt x="0" y="46"/>
                  </a:lnTo>
                  <a:lnTo>
                    <a:pt x="2" y="48"/>
                  </a:lnTo>
                  <a:lnTo>
                    <a:pt x="4" y="50"/>
                  </a:lnTo>
                  <a:lnTo>
                    <a:pt x="6" y="50"/>
                  </a:lnTo>
                  <a:lnTo>
                    <a:pt x="8" y="50"/>
                  </a:lnTo>
                  <a:lnTo>
                    <a:pt x="10" y="52"/>
                  </a:lnTo>
                  <a:lnTo>
                    <a:pt x="12" y="52"/>
                  </a:lnTo>
                  <a:lnTo>
                    <a:pt x="12" y="54"/>
                  </a:lnTo>
                  <a:lnTo>
                    <a:pt x="14" y="54"/>
                  </a:lnTo>
                  <a:lnTo>
                    <a:pt x="16" y="54"/>
                  </a:lnTo>
                  <a:lnTo>
                    <a:pt x="18" y="52"/>
                  </a:lnTo>
                  <a:lnTo>
                    <a:pt x="20" y="50"/>
                  </a:lnTo>
                  <a:lnTo>
                    <a:pt x="21" y="50"/>
                  </a:lnTo>
                  <a:lnTo>
                    <a:pt x="23" y="50"/>
                  </a:lnTo>
                  <a:lnTo>
                    <a:pt x="25" y="50"/>
                  </a:lnTo>
                  <a:lnTo>
                    <a:pt x="25" y="48"/>
                  </a:lnTo>
                  <a:lnTo>
                    <a:pt x="27" y="46"/>
                  </a:lnTo>
                  <a:lnTo>
                    <a:pt x="29" y="44"/>
                  </a:lnTo>
                  <a:lnTo>
                    <a:pt x="31" y="42"/>
                  </a:lnTo>
                  <a:lnTo>
                    <a:pt x="33" y="40"/>
                  </a:lnTo>
                  <a:lnTo>
                    <a:pt x="35" y="40"/>
                  </a:lnTo>
                  <a:lnTo>
                    <a:pt x="35" y="38"/>
                  </a:lnTo>
                  <a:lnTo>
                    <a:pt x="35" y="37"/>
                  </a:lnTo>
                  <a:lnTo>
                    <a:pt x="37" y="35"/>
                  </a:lnTo>
                  <a:lnTo>
                    <a:pt x="37" y="33"/>
                  </a:lnTo>
                  <a:lnTo>
                    <a:pt x="39" y="33"/>
                  </a:lnTo>
                  <a:lnTo>
                    <a:pt x="41" y="31"/>
                  </a:lnTo>
                  <a:lnTo>
                    <a:pt x="41" y="29"/>
                  </a:lnTo>
                  <a:lnTo>
                    <a:pt x="43" y="27"/>
                  </a:lnTo>
                  <a:lnTo>
                    <a:pt x="45" y="25"/>
                  </a:lnTo>
                  <a:lnTo>
                    <a:pt x="46" y="25"/>
                  </a:lnTo>
                  <a:lnTo>
                    <a:pt x="46" y="23"/>
                  </a:lnTo>
                  <a:lnTo>
                    <a:pt x="48" y="23"/>
                  </a:lnTo>
                  <a:lnTo>
                    <a:pt x="50" y="21"/>
                  </a:lnTo>
                  <a:lnTo>
                    <a:pt x="52" y="19"/>
                  </a:lnTo>
                  <a:lnTo>
                    <a:pt x="52" y="17"/>
                  </a:lnTo>
                  <a:lnTo>
                    <a:pt x="52" y="15"/>
                  </a:lnTo>
                  <a:lnTo>
                    <a:pt x="52" y="13"/>
                  </a:lnTo>
                  <a:lnTo>
                    <a:pt x="52" y="12"/>
                  </a:lnTo>
                  <a:lnTo>
                    <a:pt x="52" y="10"/>
                  </a:lnTo>
                  <a:lnTo>
                    <a:pt x="52" y="8"/>
                  </a:lnTo>
                  <a:lnTo>
                    <a:pt x="50" y="8"/>
                  </a:lnTo>
                  <a:lnTo>
                    <a:pt x="50" y="6"/>
                  </a:lnTo>
                  <a:lnTo>
                    <a:pt x="52" y="6"/>
                  </a:lnTo>
                  <a:lnTo>
                    <a:pt x="52" y="4"/>
                  </a:lnTo>
                </a:path>
              </a:pathLst>
            </a:custGeom>
            <a:solidFill>
              <a:schemeClr val="accent1"/>
            </a:solidFill>
            <a:ln w="0">
              <a:solidFill>
                <a:srgbClr val="000000"/>
              </a:solidFill>
              <a:prstDash val="solid"/>
              <a:round/>
              <a:headEnd/>
              <a:tailEnd/>
            </a:ln>
          </p:spPr>
          <p:txBody>
            <a:bodyPr/>
            <a:lstStyle/>
            <a:p>
              <a:endParaRPr lang="en-US"/>
            </a:p>
          </p:txBody>
        </p:sp>
        <p:sp>
          <p:nvSpPr>
            <p:cNvPr id="536" name="Freeform 214"/>
            <p:cNvSpPr>
              <a:spLocks/>
            </p:cNvSpPr>
            <p:nvPr/>
          </p:nvSpPr>
          <p:spPr bwMode="auto">
            <a:xfrm>
              <a:off x="1414665" y="2895765"/>
              <a:ext cx="147111" cy="481244"/>
            </a:xfrm>
            <a:custGeom>
              <a:avLst/>
              <a:gdLst>
                <a:gd name="T0" fmla="*/ 61 w 61"/>
                <a:gd name="T1" fmla="*/ 4 h 211"/>
                <a:gd name="T2" fmla="*/ 55 w 61"/>
                <a:gd name="T3" fmla="*/ 0 h 211"/>
                <a:gd name="T4" fmla="*/ 49 w 61"/>
                <a:gd name="T5" fmla="*/ 0 h 211"/>
                <a:gd name="T6" fmla="*/ 38 w 61"/>
                <a:gd name="T7" fmla="*/ 0 h 211"/>
                <a:gd name="T8" fmla="*/ 28 w 61"/>
                <a:gd name="T9" fmla="*/ 4 h 211"/>
                <a:gd name="T10" fmla="*/ 21 w 61"/>
                <a:gd name="T11" fmla="*/ 10 h 211"/>
                <a:gd name="T12" fmla="*/ 13 w 61"/>
                <a:gd name="T13" fmla="*/ 17 h 211"/>
                <a:gd name="T14" fmla="*/ 9 w 61"/>
                <a:gd name="T15" fmla="*/ 23 h 211"/>
                <a:gd name="T16" fmla="*/ 7 w 61"/>
                <a:gd name="T17" fmla="*/ 29 h 211"/>
                <a:gd name="T18" fmla="*/ 5 w 61"/>
                <a:gd name="T19" fmla="*/ 33 h 211"/>
                <a:gd name="T20" fmla="*/ 3 w 61"/>
                <a:gd name="T21" fmla="*/ 38 h 211"/>
                <a:gd name="T22" fmla="*/ 1 w 61"/>
                <a:gd name="T23" fmla="*/ 46 h 211"/>
                <a:gd name="T24" fmla="*/ 0 w 61"/>
                <a:gd name="T25" fmla="*/ 54 h 211"/>
                <a:gd name="T26" fmla="*/ 0 w 61"/>
                <a:gd name="T27" fmla="*/ 61 h 211"/>
                <a:gd name="T28" fmla="*/ 0 w 61"/>
                <a:gd name="T29" fmla="*/ 77 h 211"/>
                <a:gd name="T30" fmla="*/ 0 w 61"/>
                <a:gd name="T31" fmla="*/ 92 h 211"/>
                <a:gd name="T32" fmla="*/ 0 w 61"/>
                <a:gd name="T33" fmla="*/ 107 h 211"/>
                <a:gd name="T34" fmla="*/ 3 w 61"/>
                <a:gd name="T35" fmla="*/ 117 h 211"/>
                <a:gd name="T36" fmla="*/ 7 w 61"/>
                <a:gd name="T37" fmla="*/ 127 h 211"/>
                <a:gd name="T38" fmla="*/ 9 w 61"/>
                <a:gd name="T39" fmla="*/ 134 h 211"/>
                <a:gd name="T40" fmla="*/ 13 w 61"/>
                <a:gd name="T41" fmla="*/ 144 h 211"/>
                <a:gd name="T42" fmla="*/ 17 w 61"/>
                <a:gd name="T43" fmla="*/ 159 h 211"/>
                <a:gd name="T44" fmla="*/ 17 w 61"/>
                <a:gd name="T45" fmla="*/ 167 h 211"/>
                <a:gd name="T46" fmla="*/ 17 w 61"/>
                <a:gd name="T47" fmla="*/ 175 h 211"/>
                <a:gd name="T48" fmla="*/ 15 w 61"/>
                <a:gd name="T49" fmla="*/ 180 h 211"/>
                <a:gd name="T50" fmla="*/ 11 w 61"/>
                <a:gd name="T51" fmla="*/ 184 h 211"/>
                <a:gd name="T52" fmla="*/ 11 w 61"/>
                <a:gd name="T53" fmla="*/ 201 h 211"/>
                <a:gd name="T54" fmla="*/ 15 w 61"/>
                <a:gd name="T55" fmla="*/ 203 h 211"/>
                <a:gd name="T56" fmla="*/ 21 w 61"/>
                <a:gd name="T57" fmla="*/ 207 h 211"/>
                <a:gd name="T58" fmla="*/ 25 w 61"/>
                <a:gd name="T59" fmla="*/ 207 h 211"/>
                <a:gd name="T60" fmla="*/ 28 w 61"/>
                <a:gd name="T61" fmla="*/ 211 h 211"/>
                <a:gd name="T62" fmla="*/ 34 w 61"/>
                <a:gd name="T63" fmla="*/ 211 h 211"/>
                <a:gd name="T64" fmla="*/ 38 w 61"/>
                <a:gd name="T65" fmla="*/ 211 h 211"/>
                <a:gd name="T66" fmla="*/ 46 w 61"/>
                <a:gd name="T67" fmla="*/ 207 h 211"/>
                <a:gd name="T68" fmla="*/ 48 w 61"/>
                <a:gd name="T69" fmla="*/ 207 h 211"/>
                <a:gd name="T70" fmla="*/ 48 w 61"/>
                <a:gd name="T71" fmla="*/ 207 h 211"/>
                <a:gd name="T72" fmla="*/ 49 w 61"/>
                <a:gd name="T73" fmla="*/ 205 h 211"/>
                <a:gd name="T74" fmla="*/ 49 w 61"/>
                <a:gd name="T75" fmla="*/ 201 h 211"/>
                <a:gd name="T76" fmla="*/ 51 w 61"/>
                <a:gd name="T77" fmla="*/ 201 h 211"/>
                <a:gd name="T78" fmla="*/ 51 w 61"/>
                <a:gd name="T79" fmla="*/ 201 h 211"/>
                <a:gd name="T80" fmla="*/ 53 w 61"/>
                <a:gd name="T81" fmla="*/ 192 h 211"/>
                <a:gd name="T82" fmla="*/ 57 w 61"/>
                <a:gd name="T83" fmla="*/ 184 h 211"/>
                <a:gd name="T84" fmla="*/ 57 w 61"/>
                <a:gd name="T85" fmla="*/ 167 h 211"/>
                <a:gd name="T86" fmla="*/ 57 w 61"/>
                <a:gd name="T87" fmla="*/ 150 h 211"/>
                <a:gd name="T88" fmla="*/ 57 w 61"/>
                <a:gd name="T89" fmla="*/ 132 h 211"/>
                <a:gd name="T90" fmla="*/ 57 w 61"/>
                <a:gd name="T91" fmla="*/ 123 h 211"/>
                <a:gd name="T92" fmla="*/ 55 w 61"/>
                <a:gd name="T93" fmla="*/ 113 h 211"/>
                <a:gd name="T94" fmla="*/ 53 w 61"/>
                <a:gd name="T95" fmla="*/ 104 h 211"/>
                <a:gd name="T96" fmla="*/ 51 w 61"/>
                <a:gd name="T97" fmla="*/ 100 h 211"/>
                <a:gd name="T98" fmla="*/ 49 w 61"/>
                <a:gd name="T99" fmla="*/ 96 h 211"/>
                <a:gd name="T100" fmla="*/ 49 w 61"/>
                <a:gd name="T101" fmla="*/ 82 h 211"/>
                <a:gd name="T102" fmla="*/ 49 w 61"/>
                <a:gd name="T103" fmla="*/ 67 h 211"/>
                <a:gd name="T104" fmla="*/ 49 w 61"/>
                <a:gd name="T105" fmla="*/ 52 h 211"/>
                <a:gd name="T106" fmla="*/ 49 w 61"/>
                <a:gd name="T107" fmla="*/ 46 h 211"/>
                <a:gd name="T108" fmla="*/ 51 w 61"/>
                <a:gd name="T109" fmla="*/ 38 h 211"/>
                <a:gd name="T110" fmla="*/ 53 w 61"/>
                <a:gd name="T111" fmla="*/ 29 h 211"/>
                <a:gd name="T112" fmla="*/ 57 w 61"/>
                <a:gd name="T113" fmla="*/ 21 h 211"/>
                <a:gd name="T114" fmla="*/ 59 w 61"/>
                <a:gd name="T115" fmla="*/ 11 h 211"/>
                <a:gd name="T116" fmla="*/ 61 w 61"/>
                <a:gd name="T117" fmla="*/ 4 h 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
                <a:gd name="T178" fmla="*/ 0 h 211"/>
                <a:gd name="T179" fmla="*/ 61 w 61"/>
                <a:gd name="T180" fmla="*/ 211 h 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 h="211">
                  <a:moveTo>
                    <a:pt x="61" y="4"/>
                  </a:moveTo>
                  <a:lnTo>
                    <a:pt x="55" y="0"/>
                  </a:lnTo>
                  <a:lnTo>
                    <a:pt x="49" y="0"/>
                  </a:lnTo>
                  <a:lnTo>
                    <a:pt x="38" y="0"/>
                  </a:lnTo>
                  <a:lnTo>
                    <a:pt x="28" y="4"/>
                  </a:lnTo>
                  <a:lnTo>
                    <a:pt x="21" y="10"/>
                  </a:lnTo>
                  <a:lnTo>
                    <a:pt x="13" y="17"/>
                  </a:lnTo>
                  <a:lnTo>
                    <a:pt x="9" y="23"/>
                  </a:lnTo>
                  <a:lnTo>
                    <a:pt x="7" y="29"/>
                  </a:lnTo>
                  <a:lnTo>
                    <a:pt x="5" y="33"/>
                  </a:lnTo>
                  <a:lnTo>
                    <a:pt x="3" y="38"/>
                  </a:lnTo>
                  <a:lnTo>
                    <a:pt x="1" y="46"/>
                  </a:lnTo>
                  <a:lnTo>
                    <a:pt x="0" y="54"/>
                  </a:lnTo>
                  <a:lnTo>
                    <a:pt x="0" y="61"/>
                  </a:lnTo>
                  <a:lnTo>
                    <a:pt x="0" y="77"/>
                  </a:lnTo>
                  <a:lnTo>
                    <a:pt x="0" y="92"/>
                  </a:lnTo>
                  <a:lnTo>
                    <a:pt x="0" y="107"/>
                  </a:lnTo>
                  <a:lnTo>
                    <a:pt x="3" y="117"/>
                  </a:lnTo>
                  <a:lnTo>
                    <a:pt x="7" y="127"/>
                  </a:lnTo>
                  <a:lnTo>
                    <a:pt x="9" y="134"/>
                  </a:lnTo>
                  <a:lnTo>
                    <a:pt x="13" y="144"/>
                  </a:lnTo>
                  <a:lnTo>
                    <a:pt x="17" y="159"/>
                  </a:lnTo>
                  <a:lnTo>
                    <a:pt x="17" y="167"/>
                  </a:lnTo>
                  <a:lnTo>
                    <a:pt x="17" y="175"/>
                  </a:lnTo>
                  <a:lnTo>
                    <a:pt x="15" y="180"/>
                  </a:lnTo>
                  <a:lnTo>
                    <a:pt x="11" y="184"/>
                  </a:lnTo>
                  <a:lnTo>
                    <a:pt x="11" y="201"/>
                  </a:lnTo>
                  <a:lnTo>
                    <a:pt x="15" y="203"/>
                  </a:lnTo>
                  <a:lnTo>
                    <a:pt x="21" y="207"/>
                  </a:lnTo>
                  <a:lnTo>
                    <a:pt x="25" y="207"/>
                  </a:lnTo>
                  <a:lnTo>
                    <a:pt x="28" y="211"/>
                  </a:lnTo>
                  <a:lnTo>
                    <a:pt x="34" y="211"/>
                  </a:lnTo>
                  <a:lnTo>
                    <a:pt x="38" y="211"/>
                  </a:lnTo>
                  <a:lnTo>
                    <a:pt x="46" y="207"/>
                  </a:lnTo>
                  <a:lnTo>
                    <a:pt x="48" y="207"/>
                  </a:lnTo>
                  <a:lnTo>
                    <a:pt x="49" y="205"/>
                  </a:lnTo>
                  <a:lnTo>
                    <a:pt x="49" y="201"/>
                  </a:lnTo>
                  <a:lnTo>
                    <a:pt x="51" y="201"/>
                  </a:lnTo>
                  <a:lnTo>
                    <a:pt x="53" y="192"/>
                  </a:lnTo>
                  <a:lnTo>
                    <a:pt x="57" y="184"/>
                  </a:lnTo>
                  <a:lnTo>
                    <a:pt x="57" y="167"/>
                  </a:lnTo>
                  <a:lnTo>
                    <a:pt x="57" y="150"/>
                  </a:lnTo>
                  <a:lnTo>
                    <a:pt x="57" y="132"/>
                  </a:lnTo>
                  <a:lnTo>
                    <a:pt x="57" y="123"/>
                  </a:lnTo>
                  <a:lnTo>
                    <a:pt x="55" y="113"/>
                  </a:lnTo>
                  <a:lnTo>
                    <a:pt x="53" y="104"/>
                  </a:lnTo>
                  <a:lnTo>
                    <a:pt x="51" y="100"/>
                  </a:lnTo>
                  <a:lnTo>
                    <a:pt x="49" y="96"/>
                  </a:lnTo>
                  <a:lnTo>
                    <a:pt x="49" y="82"/>
                  </a:lnTo>
                  <a:lnTo>
                    <a:pt x="49" y="67"/>
                  </a:lnTo>
                  <a:lnTo>
                    <a:pt x="49" y="52"/>
                  </a:lnTo>
                  <a:lnTo>
                    <a:pt x="49" y="46"/>
                  </a:lnTo>
                  <a:lnTo>
                    <a:pt x="51" y="38"/>
                  </a:lnTo>
                  <a:lnTo>
                    <a:pt x="53" y="29"/>
                  </a:lnTo>
                  <a:lnTo>
                    <a:pt x="57" y="21"/>
                  </a:lnTo>
                  <a:lnTo>
                    <a:pt x="59" y="11"/>
                  </a:lnTo>
                  <a:lnTo>
                    <a:pt x="61" y="4"/>
                  </a:lnTo>
                  <a:close/>
                </a:path>
              </a:pathLst>
            </a:custGeom>
            <a:solidFill>
              <a:srgbClr val="BFFFBF"/>
            </a:solidFill>
            <a:ln w="9525">
              <a:noFill/>
              <a:round/>
              <a:headEnd/>
              <a:tailEnd/>
            </a:ln>
          </p:spPr>
          <p:txBody>
            <a:bodyPr/>
            <a:lstStyle/>
            <a:p>
              <a:endParaRPr lang="en-US"/>
            </a:p>
          </p:txBody>
        </p:sp>
        <p:sp>
          <p:nvSpPr>
            <p:cNvPr id="537" name="Freeform 215"/>
            <p:cNvSpPr>
              <a:spLocks/>
            </p:cNvSpPr>
            <p:nvPr/>
          </p:nvSpPr>
          <p:spPr bwMode="auto">
            <a:xfrm>
              <a:off x="1409842" y="2895765"/>
              <a:ext cx="151934" cy="481244"/>
            </a:xfrm>
            <a:custGeom>
              <a:avLst/>
              <a:gdLst>
                <a:gd name="T0" fmla="*/ 57 w 63"/>
                <a:gd name="T1" fmla="*/ 0 h 211"/>
                <a:gd name="T2" fmla="*/ 48 w 63"/>
                <a:gd name="T3" fmla="*/ 0 h 211"/>
                <a:gd name="T4" fmla="*/ 40 w 63"/>
                <a:gd name="T5" fmla="*/ 0 h 211"/>
                <a:gd name="T6" fmla="*/ 32 w 63"/>
                <a:gd name="T7" fmla="*/ 4 h 211"/>
                <a:gd name="T8" fmla="*/ 27 w 63"/>
                <a:gd name="T9" fmla="*/ 6 h 211"/>
                <a:gd name="T10" fmla="*/ 21 w 63"/>
                <a:gd name="T11" fmla="*/ 11 h 211"/>
                <a:gd name="T12" fmla="*/ 15 w 63"/>
                <a:gd name="T13" fmla="*/ 19 h 211"/>
                <a:gd name="T14" fmla="*/ 11 w 63"/>
                <a:gd name="T15" fmla="*/ 27 h 211"/>
                <a:gd name="T16" fmla="*/ 7 w 63"/>
                <a:gd name="T17" fmla="*/ 33 h 211"/>
                <a:gd name="T18" fmla="*/ 5 w 63"/>
                <a:gd name="T19" fmla="*/ 40 h 211"/>
                <a:gd name="T20" fmla="*/ 3 w 63"/>
                <a:gd name="T21" fmla="*/ 46 h 211"/>
                <a:gd name="T22" fmla="*/ 0 w 63"/>
                <a:gd name="T23" fmla="*/ 69 h 211"/>
                <a:gd name="T24" fmla="*/ 2 w 63"/>
                <a:gd name="T25" fmla="*/ 92 h 211"/>
                <a:gd name="T26" fmla="*/ 3 w 63"/>
                <a:gd name="T27" fmla="*/ 111 h 211"/>
                <a:gd name="T28" fmla="*/ 9 w 63"/>
                <a:gd name="T29" fmla="*/ 125 h 211"/>
                <a:gd name="T30" fmla="*/ 13 w 63"/>
                <a:gd name="T31" fmla="*/ 138 h 211"/>
                <a:gd name="T32" fmla="*/ 17 w 63"/>
                <a:gd name="T33" fmla="*/ 152 h 211"/>
                <a:gd name="T34" fmla="*/ 19 w 63"/>
                <a:gd name="T35" fmla="*/ 163 h 211"/>
                <a:gd name="T36" fmla="*/ 19 w 63"/>
                <a:gd name="T37" fmla="*/ 175 h 211"/>
                <a:gd name="T38" fmla="*/ 17 w 63"/>
                <a:gd name="T39" fmla="*/ 180 h 211"/>
                <a:gd name="T40" fmla="*/ 13 w 63"/>
                <a:gd name="T41" fmla="*/ 184 h 211"/>
                <a:gd name="T42" fmla="*/ 13 w 63"/>
                <a:gd name="T43" fmla="*/ 190 h 211"/>
                <a:gd name="T44" fmla="*/ 13 w 63"/>
                <a:gd name="T45" fmla="*/ 198 h 211"/>
                <a:gd name="T46" fmla="*/ 15 w 63"/>
                <a:gd name="T47" fmla="*/ 203 h 211"/>
                <a:gd name="T48" fmla="*/ 21 w 63"/>
                <a:gd name="T49" fmla="*/ 205 h 211"/>
                <a:gd name="T50" fmla="*/ 28 w 63"/>
                <a:gd name="T51" fmla="*/ 209 h 211"/>
                <a:gd name="T52" fmla="*/ 36 w 63"/>
                <a:gd name="T53" fmla="*/ 211 h 211"/>
                <a:gd name="T54" fmla="*/ 42 w 63"/>
                <a:gd name="T55" fmla="*/ 209 h 211"/>
                <a:gd name="T56" fmla="*/ 48 w 63"/>
                <a:gd name="T57" fmla="*/ 207 h 211"/>
                <a:gd name="T58" fmla="*/ 51 w 63"/>
                <a:gd name="T59" fmla="*/ 203 h 211"/>
                <a:gd name="T60" fmla="*/ 53 w 63"/>
                <a:gd name="T61" fmla="*/ 200 h 211"/>
                <a:gd name="T62" fmla="*/ 55 w 63"/>
                <a:gd name="T63" fmla="*/ 192 h 211"/>
                <a:gd name="T64" fmla="*/ 59 w 63"/>
                <a:gd name="T65" fmla="*/ 186 h 211"/>
                <a:gd name="T66" fmla="*/ 59 w 63"/>
                <a:gd name="T67" fmla="*/ 167 h 211"/>
                <a:gd name="T68" fmla="*/ 61 w 63"/>
                <a:gd name="T69" fmla="*/ 140 h 211"/>
                <a:gd name="T70" fmla="*/ 57 w 63"/>
                <a:gd name="T71" fmla="*/ 113 h 211"/>
                <a:gd name="T72" fmla="*/ 55 w 63"/>
                <a:gd name="T73" fmla="*/ 107 h 211"/>
                <a:gd name="T74" fmla="*/ 53 w 63"/>
                <a:gd name="T75" fmla="*/ 100 h 211"/>
                <a:gd name="T76" fmla="*/ 51 w 63"/>
                <a:gd name="T77" fmla="*/ 88 h 211"/>
                <a:gd name="T78" fmla="*/ 50 w 63"/>
                <a:gd name="T79" fmla="*/ 67 h 211"/>
                <a:gd name="T80" fmla="*/ 51 w 63"/>
                <a:gd name="T81" fmla="*/ 44 h 211"/>
                <a:gd name="T82" fmla="*/ 55 w 63"/>
                <a:gd name="T83" fmla="*/ 29 h 211"/>
                <a:gd name="T84" fmla="*/ 59 w 63"/>
                <a:gd name="T85" fmla="*/ 15 h 211"/>
                <a:gd name="T86" fmla="*/ 63 w 63"/>
                <a:gd name="T87" fmla="*/ 4 h 2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
                <a:gd name="T133" fmla="*/ 0 h 211"/>
                <a:gd name="T134" fmla="*/ 63 w 63"/>
                <a:gd name="T135" fmla="*/ 211 h 2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 h="211">
                  <a:moveTo>
                    <a:pt x="63" y="4"/>
                  </a:moveTo>
                  <a:lnTo>
                    <a:pt x="59" y="2"/>
                  </a:lnTo>
                  <a:lnTo>
                    <a:pt x="57" y="0"/>
                  </a:lnTo>
                  <a:lnTo>
                    <a:pt x="53" y="0"/>
                  </a:lnTo>
                  <a:lnTo>
                    <a:pt x="51" y="0"/>
                  </a:lnTo>
                  <a:lnTo>
                    <a:pt x="48" y="0"/>
                  </a:lnTo>
                  <a:lnTo>
                    <a:pt x="46" y="0"/>
                  </a:lnTo>
                  <a:lnTo>
                    <a:pt x="42" y="0"/>
                  </a:lnTo>
                  <a:lnTo>
                    <a:pt x="40" y="0"/>
                  </a:lnTo>
                  <a:lnTo>
                    <a:pt x="38" y="2"/>
                  </a:lnTo>
                  <a:lnTo>
                    <a:pt x="36" y="2"/>
                  </a:lnTo>
                  <a:lnTo>
                    <a:pt x="32" y="4"/>
                  </a:lnTo>
                  <a:lnTo>
                    <a:pt x="30" y="4"/>
                  </a:lnTo>
                  <a:lnTo>
                    <a:pt x="28" y="6"/>
                  </a:lnTo>
                  <a:lnTo>
                    <a:pt x="27" y="6"/>
                  </a:lnTo>
                  <a:lnTo>
                    <a:pt x="25" y="8"/>
                  </a:lnTo>
                  <a:lnTo>
                    <a:pt x="23" y="10"/>
                  </a:lnTo>
                  <a:lnTo>
                    <a:pt x="21" y="11"/>
                  </a:lnTo>
                  <a:lnTo>
                    <a:pt x="19" y="13"/>
                  </a:lnTo>
                  <a:lnTo>
                    <a:pt x="17" y="15"/>
                  </a:lnTo>
                  <a:lnTo>
                    <a:pt x="15" y="19"/>
                  </a:lnTo>
                  <a:lnTo>
                    <a:pt x="13" y="21"/>
                  </a:lnTo>
                  <a:lnTo>
                    <a:pt x="11" y="23"/>
                  </a:lnTo>
                  <a:lnTo>
                    <a:pt x="11" y="27"/>
                  </a:lnTo>
                  <a:lnTo>
                    <a:pt x="9" y="29"/>
                  </a:lnTo>
                  <a:lnTo>
                    <a:pt x="9" y="31"/>
                  </a:lnTo>
                  <a:lnTo>
                    <a:pt x="7" y="33"/>
                  </a:lnTo>
                  <a:lnTo>
                    <a:pt x="7" y="35"/>
                  </a:lnTo>
                  <a:lnTo>
                    <a:pt x="5" y="38"/>
                  </a:lnTo>
                  <a:lnTo>
                    <a:pt x="5" y="40"/>
                  </a:lnTo>
                  <a:lnTo>
                    <a:pt x="5" y="42"/>
                  </a:lnTo>
                  <a:lnTo>
                    <a:pt x="5" y="44"/>
                  </a:lnTo>
                  <a:lnTo>
                    <a:pt x="3" y="46"/>
                  </a:lnTo>
                  <a:lnTo>
                    <a:pt x="2" y="54"/>
                  </a:lnTo>
                  <a:lnTo>
                    <a:pt x="2" y="61"/>
                  </a:lnTo>
                  <a:lnTo>
                    <a:pt x="0" y="69"/>
                  </a:lnTo>
                  <a:lnTo>
                    <a:pt x="2" y="77"/>
                  </a:lnTo>
                  <a:lnTo>
                    <a:pt x="2" y="84"/>
                  </a:lnTo>
                  <a:lnTo>
                    <a:pt x="2" y="92"/>
                  </a:lnTo>
                  <a:lnTo>
                    <a:pt x="2" y="100"/>
                  </a:lnTo>
                  <a:lnTo>
                    <a:pt x="2" y="107"/>
                  </a:lnTo>
                  <a:lnTo>
                    <a:pt x="3" y="111"/>
                  </a:lnTo>
                  <a:lnTo>
                    <a:pt x="5" y="117"/>
                  </a:lnTo>
                  <a:lnTo>
                    <a:pt x="7" y="121"/>
                  </a:lnTo>
                  <a:lnTo>
                    <a:pt x="9" y="125"/>
                  </a:lnTo>
                  <a:lnTo>
                    <a:pt x="11" y="130"/>
                  </a:lnTo>
                  <a:lnTo>
                    <a:pt x="11" y="134"/>
                  </a:lnTo>
                  <a:lnTo>
                    <a:pt x="13" y="138"/>
                  </a:lnTo>
                  <a:lnTo>
                    <a:pt x="15" y="144"/>
                  </a:lnTo>
                  <a:lnTo>
                    <a:pt x="17" y="148"/>
                  </a:lnTo>
                  <a:lnTo>
                    <a:pt x="17" y="152"/>
                  </a:lnTo>
                  <a:lnTo>
                    <a:pt x="17" y="155"/>
                  </a:lnTo>
                  <a:lnTo>
                    <a:pt x="19" y="159"/>
                  </a:lnTo>
                  <a:lnTo>
                    <a:pt x="19" y="163"/>
                  </a:lnTo>
                  <a:lnTo>
                    <a:pt x="19" y="167"/>
                  </a:lnTo>
                  <a:lnTo>
                    <a:pt x="19" y="171"/>
                  </a:lnTo>
                  <a:lnTo>
                    <a:pt x="19" y="175"/>
                  </a:lnTo>
                  <a:lnTo>
                    <a:pt x="19" y="177"/>
                  </a:lnTo>
                  <a:lnTo>
                    <a:pt x="17" y="178"/>
                  </a:lnTo>
                  <a:lnTo>
                    <a:pt x="17" y="180"/>
                  </a:lnTo>
                  <a:lnTo>
                    <a:pt x="15" y="182"/>
                  </a:lnTo>
                  <a:lnTo>
                    <a:pt x="13" y="182"/>
                  </a:lnTo>
                  <a:lnTo>
                    <a:pt x="13" y="184"/>
                  </a:lnTo>
                  <a:lnTo>
                    <a:pt x="13" y="186"/>
                  </a:lnTo>
                  <a:lnTo>
                    <a:pt x="13" y="188"/>
                  </a:lnTo>
                  <a:lnTo>
                    <a:pt x="13" y="190"/>
                  </a:lnTo>
                  <a:lnTo>
                    <a:pt x="13" y="194"/>
                  </a:lnTo>
                  <a:lnTo>
                    <a:pt x="13" y="196"/>
                  </a:lnTo>
                  <a:lnTo>
                    <a:pt x="13" y="198"/>
                  </a:lnTo>
                  <a:lnTo>
                    <a:pt x="13" y="200"/>
                  </a:lnTo>
                  <a:lnTo>
                    <a:pt x="13" y="201"/>
                  </a:lnTo>
                  <a:lnTo>
                    <a:pt x="15" y="203"/>
                  </a:lnTo>
                  <a:lnTo>
                    <a:pt x="17" y="203"/>
                  </a:lnTo>
                  <a:lnTo>
                    <a:pt x="19" y="205"/>
                  </a:lnTo>
                  <a:lnTo>
                    <a:pt x="21" y="205"/>
                  </a:lnTo>
                  <a:lnTo>
                    <a:pt x="25" y="207"/>
                  </a:lnTo>
                  <a:lnTo>
                    <a:pt x="27" y="207"/>
                  </a:lnTo>
                  <a:lnTo>
                    <a:pt x="28" y="209"/>
                  </a:lnTo>
                  <a:lnTo>
                    <a:pt x="30" y="211"/>
                  </a:lnTo>
                  <a:lnTo>
                    <a:pt x="32" y="211"/>
                  </a:lnTo>
                  <a:lnTo>
                    <a:pt x="36" y="211"/>
                  </a:lnTo>
                  <a:lnTo>
                    <a:pt x="38" y="211"/>
                  </a:lnTo>
                  <a:lnTo>
                    <a:pt x="40" y="211"/>
                  </a:lnTo>
                  <a:lnTo>
                    <a:pt x="42" y="209"/>
                  </a:lnTo>
                  <a:lnTo>
                    <a:pt x="44" y="209"/>
                  </a:lnTo>
                  <a:lnTo>
                    <a:pt x="46" y="209"/>
                  </a:lnTo>
                  <a:lnTo>
                    <a:pt x="48" y="207"/>
                  </a:lnTo>
                  <a:lnTo>
                    <a:pt x="50" y="207"/>
                  </a:lnTo>
                  <a:lnTo>
                    <a:pt x="51" y="205"/>
                  </a:lnTo>
                  <a:lnTo>
                    <a:pt x="51" y="203"/>
                  </a:lnTo>
                  <a:lnTo>
                    <a:pt x="51" y="201"/>
                  </a:lnTo>
                  <a:lnTo>
                    <a:pt x="53" y="201"/>
                  </a:lnTo>
                  <a:lnTo>
                    <a:pt x="53" y="200"/>
                  </a:lnTo>
                  <a:lnTo>
                    <a:pt x="53" y="198"/>
                  </a:lnTo>
                  <a:lnTo>
                    <a:pt x="55" y="194"/>
                  </a:lnTo>
                  <a:lnTo>
                    <a:pt x="55" y="192"/>
                  </a:lnTo>
                  <a:lnTo>
                    <a:pt x="57" y="190"/>
                  </a:lnTo>
                  <a:lnTo>
                    <a:pt x="57" y="188"/>
                  </a:lnTo>
                  <a:lnTo>
                    <a:pt x="59" y="186"/>
                  </a:lnTo>
                  <a:lnTo>
                    <a:pt x="59" y="184"/>
                  </a:lnTo>
                  <a:lnTo>
                    <a:pt x="59" y="175"/>
                  </a:lnTo>
                  <a:lnTo>
                    <a:pt x="59" y="167"/>
                  </a:lnTo>
                  <a:lnTo>
                    <a:pt x="59" y="157"/>
                  </a:lnTo>
                  <a:lnTo>
                    <a:pt x="61" y="150"/>
                  </a:lnTo>
                  <a:lnTo>
                    <a:pt x="61" y="140"/>
                  </a:lnTo>
                  <a:lnTo>
                    <a:pt x="61" y="130"/>
                  </a:lnTo>
                  <a:lnTo>
                    <a:pt x="59" y="123"/>
                  </a:lnTo>
                  <a:lnTo>
                    <a:pt x="57" y="113"/>
                  </a:lnTo>
                  <a:lnTo>
                    <a:pt x="57" y="111"/>
                  </a:lnTo>
                  <a:lnTo>
                    <a:pt x="57" y="109"/>
                  </a:lnTo>
                  <a:lnTo>
                    <a:pt x="55" y="107"/>
                  </a:lnTo>
                  <a:lnTo>
                    <a:pt x="55" y="106"/>
                  </a:lnTo>
                  <a:lnTo>
                    <a:pt x="55" y="102"/>
                  </a:lnTo>
                  <a:lnTo>
                    <a:pt x="53" y="100"/>
                  </a:lnTo>
                  <a:lnTo>
                    <a:pt x="53" y="98"/>
                  </a:lnTo>
                  <a:lnTo>
                    <a:pt x="51" y="96"/>
                  </a:lnTo>
                  <a:lnTo>
                    <a:pt x="51" y="88"/>
                  </a:lnTo>
                  <a:lnTo>
                    <a:pt x="51" y="82"/>
                  </a:lnTo>
                  <a:lnTo>
                    <a:pt x="51" y="75"/>
                  </a:lnTo>
                  <a:lnTo>
                    <a:pt x="50" y="67"/>
                  </a:lnTo>
                  <a:lnTo>
                    <a:pt x="50" y="59"/>
                  </a:lnTo>
                  <a:lnTo>
                    <a:pt x="51" y="52"/>
                  </a:lnTo>
                  <a:lnTo>
                    <a:pt x="51" y="44"/>
                  </a:lnTo>
                  <a:lnTo>
                    <a:pt x="53" y="38"/>
                  </a:lnTo>
                  <a:lnTo>
                    <a:pt x="53" y="33"/>
                  </a:lnTo>
                  <a:lnTo>
                    <a:pt x="55" y="29"/>
                  </a:lnTo>
                  <a:lnTo>
                    <a:pt x="57" y="25"/>
                  </a:lnTo>
                  <a:lnTo>
                    <a:pt x="57" y="21"/>
                  </a:lnTo>
                  <a:lnTo>
                    <a:pt x="59" y="15"/>
                  </a:lnTo>
                  <a:lnTo>
                    <a:pt x="61" y="11"/>
                  </a:lnTo>
                  <a:lnTo>
                    <a:pt x="63" y="8"/>
                  </a:lnTo>
                  <a:lnTo>
                    <a:pt x="63" y="4"/>
                  </a:lnTo>
                </a:path>
              </a:pathLst>
            </a:custGeom>
            <a:solidFill>
              <a:schemeClr val="accent1"/>
            </a:solidFill>
            <a:ln w="0">
              <a:solidFill>
                <a:srgbClr val="000000"/>
              </a:solidFill>
              <a:prstDash val="solid"/>
              <a:round/>
              <a:headEnd/>
              <a:tailEnd/>
            </a:ln>
          </p:spPr>
          <p:txBody>
            <a:bodyPr/>
            <a:lstStyle/>
            <a:p>
              <a:endParaRPr lang="en-US"/>
            </a:p>
          </p:txBody>
        </p:sp>
        <p:sp>
          <p:nvSpPr>
            <p:cNvPr id="538" name="Freeform 216"/>
            <p:cNvSpPr>
              <a:spLocks/>
            </p:cNvSpPr>
            <p:nvPr/>
          </p:nvSpPr>
          <p:spPr bwMode="auto">
            <a:xfrm>
              <a:off x="1708886" y="3671230"/>
              <a:ext cx="139876" cy="182462"/>
            </a:xfrm>
            <a:custGeom>
              <a:avLst/>
              <a:gdLst>
                <a:gd name="T0" fmla="*/ 52 w 58"/>
                <a:gd name="T1" fmla="*/ 46 h 80"/>
                <a:gd name="T2" fmla="*/ 52 w 58"/>
                <a:gd name="T3" fmla="*/ 40 h 80"/>
                <a:gd name="T4" fmla="*/ 54 w 58"/>
                <a:gd name="T5" fmla="*/ 34 h 80"/>
                <a:gd name="T6" fmla="*/ 54 w 58"/>
                <a:gd name="T7" fmla="*/ 30 h 80"/>
                <a:gd name="T8" fmla="*/ 52 w 58"/>
                <a:gd name="T9" fmla="*/ 28 h 80"/>
                <a:gd name="T10" fmla="*/ 50 w 58"/>
                <a:gd name="T11" fmla="*/ 25 h 80"/>
                <a:gd name="T12" fmla="*/ 50 w 58"/>
                <a:gd name="T13" fmla="*/ 23 h 80"/>
                <a:gd name="T14" fmla="*/ 50 w 58"/>
                <a:gd name="T15" fmla="*/ 21 h 80"/>
                <a:gd name="T16" fmla="*/ 46 w 58"/>
                <a:gd name="T17" fmla="*/ 17 h 80"/>
                <a:gd name="T18" fmla="*/ 45 w 58"/>
                <a:gd name="T19" fmla="*/ 15 h 80"/>
                <a:gd name="T20" fmla="*/ 45 w 58"/>
                <a:gd name="T21" fmla="*/ 13 h 80"/>
                <a:gd name="T22" fmla="*/ 45 w 58"/>
                <a:gd name="T23" fmla="*/ 11 h 80"/>
                <a:gd name="T24" fmla="*/ 41 w 58"/>
                <a:gd name="T25" fmla="*/ 9 h 80"/>
                <a:gd name="T26" fmla="*/ 39 w 58"/>
                <a:gd name="T27" fmla="*/ 7 h 80"/>
                <a:gd name="T28" fmla="*/ 39 w 58"/>
                <a:gd name="T29" fmla="*/ 5 h 80"/>
                <a:gd name="T30" fmla="*/ 33 w 58"/>
                <a:gd name="T31" fmla="*/ 5 h 80"/>
                <a:gd name="T32" fmla="*/ 31 w 58"/>
                <a:gd name="T33" fmla="*/ 3 h 80"/>
                <a:gd name="T34" fmla="*/ 23 w 58"/>
                <a:gd name="T35" fmla="*/ 0 h 80"/>
                <a:gd name="T36" fmla="*/ 20 w 58"/>
                <a:gd name="T37" fmla="*/ 0 h 80"/>
                <a:gd name="T38" fmla="*/ 16 w 58"/>
                <a:gd name="T39" fmla="*/ 0 h 80"/>
                <a:gd name="T40" fmla="*/ 10 w 58"/>
                <a:gd name="T41" fmla="*/ 2 h 80"/>
                <a:gd name="T42" fmla="*/ 4 w 58"/>
                <a:gd name="T43" fmla="*/ 7 h 80"/>
                <a:gd name="T44" fmla="*/ 2 w 58"/>
                <a:gd name="T45" fmla="*/ 11 h 80"/>
                <a:gd name="T46" fmla="*/ 0 w 58"/>
                <a:gd name="T47" fmla="*/ 21 h 80"/>
                <a:gd name="T48" fmla="*/ 0 w 58"/>
                <a:gd name="T49" fmla="*/ 30 h 80"/>
                <a:gd name="T50" fmla="*/ 0 w 58"/>
                <a:gd name="T51" fmla="*/ 50 h 80"/>
                <a:gd name="T52" fmla="*/ 2 w 58"/>
                <a:gd name="T53" fmla="*/ 51 h 80"/>
                <a:gd name="T54" fmla="*/ 4 w 58"/>
                <a:gd name="T55" fmla="*/ 53 h 80"/>
                <a:gd name="T56" fmla="*/ 2 w 58"/>
                <a:gd name="T57" fmla="*/ 61 h 80"/>
                <a:gd name="T58" fmla="*/ 4 w 58"/>
                <a:gd name="T59" fmla="*/ 65 h 80"/>
                <a:gd name="T60" fmla="*/ 4 w 58"/>
                <a:gd name="T61" fmla="*/ 65 h 80"/>
                <a:gd name="T62" fmla="*/ 6 w 58"/>
                <a:gd name="T63" fmla="*/ 65 h 80"/>
                <a:gd name="T64" fmla="*/ 6 w 58"/>
                <a:gd name="T65" fmla="*/ 67 h 80"/>
                <a:gd name="T66" fmla="*/ 8 w 58"/>
                <a:gd name="T67" fmla="*/ 67 h 80"/>
                <a:gd name="T68" fmla="*/ 8 w 58"/>
                <a:gd name="T69" fmla="*/ 69 h 80"/>
                <a:gd name="T70" fmla="*/ 10 w 58"/>
                <a:gd name="T71" fmla="*/ 69 h 80"/>
                <a:gd name="T72" fmla="*/ 12 w 58"/>
                <a:gd name="T73" fmla="*/ 71 h 80"/>
                <a:gd name="T74" fmla="*/ 14 w 58"/>
                <a:gd name="T75" fmla="*/ 73 h 80"/>
                <a:gd name="T76" fmla="*/ 16 w 58"/>
                <a:gd name="T77" fmla="*/ 76 h 80"/>
                <a:gd name="T78" fmla="*/ 16 w 58"/>
                <a:gd name="T79" fmla="*/ 78 h 80"/>
                <a:gd name="T80" fmla="*/ 18 w 58"/>
                <a:gd name="T81" fmla="*/ 80 h 80"/>
                <a:gd name="T82" fmla="*/ 27 w 58"/>
                <a:gd name="T83" fmla="*/ 78 h 80"/>
                <a:gd name="T84" fmla="*/ 33 w 58"/>
                <a:gd name="T85" fmla="*/ 78 h 80"/>
                <a:gd name="T86" fmla="*/ 37 w 58"/>
                <a:gd name="T87" fmla="*/ 76 h 80"/>
                <a:gd name="T88" fmla="*/ 46 w 58"/>
                <a:gd name="T89" fmla="*/ 73 h 80"/>
                <a:gd name="T90" fmla="*/ 50 w 58"/>
                <a:gd name="T91" fmla="*/ 73 h 80"/>
                <a:gd name="T92" fmla="*/ 52 w 58"/>
                <a:gd name="T93" fmla="*/ 71 h 80"/>
                <a:gd name="T94" fmla="*/ 56 w 58"/>
                <a:gd name="T95" fmla="*/ 67 h 80"/>
                <a:gd name="T96" fmla="*/ 58 w 58"/>
                <a:gd name="T97" fmla="*/ 61 h 80"/>
                <a:gd name="T98" fmla="*/ 58 w 58"/>
                <a:gd name="T99" fmla="*/ 55 h 80"/>
                <a:gd name="T100" fmla="*/ 56 w 58"/>
                <a:gd name="T101" fmla="*/ 51 h 80"/>
                <a:gd name="T102" fmla="*/ 52 w 58"/>
                <a:gd name="T103" fmla="*/ 48 h 80"/>
                <a:gd name="T104" fmla="*/ 52 w 58"/>
                <a:gd name="T105" fmla="*/ 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
                <a:gd name="T160" fmla="*/ 0 h 80"/>
                <a:gd name="T161" fmla="*/ 58 w 58"/>
                <a:gd name="T162" fmla="*/ 80 h 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 h="80">
                  <a:moveTo>
                    <a:pt x="52" y="46"/>
                  </a:moveTo>
                  <a:lnTo>
                    <a:pt x="52" y="40"/>
                  </a:lnTo>
                  <a:lnTo>
                    <a:pt x="54" y="34"/>
                  </a:lnTo>
                  <a:lnTo>
                    <a:pt x="54" y="30"/>
                  </a:lnTo>
                  <a:lnTo>
                    <a:pt x="52" y="28"/>
                  </a:lnTo>
                  <a:lnTo>
                    <a:pt x="50" y="25"/>
                  </a:lnTo>
                  <a:lnTo>
                    <a:pt x="50" y="23"/>
                  </a:lnTo>
                  <a:lnTo>
                    <a:pt x="50" y="21"/>
                  </a:lnTo>
                  <a:lnTo>
                    <a:pt x="46" y="17"/>
                  </a:lnTo>
                  <a:lnTo>
                    <a:pt x="45" y="15"/>
                  </a:lnTo>
                  <a:lnTo>
                    <a:pt x="45" y="13"/>
                  </a:lnTo>
                  <a:lnTo>
                    <a:pt x="45" y="11"/>
                  </a:lnTo>
                  <a:lnTo>
                    <a:pt x="41" y="9"/>
                  </a:lnTo>
                  <a:lnTo>
                    <a:pt x="39" y="7"/>
                  </a:lnTo>
                  <a:lnTo>
                    <a:pt x="39" y="5"/>
                  </a:lnTo>
                  <a:lnTo>
                    <a:pt x="33" y="5"/>
                  </a:lnTo>
                  <a:lnTo>
                    <a:pt x="31" y="3"/>
                  </a:lnTo>
                  <a:lnTo>
                    <a:pt x="23" y="0"/>
                  </a:lnTo>
                  <a:lnTo>
                    <a:pt x="20" y="0"/>
                  </a:lnTo>
                  <a:lnTo>
                    <a:pt x="16" y="0"/>
                  </a:lnTo>
                  <a:lnTo>
                    <a:pt x="10" y="2"/>
                  </a:lnTo>
                  <a:lnTo>
                    <a:pt x="4" y="7"/>
                  </a:lnTo>
                  <a:lnTo>
                    <a:pt x="2" y="11"/>
                  </a:lnTo>
                  <a:lnTo>
                    <a:pt x="0" y="21"/>
                  </a:lnTo>
                  <a:lnTo>
                    <a:pt x="0" y="30"/>
                  </a:lnTo>
                  <a:lnTo>
                    <a:pt x="0" y="50"/>
                  </a:lnTo>
                  <a:lnTo>
                    <a:pt x="2" y="51"/>
                  </a:lnTo>
                  <a:lnTo>
                    <a:pt x="4" y="53"/>
                  </a:lnTo>
                  <a:lnTo>
                    <a:pt x="2" y="61"/>
                  </a:lnTo>
                  <a:lnTo>
                    <a:pt x="4" y="65"/>
                  </a:lnTo>
                  <a:lnTo>
                    <a:pt x="6" y="65"/>
                  </a:lnTo>
                  <a:lnTo>
                    <a:pt x="6" y="67"/>
                  </a:lnTo>
                  <a:lnTo>
                    <a:pt x="8" y="67"/>
                  </a:lnTo>
                  <a:lnTo>
                    <a:pt x="8" y="69"/>
                  </a:lnTo>
                  <a:lnTo>
                    <a:pt x="10" y="69"/>
                  </a:lnTo>
                  <a:lnTo>
                    <a:pt x="12" y="71"/>
                  </a:lnTo>
                  <a:lnTo>
                    <a:pt x="14" y="73"/>
                  </a:lnTo>
                  <a:lnTo>
                    <a:pt x="16" y="76"/>
                  </a:lnTo>
                  <a:lnTo>
                    <a:pt x="16" y="78"/>
                  </a:lnTo>
                  <a:lnTo>
                    <a:pt x="18" y="80"/>
                  </a:lnTo>
                  <a:lnTo>
                    <a:pt x="27" y="78"/>
                  </a:lnTo>
                  <a:lnTo>
                    <a:pt x="33" y="78"/>
                  </a:lnTo>
                  <a:lnTo>
                    <a:pt x="37" y="76"/>
                  </a:lnTo>
                  <a:lnTo>
                    <a:pt x="46" y="73"/>
                  </a:lnTo>
                  <a:lnTo>
                    <a:pt x="50" y="73"/>
                  </a:lnTo>
                  <a:lnTo>
                    <a:pt x="52" y="71"/>
                  </a:lnTo>
                  <a:lnTo>
                    <a:pt x="56" y="67"/>
                  </a:lnTo>
                  <a:lnTo>
                    <a:pt x="58" y="61"/>
                  </a:lnTo>
                  <a:lnTo>
                    <a:pt x="58" y="55"/>
                  </a:lnTo>
                  <a:lnTo>
                    <a:pt x="56" y="51"/>
                  </a:lnTo>
                  <a:lnTo>
                    <a:pt x="52" y="48"/>
                  </a:lnTo>
                  <a:lnTo>
                    <a:pt x="52" y="46"/>
                  </a:lnTo>
                  <a:close/>
                </a:path>
              </a:pathLst>
            </a:custGeom>
            <a:solidFill>
              <a:schemeClr val="accent1"/>
            </a:solidFill>
            <a:ln w="9525">
              <a:noFill/>
              <a:round/>
              <a:headEnd/>
              <a:tailEnd/>
            </a:ln>
          </p:spPr>
          <p:txBody>
            <a:bodyPr/>
            <a:lstStyle/>
            <a:p>
              <a:endParaRPr lang="en-US"/>
            </a:p>
          </p:txBody>
        </p:sp>
        <p:sp>
          <p:nvSpPr>
            <p:cNvPr id="539" name="Freeform 217"/>
            <p:cNvSpPr>
              <a:spLocks/>
            </p:cNvSpPr>
            <p:nvPr/>
          </p:nvSpPr>
          <p:spPr bwMode="auto">
            <a:xfrm>
              <a:off x="1708886" y="3671230"/>
              <a:ext cx="144699" cy="182462"/>
            </a:xfrm>
            <a:custGeom>
              <a:avLst/>
              <a:gdLst>
                <a:gd name="T0" fmla="*/ 52 w 60"/>
                <a:gd name="T1" fmla="*/ 44 h 80"/>
                <a:gd name="T2" fmla="*/ 52 w 60"/>
                <a:gd name="T3" fmla="*/ 38 h 80"/>
                <a:gd name="T4" fmla="*/ 54 w 60"/>
                <a:gd name="T5" fmla="*/ 32 h 80"/>
                <a:gd name="T6" fmla="*/ 52 w 60"/>
                <a:gd name="T7" fmla="*/ 28 h 80"/>
                <a:gd name="T8" fmla="*/ 50 w 60"/>
                <a:gd name="T9" fmla="*/ 23 h 80"/>
                <a:gd name="T10" fmla="*/ 48 w 60"/>
                <a:gd name="T11" fmla="*/ 19 h 80"/>
                <a:gd name="T12" fmla="*/ 46 w 60"/>
                <a:gd name="T13" fmla="*/ 17 h 80"/>
                <a:gd name="T14" fmla="*/ 45 w 60"/>
                <a:gd name="T15" fmla="*/ 13 h 80"/>
                <a:gd name="T16" fmla="*/ 43 w 60"/>
                <a:gd name="T17" fmla="*/ 11 h 80"/>
                <a:gd name="T18" fmla="*/ 39 w 60"/>
                <a:gd name="T19" fmla="*/ 7 h 80"/>
                <a:gd name="T20" fmla="*/ 35 w 60"/>
                <a:gd name="T21" fmla="*/ 5 h 80"/>
                <a:gd name="T22" fmla="*/ 31 w 60"/>
                <a:gd name="T23" fmla="*/ 3 h 80"/>
                <a:gd name="T24" fmla="*/ 27 w 60"/>
                <a:gd name="T25" fmla="*/ 2 h 80"/>
                <a:gd name="T26" fmla="*/ 23 w 60"/>
                <a:gd name="T27" fmla="*/ 0 h 80"/>
                <a:gd name="T28" fmla="*/ 20 w 60"/>
                <a:gd name="T29" fmla="*/ 0 h 80"/>
                <a:gd name="T30" fmla="*/ 16 w 60"/>
                <a:gd name="T31" fmla="*/ 0 h 80"/>
                <a:gd name="T32" fmla="*/ 12 w 60"/>
                <a:gd name="T33" fmla="*/ 2 h 80"/>
                <a:gd name="T34" fmla="*/ 8 w 60"/>
                <a:gd name="T35" fmla="*/ 3 h 80"/>
                <a:gd name="T36" fmla="*/ 4 w 60"/>
                <a:gd name="T37" fmla="*/ 7 h 80"/>
                <a:gd name="T38" fmla="*/ 2 w 60"/>
                <a:gd name="T39" fmla="*/ 11 h 80"/>
                <a:gd name="T40" fmla="*/ 0 w 60"/>
                <a:gd name="T41" fmla="*/ 21 h 80"/>
                <a:gd name="T42" fmla="*/ 0 w 60"/>
                <a:gd name="T43" fmla="*/ 30 h 80"/>
                <a:gd name="T44" fmla="*/ 0 w 60"/>
                <a:gd name="T45" fmla="*/ 40 h 80"/>
                <a:gd name="T46" fmla="*/ 0 w 60"/>
                <a:gd name="T47" fmla="*/ 50 h 80"/>
                <a:gd name="T48" fmla="*/ 2 w 60"/>
                <a:gd name="T49" fmla="*/ 51 h 80"/>
                <a:gd name="T50" fmla="*/ 2 w 60"/>
                <a:gd name="T51" fmla="*/ 55 h 80"/>
                <a:gd name="T52" fmla="*/ 2 w 60"/>
                <a:gd name="T53" fmla="*/ 59 h 80"/>
                <a:gd name="T54" fmla="*/ 4 w 60"/>
                <a:gd name="T55" fmla="*/ 61 h 80"/>
                <a:gd name="T56" fmla="*/ 4 w 60"/>
                <a:gd name="T57" fmla="*/ 65 h 80"/>
                <a:gd name="T58" fmla="*/ 6 w 60"/>
                <a:gd name="T59" fmla="*/ 67 h 80"/>
                <a:gd name="T60" fmla="*/ 8 w 60"/>
                <a:gd name="T61" fmla="*/ 69 h 80"/>
                <a:gd name="T62" fmla="*/ 12 w 60"/>
                <a:gd name="T63" fmla="*/ 71 h 80"/>
                <a:gd name="T64" fmla="*/ 14 w 60"/>
                <a:gd name="T65" fmla="*/ 73 h 80"/>
                <a:gd name="T66" fmla="*/ 16 w 60"/>
                <a:gd name="T67" fmla="*/ 76 h 80"/>
                <a:gd name="T68" fmla="*/ 18 w 60"/>
                <a:gd name="T69" fmla="*/ 80 h 80"/>
                <a:gd name="T70" fmla="*/ 22 w 60"/>
                <a:gd name="T71" fmla="*/ 80 h 80"/>
                <a:gd name="T72" fmla="*/ 27 w 60"/>
                <a:gd name="T73" fmla="*/ 78 h 80"/>
                <a:gd name="T74" fmla="*/ 33 w 60"/>
                <a:gd name="T75" fmla="*/ 78 h 80"/>
                <a:gd name="T76" fmla="*/ 37 w 60"/>
                <a:gd name="T77" fmla="*/ 76 h 80"/>
                <a:gd name="T78" fmla="*/ 43 w 60"/>
                <a:gd name="T79" fmla="*/ 75 h 80"/>
                <a:gd name="T80" fmla="*/ 46 w 60"/>
                <a:gd name="T81" fmla="*/ 73 h 80"/>
                <a:gd name="T82" fmla="*/ 50 w 60"/>
                <a:gd name="T83" fmla="*/ 73 h 80"/>
                <a:gd name="T84" fmla="*/ 52 w 60"/>
                <a:gd name="T85" fmla="*/ 71 h 80"/>
                <a:gd name="T86" fmla="*/ 56 w 60"/>
                <a:gd name="T87" fmla="*/ 67 h 80"/>
                <a:gd name="T88" fmla="*/ 58 w 60"/>
                <a:gd name="T89" fmla="*/ 61 h 80"/>
                <a:gd name="T90" fmla="*/ 58 w 60"/>
                <a:gd name="T91" fmla="*/ 55 h 80"/>
                <a:gd name="T92" fmla="*/ 56 w 60"/>
                <a:gd name="T93" fmla="*/ 51 h 80"/>
                <a:gd name="T94" fmla="*/ 52 w 60"/>
                <a:gd name="T95" fmla="*/ 48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80"/>
                <a:gd name="T146" fmla="*/ 60 w 60"/>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80">
                  <a:moveTo>
                    <a:pt x="52" y="46"/>
                  </a:moveTo>
                  <a:lnTo>
                    <a:pt x="52" y="44"/>
                  </a:lnTo>
                  <a:lnTo>
                    <a:pt x="52" y="40"/>
                  </a:lnTo>
                  <a:lnTo>
                    <a:pt x="52" y="38"/>
                  </a:lnTo>
                  <a:lnTo>
                    <a:pt x="54" y="36"/>
                  </a:lnTo>
                  <a:lnTo>
                    <a:pt x="54" y="32"/>
                  </a:lnTo>
                  <a:lnTo>
                    <a:pt x="54" y="30"/>
                  </a:lnTo>
                  <a:lnTo>
                    <a:pt x="52" y="28"/>
                  </a:lnTo>
                  <a:lnTo>
                    <a:pt x="50" y="25"/>
                  </a:lnTo>
                  <a:lnTo>
                    <a:pt x="50" y="23"/>
                  </a:lnTo>
                  <a:lnTo>
                    <a:pt x="50" y="21"/>
                  </a:lnTo>
                  <a:lnTo>
                    <a:pt x="48" y="19"/>
                  </a:lnTo>
                  <a:lnTo>
                    <a:pt x="46" y="19"/>
                  </a:lnTo>
                  <a:lnTo>
                    <a:pt x="46" y="17"/>
                  </a:lnTo>
                  <a:lnTo>
                    <a:pt x="45" y="15"/>
                  </a:lnTo>
                  <a:lnTo>
                    <a:pt x="45" y="13"/>
                  </a:lnTo>
                  <a:lnTo>
                    <a:pt x="45" y="11"/>
                  </a:lnTo>
                  <a:lnTo>
                    <a:pt x="43" y="11"/>
                  </a:lnTo>
                  <a:lnTo>
                    <a:pt x="41" y="9"/>
                  </a:lnTo>
                  <a:lnTo>
                    <a:pt x="39" y="7"/>
                  </a:lnTo>
                  <a:lnTo>
                    <a:pt x="39" y="5"/>
                  </a:lnTo>
                  <a:lnTo>
                    <a:pt x="35" y="5"/>
                  </a:lnTo>
                  <a:lnTo>
                    <a:pt x="33" y="5"/>
                  </a:lnTo>
                  <a:lnTo>
                    <a:pt x="31" y="3"/>
                  </a:lnTo>
                  <a:lnTo>
                    <a:pt x="29" y="3"/>
                  </a:lnTo>
                  <a:lnTo>
                    <a:pt x="27" y="2"/>
                  </a:lnTo>
                  <a:lnTo>
                    <a:pt x="25" y="0"/>
                  </a:lnTo>
                  <a:lnTo>
                    <a:pt x="23" y="0"/>
                  </a:lnTo>
                  <a:lnTo>
                    <a:pt x="22" y="0"/>
                  </a:lnTo>
                  <a:lnTo>
                    <a:pt x="20" y="0"/>
                  </a:lnTo>
                  <a:lnTo>
                    <a:pt x="18" y="0"/>
                  </a:lnTo>
                  <a:lnTo>
                    <a:pt x="16" y="0"/>
                  </a:lnTo>
                  <a:lnTo>
                    <a:pt x="14" y="2"/>
                  </a:lnTo>
                  <a:lnTo>
                    <a:pt x="12" y="2"/>
                  </a:lnTo>
                  <a:lnTo>
                    <a:pt x="10" y="2"/>
                  </a:lnTo>
                  <a:lnTo>
                    <a:pt x="8" y="3"/>
                  </a:lnTo>
                  <a:lnTo>
                    <a:pt x="6" y="5"/>
                  </a:lnTo>
                  <a:lnTo>
                    <a:pt x="4" y="7"/>
                  </a:lnTo>
                  <a:lnTo>
                    <a:pt x="4" y="9"/>
                  </a:lnTo>
                  <a:lnTo>
                    <a:pt x="2" y="11"/>
                  </a:lnTo>
                  <a:lnTo>
                    <a:pt x="2" y="15"/>
                  </a:lnTo>
                  <a:lnTo>
                    <a:pt x="0" y="21"/>
                  </a:lnTo>
                  <a:lnTo>
                    <a:pt x="0" y="25"/>
                  </a:lnTo>
                  <a:lnTo>
                    <a:pt x="0" y="30"/>
                  </a:lnTo>
                  <a:lnTo>
                    <a:pt x="0" y="34"/>
                  </a:lnTo>
                  <a:lnTo>
                    <a:pt x="0" y="40"/>
                  </a:lnTo>
                  <a:lnTo>
                    <a:pt x="0" y="44"/>
                  </a:lnTo>
                  <a:lnTo>
                    <a:pt x="0" y="50"/>
                  </a:lnTo>
                  <a:lnTo>
                    <a:pt x="2" y="50"/>
                  </a:lnTo>
                  <a:lnTo>
                    <a:pt x="2" y="51"/>
                  </a:lnTo>
                  <a:lnTo>
                    <a:pt x="2" y="53"/>
                  </a:lnTo>
                  <a:lnTo>
                    <a:pt x="2" y="55"/>
                  </a:lnTo>
                  <a:lnTo>
                    <a:pt x="2" y="57"/>
                  </a:lnTo>
                  <a:lnTo>
                    <a:pt x="2" y="59"/>
                  </a:lnTo>
                  <a:lnTo>
                    <a:pt x="2" y="61"/>
                  </a:lnTo>
                  <a:lnTo>
                    <a:pt x="4" y="61"/>
                  </a:lnTo>
                  <a:lnTo>
                    <a:pt x="4" y="63"/>
                  </a:lnTo>
                  <a:lnTo>
                    <a:pt x="4" y="65"/>
                  </a:lnTo>
                  <a:lnTo>
                    <a:pt x="6" y="65"/>
                  </a:lnTo>
                  <a:lnTo>
                    <a:pt x="6" y="67"/>
                  </a:lnTo>
                  <a:lnTo>
                    <a:pt x="8" y="67"/>
                  </a:lnTo>
                  <a:lnTo>
                    <a:pt x="8" y="69"/>
                  </a:lnTo>
                  <a:lnTo>
                    <a:pt x="10" y="69"/>
                  </a:lnTo>
                  <a:lnTo>
                    <a:pt x="12" y="71"/>
                  </a:lnTo>
                  <a:lnTo>
                    <a:pt x="14" y="71"/>
                  </a:lnTo>
                  <a:lnTo>
                    <a:pt x="14" y="73"/>
                  </a:lnTo>
                  <a:lnTo>
                    <a:pt x="14" y="75"/>
                  </a:lnTo>
                  <a:lnTo>
                    <a:pt x="16" y="76"/>
                  </a:lnTo>
                  <a:lnTo>
                    <a:pt x="16" y="78"/>
                  </a:lnTo>
                  <a:lnTo>
                    <a:pt x="18" y="80"/>
                  </a:lnTo>
                  <a:lnTo>
                    <a:pt x="20" y="80"/>
                  </a:lnTo>
                  <a:lnTo>
                    <a:pt x="22" y="80"/>
                  </a:lnTo>
                  <a:lnTo>
                    <a:pt x="23" y="78"/>
                  </a:lnTo>
                  <a:lnTo>
                    <a:pt x="27" y="78"/>
                  </a:lnTo>
                  <a:lnTo>
                    <a:pt x="29" y="78"/>
                  </a:lnTo>
                  <a:lnTo>
                    <a:pt x="33" y="78"/>
                  </a:lnTo>
                  <a:lnTo>
                    <a:pt x="35" y="78"/>
                  </a:lnTo>
                  <a:lnTo>
                    <a:pt x="37" y="76"/>
                  </a:lnTo>
                  <a:lnTo>
                    <a:pt x="39" y="76"/>
                  </a:lnTo>
                  <a:lnTo>
                    <a:pt x="43" y="75"/>
                  </a:lnTo>
                  <a:lnTo>
                    <a:pt x="45" y="73"/>
                  </a:lnTo>
                  <a:lnTo>
                    <a:pt x="46" y="73"/>
                  </a:lnTo>
                  <a:lnTo>
                    <a:pt x="48" y="73"/>
                  </a:lnTo>
                  <a:lnTo>
                    <a:pt x="50" y="73"/>
                  </a:lnTo>
                  <a:lnTo>
                    <a:pt x="52" y="73"/>
                  </a:lnTo>
                  <a:lnTo>
                    <a:pt x="52" y="71"/>
                  </a:lnTo>
                  <a:lnTo>
                    <a:pt x="54" y="69"/>
                  </a:lnTo>
                  <a:lnTo>
                    <a:pt x="56" y="67"/>
                  </a:lnTo>
                  <a:lnTo>
                    <a:pt x="58" y="63"/>
                  </a:lnTo>
                  <a:lnTo>
                    <a:pt x="58" y="61"/>
                  </a:lnTo>
                  <a:lnTo>
                    <a:pt x="60" y="57"/>
                  </a:lnTo>
                  <a:lnTo>
                    <a:pt x="58" y="55"/>
                  </a:lnTo>
                  <a:lnTo>
                    <a:pt x="58" y="53"/>
                  </a:lnTo>
                  <a:lnTo>
                    <a:pt x="56" y="51"/>
                  </a:lnTo>
                  <a:lnTo>
                    <a:pt x="54" y="50"/>
                  </a:lnTo>
                  <a:lnTo>
                    <a:pt x="52" y="48"/>
                  </a:lnTo>
                  <a:lnTo>
                    <a:pt x="52" y="46"/>
                  </a:lnTo>
                </a:path>
              </a:pathLst>
            </a:custGeom>
            <a:noFill/>
            <a:ln w="0">
              <a:solidFill>
                <a:srgbClr val="000000"/>
              </a:solidFill>
              <a:prstDash val="solid"/>
              <a:round/>
              <a:headEnd/>
              <a:tailEnd/>
            </a:ln>
          </p:spPr>
          <p:txBody>
            <a:bodyPr/>
            <a:lstStyle/>
            <a:p>
              <a:endParaRPr lang="en-US"/>
            </a:p>
          </p:txBody>
        </p:sp>
        <p:sp>
          <p:nvSpPr>
            <p:cNvPr id="540" name="Freeform 218"/>
            <p:cNvSpPr>
              <a:spLocks/>
            </p:cNvSpPr>
            <p:nvPr/>
          </p:nvSpPr>
          <p:spPr bwMode="auto">
            <a:xfrm>
              <a:off x="7315970" y="5000924"/>
              <a:ext cx="489565" cy="490367"/>
            </a:xfrm>
            <a:custGeom>
              <a:avLst/>
              <a:gdLst>
                <a:gd name="T0" fmla="*/ 165 w 203"/>
                <a:gd name="T1" fmla="*/ 213 h 215"/>
                <a:gd name="T2" fmla="*/ 175 w 203"/>
                <a:gd name="T3" fmla="*/ 211 h 215"/>
                <a:gd name="T4" fmla="*/ 180 w 203"/>
                <a:gd name="T5" fmla="*/ 207 h 215"/>
                <a:gd name="T6" fmla="*/ 186 w 203"/>
                <a:gd name="T7" fmla="*/ 204 h 215"/>
                <a:gd name="T8" fmla="*/ 188 w 203"/>
                <a:gd name="T9" fmla="*/ 198 h 215"/>
                <a:gd name="T10" fmla="*/ 192 w 203"/>
                <a:gd name="T11" fmla="*/ 188 h 215"/>
                <a:gd name="T12" fmla="*/ 196 w 203"/>
                <a:gd name="T13" fmla="*/ 186 h 215"/>
                <a:gd name="T14" fmla="*/ 200 w 203"/>
                <a:gd name="T15" fmla="*/ 171 h 215"/>
                <a:gd name="T16" fmla="*/ 203 w 203"/>
                <a:gd name="T17" fmla="*/ 150 h 215"/>
                <a:gd name="T18" fmla="*/ 203 w 203"/>
                <a:gd name="T19" fmla="*/ 117 h 215"/>
                <a:gd name="T20" fmla="*/ 188 w 203"/>
                <a:gd name="T21" fmla="*/ 50 h 215"/>
                <a:gd name="T22" fmla="*/ 180 w 203"/>
                <a:gd name="T23" fmla="*/ 42 h 215"/>
                <a:gd name="T24" fmla="*/ 169 w 203"/>
                <a:gd name="T25" fmla="*/ 23 h 215"/>
                <a:gd name="T26" fmla="*/ 146 w 203"/>
                <a:gd name="T27" fmla="*/ 12 h 215"/>
                <a:gd name="T28" fmla="*/ 132 w 203"/>
                <a:gd name="T29" fmla="*/ 4 h 215"/>
                <a:gd name="T30" fmla="*/ 92 w 203"/>
                <a:gd name="T31" fmla="*/ 2 h 215"/>
                <a:gd name="T32" fmla="*/ 50 w 203"/>
                <a:gd name="T33" fmla="*/ 0 h 215"/>
                <a:gd name="T34" fmla="*/ 42 w 203"/>
                <a:gd name="T35" fmla="*/ 4 h 215"/>
                <a:gd name="T36" fmla="*/ 29 w 203"/>
                <a:gd name="T37" fmla="*/ 4 h 215"/>
                <a:gd name="T38" fmla="*/ 17 w 203"/>
                <a:gd name="T39" fmla="*/ 10 h 215"/>
                <a:gd name="T40" fmla="*/ 10 w 203"/>
                <a:gd name="T41" fmla="*/ 21 h 215"/>
                <a:gd name="T42" fmla="*/ 0 w 203"/>
                <a:gd name="T43" fmla="*/ 38 h 215"/>
                <a:gd name="T44" fmla="*/ 6 w 203"/>
                <a:gd name="T45" fmla="*/ 50 h 215"/>
                <a:gd name="T46" fmla="*/ 25 w 203"/>
                <a:gd name="T47" fmla="*/ 85 h 215"/>
                <a:gd name="T48" fmla="*/ 46 w 203"/>
                <a:gd name="T49" fmla="*/ 96 h 215"/>
                <a:gd name="T50" fmla="*/ 54 w 203"/>
                <a:gd name="T51" fmla="*/ 90 h 215"/>
                <a:gd name="T52" fmla="*/ 58 w 203"/>
                <a:gd name="T53" fmla="*/ 108 h 215"/>
                <a:gd name="T54" fmla="*/ 73 w 203"/>
                <a:gd name="T55" fmla="*/ 127 h 215"/>
                <a:gd name="T56" fmla="*/ 94 w 203"/>
                <a:gd name="T57" fmla="*/ 169 h 215"/>
                <a:gd name="T58" fmla="*/ 117 w 203"/>
                <a:gd name="T59" fmla="*/ 175 h 215"/>
                <a:gd name="T60" fmla="*/ 146 w 203"/>
                <a:gd name="T61" fmla="*/ 205 h 215"/>
                <a:gd name="T62" fmla="*/ 159 w 203"/>
                <a:gd name="T63" fmla="*/ 211 h 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3"/>
                <a:gd name="T97" fmla="*/ 0 h 215"/>
                <a:gd name="T98" fmla="*/ 203 w 203"/>
                <a:gd name="T99" fmla="*/ 215 h 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3" h="215">
                  <a:moveTo>
                    <a:pt x="161" y="215"/>
                  </a:moveTo>
                  <a:lnTo>
                    <a:pt x="165" y="213"/>
                  </a:lnTo>
                  <a:lnTo>
                    <a:pt x="171" y="213"/>
                  </a:lnTo>
                  <a:lnTo>
                    <a:pt x="175" y="211"/>
                  </a:lnTo>
                  <a:lnTo>
                    <a:pt x="178" y="209"/>
                  </a:lnTo>
                  <a:lnTo>
                    <a:pt x="180" y="207"/>
                  </a:lnTo>
                  <a:lnTo>
                    <a:pt x="182" y="207"/>
                  </a:lnTo>
                  <a:lnTo>
                    <a:pt x="186" y="204"/>
                  </a:lnTo>
                  <a:lnTo>
                    <a:pt x="186" y="200"/>
                  </a:lnTo>
                  <a:lnTo>
                    <a:pt x="188" y="198"/>
                  </a:lnTo>
                  <a:lnTo>
                    <a:pt x="192" y="198"/>
                  </a:lnTo>
                  <a:lnTo>
                    <a:pt x="192" y="188"/>
                  </a:lnTo>
                  <a:lnTo>
                    <a:pt x="194" y="188"/>
                  </a:lnTo>
                  <a:lnTo>
                    <a:pt x="196" y="186"/>
                  </a:lnTo>
                  <a:lnTo>
                    <a:pt x="198" y="182"/>
                  </a:lnTo>
                  <a:lnTo>
                    <a:pt x="200" y="171"/>
                  </a:lnTo>
                  <a:lnTo>
                    <a:pt x="202" y="161"/>
                  </a:lnTo>
                  <a:lnTo>
                    <a:pt x="203" y="150"/>
                  </a:lnTo>
                  <a:lnTo>
                    <a:pt x="203" y="138"/>
                  </a:lnTo>
                  <a:lnTo>
                    <a:pt x="203" y="117"/>
                  </a:lnTo>
                  <a:lnTo>
                    <a:pt x="203" y="94"/>
                  </a:lnTo>
                  <a:lnTo>
                    <a:pt x="188" y="50"/>
                  </a:lnTo>
                  <a:lnTo>
                    <a:pt x="184" y="46"/>
                  </a:lnTo>
                  <a:lnTo>
                    <a:pt x="180" y="42"/>
                  </a:lnTo>
                  <a:lnTo>
                    <a:pt x="175" y="33"/>
                  </a:lnTo>
                  <a:lnTo>
                    <a:pt x="169" y="23"/>
                  </a:lnTo>
                  <a:lnTo>
                    <a:pt x="161" y="15"/>
                  </a:lnTo>
                  <a:lnTo>
                    <a:pt x="146" y="12"/>
                  </a:lnTo>
                  <a:lnTo>
                    <a:pt x="140" y="8"/>
                  </a:lnTo>
                  <a:lnTo>
                    <a:pt x="132" y="4"/>
                  </a:lnTo>
                  <a:lnTo>
                    <a:pt x="111" y="4"/>
                  </a:lnTo>
                  <a:lnTo>
                    <a:pt x="92" y="2"/>
                  </a:lnTo>
                  <a:lnTo>
                    <a:pt x="71" y="0"/>
                  </a:lnTo>
                  <a:lnTo>
                    <a:pt x="50" y="0"/>
                  </a:lnTo>
                  <a:lnTo>
                    <a:pt x="48" y="2"/>
                  </a:lnTo>
                  <a:lnTo>
                    <a:pt x="42" y="4"/>
                  </a:lnTo>
                  <a:lnTo>
                    <a:pt x="36" y="4"/>
                  </a:lnTo>
                  <a:lnTo>
                    <a:pt x="29"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close/>
                </a:path>
              </a:pathLst>
            </a:custGeom>
            <a:solidFill>
              <a:schemeClr val="accent1"/>
            </a:solidFill>
            <a:ln w="9525">
              <a:noFill/>
              <a:round/>
              <a:headEnd/>
              <a:tailEnd/>
            </a:ln>
          </p:spPr>
          <p:txBody>
            <a:bodyPr/>
            <a:lstStyle/>
            <a:p>
              <a:endParaRPr lang="en-US"/>
            </a:p>
          </p:txBody>
        </p:sp>
        <p:sp>
          <p:nvSpPr>
            <p:cNvPr id="541" name="Freeform 219"/>
            <p:cNvSpPr>
              <a:spLocks/>
            </p:cNvSpPr>
            <p:nvPr/>
          </p:nvSpPr>
          <p:spPr bwMode="auto">
            <a:xfrm>
              <a:off x="7315970" y="5000924"/>
              <a:ext cx="489565" cy="490367"/>
            </a:xfrm>
            <a:custGeom>
              <a:avLst/>
              <a:gdLst>
                <a:gd name="T0" fmla="*/ 163 w 203"/>
                <a:gd name="T1" fmla="*/ 213 h 215"/>
                <a:gd name="T2" fmla="*/ 169 w 203"/>
                <a:gd name="T3" fmla="*/ 213 h 215"/>
                <a:gd name="T4" fmla="*/ 173 w 203"/>
                <a:gd name="T5" fmla="*/ 211 h 215"/>
                <a:gd name="T6" fmla="*/ 177 w 203"/>
                <a:gd name="T7" fmla="*/ 211 h 215"/>
                <a:gd name="T8" fmla="*/ 180 w 203"/>
                <a:gd name="T9" fmla="*/ 207 h 215"/>
                <a:gd name="T10" fmla="*/ 184 w 203"/>
                <a:gd name="T11" fmla="*/ 205 h 215"/>
                <a:gd name="T12" fmla="*/ 186 w 203"/>
                <a:gd name="T13" fmla="*/ 202 h 215"/>
                <a:gd name="T14" fmla="*/ 188 w 203"/>
                <a:gd name="T15" fmla="*/ 198 h 215"/>
                <a:gd name="T16" fmla="*/ 192 w 203"/>
                <a:gd name="T17" fmla="*/ 196 h 215"/>
                <a:gd name="T18" fmla="*/ 192 w 203"/>
                <a:gd name="T19" fmla="*/ 192 h 215"/>
                <a:gd name="T20" fmla="*/ 192 w 203"/>
                <a:gd name="T21" fmla="*/ 188 h 215"/>
                <a:gd name="T22" fmla="*/ 196 w 203"/>
                <a:gd name="T23" fmla="*/ 186 h 215"/>
                <a:gd name="T24" fmla="*/ 198 w 203"/>
                <a:gd name="T25" fmla="*/ 182 h 215"/>
                <a:gd name="T26" fmla="*/ 202 w 203"/>
                <a:gd name="T27" fmla="*/ 161 h 215"/>
                <a:gd name="T28" fmla="*/ 203 w 203"/>
                <a:gd name="T29" fmla="*/ 138 h 215"/>
                <a:gd name="T30" fmla="*/ 203 w 203"/>
                <a:gd name="T31" fmla="*/ 117 h 215"/>
                <a:gd name="T32" fmla="*/ 203 w 203"/>
                <a:gd name="T33" fmla="*/ 94 h 215"/>
                <a:gd name="T34" fmla="*/ 200 w 203"/>
                <a:gd name="T35" fmla="*/ 85 h 215"/>
                <a:gd name="T36" fmla="*/ 196 w 203"/>
                <a:gd name="T37" fmla="*/ 73 h 215"/>
                <a:gd name="T38" fmla="*/ 192 w 203"/>
                <a:gd name="T39" fmla="*/ 61 h 215"/>
                <a:gd name="T40" fmla="*/ 188 w 203"/>
                <a:gd name="T41" fmla="*/ 50 h 215"/>
                <a:gd name="T42" fmla="*/ 180 w 203"/>
                <a:gd name="T43" fmla="*/ 42 h 215"/>
                <a:gd name="T44" fmla="*/ 175 w 203"/>
                <a:gd name="T45" fmla="*/ 33 h 215"/>
                <a:gd name="T46" fmla="*/ 169 w 203"/>
                <a:gd name="T47" fmla="*/ 25 h 215"/>
                <a:gd name="T48" fmla="*/ 161 w 203"/>
                <a:gd name="T49" fmla="*/ 15 h 215"/>
                <a:gd name="T50" fmla="*/ 154 w 203"/>
                <a:gd name="T51" fmla="*/ 14 h 215"/>
                <a:gd name="T52" fmla="*/ 146 w 203"/>
                <a:gd name="T53" fmla="*/ 12 h 215"/>
                <a:gd name="T54" fmla="*/ 140 w 203"/>
                <a:gd name="T55" fmla="*/ 8 h 215"/>
                <a:gd name="T56" fmla="*/ 132 w 203"/>
                <a:gd name="T57" fmla="*/ 4 h 215"/>
                <a:gd name="T58" fmla="*/ 111 w 203"/>
                <a:gd name="T59" fmla="*/ 4 h 215"/>
                <a:gd name="T60" fmla="*/ 92 w 203"/>
                <a:gd name="T61" fmla="*/ 2 h 215"/>
                <a:gd name="T62" fmla="*/ 71 w 203"/>
                <a:gd name="T63" fmla="*/ 0 h 215"/>
                <a:gd name="T64" fmla="*/ 50 w 203"/>
                <a:gd name="T65" fmla="*/ 0 h 215"/>
                <a:gd name="T66" fmla="*/ 44 w 203"/>
                <a:gd name="T67" fmla="*/ 4 h 215"/>
                <a:gd name="T68" fmla="*/ 36 w 203"/>
                <a:gd name="T69" fmla="*/ 4 h 215"/>
                <a:gd name="T70" fmla="*/ 29 w 203"/>
                <a:gd name="T71" fmla="*/ 4 h 215"/>
                <a:gd name="T72" fmla="*/ 21 w 203"/>
                <a:gd name="T73" fmla="*/ 4 h 215"/>
                <a:gd name="T74" fmla="*/ 13 w 203"/>
                <a:gd name="T75" fmla="*/ 15 h 215"/>
                <a:gd name="T76" fmla="*/ 6 w 203"/>
                <a:gd name="T77" fmla="*/ 35 h 215"/>
                <a:gd name="T78" fmla="*/ 0 w 203"/>
                <a:gd name="T79" fmla="*/ 44 h 215"/>
                <a:gd name="T80" fmla="*/ 13 w 203"/>
                <a:gd name="T81" fmla="*/ 58 h 215"/>
                <a:gd name="T82" fmla="*/ 44 w 203"/>
                <a:gd name="T83" fmla="*/ 96 h 215"/>
                <a:gd name="T84" fmla="*/ 48 w 203"/>
                <a:gd name="T85" fmla="*/ 90 h 215"/>
                <a:gd name="T86" fmla="*/ 58 w 203"/>
                <a:gd name="T87" fmla="*/ 102 h 215"/>
                <a:gd name="T88" fmla="*/ 65 w 203"/>
                <a:gd name="T89" fmla="*/ 123 h 215"/>
                <a:gd name="T90" fmla="*/ 81 w 203"/>
                <a:gd name="T91" fmla="*/ 129 h 215"/>
                <a:gd name="T92" fmla="*/ 98 w 203"/>
                <a:gd name="T93" fmla="*/ 169 h 215"/>
                <a:gd name="T94" fmla="*/ 125 w 203"/>
                <a:gd name="T95" fmla="*/ 179 h 215"/>
                <a:gd name="T96" fmla="*/ 155 w 203"/>
                <a:gd name="T97" fmla="*/ 211 h 215"/>
                <a:gd name="T98" fmla="*/ 161 w 203"/>
                <a:gd name="T99" fmla="*/ 215 h 2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215"/>
                <a:gd name="T152" fmla="*/ 203 w 203"/>
                <a:gd name="T153" fmla="*/ 215 h 2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215">
                  <a:moveTo>
                    <a:pt x="161" y="215"/>
                  </a:moveTo>
                  <a:lnTo>
                    <a:pt x="163" y="213"/>
                  </a:lnTo>
                  <a:lnTo>
                    <a:pt x="165" y="213"/>
                  </a:lnTo>
                  <a:lnTo>
                    <a:pt x="169" y="213"/>
                  </a:lnTo>
                  <a:lnTo>
                    <a:pt x="171" y="213"/>
                  </a:lnTo>
                  <a:lnTo>
                    <a:pt x="173" y="211"/>
                  </a:lnTo>
                  <a:lnTo>
                    <a:pt x="175" y="211"/>
                  </a:lnTo>
                  <a:lnTo>
                    <a:pt x="177" y="211"/>
                  </a:lnTo>
                  <a:lnTo>
                    <a:pt x="178" y="209"/>
                  </a:lnTo>
                  <a:lnTo>
                    <a:pt x="180" y="207"/>
                  </a:lnTo>
                  <a:lnTo>
                    <a:pt x="182" y="207"/>
                  </a:lnTo>
                  <a:lnTo>
                    <a:pt x="184" y="205"/>
                  </a:lnTo>
                  <a:lnTo>
                    <a:pt x="184" y="204"/>
                  </a:lnTo>
                  <a:lnTo>
                    <a:pt x="186" y="202"/>
                  </a:lnTo>
                  <a:lnTo>
                    <a:pt x="188" y="200"/>
                  </a:lnTo>
                  <a:lnTo>
                    <a:pt x="188" y="198"/>
                  </a:lnTo>
                  <a:lnTo>
                    <a:pt x="192" y="198"/>
                  </a:lnTo>
                  <a:lnTo>
                    <a:pt x="192" y="196"/>
                  </a:lnTo>
                  <a:lnTo>
                    <a:pt x="192" y="194"/>
                  </a:lnTo>
                  <a:lnTo>
                    <a:pt x="192" y="192"/>
                  </a:lnTo>
                  <a:lnTo>
                    <a:pt x="192" y="190"/>
                  </a:lnTo>
                  <a:lnTo>
                    <a:pt x="192" y="188"/>
                  </a:lnTo>
                  <a:lnTo>
                    <a:pt x="194" y="188"/>
                  </a:lnTo>
                  <a:lnTo>
                    <a:pt x="196" y="186"/>
                  </a:lnTo>
                  <a:lnTo>
                    <a:pt x="196" y="184"/>
                  </a:lnTo>
                  <a:lnTo>
                    <a:pt x="198" y="182"/>
                  </a:lnTo>
                  <a:lnTo>
                    <a:pt x="200" y="171"/>
                  </a:lnTo>
                  <a:lnTo>
                    <a:pt x="202" y="161"/>
                  </a:lnTo>
                  <a:lnTo>
                    <a:pt x="203" y="150"/>
                  </a:lnTo>
                  <a:lnTo>
                    <a:pt x="203" y="138"/>
                  </a:lnTo>
                  <a:lnTo>
                    <a:pt x="203" y="129"/>
                  </a:lnTo>
                  <a:lnTo>
                    <a:pt x="203" y="117"/>
                  </a:lnTo>
                  <a:lnTo>
                    <a:pt x="202" y="106"/>
                  </a:lnTo>
                  <a:lnTo>
                    <a:pt x="203" y="94"/>
                  </a:lnTo>
                  <a:lnTo>
                    <a:pt x="202" y="88"/>
                  </a:lnTo>
                  <a:lnTo>
                    <a:pt x="200" y="85"/>
                  </a:lnTo>
                  <a:lnTo>
                    <a:pt x="198" y="79"/>
                  </a:lnTo>
                  <a:lnTo>
                    <a:pt x="196" y="73"/>
                  </a:lnTo>
                  <a:lnTo>
                    <a:pt x="194" y="67"/>
                  </a:lnTo>
                  <a:lnTo>
                    <a:pt x="192" y="61"/>
                  </a:lnTo>
                  <a:lnTo>
                    <a:pt x="190" y="56"/>
                  </a:lnTo>
                  <a:lnTo>
                    <a:pt x="188" y="50"/>
                  </a:lnTo>
                  <a:lnTo>
                    <a:pt x="184" y="46"/>
                  </a:lnTo>
                  <a:lnTo>
                    <a:pt x="180" y="42"/>
                  </a:lnTo>
                  <a:lnTo>
                    <a:pt x="178" y="38"/>
                  </a:lnTo>
                  <a:lnTo>
                    <a:pt x="175" y="33"/>
                  </a:lnTo>
                  <a:lnTo>
                    <a:pt x="173" y="29"/>
                  </a:lnTo>
                  <a:lnTo>
                    <a:pt x="169" y="25"/>
                  </a:lnTo>
                  <a:lnTo>
                    <a:pt x="165" y="19"/>
                  </a:lnTo>
                  <a:lnTo>
                    <a:pt x="161" y="15"/>
                  </a:lnTo>
                  <a:lnTo>
                    <a:pt x="157" y="15"/>
                  </a:lnTo>
                  <a:lnTo>
                    <a:pt x="154" y="14"/>
                  </a:lnTo>
                  <a:lnTo>
                    <a:pt x="150" y="12"/>
                  </a:lnTo>
                  <a:lnTo>
                    <a:pt x="146" y="12"/>
                  </a:lnTo>
                  <a:lnTo>
                    <a:pt x="142" y="10"/>
                  </a:lnTo>
                  <a:lnTo>
                    <a:pt x="140" y="8"/>
                  </a:lnTo>
                  <a:lnTo>
                    <a:pt x="136" y="6"/>
                  </a:lnTo>
                  <a:lnTo>
                    <a:pt x="132" y="4"/>
                  </a:lnTo>
                  <a:lnTo>
                    <a:pt x="123" y="4"/>
                  </a:lnTo>
                  <a:lnTo>
                    <a:pt x="111" y="4"/>
                  </a:lnTo>
                  <a:lnTo>
                    <a:pt x="102" y="2"/>
                  </a:lnTo>
                  <a:lnTo>
                    <a:pt x="92" y="2"/>
                  </a:lnTo>
                  <a:lnTo>
                    <a:pt x="81" y="2"/>
                  </a:lnTo>
                  <a:lnTo>
                    <a:pt x="71" y="0"/>
                  </a:lnTo>
                  <a:lnTo>
                    <a:pt x="61" y="0"/>
                  </a:lnTo>
                  <a:lnTo>
                    <a:pt x="50" y="0"/>
                  </a:lnTo>
                  <a:lnTo>
                    <a:pt x="48" y="2"/>
                  </a:lnTo>
                  <a:lnTo>
                    <a:pt x="44" y="4"/>
                  </a:lnTo>
                  <a:lnTo>
                    <a:pt x="40" y="4"/>
                  </a:lnTo>
                  <a:lnTo>
                    <a:pt x="36" y="4"/>
                  </a:lnTo>
                  <a:lnTo>
                    <a:pt x="33" y="4"/>
                  </a:lnTo>
                  <a:lnTo>
                    <a:pt x="29" y="4"/>
                  </a:lnTo>
                  <a:lnTo>
                    <a:pt x="25" y="4"/>
                  </a:lnTo>
                  <a:lnTo>
                    <a:pt x="21" y="4"/>
                  </a:lnTo>
                  <a:lnTo>
                    <a:pt x="17" y="10"/>
                  </a:lnTo>
                  <a:lnTo>
                    <a:pt x="13" y="15"/>
                  </a:lnTo>
                  <a:lnTo>
                    <a:pt x="10" y="21"/>
                  </a:lnTo>
                  <a:lnTo>
                    <a:pt x="6" y="35"/>
                  </a:lnTo>
                  <a:lnTo>
                    <a:pt x="0" y="38"/>
                  </a:lnTo>
                  <a:lnTo>
                    <a:pt x="0" y="44"/>
                  </a:lnTo>
                  <a:lnTo>
                    <a:pt x="6" y="50"/>
                  </a:lnTo>
                  <a:lnTo>
                    <a:pt x="13" y="58"/>
                  </a:lnTo>
                  <a:lnTo>
                    <a:pt x="25" y="85"/>
                  </a:lnTo>
                  <a:lnTo>
                    <a:pt x="44" y="96"/>
                  </a:lnTo>
                  <a:lnTo>
                    <a:pt x="46" y="96"/>
                  </a:lnTo>
                  <a:lnTo>
                    <a:pt x="48" y="90"/>
                  </a:lnTo>
                  <a:lnTo>
                    <a:pt x="54" y="90"/>
                  </a:lnTo>
                  <a:lnTo>
                    <a:pt x="58" y="102"/>
                  </a:lnTo>
                  <a:lnTo>
                    <a:pt x="58" y="108"/>
                  </a:lnTo>
                  <a:lnTo>
                    <a:pt x="65" y="123"/>
                  </a:lnTo>
                  <a:lnTo>
                    <a:pt x="73" y="127"/>
                  </a:lnTo>
                  <a:lnTo>
                    <a:pt x="81" y="129"/>
                  </a:lnTo>
                  <a:lnTo>
                    <a:pt x="94" y="169"/>
                  </a:lnTo>
                  <a:lnTo>
                    <a:pt x="98" y="169"/>
                  </a:lnTo>
                  <a:lnTo>
                    <a:pt x="117" y="175"/>
                  </a:lnTo>
                  <a:lnTo>
                    <a:pt x="125" y="179"/>
                  </a:lnTo>
                  <a:lnTo>
                    <a:pt x="146" y="205"/>
                  </a:lnTo>
                  <a:lnTo>
                    <a:pt x="155" y="211"/>
                  </a:lnTo>
                  <a:lnTo>
                    <a:pt x="159" y="211"/>
                  </a:lnTo>
                  <a:lnTo>
                    <a:pt x="161" y="215"/>
                  </a:lnTo>
                </a:path>
              </a:pathLst>
            </a:custGeom>
            <a:noFill/>
            <a:ln w="0">
              <a:solidFill>
                <a:srgbClr val="000000"/>
              </a:solidFill>
              <a:prstDash val="solid"/>
              <a:round/>
              <a:headEnd/>
              <a:tailEnd/>
            </a:ln>
          </p:spPr>
          <p:txBody>
            <a:bodyPr/>
            <a:lstStyle/>
            <a:p>
              <a:endParaRPr lang="en-US"/>
            </a:p>
          </p:txBody>
        </p:sp>
        <p:sp>
          <p:nvSpPr>
            <p:cNvPr id="542" name="Freeform 220"/>
            <p:cNvSpPr>
              <a:spLocks/>
            </p:cNvSpPr>
            <p:nvPr/>
          </p:nvSpPr>
          <p:spPr bwMode="auto">
            <a:xfrm>
              <a:off x="6117381" y="1385889"/>
              <a:ext cx="1828030" cy="1457418"/>
            </a:xfrm>
            <a:custGeom>
              <a:avLst/>
              <a:gdLst>
                <a:gd name="T0" fmla="*/ 313 w 758"/>
                <a:gd name="T1" fmla="*/ 98 h 639"/>
                <a:gd name="T2" fmla="*/ 297 w 758"/>
                <a:gd name="T3" fmla="*/ 82 h 639"/>
                <a:gd name="T4" fmla="*/ 263 w 758"/>
                <a:gd name="T5" fmla="*/ 42 h 639"/>
                <a:gd name="T6" fmla="*/ 244 w 758"/>
                <a:gd name="T7" fmla="*/ 31 h 639"/>
                <a:gd name="T8" fmla="*/ 196 w 758"/>
                <a:gd name="T9" fmla="*/ 8 h 639"/>
                <a:gd name="T10" fmla="*/ 155 w 758"/>
                <a:gd name="T11" fmla="*/ 0 h 639"/>
                <a:gd name="T12" fmla="*/ 100 w 758"/>
                <a:gd name="T13" fmla="*/ 13 h 639"/>
                <a:gd name="T14" fmla="*/ 88 w 758"/>
                <a:gd name="T15" fmla="*/ 23 h 639"/>
                <a:gd name="T16" fmla="*/ 79 w 758"/>
                <a:gd name="T17" fmla="*/ 31 h 639"/>
                <a:gd name="T18" fmla="*/ 55 w 758"/>
                <a:gd name="T19" fmla="*/ 44 h 639"/>
                <a:gd name="T20" fmla="*/ 44 w 758"/>
                <a:gd name="T21" fmla="*/ 48 h 639"/>
                <a:gd name="T22" fmla="*/ 25 w 758"/>
                <a:gd name="T23" fmla="*/ 82 h 639"/>
                <a:gd name="T24" fmla="*/ 13 w 758"/>
                <a:gd name="T25" fmla="*/ 102 h 639"/>
                <a:gd name="T26" fmla="*/ 0 w 758"/>
                <a:gd name="T27" fmla="*/ 136 h 639"/>
                <a:gd name="T28" fmla="*/ 0 w 758"/>
                <a:gd name="T29" fmla="*/ 211 h 639"/>
                <a:gd name="T30" fmla="*/ 13 w 758"/>
                <a:gd name="T31" fmla="*/ 240 h 639"/>
                <a:gd name="T32" fmla="*/ 21 w 758"/>
                <a:gd name="T33" fmla="*/ 251 h 639"/>
                <a:gd name="T34" fmla="*/ 25 w 758"/>
                <a:gd name="T35" fmla="*/ 259 h 639"/>
                <a:gd name="T36" fmla="*/ 42 w 758"/>
                <a:gd name="T37" fmla="*/ 290 h 639"/>
                <a:gd name="T38" fmla="*/ 100 w 758"/>
                <a:gd name="T39" fmla="*/ 322 h 639"/>
                <a:gd name="T40" fmla="*/ 272 w 758"/>
                <a:gd name="T41" fmla="*/ 320 h 639"/>
                <a:gd name="T42" fmla="*/ 320 w 758"/>
                <a:gd name="T43" fmla="*/ 351 h 639"/>
                <a:gd name="T44" fmla="*/ 332 w 758"/>
                <a:gd name="T45" fmla="*/ 412 h 639"/>
                <a:gd name="T46" fmla="*/ 340 w 758"/>
                <a:gd name="T47" fmla="*/ 426 h 639"/>
                <a:gd name="T48" fmla="*/ 361 w 758"/>
                <a:gd name="T49" fmla="*/ 445 h 639"/>
                <a:gd name="T50" fmla="*/ 399 w 758"/>
                <a:gd name="T51" fmla="*/ 489 h 639"/>
                <a:gd name="T52" fmla="*/ 391 w 758"/>
                <a:gd name="T53" fmla="*/ 516 h 639"/>
                <a:gd name="T54" fmla="*/ 380 w 758"/>
                <a:gd name="T55" fmla="*/ 535 h 639"/>
                <a:gd name="T56" fmla="*/ 389 w 758"/>
                <a:gd name="T57" fmla="*/ 556 h 639"/>
                <a:gd name="T58" fmla="*/ 414 w 758"/>
                <a:gd name="T59" fmla="*/ 583 h 639"/>
                <a:gd name="T60" fmla="*/ 428 w 758"/>
                <a:gd name="T61" fmla="*/ 629 h 639"/>
                <a:gd name="T62" fmla="*/ 484 w 758"/>
                <a:gd name="T63" fmla="*/ 639 h 639"/>
                <a:gd name="T64" fmla="*/ 503 w 758"/>
                <a:gd name="T65" fmla="*/ 622 h 639"/>
                <a:gd name="T66" fmla="*/ 510 w 758"/>
                <a:gd name="T67" fmla="*/ 591 h 639"/>
                <a:gd name="T68" fmla="*/ 547 w 758"/>
                <a:gd name="T69" fmla="*/ 468 h 639"/>
                <a:gd name="T70" fmla="*/ 562 w 758"/>
                <a:gd name="T71" fmla="*/ 443 h 639"/>
                <a:gd name="T72" fmla="*/ 568 w 758"/>
                <a:gd name="T73" fmla="*/ 432 h 639"/>
                <a:gd name="T74" fmla="*/ 597 w 758"/>
                <a:gd name="T75" fmla="*/ 391 h 639"/>
                <a:gd name="T76" fmla="*/ 697 w 758"/>
                <a:gd name="T77" fmla="*/ 301 h 639"/>
                <a:gd name="T78" fmla="*/ 745 w 758"/>
                <a:gd name="T79" fmla="*/ 259 h 639"/>
                <a:gd name="T80" fmla="*/ 758 w 758"/>
                <a:gd name="T81" fmla="*/ 240 h 639"/>
                <a:gd name="T82" fmla="*/ 743 w 758"/>
                <a:gd name="T83" fmla="*/ 215 h 639"/>
                <a:gd name="T84" fmla="*/ 737 w 758"/>
                <a:gd name="T85" fmla="*/ 205 h 639"/>
                <a:gd name="T86" fmla="*/ 723 w 758"/>
                <a:gd name="T87" fmla="*/ 194 h 639"/>
                <a:gd name="T88" fmla="*/ 683 w 758"/>
                <a:gd name="T89" fmla="*/ 190 h 639"/>
                <a:gd name="T90" fmla="*/ 626 w 758"/>
                <a:gd name="T91" fmla="*/ 198 h 639"/>
                <a:gd name="T92" fmla="*/ 549 w 758"/>
                <a:gd name="T93" fmla="*/ 222 h 639"/>
                <a:gd name="T94" fmla="*/ 495 w 758"/>
                <a:gd name="T95" fmla="*/ 257 h 639"/>
                <a:gd name="T96" fmla="*/ 484 w 758"/>
                <a:gd name="T97" fmla="*/ 267 h 639"/>
                <a:gd name="T98" fmla="*/ 453 w 758"/>
                <a:gd name="T99" fmla="*/ 286 h 639"/>
                <a:gd name="T100" fmla="*/ 393 w 758"/>
                <a:gd name="T101" fmla="*/ 276 h 639"/>
                <a:gd name="T102" fmla="*/ 372 w 758"/>
                <a:gd name="T103" fmla="*/ 242 h 639"/>
                <a:gd name="T104" fmla="*/ 355 w 758"/>
                <a:gd name="T105" fmla="*/ 178 h 639"/>
                <a:gd name="T106" fmla="*/ 343 w 758"/>
                <a:gd name="T107" fmla="*/ 155 h 639"/>
                <a:gd name="T108" fmla="*/ 313 w 758"/>
                <a:gd name="T109" fmla="*/ 111 h 6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8"/>
                <a:gd name="T166" fmla="*/ 0 h 639"/>
                <a:gd name="T167" fmla="*/ 758 w 758"/>
                <a:gd name="T168" fmla="*/ 639 h 6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8" h="639">
                  <a:moveTo>
                    <a:pt x="322" y="107"/>
                  </a:moveTo>
                  <a:lnTo>
                    <a:pt x="320" y="105"/>
                  </a:lnTo>
                  <a:lnTo>
                    <a:pt x="318" y="105"/>
                  </a:lnTo>
                  <a:lnTo>
                    <a:pt x="315" y="102"/>
                  </a:lnTo>
                  <a:lnTo>
                    <a:pt x="313" y="98"/>
                  </a:lnTo>
                  <a:lnTo>
                    <a:pt x="311" y="98"/>
                  </a:lnTo>
                  <a:lnTo>
                    <a:pt x="307" y="98"/>
                  </a:lnTo>
                  <a:lnTo>
                    <a:pt x="303" y="92"/>
                  </a:lnTo>
                  <a:lnTo>
                    <a:pt x="301" y="86"/>
                  </a:lnTo>
                  <a:lnTo>
                    <a:pt x="297" y="82"/>
                  </a:lnTo>
                  <a:lnTo>
                    <a:pt x="293" y="77"/>
                  </a:lnTo>
                  <a:lnTo>
                    <a:pt x="293" y="71"/>
                  </a:lnTo>
                  <a:lnTo>
                    <a:pt x="286" y="65"/>
                  </a:lnTo>
                  <a:lnTo>
                    <a:pt x="278" y="57"/>
                  </a:lnTo>
                  <a:lnTo>
                    <a:pt x="263" y="42"/>
                  </a:lnTo>
                  <a:lnTo>
                    <a:pt x="259" y="40"/>
                  </a:lnTo>
                  <a:lnTo>
                    <a:pt x="257" y="38"/>
                  </a:lnTo>
                  <a:lnTo>
                    <a:pt x="255" y="38"/>
                  </a:lnTo>
                  <a:lnTo>
                    <a:pt x="249" y="34"/>
                  </a:lnTo>
                  <a:lnTo>
                    <a:pt x="244" y="31"/>
                  </a:lnTo>
                  <a:lnTo>
                    <a:pt x="238" y="27"/>
                  </a:lnTo>
                  <a:lnTo>
                    <a:pt x="234" y="21"/>
                  </a:lnTo>
                  <a:lnTo>
                    <a:pt x="224" y="19"/>
                  </a:lnTo>
                  <a:lnTo>
                    <a:pt x="215" y="15"/>
                  </a:lnTo>
                  <a:lnTo>
                    <a:pt x="196" y="8"/>
                  </a:lnTo>
                  <a:lnTo>
                    <a:pt x="190" y="8"/>
                  </a:lnTo>
                  <a:lnTo>
                    <a:pt x="182" y="6"/>
                  </a:lnTo>
                  <a:lnTo>
                    <a:pt x="176" y="4"/>
                  </a:lnTo>
                  <a:lnTo>
                    <a:pt x="171" y="2"/>
                  </a:lnTo>
                  <a:lnTo>
                    <a:pt x="155" y="0"/>
                  </a:lnTo>
                  <a:lnTo>
                    <a:pt x="140" y="2"/>
                  </a:lnTo>
                  <a:lnTo>
                    <a:pt x="123" y="4"/>
                  </a:lnTo>
                  <a:lnTo>
                    <a:pt x="109" y="8"/>
                  </a:lnTo>
                  <a:lnTo>
                    <a:pt x="103" y="11"/>
                  </a:lnTo>
                  <a:lnTo>
                    <a:pt x="100" y="13"/>
                  </a:lnTo>
                  <a:lnTo>
                    <a:pt x="98" y="13"/>
                  </a:lnTo>
                  <a:lnTo>
                    <a:pt x="94" y="17"/>
                  </a:lnTo>
                  <a:lnTo>
                    <a:pt x="92" y="19"/>
                  </a:lnTo>
                  <a:lnTo>
                    <a:pt x="92" y="21"/>
                  </a:lnTo>
                  <a:lnTo>
                    <a:pt x="88" y="23"/>
                  </a:lnTo>
                  <a:lnTo>
                    <a:pt x="84" y="25"/>
                  </a:lnTo>
                  <a:lnTo>
                    <a:pt x="82" y="25"/>
                  </a:lnTo>
                  <a:lnTo>
                    <a:pt x="80" y="27"/>
                  </a:lnTo>
                  <a:lnTo>
                    <a:pt x="79" y="29"/>
                  </a:lnTo>
                  <a:lnTo>
                    <a:pt x="79" y="31"/>
                  </a:lnTo>
                  <a:lnTo>
                    <a:pt x="73" y="31"/>
                  </a:lnTo>
                  <a:lnTo>
                    <a:pt x="69" y="34"/>
                  </a:lnTo>
                  <a:lnTo>
                    <a:pt x="65" y="38"/>
                  </a:lnTo>
                  <a:lnTo>
                    <a:pt x="59" y="40"/>
                  </a:lnTo>
                  <a:lnTo>
                    <a:pt x="55" y="44"/>
                  </a:lnTo>
                  <a:lnTo>
                    <a:pt x="54" y="44"/>
                  </a:lnTo>
                  <a:lnTo>
                    <a:pt x="50" y="46"/>
                  </a:lnTo>
                  <a:lnTo>
                    <a:pt x="48" y="48"/>
                  </a:lnTo>
                  <a:lnTo>
                    <a:pt x="44" y="48"/>
                  </a:lnTo>
                  <a:lnTo>
                    <a:pt x="36" y="56"/>
                  </a:lnTo>
                  <a:lnTo>
                    <a:pt x="31" y="67"/>
                  </a:lnTo>
                  <a:lnTo>
                    <a:pt x="25" y="77"/>
                  </a:lnTo>
                  <a:lnTo>
                    <a:pt x="25" y="80"/>
                  </a:lnTo>
                  <a:lnTo>
                    <a:pt x="25" y="82"/>
                  </a:lnTo>
                  <a:lnTo>
                    <a:pt x="23" y="88"/>
                  </a:lnTo>
                  <a:lnTo>
                    <a:pt x="19" y="92"/>
                  </a:lnTo>
                  <a:lnTo>
                    <a:pt x="19" y="98"/>
                  </a:lnTo>
                  <a:lnTo>
                    <a:pt x="15" y="100"/>
                  </a:lnTo>
                  <a:lnTo>
                    <a:pt x="13" y="102"/>
                  </a:lnTo>
                  <a:lnTo>
                    <a:pt x="13" y="100"/>
                  </a:lnTo>
                  <a:lnTo>
                    <a:pt x="7" y="109"/>
                  </a:lnTo>
                  <a:lnTo>
                    <a:pt x="6" y="119"/>
                  </a:lnTo>
                  <a:lnTo>
                    <a:pt x="4" y="127"/>
                  </a:lnTo>
                  <a:lnTo>
                    <a:pt x="0" y="136"/>
                  </a:lnTo>
                  <a:lnTo>
                    <a:pt x="2" y="148"/>
                  </a:lnTo>
                  <a:lnTo>
                    <a:pt x="2" y="161"/>
                  </a:lnTo>
                  <a:lnTo>
                    <a:pt x="0" y="186"/>
                  </a:lnTo>
                  <a:lnTo>
                    <a:pt x="0" y="198"/>
                  </a:lnTo>
                  <a:lnTo>
                    <a:pt x="0" y="211"/>
                  </a:lnTo>
                  <a:lnTo>
                    <a:pt x="2" y="222"/>
                  </a:lnTo>
                  <a:lnTo>
                    <a:pt x="6" y="234"/>
                  </a:lnTo>
                  <a:lnTo>
                    <a:pt x="9" y="234"/>
                  </a:lnTo>
                  <a:lnTo>
                    <a:pt x="11" y="236"/>
                  </a:lnTo>
                  <a:lnTo>
                    <a:pt x="13" y="240"/>
                  </a:lnTo>
                  <a:lnTo>
                    <a:pt x="15" y="240"/>
                  </a:lnTo>
                  <a:lnTo>
                    <a:pt x="17" y="246"/>
                  </a:lnTo>
                  <a:lnTo>
                    <a:pt x="19" y="247"/>
                  </a:lnTo>
                  <a:lnTo>
                    <a:pt x="19" y="249"/>
                  </a:lnTo>
                  <a:lnTo>
                    <a:pt x="21" y="251"/>
                  </a:lnTo>
                  <a:lnTo>
                    <a:pt x="23" y="253"/>
                  </a:lnTo>
                  <a:lnTo>
                    <a:pt x="25" y="251"/>
                  </a:lnTo>
                  <a:lnTo>
                    <a:pt x="23" y="255"/>
                  </a:lnTo>
                  <a:lnTo>
                    <a:pt x="23" y="257"/>
                  </a:lnTo>
                  <a:lnTo>
                    <a:pt x="25" y="259"/>
                  </a:lnTo>
                  <a:lnTo>
                    <a:pt x="27" y="263"/>
                  </a:lnTo>
                  <a:lnTo>
                    <a:pt x="27" y="265"/>
                  </a:lnTo>
                  <a:lnTo>
                    <a:pt x="27" y="267"/>
                  </a:lnTo>
                  <a:lnTo>
                    <a:pt x="34" y="278"/>
                  </a:lnTo>
                  <a:lnTo>
                    <a:pt x="42" y="290"/>
                  </a:lnTo>
                  <a:lnTo>
                    <a:pt x="50" y="299"/>
                  </a:lnTo>
                  <a:lnTo>
                    <a:pt x="55" y="311"/>
                  </a:lnTo>
                  <a:lnTo>
                    <a:pt x="63" y="315"/>
                  </a:lnTo>
                  <a:lnTo>
                    <a:pt x="71" y="320"/>
                  </a:lnTo>
                  <a:lnTo>
                    <a:pt x="100" y="322"/>
                  </a:lnTo>
                  <a:lnTo>
                    <a:pt x="128" y="322"/>
                  </a:lnTo>
                  <a:lnTo>
                    <a:pt x="186" y="320"/>
                  </a:lnTo>
                  <a:lnTo>
                    <a:pt x="215" y="318"/>
                  </a:lnTo>
                  <a:lnTo>
                    <a:pt x="244" y="318"/>
                  </a:lnTo>
                  <a:lnTo>
                    <a:pt x="272" y="320"/>
                  </a:lnTo>
                  <a:lnTo>
                    <a:pt x="301" y="322"/>
                  </a:lnTo>
                  <a:lnTo>
                    <a:pt x="307" y="326"/>
                  </a:lnTo>
                  <a:lnTo>
                    <a:pt x="311" y="330"/>
                  </a:lnTo>
                  <a:lnTo>
                    <a:pt x="320" y="338"/>
                  </a:lnTo>
                  <a:lnTo>
                    <a:pt x="320" y="351"/>
                  </a:lnTo>
                  <a:lnTo>
                    <a:pt x="322" y="366"/>
                  </a:lnTo>
                  <a:lnTo>
                    <a:pt x="322" y="395"/>
                  </a:lnTo>
                  <a:lnTo>
                    <a:pt x="326" y="399"/>
                  </a:lnTo>
                  <a:lnTo>
                    <a:pt x="328" y="403"/>
                  </a:lnTo>
                  <a:lnTo>
                    <a:pt x="332" y="412"/>
                  </a:lnTo>
                  <a:lnTo>
                    <a:pt x="334" y="416"/>
                  </a:lnTo>
                  <a:lnTo>
                    <a:pt x="336" y="416"/>
                  </a:lnTo>
                  <a:lnTo>
                    <a:pt x="338" y="416"/>
                  </a:lnTo>
                  <a:lnTo>
                    <a:pt x="338" y="422"/>
                  </a:lnTo>
                  <a:lnTo>
                    <a:pt x="340" y="426"/>
                  </a:lnTo>
                  <a:lnTo>
                    <a:pt x="343" y="428"/>
                  </a:lnTo>
                  <a:lnTo>
                    <a:pt x="349" y="432"/>
                  </a:lnTo>
                  <a:lnTo>
                    <a:pt x="357" y="437"/>
                  </a:lnTo>
                  <a:lnTo>
                    <a:pt x="359" y="441"/>
                  </a:lnTo>
                  <a:lnTo>
                    <a:pt x="361" y="445"/>
                  </a:lnTo>
                  <a:lnTo>
                    <a:pt x="370" y="453"/>
                  </a:lnTo>
                  <a:lnTo>
                    <a:pt x="380" y="457"/>
                  </a:lnTo>
                  <a:lnTo>
                    <a:pt x="389" y="468"/>
                  </a:lnTo>
                  <a:lnTo>
                    <a:pt x="399" y="482"/>
                  </a:lnTo>
                  <a:lnTo>
                    <a:pt x="399" y="489"/>
                  </a:lnTo>
                  <a:lnTo>
                    <a:pt x="399" y="499"/>
                  </a:lnTo>
                  <a:lnTo>
                    <a:pt x="399" y="507"/>
                  </a:lnTo>
                  <a:lnTo>
                    <a:pt x="397" y="512"/>
                  </a:lnTo>
                  <a:lnTo>
                    <a:pt x="395" y="516"/>
                  </a:lnTo>
                  <a:lnTo>
                    <a:pt x="391" y="516"/>
                  </a:lnTo>
                  <a:lnTo>
                    <a:pt x="389" y="518"/>
                  </a:lnTo>
                  <a:lnTo>
                    <a:pt x="386" y="522"/>
                  </a:lnTo>
                  <a:lnTo>
                    <a:pt x="384" y="524"/>
                  </a:lnTo>
                  <a:lnTo>
                    <a:pt x="382" y="530"/>
                  </a:lnTo>
                  <a:lnTo>
                    <a:pt x="380" y="535"/>
                  </a:lnTo>
                  <a:lnTo>
                    <a:pt x="380" y="547"/>
                  </a:lnTo>
                  <a:lnTo>
                    <a:pt x="384" y="553"/>
                  </a:lnTo>
                  <a:lnTo>
                    <a:pt x="384" y="554"/>
                  </a:lnTo>
                  <a:lnTo>
                    <a:pt x="384" y="556"/>
                  </a:lnTo>
                  <a:lnTo>
                    <a:pt x="389" y="556"/>
                  </a:lnTo>
                  <a:lnTo>
                    <a:pt x="391" y="558"/>
                  </a:lnTo>
                  <a:lnTo>
                    <a:pt x="393" y="560"/>
                  </a:lnTo>
                  <a:lnTo>
                    <a:pt x="399" y="568"/>
                  </a:lnTo>
                  <a:lnTo>
                    <a:pt x="407" y="576"/>
                  </a:lnTo>
                  <a:lnTo>
                    <a:pt x="414" y="583"/>
                  </a:lnTo>
                  <a:lnTo>
                    <a:pt x="422" y="593"/>
                  </a:lnTo>
                  <a:lnTo>
                    <a:pt x="424" y="601"/>
                  </a:lnTo>
                  <a:lnTo>
                    <a:pt x="424" y="610"/>
                  </a:lnTo>
                  <a:lnTo>
                    <a:pt x="426" y="620"/>
                  </a:lnTo>
                  <a:lnTo>
                    <a:pt x="428" y="629"/>
                  </a:lnTo>
                  <a:lnTo>
                    <a:pt x="432" y="633"/>
                  </a:lnTo>
                  <a:lnTo>
                    <a:pt x="437" y="633"/>
                  </a:lnTo>
                  <a:lnTo>
                    <a:pt x="443" y="635"/>
                  </a:lnTo>
                  <a:lnTo>
                    <a:pt x="447" y="639"/>
                  </a:lnTo>
                  <a:lnTo>
                    <a:pt x="484" y="639"/>
                  </a:lnTo>
                  <a:lnTo>
                    <a:pt x="487" y="635"/>
                  </a:lnTo>
                  <a:lnTo>
                    <a:pt x="491" y="631"/>
                  </a:lnTo>
                  <a:lnTo>
                    <a:pt x="495" y="627"/>
                  </a:lnTo>
                  <a:lnTo>
                    <a:pt x="501" y="624"/>
                  </a:lnTo>
                  <a:lnTo>
                    <a:pt x="503" y="622"/>
                  </a:lnTo>
                  <a:lnTo>
                    <a:pt x="505" y="616"/>
                  </a:lnTo>
                  <a:lnTo>
                    <a:pt x="507" y="610"/>
                  </a:lnTo>
                  <a:lnTo>
                    <a:pt x="508" y="604"/>
                  </a:lnTo>
                  <a:lnTo>
                    <a:pt x="510" y="601"/>
                  </a:lnTo>
                  <a:lnTo>
                    <a:pt x="510" y="591"/>
                  </a:lnTo>
                  <a:lnTo>
                    <a:pt x="508" y="581"/>
                  </a:lnTo>
                  <a:lnTo>
                    <a:pt x="510" y="572"/>
                  </a:lnTo>
                  <a:lnTo>
                    <a:pt x="522" y="530"/>
                  </a:lnTo>
                  <a:lnTo>
                    <a:pt x="535" y="487"/>
                  </a:lnTo>
                  <a:lnTo>
                    <a:pt x="547" y="468"/>
                  </a:lnTo>
                  <a:lnTo>
                    <a:pt x="556" y="449"/>
                  </a:lnTo>
                  <a:lnTo>
                    <a:pt x="558" y="445"/>
                  </a:lnTo>
                  <a:lnTo>
                    <a:pt x="560" y="445"/>
                  </a:lnTo>
                  <a:lnTo>
                    <a:pt x="562" y="445"/>
                  </a:lnTo>
                  <a:lnTo>
                    <a:pt x="562" y="443"/>
                  </a:lnTo>
                  <a:lnTo>
                    <a:pt x="564" y="439"/>
                  </a:lnTo>
                  <a:lnTo>
                    <a:pt x="564" y="437"/>
                  </a:lnTo>
                  <a:lnTo>
                    <a:pt x="564" y="434"/>
                  </a:lnTo>
                  <a:lnTo>
                    <a:pt x="568" y="432"/>
                  </a:lnTo>
                  <a:lnTo>
                    <a:pt x="570" y="432"/>
                  </a:lnTo>
                  <a:lnTo>
                    <a:pt x="574" y="424"/>
                  </a:lnTo>
                  <a:lnTo>
                    <a:pt x="579" y="416"/>
                  </a:lnTo>
                  <a:lnTo>
                    <a:pt x="587" y="405"/>
                  </a:lnTo>
                  <a:lnTo>
                    <a:pt x="597" y="391"/>
                  </a:lnTo>
                  <a:lnTo>
                    <a:pt x="606" y="378"/>
                  </a:lnTo>
                  <a:lnTo>
                    <a:pt x="633" y="355"/>
                  </a:lnTo>
                  <a:lnTo>
                    <a:pt x="658" y="332"/>
                  </a:lnTo>
                  <a:lnTo>
                    <a:pt x="679" y="317"/>
                  </a:lnTo>
                  <a:lnTo>
                    <a:pt x="697" y="301"/>
                  </a:lnTo>
                  <a:lnTo>
                    <a:pt x="716" y="286"/>
                  </a:lnTo>
                  <a:lnTo>
                    <a:pt x="735" y="270"/>
                  </a:lnTo>
                  <a:lnTo>
                    <a:pt x="737" y="269"/>
                  </a:lnTo>
                  <a:lnTo>
                    <a:pt x="739" y="265"/>
                  </a:lnTo>
                  <a:lnTo>
                    <a:pt x="745" y="259"/>
                  </a:lnTo>
                  <a:lnTo>
                    <a:pt x="752" y="255"/>
                  </a:lnTo>
                  <a:lnTo>
                    <a:pt x="754" y="251"/>
                  </a:lnTo>
                  <a:lnTo>
                    <a:pt x="754" y="249"/>
                  </a:lnTo>
                  <a:lnTo>
                    <a:pt x="756" y="246"/>
                  </a:lnTo>
                  <a:lnTo>
                    <a:pt x="758" y="240"/>
                  </a:lnTo>
                  <a:lnTo>
                    <a:pt x="758" y="236"/>
                  </a:lnTo>
                  <a:lnTo>
                    <a:pt x="758" y="232"/>
                  </a:lnTo>
                  <a:lnTo>
                    <a:pt x="754" y="226"/>
                  </a:lnTo>
                  <a:lnTo>
                    <a:pt x="752" y="222"/>
                  </a:lnTo>
                  <a:lnTo>
                    <a:pt x="743" y="215"/>
                  </a:lnTo>
                  <a:lnTo>
                    <a:pt x="741" y="211"/>
                  </a:lnTo>
                  <a:lnTo>
                    <a:pt x="741" y="207"/>
                  </a:lnTo>
                  <a:lnTo>
                    <a:pt x="741" y="205"/>
                  </a:lnTo>
                  <a:lnTo>
                    <a:pt x="739" y="205"/>
                  </a:lnTo>
                  <a:lnTo>
                    <a:pt x="737" y="205"/>
                  </a:lnTo>
                  <a:lnTo>
                    <a:pt x="735" y="201"/>
                  </a:lnTo>
                  <a:lnTo>
                    <a:pt x="733" y="198"/>
                  </a:lnTo>
                  <a:lnTo>
                    <a:pt x="731" y="198"/>
                  </a:lnTo>
                  <a:lnTo>
                    <a:pt x="729" y="198"/>
                  </a:lnTo>
                  <a:lnTo>
                    <a:pt x="723" y="194"/>
                  </a:lnTo>
                  <a:lnTo>
                    <a:pt x="716" y="192"/>
                  </a:lnTo>
                  <a:lnTo>
                    <a:pt x="710" y="192"/>
                  </a:lnTo>
                  <a:lnTo>
                    <a:pt x="702" y="192"/>
                  </a:lnTo>
                  <a:lnTo>
                    <a:pt x="693" y="190"/>
                  </a:lnTo>
                  <a:lnTo>
                    <a:pt x="683" y="190"/>
                  </a:lnTo>
                  <a:lnTo>
                    <a:pt x="674" y="190"/>
                  </a:lnTo>
                  <a:lnTo>
                    <a:pt x="664" y="192"/>
                  </a:lnTo>
                  <a:lnTo>
                    <a:pt x="647" y="196"/>
                  </a:lnTo>
                  <a:lnTo>
                    <a:pt x="637" y="198"/>
                  </a:lnTo>
                  <a:lnTo>
                    <a:pt x="626" y="198"/>
                  </a:lnTo>
                  <a:lnTo>
                    <a:pt x="610" y="199"/>
                  </a:lnTo>
                  <a:lnTo>
                    <a:pt x="597" y="205"/>
                  </a:lnTo>
                  <a:lnTo>
                    <a:pt x="579" y="211"/>
                  </a:lnTo>
                  <a:lnTo>
                    <a:pt x="564" y="215"/>
                  </a:lnTo>
                  <a:lnTo>
                    <a:pt x="549" y="222"/>
                  </a:lnTo>
                  <a:lnTo>
                    <a:pt x="532" y="234"/>
                  </a:lnTo>
                  <a:lnTo>
                    <a:pt x="514" y="244"/>
                  </a:lnTo>
                  <a:lnTo>
                    <a:pt x="499" y="251"/>
                  </a:lnTo>
                  <a:lnTo>
                    <a:pt x="495" y="255"/>
                  </a:lnTo>
                  <a:lnTo>
                    <a:pt x="495" y="257"/>
                  </a:lnTo>
                  <a:lnTo>
                    <a:pt x="495" y="259"/>
                  </a:lnTo>
                  <a:lnTo>
                    <a:pt x="491" y="261"/>
                  </a:lnTo>
                  <a:lnTo>
                    <a:pt x="487" y="261"/>
                  </a:lnTo>
                  <a:lnTo>
                    <a:pt x="485" y="261"/>
                  </a:lnTo>
                  <a:lnTo>
                    <a:pt x="484" y="267"/>
                  </a:lnTo>
                  <a:lnTo>
                    <a:pt x="480" y="269"/>
                  </a:lnTo>
                  <a:lnTo>
                    <a:pt x="476" y="270"/>
                  </a:lnTo>
                  <a:lnTo>
                    <a:pt x="474" y="270"/>
                  </a:lnTo>
                  <a:lnTo>
                    <a:pt x="466" y="278"/>
                  </a:lnTo>
                  <a:lnTo>
                    <a:pt x="453" y="286"/>
                  </a:lnTo>
                  <a:lnTo>
                    <a:pt x="441" y="290"/>
                  </a:lnTo>
                  <a:lnTo>
                    <a:pt x="436" y="290"/>
                  </a:lnTo>
                  <a:lnTo>
                    <a:pt x="430" y="290"/>
                  </a:lnTo>
                  <a:lnTo>
                    <a:pt x="416" y="286"/>
                  </a:lnTo>
                  <a:lnTo>
                    <a:pt x="393" y="276"/>
                  </a:lnTo>
                  <a:lnTo>
                    <a:pt x="384" y="267"/>
                  </a:lnTo>
                  <a:lnTo>
                    <a:pt x="374" y="255"/>
                  </a:lnTo>
                  <a:lnTo>
                    <a:pt x="374" y="246"/>
                  </a:lnTo>
                  <a:lnTo>
                    <a:pt x="372" y="246"/>
                  </a:lnTo>
                  <a:lnTo>
                    <a:pt x="372" y="242"/>
                  </a:lnTo>
                  <a:lnTo>
                    <a:pt x="372" y="240"/>
                  </a:lnTo>
                  <a:lnTo>
                    <a:pt x="368" y="238"/>
                  </a:lnTo>
                  <a:lnTo>
                    <a:pt x="363" y="211"/>
                  </a:lnTo>
                  <a:lnTo>
                    <a:pt x="357" y="182"/>
                  </a:lnTo>
                  <a:lnTo>
                    <a:pt x="355" y="178"/>
                  </a:lnTo>
                  <a:lnTo>
                    <a:pt x="351" y="175"/>
                  </a:lnTo>
                  <a:lnTo>
                    <a:pt x="349" y="171"/>
                  </a:lnTo>
                  <a:lnTo>
                    <a:pt x="345" y="167"/>
                  </a:lnTo>
                  <a:lnTo>
                    <a:pt x="343" y="159"/>
                  </a:lnTo>
                  <a:lnTo>
                    <a:pt x="343" y="155"/>
                  </a:lnTo>
                  <a:lnTo>
                    <a:pt x="343" y="150"/>
                  </a:lnTo>
                  <a:lnTo>
                    <a:pt x="334" y="136"/>
                  </a:lnTo>
                  <a:lnTo>
                    <a:pt x="326" y="121"/>
                  </a:lnTo>
                  <a:lnTo>
                    <a:pt x="317" y="115"/>
                  </a:lnTo>
                  <a:lnTo>
                    <a:pt x="313" y="111"/>
                  </a:lnTo>
                  <a:lnTo>
                    <a:pt x="311" y="107"/>
                  </a:lnTo>
                  <a:lnTo>
                    <a:pt x="322" y="107"/>
                  </a:lnTo>
                  <a:close/>
                </a:path>
              </a:pathLst>
            </a:custGeom>
            <a:solidFill>
              <a:schemeClr val="accent1"/>
            </a:solidFill>
            <a:ln w="9525">
              <a:noFill/>
              <a:round/>
              <a:headEnd/>
              <a:tailEnd/>
            </a:ln>
          </p:spPr>
          <p:txBody>
            <a:bodyPr/>
            <a:lstStyle/>
            <a:p>
              <a:endParaRPr lang="en-US"/>
            </a:p>
          </p:txBody>
        </p:sp>
        <p:sp>
          <p:nvSpPr>
            <p:cNvPr id="543" name="Freeform 221"/>
            <p:cNvSpPr>
              <a:spLocks/>
            </p:cNvSpPr>
            <p:nvPr/>
          </p:nvSpPr>
          <p:spPr bwMode="auto">
            <a:xfrm>
              <a:off x="6117381" y="1385889"/>
              <a:ext cx="1828030" cy="1457418"/>
            </a:xfrm>
            <a:custGeom>
              <a:avLst/>
              <a:gdLst>
                <a:gd name="T0" fmla="*/ 307 w 758"/>
                <a:gd name="T1" fmla="*/ 98 h 639"/>
                <a:gd name="T2" fmla="*/ 293 w 758"/>
                <a:gd name="T3" fmla="*/ 75 h 639"/>
                <a:gd name="T4" fmla="*/ 267 w 758"/>
                <a:gd name="T5" fmla="*/ 46 h 639"/>
                <a:gd name="T6" fmla="*/ 244 w 758"/>
                <a:gd name="T7" fmla="*/ 31 h 639"/>
                <a:gd name="T8" fmla="*/ 211 w 758"/>
                <a:gd name="T9" fmla="*/ 13 h 639"/>
                <a:gd name="T10" fmla="*/ 176 w 758"/>
                <a:gd name="T11" fmla="*/ 4 h 639"/>
                <a:gd name="T12" fmla="*/ 117 w 758"/>
                <a:gd name="T13" fmla="*/ 6 h 639"/>
                <a:gd name="T14" fmla="*/ 96 w 758"/>
                <a:gd name="T15" fmla="*/ 15 h 639"/>
                <a:gd name="T16" fmla="*/ 86 w 758"/>
                <a:gd name="T17" fmla="*/ 25 h 639"/>
                <a:gd name="T18" fmla="*/ 75 w 758"/>
                <a:gd name="T19" fmla="*/ 31 h 639"/>
                <a:gd name="T20" fmla="*/ 55 w 758"/>
                <a:gd name="T21" fmla="*/ 44 h 639"/>
                <a:gd name="T22" fmla="*/ 42 w 758"/>
                <a:gd name="T23" fmla="*/ 50 h 639"/>
                <a:gd name="T24" fmla="*/ 27 w 758"/>
                <a:gd name="T25" fmla="*/ 73 h 639"/>
                <a:gd name="T26" fmla="*/ 19 w 758"/>
                <a:gd name="T27" fmla="*/ 94 h 639"/>
                <a:gd name="T28" fmla="*/ 6 w 758"/>
                <a:gd name="T29" fmla="*/ 117 h 639"/>
                <a:gd name="T30" fmla="*/ 0 w 758"/>
                <a:gd name="T31" fmla="*/ 198 h 639"/>
                <a:gd name="T32" fmla="*/ 15 w 758"/>
                <a:gd name="T33" fmla="*/ 240 h 639"/>
                <a:gd name="T34" fmla="*/ 23 w 758"/>
                <a:gd name="T35" fmla="*/ 253 h 639"/>
                <a:gd name="T36" fmla="*/ 27 w 758"/>
                <a:gd name="T37" fmla="*/ 267 h 639"/>
                <a:gd name="T38" fmla="*/ 57 w 758"/>
                <a:gd name="T39" fmla="*/ 313 h 639"/>
                <a:gd name="T40" fmla="*/ 128 w 758"/>
                <a:gd name="T41" fmla="*/ 322 h 639"/>
                <a:gd name="T42" fmla="*/ 309 w 758"/>
                <a:gd name="T43" fmla="*/ 328 h 639"/>
                <a:gd name="T44" fmla="*/ 322 w 758"/>
                <a:gd name="T45" fmla="*/ 366 h 639"/>
                <a:gd name="T46" fmla="*/ 328 w 758"/>
                <a:gd name="T47" fmla="*/ 407 h 639"/>
                <a:gd name="T48" fmla="*/ 338 w 758"/>
                <a:gd name="T49" fmla="*/ 420 h 639"/>
                <a:gd name="T50" fmla="*/ 361 w 758"/>
                <a:gd name="T51" fmla="*/ 445 h 639"/>
                <a:gd name="T52" fmla="*/ 384 w 758"/>
                <a:gd name="T53" fmla="*/ 460 h 639"/>
                <a:gd name="T54" fmla="*/ 399 w 758"/>
                <a:gd name="T55" fmla="*/ 489 h 639"/>
                <a:gd name="T56" fmla="*/ 389 w 758"/>
                <a:gd name="T57" fmla="*/ 518 h 639"/>
                <a:gd name="T58" fmla="*/ 380 w 758"/>
                <a:gd name="T59" fmla="*/ 539 h 639"/>
                <a:gd name="T60" fmla="*/ 386 w 758"/>
                <a:gd name="T61" fmla="*/ 556 h 639"/>
                <a:gd name="T62" fmla="*/ 411 w 758"/>
                <a:gd name="T63" fmla="*/ 579 h 639"/>
                <a:gd name="T64" fmla="*/ 426 w 758"/>
                <a:gd name="T65" fmla="*/ 620 h 639"/>
                <a:gd name="T66" fmla="*/ 445 w 758"/>
                <a:gd name="T67" fmla="*/ 637 h 639"/>
                <a:gd name="T68" fmla="*/ 484 w 758"/>
                <a:gd name="T69" fmla="*/ 639 h 639"/>
                <a:gd name="T70" fmla="*/ 503 w 758"/>
                <a:gd name="T71" fmla="*/ 622 h 639"/>
                <a:gd name="T72" fmla="*/ 510 w 758"/>
                <a:gd name="T73" fmla="*/ 595 h 639"/>
                <a:gd name="T74" fmla="*/ 522 w 758"/>
                <a:gd name="T75" fmla="*/ 530 h 639"/>
                <a:gd name="T76" fmla="*/ 549 w 758"/>
                <a:gd name="T77" fmla="*/ 462 h 639"/>
                <a:gd name="T78" fmla="*/ 562 w 758"/>
                <a:gd name="T79" fmla="*/ 443 h 639"/>
                <a:gd name="T80" fmla="*/ 570 w 758"/>
                <a:gd name="T81" fmla="*/ 430 h 639"/>
                <a:gd name="T82" fmla="*/ 606 w 758"/>
                <a:gd name="T83" fmla="*/ 378 h 639"/>
                <a:gd name="T84" fmla="*/ 670 w 758"/>
                <a:gd name="T85" fmla="*/ 324 h 639"/>
                <a:gd name="T86" fmla="*/ 739 w 758"/>
                <a:gd name="T87" fmla="*/ 265 h 639"/>
                <a:gd name="T88" fmla="*/ 756 w 758"/>
                <a:gd name="T89" fmla="*/ 244 h 639"/>
                <a:gd name="T90" fmla="*/ 752 w 758"/>
                <a:gd name="T91" fmla="*/ 222 h 639"/>
                <a:gd name="T92" fmla="*/ 741 w 758"/>
                <a:gd name="T93" fmla="*/ 205 h 639"/>
                <a:gd name="T94" fmla="*/ 725 w 758"/>
                <a:gd name="T95" fmla="*/ 196 h 639"/>
                <a:gd name="T96" fmla="*/ 683 w 758"/>
                <a:gd name="T97" fmla="*/ 190 h 639"/>
                <a:gd name="T98" fmla="*/ 603 w 758"/>
                <a:gd name="T99" fmla="*/ 203 h 639"/>
                <a:gd name="T100" fmla="*/ 532 w 758"/>
                <a:gd name="T101" fmla="*/ 234 h 639"/>
                <a:gd name="T102" fmla="*/ 493 w 758"/>
                <a:gd name="T103" fmla="*/ 259 h 639"/>
                <a:gd name="T104" fmla="*/ 482 w 758"/>
                <a:gd name="T105" fmla="*/ 269 h 639"/>
                <a:gd name="T106" fmla="*/ 462 w 758"/>
                <a:gd name="T107" fmla="*/ 280 h 639"/>
                <a:gd name="T108" fmla="*/ 430 w 758"/>
                <a:gd name="T109" fmla="*/ 290 h 639"/>
                <a:gd name="T110" fmla="*/ 386 w 758"/>
                <a:gd name="T111" fmla="*/ 269 h 639"/>
                <a:gd name="T112" fmla="*/ 374 w 758"/>
                <a:gd name="T113" fmla="*/ 247 h 639"/>
                <a:gd name="T114" fmla="*/ 366 w 758"/>
                <a:gd name="T115" fmla="*/ 224 h 639"/>
                <a:gd name="T116" fmla="*/ 353 w 758"/>
                <a:gd name="T117" fmla="*/ 176 h 639"/>
                <a:gd name="T118" fmla="*/ 343 w 758"/>
                <a:gd name="T119" fmla="*/ 159 h 639"/>
                <a:gd name="T120" fmla="*/ 332 w 758"/>
                <a:gd name="T121" fmla="*/ 132 h 639"/>
                <a:gd name="T122" fmla="*/ 313 w 758"/>
                <a:gd name="T123" fmla="*/ 111 h 6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8"/>
                <a:gd name="T187" fmla="*/ 0 h 639"/>
                <a:gd name="T188" fmla="*/ 758 w 758"/>
                <a:gd name="T189" fmla="*/ 639 h 6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8" h="639">
                  <a:moveTo>
                    <a:pt x="322" y="107"/>
                  </a:moveTo>
                  <a:lnTo>
                    <a:pt x="320" y="105"/>
                  </a:lnTo>
                  <a:lnTo>
                    <a:pt x="318" y="105"/>
                  </a:lnTo>
                  <a:lnTo>
                    <a:pt x="317" y="104"/>
                  </a:lnTo>
                  <a:lnTo>
                    <a:pt x="315" y="102"/>
                  </a:lnTo>
                  <a:lnTo>
                    <a:pt x="313" y="100"/>
                  </a:lnTo>
                  <a:lnTo>
                    <a:pt x="313" y="98"/>
                  </a:lnTo>
                  <a:lnTo>
                    <a:pt x="311" y="98"/>
                  </a:lnTo>
                  <a:lnTo>
                    <a:pt x="307" y="98"/>
                  </a:lnTo>
                  <a:lnTo>
                    <a:pt x="305" y="96"/>
                  </a:lnTo>
                  <a:lnTo>
                    <a:pt x="303" y="92"/>
                  </a:lnTo>
                  <a:lnTo>
                    <a:pt x="301" y="90"/>
                  </a:lnTo>
                  <a:lnTo>
                    <a:pt x="301" y="86"/>
                  </a:lnTo>
                  <a:lnTo>
                    <a:pt x="299" y="84"/>
                  </a:lnTo>
                  <a:lnTo>
                    <a:pt x="297" y="82"/>
                  </a:lnTo>
                  <a:lnTo>
                    <a:pt x="295" y="79"/>
                  </a:lnTo>
                  <a:lnTo>
                    <a:pt x="293" y="77"/>
                  </a:lnTo>
                  <a:lnTo>
                    <a:pt x="293" y="75"/>
                  </a:lnTo>
                  <a:lnTo>
                    <a:pt x="293" y="73"/>
                  </a:lnTo>
                  <a:lnTo>
                    <a:pt x="293" y="71"/>
                  </a:lnTo>
                  <a:lnTo>
                    <a:pt x="290" y="69"/>
                  </a:lnTo>
                  <a:lnTo>
                    <a:pt x="286" y="65"/>
                  </a:lnTo>
                  <a:lnTo>
                    <a:pt x="282" y="61"/>
                  </a:lnTo>
                  <a:lnTo>
                    <a:pt x="278" y="57"/>
                  </a:lnTo>
                  <a:lnTo>
                    <a:pt x="274" y="54"/>
                  </a:lnTo>
                  <a:lnTo>
                    <a:pt x="270" y="50"/>
                  </a:lnTo>
                  <a:lnTo>
                    <a:pt x="267" y="46"/>
                  </a:lnTo>
                  <a:lnTo>
                    <a:pt x="263" y="42"/>
                  </a:lnTo>
                  <a:lnTo>
                    <a:pt x="261" y="40"/>
                  </a:lnTo>
                  <a:lnTo>
                    <a:pt x="259" y="40"/>
                  </a:lnTo>
                  <a:lnTo>
                    <a:pt x="257" y="38"/>
                  </a:lnTo>
                  <a:lnTo>
                    <a:pt x="255" y="38"/>
                  </a:lnTo>
                  <a:lnTo>
                    <a:pt x="253" y="36"/>
                  </a:lnTo>
                  <a:lnTo>
                    <a:pt x="249" y="34"/>
                  </a:lnTo>
                  <a:lnTo>
                    <a:pt x="247" y="32"/>
                  </a:lnTo>
                  <a:lnTo>
                    <a:pt x="244" y="31"/>
                  </a:lnTo>
                  <a:lnTo>
                    <a:pt x="242" y="29"/>
                  </a:lnTo>
                  <a:lnTo>
                    <a:pt x="240" y="27"/>
                  </a:lnTo>
                  <a:lnTo>
                    <a:pt x="236" y="25"/>
                  </a:lnTo>
                  <a:lnTo>
                    <a:pt x="234" y="21"/>
                  </a:lnTo>
                  <a:lnTo>
                    <a:pt x="228" y="21"/>
                  </a:lnTo>
                  <a:lnTo>
                    <a:pt x="224" y="19"/>
                  </a:lnTo>
                  <a:lnTo>
                    <a:pt x="219" y="17"/>
                  </a:lnTo>
                  <a:lnTo>
                    <a:pt x="215" y="15"/>
                  </a:lnTo>
                  <a:lnTo>
                    <a:pt x="211" y="13"/>
                  </a:lnTo>
                  <a:lnTo>
                    <a:pt x="205" y="11"/>
                  </a:lnTo>
                  <a:lnTo>
                    <a:pt x="201" y="9"/>
                  </a:lnTo>
                  <a:lnTo>
                    <a:pt x="196" y="8"/>
                  </a:lnTo>
                  <a:lnTo>
                    <a:pt x="194" y="8"/>
                  </a:lnTo>
                  <a:lnTo>
                    <a:pt x="190" y="8"/>
                  </a:lnTo>
                  <a:lnTo>
                    <a:pt x="186" y="6"/>
                  </a:lnTo>
                  <a:lnTo>
                    <a:pt x="182" y="6"/>
                  </a:lnTo>
                  <a:lnTo>
                    <a:pt x="180" y="6"/>
                  </a:lnTo>
                  <a:lnTo>
                    <a:pt x="176" y="4"/>
                  </a:lnTo>
                  <a:lnTo>
                    <a:pt x="173" y="4"/>
                  </a:lnTo>
                  <a:lnTo>
                    <a:pt x="171" y="2"/>
                  </a:lnTo>
                  <a:lnTo>
                    <a:pt x="163" y="0"/>
                  </a:lnTo>
                  <a:lnTo>
                    <a:pt x="155" y="0"/>
                  </a:lnTo>
                  <a:lnTo>
                    <a:pt x="148" y="0"/>
                  </a:lnTo>
                  <a:lnTo>
                    <a:pt x="140" y="2"/>
                  </a:lnTo>
                  <a:lnTo>
                    <a:pt x="132" y="2"/>
                  </a:lnTo>
                  <a:lnTo>
                    <a:pt x="125" y="4"/>
                  </a:lnTo>
                  <a:lnTo>
                    <a:pt x="117" y="6"/>
                  </a:lnTo>
                  <a:lnTo>
                    <a:pt x="109" y="8"/>
                  </a:lnTo>
                  <a:lnTo>
                    <a:pt x="107" y="8"/>
                  </a:lnTo>
                  <a:lnTo>
                    <a:pt x="105" y="9"/>
                  </a:lnTo>
                  <a:lnTo>
                    <a:pt x="103" y="11"/>
                  </a:lnTo>
                  <a:lnTo>
                    <a:pt x="102" y="11"/>
                  </a:lnTo>
                  <a:lnTo>
                    <a:pt x="100" y="13"/>
                  </a:lnTo>
                  <a:lnTo>
                    <a:pt x="98" y="13"/>
                  </a:lnTo>
                  <a:lnTo>
                    <a:pt x="96" y="13"/>
                  </a:lnTo>
                  <a:lnTo>
                    <a:pt x="96" y="15"/>
                  </a:lnTo>
                  <a:lnTo>
                    <a:pt x="94" y="15"/>
                  </a:lnTo>
                  <a:lnTo>
                    <a:pt x="94" y="17"/>
                  </a:lnTo>
                  <a:lnTo>
                    <a:pt x="92" y="19"/>
                  </a:lnTo>
                  <a:lnTo>
                    <a:pt x="92" y="21"/>
                  </a:lnTo>
                  <a:lnTo>
                    <a:pt x="90" y="21"/>
                  </a:lnTo>
                  <a:lnTo>
                    <a:pt x="90" y="23"/>
                  </a:lnTo>
                  <a:lnTo>
                    <a:pt x="88" y="23"/>
                  </a:lnTo>
                  <a:lnTo>
                    <a:pt x="86" y="23"/>
                  </a:lnTo>
                  <a:lnTo>
                    <a:pt x="86" y="25"/>
                  </a:lnTo>
                  <a:lnTo>
                    <a:pt x="84" y="25"/>
                  </a:lnTo>
                  <a:lnTo>
                    <a:pt x="82" y="25"/>
                  </a:lnTo>
                  <a:lnTo>
                    <a:pt x="80" y="25"/>
                  </a:lnTo>
                  <a:lnTo>
                    <a:pt x="80" y="27"/>
                  </a:lnTo>
                  <a:lnTo>
                    <a:pt x="79" y="27"/>
                  </a:lnTo>
                  <a:lnTo>
                    <a:pt x="79" y="29"/>
                  </a:lnTo>
                  <a:lnTo>
                    <a:pt x="79" y="31"/>
                  </a:lnTo>
                  <a:lnTo>
                    <a:pt x="77" y="31"/>
                  </a:lnTo>
                  <a:lnTo>
                    <a:pt x="75" y="31"/>
                  </a:lnTo>
                  <a:lnTo>
                    <a:pt x="73" y="31"/>
                  </a:lnTo>
                  <a:lnTo>
                    <a:pt x="71" y="32"/>
                  </a:lnTo>
                  <a:lnTo>
                    <a:pt x="69" y="34"/>
                  </a:lnTo>
                  <a:lnTo>
                    <a:pt x="67" y="36"/>
                  </a:lnTo>
                  <a:lnTo>
                    <a:pt x="65" y="38"/>
                  </a:lnTo>
                  <a:lnTo>
                    <a:pt x="63" y="38"/>
                  </a:lnTo>
                  <a:lnTo>
                    <a:pt x="59" y="40"/>
                  </a:lnTo>
                  <a:lnTo>
                    <a:pt x="57" y="42"/>
                  </a:lnTo>
                  <a:lnTo>
                    <a:pt x="55" y="44"/>
                  </a:lnTo>
                  <a:lnTo>
                    <a:pt x="54" y="44"/>
                  </a:lnTo>
                  <a:lnTo>
                    <a:pt x="52" y="44"/>
                  </a:lnTo>
                  <a:lnTo>
                    <a:pt x="50" y="46"/>
                  </a:lnTo>
                  <a:lnTo>
                    <a:pt x="48" y="46"/>
                  </a:lnTo>
                  <a:lnTo>
                    <a:pt x="48" y="48"/>
                  </a:lnTo>
                  <a:lnTo>
                    <a:pt x="46" y="48"/>
                  </a:lnTo>
                  <a:lnTo>
                    <a:pt x="44" y="48"/>
                  </a:lnTo>
                  <a:lnTo>
                    <a:pt x="44" y="50"/>
                  </a:lnTo>
                  <a:lnTo>
                    <a:pt x="42" y="50"/>
                  </a:lnTo>
                  <a:lnTo>
                    <a:pt x="40" y="52"/>
                  </a:lnTo>
                  <a:lnTo>
                    <a:pt x="38" y="54"/>
                  </a:lnTo>
                  <a:lnTo>
                    <a:pt x="36" y="56"/>
                  </a:lnTo>
                  <a:lnTo>
                    <a:pt x="34" y="59"/>
                  </a:lnTo>
                  <a:lnTo>
                    <a:pt x="32" y="61"/>
                  </a:lnTo>
                  <a:lnTo>
                    <a:pt x="31" y="65"/>
                  </a:lnTo>
                  <a:lnTo>
                    <a:pt x="31" y="67"/>
                  </a:lnTo>
                  <a:lnTo>
                    <a:pt x="29" y="69"/>
                  </a:lnTo>
                  <a:lnTo>
                    <a:pt x="27" y="73"/>
                  </a:lnTo>
                  <a:lnTo>
                    <a:pt x="25" y="75"/>
                  </a:lnTo>
                  <a:lnTo>
                    <a:pt x="25" y="77"/>
                  </a:lnTo>
                  <a:lnTo>
                    <a:pt x="25" y="80"/>
                  </a:lnTo>
                  <a:lnTo>
                    <a:pt x="25" y="82"/>
                  </a:lnTo>
                  <a:lnTo>
                    <a:pt x="23" y="84"/>
                  </a:lnTo>
                  <a:lnTo>
                    <a:pt x="23" y="88"/>
                  </a:lnTo>
                  <a:lnTo>
                    <a:pt x="21" y="90"/>
                  </a:lnTo>
                  <a:lnTo>
                    <a:pt x="19" y="92"/>
                  </a:lnTo>
                  <a:lnTo>
                    <a:pt x="19" y="94"/>
                  </a:lnTo>
                  <a:lnTo>
                    <a:pt x="19" y="98"/>
                  </a:lnTo>
                  <a:lnTo>
                    <a:pt x="17" y="98"/>
                  </a:lnTo>
                  <a:lnTo>
                    <a:pt x="17" y="100"/>
                  </a:lnTo>
                  <a:lnTo>
                    <a:pt x="15" y="100"/>
                  </a:lnTo>
                  <a:lnTo>
                    <a:pt x="13" y="100"/>
                  </a:lnTo>
                  <a:lnTo>
                    <a:pt x="9" y="104"/>
                  </a:lnTo>
                  <a:lnTo>
                    <a:pt x="9" y="109"/>
                  </a:lnTo>
                  <a:lnTo>
                    <a:pt x="7" y="113"/>
                  </a:lnTo>
                  <a:lnTo>
                    <a:pt x="6" y="117"/>
                  </a:lnTo>
                  <a:lnTo>
                    <a:pt x="6" y="123"/>
                  </a:lnTo>
                  <a:lnTo>
                    <a:pt x="4" y="127"/>
                  </a:lnTo>
                  <a:lnTo>
                    <a:pt x="2" y="130"/>
                  </a:lnTo>
                  <a:lnTo>
                    <a:pt x="0" y="136"/>
                  </a:lnTo>
                  <a:lnTo>
                    <a:pt x="2" y="148"/>
                  </a:lnTo>
                  <a:lnTo>
                    <a:pt x="2" y="161"/>
                  </a:lnTo>
                  <a:lnTo>
                    <a:pt x="0" y="173"/>
                  </a:lnTo>
                  <a:lnTo>
                    <a:pt x="0" y="186"/>
                  </a:lnTo>
                  <a:lnTo>
                    <a:pt x="0" y="198"/>
                  </a:lnTo>
                  <a:lnTo>
                    <a:pt x="0" y="211"/>
                  </a:lnTo>
                  <a:lnTo>
                    <a:pt x="2" y="222"/>
                  </a:lnTo>
                  <a:lnTo>
                    <a:pt x="6" y="234"/>
                  </a:lnTo>
                  <a:lnTo>
                    <a:pt x="7" y="234"/>
                  </a:lnTo>
                  <a:lnTo>
                    <a:pt x="9" y="236"/>
                  </a:lnTo>
                  <a:lnTo>
                    <a:pt x="11" y="236"/>
                  </a:lnTo>
                  <a:lnTo>
                    <a:pt x="11" y="238"/>
                  </a:lnTo>
                  <a:lnTo>
                    <a:pt x="13" y="240"/>
                  </a:lnTo>
                  <a:lnTo>
                    <a:pt x="15" y="240"/>
                  </a:lnTo>
                  <a:lnTo>
                    <a:pt x="15" y="242"/>
                  </a:lnTo>
                  <a:lnTo>
                    <a:pt x="17" y="244"/>
                  </a:lnTo>
                  <a:lnTo>
                    <a:pt x="17" y="246"/>
                  </a:lnTo>
                  <a:lnTo>
                    <a:pt x="19" y="247"/>
                  </a:lnTo>
                  <a:lnTo>
                    <a:pt x="19" y="249"/>
                  </a:lnTo>
                  <a:lnTo>
                    <a:pt x="19" y="251"/>
                  </a:lnTo>
                  <a:lnTo>
                    <a:pt x="21" y="251"/>
                  </a:lnTo>
                  <a:lnTo>
                    <a:pt x="21" y="253"/>
                  </a:lnTo>
                  <a:lnTo>
                    <a:pt x="23" y="253"/>
                  </a:lnTo>
                  <a:lnTo>
                    <a:pt x="25" y="251"/>
                  </a:lnTo>
                  <a:lnTo>
                    <a:pt x="23" y="255"/>
                  </a:lnTo>
                  <a:lnTo>
                    <a:pt x="23" y="257"/>
                  </a:lnTo>
                  <a:lnTo>
                    <a:pt x="25" y="257"/>
                  </a:lnTo>
                  <a:lnTo>
                    <a:pt x="25" y="259"/>
                  </a:lnTo>
                  <a:lnTo>
                    <a:pt x="27" y="261"/>
                  </a:lnTo>
                  <a:lnTo>
                    <a:pt x="27" y="263"/>
                  </a:lnTo>
                  <a:lnTo>
                    <a:pt x="27" y="265"/>
                  </a:lnTo>
                  <a:lnTo>
                    <a:pt x="27" y="267"/>
                  </a:lnTo>
                  <a:lnTo>
                    <a:pt x="31" y="272"/>
                  </a:lnTo>
                  <a:lnTo>
                    <a:pt x="34" y="278"/>
                  </a:lnTo>
                  <a:lnTo>
                    <a:pt x="38" y="284"/>
                  </a:lnTo>
                  <a:lnTo>
                    <a:pt x="42" y="290"/>
                  </a:lnTo>
                  <a:lnTo>
                    <a:pt x="46" y="293"/>
                  </a:lnTo>
                  <a:lnTo>
                    <a:pt x="50" y="299"/>
                  </a:lnTo>
                  <a:lnTo>
                    <a:pt x="54" y="305"/>
                  </a:lnTo>
                  <a:lnTo>
                    <a:pt x="55" y="311"/>
                  </a:lnTo>
                  <a:lnTo>
                    <a:pt x="57" y="313"/>
                  </a:lnTo>
                  <a:lnTo>
                    <a:pt x="59" y="313"/>
                  </a:lnTo>
                  <a:lnTo>
                    <a:pt x="61" y="315"/>
                  </a:lnTo>
                  <a:lnTo>
                    <a:pt x="63" y="315"/>
                  </a:lnTo>
                  <a:lnTo>
                    <a:pt x="65" y="317"/>
                  </a:lnTo>
                  <a:lnTo>
                    <a:pt x="67" y="317"/>
                  </a:lnTo>
                  <a:lnTo>
                    <a:pt x="69" y="318"/>
                  </a:lnTo>
                  <a:lnTo>
                    <a:pt x="71" y="320"/>
                  </a:lnTo>
                  <a:lnTo>
                    <a:pt x="100" y="322"/>
                  </a:lnTo>
                  <a:lnTo>
                    <a:pt x="128" y="322"/>
                  </a:lnTo>
                  <a:lnTo>
                    <a:pt x="157" y="322"/>
                  </a:lnTo>
                  <a:lnTo>
                    <a:pt x="186" y="320"/>
                  </a:lnTo>
                  <a:lnTo>
                    <a:pt x="215" y="318"/>
                  </a:lnTo>
                  <a:lnTo>
                    <a:pt x="244" y="318"/>
                  </a:lnTo>
                  <a:lnTo>
                    <a:pt x="272" y="320"/>
                  </a:lnTo>
                  <a:lnTo>
                    <a:pt x="301" y="322"/>
                  </a:lnTo>
                  <a:lnTo>
                    <a:pt x="305" y="324"/>
                  </a:lnTo>
                  <a:lnTo>
                    <a:pt x="307" y="326"/>
                  </a:lnTo>
                  <a:lnTo>
                    <a:pt x="309" y="328"/>
                  </a:lnTo>
                  <a:lnTo>
                    <a:pt x="311" y="330"/>
                  </a:lnTo>
                  <a:lnTo>
                    <a:pt x="313" y="332"/>
                  </a:lnTo>
                  <a:lnTo>
                    <a:pt x="315" y="334"/>
                  </a:lnTo>
                  <a:lnTo>
                    <a:pt x="317" y="336"/>
                  </a:lnTo>
                  <a:lnTo>
                    <a:pt x="320" y="338"/>
                  </a:lnTo>
                  <a:lnTo>
                    <a:pt x="320" y="345"/>
                  </a:lnTo>
                  <a:lnTo>
                    <a:pt x="322" y="351"/>
                  </a:lnTo>
                  <a:lnTo>
                    <a:pt x="322" y="359"/>
                  </a:lnTo>
                  <a:lnTo>
                    <a:pt x="322" y="366"/>
                  </a:lnTo>
                  <a:lnTo>
                    <a:pt x="322" y="374"/>
                  </a:lnTo>
                  <a:lnTo>
                    <a:pt x="322" y="382"/>
                  </a:lnTo>
                  <a:lnTo>
                    <a:pt x="322" y="388"/>
                  </a:lnTo>
                  <a:lnTo>
                    <a:pt x="322" y="395"/>
                  </a:lnTo>
                  <a:lnTo>
                    <a:pt x="324" y="397"/>
                  </a:lnTo>
                  <a:lnTo>
                    <a:pt x="326" y="399"/>
                  </a:lnTo>
                  <a:lnTo>
                    <a:pt x="328" y="401"/>
                  </a:lnTo>
                  <a:lnTo>
                    <a:pt x="328" y="405"/>
                  </a:lnTo>
                  <a:lnTo>
                    <a:pt x="328" y="407"/>
                  </a:lnTo>
                  <a:lnTo>
                    <a:pt x="330" y="409"/>
                  </a:lnTo>
                  <a:lnTo>
                    <a:pt x="330" y="411"/>
                  </a:lnTo>
                  <a:lnTo>
                    <a:pt x="332" y="412"/>
                  </a:lnTo>
                  <a:lnTo>
                    <a:pt x="332" y="414"/>
                  </a:lnTo>
                  <a:lnTo>
                    <a:pt x="334" y="416"/>
                  </a:lnTo>
                  <a:lnTo>
                    <a:pt x="336" y="416"/>
                  </a:lnTo>
                  <a:lnTo>
                    <a:pt x="338" y="416"/>
                  </a:lnTo>
                  <a:lnTo>
                    <a:pt x="338" y="418"/>
                  </a:lnTo>
                  <a:lnTo>
                    <a:pt x="338" y="420"/>
                  </a:lnTo>
                  <a:lnTo>
                    <a:pt x="338" y="422"/>
                  </a:lnTo>
                  <a:lnTo>
                    <a:pt x="340" y="426"/>
                  </a:lnTo>
                  <a:lnTo>
                    <a:pt x="343" y="428"/>
                  </a:lnTo>
                  <a:lnTo>
                    <a:pt x="345" y="430"/>
                  </a:lnTo>
                  <a:lnTo>
                    <a:pt x="349" y="434"/>
                  </a:lnTo>
                  <a:lnTo>
                    <a:pt x="353" y="436"/>
                  </a:lnTo>
                  <a:lnTo>
                    <a:pt x="357" y="437"/>
                  </a:lnTo>
                  <a:lnTo>
                    <a:pt x="359" y="441"/>
                  </a:lnTo>
                  <a:lnTo>
                    <a:pt x="361" y="445"/>
                  </a:lnTo>
                  <a:lnTo>
                    <a:pt x="363" y="447"/>
                  </a:lnTo>
                  <a:lnTo>
                    <a:pt x="365" y="449"/>
                  </a:lnTo>
                  <a:lnTo>
                    <a:pt x="368" y="451"/>
                  </a:lnTo>
                  <a:lnTo>
                    <a:pt x="370" y="453"/>
                  </a:lnTo>
                  <a:lnTo>
                    <a:pt x="372" y="453"/>
                  </a:lnTo>
                  <a:lnTo>
                    <a:pt x="374" y="455"/>
                  </a:lnTo>
                  <a:lnTo>
                    <a:pt x="378" y="457"/>
                  </a:lnTo>
                  <a:lnTo>
                    <a:pt x="380" y="457"/>
                  </a:lnTo>
                  <a:lnTo>
                    <a:pt x="384" y="460"/>
                  </a:lnTo>
                  <a:lnTo>
                    <a:pt x="386" y="462"/>
                  </a:lnTo>
                  <a:lnTo>
                    <a:pt x="388" y="466"/>
                  </a:lnTo>
                  <a:lnTo>
                    <a:pt x="389" y="468"/>
                  </a:lnTo>
                  <a:lnTo>
                    <a:pt x="391" y="472"/>
                  </a:lnTo>
                  <a:lnTo>
                    <a:pt x="393" y="474"/>
                  </a:lnTo>
                  <a:lnTo>
                    <a:pt x="395" y="478"/>
                  </a:lnTo>
                  <a:lnTo>
                    <a:pt x="399" y="482"/>
                  </a:lnTo>
                  <a:lnTo>
                    <a:pt x="399" y="485"/>
                  </a:lnTo>
                  <a:lnTo>
                    <a:pt x="399" y="489"/>
                  </a:lnTo>
                  <a:lnTo>
                    <a:pt x="399" y="493"/>
                  </a:lnTo>
                  <a:lnTo>
                    <a:pt x="399" y="499"/>
                  </a:lnTo>
                  <a:lnTo>
                    <a:pt x="399" y="503"/>
                  </a:lnTo>
                  <a:lnTo>
                    <a:pt x="399" y="507"/>
                  </a:lnTo>
                  <a:lnTo>
                    <a:pt x="397" y="512"/>
                  </a:lnTo>
                  <a:lnTo>
                    <a:pt x="395" y="516"/>
                  </a:lnTo>
                  <a:lnTo>
                    <a:pt x="393" y="516"/>
                  </a:lnTo>
                  <a:lnTo>
                    <a:pt x="391" y="516"/>
                  </a:lnTo>
                  <a:lnTo>
                    <a:pt x="389" y="518"/>
                  </a:lnTo>
                  <a:lnTo>
                    <a:pt x="388" y="520"/>
                  </a:lnTo>
                  <a:lnTo>
                    <a:pt x="386" y="522"/>
                  </a:lnTo>
                  <a:lnTo>
                    <a:pt x="386" y="524"/>
                  </a:lnTo>
                  <a:lnTo>
                    <a:pt x="384" y="524"/>
                  </a:lnTo>
                  <a:lnTo>
                    <a:pt x="382" y="528"/>
                  </a:lnTo>
                  <a:lnTo>
                    <a:pt x="382" y="530"/>
                  </a:lnTo>
                  <a:lnTo>
                    <a:pt x="382" y="533"/>
                  </a:lnTo>
                  <a:lnTo>
                    <a:pt x="380" y="535"/>
                  </a:lnTo>
                  <a:lnTo>
                    <a:pt x="380" y="539"/>
                  </a:lnTo>
                  <a:lnTo>
                    <a:pt x="380" y="541"/>
                  </a:lnTo>
                  <a:lnTo>
                    <a:pt x="380" y="545"/>
                  </a:lnTo>
                  <a:lnTo>
                    <a:pt x="380" y="547"/>
                  </a:lnTo>
                  <a:lnTo>
                    <a:pt x="382" y="549"/>
                  </a:lnTo>
                  <a:lnTo>
                    <a:pt x="382" y="551"/>
                  </a:lnTo>
                  <a:lnTo>
                    <a:pt x="384" y="553"/>
                  </a:lnTo>
                  <a:lnTo>
                    <a:pt x="384" y="554"/>
                  </a:lnTo>
                  <a:lnTo>
                    <a:pt x="384" y="556"/>
                  </a:lnTo>
                  <a:lnTo>
                    <a:pt x="386" y="556"/>
                  </a:lnTo>
                  <a:lnTo>
                    <a:pt x="388" y="556"/>
                  </a:lnTo>
                  <a:lnTo>
                    <a:pt x="389" y="556"/>
                  </a:lnTo>
                  <a:lnTo>
                    <a:pt x="391" y="558"/>
                  </a:lnTo>
                  <a:lnTo>
                    <a:pt x="393" y="560"/>
                  </a:lnTo>
                  <a:lnTo>
                    <a:pt x="395" y="564"/>
                  </a:lnTo>
                  <a:lnTo>
                    <a:pt x="399" y="568"/>
                  </a:lnTo>
                  <a:lnTo>
                    <a:pt x="403" y="572"/>
                  </a:lnTo>
                  <a:lnTo>
                    <a:pt x="407" y="576"/>
                  </a:lnTo>
                  <a:lnTo>
                    <a:pt x="411" y="579"/>
                  </a:lnTo>
                  <a:lnTo>
                    <a:pt x="414" y="583"/>
                  </a:lnTo>
                  <a:lnTo>
                    <a:pt x="418" y="587"/>
                  </a:lnTo>
                  <a:lnTo>
                    <a:pt x="422" y="593"/>
                  </a:lnTo>
                  <a:lnTo>
                    <a:pt x="424" y="597"/>
                  </a:lnTo>
                  <a:lnTo>
                    <a:pt x="424" y="601"/>
                  </a:lnTo>
                  <a:lnTo>
                    <a:pt x="424" y="606"/>
                  </a:lnTo>
                  <a:lnTo>
                    <a:pt x="424" y="610"/>
                  </a:lnTo>
                  <a:lnTo>
                    <a:pt x="424" y="616"/>
                  </a:lnTo>
                  <a:lnTo>
                    <a:pt x="426" y="620"/>
                  </a:lnTo>
                  <a:lnTo>
                    <a:pt x="426" y="626"/>
                  </a:lnTo>
                  <a:lnTo>
                    <a:pt x="428" y="629"/>
                  </a:lnTo>
                  <a:lnTo>
                    <a:pt x="430" y="631"/>
                  </a:lnTo>
                  <a:lnTo>
                    <a:pt x="434" y="633"/>
                  </a:lnTo>
                  <a:lnTo>
                    <a:pt x="436" y="633"/>
                  </a:lnTo>
                  <a:lnTo>
                    <a:pt x="437" y="633"/>
                  </a:lnTo>
                  <a:lnTo>
                    <a:pt x="441" y="635"/>
                  </a:lnTo>
                  <a:lnTo>
                    <a:pt x="443" y="635"/>
                  </a:lnTo>
                  <a:lnTo>
                    <a:pt x="445" y="637"/>
                  </a:lnTo>
                  <a:lnTo>
                    <a:pt x="447" y="639"/>
                  </a:lnTo>
                  <a:lnTo>
                    <a:pt x="453" y="639"/>
                  </a:lnTo>
                  <a:lnTo>
                    <a:pt x="457" y="639"/>
                  </a:lnTo>
                  <a:lnTo>
                    <a:pt x="460" y="639"/>
                  </a:lnTo>
                  <a:lnTo>
                    <a:pt x="466" y="639"/>
                  </a:lnTo>
                  <a:lnTo>
                    <a:pt x="470" y="639"/>
                  </a:lnTo>
                  <a:lnTo>
                    <a:pt x="474" y="639"/>
                  </a:lnTo>
                  <a:lnTo>
                    <a:pt x="478" y="639"/>
                  </a:lnTo>
                  <a:lnTo>
                    <a:pt x="484" y="639"/>
                  </a:lnTo>
                  <a:lnTo>
                    <a:pt x="485" y="637"/>
                  </a:lnTo>
                  <a:lnTo>
                    <a:pt x="487" y="635"/>
                  </a:lnTo>
                  <a:lnTo>
                    <a:pt x="489" y="633"/>
                  </a:lnTo>
                  <a:lnTo>
                    <a:pt x="491" y="631"/>
                  </a:lnTo>
                  <a:lnTo>
                    <a:pt x="493" y="629"/>
                  </a:lnTo>
                  <a:lnTo>
                    <a:pt x="497" y="627"/>
                  </a:lnTo>
                  <a:lnTo>
                    <a:pt x="499" y="626"/>
                  </a:lnTo>
                  <a:lnTo>
                    <a:pt x="501" y="624"/>
                  </a:lnTo>
                  <a:lnTo>
                    <a:pt x="503" y="622"/>
                  </a:lnTo>
                  <a:lnTo>
                    <a:pt x="503" y="620"/>
                  </a:lnTo>
                  <a:lnTo>
                    <a:pt x="505" y="618"/>
                  </a:lnTo>
                  <a:lnTo>
                    <a:pt x="505" y="616"/>
                  </a:lnTo>
                  <a:lnTo>
                    <a:pt x="505" y="614"/>
                  </a:lnTo>
                  <a:lnTo>
                    <a:pt x="505" y="612"/>
                  </a:lnTo>
                  <a:lnTo>
                    <a:pt x="507" y="610"/>
                  </a:lnTo>
                  <a:lnTo>
                    <a:pt x="508" y="604"/>
                  </a:lnTo>
                  <a:lnTo>
                    <a:pt x="510" y="601"/>
                  </a:lnTo>
                  <a:lnTo>
                    <a:pt x="510" y="595"/>
                  </a:lnTo>
                  <a:lnTo>
                    <a:pt x="510" y="591"/>
                  </a:lnTo>
                  <a:lnTo>
                    <a:pt x="508" y="585"/>
                  </a:lnTo>
                  <a:lnTo>
                    <a:pt x="508" y="581"/>
                  </a:lnTo>
                  <a:lnTo>
                    <a:pt x="508" y="576"/>
                  </a:lnTo>
                  <a:lnTo>
                    <a:pt x="510" y="572"/>
                  </a:lnTo>
                  <a:lnTo>
                    <a:pt x="512" y="560"/>
                  </a:lnTo>
                  <a:lnTo>
                    <a:pt x="516" y="551"/>
                  </a:lnTo>
                  <a:lnTo>
                    <a:pt x="518" y="539"/>
                  </a:lnTo>
                  <a:lnTo>
                    <a:pt x="522" y="530"/>
                  </a:lnTo>
                  <a:lnTo>
                    <a:pt x="526" y="518"/>
                  </a:lnTo>
                  <a:lnTo>
                    <a:pt x="530" y="508"/>
                  </a:lnTo>
                  <a:lnTo>
                    <a:pt x="532" y="497"/>
                  </a:lnTo>
                  <a:lnTo>
                    <a:pt x="535" y="487"/>
                  </a:lnTo>
                  <a:lnTo>
                    <a:pt x="539" y="482"/>
                  </a:lnTo>
                  <a:lnTo>
                    <a:pt x="541" y="478"/>
                  </a:lnTo>
                  <a:lnTo>
                    <a:pt x="543" y="472"/>
                  </a:lnTo>
                  <a:lnTo>
                    <a:pt x="547" y="468"/>
                  </a:lnTo>
                  <a:lnTo>
                    <a:pt x="549" y="462"/>
                  </a:lnTo>
                  <a:lnTo>
                    <a:pt x="551" y="459"/>
                  </a:lnTo>
                  <a:lnTo>
                    <a:pt x="555" y="453"/>
                  </a:lnTo>
                  <a:lnTo>
                    <a:pt x="556" y="449"/>
                  </a:lnTo>
                  <a:lnTo>
                    <a:pt x="556" y="447"/>
                  </a:lnTo>
                  <a:lnTo>
                    <a:pt x="558" y="447"/>
                  </a:lnTo>
                  <a:lnTo>
                    <a:pt x="558" y="445"/>
                  </a:lnTo>
                  <a:lnTo>
                    <a:pt x="560" y="445"/>
                  </a:lnTo>
                  <a:lnTo>
                    <a:pt x="562" y="445"/>
                  </a:lnTo>
                  <a:lnTo>
                    <a:pt x="562" y="443"/>
                  </a:lnTo>
                  <a:lnTo>
                    <a:pt x="562" y="441"/>
                  </a:lnTo>
                  <a:lnTo>
                    <a:pt x="564" y="439"/>
                  </a:lnTo>
                  <a:lnTo>
                    <a:pt x="564" y="437"/>
                  </a:lnTo>
                  <a:lnTo>
                    <a:pt x="566" y="436"/>
                  </a:lnTo>
                  <a:lnTo>
                    <a:pt x="564" y="434"/>
                  </a:lnTo>
                  <a:lnTo>
                    <a:pt x="566" y="434"/>
                  </a:lnTo>
                  <a:lnTo>
                    <a:pt x="566" y="432"/>
                  </a:lnTo>
                  <a:lnTo>
                    <a:pt x="568" y="432"/>
                  </a:lnTo>
                  <a:lnTo>
                    <a:pt x="570" y="430"/>
                  </a:lnTo>
                  <a:lnTo>
                    <a:pt x="570" y="432"/>
                  </a:lnTo>
                  <a:lnTo>
                    <a:pt x="574" y="424"/>
                  </a:lnTo>
                  <a:lnTo>
                    <a:pt x="578" y="416"/>
                  </a:lnTo>
                  <a:lnTo>
                    <a:pt x="583" y="411"/>
                  </a:lnTo>
                  <a:lnTo>
                    <a:pt x="587" y="405"/>
                  </a:lnTo>
                  <a:lnTo>
                    <a:pt x="593" y="397"/>
                  </a:lnTo>
                  <a:lnTo>
                    <a:pt x="597" y="391"/>
                  </a:lnTo>
                  <a:lnTo>
                    <a:pt x="603" y="386"/>
                  </a:lnTo>
                  <a:lnTo>
                    <a:pt x="606" y="378"/>
                  </a:lnTo>
                  <a:lnTo>
                    <a:pt x="612" y="372"/>
                  </a:lnTo>
                  <a:lnTo>
                    <a:pt x="620" y="366"/>
                  </a:lnTo>
                  <a:lnTo>
                    <a:pt x="626" y="361"/>
                  </a:lnTo>
                  <a:lnTo>
                    <a:pt x="633" y="355"/>
                  </a:lnTo>
                  <a:lnTo>
                    <a:pt x="639" y="349"/>
                  </a:lnTo>
                  <a:lnTo>
                    <a:pt x="647" y="343"/>
                  </a:lnTo>
                  <a:lnTo>
                    <a:pt x="652" y="338"/>
                  </a:lnTo>
                  <a:lnTo>
                    <a:pt x="658" y="332"/>
                  </a:lnTo>
                  <a:lnTo>
                    <a:pt x="670" y="324"/>
                  </a:lnTo>
                  <a:lnTo>
                    <a:pt x="679" y="317"/>
                  </a:lnTo>
                  <a:lnTo>
                    <a:pt x="689" y="309"/>
                  </a:lnTo>
                  <a:lnTo>
                    <a:pt x="697" y="301"/>
                  </a:lnTo>
                  <a:lnTo>
                    <a:pt x="706" y="293"/>
                  </a:lnTo>
                  <a:lnTo>
                    <a:pt x="716" y="286"/>
                  </a:lnTo>
                  <a:lnTo>
                    <a:pt x="725" y="278"/>
                  </a:lnTo>
                  <a:lnTo>
                    <a:pt x="735" y="270"/>
                  </a:lnTo>
                  <a:lnTo>
                    <a:pt x="737" y="267"/>
                  </a:lnTo>
                  <a:lnTo>
                    <a:pt x="739" y="265"/>
                  </a:lnTo>
                  <a:lnTo>
                    <a:pt x="743" y="263"/>
                  </a:lnTo>
                  <a:lnTo>
                    <a:pt x="745" y="259"/>
                  </a:lnTo>
                  <a:lnTo>
                    <a:pt x="748" y="257"/>
                  </a:lnTo>
                  <a:lnTo>
                    <a:pt x="750" y="255"/>
                  </a:lnTo>
                  <a:lnTo>
                    <a:pt x="754" y="251"/>
                  </a:lnTo>
                  <a:lnTo>
                    <a:pt x="754" y="249"/>
                  </a:lnTo>
                  <a:lnTo>
                    <a:pt x="754" y="247"/>
                  </a:lnTo>
                  <a:lnTo>
                    <a:pt x="756" y="246"/>
                  </a:lnTo>
                  <a:lnTo>
                    <a:pt x="756" y="244"/>
                  </a:lnTo>
                  <a:lnTo>
                    <a:pt x="756" y="242"/>
                  </a:lnTo>
                  <a:lnTo>
                    <a:pt x="758" y="238"/>
                  </a:lnTo>
                  <a:lnTo>
                    <a:pt x="758" y="236"/>
                  </a:lnTo>
                  <a:lnTo>
                    <a:pt x="758" y="234"/>
                  </a:lnTo>
                  <a:lnTo>
                    <a:pt x="758" y="232"/>
                  </a:lnTo>
                  <a:lnTo>
                    <a:pt x="756" y="230"/>
                  </a:lnTo>
                  <a:lnTo>
                    <a:pt x="754" y="226"/>
                  </a:lnTo>
                  <a:lnTo>
                    <a:pt x="754" y="224"/>
                  </a:lnTo>
                  <a:lnTo>
                    <a:pt x="752" y="222"/>
                  </a:lnTo>
                  <a:lnTo>
                    <a:pt x="750" y="221"/>
                  </a:lnTo>
                  <a:lnTo>
                    <a:pt x="748" y="219"/>
                  </a:lnTo>
                  <a:lnTo>
                    <a:pt x="745" y="217"/>
                  </a:lnTo>
                  <a:lnTo>
                    <a:pt x="743" y="215"/>
                  </a:lnTo>
                  <a:lnTo>
                    <a:pt x="743" y="213"/>
                  </a:lnTo>
                  <a:lnTo>
                    <a:pt x="741" y="211"/>
                  </a:lnTo>
                  <a:lnTo>
                    <a:pt x="741" y="209"/>
                  </a:lnTo>
                  <a:lnTo>
                    <a:pt x="741" y="207"/>
                  </a:lnTo>
                  <a:lnTo>
                    <a:pt x="741" y="205"/>
                  </a:lnTo>
                  <a:lnTo>
                    <a:pt x="739" y="205"/>
                  </a:lnTo>
                  <a:lnTo>
                    <a:pt x="737" y="205"/>
                  </a:lnTo>
                  <a:lnTo>
                    <a:pt x="735" y="203"/>
                  </a:lnTo>
                  <a:lnTo>
                    <a:pt x="735" y="201"/>
                  </a:lnTo>
                  <a:lnTo>
                    <a:pt x="733" y="199"/>
                  </a:lnTo>
                  <a:lnTo>
                    <a:pt x="733" y="198"/>
                  </a:lnTo>
                  <a:lnTo>
                    <a:pt x="731" y="198"/>
                  </a:lnTo>
                  <a:lnTo>
                    <a:pt x="729" y="198"/>
                  </a:lnTo>
                  <a:lnTo>
                    <a:pt x="725" y="196"/>
                  </a:lnTo>
                  <a:lnTo>
                    <a:pt x="723" y="194"/>
                  </a:lnTo>
                  <a:lnTo>
                    <a:pt x="720" y="192"/>
                  </a:lnTo>
                  <a:lnTo>
                    <a:pt x="716" y="192"/>
                  </a:lnTo>
                  <a:lnTo>
                    <a:pt x="712" y="192"/>
                  </a:lnTo>
                  <a:lnTo>
                    <a:pt x="710" y="192"/>
                  </a:lnTo>
                  <a:lnTo>
                    <a:pt x="706" y="192"/>
                  </a:lnTo>
                  <a:lnTo>
                    <a:pt x="702" y="192"/>
                  </a:lnTo>
                  <a:lnTo>
                    <a:pt x="693" y="190"/>
                  </a:lnTo>
                  <a:lnTo>
                    <a:pt x="683" y="190"/>
                  </a:lnTo>
                  <a:lnTo>
                    <a:pt x="674" y="190"/>
                  </a:lnTo>
                  <a:lnTo>
                    <a:pt x="664" y="192"/>
                  </a:lnTo>
                  <a:lnTo>
                    <a:pt x="654" y="194"/>
                  </a:lnTo>
                  <a:lnTo>
                    <a:pt x="647" y="196"/>
                  </a:lnTo>
                  <a:lnTo>
                    <a:pt x="637" y="198"/>
                  </a:lnTo>
                  <a:lnTo>
                    <a:pt x="626" y="198"/>
                  </a:lnTo>
                  <a:lnTo>
                    <a:pt x="618" y="199"/>
                  </a:lnTo>
                  <a:lnTo>
                    <a:pt x="610" y="201"/>
                  </a:lnTo>
                  <a:lnTo>
                    <a:pt x="603" y="203"/>
                  </a:lnTo>
                  <a:lnTo>
                    <a:pt x="595" y="205"/>
                  </a:lnTo>
                  <a:lnTo>
                    <a:pt x="587" y="209"/>
                  </a:lnTo>
                  <a:lnTo>
                    <a:pt x="579" y="211"/>
                  </a:lnTo>
                  <a:lnTo>
                    <a:pt x="572" y="213"/>
                  </a:lnTo>
                  <a:lnTo>
                    <a:pt x="564" y="215"/>
                  </a:lnTo>
                  <a:lnTo>
                    <a:pt x="556" y="219"/>
                  </a:lnTo>
                  <a:lnTo>
                    <a:pt x="547" y="222"/>
                  </a:lnTo>
                  <a:lnTo>
                    <a:pt x="539" y="228"/>
                  </a:lnTo>
                  <a:lnTo>
                    <a:pt x="532" y="234"/>
                  </a:lnTo>
                  <a:lnTo>
                    <a:pt x="524" y="238"/>
                  </a:lnTo>
                  <a:lnTo>
                    <a:pt x="514" y="244"/>
                  </a:lnTo>
                  <a:lnTo>
                    <a:pt x="507" y="247"/>
                  </a:lnTo>
                  <a:lnTo>
                    <a:pt x="499" y="251"/>
                  </a:lnTo>
                  <a:lnTo>
                    <a:pt x="497" y="253"/>
                  </a:lnTo>
                  <a:lnTo>
                    <a:pt x="495" y="255"/>
                  </a:lnTo>
                  <a:lnTo>
                    <a:pt x="495" y="257"/>
                  </a:lnTo>
                  <a:lnTo>
                    <a:pt x="495" y="259"/>
                  </a:lnTo>
                  <a:lnTo>
                    <a:pt x="493" y="259"/>
                  </a:lnTo>
                  <a:lnTo>
                    <a:pt x="491" y="261"/>
                  </a:lnTo>
                  <a:lnTo>
                    <a:pt x="489" y="261"/>
                  </a:lnTo>
                  <a:lnTo>
                    <a:pt x="487" y="261"/>
                  </a:lnTo>
                  <a:lnTo>
                    <a:pt x="485" y="261"/>
                  </a:lnTo>
                  <a:lnTo>
                    <a:pt x="485" y="263"/>
                  </a:lnTo>
                  <a:lnTo>
                    <a:pt x="485" y="265"/>
                  </a:lnTo>
                  <a:lnTo>
                    <a:pt x="484" y="265"/>
                  </a:lnTo>
                  <a:lnTo>
                    <a:pt x="484" y="267"/>
                  </a:lnTo>
                  <a:lnTo>
                    <a:pt x="482" y="269"/>
                  </a:lnTo>
                  <a:lnTo>
                    <a:pt x="480" y="269"/>
                  </a:lnTo>
                  <a:lnTo>
                    <a:pt x="478" y="270"/>
                  </a:lnTo>
                  <a:lnTo>
                    <a:pt x="476" y="270"/>
                  </a:lnTo>
                  <a:lnTo>
                    <a:pt x="474" y="270"/>
                  </a:lnTo>
                  <a:lnTo>
                    <a:pt x="472" y="272"/>
                  </a:lnTo>
                  <a:lnTo>
                    <a:pt x="470" y="274"/>
                  </a:lnTo>
                  <a:lnTo>
                    <a:pt x="468" y="276"/>
                  </a:lnTo>
                  <a:lnTo>
                    <a:pt x="466" y="278"/>
                  </a:lnTo>
                  <a:lnTo>
                    <a:pt x="462" y="280"/>
                  </a:lnTo>
                  <a:lnTo>
                    <a:pt x="460" y="282"/>
                  </a:lnTo>
                  <a:lnTo>
                    <a:pt x="457" y="284"/>
                  </a:lnTo>
                  <a:lnTo>
                    <a:pt x="455" y="284"/>
                  </a:lnTo>
                  <a:lnTo>
                    <a:pt x="451" y="286"/>
                  </a:lnTo>
                  <a:lnTo>
                    <a:pt x="447" y="288"/>
                  </a:lnTo>
                  <a:lnTo>
                    <a:pt x="445" y="290"/>
                  </a:lnTo>
                  <a:lnTo>
                    <a:pt x="441" y="290"/>
                  </a:lnTo>
                  <a:lnTo>
                    <a:pt x="436" y="290"/>
                  </a:lnTo>
                  <a:lnTo>
                    <a:pt x="430" y="290"/>
                  </a:lnTo>
                  <a:lnTo>
                    <a:pt x="424" y="288"/>
                  </a:lnTo>
                  <a:lnTo>
                    <a:pt x="416" y="286"/>
                  </a:lnTo>
                  <a:lnTo>
                    <a:pt x="411" y="282"/>
                  </a:lnTo>
                  <a:lnTo>
                    <a:pt x="405" y="280"/>
                  </a:lnTo>
                  <a:lnTo>
                    <a:pt x="397" y="278"/>
                  </a:lnTo>
                  <a:lnTo>
                    <a:pt x="393" y="276"/>
                  </a:lnTo>
                  <a:lnTo>
                    <a:pt x="389" y="272"/>
                  </a:lnTo>
                  <a:lnTo>
                    <a:pt x="388" y="270"/>
                  </a:lnTo>
                  <a:lnTo>
                    <a:pt x="386" y="269"/>
                  </a:lnTo>
                  <a:lnTo>
                    <a:pt x="384" y="267"/>
                  </a:lnTo>
                  <a:lnTo>
                    <a:pt x="382" y="263"/>
                  </a:lnTo>
                  <a:lnTo>
                    <a:pt x="380" y="261"/>
                  </a:lnTo>
                  <a:lnTo>
                    <a:pt x="376" y="259"/>
                  </a:lnTo>
                  <a:lnTo>
                    <a:pt x="374" y="255"/>
                  </a:lnTo>
                  <a:lnTo>
                    <a:pt x="374" y="253"/>
                  </a:lnTo>
                  <a:lnTo>
                    <a:pt x="374" y="251"/>
                  </a:lnTo>
                  <a:lnTo>
                    <a:pt x="374" y="249"/>
                  </a:lnTo>
                  <a:lnTo>
                    <a:pt x="374" y="247"/>
                  </a:lnTo>
                  <a:lnTo>
                    <a:pt x="374" y="246"/>
                  </a:lnTo>
                  <a:lnTo>
                    <a:pt x="372" y="246"/>
                  </a:lnTo>
                  <a:lnTo>
                    <a:pt x="372" y="244"/>
                  </a:lnTo>
                  <a:lnTo>
                    <a:pt x="372" y="242"/>
                  </a:lnTo>
                  <a:lnTo>
                    <a:pt x="370" y="240"/>
                  </a:lnTo>
                  <a:lnTo>
                    <a:pt x="370" y="238"/>
                  </a:lnTo>
                  <a:lnTo>
                    <a:pt x="368" y="238"/>
                  </a:lnTo>
                  <a:lnTo>
                    <a:pt x="368" y="230"/>
                  </a:lnTo>
                  <a:lnTo>
                    <a:pt x="366" y="224"/>
                  </a:lnTo>
                  <a:lnTo>
                    <a:pt x="365" y="217"/>
                  </a:lnTo>
                  <a:lnTo>
                    <a:pt x="363" y="211"/>
                  </a:lnTo>
                  <a:lnTo>
                    <a:pt x="363" y="203"/>
                  </a:lnTo>
                  <a:lnTo>
                    <a:pt x="361" y="196"/>
                  </a:lnTo>
                  <a:lnTo>
                    <a:pt x="359" y="190"/>
                  </a:lnTo>
                  <a:lnTo>
                    <a:pt x="357" y="182"/>
                  </a:lnTo>
                  <a:lnTo>
                    <a:pt x="355" y="180"/>
                  </a:lnTo>
                  <a:lnTo>
                    <a:pt x="355" y="178"/>
                  </a:lnTo>
                  <a:lnTo>
                    <a:pt x="353" y="176"/>
                  </a:lnTo>
                  <a:lnTo>
                    <a:pt x="351" y="175"/>
                  </a:lnTo>
                  <a:lnTo>
                    <a:pt x="351" y="173"/>
                  </a:lnTo>
                  <a:lnTo>
                    <a:pt x="349" y="171"/>
                  </a:lnTo>
                  <a:lnTo>
                    <a:pt x="347" y="169"/>
                  </a:lnTo>
                  <a:lnTo>
                    <a:pt x="345" y="167"/>
                  </a:lnTo>
                  <a:lnTo>
                    <a:pt x="345" y="165"/>
                  </a:lnTo>
                  <a:lnTo>
                    <a:pt x="345" y="163"/>
                  </a:lnTo>
                  <a:lnTo>
                    <a:pt x="343" y="161"/>
                  </a:lnTo>
                  <a:lnTo>
                    <a:pt x="343" y="159"/>
                  </a:lnTo>
                  <a:lnTo>
                    <a:pt x="343" y="157"/>
                  </a:lnTo>
                  <a:lnTo>
                    <a:pt x="341" y="155"/>
                  </a:lnTo>
                  <a:lnTo>
                    <a:pt x="341" y="153"/>
                  </a:lnTo>
                  <a:lnTo>
                    <a:pt x="343" y="150"/>
                  </a:lnTo>
                  <a:lnTo>
                    <a:pt x="340" y="146"/>
                  </a:lnTo>
                  <a:lnTo>
                    <a:pt x="338" y="142"/>
                  </a:lnTo>
                  <a:lnTo>
                    <a:pt x="336" y="138"/>
                  </a:lnTo>
                  <a:lnTo>
                    <a:pt x="334" y="134"/>
                  </a:lnTo>
                  <a:lnTo>
                    <a:pt x="332" y="132"/>
                  </a:lnTo>
                  <a:lnTo>
                    <a:pt x="330" y="128"/>
                  </a:lnTo>
                  <a:lnTo>
                    <a:pt x="328" y="125"/>
                  </a:lnTo>
                  <a:lnTo>
                    <a:pt x="326" y="121"/>
                  </a:lnTo>
                  <a:lnTo>
                    <a:pt x="322" y="119"/>
                  </a:lnTo>
                  <a:lnTo>
                    <a:pt x="320" y="117"/>
                  </a:lnTo>
                  <a:lnTo>
                    <a:pt x="318" y="117"/>
                  </a:lnTo>
                  <a:lnTo>
                    <a:pt x="317" y="115"/>
                  </a:lnTo>
                  <a:lnTo>
                    <a:pt x="315" y="113"/>
                  </a:lnTo>
                  <a:lnTo>
                    <a:pt x="313" y="111"/>
                  </a:lnTo>
                  <a:lnTo>
                    <a:pt x="313" y="109"/>
                  </a:lnTo>
                  <a:lnTo>
                    <a:pt x="311" y="107"/>
                  </a:lnTo>
                </a:path>
              </a:pathLst>
            </a:custGeom>
            <a:noFill/>
            <a:ln w="0">
              <a:solidFill>
                <a:srgbClr val="000000"/>
              </a:solidFill>
              <a:prstDash val="solid"/>
              <a:round/>
              <a:headEnd/>
              <a:tailEnd/>
            </a:ln>
          </p:spPr>
          <p:txBody>
            <a:bodyPr/>
            <a:lstStyle/>
            <a:p>
              <a:endParaRPr lang="en-US"/>
            </a:p>
          </p:txBody>
        </p:sp>
        <p:sp>
          <p:nvSpPr>
            <p:cNvPr id="544" name="Freeform 222"/>
            <p:cNvSpPr>
              <a:spLocks/>
            </p:cNvSpPr>
            <p:nvPr/>
          </p:nvSpPr>
          <p:spPr bwMode="auto">
            <a:xfrm>
              <a:off x="6944576" y="3132966"/>
              <a:ext cx="115759" cy="86670"/>
            </a:xfrm>
            <a:custGeom>
              <a:avLst/>
              <a:gdLst>
                <a:gd name="T0" fmla="*/ 22 w 48"/>
                <a:gd name="T1" fmla="*/ 36 h 38"/>
                <a:gd name="T2" fmla="*/ 25 w 48"/>
                <a:gd name="T3" fmla="*/ 38 h 38"/>
                <a:gd name="T4" fmla="*/ 29 w 48"/>
                <a:gd name="T5" fmla="*/ 38 h 38"/>
                <a:gd name="T6" fmla="*/ 39 w 48"/>
                <a:gd name="T7" fmla="*/ 36 h 38"/>
                <a:gd name="T8" fmla="*/ 43 w 48"/>
                <a:gd name="T9" fmla="*/ 32 h 38"/>
                <a:gd name="T10" fmla="*/ 45 w 48"/>
                <a:gd name="T11" fmla="*/ 32 h 38"/>
                <a:gd name="T12" fmla="*/ 46 w 48"/>
                <a:gd name="T13" fmla="*/ 28 h 38"/>
                <a:gd name="T14" fmla="*/ 48 w 48"/>
                <a:gd name="T15" fmla="*/ 25 h 38"/>
                <a:gd name="T16" fmla="*/ 48 w 48"/>
                <a:gd name="T17" fmla="*/ 21 h 38"/>
                <a:gd name="T18" fmla="*/ 46 w 48"/>
                <a:gd name="T19" fmla="*/ 17 h 38"/>
                <a:gd name="T20" fmla="*/ 46 w 48"/>
                <a:gd name="T21" fmla="*/ 11 h 38"/>
                <a:gd name="T22" fmla="*/ 41 w 48"/>
                <a:gd name="T23" fmla="*/ 5 h 38"/>
                <a:gd name="T24" fmla="*/ 35 w 48"/>
                <a:gd name="T25" fmla="*/ 3 h 38"/>
                <a:gd name="T26" fmla="*/ 29 w 48"/>
                <a:gd name="T27" fmla="*/ 3 h 38"/>
                <a:gd name="T28" fmla="*/ 25 w 48"/>
                <a:gd name="T29" fmla="*/ 2 h 38"/>
                <a:gd name="T30" fmla="*/ 20 w 48"/>
                <a:gd name="T31" fmla="*/ 0 h 38"/>
                <a:gd name="T32" fmla="*/ 18 w 48"/>
                <a:gd name="T33" fmla="*/ 0 h 38"/>
                <a:gd name="T34" fmla="*/ 16 w 48"/>
                <a:gd name="T35" fmla="*/ 0 h 38"/>
                <a:gd name="T36" fmla="*/ 12 w 48"/>
                <a:gd name="T37" fmla="*/ 2 h 38"/>
                <a:gd name="T38" fmla="*/ 4 w 48"/>
                <a:gd name="T39" fmla="*/ 7 h 38"/>
                <a:gd name="T40" fmla="*/ 2 w 48"/>
                <a:gd name="T41" fmla="*/ 11 h 38"/>
                <a:gd name="T42" fmla="*/ 0 w 48"/>
                <a:gd name="T43" fmla="*/ 17 h 38"/>
                <a:gd name="T44" fmla="*/ 0 w 48"/>
                <a:gd name="T45" fmla="*/ 21 h 38"/>
                <a:gd name="T46" fmla="*/ 2 w 48"/>
                <a:gd name="T47" fmla="*/ 25 h 38"/>
                <a:gd name="T48" fmla="*/ 4 w 48"/>
                <a:gd name="T49" fmla="*/ 32 h 38"/>
                <a:gd name="T50" fmla="*/ 10 w 48"/>
                <a:gd name="T51" fmla="*/ 36 h 38"/>
                <a:gd name="T52" fmla="*/ 16 w 48"/>
                <a:gd name="T53" fmla="*/ 36 h 38"/>
                <a:gd name="T54" fmla="*/ 22 w 48"/>
                <a:gd name="T55" fmla="*/ 3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38"/>
                <a:gd name="T86" fmla="*/ 48 w 48"/>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38">
                  <a:moveTo>
                    <a:pt x="22" y="36"/>
                  </a:moveTo>
                  <a:lnTo>
                    <a:pt x="25" y="38"/>
                  </a:lnTo>
                  <a:lnTo>
                    <a:pt x="29" y="38"/>
                  </a:lnTo>
                  <a:lnTo>
                    <a:pt x="39" y="36"/>
                  </a:lnTo>
                  <a:lnTo>
                    <a:pt x="43" y="32"/>
                  </a:lnTo>
                  <a:lnTo>
                    <a:pt x="45" y="32"/>
                  </a:lnTo>
                  <a:lnTo>
                    <a:pt x="46" y="28"/>
                  </a:lnTo>
                  <a:lnTo>
                    <a:pt x="48" y="25"/>
                  </a:lnTo>
                  <a:lnTo>
                    <a:pt x="48" y="21"/>
                  </a:lnTo>
                  <a:lnTo>
                    <a:pt x="46" y="17"/>
                  </a:lnTo>
                  <a:lnTo>
                    <a:pt x="46" y="11"/>
                  </a:lnTo>
                  <a:lnTo>
                    <a:pt x="41" y="5"/>
                  </a:lnTo>
                  <a:lnTo>
                    <a:pt x="35" y="3"/>
                  </a:lnTo>
                  <a:lnTo>
                    <a:pt x="29" y="3"/>
                  </a:lnTo>
                  <a:lnTo>
                    <a:pt x="25" y="2"/>
                  </a:lnTo>
                  <a:lnTo>
                    <a:pt x="20" y="0"/>
                  </a:lnTo>
                  <a:lnTo>
                    <a:pt x="18" y="0"/>
                  </a:lnTo>
                  <a:lnTo>
                    <a:pt x="16" y="0"/>
                  </a:lnTo>
                  <a:lnTo>
                    <a:pt x="12" y="2"/>
                  </a:lnTo>
                  <a:lnTo>
                    <a:pt x="4" y="7"/>
                  </a:lnTo>
                  <a:lnTo>
                    <a:pt x="2" y="11"/>
                  </a:lnTo>
                  <a:lnTo>
                    <a:pt x="0" y="17"/>
                  </a:lnTo>
                  <a:lnTo>
                    <a:pt x="0" y="21"/>
                  </a:lnTo>
                  <a:lnTo>
                    <a:pt x="2" y="25"/>
                  </a:lnTo>
                  <a:lnTo>
                    <a:pt x="4" y="32"/>
                  </a:lnTo>
                  <a:lnTo>
                    <a:pt x="10" y="36"/>
                  </a:lnTo>
                  <a:lnTo>
                    <a:pt x="16" y="36"/>
                  </a:lnTo>
                  <a:lnTo>
                    <a:pt x="22" y="36"/>
                  </a:lnTo>
                  <a:close/>
                </a:path>
              </a:pathLst>
            </a:custGeom>
            <a:solidFill>
              <a:srgbClr val="BFFFBF"/>
            </a:solidFill>
            <a:ln w="9525">
              <a:noFill/>
              <a:round/>
              <a:headEnd/>
              <a:tailEnd/>
            </a:ln>
          </p:spPr>
          <p:txBody>
            <a:bodyPr/>
            <a:lstStyle/>
            <a:p>
              <a:endParaRPr lang="en-US"/>
            </a:p>
          </p:txBody>
        </p:sp>
        <p:sp>
          <p:nvSpPr>
            <p:cNvPr id="545" name="Freeform 223"/>
            <p:cNvSpPr>
              <a:spLocks/>
            </p:cNvSpPr>
            <p:nvPr/>
          </p:nvSpPr>
          <p:spPr bwMode="auto">
            <a:xfrm>
              <a:off x="6944576" y="3132966"/>
              <a:ext cx="115759" cy="86670"/>
            </a:xfrm>
            <a:custGeom>
              <a:avLst/>
              <a:gdLst>
                <a:gd name="T0" fmla="*/ 23 w 48"/>
                <a:gd name="T1" fmla="*/ 38 h 38"/>
                <a:gd name="T2" fmla="*/ 27 w 48"/>
                <a:gd name="T3" fmla="*/ 38 h 38"/>
                <a:gd name="T4" fmla="*/ 31 w 48"/>
                <a:gd name="T5" fmla="*/ 38 h 38"/>
                <a:gd name="T6" fmla="*/ 35 w 48"/>
                <a:gd name="T7" fmla="*/ 36 h 38"/>
                <a:gd name="T8" fmla="*/ 41 w 48"/>
                <a:gd name="T9" fmla="*/ 34 h 38"/>
                <a:gd name="T10" fmla="*/ 43 w 48"/>
                <a:gd name="T11" fmla="*/ 32 h 38"/>
                <a:gd name="T12" fmla="*/ 46 w 48"/>
                <a:gd name="T13" fmla="*/ 30 h 38"/>
                <a:gd name="T14" fmla="*/ 48 w 48"/>
                <a:gd name="T15" fmla="*/ 26 h 38"/>
                <a:gd name="T16" fmla="*/ 48 w 48"/>
                <a:gd name="T17" fmla="*/ 23 h 38"/>
                <a:gd name="T18" fmla="*/ 48 w 48"/>
                <a:gd name="T19" fmla="*/ 19 h 38"/>
                <a:gd name="T20" fmla="*/ 46 w 48"/>
                <a:gd name="T21" fmla="*/ 15 h 38"/>
                <a:gd name="T22" fmla="*/ 45 w 48"/>
                <a:gd name="T23" fmla="*/ 11 h 38"/>
                <a:gd name="T24" fmla="*/ 43 w 48"/>
                <a:gd name="T25" fmla="*/ 7 h 38"/>
                <a:gd name="T26" fmla="*/ 41 w 48"/>
                <a:gd name="T27" fmla="*/ 5 h 38"/>
                <a:gd name="T28" fmla="*/ 35 w 48"/>
                <a:gd name="T29" fmla="*/ 3 h 38"/>
                <a:gd name="T30" fmla="*/ 29 w 48"/>
                <a:gd name="T31" fmla="*/ 3 h 38"/>
                <a:gd name="T32" fmla="*/ 25 w 48"/>
                <a:gd name="T33" fmla="*/ 2 h 38"/>
                <a:gd name="T34" fmla="*/ 20 w 48"/>
                <a:gd name="T35" fmla="*/ 0 h 38"/>
                <a:gd name="T36" fmla="*/ 16 w 48"/>
                <a:gd name="T37" fmla="*/ 0 h 38"/>
                <a:gd name="T38" fmla="*/ 12 w 48"/>
                <a:gd name="T39" fmla="*/ 0 h 38"/>
                <a:gd name="T40" fmla="*/ 10 w 48"/>
                <a:gd name="T41" fmla="*/ 2 h 38"/>
                <a:gd name="T42" fmla="*/ 8 w 48"/>
                <a:gd name="T43" fmla="*/ 3 h 38"/>
                <a:gd name="T44" fmla="*/ 6 w 48"/>
                <a:gd name="T45" fmla="*/ 7 h 38"/>
                <a:gd name="T46" fmla="*/ 4 w 48"/>
                <a:gd name="T47" fmla="*/ 9 h 38"/>
                <a:gd name="T48" fmla="*/ 2 w 48"/>
                <a:gd name="T49" fmla="*/ 13 h 38"/>
                <a:gd name="T50" fmla="*/ 0 w 48"/>
                <a:gd name="T51" fmla="*/ 17 h 38"/>
                <a:gd name="T52" fmla="*/ 0 w 48"/>
                <a:gd name="T53" fmla="*/ 21 h 38"/>
                <a:gd name="T54" fmla="*/ 2 w 48"/>
                <a:gd name="T55" fmla="*/ 25 h 38"/>
                <a:gd name="T56" fmla="*/ 2 w 48"/>
                <a:gd name="T57" fmla="*/ 28 h 38"/>
                <a:gd name="T58" fmla="*/ 4 w 48"/>
                <a:gd name="T59" fmla="*/ 32 h 38"/>
                <a:gd name="T60" fmla="*/ 6 w 48"/>
                <a:gd name="T61" fmla="*/ 34 h 38"/>
                <a:gd name="T62" fmla="*/ 10 w 48"/>
                <a:gd name="T63" fmla="*/ 34 h 38"/>
                <a:gd name="T64" fmla="*/ 12 w 48"/>
                <a:gd name="T65" fmla="*/ 36 h 38"/>
                <a:gd name="T66" fmla="*/ 16 w 48"/>
                <a:gd name="T67" fmla="*/ 36 h 38"/>
                <a:gd name="T68" fmla="*/ 20 w 48"/>
                <a:gd name="T69" fmla="*/ 3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38"/>
                <a:gd name="T107" fmla="*/ 48 w 48"/>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38">
                  <a:moveTo>
                    <a:pt x="22" y="36"/>
                  </a:moveTo>
                  <a:lnTo>
                    <a:pt x="23" y="38"/>
                  </a:lnTo>
                  <a:lnTo>
                    <a:pt x="25" y="38"/>
                  </a:lnTo>
                  <a:lnTo>
                    <a:pt x="27" y="38"/>
                  </a:lnTo>
                  <a:lnTo>
                    <a:pt x="29" y="38"/>
                  </a:lnTo>
                  <a:lnTo>
                    <a:pt x="31" y="38"/>
                  </a:lnTo>
                  <a:lnTo>
                    <a:pt x="33" y="36"/>
                  </a:lnTo>
                  <a:lnTo>
                    <a:pt x="35" y="36"/>
                  </a:lnTo>
                  <a:lnTo>
                    <a:pt x="39" y="36"/>
                  </a:lnTo>
                  <a:lnTo>
                    <a:pt x="41" y="34"/>
                  </a:lnTo>
                  <a:lnTo>
                    <a:pt x="43" y="34"/>
                  </a:lnTo>
                  <a:lnTo>
                    <a:pt x="43" y="32"/>
                  </a:lnTo>
                  <a:lnTo>
                    <a:pt x="45" y="32"/>
                  </a:lnTo>
                  <a:lnTo>
                    <a:pt x="46" y="30"/>
                  </a:lnTo>
                  <a:lnTo>
                    <a:pt x="46" y="28"/>
                  </a:lnTo>
                  <a:lnTo>
                    <a:pt x="48" y="26"/>
                  </a:lnTo>
                  <a:lnTo>
                    <a:pt x="48" y="25"/>
                  </a:lnTo>
                  <a:lnTo>
                    <a:pt x="48" y="23"/>
                  </a:lnTo>
                  <a:lnTo>
                    <a:pt x="48" y="21"/>
                  </a:lnTo>
                  <a:lnTo>
                    <a:pt x="48" y="19"/>
                  </a:lnTo>
                  <a:lnTo>
                    <a:pt x="48" y="17"/>
                  </a:lnTo>
                  <a:lnTo>
                    <a:pt x="46" y="15"/>
                  </a:lnTo>
                  <a:lnTo>
                    <a:pt x="46" y="11"/>
                  </a:lnTo>
                  <a:lnTo>
                    <a:pt x="45" y="11"/>
                  </a:lnTo>
                  <a:lnTo>
                    <a:pt x="43" y="9"/>
                  </a:lnTo>
                  <a:lnTo>
                    <a:pt x="43" y="7"/>
                  </a:lnTo>
                  <a:lnTo>
                    <a:pt x="41" y="7"/>
                  </a:lnTo>
                  <a:lnTo>
                    <a:pt x="41" y="5"/>
                  </a:lnTo>
                  <a:lnTo>
                    <a:pt x="37" y="5"/>
                  </a:lnTo>
                  <a:lnTo>
                    <a:pt x="35" y="3"/>
                  </a:lnTo>
                  <a:lnTo>
                    <a:pt x="33" y="3"/>
                  </a:lnTo>
                  <a:lnTo>
                    <a:pt x="29" y="3"/>
                  </a:lnTo>
                  <a:lnTo>
                    <a:pt x="27" y="2"/>
                  </a:lnTo>
                  <a:lnTo>
                    <a:pt x="25" y="2"/>
                  </a:lnTo>
                  <a:lnTo>
                    <a:pt x="22" y="2"/>
                  </a:lnTo>
                  <a:lnTo>
                    <a:pt x="20" y="0"/>
                  </a:lnTo>
                  <a:lnTo>
                    <a:pt x="18" y="0"/>
                  </a:lnTo>
                  <a:lnTo>
                    <a:pt x="16" y="0"/>
                  </a:lnTo>
                  <a:lnTo>
                    <a:pt x="14" y="0"/>
                  </a:lnTo>
                  <a:lnTo>
                    <a:pt x="12" y="0"/>
                  </a:lnTo>
                  <a:lnTo>
                    <a:pt x="12" y="2"/>
                  </a:lnTo>
                  <a:lnTo>
                    <a:pt x="10" y="2"/>
                  </a:lnTo>
                  <a:lnTo>
                    <a:pt x="10" y="3"/>
                  </a:lnTo>
                  <a:lnTo>
                    <a:pt x="8" y="3"/>
                  </a:lnTo>
                  <a:lnTo>
                    <a:pt x="6" y="5"/>
                  </a:lnTo>
                  <a:lnTo>
                    <a:pt x="6" y="7"/>
                  </a:lnTo>
                  <a:lnTo>
                    <a:pt x="4" y="7"/>
                  </a:lnTo>
                  <a:lnTo>
                    <a:pt x="4" y="9"/>
                  </a:lnTo>
                  <a:lnTo>
                    <a:pt x="2" y="11"/>
                  </a:lnTo>
                  <a:lnTo>
                    <a:pt x="2" y="13"/>
                  </a:lnTo>
                  <a:lnTo>
                    <a:pt x="2" y="15"/>
                  </a:lnTo>
                  <a:lnTo>
                    <a:pt x="0" y="17"/>
                  </a:lnTo>
                  <a:lnTo>
                    <a:pt x="0" y="19"/>
                  </a:lnTo>
                  <a:lnTo>
                    <a:pt x="0" y="21"/>
                  </a:lnTo>
                  <a:lnTo>
                    <a:pt x="2" y="23"/>
                  </a:lnTo>
                  <a:lnTo>
                    <a:pt x="2" y="25"/>
                  </a:lnTo>
                  <a:lnTo>
                    <a:pt x="2" y="26"/>
                  </a:lnTo>
                  <a:lnTo>
                    <a:pt x="2" y="28"/>
                  </a:lnTo>
                  <a:lnTo>
                    <a:pt x="4" y="30"/>
                  </a:lnTo>
                  <a:lnTo>
                    <a:pt x="4" y="32"/>
                  </a:lnTo>
                  <a:lnTo>
                    <a:pt x="6" y="32"/>
                  </a:lnTo>
                  <a:lnTo>
                    <a:pt x="6" y="34"/>
                  </a:lnTo>
                  <a:lnTo>
                    <a:pt x="8" y="34"/>
                  </a:lnTo>
                  <a:lnTo>
                    <a:pt x="10" y="34"/>
                  </a:lnTo>
                  <a:lnTo>
                    <a:pt x="10" y="36"/>
                  </a:lnTo>
                  <a:lnTo>
                    <a:pt x="12" y="36"/>
                  </a:lnTo>
                  <a:lnTo>
                    <a:pt x="14" y="36"/>
                  </a:lnTo>
                  <a:lnTo>
                    <a:pt x="16" y="36"/>
                  </a:lnTo>
                  <a:lnTo>
                    <a:pt x="18" y="36"/>
                  </a:lnTo>
                  <a:lnTo>
                    <a:pt x="20" y="36"/>
                  </a:lnTo>
                  <a:lnTo>
                    <a:pt x="22" y="36"/>
                  </a:lnTo>
                </a:path>
              </a:pathLst>
            </a:custGeom>
            <a:noFill/>
            <a:ln w="0">
              <a:solidFill>
                <a:srgbClr val="000000"/>
              </a:solidFill>
              <a:prstDash val="solid"/>
              <a:round/>
              <a:headEnd/>
              <a:tailEnd/>
            </a:ln>
          </p:spPr>
          <p:txBody>
            <a:bodyPr/>
            <a:lstStyle/>
            <a:p>
              <a:endParaRPr lang="en-US"/>
            </a:p>
          </p:txBody>
        </p:sp>
        <p:sp>
          <p:nvSpPr>
            <p:cNvPr id="546" name="Freeform 224"/>
            <p:cNvSpPr>
              <a:spLocks/>
            </p:cNvSpPr>
            <p:nvPr/>
          </p:nvSpPr>
          <p:spPr bwMode="auto">
            <a:xfrm>
              <a:off x="5191307" y="4120543"/>
              <a:ext cx="250811" cy="150531"/>
            </a:xfrm>
            <a:custGeom>
              <a:avLst/>
              <a:gdLst>
                <a:gd name="T0" fmla="*/ 102 w 104"/>
                <a:gd name="T1" fmla="*/ 48 h 66"/>
                <a:gd name="T2" fmla="*/ 102 w 104"/>
                <a:gd name="T3" fmla="*/ 46 h 66"/>
                <a:gd name="T4" fmla="*/ 102 w 104"/>
                <a:gd name="T5" fmla="*/ 43 h 66"/>
                <a:gd name="T6" fmla="*/ 100 w 104"/>
                <a:gd name="T7" fmla="*/ 39 h 66"/>
                <a:gd name="T8" fmla="*/ 98 w 104"/>
                <a:gd name="T9" fmla="*/ 35 h 66"/>
                <a:gd name="T10" fmla="*/ 98 w 104"/>
                <a:gd name="T11" fmla="*/ 31 h 66"/>
                <a:gd name="T12" fmla="*/ 94 w 104"/>
                <a:gd name="T13" fmla="*/ 27 h 66"/>
                <a:gd name="T14" fmla="*/ 92 w 104"/>
                <a:gd name="T15" fmla="*/ 21 h 66"/>
                <a:gd name="T16" fmla="*/ 90 w 104"/>
                <a:gd name="T17" fmla="*/ 20 h 66"/>
                <a:gd name="T18" fmla="*/ 90 w 104"/>
                <a:gd name="T19" fmla="*/ 20 h 66"/>
                <a:gd name="T20" fmla="*/ 86 w 104"/>
                <a:gd name="T21" fmla="*/ 18 h 66"/>
                <a:gd name="T22" fmla="*/ 81 w 104"/>
                <a:gd name="T23" fmla="*/ 18 h 66"/>
                <a:gd name="T24" fmla="*/ 81 w 104"/>
                <a:gd name="T25" fmla="*/ 16 h 66"/>
                <a:gd name="T26" fmla="*/ 81 w 104"/>
                <a:gd name="T27" fmla="*/ 12 h 66"/>
                <a:gd name="T28" fmla="*/ 69 w 104"/>
                <a:gd name="T29" fmla="*/ 10 h 66"/>
                <a:gd name="T30" fmla="*/ 59 w 104"/>
                <a:gd name="T31" fmla="*/ 6 h 66"/>
                <a:gd name="T32" fmla="*/ 50 w 104"/>
                <a:gd name="T33" fmla="*/ 2 h 66"/>
                <a:gd name="T34" fmla="*/ 46 w 104"/>
                <a:gd name="T35" fmla="*/ 0 h 66"/>
                <a:gd name="T36" fmla="*/ 38 w 104"/>
                <a:gd name="T37" fmla="*/ 0 h 66"/>
                <a:gd name="T38" fmla="*/ 34 w 104"/>
                <a:gd name="T39" fmla="*/ 4 h 66"/>
                <a:gd name="T40" fmla="*/ 31 w 104"/>
                <a:gd name="T41" fmla="*/ 4 h 66"/>
                <a:gd name="T42" fmla="*/ 27 w 104"/>
                <a:gd name="T43" fmla="*/ 6 h 66"/>
                <a:gd name="T44" fmla="*/ 21 w 104"/>
                <a:gd name="T45" fmla="*/ 6 h 66"/>
                <a:gd name="T46" fmla="*/ 17 w 104"/>
                <a:gd name="T47" fmla="*/ 14 h 66"/>
                <a:gd name="T48" fmla="*/ 11 w 104"/>
                <a:gd name="T49" fmla="*/ 20 h 66"/>
                <a:gd name="T50" fmla="*/ 2 w 104"/>
                <a:gd name="T51" fmla="*/ 31 h 66"/>
                <a:gd name="T52" fmla="*/ 0 w 104"/>
                <a:gd name="T53" fmla="*/ 33 h 66"/>
                <a:gd name="T54" fmla="*/ 0 w 104"/>
                <a:gd name="T55" fmla="*/ 35 h 66"/>
                <a:gd name="T56" fmla="*/ 2 w 104"/>
                <a:gd name="T57" fmla="*/ 39 h 66"/>
                <a:gd name="T58" fmla="*/ 4 w 104"/>
                <a:gd name="T59" fmla="*/ 41 h 66"/>
                <a:gd name="T60" fmla="*/ 4 w 104"/>
                <a:gd name="T61" fmla="*/ 44 h 66"/>
                <a:gd name="T62" fmla="*/ 6 w 104"/>
                <a:gd name="T63" fmla="*/ 46 h 66"/>
                <a:gd name="T64" fmla="*/ 8 w 104"/>
                <a:gd name="T65" fmla="*/ 46 h 66"/>
                <a:gd name="T66" fmla="*/ 9 w 104"/>
                <a:gd name="T67" fmla="*/ 50 h 66"/>
                <a:gd name="T68" fmla="*/ 13 w 104"/>
                <a:gd name="T69" fmla="*/ 54 h 66"/>
                <a:gd name="T70" fmla="*/ 13 w 104"/>
                <a:gd name="T71" fmla="*/ 56 h 66"/>
                <a:gd name="T72" fmla="*/ 15 w 104"/>
                <a:gd name="T73" fmla="*/ 56 h 66"/>
                <a:gd name="T74" fmla="*/ 23 w 104"/>
                <a:gd name="T75" fmla="*/ 60 h 66"/>
                <a:gd name="T76" fmla="*/ 27 w 104"/>
                <a:gd name="T77" fmla="*/ 62 h 66"/>
                <a:gd name="T78" fmla="*/ 31 w 104"/>
                <a:gd name="T79" fmla="*/ 62 h 66"/>
                <a:gd name="T80" fmla="*/ 36 w 104"/>
                <a:gd name="T81" fmla="*/ 64 h 66"/>
                <a:gd name="T82" fmla="*/ 42 w 104"/>
                <a:gd name="T83" fmla="*/ 66 h 66"/>
                <a:gd name="T84" fmla="*/ 54 w 104"/>
                <a:gd name="T85" fmla="*/ 66 h 66"/>
                <a:gd name="T86" fmla="*/ 65 w 104"/>
                <a:gd name="T87" fmla="*/ 66 h 66"/>
                <a:gd name="T88" fmla="*/ 77 w 104"/>
                <a:gd name="T89" fmla="*/ 66 h 66"/>
                <a:gd name="T90" fmla="*/ 81 w 104"/>
                <a:gd name="T91" fmla="*/ 64 h 66"/>
                <a:gd name="T92" fmla="*/ 86 w 104"/>
                <a:gd name="T93" fmla="*/ 62 h 66"/>
                <a:gd name="T94" fmla="*/ 94 w 104"/>
                <a:gd name="T95" fmla="*/ 60 h 66"/>
                <a:gd name="T96" fmla="*/ 96 w 104"/>
                <a:gd name="T97" fmla="*/ 56 h 66"/>
                <a:gd name="T98" fmla="*/ 98 w 104"/>
                <a:gd name="T99" fmla="*/ 54 h 66"/>
                <a:gd name="T100" fmla="*/ 102 w 104"/>
                <a:gd name="T101" fmla="*/ 52 h 66"/>
                <a:gd name="T102" fmla="*/ 104 w 104"/>
                <a:gd name="T103" fmla="*/ 50 h 66"/>
                <a:gd name="T104" fmla="*/ 104 w 104"/>
                <a:gd name="T105" fmla="*/ 43 h 66"/>
                <a:gd name="T106" fmla="*/ 102 w 104"/>
                <a:gd name="T107" fmla="*/ 48 h 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66"/>
                <a:gd name="T164" fmla="*/ 104 w 104"/>
                <a:gd name="T165" fmla="*/ 66 h 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66">
                  <a:moveTo>
                    <a:pt x="102" y="48"/>
                  </a:moveTo>
                  <a:lnTo>
                    <a:pt x="102" y="46"/>
                  </a:lnTo>
                  <a:lnTo>
                    <a:pt x="102" y="43"/>
                  </a:lnTo>
                  <a:lnTo>
                    <a:pt x="100" y="39"/>
                  </a:lnTo>
                  <a:lnTo>
                    <a:pt x="98" y="35"/>
                  </a:lnTo>
                  <a:lnTo>
                    <a:pt x="98" y="31"/>
                  </a:lnTo>
                  <a:lnTo>
                    <a:pt x="94" y="27"/>
                  </a:lnTo>
                  <a:lnTo>
                    <a:pt x="92" y="21"/>
                  </a:lnTo>
                  <a:lnTo>
                    <a:pt x="90" y="20"/>
                  </a:lnTo>
                  <a:lnTo>
                    <a:pt x="86" y="18"/>
                  </a:lnTo>
                  <a:lnTo>
                    <a:pt x="81" y="18"/>
                  </a:lnTo>
                  <a:lnTo>
                    <a:pt x="81" y="16"/>
                  </a:lnTo>
                  <a:lnTo>
                    <a:pt x="81" y="12"/>
                  </a:lnTo>
                  <a:lnTo>
                    <a:pt x="69" y="10"/>
                  </a:lnTo>
                  <a:lnTo>
                    <a:pt x="59" y="6"/>
                  </a:lnTo>
                  <a:lnTo>
                    <a:pt x="50" y="2"/>
                  </a:lnTo>
                  <a:lnTo>
                    <a:pt x="46" y="0"/>
                  </a:lnTo>
                  <a:lnTo>
                    <a:pt x="38" y="0"/>
                  </a:lnTo>
                  <a:lnTo>
                    <a:pt x="34" y="4"/>
                  </a:lnTo>
                  <a:lnTo>
                    <a:pt x="31" y="4"/>
                  </a:lnTo>
                  <a:lnTo>
                    <a:pt x="27" y="6"/>
                  </a:lnTo>
                  <a:lnTo>
                    <a:pt x="21" y="6"/>
                  </a:lnTo>
                  <a:lnTo>
                    <a:pt x="17" y="14"/>
                  </a:lnTo>
                  <a:lnTo>
                    <a:pt x="11" y="20"/>
                  </a:lnTo>
                  <a:lnTo>
                    <a:pt x="2" y="31"/>
                  </a:lnTo>
                  <a:lnTo>
                    <a:pt x="0" y="33"/>
                  </a:lnTo>
                  <a:lnTo>
                    <a:pt x="0" y="35"/>
                  </a:lnTo>
                  <a:lnTo>
                    <a:pt x="2" y="39"/>
                  </a:lnTo>
                  <a:lnTo>
                    <a:pt x="4" y="41"/>
                  </a:lnTo>
                  <a:lnTo>
                    <a:pt x="4" y="44"/>
                  </a:lnTo>
                  <a:lnTo>
                    <a:pt x="6" y="46"/>
                  </a:lnTo>
                  <a:lnTo>
                    <a:pt x="8" y="46"/>
                  </a:lnTo>
                  <a:lnTo>
                    <a:pt x="9" y="50"/>
                  </a:lnTo>
                  <a:lnTo>
                    <a:pt x="13" y="54"/>
                  </a:lnTo>
                  <a:lnTo>
                    <a:pt x="13" y="56"/>
                  </a:lnTo>
                  <a:lnTo>
                    <a:pt x="15" y="56"/>
                  </a:lnTo>
                  <a:lnTo>
                    <a:pt x="23" y="60"/>
                  </a:lnTo>
                  <a:lnTo>
                    <a:pt x="27" y="62"/>
                  </a:lnTo>
                  <a:lnTo>
                    <a:pt x="31" y="62"/>
                  </a:lnTo>
                  <a:lnTo>
                    <a:pt x="36" y="64"/>
                  </a:lnTo>
                  <a:lnTo>
                    <a:pt x="42" y="66"/>
                  </a:lnTo>
                  <a:lnTo>
                    <a:pt x="54" y="66"/>
                  </a:lnTo>
                  <a:lnTo>
                    <a:pt x="65" y="66"/>
                  </a:lnTo>
                  <a:lnTo>
                    <a:pt x="77" y="66"/>
                  </a:lnTo>
                  <a:lnTo>
                    <a:pt x="81" y="64"/>
                  </a:lnTo>
                  <a:lnTo>
                    <a:pt x="86" y="62"/>
                  </a:lnTo>
                  <a:lnTo>
                    <a:pt x="94" y="60"/>
                  </a:lnTo>
                  <a:lnTo>
                    <a:pt x="96" y="56"/>
                  </a:lnTo>
                  <a:lnTo>
                    <a:pt x="98" y="54"/>
                  </a:lnTo>
                  <a:lnTo>
                    <a:pt x="102" y="52"/>
                  </a:lnTo>
                  <a:lnTo>
                    <a:pt x="104" y="50"/>
                  </a:lnTo>
                  <a:lnTo>
                    <a:pt x="104" y="43"/>
                  </a:lnTo>
                  <a:lnTo>
                    <a:pt x="102" y="48"/>
                  </a:lnTo>
                  <a:close/>
                </a:path>
              </a:pathLst>
            </a:custGeom>
            <a:solidFill>
              <a:srgbClr val="000000"/>
            </a:solidFill>
            <a:ln w="9525">
              <a:noFill/>
              <a:round/>
              <a:headEnd/>
              <a:tailEnd/>
            </a:ln>
          </p:spPr>
          <p:txBody>
            <a:bodyPr/>
            <a:lstStyle/>
            <a:p>
              <a:endParaRPr lang="en-US"/>
            </a:p>
          </p:txBody>
        </p:sp>
        <p:sp>
          <p:nvSpPr>
            <p:cNvPr id="547" name="Freeform 225"/>
            <p:cNvSpPr>
              <a:spLocks/>
            </p:cNvSpPr>
            <p:nvPr/>
          </p:nvSpPr>
          <p:spPr bwMode="auto">
            <a:xfrm>
              <a:off x="4648686" y="4182124"/>
              <a:ext cx="190520" cy="433348"/>
            </a:xfrm>
            <a:custGeom>
              <a:avLst/>
              <a:gdLst>
                <a:gd name="T0" fmla="*/ 77 w 79"/>
                <a:gd name="T1" fmla="*/ 16 h 190"/>
                <a:gd name="T2" fmla="*/ 77 w 79"/>
                <a:gd name="T3" fmla="*/ 10 h 190"/>
                <a:gd name="T4" fmla="*/ 77 w 79"/>
                <a:gd name="T5" fmla="*/ 8 h 190"/>
                <a:gd name="T6" fmla="*/ 71 w 79"/>
                <a:gd name="T7" fmla="*/ 6 h 190"/>
                <a:gd name="T8" fmla="*/ 71 w 79"/>
                <a:gd name="T9" fmla="*/ 4 h 190"/>
                <a:gd name="T10" fmla="*/ 54 w 79"/>
                <a:gd name="T11" fmla="*/ 0 h 190"/>
                <a:gd name="T12" fmla="*/ 46 w 79"/>
                <a:gd name="T13" fmla="*/ 2 h 190"/>
                <a:gd name="T14" fmla="*/ 39 w 79"/>
                <a:gd name="T15" fmla="*/ 6 h 190"/>
                <a:gd name="T16" fmla="*/ 31 w 79"/>
                <a:gd name="T17" fmla="*/ 10 h 190"/>
                <a:gd name="T18" fmla="*/ 25 w 79"/>
                <a:gd name="T19" fmla="*/ 19 h 190"/>
                <a:gd name="T20" fmla="*/ 18 w 79"/>
                <a:gd name="T21" fmla="*/ 35 h 190"/>
                <a:gd name="T22" fmla="*/ 10 w 79"/>
                <a:gd name="T23" fmla="*/ 54 h 190"/>
                <a:gd name="T24" fmla="*/ 4 w 79"/>
                <a:gd name="T25" fmla="*/ 96 h 190"/>
                <a:gd name="T26" fmla="*/ 0 w 79"/>
                <a:gd name="T27" fmla="*/ 152 h 190"/>
                <a:gd name="T28" fmla="*/ 4 w 79"/>
                <a:gd name="T29" fmla="*/ 154 h 190"/>
                <a:gd name="T30" fmla="*/ 4 w 79"/>
                <a:gd name="T31" fmla="*/ 158 h 190"/>
                <a:gd name="T32" fmla="*/ 6 w 79"/>
                <a:gd name="T33" fmla="*/ 158 h 190"/>
                <a:gd name="T34" fmla="*/ 12 w 79"/>
                <a:gd name="T35" fmla="*/ 173 h 190"/>
                <a:gd name="T36" fmla="*/ 14 w 79"/>
                <a:gd name="T37" fmla="*/ 179 h 190"/>
                <a:gd name="T38" fmla="*/ 16 w 79"/>
                <a:gd name="T39" fmla="*/ 184 h 190"/>
                <a:gd name="T40" fmla="*/ 25 w 79"/>
                <a:gd name="T41" fmla="*/ 186 h 190"/>
                <a:gd name="T42" fmla="*/ 50 w 79"/>
                <a:gd name="T43" fmla="*/ 190 h 190"/>
                <a:gd name="T44" fmla="*/ 56 w 79"/>
                <a:gd name="T45" fmla="*/ 183 h 190"/>
                <a:gd name="T46" fmla="*/ 60 w 79"/>
                <a:gd name="T47" fmla="*/ 165 h 190"/>
                <a:gd name="T48" fmla="*/ 60 w 79"/>
                <a:gd name="T49" fmla="*/ 133 h 190"/>
                <a:gd name="T50" fmla="*/ 56 w 79"/>
                <a:gd name="T51" fmla="*/ 117 h 190"/>
                <a:gd name="T52" fmla="*/ 56 w 79"/>
                <a:gd name="T53" fmla="*/ 92 h 190"/>
                <a:gd name="T54" fmla="*/ 67 w 79"/>
                <a:gd name="T55" fmla="*/ 60 h 190"/>
                <a:gd name="T56" fmla="*/ 71 w 79"/>
                <a:gd name="T57" fmla="*/ 50 h 190"/>
                <a:gd name="T58" fmla="*/ 75 w 79"/>
                <a:gd name="T59" fmla="*/ 42 h 190"/>
                <a:gd name="T60" fmla="*/ 77 w 79"/>
                <a:gd name="T61" fmla="*/ 25 h 190"/>
                <a:gd name="T62" fmla="*/ 79 w 79"/>
                <a:gd name="T63" fmla="*/ 17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
                <a:gd name="T97" fmla="*/ 0 h 190"/>
                <a:gd name="T98" fmla="*/ 79 w 79"/>
                <a:gd name="T99" fmla="*/ 190 h 1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 h="190">
                  <a:moveTo>
                    <a:pt x="79" y="17"/>
                  </a:moveTo>
                  <a:lnTo>
                    <a:pt x="77" y="16"/>
                  </a:lnTo>
                  <a:lnTo>
                    <a:pt x="77" y="14"/>
                  </a:lnTo>
                  <a:lnTo>
                    <a:pt x="77" y="10"/>
                  </a:lnTo>
                  <a:lnTo>
                    <a:pt x="77" y="8"/>
                  </a:lnTo>
                  <a:lnTo>
                    <a:pt x="73" y="6"/>
                  </a:lnTo>
                  <a:lnTo>
                    <a:pt x="71" y="6"/>
                  </a:lnTo>
                  <a:lnTo>
                    <a:pt x="71" y="4"/>
                  </a:lnTo>
                  <a:lnTo>
                    <a:pt x="60" y="0"/>
                  </a:lnTo>
                  <a:lnTo>
                    <a:pt x="54" y="0"/>
                  </a:lnTo>
                  <a:lnTo>
                    <a:pt x="48" y="0"/>
                  </a:lnTo>
                  <a:lnTo>
                    <a:pt x="46" y="2"/>
                  </a:lnTo>
                  <a:lnTo>
                    <a:pt x="44" y="4"/>
                  </a:lnTo>
                  <a:lnTo>
                    <a:pt x="39" y="6"/>
                  </a:lnTo>
                  <a:lnTo>
                    <a:pt x="33" y="8"/>
                  </a:lnTo>
                  <a:lnTo>
                    <a:pt x="31" y="10"/>
                  </a:lnTo>
                  <a:lnTo>
                    <a:pt x="31" y="12"/>
                  </a:lnTo>
                  <a:lnTo>
                    <a:pt x="25" y="19"/>
                  </a:lnTo>
                  <a:lnTo>
                    <a:pt x="21" y="27"/>
                  </a:lnTo>
                  <a:lnTo>
                    <a:pt x="18" y="35"/>
                  </a:lnTo>
                  <a:lnTo>
                    <a:pt x="12" y="42"/>
                  </a:lnTo>
                  <a:lnTo>
                    <a:pt x="10" y="54"/>
                  </a:lnTo>
                  <a:lnTo>
                    <a:pt x="6" y="69"/>
                  </a:lnTo>
                  <a:lnTo>
                    <a:pt x="4" y="96"/>
                  </a:lnTo>
                  <a:lnTo>
                    <a:pt x="2" y="125"/>
                  </a:lnTo>
                  <a:lnTo>
                    <a:pt x="0" y="152"/>
                  </a:lnTo>
                  <a:lnTo>
                    <a:pt x="2" y="152"/>
                  </a:lnTo>
                  <a:lnTo>
                    <a:pt x="4" y="154"/>
                  </a:lnTo>
                  <a:lnTo>
                    <a:pt x="4" y="156"/>
                  </a:lnTo>
                  <a:lnTo>
                    <a:pt x="4" y="158"/>
                  </a:lnTo>
                  <a:lnTo>
                    <a:pt x="6" y="158"/>
                  </a:lnTo>
                  <a:lnTo>
                    <a:pt x="6" y="167"/>
                  </a:lnTo>
                  <a:lnTo>
                    <a:pt x="12" y="173"/>
                  </a:lnTo>
                  <a:lnTo>
                    <a:pt x="14" y="175"/>
                  </a:lnTo>
                  <a:lnTo>
                    <a:pt x="14" y="179"/>
                  </a:lnTo>
                  <a:lnTo>
                    <a:pt x="16" y="181"/>
                  </a:lnTo>
                  <a:lnTo>
                    <a:pt x="16" y="184"/>
                  </a:lnTo>
                  <a:lnTo>
                    <a:pt x="21" y="186"/>
                  </a:lnTo>
                  <a:lnTo>
                    <a:pt x="25" y="186"/>
                  </a:lnTo>
                  <a:lnTo>
                    <a:pt x="27" y="190"/>
                  </a:lnTo>
                  <a:lnTo>
                    <a:pt x="50" y="190"/>
                  </a:lnTo>
                  <a:lnTo>
                    <a:pt x="54" y="184"/>
                  </a:lnTo>
                  <a:lnTo>
                    <a:pt x="56" y="183"/>
                  </a:lnTo>
                  <a:lnTo>
                    <a:pt x="60" y="181"/>
                  </a:lnTo>
                  <a:lnTo>
                    <a:pt x="60" y="165"/>
                  </a:lnTo>
                  <a:lnTo>
                    <a:pt x="60" y="150"/>
                  </a:lnTo>
                  <a:lnTo>
                    <a:pt x="60" y="133"/>
                  </a:lnTo>
                  <a:lnTo>
                    <a:pt x="58" y="125"/>
                  </a:lnTo>
                  <a:lnTo>
                    <a:pt x="56" y="117"/>
                  </a:lnTo>
                  <a:lnTo>
                    <a:pt x="56" y="106"/>
                  </a:lnTo>
                  <a:lnTo>
                    <a:pt x="56" y="92"/>
                  </a:lnTo>
                  <a:lnTo>
                    <a:pt x="60" y="67"/>
                  </a:lnTo>
                  <a:lnTo>
                    <a:pt x="67" y="60"/>
                  </a:lnTo>
                  <a:lnTo>
                    <a:pt x="69" y="56"/>
                  </a:lnTo>
                  <a:lnTo>
                    <a:pt x="71" y="50"/>
                  </a:lnTo>
                  <a:lnTo>
                    <a:pt x="73" y="46"/>
                  </a:lnTo>
                  <a:lnTo>
                    <a:pt x="75" y="42"/>
                  </a:lnTo>
                  <a:lnTo>
                    <a:pt x="75" y="35"/>
                  </a:lnTo>
                  <a:lnTo>
                    <a:pt x="77" y="25"/>
                  </a:lnTo>
                  <a:lnTo>
                    <a:pt x="77" y="21"/>
                  </a:lnTo>
                  <a:lnTo>
                    <a:pt x="79" y="17"/>
                  </a:lnTo>
                  <a:close/>
                </a:path>
              </a:pathLst>
            </a:custGeom>
            <a:solidFill>
              <a:srgbClr val="000000"/>
            </a:solidFill>
            <a:ln w="9525">
              <a:noFill/>
              <a:round/>
              <a:headEnd/>
              <a:tailEnd/>
            </a:ln>
          </p:spPr>
          <p:txBody>
            <a:bodyPr/>
            <a:lstStyle/>
            <a:p>
              <a:endParaRPr lang="en-US"/>
            </a:p>
          </p:txBody>
        </p:sp>
        <p:sp>
          <p:nvSpPr>
            <p:cNvPr id="548" name="Freeform 226"/>
            <p:cNvSpPr>
              <a:spLocks/>
            </p:cNvSpPr>
            <p:nvPr/>
          </p:nvSpPr>
          <p:spPr bwMode="auto">
            <a:xfrm>
              <a:off x="4053009" y="4953027"/>
              <a:ext cx="308691" cy="399136"/>
            </a:xfrm>
            <a:custGeom>
              <a:avLst/>
              <a:gdLst>
                <a:gd name="T0" fmla="*/ 84 w 128"/>
                <a:gd name="T1" fmla="*/ 29 h 175"/>
                <a:gd name="T2" fmla="*/ 82 w 128"/>
                <a:gd name="T3" fmla="*/ 23 h 175"/>
                <a:gd name="T4" fmla="*/ 80 w 128"/>
                <a:gd name="T5" fmla="*/ 17 h 175"/>
                <a:gd name="T6" fmla="*/ 76 w 128"/>
                <a:gd name="T7" fmla="*/ 11 h 175"/>
                <a:gd name="T8" fmla="*/ 73 w 128"/>
                <a:gd name="T9" fmla="*/ 10 h 175"/>
                <a:gd name="T10" fmla="*/ 61 w 128"/>
                <a:gd name="T11" fmla="*/ 2 h 175"/>
                <a:gd name="T12" fmla="*/ 42 w 128"/>
                <a:gd name="T13" fmla="*/ 0 h 175"/>
                <a:gd name="T14" fmla="*/ 38 w 128"/>
                <a:gd name="T15" fmla="*/ 2 h 175"/>
                <a:gd name="T16" fmla="*/ 32 w 128"/>
                <a:gd name="T17" fmla="*/ 6 h 175"/>
                <a:gd name="T18" fmla="*/ 28 w 128"/>
                <a:gd name="T19" fmla="*/ 6 h 175"/>
                <a:gd name="T20" fmla="*/ 23 w 128"/>
                <a:gd name="T21" fmla="*/ 13 h 175"/>
                <a:gd name="T22" fmla="*/ 17 w 128"/>
                <a:gd name="T23" fmla="*/ 21 h 175"/>
                <a:gd name="T24" fmla="*/ 7 w 128"/>
                <a:gd name="T25" fmla="*/ 31 h 175"/>
                <a:gd name="T26" fmla="*/ 2 w 128"/>
                <a:gd name="T27" fmla="*/ 38 h 175"/>
                <a:gd name="T28" fmla="*/ 0 w 128"/>
                <a:gd name="T29" fmla="*/ 50 h 175"/>
                <a:gd name="T30" fmla="*/ 0 w 128"/>
                <a:gd name="T31" fmla="*/ 63 h 175"/>
                <a:gd name="T32" fmla="*/ 2 w 128"/>
                <a:gd name="T33" fmla="*/ 75 h 175"/>
                <a:gd name="T34" fmla="*/ 4 w 128"/>
                <a:gd name="T35" fmla="*/ 81 h 175"/>
                <a:gd name="T36" fmla="*/ 11 w 128"/>
                <a:gd name="T37" fmla="*/ 98 h 175"/>
                <a:gd name="T38" fmla="*/ 27 w 128"/>
                <a:gd name="T39" fmla="*/ 113 h 175"/>
                <a:gd name="T40" fmla="*/ 32 w 128"/>
                <a:gd name="T41" fmla="*/ 115 h 175"/>
                <a:gd name="T42" fmla="*/ 32 w 128"/>
                <a:gd name="T43" fmla="*/ 117 h 175"/>
                <a:gd name="T44" fmla="*/ 40 w 128"/>
                <a:gd name="T45" fmla="*/ 121 h 175"/>
                <a:gd name="T46" fmla="*/ 44 w 128"/>
                <a:gd name="T47" fmla="*/ 125 h 175"/>
                <a:gd name="T48" fmla="*/ 46 w 128"/>
                <a:gd name="T49" fmla="*/ 127 h 175"/>
                <a:gd name="T50" fmla="*/ 50 w 128"/>
                <a:gd name="T51" fmla="*/ 129 h 175"/>
                <a:gd name="T52" fmla="*/ 55 w 128"/>
                <a:gd name="T53" fmla="*/ 132 h 175"/>
                <a:gd name="T54" fmla="*/ 59 w 128"/>
                <a:gd name="T55" fmla="*/ 136 h 175"/>
                <a:gd name="T56" fmla="*/ 63 w 128"/>
                <a:gd name="T57" fmla="*/ 136 h 175"/>
                <a:gd name="T58" fmla="*/ 73 w 128"/>
                <a:gd name="T59" fmla="*/ 144 h 175"/>
                <a:gd name="T60" fmla="*/ 78 w 128"/>
                <a:gd name="T61" fmla="*/ 150 h 175"/>
                <a:gd name="T62" fmla="*/ 82 w 128"/>
                <a:gd name="T63" fmla="*/ 161 h 175"/>
                <a:gd name="T64" fmla="*/ 86 w 128"/>
                <a:gd name="T65" fmla="*/ 165 h 175"/>
                <a:gd name="T66" fmla="*/ 90 w 128"/>
                <a:gd name="T67" fmla="*/ 169 h 175"/>
                <a:gd name="T68" fmla="*/ 94 w 128"/>
                <a:gd name="T69" fmla="*/ 173 h 175"/>
                <a:gd name="T70" fmla="*/ 98 w 128"/>
                <a:gd name="T71" fmla="*/ 173 h 175"/>
                <a:gd name="T72" fmla="*/ 101 w 128"/>
                <a:gd name="T73" fmla="*/ 173 h 175"/>
                <a:gd name="T74" fmla="*/ 107 w 128"/>
                <a:gd name="T75" fmla="*/ 175 h 175"/>
                <a:gd name="T76" fmla="*/ 121 w 128"/>
                <a:gd name="T77" fmla="*/ 169 h 175"/>
                <a:gd name="T78" fmla="*/ 124 w 128"/>
                <a:gd name="T79" fmla="*/ 163 h 175"/>
                <a:gd name="T80" fmla="*/ 126 w 128"/>
                <a:gd name="T81" fmla="*/ 146 h 175"/>
                <a:gd name="T82" fmla="*/ 126 w 128"/>
                <a:gd name="T83" fmla="*/ 127 h 175"/>
                <a:gd name="T84" fmla="*/ 123 w 128"/>
                <a:gd name="T85" fmla="*/ 117 h 175"/>
                <a:gd name="T86" fmla="*/ 119 w 128"/>
                <a:gd name="T87" fmla="*/ 107 h 175"/>
                <a:gd name="T88" fmla="*/ 117 w 128"/>
                <a:gd name="T89" fmla="*/ 102 h 175"/>
                <a:gd name="T90" fmla="*/ 113 w 128"/>
                <a:gd name="T91" fmla="*/ 90 h 175"/>
                <a:gd name="T92" fmla="*/ 107 w 128"/>
                <a:gd name="T93" fmla="*/ 82 h 175"/>
                <a:gd name="T94" fmla="*/ 94 w 128"/>
                <a:gd name="T95" fmla="*/ 71 h 175"/>
                <a:gd name="T96" fmla="*/ 86 w 128"/>
                <a:gd name="T97" fmla="*/ 59 h 175"/>
                <a:gd name="T98" fmla="*/ 84 w 128"/>
                <a:gd name="T99" fmla="*/ 46 h 175"/>
                <a:gd name="T100" fmla="*/ 84 w 128"/>
                <a:gd name="T101" fmla="*/ 33 h 1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8"/>
                <a:gd name="T154" fmla="*/ 0 h 175"/>
                <a:gd name="T155" fmla="*/ 128 w 128"/>
                <a:gd name="T156" fmla="*/ 175 h 1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8" h="175">
                  <a:moveTo>
                    <a:pt x="84" y="33"/>
                  </a:moveTo>
                  <a:lnTo>
                    <a:pt x="84" y="29"/>
                  </a:lnTo>
                  <a:lnTo>
                    <a:pt x="82" y="27"/>
                  </a:lnTo>
                  <a:lnTo>
                    <a:pt x="82" y="23"/>
                  </a:lnTo>
                  <a:lnTo>
                    <a:pt x="82" y="21"/>
                  </a:lnTo>
                  <a:lnTo>
                    <a:pt x="80" y="17"/>
                  </a:lnTo>
                  <a:lnTo>
                    <a:pt x="78" y="13"/>
                  </a:lnTo>
                  <a:lnTo>
                    <a:pt x="76" y="11"/>
                  </a:lnTo>
                  <a:lnTo>
                    <a:pt x="75" y="10"/>
                  </a:lnTo>
                  <a:lnTo>
                    <a:pt x="73" y="10"/>
                  </a:lnTo>
                  <a:lnTo>
                    <a:pt x="71" y="6"/>
                  </a:lnTo>
                  <a:lnTo>
                    <a:pt x="61" y="2"/>
                  </a:lnTo>
                  <a:lnTo>
                    <a:pt x="52" y="0"/>
                  </a:lnTo>
                  <a:lnTo>
                    <a:pt x="42" y="0"/>
                  </a:lnTo>
                  <a:lnTo>
                    <a:pt x="40" y="2"/>
                  </a:lnTo>
                  <a:lnTo>
                    <a:pt x="38" y="2"/>
                  </a:lnTo>
                  <a:lnTo>
                    <a:pt x="34" y="4"/>
                  </a:lnTo>
                  <a:lnTo>
                    <a:pt x="32" y="6"/>
                  </a:lnTo>
                  <a:lnTo>
                    <a:pt x="28" y="6"/>
                  </a:lnTo>
                  <a:lnTo>
                    <a:pt x="25" y="11"/>
                  </a:lnTo>
                  <a:lnTo>
                    <a:pt x="23" y="13"/>
                  </a:lnTo>
                  <a:lnTo>
                    <a:pt x="23" y="17"/>
                  </a:lnTo>
                  <a:lnTo>
                    <a:pt x="17" y="21"/>
                  </a:lnTo>
                  <a:lnTo>
                    <a:pt x="13" y="25"/>
                  </a:lnTo>
                  <a:lnTo>
                    <a:pt x="7" y="31"/>
                  </a:lnTo>
                  <a:lnTo>
                    <a:pt x="4" y="35"/>
                  </a:lnTo>
                  <a:lnTo>
                    <a:pt x="2" y="38"/>
                  </a:lnTo>
                  <a:lnTo>
                    <a:pt x="0" y="42"/>
                  </a:lnTo>
                  <a:lnTo>
                    <a:pt x="0" y="50"/>
                  </a:lnTo>
                  <a:lnTo>
                    <a:pt x="0" y="56"/>
                  </a:lnTo>
                  <a:lnTo>
                    <a:pt x="0" y="63"/>
                  </a:lnTo>
                  <a:lnTo>
                    <a:pt x="2" y="69"/>
                  </a:lnTo>
                  <a:lnTo>
                    <a:pt x="2" y="75"/>
                  </a:lnTo>
                  <a:lnTo>
                    <a:pt x="4" y="79"/>
                  </a:lnTo>
                  <a:lnTo>
                    <a:pt x="4" y="81"/>
                  </a:lnTo>
                  <a:lnTo>
                    <a:pt x="9" y="90"/>
                  </a:lnTo>
                  <a:lnTo>
                    <a:pt x="11" y="98"/>
                  </a:lnTo>
                  <a:lnTo>
                    <a:pt x="19" y="106"/>
                  </a:lnTo>
                  <a:lnTo>
                    <a:pt x="27" y="113"/>
                  </a:lnTo>
                  <a:lnTo>
                    <a:pt x="28" y="113"/>
                  </a:lnTo>
                  <a:lnTo>
                    <a:pt x="32" y="115"/>
                  </a:lnTo>
                  <a:lnTo>
                    <a:pt x="32" y="117"/>
                  </a:lnTo>
                  <a:lnTo>
                    <a:pt x="38" y="121"/>
                  </a:lnTo>
                  <a:lnTo>
                    <a:pt x="40" y="121"/>
                  </a:lnTo>
                  <a:lnTo>
                    <a:pt x="42" y="125"/>
                  </a:lnTo>
                  <a:lnTo>
                    <a:pt x="44" y="125"/>
                  </a:lnTo>
                  <a:lnTo>
                    <a:pt x="46" y="127"/>
                  </a:lnTo>
                  <a:lnTo>
                    <a:pt x="48" y="127"/>
                  </a:lnTo>
                  <a:lnTo>
                    <a:pt x="50" y="129"/>
                  </a:lnTo>
                  <a:lnTo>
                    <a:pt x="52" y="130"/>
                  </a:lnTo>
                  <a:lnTo>
                    <a:pt x="55" y="132"/>
                  </a:lnTo>
                  <a:lnTo>
                    <a:pt x="55" y="134"/>
                  </a:lnTo>
                  <a:lnTo>
                    <a:pt x="59" y="136"/>
                  </a:lnTo>
                  <a:lnTo>
                    <a:pt x="61" y="136"/>
                  </a:lnTo>
                  <a:lnTo>
                    <a:pt x="63" y="136"/>
                  </a:lnTo>
                  <a:lnTo>
                    <a:pt x="69" y="142"/>
                  </a:lnTo>
                  <a:lnTo>
                    <a:pt x="73" y="144"/>
                  </a:lnTo>
                  <a:lnTo>
                    <a:pt x="75" y="146"/>
                  </a:lnTo>
                  <a:lnTo>
                    <a:pt x="78" y="150"/>
                  </a:lnTo>
                  <a:lnTo>
                    <a:pt x="80" y="155"/>
                  </a:lnTo>
                  <a:lnTo>
                    <a:pt x="82" y="161"/>
                  </a:lnTo>
                  <a:lnTo>
                    <a:pt x="84" y="165"/>
                  </a:lnTo>
                  <a:lnTo>
                    <a:pt x="86" y="165"/>
                  </a:lnTo>
                  <a:lnTo>
                    <a:pt x="88" y="167"/>
                  </a:lnTo>
                  <a:lnTo>
                    <a:pt x="90" y="169"/>
                  </a:lnTo>
                  <a:lnTo>
                    <a:pt x="90" y="171"/>
                  </a:lnTo>
                  <a:lnTo>
                    <a:pt x="94" y="173"/>
                  </a:lnTo>
                  <a:lnTo>
                    <a:pt x="96" y="173"/>
                  </a:lnTo>
                  <a:lnTo>
                    <a:pt x="98" y="173"/>
                  </a:lnTo>
                  <a:lnTo>
                    <a:pt x="100" y="173"/>
                  </a:lnTo>
                  <a:lnTo>
                    <a:pt x="101" y="173"/>
                  </a:lnTo>
                  <a:lnTo>
                    <a:pt x="101" y="175"/>
                  </a:lnTo>
                  <a:lnTo>
                    <a:pt x="107" y="175"/>
                  </a:lnTo>
                  <a:lnTo>
                    <a:pt x="113" y="173"/>
                  </a:lnTo>
                  <a:lnTo>
                    <a:pt x="121" y="169"/>
                  </a:lnTo>
                  <a:lnTo>
                    <a:pt x="123" y="167"/>
                  </a:lnTo>
                  <a:lnTo>
                    <a:pt x="124" y="163"/>
                  </a:lnTo>
                  <a:lnTo>
                    <a:pt x="126" y="155"/>
                  </a:lnTo>
                  <a:lnTo>
                    <a:pt x="126" y="146"/>
                  </a:lnTo>
                  <a:lnTo>
                    <a:pt x="128" y="130"/>
                  </a:lnTo>
                  <a:lnTo>
                    <a:pt x="126" y="127"/>
                  </a:lnTo>
                  <a:lnTo>
                    <a:pt x="124" y="121"/>
                  </a:lnTo>
                  <a:lnTo>
                    <a:pt x="123" y="117"/>
                  </a:lnTo>
                  <a:lnTo>
                    <a:pt x="121" y="111"/>
                  </a:lnTo>
                  <a:lnTo>
                    <a:pt x="119" y="107"/>
                  </a:lnTo>
                  <a:lnTo>
                    <a:pt x="119" y="106"/>
                  </a:lnTo>
                  <a:lnTo>
                    <a:pt x="117" y="102"/>
                  </a:lnTo>
                  <a:lnTo>
                    <a:pt x="117" y="98"/>
                  </a:lnTo>
                  <a:lnTo>
                    <a:pt x="113" y="90"/>
                  </a:lnTo>
                  <a:lnTo>
                    <a:pt x="111" y="86"/>
                  </a:lnTo>
                  <a:lnTo>
                    <a:pt x="107" y="82"/>
                  </a:lnTo>
                  <a:lnTo>
                    <a:pt x="101" y="77"/>
                  </a:lnTo>
                  <a:lnTo>
                    <a:pt x="94" y="71"/>
                  </a:lnTo>
                  <a:lnTo>
                    <a:pt x="90" y="65"/>
                  </a:lnTo>
                  <a:lnTo>
                    <a:pt x="86" y="59"/>
                  </a:lnTo>
                  <a:lnTo>
                    <a:pt x="86" y="52"/>
                  </a:lnTo>
                  <a:lnTo>
                    <a:pt x="84" y="46"/>
                  </a:lnTo>
                  <a:lnTo>
                    <a:pt x="84" y="38"/>
                  </a:lnTo>
                  <a:lnTo>
                    <a:pt x="84" y="33"/>
                  </a:lnTo>
                  <a:close/>
                </a:path>
              </a:pathLst>
            </a:custGeom>
            <a:solidFill>
              <a:srgbClr val="000000"/>
            </a:solidFill>
            <a:ln w="9525">
              <a:noFill/>
              <a:round/>
              <a:headEnd/>
              <a:tailEnd/>
            </a:ln>
          </p:spPr>
          <p:txBody>
            <a:bodyPr/>
            <a:lstStyle/>
            <a:p>
              <a:endParaRPr lang="en-US"/>
            </a:p>
          </p:txBody>
        </p:sp>
        <p:sp>
          <p:nvSpPr>
            <p:cNvPr id="549" name="Freeform 227"/>
            <p:cNvSpPr>
              <a:spLocks/>
            </p:cNvSpPr>
            <p:nvPr/>
          </p:nvSpPr>
          <p:spPr bwMode="auto">
            <a:xfrm>
              <a:off x="5608523" y="4173001"/>
              <a:ext cx="573972" cy="250886"/>
            </a:xfrm>
            <a:custGeom>
              <a:avLst/>
              <a:gdLst>
                <a:gd name="T0" fmla="*/ 21 w 238"/>
                <a:gd name="T1" fmla="*/ 0 h 110"/>
                <a:gd name="T2" fmla="*/ 5 w 238"/>
                <a:gd name="T3" fmla="*/ 0 h 110"/>
                <a:gd name="T4" fmla="*/ 2 w 238"/>
                <a:gd name="T5" fmla="*/ 4 h 110"/>
                <a:gd name="T6" fmla="*/ 2 w 238"/>
                <a:gd name="T7" fmla="*/ 6 h 110"/>
                <a:gd name="T8" fmla="*/ 0 w 238"/>
                <a:gd name="T9" fmla="*/ 37 h 110"/>
                <a:gd name="T10" fmla="*/ 2 w 238"/>
                <a:gd name="T11" fmla="*/ 41 h 110"/>
                <a:gd name="T12" fmla="*/ 3 w 238"/>
                <a:gd name="T13" fmla="*/ 43 h 110"/>
                <a:gd name="T14" fmla="*/ 7 w 238"/>
                <a:gd name="T15" fmla="*/ 46 h 110"/>
                <a:gd name="T16" fmla="*/ 13 w 238"/>
                <a:gd name="T17" fmla="*/ 52 h 110"/>
                <a:gd name="T18" fmla="*/ 17 w 238"/>
                <a:gd name="T19" fmla="*/ 54 h 110"/>
                <a:gd name="T20" fmla="*/ 17 w 238"/>
                <a:gd name="T21" fmla="*/ 56 h 110"/>
                <a:gd name="T22" fmla="*/ 19 w 238"/>
                <a:gd name="T23" fmla="*/ 58 h 110"/>
                <a:gd name="T24" fmla="*/ 55 w 238"/>
                <a:gd name="T25" fmla="*/ 62 h 110"/>
                <a:gd name="T26" fmla="*/ 71 w 238"/>
                <a:gd name="T27" fmla="*/ 66 h 110"/>
                <a:gd name="T28" fmla="*/ 82 w 238"/>
                <a:gd name="T29" fmla="*/ 73 h 110"/>
                <a:gd name="T30" fmla="*/ 86 w 238"/>
                <a:gd name="T31" fmla="*/ 83 h 110"/>
                <a:gd name="T32" fmla="*/ 103 w 238"/>
                <a:gd name="T33" fmla="*/ 98 h 110"/>
                <a:gd name="T34" fmla="*/ 111 w 238"/>
                <a:gd name="T35" fmla="*/ 102 h 110"/>
                <a:gd name="T36" fmla="*/ 115 w 238"/>
                <a:gd name="T37" fmla="*/ 104 h 110"/>
                <a:gd name="T38" fmla="*/ 117 w 238"/>
                <a:gd name="T39" fmla="*/ 106 h 110"/>
                <a:gd name="T40" fmla="*/ 121 w 238"/>
                <a:gd name="T41" fmla="*/ 104 h 110"/>
                <a:gd name="T42" fmla="*/ 121 w 238"/>
                <a:gd name="T43" fmla="*/ 106 h 110"/>
                <a:gd name="T44" fmla="*/ 130 w 238"/>
                <a:gd name="T45" fmla="*/ 108 h 110"/>
                <a:gd name="T46" fmla="*/ 140 w 238"/>
                <a:gd name="T47" fmla="*/ 110 h 110"/>
                <a:gd name="T48" fmla="*/ 159 w 238"/>
                <a:gd name="T49" fmla="*/ 110 h 110"/>
                <a:gd name="T50" fmla="*/ 180 w 238"/>
                <a:gd name="T51" fmla="*/ 110 h 110"/>
                <a:gd name="T52" fmla="*/ 215 w 238"/>
                <a:gd name="T53" fmla="*/ 110 h 110"/>
                <a:gd name="T54" fmla="*/ 226 w 238"/>
                <a:gd name="T55" fmla="*/ 106 h 110"/>
                <a:gd name="T56" fmla="*/ 230 w 238"/>
                <a:gd name="T57" fmla="*/ 104 h 110"/>
                <a:gd name="T58" fmla="*/ 238 w 238"/>
                <a:gd name="T59" fmla="*/ 94 h 110"/>
                <a:gd name="T60" fmla="*/ 238 w 238"/>
                <a:gd name="T61" fmla="*/ 85 h 110"/>
                <a:gd name="T62" fmla="*/ 236 w 238"/>
                <a:gd name="T63" fmla="*/ 85 h 110"/>
                <a:gd name="T64" fmla="*/ 234 w 238"/>
                <a:gd name="T65" fmla="*/ 77 h 110"/>
                <a:gd name="T66" fmla="*/ 232 w 238"/>
                <a:gd name="T67" fmla="*/ 71 h 110"/>
                <a:gd name="T68" fmla="*/ 230 w 238"/>
                <a:gd name="T69" fmla="*/ 66 h 110"/>
                <a:gd name="T70" fmla="*/ 218 w 238"/>
                <a:gd name="T71" fmla="*/ 60 h 110"/>
                <a:gd name="T72" fmla="*/ 197 w 238"/>
                <a:gd name="T73" fmla="*/ 54 h 110"/>
                <a:gd name="T74" fmla="*/ 195 w 238"/>
                <a:gd name="T75" fmla="*/ 52 h 110"/>
                <a:gd name="T76" fmla="*/ 194 w 238"/>
                <a:gd name="T77" fmla="*/ 50 h 110"/>
                <a:gd name="T78" fmla="*/ 186 w 238"/>
                <a:gd name="T79" fmla="*/ 48 h 110"/>
                <a:gd name="T80" fmla="*/ 180 w 238"/>
                <a:gd name="T81" fmla="*/ 46 h 110"/>
                <a:gd name="T82" fmla="*/ 170 w 238"/>
                <a:gd name="T83" fmla="*/ 45 h 110"/>
                <a:gd name="T84" fmla="*/ 167 w 238"/>
                <a:gd name="T85" fmla="*/ 41 h 110"/>
                <a:gd name="T86" fmla="*/ 161 w 238"/>
                <a:gd name="T87" fmla="*/ 39 h 110"/>
                <a:gd name="T88" fmla="*/ 159 w 238"/>
                <a:gd name="T89" fmla="*/ 37 h 110"/>
                <a:gd name="T90" fmla="*/ 155 w 238"/>
                <a:gd name="T91" fmla="*/ 35 h 110"/>
                <a:gd name="T92" fmla="*/ 151 w 238"/>
                <a:gd name="T93" fmla="*/ 33 h 110"/>
                <a:gd name="T94" fmla="*/ 149 w 238"/>
                <a:gd name="T95" fmla="*/ 29 h 110"/>
                <a:gd name="T96" fmla="*/ 144 w 238"/>
                <a:gd name="T97" fmla="*/ 29 h 110"/>
                <a:gd name="T98" fmla="*/ 136 w 238"/>
                <a:gd name="T99" fmla="*/ 27 h 110"/>
                <a:gd name="T100" fmla="*/ 134 w 238"/>
                <a:gd name="T101" fmla="*/ 25 h 110"/>
                <a:gd name="T102" fmla="*/ 132 w 238"/>
                <a:gd name="T103" fmla="*/ 23 h 110"/>
                <a:gd name="T104" fmla="*/ 126 w 238"/>
                <a:gd name="T105" fmla="*/ 23 h 110"/>
                <a:gd name="T106" fmla="*/ 121 w 238"/>
                <a:gd name="T107" fmla="*/ 23 h 110"/>
                <a:gd name="T108" fmla="*/ 103 w 238"/>
                <a:gd name="T109" fmla="*/ 12 h 110"/>
                <a:gd name="T110" fmla="*/ 80 w 238"/>
                <a:gd name="T111" fmla="*/ 12 h 110"/>
                <a:gd name="T112" fmla="*/ 59 w 238"/>
                <a:gd name="T113" fmla="*/ 8 h 110"/>
                <a:gd name="T114" fmla="*/ 34 w 238"/>
                <a:gd name="T115" fmla="*/ 2 h 1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8"/>
                <a:gd name="T175" fmla="*/ 0 h 110"/>
                <a:gd name="T176" fmla="*/ 238 w 238"/>
                <a:gd name="T177" fmla="*/ 110 h 1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8" h="110">
                  <a:moveTo>
                    <a:pt x="27" y="2"/>
                  </a:moveTo>
                  <a:lnTo>
                    <a:pt x="21" y="0"/>
                  </a:lnTo>
                  <a:lnTo>
                    <a:pt x="9" y="0"/>
                  </a:lnTo>
                  <a:lnTo>
                    <a:pt x="5" y="0"/>
                  </a:lnTo>
                  <a:lnTo>
                    <a:pt x="3" y="2"/>
                  </a:lnTo>
                  <a:lnTo>
                    <a:pt x="2" y="4"/>
                  </a:lnTo>
                  <a:lnTo>
                    <a:pt x="2" y="6"/>
                  </a:lnTo>
                  <a:lnTo>
                    <a:pt x="0" y="8"/>
                  </a:lnTo>
                  <a:lnTo>
                    <a:pt x="0" y="37"/>
                  </a:lnTo>
                  <a:lnTo>
                    <a:pt x="2" y="39"/>
                  </a:lnTo>
                  <a:lnTo>
                    <a:pt x="2" y="41"/>
                  </a:lnTo>
                  <a:lnTo>
                    <a:pt x="3" y="41"/>
                  </a:lnTo>
                  <a:lnTo>
                    <a:pt x="3" y="43"/>
                  </a:lnTo>
                  <a:lnTo>
                    <a:pt x="5" y="45"/>
                  </a:lnTo>
                  <a:lnTo>
                    <a:pt x="7" y="46"/>
                  </a:lnTo>
                  <a:lnTo>
                    <a:pt x="9" y="50"/>
                  </a:lnTo>
                  <a:lnTo>
                    <a:pt x="13" y="52"/>
                  </a:lnTo>
                  <a:lnTo>
                    <a:pt x="15" y="52"/>
                  </a:lnTo>
                  <a:lnTo>
                    <a:pt x="17" y="54"/>
                  </a:lnTo>
                  <a:lnTo>
                    <a:pt x="17" y="56"/>
                  </a:lnTo>
                  <a:lnTo>
                    <a:pt x="19" y="56"/>
                  </a:lnTo>
                  <a:lnTo>
                    <a:pt x="19" y="58"/>
                  </a:lnTo>
                  <a:lnTo>
                    <a:pt x="42" y="60"/>
                  </a:lnTo>
                  <a:lnTo>
                    <a:pt x="55" y="62"/>
                  </a:lnTo>
                  <a:lnTo>
                    <a:pt x="67" y="64"/>
                  </a:lnTo>
                  <a:lnTo>
                    <a:pt x="71" y="66"/>
                  </a:lnTo>
                  <a:lnTo>
                    <a:pt x="76" y="68"/>
                  </a:lnTo>
                  <a:lnTo>
                    <a:pt x="82" y="73"/>
                  </a:lnTo>
                  <a:lnTo>
                    <a:pt x="86" y="79"/>
                  </a:lnTo>
                  <a:lnTo>
                    <a:pt x="86" y="83"/>
                  </a:lnTo>
                  <a:lnTo>
                    <a:pt x="98" y="92"/>
                  </a:lnTo>
                  <a:lnTo>
                    <a:pt x="103" y="98"/>
                  </a:lnTo>
                  <a:lnTo>
                    <a:pt x="109" y="102"/>
                  </a:lnTo>
                  <a:lnTo>
                    <a:pt x="111" y="102"/>
                  </a:lnTo>
                  <a:lnTo>
                    <a:pt x="113" y="102"/>
                  </a:lnTo>
                  <a:lnTo>
                    <a:pt x="115" y="104"/>
                  </a:lnTo>
                  <a:lnTo>
                    <a:pt x="117" y="106"/>
                  </a:lnTo>
                  <a:lnTo>
                    <a:pt x="119" y="104"/>
                  </a:lnTo>
                  <a:lnTo>
                    <a:pt x="121" y="104"/>
                  </a:lnTo>
                  <a:lnTo>
                    <a:pt x="121" y="106"/>
                  </a:lnTo>
                  <a:lnTo>
                    <a:pt x="126" y="106"/>
                  </a:lnTo>
                  <a:lnTo>
                    <a:pt x="130" y="108"/>
                  </a:lnTo>
                  <a:lnTo>
                    <a:pt x="134" y="108"/>
                  </a:lnTo>
                  <a:lnTo>
                    <a:pt x="140" y="110"/>
                  </a:lnTo>
                  <a:lnTo>
                    <a:pt x="149" y="110"/>
                  </a:lnTo>
                  <a:lnTo>
                    <a:pt x="159" y="110"/>
                  </a:lnTo>
                  <a:lnTo>
                    <a:pt x="170" y="110"/>
                  </a:lnTo>
                  <a:lnTo>
                    <a:pt x="180" y="110"/>
                  </a:lnTo>
                  <a:lnTo>
                    <a:pt x="203" y="110"/>
                  </a:lnTo>
                  <a:lnTo>
                    <a:pt x="215" y="110"/>
                  </a:lnTo>
                  <a:lnTo>
                    <a:pt x="224" y="108"/>
                  </a:lnTo>
                  <a:lnTo>
                    <a:pt x="226" y="106"/>
                  </a:lnTo>
                  <a:lnTo>
                    <a:pt x="230" y="106"/>
                  </a:lnTo>
                  <a:lnTo>
                    <a:pt x="230" y="104"/>
                  </a:lnTo>
                  <a:lnTo>
                    <a:pt x="232" y="104"/>
                  </a:lnTo>
                  <a:lnTo>
                    <a:pt x="238" y="94"/>
                  </a:lnTo>
                  <a:lnTo>
                    <a:pt x="238" y="91"/>
                  </a:lnTo>
                  <a:lnTo>
                    <a:pt x="238" y="85"/>
                  </a:lnTo>
                  <a:lnTo>
                    <a:pt x="236" y="85"/>
                  </a:lnTo>
                  <a:lnTo>
                    <a:pt x="236" y="81"/>
                  </a:lnTo>
                  <a:lnTo>
                    <a:pt x="234" y="77"/>
                  </a:lnTo>
                  <a:lnTo>
                    <a:pt x="232" y="75"/>
                  </a:lnTo>
                  <a:lnTo>
                    <a:pt x="232" y="71"/>
                  </a:lnTo>
                  <a:lnTo>
                    <a:pt x="230" y="69"/>
                  </a:lnTo>
                  <a:lnTo>
                    <a:pt x="230" y="66"/>
                  </a:lnTo>
                  <a:lnTo>
                    <a:pt x="224" y="64"/>
                  </a:lnTo>
                  <a:lnTo>
                    <a:pt x="218" y="60"/>
                  </a:lnTo>
                  <a:lnTo>
                    <a:pt x="207" y="56"/>
                  </a:lnTo>
                  <a:lnTo>
                    <a:pt x="197" y="54"/>
                  </a:lnTo>
                  <a:lnTo>
                    <a:pt x="197" y="52"/>
                  </a:lnTo>
                  <a:lnTo>
                    <a:pt x="195" y="52"/>
                  </a:lnTo>
                  <a:lnTo>
                    <a:pt x="194" y="52"/>
                  </a:lnTo>
                  <a:lnTo>
                    <a:pt x="194" y="50"/>
                  </a:lnTo>
                  <a:lnTo>
                    <a:pt x="190" y="50"/>
                  </a:lnTo>
                  <a:lnTo>
                    <a:pt x="186" y="48"/>
                  </a:lnTo>
                  <a:lnTo>
                    <a:pt x="184" y="48"/>
                  </a:lnTo>
                  <a:lnTo>
                    <a:pt x="180" y="46"/>
                  </a:lnTo>
                  <a:lnTo>
                    <a:pt x="178" y="45"/>
                  </a:lnTo>
                  <a:lnTo>
                    <a:pt x="170" y="45"/>
                  </a:lnTo>
                  <a:lnTo>
                    <a:pt x="169" y="41"/>
                  </a:lnTo>
                  <a:lnTo>
                    <a:pt x="167" y="41"/>
                  </a:lnTo>
                  <a:lnTo>
                    <a:pt x="165" y="41"/>
                  </a:lnTo>
                  <a:lnTo>
                    <a:pt x="161" y="39"/>
                  </a:lnTo>
                  <a:lnTo>
                    <a:pt x="159" y="39"/>
                  </a:lnTo>
                  <a:lnTo>
                    <a:pt x="159" y="37"/>
                  </a:lnTo>
                  <a:lnTo>
                    <a:pt x="157" y="35"/>
                  </a:lnTo>
                  <a:lnTo>
                    <a:pt x="155" y="35"/>
                  </a:lnTo>
                  <a:lnTo>
                    <a:pt x="153" y="33"/>
                  </a:lnTo>
                  <a:lnTo>
                    <a:pt x="151" y="33"/>
                  </a:lnTo>
                  <a:lnTo>
                    <a:pt x="149" y="31"/>
                  </a:lnTo>
                  <a:lnTo>
                    <a:pt x="149" y="29"/>
                  </a:lnTo>
                  <a:lnTo>
                    <a:pt x="146" y="29"/>
                  </a:lnTo>
                  <a:lnTo>
                    <a:pt x="144" y="29"/>
                  </a:lnTo>
                  <a:lnTo>
                    <a:pt x="140" y="27"/>
                  </a:lnTo>
                  <a:lnTo>
                    <a:pt x="136" y="27"/>
                  </a:lnTo>
                  <a:lnTo>
                    <a:pt x="136" y="25"/>
                  </a:lnTo>
                  <a:lnTo>
                    <a:pt x="134" y="25"/>
                  </a:lnTo>
                  <a:lnTo>
                    <a:pt x="132" y="25"/>
                  </a:lnTo>
                  <a:lnTo>
                    <a:pt x="132" y="23"/>
                  </a:lnTo>
                  <a:lnTo>
                    <a:pt x="128" y="23"/>
                  </a:lnTo>
                  <a:lnTo>
                    <a:pt x="126" y="23"/>
                  </a:lnTo>
                  <a:lnTo>
                    <a:pt x="124" y="23"/>
                  </a:lnTo>
                  <a:lnTo>
                    <a:pt x="121" y="23"/>
                  </a:lnTo>
                  <a:lnTo>
                    <a:pt x="113" y="18"/>
                  </a:lnTo>
                  <a:lnTo>
                    <a:pt x="103" y="12"/>
                  </a:lnTo>
                  <a:lnTo>
                    <a:pt x="92" y="12"/>
                  </a:lnTo>
                  <a:lnTo>
                    <a:pt x="80" y="12"/>
                  </a:lnTo>
                  <a:lnTo>
                    <a:pt x="71" y="10"/>
                  </a:lnTo>
                  <a:lnTo>
                    <a:pt x="59" y="8"/>
                  </a:lnTo>
                  <a:lnTo>
                    <a:pt x="48" y="6"/>
                  </a:lnTo>
                  <a:lnTo>
                    <a:pt x="34" y="2"/>
                  </a:lnTo>
                  <a:lnTo>
                    <a:pt x="27" y="2"/>
                  </a:lnTo>
                  <a:close/>
                </a:path>
              </a:pathLst>
            </a:custGeom>
            <a:solidFill>
              <a:srgbClr val="000000"/>
            </a:solidFill>
            <a:ln w="9525">
              <a:noFill/>
              <a:round/>
              <a:headEnd/>
              <a:tailEnd/>
            </a:ln>
          </p:spPr>
          <p:txBody>
            <a:bodyPr/>
            <a:lstStyle/>
            <a:p>
              <a:endParaRPr lang="en-US"/>
            </a:p>
          </p:txBody>
        </p:sp>
        <p:sp>
          <p:nvSpPr>
            <p:cNvPr id="550" name="Freeform 228"/>
            <p:cNvSpPr>
              <a:spLocks/>
            </p:cNvSpPr>
            <p:nvPr/>
          </p:nvSpPr>
          <p:spPr bwMode="auto">
            <a:xfrm>
              <a:off x="4699331" y="4528803"/>
              <a:ext cx="1352935" cy="437910"/>
            </a:xfrm>
            <a:custGeom>
              <a:avLst/>
              <a:gdLst>
                <a:gd name="T0" fmla="*/ 411 w 561"/>
                <a:gd name="T1" fmla="*/ 63 h 192"/>
                <a:gd name="T2" fmla="*/ 390 w 561"/>
                <a:gd name="T3" fmla="*/ 44 h 192"/>
                <a:gd name="T4" fmla="*/ 384 w 561"/>
                <a:gd name="T5" fmla="*/ 40 h 192"/>
                <a:gd name="T6" fmla="*/ 377 w 561"/>
                <a:gd name="T7" fmla="*/ 34 h 192"/>
                <a:gd name="T8" fmla="*/ 359 w 561"/>
                <a:gd name="T9" fmla="*/ 25 h 192"/>
                <a:gd name="T10" fmla="*/ 313 w 561"/>
                <a:gd name="T11" fmla="*/ 2 h 192"/>
                <a:gd name="T12" fmla="*/ 296 w 561"/>
                <a:gd name="T13" fmla="*/ 2 h 192"/>
                <a:gd name="T14" fmla="*/ 283 w 561"/>
                <a:gd name="T15" fmla="*/ 9 h 192"/>
                <a:gd name="T16" fmla="*/ 265 w 561"/>
                <a:gd name="T17" fmla="*/ 29 h 192"/>
                <a:gd name="T18" fmla="*/ 254 w 561"/>
                <a:gd name="T19" fmla="*/ 32 h 192"/>
                <a:gd name="T20" fmla="*/ 242 w 561"/>
                <a:gd name="T21" fmla="*/ 38 h 192"/>
                <a:gd name="T22" fmla="*/ 233 w 561"/>
                <a:gd name="T23" fmla="*/ 40 h 192"/>
                <a:gd name="T24" fmla="*/ 171 w 561"/>
                <a:gd name="T25" fmla="*/ 46 h 192"/>
                <a:gd name="T26" fmla="*/ 146 w 561"/>
                <a:gd name="T27" fmla="*/ 55 h 192"/>
                <a:gd name="T28" fmla="*/ 133 w 561"/>
                <a:gd name="T29" fmla="*/ 59 h 192"/>
                <a:gd name="T30" fmla="*/ 123 w 561"/>
                <a:gd name="T31" fmla="*/ 65 h 192"/>
                <a:gd name="T32" fmla="*/ 106 w 561"/>
                <a:gd name="T33" fmla="*/ 71 h 192"/>
                <a:gd name="T34" fmla="*/ 93 w 561"/>
                <a:gd name="T35" fmla="*/ 73 h 192"/>
                <a:gd name="T36" fmla="*/ 81 w 561"/>
                <a:gd name="T37" fmla="*/ 77 h 192"/>
                <a:gd name="T38" fmla="*/ 56 w 561"/>
                <a:gd name="T39" fmla="*/ 88 h 192"/>
                <a:gd name="T40" fmla="*/ 23 w 561"/>
                <a:gd name="T41" fmla="*/ 90 h 192"/>
                <a:gd name="T42" fmla="*/ 4 w 561"/>
                <a:gd name="T43" fmla="*/ 102 h 192"/>
                <a:gd name="T44" fmla="*/ 4 w 561"/>
                <a:gd name="T45" fmla="*/ 123 h 192"/>
                <a:gd name="T46" fmla="*/ 18 w 561"/>
                <a:gd name="T47" fmla="*/ 138 h 192"/>
                <a:gd name="T48" fmla="*/ 45 w 561"/>
                <a:gd name="T49" fmla="*/ 165 h 192"/>
                <a:gd name="T50" fmla="*/ 54 w 561"/>
                <a:gd name="T51" fmla="*/ 186 h 192"/>
                <a:gd name="T52" fmla="*/ 62 w 561"/>
                <a:gd name="T53" fmla="*/ 192 h 192"/>
                <a:gd name="T54" fmla="*/ 93 w 561"/>
                <a:gd name="T55" fmla="*/ 155 h 192"/>
                <a:gd name="T56" fmla="*/ 102 w 561"/>
                <a:gd name="T57" fmla="*/ 125 h 192"/>
                <a:gd name="T58" fmla="*/ 119 w 561"/>
                <a:gd name="T59" fmla="*/ 138 h 192"/>
                <a:gd name="T60" fmla="*/ 227 w 561"/>
                <a:gd name="T61" fmla="*/ 115 h 192"/>
                <a:gd name="T62" fmla="*/ 319 w 561"/>
                <a:gd name="T63" fmla="*/ 126 h 192"/>
                <a:gd name="T64" fmla="*/ 333 w 561"/>
                <a:gd name="T65" fmla="*/ 111 h 192"/>
                <a:gd name="T66" fmla="*/ 350 w 561"/>
                <a:gd name="T67" fmla="*/ 115 h 192"/>
                <a:gd name="T68" fmla="*/ 354 w 561"/>
                <a:gd name="T69" fmla="*/ 121 h 192"/>
                <a:gd name="T70" fmla="*/ 400 w 561"/>
                <a:gd name="T71" fmla="*/ 159 h 192"/>
                <a:gd name="T72" fmla="*/ 438 w 561"/>
                <a:gd name="T73" fmla="*/ 153 h 192"/>
                <a:gd name="T74" fmla="*/ 457 w 561"/>
                <a:gd name="T75" fmla="*/ 153 h 192"/>
                <a:gd name="T76" fmla="*/ 480 w 561"/>
                <a:gd name="T77" fmla="*/ 151 h 192"/>
                <a:gd name="T78" fmla="*/ 492 w 561"/>
                <a:gd name="T79" fmla="*/ 132 h 192"/>
                <a:gd name="T80" fmla="*/ 532 w 561"/>
                <a:gd name="T81" fmla="*/ 173 h 192"/>
                <a:gd name="T82" fmla="*/ 557 w 561"/>
                <a:gd name="T83" fmla="*/ 150 h 192"/>
                <a:gd name="T84" fmla="*/ 511 w 561"/>
                <a:gd name="T85" fmla="*/ 115 h 192"/>
                <a:gd name="T86" fmla="*/ 544 w 561"/>
                <a:gd name="T87" fmla="*/ 82 h 192"/>
                <a:gd name="T88" fmla="*/ 536 w 561"/>
                <a:gd name="T89" fmla="*/ 67 h 192"/>
                <a:gd name="T90" fmla="*/ 505 w 561"/>
                <a:gd name="T91" fmla="*/ 92 h 192"/>
                <a:gd name="T92" fmla="*/ 500 w 561"/>
                <a:gd name="T93" fmla="*/ 77 h 192"/>
                <a:gd name="T94" fmla="*/ 486 w 561"/>
                <a:gd name="T95" fmla="*/ 71 h 192"/>
                <a:gd name="T96" fmla="*/ 450 w 561"/>
                <a:gd name="T97" fmla="*/ 78 h 1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1"/>
                <a:gd name="T148" fmla="*/ 0 h 192"/>
                <a:gd name="T149" fmla="*/ 561 w 561"/>
                <a:gd name="T150" fmla="*/ 192 h 1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1" h="192">
                  <a:moveTo>
                    <a:pt x="444" y="69"/>
                  </a:moveTo>
                  <a:lnTo>
                    <a:pt x="432" y="69"/>
                  </a:lnTo>
                  <a:lnTo>
                    <a:pt x="423" y="67"/>
                  </a:lnTo>
                  <a:lnTo>
                    <a:pt x="411" y="63"/>
                  </a:lnTo>
                  <a:lnTo>
                    <a:pt x="394" y="57"/>
                  </a:lnTo>
                  <a:lnTo>
                    <a:pt x="394" y="52"/>
                  </a:lnTo>
                  <a:lnTo>
                    <a:pt x="394" y="46"/>
                  </a:lnTo>
                  <a:lnTo>
                    <a:pt x="390" y="44"/>
                  </a:lnTo>
                  <a:lnTo>
                    <a:pt x="388" y="40"/>
                  </a:lnTo>
                  <a:lnTo>
                    <a:pt x="386" y="40"/>
                  </a:lnTo>
                  <a:lnTo>
                    <a:pt x="384" y="40"/>
                  </a:lnTo>
                  <a:lnTo>
                    <a:pt x="382" y="40"/>
                  </a:lnTo>
                  <a:lnTo>
                    <a:pt x="382" y="38"/>
                  </a:lnTo>
                  <a:lnTo>
                    <a:pt x="379" y="36"/>
                  </a:lnTo>
                  <a:lnTo>
                    <a:pt x="377" y="34"/>
                  </a:lnTo>
                  <a:lnTo>
                    <a:pt x="371" y="31"/>
                  </a:lnTo>
                  <a:lnTo>
                    <a:pt x="367" y="29"/>
                  </a:lnTo>
                  <a:lnTo>
                    <a:pt x="363" y="27"/>
                  </a:lnTo>
                  <a:lnTo>
                    <a:pt x="359" y="25"/>
                  </a:lnTo>
                  <a:lnTo>
                    <a:pt x="344" y="21"/>
                  </a:lnTo>
                  <a:lnTo>
                    <a:pt x="333" y="11"/>
                  </a:lnTo>
                  <a:lnTo>
                    <a:pt x="319" y="2"/>
                  </a:lnTo>
                  <a:lnTo>
                    <a:pt x="313" y="2"/>
                  </a:lnTo>
                  <a:lnTo>
                    <a:pt x="309" y="0"/>
                  </a:lnTo>
                  <a:lnTo>
                    <a:pt x="306" y="0"/>
                  </a:lnTo>
                  <a:lnTo>
                    <a:pt x="302" y="0"/>
                  </a:lnTo>
                  <a:lnTo>
                    <a:pt x="296" y="2"/>
                  </a:lnTo>
                  <a:lnTo>
                    <a:pt x="290" y="4"/>
                  </a:lnTo>
                  <a:lnTo>
                    <a:pt x="288" y="6"/>
                  </a:lnTo>
                  <a:lnTo>
                    <a:pt x="286" y="7"/>
                  </a:lnTo>
                  <a:lnTo>
                    <a:pt x="283" y="9"/>
                  </a:lnTo>
                  <a:lnTo>
                    <a:pt x="279" y="15"/>
                  </a:lnTo>
                  <a:lnTo>
                    <a:pt x="273" y="19"/>
                  </a:lnTo>
                  <a:lnTo>
                    <a:pt x="269" y="23"/>
                  </a:lnTo>
                  <a:lnTo>
                    <a:pt x="265" y="29"/>
                  </a:lnTo>
                  <a:lnTo>
                    <a:pt x="261" y="29"/>
                  </a:lnTo>
                  <a:lnTo>
                    <a:pt x="260" y="31"/>
                  </a:lnTo>
                  <a:lnTo>
                    <a:pt x="258" y="31"/>
                  </a:lnTo>
                  <a:lnTo>
                    <a:pt x="254" y="32"/>
                  </a:lnTo>
                  <a:lnTo>
                    <a:pt x="250" y="36"/>
                  </a:lnTo>
                  <a:lnTo>
                    <a:pt x="248" y="36"/>
                  </a:lnTo>
                  <a:lnTo>
                    <a:pt x="244" y="36"/>
                  </a:lnTo>
                  <a:lnTo>
                    <a:pt x="242" y="38"/>
                  </a:lnTo>
                  <a:lnTo>
                    <a:pt x="240" y="38"/>
                  </a:lnTo>
                  <a:lnTo>
                    <a:pt x="237" y="38"/>
                  </a:lnTo>
                  <a:lnTo>
                    <a:pt x="235" y="40"/>
                  </a:lnTo>
                  <a:lnTo>
                    <a:pt x="233" y="40"/>
                  </a:lnTo>
                  <a:lnTo>
                    <a:pt x="231" y="40"/>
                  </a:lnTo>
                  <a:lnTo>
                    <a:pt x="204" y="42"/>
                  </a:lnTo>
                  <a:lnTo>
                    <a:pt x="179" y="44"/>
                  </a:lnTo>
                  <a:lnTo>
                    <a:pt x="171" y="46"/>
                  </a:lnTo>
                  <a:lnTo>
                    <a:pt x="164" y="48"/>
                  </a:lnTo>
                  <a:lnTo>
                    <a:pt x="156" y="52"/>
                  </a:lnTo>
                  <a:lnTo>
                    <a:pt x="148" y="52"/>
                  </a:lnTo>
                  <a:lnTo>
                    <a:pt x="146" y="55"/>
                  </a:lnTo>
                  <a:lnTo>
                    <a:pt x="142" y="55"/>
                  </a:lnTo>
                  <a:lnTo>
                    <a:pt x="139" y="57"/>
                  </a:lnTo>
                  <a:lnTo>
                    <a:pt x="135" y="59"/>
                  </a:lnTo>
                  <a:lnTo>
                    <a:pt x="133" y="59"/>
                  </a:lnTo>
                  <a:lnTo>
                    <a:pt x="133" y="61"/>
                  </a:lnTo>
                  <a:lnTo>
                    <a:pt x="131" y="61"/>
                  </a:lnTo>
                  <a:lnTo>
                    <a:pt x="129" y="61"/>
                  </a:lnTo>
                  <a:lnTo>
                    <a:pt x="123" y="65"/>
                  </a:lnTo>
                  <a:lnTo>
                    <a:pt x="118" y="67"/>
                  </a:lnTo>
                  <a:lnTo>
                    <a:pt x="114" y="69"/>
                  </a:lnTo>
                  <a:lnTo>
                    <a:pt x="110" y="69"/>
                  </a:lnTo>
                  <a:lnTo>
                    <a:pt x="106" y="71"/>
                  </a:lnTo>
                  <a:lnTo>
                    <a:pt x="102" y="71"/>
                  </a:lnTo>
                  <a:lnTo>
                    <a:pt x="98" y="71"/>
                  </a:lnTo>
                  <a:lnTo>
                    <a:pt x="96" y="73"/>
                  </a:lnTo>
                  <a:lnTo>
                    <a:pt x="93" y="73"/>
                  </a:lnTo>
                  <a:lnTo>
                    <a:pt x="89" y="73"/>
                  </a:lnTo>
                  <a:lnTo>
                    <a:pt x="87" y="75"/>
                  </a:lnTo>
                  <a:lnTo>
                    <a:pt x="83" y="75"/>
                  </a:lnTo>
                  <a:lnTo>
                    <a:pt x="81" y="77"/>
                  </a:lnTo>
                  <a:lnTo>
                    <a:pt x="77" y="77"/>
                  </a:lnTo>
                  <a:lnTo>
                    <a:pt x="73" y="80"/>
                  </a:lnTo>
                  <a:lnTo>
                    <a:pt x="70" y="82"/>
                  </a:lnTo>
                  <a:lnTo>
                    <a:pt x="56" y="88"/>
                  </a:lnTo>
                  <a:lnTo>
                    <a:pt x="48" y="88"/>
                  </a:lnTo>
                  <a:lnTo>
                    <a:pt x="41" y="88"/>
                  </a:lnTo>
                  <a:lnTo>
                    <a:pt x="31" y="90"/>
                  </a:lnTo>
                  <a:lnTo>
                    <a:pt x="23" y="90"/>
                  </a:lnTo>
                  <a:lnTo>
                    <a:pt x="18" y="92"/>
                  </a:lnTo>
                  <a:lnTo>
                    <a:pt x="12" y="94"/>
                  </a:lnTo>
                  <a:lnTo>
                    <a:pt x="8" y="98"/>
                  </a:lnTo>
                  <a:lnTo>
                    <a:pt x="4" y="102"/>
                  </a:lnTo>
                  <a:lnTo>
                    <a:pt x="4" y="105"/>
                  </a:lnTo>
                  <a:lnTo>
                    <a:pt x="0" y="109"/>
                  </a:lnTo>
                  <a:lnTo>
                    <a:pt x="0" y="119"/>
                  </a:lnTo>
                  <a:lnTo>
                    <a:pt x="4" y="123"/>
                  </a:lnTo>
                  <a:lnTo>
                    <a:pt x="8" y="126"/>
                  </a:lnTo>
                  <a:lnTo>
                    <a:pt x="12" y="130"/>
                  </a:lnTo>
                  <a:lnTo>
                    <a:pt x="16" y="136"/>
                  </a:lnTo>
                  <a:lnTo>
                    <a:pt x="18" y="138"/>
                  </a:lnTo>
                  <a:lnTo>
                    <a:pt x="22" y="138"/>
                  </a:lnTo>
                  <a:lnTo>
                    <a:pt x="31" y="150"/>
                  </a:lnTo>
                  <a:lnTo>
                    <a:pt x="43" y="159"/>
                  </a:lnTo>
                  <a:lnTo>
                    <a:pt x="45" y="165"/>
                  </a:lnTo>
                  <a:lnTo>
                    <a:pt x="46" y="173"/>
                  </a:lnTo>
                  <a:lnTo>
                    <a:pt x="48" y="178"/>
                  </a:lnTo>
                  <a:lnTo>
                    <a:pt x="50" y="184"/>
                  </a:lnTo>
                  <a:lnTo>
                    <a:pt x="54" y="186"/>
                  </a:lnTo>
                  <a:lnTo>
                    <a:pt x="56" y="188"/>
                  </a:lnTo>
                  <a:lnTo>
                    <a:pt x="58" y="190"/>
                  </a:lnTo>
                  <a:lnTo>
                    <a:pt x="62" y="192"/>
                  </a:lnTo>
                  <a:lnTo>
                    <a:pt x="60" y="192"/>
                  </a:lnTo>
                  <a:lnTo>
                    <a:pt x="70" y="186"/>
                  </a:lnTo>
                  <a:lnTo>
                    <a:pt x="71" y="174"/>
                  </a:lnTo>
                  <a:lnTo>
                    <a:pt x="93" y="155"/>
                  </a:lnTo>
                  <a:lnTo>
                    <a:pt x="94" y="153"/>
                  </a:lnTo>
                  <a:lnTo>
                    <a:pt x="85" y="140"/>
                  </a:lnTo>
                  <a:lnTo>
                    <a:pt x="87" y="130"/>
                  </a:lnTo>
                  <a:lnTo>
                    <a:pt x="102" y="125"/>
                  </a:lnTo>
                  <a:lnTo>
                    <a:pt x="104" y="125"/>
                  </a:lnTo>
                  <a:lnTo>
                    <a:pt x="102" y="136"/>
                  </a:lnTo>
                  <a:lnTo>
                    <a:pt x="104" y="138"/>
                  </a:lnTo>
                  <a:lnTo>
                    <a:pt x="119" y="138"/>
                  </a:lnTo>
                  <a:lnTo>
                    <a:pt x="123" y="142"/>
                  </a:lnTo>
                  <a:lnTo>
                    <a:pt x="156" y="126"/>
                  </a:lnTo>
                  <a:lnTo>
                    <a:pt x="175" y="123"/>
                  </a:lnTo>
                  <a:lnTo>
                    <a:pt x="227" y="115"/>
                  </a:lnTo>
                  <a:lnTo>
                    <a:pt x="252" y="123"/>
                  </a:lnTo>
                  <a:lnTo>
                    <a:pt x="292" y="130"/>
                  </a:lnTo>
                  <a:lnTo>
                    <a:pt x="315" y="130"/>
                  </a:lnTo>
                  <a:lnTo>
                    <a:pt x="319" y="126"/>
                  </a:lnTo>
                  <a:lnTo>
                    <a:pt x="311" y="119"/>
                  </a:lnTo>
                  <a:lnTo>
                    <a:pt x="325" y="105"/>
                  </a:lnTo>
                  <a:lnTo>
                    <a:pt x="331" y="105"/>
                  </a:lnTo>
                  <a:lnTo>
                    <a:pt x="333" y="111"/>
                  </a:lnTo>
                  <a:lnTo>
                    <a:pt x="334" y="113"/>
                  </a:lnTo>
                  <a:lnTo>
                    <a:pt x="342" y="115"/>
                  </a:lnTo>
                  <a:lnTo>
                    <a:pt x="346" y="113"/>
                  </a:lnTo>
                  <a:lnTo>
                    <a:pt x="350" y="115"/>
                  </a:lnTo>
                  <a:lnTo>
                    <a:pt x="350" y="119"/>
                  </a:lnTo>
                  <a:lnTo>
                    <a:pt x="350" y="121"/>
                  </a:lnTo>
                  <a:lnTo>
                    <a:pt x="352" y="121"/>
                  </a:lnTo>
                  <a:lnTo>
                    <a:pt x="354" y="121"/>
                  </a:lnTo>
                  <a:lnTo>
                    <a:pt x="359" y="128"/>
                  </a:lnTo>
                  <a:lnTo>
                    <a:pt x="369" y="134"/>
                  </a:lnTo>
                  <a:lnTo>
                    <a:pt x="380" y="136"/>
                  </a:lnTo>
                  <a:lnTo>
                    <a:pt x="400" y="159"/>
                  </a:lnTo>
                  <a:lnTo>
                    <a:pt x="411" y="161"/>
                  </a:lnTo>
                  <a:lnTo>
                    <a:pt x="417" y="165"/>
                  </a:lnTo>
                  <a:lnTo>
                    <a:pt x="428" y="165"/>
                  </a:lnTo>
                  <a:lnTo>
                    <a:pt x="438" y="153"/>
                  </a:lnTo>
                  <a:lnTo>
                    <a:pt x="442" y="151"/>
                  </a:lnTo>
                  <a:lnTo>
                    <a:pt x="446" y="155"/>
                  </a:lnTo>
                  <a:lnTo>
                    <a:pt x="453" y="153"/>
                  </a:lnTo>
                  <a:lnTo>
                    <a:pt x="457" y="153"/>
                  </a:lnTo>
                  <a:lnTo>
                    <a:pt x="463" y="163"/>
                  </a:lnTo>
                  <a:lnTo>
                    <a:pt x="469" y="165"/>
                  </a:lnTo>
                  <a:lnTo>
                    <a:pt x="480" y="155"/>
                  </a:lnTo>
                  <a:lnTo>
                    <a:pt x="480" y="151"/>
                  </a:lnTo>
                  <a:lnTo>
                    <a:pt x="478" y="150"/>
                  </a:lnTo>
                  <a:lnTo>
                    <a:pt x="480" y="134"/>
                  </a:lnTo>
                  <a:lnTo>
                    <a:pt x="488" y="130"/>
                  </a:lnTo>
                  <a:lnTo>
                    <a:pt x="492" y="132"/>
                  </a:lnTo>
                  <a:lnTo>
                    <a:pt x="496" y="140"/>
                  </a:lnTo>
                  <a:lnTo>
                    <a:pt x="519" y="150"/>
                  </a:lnTo>
                  <a:lnTo>
                    <a:pt x="530" y="155"/>
                  </a:lnTo>
                  <a:lnTo>
                    <a:pt x="532" y="173"/>
                  </a:lnTo>
                  <a:lnTo>
                    <a:pt x="553" y="163"/>
                  </a:lnTo>
                  <a:lnTo>
                    <a:pt x="559" y="161"/>
                  </a:lnTo>
                  <a:lnTo>
                    <a:pt x="561" y="155"/>
                  </a:lnTo>
                  <a:lnTo>
                    <a:pt x="557" y="150"/>
                  </a:lnTo>
                  <a:lnTo>
                    <a:pt x="530" y="140"/>
                  </a:lnTo>
                  <a:lnTo>
                    <a:pt x="515" y="130"/>
                  </a:lnTo>
                  <a:lnTo>
                    <a:pt x="511" y="125"/>
                  </a:lnTo>
                  <a:lnTo>
                    <a:pt x="511" y="115"/>
                  </a:lnTo>
                  <a:lnTo>
                    <a:pt x="524" y="107"/>
                  </a:lnTo>
                  <a:lnTo>
                    <a:pt x="536" y="92"/>
                  </a:lnTo>
                  <a:lnTo>
                    <a:pt x="542" y="86"/>
                  </a:lnTo>
                  <a:lnTo>
                    <a:pt x="544" y="82"/>
                  </a:lnTo>
                  <a:lnTo>
                    <a:pt x="542" y="78"/>
                  </a:lnTo>
                  <a:lnTo>
                    <a:pt x="544" y="73"/>
                  </a:lnTo>
                  <a:lnTo>
                    <a:pt x="540" y="67"/>
                  </a:lnTo>
                  <a:lnTo>
                    <a:pt x="536" y="67"/>
                  </a:lnTo>
                  <a:lnTo>
                    <a:pt x="530" y="71"/>
                  </a:lnTo>
                  <a:lnTo>
                    <a:pt x="515" y="77"/>
                  </a:lnTo>
                  <a:lnTo>
                    <a:pt x="509" y="88"/>
                  </a:lnTo>
                  <a:lnTo>
                    <a:pt x="505" y="92"/>
                  </a:lnTo>
                  <a:lnTo>
                    <a:pt x="500" y="90"/>
                  </a:lnTo>
                  <a:lnTo>
                    <a:pt x="496" y="86"/>
                  </a:lnTo>
                  <a:lnTo>
                    <a:pt x="494" y="82"/>
                  </a:lnTo>
                  <a:lnTo>
                    <a:pt x="500" y="77"/>
                  </a:lnTo>
                  <a:lnTo>
                    <a:pt x="501" y="73"/>
                  </a:lnTo>
                  <a:lnTo>
                    <a:pt x="500" y="69"/>
                  </a:lnTo>
                  <a:lnTo>
                    <a:pt x="496" y="71"/>
                  </a:lnTo>
                  <a:lnTo>
                    <a:pt x="486" y="71"/>
                  </a:lnTo>
                  <a:lnTo>
                    <a:pt x="480" y="73"/>
                  </a:lnTo>
                  <a:lnTo>
                    <a:pt x="473" y="78"/>
                  </a:lnTo>
                  <a:lnTo>
                    <a:pt x="457" y="80"/>
                  </a:lnTo>
                  <a:lnTo>
                    <a:pt x="450" y="78"/>
                  </a:lnTo>
                  <a:lnTo>
                    <a:pt x="444" y="71"/>
                  </a:lnTo>
                  <a:lnTo>
                    <a:pt x="444" y="69"/>
                  </a:lnTo>
                  <a:close/>
                </a:path>
              </a:pathLst>
            </a:custGeom>
            <a:solidFill>
              <a:srgbClr val="000000"/>
            </a:solidFill>
            <a:ln w="9525">
              <a:noFill/>
              <a:round/>
              <a:headEnd/>
              <a:tailEnd/>
            </a:ln>
          </p:spPr>
          <p:txBody>
            <a:bodyPr/>
            <a:lstStyle/>
            <a:p>
              <a:endParaRPr lang="en-US"/>
            </a:p>
          </p:txBody>
        </p:sp>
        <p:sp>
          <p:nvSpPr>
            <p:cNvPr id="551" name="Freeform 229"/>
            <p:cNvSpPr>
              <a:spLocks/>
            </p:cNvSpPr>
            <p:nvPr/>
          </p:nvSpPr>
          <p:spPr bwMode="auto">
            <a:xfrm>
              <a:off x="2297329" y="2676810"/>
              <a:ext cx="417215" cy="403698"/>
            </a:xfrm>
            <a:custGeom>
              <a:avLst/>
              <a:gdLst>
                <a:gd name="T0" fmla="*/ 85 w 173"/>
                <a:gd name="T1" fmla="*/ 29 h 177"/>
                <a:gd name="T2" fmla="*/ 79 w 173"/>
                <a:gd name="T3" fmla="*/ 23 h 177"/>
                <a:gd name="T4" fmla="*/ 77 w 173"/>
                <a:gd name="T5" fmla="*/ 17 h 177"/>
                <a:gd name="T6" fmla="*/ 73 w 173"/>
                <a:gd name="T7" fmla="*/ 13 h 177"/>
                <a:gd name="T8" fmla="*/ 67 w 173"/>
                <a:gd name="T9" fmla="*/ 10 h 177"/>
                <a:gd name="T10" fmla="*/ 60 w 173"/>
                <a:gd name="T11" fmla="*/ 4 h 177"/>
                <a:gd name="T12" fmla="*/ 41 w 173"/>
                <a:gd name="T13" fmla="*/ 0 h 177"/>
                <a:gd name="T14" fmla="*/ 19 w 173"/>
                <a:gd name="T15" fmla="*/ 0 h 177"/>
                <a:gd name="T16" fmla="*/ 12 w 173"/>
                <a:gd name="T17" fmla="*/ 4 h 177"/>
                <a:gd name="T18" fmla="*/ 8 w 173"/>
                <a:gd name="T19" fmla="*/ 10 h 177"/>
                <a:gd name="T20" fmla="*/ 0 w 173"/>
                <a:gd name="T21" fmla="*/ 35 h 177"/>
                <a:gd name="T22" fmla="*/ 0 w 173"/>
                <a:gd name="T23" fmla="*/ 58 h 177"/>
                <a:gd name="T24" fmla="*/ 2 w 173"/>
                <a:gd name="T25" fmla="*/ 61 h 177"/>
                <a:gd name="T26" fmla="*/ 12 w 173"/>
                <a:gd name="T27" fmla="*/ 81 h 177"/>
                <a:gd name="T28" fmla="*/ 31 w 173"/>
                <a:gd name="T29" fmla="*/ 106 h 177"/>
                <a:gd name="T30" fmla="*/ 42 w 173"/>
                <a:gd name="T31" fmla="*/ 123 h 177"/>
                <a:gd name="T32" fmla="*/ 52 w 173"/>
                <a:gd name="T33" fmla="*/ 131 h 177"/>
                <a:gd name="T34" fmla="*/ 56 w 173"/>
                <a:gd name="T35" fmla="*/ 138 h 177"/>
                <a:gd name="T36" fmla="*/ 69 w 173"/>
                <a:gd name="T37" fmla="*/ 154 h 177"/>
                <a:gd name="T38" fmla="*/ 75 w 173"/>
                <a:gd name="T39" fmla="*/ 161 h 177"/>
                <a:gd name="T40" fmla="*/ 83 w 173"/>
                <a:gd name="T41" fmla="*/ 165 h 177"/>
                <a:gd name="T42" fmla="*/ 90 w 173"/>
                <a:gd name="T43" fmla="*/ 169 h 177"/>
                <a:gd name="T44" fmla="*/ 104 w 173"/>
                <a:gd name="T45" fmla="*/ 177 h 177"/>
                <a:gd name="T46" fmla="*/ 123 w 173"/>
                <a:gd name="T47" fmla="*/ 177 h 177"/>
                <a:gd name="T48" fmla="*/ 150 w 173"/>
                <a:gd name="T49" fmla="*/ 169 h 177"/>
                <a:gd name="T50" fmla="*/ 160 w 173"/>
                <a:gd name="T51" fmla="*/ 165 h 177"/>
                <a:gd name="T52" fmla="*/ 165 w 173"/>
                <a:gd name="T53" fmla="*/ 159 h 177"/>
                <a:gd name="T54" fmla="*/ 173 w 173"/>
                <a:gd name="T55" fmla="*/ 150 h 177"/>
                <a:gd name="T56" fmla="*/ 173 w 173"/>
                <a:gd name="T57" fmla="*/ 131 h 177"/>
                <a:gd name="T58" fmla="*/ 171 w 173"/>
                <a:gd name="T59" fmla="*/ 113 h 177"/>
                <a:gd name="T60" fmla="*/ 163 w 173"/>
                <a:gd name="T61" fmla="*/ 98 h 177"/>
                <a:gd name="T62" fmla="*/ 160 w 173"/>
                <a:gd name="T63" fmla="*/ 92 h 177"/>
                <a:gd name="T64" fmla="*/ 158 w 173"/>
                <a:gd name="T65" fmla="*/ 86 h 177"/>
                <a:gd name="T66" fmla="*/ 138 w 173"/>
                <a:gd name="T67" fmla="*/ 69 h 177"/>
                <a:gd name="T68" fmla="*/ 131 w 173"/>
                <a:gd name="T69" fmla="*/ 67 h 177"/>
                <a:gd name="T70" fmla="*/ 123 w 173"/>
                <a:gd name="T71" fmla="*/ 63 h 177"/>
                <a:gd name="T72" fmla="*/ 121 w 173"/>
                <a:gd name="T73" fmla="*/ 60 h 177"/>
                <a:gd name="T74" fmla="*/ 112 w 173"/>
                <a:gd name="T75" fmla="*/ 54 h 177"/>
                <a:gd name="T76" fmla="*/ 102 w 173"/>
                <a:gd name="T77" fmla="*/ 50 h 177"/>
                <a:gd name="T78" fmla="*/ 96 w 173"/>
                <a:gd name="T79" fmla="*/ 42 h 177"/>
                <a:gd name="T80" fmla="*/ 90 w 173"/>
                <a:gd name="T81" fmla="*/ 35 h 1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177"/>
                <a:gd name="T125" fmla="*/ 173 w 173"/>
                <a:gd name="T126" fmla="*/ 177 h 1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177">
                  <a:moveTo>
                    <a:pt x="87" y="33"/>
                  </a:moveTo>
                  <a:lnTo>
                    <a:pt x="85" y="29"/>
                  </a:lnTo>
                  <a:lnTo>
                    <a:pt x="81" y="27"/>
                  </a:lnTo>
                  <a:lnTo>
                    <a:pt x="79" y="23"/>
                  </a:lnTo>
                  <a:lnTo>
                    <a:pt x="77" y="21"/>
                  </a:lnTo>
                  <a:lnTo>
                    <a:pt x="77" y="17"/>
                  </a:lnTo>
                  <a:lnTo>
                    <a:pt x="75" y="15"/>
                  </a:lnTo>
                  <a:lnTo>
                    <a:pt x="73" y="13"/>
                  </a:lnTo>
                  <a:lnTo>
                    <a:pt x="69" y="12"/>
                  </a:lnTo>
                  <a:lnTo>
                    <a:pt x="67" y="10"/>
                  </a:lnTo>
                  <a:lnTo>
                    <a:pt x="64" y="10"/>
                  </a:lnTo>
                  <a:lnTo>
                    <a:pt x="60" y="4"/>
                  </a:lnTo>
                  <a:lnTo>
                    <a:pt x="50" y="2"/>
                  </a:lnTo>
                  <a:lnTo>
                    <a:pt x="41" y="0"/>
                  </a:lnTo>
                  <a:lnTo>
                    <a:pt x="29" y="0"/>
                  </a:lnTo>
                  <a:lnTo>
                    <a:pt x="19" y="0"/>
                  </a:lnTo>
                  <a:lnTo>
                    <a:pt x="16" y="2"/>
                  </a:lnTo>
                  <a:lnTo>
                    <a:pt x="12" y="4"/>
                  </a:lnTo>
                  <a:lnTo>
                    <a:pt x="10" y="6"/>
                  </a:lnTo>
                  <a:lnTo>
                    <a:pt x="8" y="10"/>
                  </a:lnTo>
                  <a:lnTo>
                    <a:pt x="2" y="23"/>
                  </a:lnTo>
                  <a:lnTo>
                    <a:pt x="0" y="35"/>
                  </a:lnTo>
                  <a:lnTo>
                    <a:pt x="0" y="44"/>
                  </a:lnTo>
                  <a:lnTo>
                    <a:pt x="0" y="58"/>
                  </a:lnTo>
                  <a:lnTo>
                    <a:pt x="2" y="60"/>
                  </a:lnTo>
                  <a:lnTo>
                    <a:pt x="2" y="61"/>
                  </a:lnTo>
                  <a:lnTo>
                    <a:pt x="2" y="67"/>
                  </a:lnTo>
                  <a:lnTo>
                    <a:pt x="12" y="81"/>
                  </a:lnTo>
                  <a:lnTo>
                    <a:pt x="21" y="92"/>
                  </a:lnTo>
                  <a:lnTo>
                    <a:pt x="31" y="106"/>
                  </a:lnTo>
                  <a:lnTo>
                    <a:pt x="39" y="119"/>
                  </a:lnTo>
                  <a:lnTo>
                    <a:pt x="42" y="123"/>
                  </a:lnTo>
                  <a:lnTo>
                    <a:pt x="48" y="127"/>
                  </a:lnTo>
                  <a:lnTo>
                    <a:pt x="52" y="131"/>
                  </a:lnTo>
                  <a:lnTo>
                    <a:pt x="56" y="134"/>
                  </a:lnTo>
                  <a:lnTo>
                    <a:pt x="56" y="138"/>
                  </a:lnTo>
                  <a:lnTo>
                    <a:pt x="65" y="148"/>
                  </a:lnTo>
                  <a:lnTo>
                    <a:pt x="69" y="154"/>
                  </a:lnTo>
                  <a:lnTo>
                    <a:pt x="73" y="157"/>
                  </a:lnTo>
                  <a:lnTo>
                    <a:pt x="75" y="161"/>
                  </a:lnTo>
                  <a:lnTo>
                    <a:pt x="79" y="163"/>
                  </a:lnTo>
                  <a:lnTo>
                    <a:pt x="83" y="165"/>
                  </a:lnTo>
                  <a:lnTo>
                    <a:pt x="85" y="169"/>
                  </a:lnTo>
                  <a:lnTo>
                    <a:pt x="90" y="169"/>
                  </a:lnTo>
                  <a:lnTo>
                    <a:pt x="96" y="171"/>
                  </a:lnTo>
                  <a:lnTo>
                    <a:pt x="104" y="177"/>
                  </a:lnTo>
                  <a:lnTo>
                    <a:pt x="113" y="177"/>
                  </a:lnTo>
                  <a:lnTo>
                    <a:pt x="123" y="177"/>
                  </a:lnTo>
                  <a:lnTo>
                    <a:pt x="142" y="173"/>
                  </a:lnTo>
                  <a:lnTo>
                    <a:pt x="150" y="169"/>
                  </a:lnTo>
                  <a:lnTo>
                    <a:pt x="158" y="167"/>
                  </a:lnTo>
                  <a:lnTo>
                    <a:pt x="160" y="165"/>
                  </a:lnTo>
                  <a:lnTo>
                    <a:pt x="161" y="163"/>
                  </a:lnTo>
                  <a:lnTo>
                    <a:pt x="165" y="159"/>
                  </a:lnTo>
                  <a:lnTo>
                    <a:pt x="169" y="154"/>
                  </a:lnTo>
                  <a:lnTo>
                    <a:pt x="173" y="150"/>
                  </a:lnTo>
                  <a:lnTo>
                    <a:pt x="173" y="140"/>
                  </a:lnTo>
                  <a:lnTo>
                    <a:pt x="173" y="131"/>
                  </a:lnTo>
                  <a:lnTo>
                    <a:pt x="171" y="123"/>
                  </a:lnTo>
                  <a:lnTo>
                    <a:pt x="171" y="113"/>
                  </a:lnTo>
                  <a:lnTo>
                    <a:pt x="165" y="104"/>
                  </a:lnTo>
                  <a:lnTo>
                    <a:pt x="163" y="98"/>
                  </a:lnTo>
                  <a:lnTo>
                    <a:pt x="161" y="94"/>
                  </a:lnTo>
                  <a:lnTo>
                    <a:pt x="160" y="92"/>
                  </a:lnTo>
                  <a:lnTo>
                    <a:pt x="158" y="90"/>
                  </a:lnTo>
                  <a:lnTo>
                    <a:pt x="158" y="86"/>
                  </a:lnTo>
                  <a:lnTo>
                    <a:pt x="148" y="79"/>
                  </a:lnTo>
                  <a:lnTo>
                    <a:pt x="138" y="69"/>
                  </a:lnTo>
                  <a:lnTo>
                    <a:pt x="135" y="69"/>
                  </a:lnTo>
                  <a:lnTo>
                    <a:pt x="131" y="67"/>
                  </a:lnTo>
                  <a:lnTo>
                    <a:pt x="127" y="65"/>
                  </a:lnTo>
                  <a:lnTo>
                    <a:pt x="123" y="63"/>
                  </a:lnTo>
                  <a:lnTo>
                    <a:pt x="121" y="61"/>
                  </a:lnTo>
                  <a:lnTo>
                    <a:pt x="121" y="60"/>
                  </a:lnTo>
                  <a:lnTo>
                    <a:pt x="115" y="58"/>
                  </a:lnTo>
                  <a:lnTo>
                    <a:pt x="112" y="54"/>
                  </a:lnTo>
                  <a:lnTo>
                    <a:pt x="108" y="50"/>
                  </a:lnTo>
                  <a:lnTo>
                    <a:pt x="102" y="50"/>
                  </a:lnTo>
                  <a:lnTo>
                    <a:pt x="98" y="42"/>
                  </a:lnTo>
                  <a:lnTo>
                    <a:pt x="96" y="42"/>
                  </a:lnTo>
                  <a:lnTo>
                    <a:pt x="94" y="40"/>
                  </a:lnTo>
                  <a:lnTo>
                    <a:pt x="90" y="35"/>
                  </a:lnTo>
                  <a:lnTo>
                    <a:pt x="87" y="33"/>
                  </a:lnTo>
                  <a:close/>
                </a:path>
              </a:pathLst>
            </a:custGeom>
            <a:solidFill>
              <a:srgbClr val="000000"/>
            </a:solidFill>
            <a:ln w="9525">
              <a:noFill/>
              <a:round/>
              <a:headEnd/>
              <a:tailEnd/>
            </a:ln>
          </p:spPr>
          <p:txBody>
            <a:bodyPr/>
            <a:lstStyle/>
            <a:p>
              <a:endParaRPr lang="en-US"/>
            </a:p>
          </p:txBody>
        </p:sp>
        <p:sp>
          <p:nvSpPr>
            <p:cNvPr id="552" name="Freeform 234"/>
            <p:cNvSpPr>
              <a:spLocks/>
            </p:cNvSpPr>
            <p:nvPr/>
          </p:nvSpPr>
          <p:spPr bwMode="auto">
            <a:xfrm>
              <a:off x="6918048" y="1353958"/>
              <a:ext cx="81996" cy="102635"/>
            </a:xfrm>
            <a:custGeom>
              <a:avLst/>
              <a:gdLst>
                <a:gd name="T0" fmla="*/ 33 w 34"/>
                <a:gd name="T1" fmla="*/ 12 h 45"/>
                <a:gd name="T2" fmla="*/ 33 w 34"/>
                <a:gd name="T3" fmla="*/ 6 h 45"/>
                <a:gd name="T4" fmla="*/ 29 w 34"/>
                <a:gd name="T5" fmla="*/ 2 h 45"/>
                <a:gd name="T6" fmla="*/ 23 w 34"/>
                <a:gd name="T7" fmla="*/ 0 h 45"/>
                <a:gd name="T8" fmla="*/ 17 w 34"/>
                <a:gd name="T9" fmla="*/ 0 h 45"/>
                <a:gd name="T10" fmla="*/ 11 w 34"/>
                <a:gd name="T11" fmla="*/ 0 h 45"/>
                <a:gd name="T12" fmla="*/ 6 w 34"/>
                <a:gd name="T13" fmla="*/ 2 h 45"/>
                <a:gd name="T14" fmla="*/ 4 w 34"/>
                <a:gd name="T15" fmla="*/ 6 h 45"/>
                <a:gd name="T16" fmla="*/ 2 w 34"/>
                <a:gd name="T17" fmla="*/ 12 h 45"/>
                <a:gd name="T18" fmla="*/ 4 w 34"/>
                <a:gd name="T19" fmla="*/ 18 h 45"/>
                <a:gd name="T20" fmla="*/ 6 w 34"/>
                <a:gd name="T21" fmla="*/ 20 h 45"/>
                <a:gd name="T22" fmla="*/ 9 w 34"/>
                <a:gd name="T23" fmla="*/ 22 h 45"/>
                <a:gd name="T24" fmla="*/ 21 w 34"/>
                <a:gd name="T25" fmla="*/ 25 h 45"/>
                <a:gd name="T26" fmla="*/ 27 w 34"/>
                <a:gd name="T27" fmla="*/ 27 h 45"/>
                <a:gd name="T28" fmla="*/ 29 w 34"/>
                <a:gd name="T29" fmla="*/ 29 h 45"/>
                <a:gd name="T30" fmla="*/ 29 w 34"/>
                <a:gd name="T31" fmla="*/ 31 h 45"/>
                <a:gd name="T32" fmla="*/ 29 w 34"/>
                <a:gd name="T33" fmla="*/ 35 h 45"/>
                <a:gd name="T34" fmla="*/ 25 w 34"/>
                <a:gd name="T35" fmla="*/ 37 h 45"/>
                <a:gd name="T36" fmla="*/ 23 w 34"/>
                <a:gd name="T37" fmla="*/ 39 h 45"/>
                <a:gd name="T38" fmla="*/ 17 w 34"/>
                <a:gd name="T39" fmla="*/ 39 h 45"/>
                <a:gd name="T40" fmla="*/ 13 w 34"/>
                <a:gd name="T41" fmla="*/ 39 h 45"/>
                <a:gd name="T42" fmla="*/ 9 w 34"/>
                <a:gd name="T43" fmla="*/ 37 h 45"/>
                <a:gd name="T44" fmla="*/ 8 w 34"/>
                <a:gd name="T45" fmla="*/ 33 h 45"/>
                <a:gd name="T46" fmla="*/ 6 w 34"/>
                <a:gd name="T47" fmla="*/ 29 h 45"/>
                <a:gd name="T48" fmla="*/ 0 w 34"/>
                <a:gd name="T49" fmla="*/ 29 h 45"/>
                <a:gd name="T50" fmla="*/ 0 w 34"/>
                <a:gd name="T51" fmla="*/ 33 h 45"/>
                <a:gd name="T52" fmla="*/ 2 w 34"/>
                <a:gd name="T53" fmla="*/ 37 h 45"/>
                <a:gd name="T54" fmla="*/ 6 w 34"/>
                <a:gd name="T55" fmla="*/ 39 h 45"/>
                <a:gd name="T56" fmla="*/ 8 w 34"/>
                <a:gd name="T57" fmla="*/ 41 h 45"/>
                <a:gd name="T58" fmla="*/ 11 w 34"/>
                <a:gd name="T59" fmla="*/ 43 h 45"/>
                <a:gd name="T60" fmla="*/ 17 w 34"/>
                <a:gd name="T61" fmla="*/ 45 h 45"/>
                <a:gd name="T62" fmla="*/ 25 w 34"/>
                <a:gd name="T63" fmla="*/ 43 h 45"/>
                <a:gd name="T64" fmla="*/ 29 w 34"/>
                <a:gd name="T65" fmla="*/ 41 h 45"/>
                <a:gd name="T66" fmla="*/ 33 w 34"/>
                <a:gd name="T67" fmla="*/ 37 h 45"/>
                <a:gd name="T68" fmla="*/ 34 w 34"/>
                <a:gd name="T69" fmla="*/ 31 h 45"/>
                <a:gd name="T70" fmla="*/ 34 w 34"/>
                <a:gd name="T71" fmla="*/ 27 h 45"/>
                <a:gd name="T72" fmla="*/ 33 w 34"/>
                <a:gd name="T73" fmla="*/ 23 h 45"/>
                <a:gd name="T74" fmla="*/ 29 w 34"/>
                <a:gd name="T75" fmla="*/ 22 h 45"/>
                <a:gd name="T76" fmla="*/ 25 w 34"/>
                <a:gd name="T77" fmla="*/ 20 h 45"/>
                <a:gd name="T78" fmla="*/ 11 w 34"/>
                <a:gd name="T79" fmla="*/ 18 h 45"/>
                <a:gd name="T80" fmla="*/ 9 w 34"/>
                <a:gd name="T81" fmla="*/ 16 h 45"/>
                <a:gd name="T82" fmla="*/ 8 w 34"/>
                <a:gd name="T83" fmla="*/ 12 h 45"/>
                <a:gd name="T84" fmla="*/ 8 w 34"/>
                <a:gd name="T85" fmla="*/ 8 h 45"/>
                <a:gd name="T86" fmla="*/ 9 w 34"/>
                <a:gd name="T87" fmla="*/ 6 h 45"/>
                <a:gd name="T88" fmla="*/ 13 w 34"/>
                <a:gd name="T89" fmla="*/ 4 h 45"/>
                <a:gd name="T90" fmla="*/ 17 w 34"/>
                <a:gd name="T91" fmla="*/ 4 h 45"/>
                <a:gd name="T92" fmla="*/ 21 w 34"/>
                <a:gd name="T93" fmla="*/ 4 h 45"/>
                <a:gd name="T94" fmla="*/ 25 w 34"/>
                <a:gd name="T95" fmla="*/ 6 h 45"/>
                <a:gd name="T96" fmla="*/ 27 w 34"/>
                <a:gd name="T97" fmla="*/ 10 h 45"/>
                <a:gd name="T98" fmla="*/ 27 w 34"/>
                <a:gd name="T99" fmla="*/ 12 h 45"/>
                <a:gd name="T100" fmla="*/ 33 w 34"/>
                <a:gd name="T101" fmla="*/ 12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5"/>
                <a:gd name="T155" fmla="*/ 34 w 34"/>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5">
                  <a:moveTo>
                    <a:pt x="33" y="12"/>
                  </a:moveTo>
                  <a:lnTo>
                    <a:pt x="33" y="6"/>
                  </a:lnTo>
                  <a:lnTo>
                    <a:pt x="29" y="2"/>
                  </a:lnTo>
                  <a:lnTo>
                    <a:pt x="23" y="0"/>
                  </a:lnTo>
                  <a:lnTo>
                    <a:pt x="17" y="0"/>
                  </a:lnTo>
                  <a:lnTo>
                    <a:pt x="11" y="0"/>
                  </a:lnTo>
                  <a:lnTo>
                    <a:pt x="6" y="2"/>
                  </a:lnTo>
                  <a:lnTo>
                    <a:pt x="4" y="6"/>
                  </a:lnTo>
                  <a:lnTo>
                    <a:pt x="2" y="12"/>
                  </a:lnTo>
                  <a:lnTo>
                    <a:pt x="4" y="18"/>
                  </a:lnTo>
                  <a:lnTo>
                    <a:pt x="6" y="20"/>
                  </a:lnTo>
                  <a:lnTo>
                    <a:pt x="9" y="22"/>
                  </a:lnTo>
                  <a:lnTo>
                    <a:pt x="21" y="25"/>
                  </a:lnTo>
                  <a:lnTo>
                    <a:pt x="27" y="27"/>
                  </a:lnTo>
                  <a:lnTo>
                    <a:pt x="29" y="29"/>
                  </a:lnTo>
                  <a:lnTo>
                    <a:pt x="29" y="31"/>
                  </a:lnTo>
                  <a:lnTo>
                    <a:pt x="29" y="35"/>
                  </a:lnTo>
                  <a:lnTo>
                    <a:pt x="25" y="37"/>
                  </a:lnTo>
                  <a:lnTo>
                    <a:pt x="23" y="39"/>
                  </a:lnTo>
                  <a:lnTo>
                    <a:pt x="17" y="39"/>
                  </a:lnTo>
                  <a:lnTo>
                    <a:pt x="13" y="39"/>
                  </a:lnTo>
                  <a:lnTo>
                    <a:pt x="9" y="37"/>
                  </a:lnTo>
                  <a:lnTo>
                    <a:pt x="8" y="33"/>
                  </a:lnTo>
                  <a:lnTo>
                    <a:pt x="6" y="29"/>
                  </a:lnTo>
                  <a:lnTo>
                    <a:pt x="0" y="29"/>
                  </a:lnTo>
                  <a:lnTo>
                    <a:pt x="0" y="33"/>
                  </a:lnTo>
                  <a:lnTo>
                    <a:pt x="2" y="37"/>
                  </a:lnTo>
                  <a:lnTo>
                    <a:pt x="6" y="39"/>
                  </a:lnTo>
                  <a:lnTo>
                    <a:pt x="8" y="41"/>
                  </a:lnTo>
                  <a:lnTo>
                    <a:pt x="11" y="43"/>
                  </a:lnTo>
                  <a:lnTo>
                    <a:pt x="17" y="45"/>
                  </a:lnTo>
                  <a:lnTo>
                    <a:pt x="25" y="43"/>
                  </a:lnTo>
                  <a:lnTo>
                    <a:pt x="29" y="41"/>
                  </a:lnTo>
                  <a:lnTo>
                    <a:pt x="33" y="37"/>
                  </a:lnTo>
                  <a:lnTo>
                    <a:pt x="34" y="31"/>
                  </a:lnTo>
                  <a:lnTo>
                    <a:pt x="34" y="27"/>
                  </a:lnTo>
                  <a:lnTo>
                    <a:pt x="33" y="23"/>
                  </a:lnTo>
                  <a:lnTo>
                    <a:pt x="29" y="22"/>
                  </a:lnTo>
                  <a:lnTo>
                    <a:pt x="25" y="20"/>
                  </a:lnTo>
                  <a:lnTo>
                    <a:pt x="11" y="18"/>
                  </a:lnTo>
                  <a:lnTo>
                    <a:pt x="9" y="16"/>
                  </a:lnTo>
                  <a:lnTo>
                    <a:pt x="8" y="12"/>
                  </a:lnTo>
                  <a:lnTo>
                    <a:pt x="8" y="8"/>
                  </a:lnTo>
                  <a:lnTo>
                    <a:pt x="9" y="6"/>
                  </a:lnTo>
                  <a:lnTo>
                    <a:pt x="13" y="4"/>
                  </a:lnTo>
                  <a:lnTo>
                    <a:pt x="17" y="4"/>
                  </a:lnTo>
                  <a:lnTo>
                    <a:pt x="21" y="4"/>
                  </a:lnTo>
                  <a:lnTo>
                    <a:pt x="25" y="6"/>
                  </a:lnTo>
                  <a:lnTo>
                    <a:pt x="27" y="10"/>
                  </a:lnTo>
                  <a:lnTo>
                    <a:pt x="27" y="12"/>
                  </a:lnTo>
                  <a:lnTo>
                    <a:pt x="33" y="12"/>
                  </a:lnTo>
                  <a:close/>
                </a:path>
              </a:pathLst>
            </a:custGeom>
            <a:solidFill>
              <a:srgbClr val="000000"/>
            </a:solidFill>
            <a:ln w="9525">
              <a:noFill/>
              <a:round/>
              <a:headEnd/>
              <a:tailEnd/>
            </a:ln>
          </p:spPr>
          <p:txBody>
            <a:bodyPr/>
            <a:lstStyle/>
            <a:p>
              <a:endParaRPr lang="en-US"/>
            </a:p>
          </p:txBody>
        </p:sp>
        <p:sp>
          <p:nvSpPr>
            <p:cNvPr id="553" name="Freeform 235"/>
            <p:cNvSpPr>
              <a:spLocks noEditPoints="1"/>
            </p:cNvSpPr>
            <p:nvPr/>
          </p:nvSpPr>
          <p:spPr bwMode="auto">
            <a:xfrm>
              <a:off x="7009691" y="1381328"/>
              <a:ext cx="69938" cy="70704"/>
            </a:xfrm>
            <a:custGeom>
              <a:avLst/>
              <a:gdLst>
                <a:gd name="T0" fmla="*/ 29 w 29"/>
                <a:gd name="T1" fmla="*/ 27 h 31"/>
                <a:gd name="T2" fmla="*/ 27 w 29"/>
                <a:gd name="T3" fmla="*/ 27 h 31"/>
                <a:gd name="T4" fmla="*/ 27 w 29"/>
                <a:gd name="T5" fmla="*/ 27 h 31"/>
                <a:gd name="T6" fmla="*/ 27 w 29"/>
                <a:gd name="T7" fmla="*/ 25 h 31"/>
                <a:gd name="T8" fmla="*/ 27 w 29"/>
                <a:gd name="T9" fmla="*/ 8 h 31"/>
                <a:gd name="T10" fmla="*/ 25 w 29"/>
                <a:gd name="T11" fmla="*/ 4 h 31"/>
                <a:gd name="T12" fmla="*/ 23 w 29"/>
                <a:gd name="T13" fmla="*/ 2 h 31"/>
                <a:gd name="T14" fmla="*/ 19 w 29"/>
                <a:gd name="T15" fmla="*/ 0 h 31"/>
                <a:gd name="T16" fmla="*/ 14 w 29"/>
                <a:gd name="T17" fmla="*/ 0 h 31"/>
                <a:gd name="T18" fmla="*/ 10 w 29"/>
                <a:gd name="T19" fmla="*/ 0 h 31"/>
                <a:gd name="T20" fmla="*/ 6 w 29"/>
                <a:gd name="T21" fmla="*/ 2 h 31"/>
                <a:gd name="T22" fmla="*/ 2 w 29"/>
                <a:gd name="T23" fmla="*/ 6 h 31"/>
                <a:gd name="T24" fmla="*/ 2 w 29"/>
                <a:gd name="T25" fmla="*/ 10 h 31"/>
                <a:gd name="T26" fmla="*/ 8 w 29"/>
                <a:gd name="T27" fmla="*/ 10 h 31"/>
                <a:gd name="T28" fmla="*/ 8 w 29"/>
                <a:gd name="T29" fmla="*/ 6 h 31"/>
                <a:gd name="T30" fmla="*/ 10 w 29"/>
                <a:gd name="T31" fmla="*/ 6 h 31"/>
                <a:gd name="T32" fmla="*/ 12 w 29"/>
                <a:gd name="T33" fmla="*/ 4 h 31"/>
                <a:gd name="T34" fmla="*/ 14 w 29"/>
                <a:gd name="T35" fmla="*/ 4 h 31"/>
                <a:gd name="T36" fmla="*/ 18 w 29"/>
                <a:gd name="T37" fmla="*/ 4 h 31"/>
                <a:gd name="T38" fmla="*/ 19 w 29"/>
                <a:gd name="T39" fmla="*/ 6 h 31"/>
                <a:gd name="T40" fmla="*/ 21 w 29"/>
                <a:gd name="T41" fmla="*/ 6 h 31"/>
                <a:gd name="T42" fmla="*/ 21 w 29"/>
                <a:gd name="T43" fmla="*/ 10 h 31"/>
                <a:gd name="T44" fmla="*/ 21 w 29"/>
                <a:gd name="T45" fmla="*/ 11 h 31"/>
                <a:gd name="T46" fmla="*/ 19 w 29"/>
                <a:gd name="T47" fmla="*/ 11 h 31"/>
                <a:gd name="T48" fmla="*/ 12 w 29"/>
                <a:gd name="T49" fmla="*/ 13 h 31"/>
                <a:gd name="T50" fmla="*/ 8 w 29"/>
                <a:gd name="T51" fmla="*/ 13 h 31"/>
                <a:gd name="T52" fmla="*/ 4 w 29"/>
                <a:gd name="T53" fmla="*/ 15 h 31"/>
                <a:gd name="T54" fmla="*/ 2 w 29"/>
                <a:gd name="T55" fmla="*/ 17 h 31"/>
                <a:gd name="T56" fmla="*/ 2 w 29"/>
                <a:gd name="T57" fmla="*/ 19 h 31"/>
                <a:gd name="T58" fmla="*/ 0 w 29"/>
                <a:gd name="T59" fmla="*/ 23 h 31"/>
                <a:gd name="T60" fmla="*/ 2 w 29"/>
                <a:gd name="T61" fmla="*/ 27 h 31"/>
                <a:gd name="T62" fmla="*/ 4 w 29"/>
                <a:gd name="T63" fmla="*/ 29 h 31"/>
                <a:gd name="T64" fmla="*/ 8 w 29"/>
                <a:gd name="T65" fmla="*/ 31 h 31"/>
                <a:gd name="T66" fmla="*/ 12 w 29"/>
                <a:gd name="T67" fmla="*/ 31 h 31"/>
                <a:gd name="T68" fmla="*/ 16 w 29"/>
                <a:gd name="T69" fmla="*/ 31 h 31"/>
                <a:gd name="T70" fmla="*/ 21 w 29"/>
                <a:gd name="T71" fmla="*/ 27 h 31"/>
                <a:gd name="T72" fmla="*/ 23 w 29"/>
                <a:gd name="T73" fmla="*/ 31 h 31"/>
                <a:gd name="T74" fmla="*/ 27 w 29"/>
                <a:gd name="T75" fmla="*/ 31 h 31"/>
                <a:gd name="T76" fmla="*/ 29 w 29"/>
                <a:gd name="T77" fmla="*/ 31 h 31"/>
                <a:gd name="T78" fmla="*/ 29 w 29"/>
                <a:gd name="T79" fmla="*/ 27 h 31"/>
                <a:gd name="T80" fmla="*/ 21 w 29"/>
                <a:gd name="T81" fmla="*/ 19 h 31"/>
                <a:gd name="T82" fmla="*/ 21 w 29"/>
                <a:gd name="T83" fmla="*/ 19 h 31"/>
                <a:gd name="T84" fmla="*/ 21 w 29"/>
                <a:gd name="T85" fmla="*/ 21 h 31"/>
                <a:gd name="T86" fmla="*/ 21 w 29"/>
                <a:gd name="T87" fmla="*/ 23 h 31"/>
                <a:gd name="T88" fmla="*/ 19 w 29"/>
                <a:gd name="T89" fmla="*/ 25 h 31"/>
                <a:gd name="T90" fmla="*/ 18 w 29"/>
                <a:gd name="T91" fmla="*/ 27 h 31"/>
                <a:gd name="T92" fmla="*/ 12 w 29"/>
                <a:gd name="T93" fmla="*/ 27 h 31"/>
                <a:gd name="T94" fmla="*/ 8 w 29"/>
                <a:gd name="T95" fmla="*/ 27 h 31"/>
                <a:gd name="T96" fmla="*/ 6 w 29"/>
                <a:gd name="T97" fmla="*/ 25 h 31"/>
                <a:gd name="T98" fmla="*/ 6 w 29"/>
                <a:gd name="T99" fmla="*/ 23 h 31"/>
                <a:gd name="T100" fmla="*/ 6 w 29"/>
                <a:gd name="T101" fmla="*/ 21 h 31"/>
                <a:gd name="T102" fmla="*/ 8 w 29"/>
                <a:gd name="T103" fmla="*/ 19 h 31"/>
                <a:gd name="T104" fmla="*/ 12 w 29"/>
                <a:gd name="T105" fmla="*/ 17 h 31"/>
                <a:gd name="T106" fmla="*/ 18 w 29"/>
                <a:gd name="T107" fmla="*/ 17 h 31"/>
                <a:gd name="T108" fmla="*/ 21 w 29"/>
                <a:gd name="T109" fmla="*/ 15 h 31"/>
                <a:gd name="T110" fmla="*/ 21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7" y="25"/>
                  </a:lnTo>
                  <a:lnTo>
                    <a:pt x="27" y="8"/>
                  </a:lnTo>
                  <a:lnTo>
                    <a:pt x="25" y="4"/>
                  </a:lnTo>
                  <a:lnTo>
                    <a:pt x="23" y="2"/>
                  </a:lnTo>
                  <a:lnTo>
                    <a:pt x="19" y="0"/>
                  </a:lnTo>
                  <a:lnTo>
                    <a:pt x="14" y="0"/>
                  </a:lnTo>
                  <a:lnTo>
                    <a:pt x="10" y="0"/>
                  </a:lnTo>
                  <a:lnTo>
                    <a:pt x="6" y="2"/>
                  </a:lnTo>
                  <a:lnTo>
                    <a:pt x="2" y="6"/>
                  </a:lnTo>
                  <a:lnTo>
                    <a:pt x="2" y="10"/>
                  </a:lnTo>
                  <a:lnTo>
                    <a:pt x="8" y="10"/>
                  </a:lnTo>
                  <a:lnTo>
                    <a:pt x="8" y="6"/>
                  </a:lnTo>
                  <a:lnTo>
                    <a:pt x="10" y="6"/>
                  </a:lnTo>
                  <a:lnTo>
                    <a:pt x="12" y="4"/>
                  </a:lnTo>
                  <a:lnTo>
                    <a:pt x="14" y="4"/>
                  </a:lnTo>
                  <a:lnTo>
                    <a:pt x="18" y="4"/>
                  </a:lnTo>
                  <a:lnTo>
                    <a:pt x="19" y="6"/>
                  </a:lnTo>
                  <a:lnTo>
                    <a:pt x="21" y="6"/>
                  </a:lnTo>
                  <a:lnTo>
                    <a:pt x="21" y="10"/>
                  </a:lnTo>
                  <a:lnTo>
                    <a:pt x="21" y="11"/>
                  </a:lnTo>
                  <a:lnTo>
                    <a:pt x="19" y="11"/>
                  </a:lnTo>
                  <a:lnTo>
                    <a:pt x="12" y="13"/>
                  </a:lnTo>
                  <a:lnTo>
                    <a:pt x="8" y="13"/>
                  </a:lnTo>
                  <a:lnTo>
                    <a:pt x="4" y="15"/>
                  </a:lnTo>
                  <a:lnTo>
                    <a:pt x="2" y="17"/>
                  </a:lnTo>
                  <a:lnTo>
                    <a:pt x="2" y="19"/>
                  </a:lnTo>
                  <a:lnTo>
                    <a:pt x="0" y="23"/>
                  </a:lnTo>
                  <a:lnTo>
                    <a:pt x="2" y="27"/>
                  </a:lnTo>
                  <a:lnTo>
                    <a:pt x="4" y="29"/>
                  </a:lnTo>
                  <a:lnTo>
                    <a:pt x="8" y="31"/>
                  </a:lnTo>
                  <a:lnTo>
                    <a:pt x="12" y="31"/>
                  </a:lnTo>
                  <a:lnTo>
                    <a:pt x="16" y="31"/>
                  </a:lnTo>
                  <a:lnTo>
                    <a:pt x="21" y="27"/>
                  </a:lnTo>
                  <a:lnTo>
                    <a:pt x="23" y="31"/>
                  </a:lnTo>
                  <a:lnTo>
                    <a:pt x="27" y="31"/>
                  </a:lnTo>
                  <a:lnTo>
                    <a:pt x="29" y="31"/>
                  </a:lnTo>
                  <a:lnTo>
                    <a:pt x="29" y="27"/>
                  </a:lnTo>
                  <a:close/>
                  <a:moveTo>
                    <a:pt x="21" y="19"/>
                  </a:moveTo>
                  <a:lnTo>
                    <a:pt x="21" y="19"/>
                  </a:lnTo>
                  <a:lnTo>
                    <a:pt x="21" y="21"/>
                  </a:lnTo>
                  <a:lnTo>
                    <a:pt x="21" y="23"/>
                  </a:lnTo>
                  <a:lnTo>
                    <a:pt x="19" y="25"/>
                  </a:lnTo>
                  <a:lnTo>
                    <a:pt x="18" y="27"/>
                  </a:lnTo>
                  <a:lnTo>
                    <a:pt x="12" y="27"/>
                  </a:lnTo>
                  <a:lnTo>
                    <a:pt x="8" y="27"/>
                  </a:lnTo>
                  <a:lnTo>
                    <a:pt x="6" y="25"/>
                  </a:lnTo>
                  <a:lnTo>
                    <a:pt x="6" y="23"/>
                  </a:lnTo>
                  <a:lnTo>
                    <a:pt x="6" y="21"/>
                  </a:lnTo>
                  <a:lnTo>
                    <a:pt x="8" y="19"/>
                  </a:lnTo>
                  <a:lnTo>
                    <a:pt x="12" y="17"/>
                  </a:lnTo>
                  <a:lnTo>
                    <a:pt x="18" y="17"/>
                  </a:lnTo>
                  <a:lnTo>
                    <a:pt x="21" y="15"/>
                  </a:lnTo>
                  <a:lnTo>
                    <a:pt x="21" y="19"/>
                  </a:lnTo>
                  <a:close/>
                </a:path>
              </a:pathLst>
            </a:custGeom>
            <a:solidFill>
              <a:srgbClr val="000000"/>
            </a:solidFill>
            <a:ln w="9525">
              <a:noFill/>
              <a:round/>
              <a:headEnd/>
              <a:tailEnd/>
            </a:ln>
          </p:spPr>
          <p:txBody>
            <a:bodyPr/>
            <a:lstStyle/>
            <a:p>
              <a:endParaRPr lang="en-US"/>
            </a:p>
          </p:txBody>
        </p:sp>
        <p:sp>
          <p:nvSpPr>
            <p:cNvPr id="554" name="Rectangle 236"/>
            <p:cNvSpPr>
              <a:spLocks noChangeArrowheads="1"/>
            </p:cNvSpPr>
            <p:nvPr/>
          </p:nvSpPr>
          <p:spPr bwMode="auto">
            <a:xfrm>
              <a:off x="7094098" y="1353958"/>
              <a:ext cx="14470" cy="98073"/>
            </a:xfrm>
            <a:prstGeom prst="rect">
              <a:avLst/>
            </a:prstGeom>
            <a:solidFill>
              <a:srgbClr val="000000"/>
            </a:solidFill>
            <a:ln w="9525">
              <a:noFill/>
              <a:miter lim="800000"/>
              <a:headEnd/>
              <a:tailEnd/>
            </a:ln>
          </p:spPr>
          <p:txBody>
            <a:bodyPr/>
            <a:lstStyle/>
            <a:p>
              <a:pPr eaLnBrk="0" hangingPunct="0"/>
              <a:endParaRPr lang="en-US"/>
            </a:p>
          </p:txBody>
        </p:sp>
        <p:sp>
          <p:nvSpPr>
            <p:cNvPr id="555" name="Freeform 237"/>
            <p:cNvSpPr>
              <a:spLocks noEditPoints="1"/>
            </p:cNvSpPr>
            <p:nvPr/>
          </p:nvSpPr>
          <p:spPr bwMode="auto">
            <a:xfrm>
              <a:off x="7125450" y="1353958"/>
              <a:ext cx="14470" cy="98073"/>
            </a:xfrm>
            <a:custGeom>
              <a:avLst/>
              <a:gdLst>
                <a:gd name="T0" fmla="*/ 0 w 6"/>
                <a:gd name="T1" fmla="*/ 0 h 43"/>
                <a:gd name="T2" fmla="*/ 0 w 6"/>
                <a:gd name="T3" fmla="*/ 6 h 43"/>
                <a:gd name="T4" fmla="*/ 6 w 6"/>
                <a:gd name="T5" fmla="*/ 6 h 43"/>
                <a:gd name="T6" fmla="*/ 6 w 6"/>
                <a:gd name="T7" fmla="*/ 0 h 43"/>
                <a:gd name="T8" fmla="*/ 0 w 6"/>
                <a:gd name="T9" fmla="*/ 0 h 43"/>
                <a:gd name="T10" fmla="*/ 0 w 6"/>
                <a:gd name="T11" fmla="*/ 12 h 43"/>
                <a:gd name="T12" fmla="*/ 0 w 6"/>
                <a:gd name="T13" fmla="*/ 43 h 43"/>
                <a:gd name="T14" fmla="*/ 6 w 6"/>
                <a:gd name="T15" fmla="*/ 43 h 43"/>
                <a:gd name="T16" fmla="*/ 6 w 6"/>
                <a:gd name="T17" fmla="*/ 12 h 43"/>
                <a:gd name="T18" fmla="*/ 0 w 6"/>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3"/>
                <a:gd name="T32" fmla="*/ 6 w 6"/>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3">
                  <a:moveTo>
                    <a:pt x="0" y="0"/>
                  </a:moveTo>
                  <a:lnTo>
                    <a:pt x="0" y="6"/>
                  </a:lnTo>
                  <a:lnTo>
                    <a:pt x="6" y="6"/>
                  </a:lnTo>
                  <a:lnTo>
                    <a:pt x="6" y="0"/>
                  </a:lnTo>
                  <a:lnTo>
                    <a:pt x="0" y="0"/>
                  </a:lnTo>
                  <a:close/>
                  <a:moveTo>
                    <a:pt x="0" y="12"/>
                  </a:moveTo>
                  <a:lnTo>
                    <a:pt x="0" y="43"/>
                  </a:lnTo>
                  <a:lnTo>
                    <a:pt x="6" y="43"/>
                  </a:lnTo>
                  <a:lnTo>
                    <a:pt x="6" y="12"/>
                  </a:lnTo>
                  <a:lnTo>
                    <a:pt x="0" y="12"/>
                  </a:lnTo>
                  <a:close/>
                </a:path>
              </a:pathLst>
            </a:custGeom>
            <a:solidFill>
              <a:srgbClr val="000000"/>
            </a:solidFill>
            <a:ln w="9525">
              <a:noFill/>
              <a:round/>
              <a:headEnd/>
              <a:tailEnd/>
            </a:ln>
          </p:spPr>
          <p:txBody>
            <a:bodyPr/>
            <a:lstStyle/>
            <a:p>
              <a:endParaRPr lang="en-US"/>
            </a:p>
          </p:txBody>
        </p:sp>
        <p:sp>
          <p:nvSpPr>
            <p:cNvPr id="556" name="Freeform 238"/>
            <p:cNvSpPr>
              <a:spLocks/>
            </p:cNvSpPr>
            <p:nvPr/>
          </p:nvSpPr>
          <p:spPr bwMode="auto">
            <a:xfrm>
              <a:off x="7159213" y="1381328"/>
              <a:ext cx="60291" cy="70704"/>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9 w 25"/>
                <a:gd name="T13" fmla="*/ 0 h 31"/>
                <a:gd name="T14" fmla="*/ 4 w 25"/>
                <a:gd name="T15" fmla="*/ 4 h 31"/>
                <a:gd name="T16" fmla="*/ 4 w 25"/>
                <a:gd name="T17" fmla="*/ 0 h 31"/>
                <a:gd name="T18" fmla="*/ 0 w 25"/>
                <a:gd name="T19" fmla="*/ 0 h 31"/>
                <a:gd name="T20" fmla="*/ 0 w 25"/>
                <a:gd name="T21" fmla="*/ 31 h 31"/>
                <a:gd name="T22" fmla="*/ 4 w 25"/>
                <a:gd name="T23" fmla="*/ 31 h 31"/>
                <a:gd name="T24" fmla="*/ 4 w 25"/>
                <a:gd name="T25" fmla="*/ 13 h 31"/>
                <a:gd name="T26" fmla="*/ 5 w 25"/>
                <a:gd name="T27" fmla="*/ 10 h 31"/>
                <a:gd name="T28" fmla="*/ 7 w 25"/>
                <a:gd name="T29" fmla="*/ 6 h 31"/>
                <a:gd name="T30" fmla="*/ 9 w 25"/>
                <a:gd name="T31" fmla="*/ 4 h 31"/>
                <a:gd name="T32" fmla="*/ 13 w 25"/>
                <a:gd name="T33" fmla="*/ 4 h 31"/>
                <a:gd name="T34" fmla="*/ 15 w 25"/>
                <a:gd name="T35" fmla="*/ 4 h 31"/>
                <a:gd name="T36" fmla="*/ 17 w 25"/>
                <a:gd name="T37" fmla="*/ 6 h 31"/>
                <a:gd name="T38" fmla="*/ 19 w 25"/>
                <a:gd name="T39" fmla="*/ 8 h 31"/>
                <a:gd name="T40" fmla="*/ 19 w 25"/>
                <a:gd name="T41" fmla="*/ 11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9" y="0"/>
                  </a:lnTo>
                  <a:lnTo>
                    <a:pt x="4" y="4"/>
                  </a:lnTo>
                  <a:lnTo>
                    <a:pt x="4" y="0"/>
                  </a:lnTo>
                  <a:lnTo>
                    <a:pt x="0" y="0"/>
                  </a:lnTo>
                  <a:lnTo>
                    <a:pt x="0" y="31"/>
                  </a:lnTo>
                  <a:lnTo>
                    <a:pt x="4" y="31"/>
                  </a:lnTo>
                  <a:lnTo>
                    <a:pt x="4" y="13"/>
                  </a:lnTo>
                  <a:lnTo>
                    <a:pt x="5" y="10"/>
                  </a:lnTo>
                  <a:lnTo>
                    <a:pt x="7" y="6"/>
                  </a:lnTo>
                  <a:lnTo>
                    <a:pt x="9" y="4"/>
                  </a:lnTo>
                  <a:lnTo>
                    <a:pt x="13" y="4"/>
                  </a:lnTo>
                  <a:lnTo>
                    <a:pt x="15" y="4"/>
                  </a:lnTo>
                  <a:lnTo>
                    <a:pt x="17" y="6"/>
                  </a:lnTo>
                  <a:lnTo>
                    <a:pt x="19" y="8"/>
                  </a:lnTo>
                  <a:lnTo>
                    <a:pt x="19" y="11"/>
                  </a:lnTo>
                  <a:lnTo>
                    <a:pt x="19" y="31"/>
                  </a:lnTo>
                  <a:lnTo>
                    <a:pt x="25" y="31"/>
                  </a:lnTo>
                  <a:close/>
                </a:path>
              </a:pathLst>
            </a:custGeom>
            <a:solidFill>
              <a:srgbClr val="000000"/>
            </a:solidFill>
            <a:ln w="9525">
              <a:noFill/>
              <a:round/>
              <a:headEnd/>
              <a:tailEnd/>
            </a:ln>
          </p:spPr>
          <p:txBody>
            <a:bodyPr/>
            <a:lstStyle/>
            <a:p>
              <a:endParaRPr lang="en-US"/>
            </a:p>
          </p:txBody>
        </p:sp>
        <p:sp>
          <p:nvSpPr>
            <p:cNvPr id="557" name="Freeform 239"/>
            <p:cNvSpPr>
              <a:spLocks noEditPoints="1"/>
            </p:cNvSpPr>
            <p:nvPr/>
          </p:nvSpPr>
          <p:spPr bwMode="auto">
            <a:xfrm>
              <a:off x="7231562" y="1381328"/>
              <a:ext cx="69938" cy="70704"/>
            </a:xfrm>
            <a:custGeom>
              <a:avLst/>
              <a:gdLst>
                <a:gd name="T0" fmla="*/ 29 w 29"/>
                <a:gd name="T1" fmla="*/ 27 h 31"/>
                <a:gd name="T2" fmla="*/ 27 w 29"/>
                <a:gd name="T3" fmla="*/ 27 h 31"/>
                <a:gd name="T4" fmla="*/ 25 w 29"/>
                <a:gd name="T5" fmla="*/ 27 h 31"/>
                <a:gd name="T6" fmla="*/ 25 w 29"/>
                <a:gd name="T7" fmla="*/ 25 h 31"/>
                <a:gd name="T8" fmla="*/ 25 w 29"/>
                <a:gd name="T9" fmla="*/ 8 h 31"/>
                <a:gd name="T10" fmla="*/ 25 w 29"/>
                <a:gd name="T11" fmla="*/ 4 h 31"/>
                <a:gd name="T12" fmla="*/ 22 w 29"/>
                <a:gd name="T13" fmla="*/ 2 h 31"/>
                <a:gd name="T14" fmla="*/ 20 w 29"/>
                <a:gd name="T15" fmla="*/ 0 h 31"/>
                <a:gd name="T16" fmla="*/ 14 w 29"/>
                <a:gd name="T17" fmla="*/ 0 h 31"/>
                <a:gd name="T18" fmla="*/ 8 w 29"/>
                <a:gd name="T19" fmla="*/ 0 h 31"/>
                <a:gd name="T20" fmla="*/ 4 w 29"/>
                <a:gd name="T21" fmla="*/ 2 h 31"/>
                <a:gd name="T22" fmla="*/ 2 w 29"/>
                <a:gd name="T23" fmla="*/ 6 h 31"/>
                <a:gd name="T24" fmla="*/ 2 w 29"/>
                <a:gd name="T25" fmla="*/ 10 h 31"/>
                <a:gd name="T26" fmla="*/ 6 w 29"/>
                <a:gd name="T27" fmla="*/ 10 h 31"/>
                <a:gd name="T28" fmla="*/ 6 w 29"/>
                <a:gd name="T29" fmla="*/ 6 h 31"/>
                <a:gd name="T30" fmla="*/ 8 w 29"/>
                <a:gd name="T31" fmla="*/ 6 h 31"/>
                <a:gd name="T32" fmla="*/ 10 w 29"/>
                <a:gd name="T33" fmla="*/ 4 h 31"/>
                <a:gd name="T34" fmla="*/ 14 w 29"/>
                <a:gd name="T35" fmla="*/ 4 h 31"/>
                <a:gd name="T36" fmla="*/ 16 w 29"/>
                <a:gd name="T37" fmla="*/ 4 h 31"/>
                <a:gd name="T38" fmla="*/ 20 w 29"/>
                <a:gd name="T39" fmla="*/ 6 h 31"/>
                <a:gd name="T40" fmla="*/ 20 w 29"/>
                <a:gd name="T41" fmla="*/ 6 h 31"/>
                <a:gd name="T42" fmla="*/ 20 w 29"/>
                <a:gd name="T43" fmla="*/ 10 h 31"/>
                <a:gd name="T44" fmla="*/ 20 w 29"/>
                <a:gd name="T45" fmla="*/ 11 h 31"/>
                <a:gd name="T46" fmla="*/ 20 w 29"/>
                <a:gd name="T47" fmla="*/ 11 h 31"/>
                <a:gd name="T48" fmla="*/ 12 w 29"/>
                <a:gd name="T49" fmla="*/ 13 h 31"/>
                <a:gd name="T50" fmla="*/ 6 w 29"/>
                <a:gd name="T51" fmla="*/ 13 h 31"/>
                <a:gd name="T52" fmla="*/ 4 w 29"/>
                <a:gd name="T53" fmla="*/ 15 h 31"/>
                <a:gd name="T54" fmla="*/ 2 w 29"/>
                <a:gd name="T55" fmla="*/ 17 h 31"/>
                <a:gd name="T56" fmla="*/ 0 w 29"/>
                <a:gd name="T57" fmla="*/ 19 h 31"/>
                <a:gd name="T58" fmla="*/ 0 w 29"/>
                <a:gd name="T59" fmla="*/ 23 h 31"/>
                <a:gd name="T60" fmla="*/ 0 w 29"/>
                <a:gd name="T61" fmla="*/ 27 h 31"/>
                <a:gd name="T62" fmla="*/ 2 w 29"/>
                <a:gd name="T63" fmla="*/ 29 h 31"/>
                <a:gd name="T64" fmla="*/ 6 w 29"/>
                <a:gd name="T65" fmla="*/ 31 h 31"/>
                <a:gd name="T66" fmla="*/ 10 w 29"/>
                <a:gd name="T67" fmla="*/ 31 h 31"/>
                <a:gd name="T68" fmla="*/ 16 w 29"/>
                <a:gd name="T69" fmla="*/ 31 h 31"/>
                <a:gd name="T70" fmla="*/ 20 w 29"/>
                <a:gd name="T71" fmla="*/ 27 h 31"/>
                <a:gd name="T72" fmla="*/ 22 w 29"/>
                <a:gd name="T73" fmla="*/ 31 h 31"/>
                <a:gd name="T74" fmla="*/ 25 w 29"/>
                <a:gd name="T75" fmla="*/ 31 h 31"/>
                <a:gd name="T76" fmla="*/ 29 w 29"/>
                <a:gd name="T77" fmla="*/ 31 h 31"/>
                <a:gd name="T78" fmla="*/ 29 w 29"/>
                <a:gd name="T79" fmla="*/ 27 h 31"/>
                <a:gd name="T80" fmla="*/ 20 w 29"/>
                <a:gd name="T81" fmla="*/ 19 h 31"/>
                <a:gd name="T82" fmla="*/ 20 w 29"/>
                <a:gd name="T83" fmla="*/ 19 h 31"/>
                <a:gd name="T84" fmla="*/ 20 w 29"/>
                <a:gd name="T85" fmla="*/ 21 h 31"/>
                <a:gd name="T86" fmla="*/ 20 w 29"/>
                <a:gd name="T87" fmla="*/ 23 h 31"/>
                <a:gd name="T88" fmla="*/ 18 w 29"/>
                <a:gd name="T89" fmla="*/ 25 h 31"/>
                <a:gd name="T90" fmla="*/ 16 w 29"/>
                <a:gd name="T91" fmla="*/ 27 h 31"/>
                <a:gd name="T92" fmla="*/ 10 w 29"/>
                <a:gd name="T93" fmla="*/ 27 h 31"/>
                <a:gd name="T94" fmla="*/ 6 w 29"/>
                <a:gd name="T95" fmla="*/ 27 h 31"/>
                <a:gd name="T96" fmla="*/ 6 w 29"/>
                <a:gd name="T97" fmla="*/ 25 h 31"/>
                <a:gd name="T98" fmla="*/ 6 w 29"/>
                <a:gd name="T99" fmla="*/ 23 h 31"/>
                <a:gd name="T100" fmla="*/ 6 w 29"/>
                <a:gd name="T101" fmla="*/ 21 h 31"/>
                <a:gd name="T102" fmla="*/ 6 w 29"/>
                <a:gd name="T103" fmla="*/ 19 h 31"/>
                <a:gd name="T104" fmla="*/ 12 w 29"/>
                <a:gd name="T105" fmla="*/ 17 h 31"/>
                <a:gd name="T106" fmla="*/ 16 w 29"/>
                <a:gd name="T107" fmla="*/ 17 h 31"/>
                <a:gd name="T108" fmla="*/ 20 w 29"/>
                <a:gd name="T109" fmla="*/ 15 h 31"/>
                <a:gd name="T110" fmla="*/ 20 w 29"/>
                <a:gd name="T111" fmla="*/ 19 h 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1"/>
                <a:gd name="T170" fmla="*/ 29 w 29"/>
                <a:gd name="T171" fmla="*/ 31 h 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1">
                  <a:moveTo>
                    <a:pt x="29" y="27"/>
                  </a:moveTo>
                  <a:lnTo>
                    <a:pt x="27" y="27"/>
                  </a:lnTo>
                  <a:lnTo>
                    <a:pt x="25" y="27"/>
                  </a:lnTo>
                  <a:lnTo>
                    <a:pt x="25" y="25"/>
                  </a:lnTo>
                  <a:lnTo>
                    <a:pt x="25" y="8"/>
                  </a:lnTo>
                  <a:lnTo>
                    <a:pt x="25" y="4"/>
                  </a:lnTo>
                  <a:lnTo>
                    <a:pt x="22" y="2"/>
                  </a:lnTo>
                  <a:lnTo>
                    <a:pt x="20" y="0"/>
                  </a:lnTo>
                  <a:lnTo>
                    <a:pt x="14" y="0"/>
                  </a:lnTo>
                  <a:lnTo>
                    <a:pt x="8" y="0"/>
                  </a:lnTo>
                  <a:lnTo>
                    <a:pt x="4" y="2"/>
                  </a:lnTo>
                  <a:lnTo>
                    <a:pt x="2" y="6"/>
                  </a:lnTo>
                  <a:lnTo>
                    <a:pt x="2" y="10"/>
                  </a:lnTo>
                  <a:lnTo>
                    <a:pt x="6" y="10"/>
                  </a:lnTo>
                  <a:lnTo>
                    <a:pt x="6" y="6"/>
                  </a:lnTo>
                  <a:lnTo>
                    <a:pt x="8" y="6"/>
                  </a:lnTo>
                  <a:lnTo>
                    <a:pt x="10" y="4"/>
                  </a:lnTo>
                  <a:lnTo>
                    <a:pt x="14" y="4"/>
                  </a:lnTo>
                  <a:lnTo>
                    <a:pt x="16" y="4"/>
                  </a:lnTo>
                  <a:lnTo>
                    <a:pt x="20" y="6"/>
                  </a:lnTo>
                  <a:lnTo>
                    <a:pt x="20" y="10"/>
                  </a:lnTo>
                  <a:lnTo>
                    <a:pt x="20" y="11"/>
                  </a:lnTo>
                  <a:lnTo>
                    <a:pt x="12" y="13"/>
                  </a:lnTo>
                  <a:lnTo>
                    <a:pt x="6" y="13"/>
                  </a:lnTo>
                  <a:lnTo>
                    <a:pt x="4" y="15"/>
                  </a:lnTo>
                  <a:lnTo>
                    <a:pt x="2" y="17"/>
                  </a:lnTo>
                  <a:lnTo>
                    <a:pt x="0" y="19"/>
                  </a:lnTo>
                  <a:lnTo>
                    <a:pt x="0" y="23"/>
                  </a:lnTo>
                  <a:lnTo>
                    <a:pt x="0" y="27"/>
                  </a:lnTo>
                  <a:lnTo>
                    <a:pt x="2" y="29"/>
                  </a:lnTo>
                  <a:lnTo>
                    <a:pt x="6" y="31"/>
                  </a:lnTo>
                  <a:lnTo>
                    <a:pt x="10" y="31"/>
                  </a:lnTo>
                  <a:lnTo>
                    <a:pt x="16" y="31"/>
                  </a:lnTo>
                  <a:lnTo>
                    <a:pt x="20" y="27"/>
                  </a:lnTo>
                  <a:lnTo>
                    <a:pt x="22" y="31"/>
                  </a:lnTo>
                  <a:lnTo>
                    <a:pt x="25" y="31"/>
                  </a:lnTo>
                  <a:lnTo>
                    <a:pt x="29" y="31"/>
                  </a:lnTo>
                  <a:lnTo>
                    <a:pt x="29" y="27"/>
                  </a:lnTo>
                  <a:close/>
                  <a:moveTo>
                    <a:pt x="20" y="19"/>
                  </a:moveTo>
                  <a:lnTo>
                    <a:pt x="20" y="19"/>
                  </a:lnTo>
                  <a:lnTo>
                    <a:pt x="20" y="21"/>
                  </a:lnTo>
                  <a:lnTo>
                    <a:pt x="20" y="23"/>
                  </a:lnTo>
                  <a:lnTo>
                    <a:pt x="18" y="25"/>
                  </a:lnTo>
                  <a:lnTo>
                    <a:pt x="16" y="27"/>
                  </a:lnTo>
                  <a:lnTo>
                    <a:pt x="10" y="27"/>
                  </a:lnTo>
                  <a:lnTo>
                    <a:pt x="6" y="27"/>
                  </a:lnTo>
                  <a:lnTo>
                    <a:pt x="6" y="25"/>
                  </a:lnTo>
                  <a:lnTo>
                    <a:pt x="6" y="23"/>
                  </a:lnTo>
                  <a:lnTo>
                    <a:pt x="6" y="21"/>
                  </a:lnTo>
                  <a:lnTo>
                    <a:pt x="6" y="19"/>
                  </a:lnTo>
                  <a:lnTo>
                    <a:pt x="12" y="17"/>
                  </a:lnTo>
                  <a:lnTo>
                    <a:pt x="16" y="17"/>
                  </a:lnTo>
                  <a:lnTo>
                    <a:pt x="20" y="15"/>
                  </a:lnTo>
                  <a:lnTo>
                    <a:pt x="20" y="19"/>
                  </a:lnTo>
                  <a:close/>
                </a:path>
              </a:pathLst>
            </a:custGeom>
            <a:solidFill>
              <a:srgbClr val="000000"/>
            </a:solidFill>
            <a:ln w="9525">
              <a:noFill/>
              <a:round/>
              <a:headEnd/>
              <a:tailEnd/>
            </a:ln>
          </p:spPr>
          <p:txBody>
            <a:bodyPr/>
            <a:lstStyle/>
            <a:p>
              <a:endParaRPr lang="en-US"/>
            </a:p>
          </p:txBody>
        </p:sp>
        <p:sp>
          <p:nvSpPr>
            <p:cNvPr id="558" name="Freeform 240"/>
            <p:cNvSpPr>
              <a:spLocks noEditPoints="1"/>
            </p:cNvSpPr>
            <p:nvPr/>
          </p:nvSpPr>
          <p:spPr bwMode="auto">
            <a:xfrm>
              <a:off x="4229059" y="3728249"/>
              <a:ext cx="72349" cy="95793"/>
            </a:xfrm>
            <a:custGeom>
              <a:avLst/>
              <a:gdLst>
                <a:gd name="T0" fmla="*/ 0 w 30"/>
                <a:gd name="T1" fmla="*/ 0 h 42"/>
                <a:gd name="T2" fmla="*/ 0 w 30"/>
                <a:gd name="T3" fmla="*/ 42 h 42"/>
                <a:gd name="T4" fmla="*/ 5 w 30"/>
                <a:gd name="T5" fmla="*/ 42 h 42"/>
                <a:gd name="T6" fmla="*/ 5 w 30"/>
                <a:gd name="T7" fmla="*/ 25 h 42"/>
                <a:gd name="T8" fmla="*/ 19 w 30"/>
                <a:gd name="T9" fmla="*/ 25 h 42"/>
                <a:gd name="T10" fmla="*/ 25 w 30"/>
                <a:gd name="T11" fmla="*/ 23 h 42"/>
                <a:gd name="T12" fmla="*/ 28 w 30"/>
                <a:gd name="T13" fmla="*/ 21 h 42"/>
                <a:gd name="T14" fmla="*/ 30 w 30"/>
                <a:gd name="T15" fmla="*/ 17 h 42"/>
                <a:gd name="T16" fmla="*/ 30 w 30"/>
                <a:gd name="T17" fmla="*/ 11 h 42"/>
                <a:gd name="T18" fmla="*/ 30 w 30"/>
                <a:gd name="T19" fmla="*/ 7 h 42"/>
                <a:gd name="T20" fmla="*/ 28 w 30"/>
                <a:gd name="T21" fmla="*/ 3 h 42"/>
                <a:gd name="T22" fmla="*/ 23 w 30"/>
                <a:gd name="T23" fmla="*/ 2 h 42"/>
                <a:gd name="T24" fmla="*/ 19 w 30"/>
                <a:gd name="T25" fmla="*/ 0 h 42"/>
                <a:gd name="T26" fmla="*/ 19 w 30"/>
                <a:gd name="T27" fmla="*/ 0 h 42"/>
                <a:gd name="T28" fmla="*/ 0 w 30"/>
                <a:gd name="T29" fmla="*/ 0 h 42"/>
                <a:gd name="T30" fmla="*/ 5 w 30"/>
                <a:gd name="T31" fmla="*/ 19 h 42"/>
                <a:gd name="T32" fmla="*/ 5 w 30"/>
                <a:gd name="T33" fmla="*/ 5 h 42"/>
                <a:gd name="T34" fmla="*/ 17 w 30"/>
                <a:gd name="T35" fmla="*/ 5 h 42"/>
                <a:gd name="T36" fmla="*/ 21 w 30"/>
                <a:gd name="T37" fmla="*/ 5 h 42"/>
                <a:gd name="T38" fmla="*/ 23 w 30"/>
                <a:gd name="T39" fmla="*/ 7 h 42"/>
                <a:gd name="T40" fmla="*/ 25 w 30"/>
                <a:gd name="T41" fmla="*/ 9 h 42"/>
                <a:gd name="T42" fmla="*/ 25 w 30"/>
                <a:gd name="T43" fmla="*/ 11 h 42"/>
                <a:gd name="T44" fmla="*/ 25 w 30"/>
                <a:gd name="T45" fmla="*/ 15 h 42"/>
                <a:gd name="T46" fmla="*/ 23 w 30"/>
                <a:gd name="T47" fmla="*/ 17 h 42"/>
                <a:gd name="T48" fmla="*/ 21 w 30"/>
                <a:gd name="T49" fmla="*/ 19 h 42"/>
                <a:gd name="T50" fmla="*/ 17 w 30"/>
                <a:gd name="T51" fmla="*/ 19 h 42"/>
                <a:gd name="T52" fmla="*/ 5 w 30"/>
                <a:gd name="T53" fmla="*/ 19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
                <a:gd name="T82" fmla="*/ 0 h 42"/>
                <a:gd name="T83" fmla="*/ 30 w 3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 h="42">
                  <a:moveTo>
                    <a:pt x="0" y="0"/>
                  </a:moveTo>
                  <a:lnTo>
                    <a:pt x="0" y="42"/>
                  </a:lnTo>
                  <a:lnTo>
                    <a:pt x="5" y="42"/>
                  </a:lnTo>
                  <a:lnTo>
                    <a:pt x="5" y="25"/>
                  </a:lnTo>
                  <a:lnTo>
                    <a:pt x="19" y="25"/>
                  </a:lnTo>
                  <a:lnTo>
                    <a:pt x="25" y="23"/>
                  </a:lnTo>
                  <a:lnTo>
                    <a:pt x="28" y="21"/>
                  </a:lnTo>
                  <a:lnTo>
                    <a:pt x="30" y="17"/>
                  </a:lnTo>
                  <a:lnTo>
                    <a:pt x="30" y="11"/>
                  </a:lnTo>
                  <a:lnTo>
                    <a:pt x="30" y="7"/>
                  </a:lnTo>
                  <a:lnTo>
                    <a:pt x="28" y="3"/>
                  </a:lnTo>
                  <a:lnTo>
                    <a:pt x="23" y="2"/>
                  </a:lnTo>
                  <a:lnTo>
                    <a:pt x="19" y="0"/>
                  </a:lnTo>
                  <a:lnTo>
                    <a:pt x="0" y="0"/>
                  </a:lnTo>
                  <a:close/>
                  <a:moveTo>
                    <a:pt x="5" y="19"/>
                  </a:moveTo>
                  <a:lnTo>
                    <a:pt x="5" y="5"/>
                  </a:lnTo>
                  <a:lnTo>
                    <a:pt x="17" y="5"/>
                  </a:lnTo>
                  <a:lnTo>
                    <a:pt x="21" y="5"/>
                  </a:lnTo>
                  <a:lnTo>
                    <a:pt x="23" y="7"/>
                  </a:lnTo>
                  <a:lnTo>
                    <a:pt x="25" y="9"/>
                  </a:lnTo>
                  <a:lnTo>
                    <a:pt x="25" y="11"/>
                  </a:lnTo>
                  <a:lnTo>
                    <a:pt x="25" y="15"/>
                  </a:lnTo>
                  <a:lnTo>
                    <a:pt x="23" y="17"/>
                  </a:lnTo>
                  <a:lnTo>
                    <a:pt x="21" y="19"/>
                  </a:lnTo>
                  <a:lnTo>
                    <a:pt x="17" y="19"/>
                  </a:lnTo>
                  <a:lnTo>
                    <a:pt x="5" y="19"/>
                  </a:lnTo>
                  <a:close/>
                </a:path>
              </a:pathLst>
            </a:custGeom>
            <a:solidFill>
              <a:srgbClr val="000000"/>
            </a:solidFill>
            <a:ln w="9525">
              <a:noFill/>
              <a:round/>
              <a:headEnd/>
              <a:tailEnd/>
            </a:ln>
          </p:spPr>
          <p:txBody>
            <a:bodyPr/>
            <a:lstStyle/>
            <a:p>
              <a:endParaRPr lang="en-US"/>
            </a:p>
          </p:txBody>
        </p:sp>
        <p:sp>
          <p:nvSpPr>
            <p:cNvPr id="559" name="Freeform 241"/>
            <p:cNvSpPr>
              <a:spLocks noEditPoints="1"/>
            </p:cNvSpPr>
            <p:nvPr/>
          </p:nvSpPr>
          <p:spPr bwMode="auto">
            <a:xfrm>
              <a:off x="4315879" y="3753338"/>
              <a:ext cx="65115" cy="75266"/>
            </a:xfrm>
            <a:custGeom>
              <a:avLst/>
              <a:gdLst>
                <a:gd name="T0" fmla="*/ 27 w 27"/>
                <a:gd name="T1" fmla="*/ 17 h 33"/>
                <a:gd name="T2" fmla="*/ 27 w 27"/>
                <a:gd name="T3" fmla="*/ 10 h 33"/>
                <a:gd name="T4" fmla="*/ 25 w 27"/>
                <a:gd name="T5" fmla="*/ 4 h 33"/>
                <a:gd name="T6" fmla="*/ 19 w 27"/>
                <a:gd name="T7" fmla="*/ 0 h 33"/>
                <a:gd name="T8" fmla="*/ 15 w 27"/>
                <a:gd name="T9" fmla="*/ 0 h 33"/>
                <a:gd name="T10" fmla="*/ 8 w 27"/>
                <a:gd name="T11" fmla="*/ 0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1 h 33"/>
                <a:gd name="T28" fmla="*/ 14 w 27"/>
                <a:gd name="T29" fmla="*/ 33 h 33"/>
                <a:gd name="T30" fmla="*/ 19 w 27"/>
                <a:gd name="T31" fmla="*/ 31 h 33"/>
                <a:gd name="T32" fmla="*/ 25 w 27"/>
                <a:gd name="T33" fmla="*/ 27 h 33"/>
                <a:gd name="T34" fmla="*/ 27 w 27"/>
                <a:gd name="T35" fmla="*/ 25 h 33"/>
                <a:gd name="T36" fmla="*/ 27 w 27"/>
                <a:gd name="T37" fmla="*/ 21 h 33"/>
                <a:gd name="T38" fmla="*/ 21 w 27"/>
                <a:gd name="T39" fmla="*/ 21 h 33"/>
                <a:gd name="T40" fmla="*/ 21 w 27"/>
                <a:gd name="T41" fmla="*/ 23 h 33"/>
                <a:gd name="T42" fmla="*/ 19 w 27"/>
                <a:gd name="T43" fmla="*/ 25 h 33"/>
                <a:gd name="T44" fmla="*/ 17 w 27"/>
                <a:gd name="T45" fmla="*/ 27 h 33"/>
                <a:gd name="T46" fmla="*/ 14 w 27"/>
                <a:gd name="T47" fmla="*/ 27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4 h 33"/>
                <a:gd name="T60" fmla="*/ 6 w 27"/>
                <a:gd name="T61" fmla="*/ 10 h 33"/>
                <a:gd name="T62" fmla="*/ 8 w 27"/>
                <a:gd name="T63" fmla="*/ 6 h 33"/>
                <a:gd name="T64" fmla="*/ 10 w 27"/>
                <a:gd name="T65" fmla="*/ 4 h 33"/>
                <a:gd name="T66" fmla="*/ 14 w 27"/>
                <a:gd name="T67" fmla="*/ 4 h 33"/>
                <a:gd name="T68" fmla="*/ 17 w 27"/>
                <a:gd name="T69" fmla="*/ 4 h 33"/>
                <a:gd name="T70" fmla="*/ 19 w 27"/>
                <a:gd name="T71" fmla="*/ 6 h 33"/>
                <a:gd name="T72" fmla="*/ 21 w 27"/>
                <a:gd name="T73" fmla="*/ 10 h 33"/>
                <a:gd name="T74" fmla="*/ 21 w 27"/>
                <a:gd name="T75" fmla="*/ 14 h 33"/>
                <a:gd name="T76" fmla="*/ 6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5" y="4"/>
                  </a:lnTo>
                  <a:lnTo>
                    <a:pt x="19" y="0"/>
                  </a:lnTo>
                  <a:lnTo>
                    <a:pt x="15" y="0"/>
                  </a:lnTo>
                  <a:lnTo>
                    <a:pt x="8" y="0"/>
                  </a:lnTo>
                  <a:lnTo>
                    <a:pt x="4" y="4"/>
                  </a:lnTo>
                  <a:lnTo>
                    <a:pt x="0" y="10"/>
                  </a:lnTo>
                  <a:lnTo>
                    <a:pt x="0" y="17"/>
                  </a:lnTo>
                  <a:lnTo>
                    <a:pt x="0" y="21"/>
                  </a:lnTo>
                  <a:lnTo>
                    <a:pt x="2" y="25"/>
                  </a:lnTo>
                  <a:lnTo>
                    <a:pt x="4" y="29"/>
                  </a:lnTo>
                  <a:lnTo>
                    <a:pt x="6" y="31"/>
                  </a:lnTo>
                  <a:lnTo>
                    <a:pt x="10" y="31"/>
                  </a:lnTo>
                  <a:lnTo>
                    <a:pt x="14" y="33"/>
                  </a:lnTo>
                  <a:lnTo>
                    <a:pt x="19" y="31"/>
                  </a:lnTo>
                  <a:lnTo>
                    <a:pt x="25" y="27"/>
                  </a:lnTo>
                  <a:lnTo>
                    <a:pt x="27" y="25"/>
                  </a:lnTo>
                  <a:lnTo>
                    <a:pt x="27" y="21"/>
                  </a:lnTo>
                  <a:lnTo>
                    <a:pt x="21" y="21"/>
                  </a:lnTo>
                  <a:lnTo>
                    <a:pt x="21" y="23"/>
                  </a:lnTo>
                  <a:lnTo>
                    <a:pt x="19" y="25"/>
                  </a:lnTo>
                  <a:lnTo>
                    <a:pt x="17" y="27"/>
                  </a:lnTo>
                  <a:lnTo>
                    <a:pt x="14" y="27"/>
                  </a:lnTo>
                  <a:lnTo>
                    <a:pt x="10" y="27"/>
                  </a:lnTo>
                  <a:lnTo>
                    <a:pt x="8" y="25"/>
                  </a:lnTo>
                  <a:lnTo>
                    <a:pt x="6" y="23"/>
                  </a:lnTo>
                  <a:lnTo>
                    <a:pt x="6" y="17"/>
                  </a:lnTo>
                  <a:lnTo>
                    <a:pt x="27" y="17"/>
                  </a:lnTo>
                  <a:close/>
                  <a:moveTo>
                    <a:pt x="6" y="14"/>
                  </a:moveTo>
                  <a:lnTo>
                    <a:pt x="6" y="10"/>
                  </a:lnTo>
                  <a:lnTo>
                    <a:pt x="8" y="6"/>
                  </a:lnTo>
                  <a:lnTo>
                    <a:pt x="10" y="4"/>
                  </a:lnTo>
                  <a:lnTo>
                    <a:pt x="14" y="4"/>
                  </a:lnTo>
                  <a:lnTo>
                    <a:pt x="17" y="4"/>
                  </a:lnTo>
                  <a:lnTo>
                    <a:pt x="19" y="6"/>
                  </a:lnTo>
                  <a:lnTo>
                    <a:pt x="21" y="10"/>
                  </a:lnTo>
                  <a:lnTo>
                    <a:pt x="21" y="14"/>
                  </a:lnTo>
                  <a:lnTo>
                    <a:pt x="6" y="14"/>
                  </a:lnTo>
                  <a:close/>
                </a:path>
              </a:pathLst>
            </a:custGeom>
            <a:solidFill>
              <a:srgbClr val="000000"/>
            </a:solidFill>
            <a:ln w="9525">
              <a:noFill/>
              <a:round/>
              <a:headEnd/>
              <a:tailEnd/>
            </a:ln>
          </p:spPr>
          <p:txBody>
            <a:bodyPr/>
            <a:lstStyle/>
            <a:p>
              <a:endParaRPr lang="en-US"/>
            </a:p>
          </p:txBody>
        </p:sp>
        <p:sp>
          <p:nvSpPr>
            <p:cNvPr id="560" name="Freeform 242"/>
            <p:cNvSpPr>
              <a:spLocks/>
            </p:cNvSpPr>
            <p:nvPr/>
          </p:nvSpPr>
          <p:spPr bwMode="auto">
            <a:xfrm>
              <a:off x="4400287" y="3753338"/>
              <a:ext cx="36175" cy="70704"/>
            </a:xfrm>
            <a:custGeom>
              <a:avLst/>
              <a:gdLst>
                <a:gd name="T0" fmla="*/ 15 w 15"/>
                <a:gd name="T1" fmla="*/ 0 h 31"/>
                <a:gd name="T2" fmla="*/ 13 w 15"/>
                <a:gd name="T3" fmla="*/ 0 h 31"/>
                <a:gd name="T4" fmla="*/ 7 w 15"/>
                <a:gd name="T5" fmla="*/ 2 h 31"/>
                <a:gd name="T6" fmla="*/ 4 w 15"/>
                <a:gd name="T7" fmla="*/ 6 h 31"/>
                <a:gd name="T8" fmla="*/ 4 w 15"/>
                <a:gd name="T9" fmla="*/ 0 h 31"/>
                <a:gd name="T10" fmla="*/ 0 w 15"/>
                <a:gd name="T11" fmla="*/ 0 h 31"/>
                <a:gd name="T12" fmla="*/ 0 w 15"/>
                <a:gd name="T13" fmla="*/ 31 h 31"/>
                <a:gd name="T14" fmla="*/ 4 w 15"/>
                <a:gd name="T15" fmla="*/ 31 h 31"/>
                <a:gd name="T16" fmla="*/ 4 w 15"/>
                <a:gd name="T17" fmla="*/ 14 h 31"/>
                <a:gd name="T18" fmla="*/ 5 w 15"/>
                <a:gd name="T19" fmla="*/ 10 h 31"/>
                <a:gd name="T20" fmla="*/ 7 w 15"/>
                <a:gd name="T21" fmla="*/ 8 h 31"/>
                <a:gd name="T22" fmla="*/ 9 w 15"/>
                <a:gd name="T23" fmla="*/ 6 h 31"/>
                <a:gd name="T24" fmla="*/ 13 w 15"/>
                <a:gd name="T25" fmla="*/ 4 h 31"/>
                <a:gd name="T26" fmla="*/ 15 w 15"/>
                <a:gd name="T27" fmla="*/ 4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4" y="6"/>
                  </a:lnTo>
                  <a:lnTo>
                    <a:pt x="4" y="0"/>
                  </a:lnTo>
                  <a:lnTo>
                    <a:pt x="0" y="0"/>
                  </a:lnTo>
                  <a:lnTo>
                    <a:pt x="0" y="31"/>
                  </a:lnTo>
                  <a:lnTo>
                    <a:pt x="4" y="31"/>
                  </a:lnTo>
                  <a:lnTo>
                    <a:pt x="4" y="14"/>
                  </a:lnTo>
                  <a:lnTo>
                    <a:pt x="5" y="10"/>
                  </a:lnTo>
                  <a:lnTo>
                    <a:pt x="7" y="8"/>
                  </a:lnTo>
                  <a:lnTo>
                    <a:pt x="9" y="6"/>
                  </a:lnTo>
                  <a:lnTo>
                    <a:pt x="13" y="4"/>
                  </a:lnTo>
                  <a:lnTo>
                    <a:pt x="15" y="4"/>
                  </a:lnTo>
                  <a:lnTo>
                    <a:pt x="15" y="0"/>
                  </a:lnTo>
                  <a:close/>
                </a:path>
              </a:pathLst>
            </a:custGeom>
            <a:solidFill>
              <a:srgbClr val="000000"/>
            </a:solidFill>
            <a:ln w="9525">
              <a:noFill/>
              <a:round/>
              <a:headEnd/>
              <a:tailEnd/>
            </a:ln>
          </p:spPr>
          <p:txBody>
            <a:bodyPr/>
            <a:lstStyle/>
            <a:p>
              <a:endParaRPr lang="en-US"/>
            </a:p>
          </p:txBody>
        </p:sp>
        <p:sp>
          <p:nvSpPr>
            <p:cNvPr id="561" name="Freeform 243"/>
            <p:cNvSpPr>
              <a:spLocks/>
            </p:cNvSpPr>
            <p:nvPr/>
          </p:nvSpPr>
          <p:spPr bwMode="auto">
            <a:xfrm>
              <a:off x="4446108" y="3753338"/>
              <a:ext cx="96466" cy="70704"/>
            </a:xfrm>
            <a:custGeom>
              <a:avLst/>
              <a:gdLst>
                <a:gd name="T0" fmla="*/ 21 w 40"/>
                <a:gd name="T1" fmla="*/ 4 h 31"/>
                <a:gd name="T2" fmla="*/ 19 w 40"/>
                <a:gd name="T3" fmla="*/ 0 h 31"/>
                <a:gd name="T4" fmla="*/ 13 w 40"/>
                <a:gd name="T5" fmla="*/ 0 h 31"/>
                <a:gd name="T6" fmla="*/ 9 w 40"/>
                <a:gd name="T7" fmla="*/ 0 h 31"/>
                <a:gd name="T8" fmla="*/ 6 w 40"/>
                <a:gd name="T9" fmla="*/ 4 h 31"/>
                <a:gd name="T10" fmla="*/ 4 w 40"/>
                <a:gd name="T11" fmla="*/ 4 h 31"/>
                <a:gd name="T12" fmla="*/ 4 w 40"/>
                <a:gd name="T13" fmla="*/ 4 h 31"/>
                <a:gd name="T14" fmla="*/ 4 w 40"/>
                <a:gd name="T15" fmla="*/ 0 h 31"/>
                <a:gd name="T16" fmla="*/ 0 w 40"/>
                <a:gd name="T17" fmla="*/ 0 h 31"/>
                <a:gd name="T18" fmla="*/ 0 w 40"/>
                <a:gd name="T19" fmla="*/ 31 h 31"/>
                <a:gd name="T20" fmla="*/ 4 w 40"/>
                <a:gd name="T21" fmla="*/ 31 h 31"/>
                <a:gd name="T22" fmla="*/ 4 w 40"/>
                <a:gd name="T23" fmla="*/ 14 h 31"/>
                <a:gd name="T24" fmla="*/ 6 w 40"/>
                <a:gd name="T25" fmla="*/ 10 h 31"/>
                <a:gd name="T26" fmla="*/ 8 w 40"/>
                <a:gd name="T27" fmla="*/ 8 h 31"/>
                <a:gd name="T28" fmla="*/ 9 w 40"/>
                <a:gd name="T29" fmla="*/ 4 h 31"/>
                <a:gd name="T30" fmla="*/ 13 w 40"/>
                <a:gd name="T31" fmla="*/ 4 h 31"/>
                <a:gd name="T32" fmla="*/ 15 w 40"/>
                <a:gd name="T33" fmla="*/ 6 h 31"/>
                <a:gd name="T34" fmla="*/ 17 w 40"/>
                <a:gd name="T35" fmla="*/ 10 h 31"/>
                <a:gd name="T36" fmla="*/ 17 w 40"/>
                <a:gd name="T37" fmla="*/ 31 h 31"/>
                <a:gd name="T38" fmla="*/ 23 w 40"/>
                <a:gd name="T39" fmla="*/ 31 h 31"/>
                <a:gd name="T40" fmla="*/ 23 w 40"/>
                <a:gd name="T41" fmla="*/ 12 h 31"/>
                <a:gd name="T42" fmla="*/ 23 w 40"/>
                <a:gd name="T43" fmla="*/ 10 h 31"/>
                <a:gd name="T44" fmla="*/ 25 w 40"/>
                <a:gd name="T45" fmla="*/ 6 h 31"/>
                <a:gd name="T46" fmla="*/ 27 w 40"/>
                <a:gd name="T47" fmla="*/ 4 h 31"/>
                <a:gd name="T48" fmla="*/ 31 w 40"/>
                <a:gd name="T49" fmla="*/ 4 h 31"/>
                <a:gd name="T50" fmla="*/ 32 w 40"/>
                <a:gd name="T51" fmla="*/ 4 h 31"/>
                <a:gd name="T52" fmla="*/ 34 w 40"/>
                <a:gd name="T53" fmla="*/ 6 h 31"/>
                <a:gd name="T54" fmla="*/ 34 w 40"/>
                <a:gd name="T55" fmla="*/ 8 h 31"/>
                <a:gd name="T56" fmla="*/ 34 w 40"/>
                <a:gd name="T57" fmla="*/ 12 h 31"/>
                <a:gd name="T58" fmla="*/ 34 w 40"/>
                <a:gd name="T59" fmla="*/ 31 h 31"/>
                <a:gd name="T60" fmla="*/ 40 w 40"/>
                <a:gd name="T61" fmla="*/ 31 h 31"/>
                <a:gd name="T62" fmla="*/ 40 w 40"/>
                <a:gd name="T63" fmla="*/ 12 h 31"/>
                <a:gd name="T64" fmla="*/ 40 w 40"/>
                <a:gd name="T65" fmla="*/ 12 h 31"/>
                <a:gd name="T66" fmla="*/ 40 w 40"/>
                <a:gd name="T67" fmla="*/ 6 h 31"/>
                <a:gd name="T68" fmla="*/ 38 w 40"/>
                <a:gd name="T69" fmla="*/ 2 h 31"/>
                <a:gd name="T70" fmla="*/ 34 w 40"/>
                <a:gd name="T71" fmla="*/ 0 h 31"/>
                <a:gd name="T72" fmla="*/ 31 w 40"/>
                <a:gd name="T73" fmla="*/ 0 h 31"/>
                <a:gd name="T74" fmla="*/ 27 w 40"/>
                <a:gd name="T75" fmla="*/ 0 h 31"/>
                <a:gd name="T76" fmla="*/ 23 w 40"/>
                <a:gd name="T77" fmla="*/ 4 h 31"/>
                <a:gd name="T78" fmla="*/ 21 w 40"/>
                <a:gd name="T79" fmla="*/ 4 h 3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31"/>
                <a:gd name="T122" fmla="*/ 40 w 40"/>
                <a:gd name="T123" fmla="*/ 31 h 3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31">
                  <a:moveTo>
                    <a:pt x="21" y="4"/>
                  </a:moveTo>
                  <a:lnTo>
                    <a:pt x="19" y="0"/>
                  </a:lnTo>
                  <a:lnTo>
                    <a:pt x="13" y="0"/>
                  </a:lnTo>
                  <a:lnTo>
                    <a:pt x="9" y="0"/>
                  </a:lnTo>
                  <a:lnTo>
                    <a:pt x="6" y="4"/>
                  </a:lnTo>
                  <a:lnTo>
                    <a:pt x="4" y="4"/>
                  </a:lnTo>
                  <a:lnTo>
                    <a:pt x="4" y="0"/>
                  </a:lnTo>
                  <a:lnTo>
                    <a:pt x="0" y="0"/>
                  </a:lnTo>
                  <a:lnTo>
                    <a:pt x="0" y="31"/>
                  </a:lnTo>
                  <a:lnTo>
                    <a:pt x="4" y="31"/>
                  </a:lnTo>
                  <a:lnTo>
                    <a:pt x="4" y="14"/>
                  </a:lnTo>
                  <a:lnTo>
                    <a:pt x="6" y="10"/>
                  </a:lnTo>
                  <a:lnTo>
                    <a:pt x="8" y="8"/>
                  </a:lnTo>
                  <a:lnTo>
                    <a:pt x="9" y="4"/>
                  </a:lnTo>
                  <a:lnTo>
                    <a:pt x="13" y="4"/>
                  </a:lnTo>
                  <a:lnTo>
                    <a:pt x="15" y="6"/>
                  </a:lnTo>
                  <a:lnTo>
                    <a:pt x="17" y="10"/>
                  </a:lnTo>
                  <a:lnTo>
                    <a:pt x="17" y="31"/>
                  </a:lnTo>
                  <a:lnTo>
                    <a:pt x="23" y="31"/>
                  </a:lnTo>
                  <a:lnTo>
                    <a:pt x="23" y="12"/>
                  </a:lnTo>
                  <a:lnTo>
                    <a:pt x="23" y="10"/>
                  </a:lnTo>
                  <a:lnTo>
                    <a:pt x="25" y="6"/>
                  </a:lnTo>
                  <a:lnTo>
                    <a:pt x="27" y="4"/>
                  </a:lnTo>
                  <a:lnTo>
                    <a:pt x="31" y="4"/>
                  </a:lnTo>
                  <a:lnTo>
                    <a:pt x="32" y="4"/>
                  </a:lnTo>
                  <a:lnTo>
                    <a:pt x="34" y="6"/>
                  </a:lnTo>
                  <a:lnTo>
                    <a:pt x="34" y="8"/>
                  </a:lnTo>
                  <a:lnTo>
                    <a:pt x="34" y="12"/>
                  </a:lnTo>
                  <a:lnTo>
                    <a:pt x="34" y="31"/>
                  </a:lnTo>
                  <a:lnTo>
                    <a:pt x="40" y="31"/>
                  </a:lnTo>
                  <a:lnTo>
                    <a:pt x="40" y="12"/>
                  </a:lnTo>
                  <a:lnTo>
                    <a:pt x="40" y="6"/>
                  </a:lnTo>
                  <a:lnTo>
                    <a:pt x="38" y="2"/>
                  </a:lnTo>
                  <a:lnTo>
                    <a:pt x="34" y="0"/>
                  </a:lnTo>
                  <a:lnTo>
                    <a:pt x="31" y="0"/>
                  </a:lnTo>
                  <a:lnTo>
                    <a:pt x="27" y="0"/>
                  </a:lnTo>
                  <a:lnTo>
                    <a:pt x="23" y="4"/>
                  </a:lnTo>
                  <a:lnTo>
                    <a:pt x="21" y="4"/>
                  </a:lnTo>
                  <a:close/>
                </a:path>
              </a:pathLst>
            </a:custGeom>
            <a:solidFill>
              <a:srgbClr val="000000"/>
            </a:solidFill>
            <a:ln w="9525">
              <a:noFill/>
              <a:round/>
              <a:headEnd/>
              <a:tailEnd/>
            </a:ln>
          </p:spPr>
          <p:txBody>
            <a:bodyPr/>
            <a:lstStyle/>
            <a:p>
              <a:endParaRPr lang="en-US"/>
            </a:p>
          </p:txBody>
        </p:sp>
        <p:sp>
          <p:nvSpPr>
            <p:cNvPr id="562" name="Freeform 244"/>
            <p:cNvSpPr>
              <a:spLocks noEditPoints="1"/>
            </p:cNvSpPr>
            <p:nvPr/>
          </p:nvSpPr>
          <p:spPr bwMode="auto">
            <a:xfrm>
              <a:off x="4561867" y="3728249"/>
              <a:ext cx="14470" cy="95793"/>
            </a:xfrm>
            <a:custGeom>
              <a:avLst/>
              <a:gdLst>
                <a:gd name="T0" fmla="*/ 0 w 6"/>
                <a:gd name="T1" fmla="*/ 0 h 42"/>
                <a:gd name="T2" fmla="*/ 0 w 6"/>
                <a:gd name="T3" fmla="*/ 5 h 42"/>
                <a:gd name="T4" fmla="*/ 6 w 6"/>
                <a:gd name="T5" fmla="*/ 5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5"/>
                  </a:lnTo>
                  <a:lnTo>
                    <a:pt x="6" y="5"/>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563" name="Freeform 245"/>
            <p:cNvSpPr>
              <a:spLocks noEditPoints="1"/>
            </p:cNvSpPr>
            <p:nvPr/>
          </p:nvSpPr>
          <p:spPr bwMode="auto">
            <a:xfrm>
              <a:off x="4588395" y="3753338"/>
              <a:ext cx="69938" cy="75266"/>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4 h 33"/>
                <a:gd name="T12" fmla="*/ 23 w 29"/>
                <a:gd name="T13" fmla="*/ 2 h 33"/>
                <a:gd name="T14" fmla="*/ 20 w 29"/>
                <a:gd name="T15" fmla="*/ 0 h 33"/>
                <a:gd name="T16" fmla="*/ 14 w 29"/>
                <a:gd name="T17" fmla="*/ 0 h 33"/>
                <a:gd name="T18" fmla="*/ 8 w 29"/>
                <a:gd name="T19" fmla="*/ 0 h 33"/>
                <a:gd name="T20" fmla="*/ 6 w 29"/>
                <a:gd name="T21" fmla="*/ 2 h 33"/>
                <a:gd name="T22" fmla="*/ 2 w 29"/>
                <a:gd name="T23" fmla="*/ 6 h 33"/>
                <a:gd name="T24" fmla="*/ 2 w 29"/>
                <a:gd name="T25" fmla="*/ 10 h 33"/>
                <a:gd name="T26" fmla="*/ 6 w 29"/>
                <a:gd name="T27" fmla="*/ 10 h 33"/>
                <a:gd name="T28" fmla="*/ 6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6 h 33"/>
                <a:gd name="T42" fmla="*/ 21 w 29"/>
                <a:gd name="T43" fmla="*/ 10 h 33"/>
                <a:gd name="T44" fmla="*/ 20 w 29"/>
                <a:gd name="T45" fmla="*/ 12 h 33"/>
                <a:gd name="T46" fmla="*/ 20 w 29"/>
                <a:gd name="T47" fmla="*/ 12 h 33"/>
                <a:gd name="T48" fmla="*/ 12 w 29"/>
                <a:gd name="T49" fmla="*/ 14 h 33"/>
                <a:gd name="T50" fmla="*/ 6 w 29"/>
                <a:gd name="T51" fmla="*/ 14 h 33"/>
                <a:gd name="T52" fmla="*/ 4 w 29"/>
                <a:gd name="T53" fmla="*/ 15 h 33"/>
                <a:gd name="T54" fmla="*/ 2 w 29"/>
                <a:gd name="T55" fmla="*/ 17 h 33"/>
                <a:gd name="T56" fmla="*/ 0 w 29"/>
                <a:gd name="T57" fmla="*/ 19 h 33"/>
                <a:gd name="T58" fmla="*/ 0 w 29"/>
                <a:gd name="T59" fmla="*/ 23 h 33"/>
                <a:gd name="T60" fmla="*/ 0 w 29"/>
                <a:gd name="T61" fmla="*/ 27 h 33"/>
                <a:gd name="T62" fmla="*/ 2 w 29"/>
                <a:gd name="T63" fmla="*/ 29 h 33"/>
                <a:gd name="T64" fmla="*/ 6 w 29"/>
                <a:gd name="T65" fmla="*/ 31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2 w 29"/>
                <a:gd name="T91" fmla="*/ 27 h 33"/>
                <a:gd name="T92" fmla="*/ 6 w 29"/>
                <a:gd name="T93" fmla="*/ 27 h 33"/>
                <a:gd name="T94" fmla="*/ 6 w 29"/>
                <a:gd name="T95" fmla="*/ 25 h 33"/>
                <a:gd name="T96" fmla="*/ 6 w 29"/>
                <a:gd name="T97" fmla="*/ 23 h 33"/>
                <a:gd name="T98" fmla="*/ 6 w 29"/>
                <a:gd name="T99" fmla="*/ 21 h 33"/>
                <a:gd name="T100" fmla="*/ 6 w 29"/>
                <a:gd name="T101" fmla="*/ 19 h 33"/>
                <a:gd name="T102" fmla="*/ 12 w 29"/>
                <a:gd name="T103" fmla="*/ 17 h 33"/>
                <a:gd name="T104" fmla="*/ 18 w 29"/>
                <a:gd name="T105" fmla="*/ 17 h 33"/>
                <a:gd name="T106" fmla="*/ 20 w 29"/>
                <a:gd name="T107" fmla="*/ 15 h 33"/>
                <a:gd name="T108" fmla="*/ 20 w 29"/>
                <a:gd name="T109" fmla="*/ 15 h 33"/>
                <a:gd name="T110" fmla="*/ 20 w 29"/>
                <a:gd name="T111" fmla="*/ 15 h 33"/>
                <a:gd name="T112" fmla="*/ 20 w 29"/>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7"/>
                  </a:lnTo>
                  <a:lnTo>
                    <a:pt x="25" y="27"/>
                  </a:lnTo>
                  <a:lnTo>
                    <a:pt x="25" y="25"/>
                  </a:lnTo>
                  <a:lnTo>
                    <a:pt x="25" y="8"/>
                  </a:lnTo>
                  <a:lnTo>
                    <a:pt x="25" y="4"/>
                  </a:lnTo>
                  <a:lnTo>
                    <a:pt x="23" y="2"/>
                  </a:lnTo>
                  <a:lnTo>
                    <a:pt x="20" y="0"/>
                  </a:lnTo>
                  <a:lnTo>
                    <a:pt x="14" y="0"/>
                  </a:lnTo>
                  <a:lnTo>
                    <a:pt x="8" y="0"/>
                  </a:lnTo>
                  <a:lnTo>
                    <a:pt x="6" y="2"/>
                  </a:lnTo>
                  <a:lnTo>
                    <a:pt x="2" y="6"/>
                  </a:lnTo>
                  <a:lnTo>
                    <a:pt x="2" y="10"/>
                  </a:lnTo>
                  <a:lnTo>
                    <a:pt x="6" y="10"/>
                  </a:lnTo>
                  <a:lnTo>
                    <a:pt x="6" y="8"/>
                  </a:lnTo>
                  <a:lnTo>
                    <a:pt x="8" y="6"/>
                  </a:lnTo>
                  <a:lnTo>
                    <a:pt x="10" y="4"/>
                  </a:lnTo>
                  <a:lnTo>
                    <a:pt x="14" y="4"/>
                  </a:lnTo>
                  <a:lnTo>
                    <a:pt x="18" y="4"/>
                  </a:lnTo>
                  <a:lnTo>
                    <a:pt x="20" y="6"/>
                  </a:lnTo>
                  <a:lnTo>
                    <a:pt x="21" y="10"/>
                  </a:lnTo>
                  <a:lnTo>
                    <a:pt x="20" y="12"/>
                  </a:lnTo>
                  <a:lnTo>
                    <a:pt x="12" y="14"/>
                  </a:lnTo>
                  <a:lnTo>
                    <a:pt x="6" y="14"/>
                  </a:lnTo>
                  <a:lnTo>
                    <a:pt x="4" y="15"/>
                  </a:lnTo>
                  <a:lnTo>
                    <a:pt x="2" y="17"/>
                  </a:lnTo>
                  <a:lnTo>
                    <a:pt x="0" y="19"/>
                  </a:lnTo>
                  <a:lnTo>
                    <a:pt x="0" y="23"/>
                  </a:lnTo>
                  <a:lnTo>
                    <a:pt x="0" y="27"/>
                  </a:lnTo>
                  <a:lnTo>
                    <a:pt x="2" y="29"/>
                  </a:lnTo>
                  <a:lnTo>
                    <a:pt x="6" y="31"/>
                  </a:lnTo>
                  <a:lnTo>
                    <a:pt x="10" y="33"/>
                  </a:lnTo>
                  <a:lnTo>
                    <a:pt x="16" y="31"/>
                  </a:lnTo>
                  <a:lnTo>
                    <a:pt x="21" y="27"/>
                  </a:lnTo>
                  <a:lnTo>
                    <a:pt x="21" y="31"/>
                  </a:lnTo>
                  <a:lnTo>
                    <a:pt x="25" y="33"/>
                  </a:lnTo>
                  <a:lnTo>
                    <a:pt x="29" y="31"/>
                  </a:lnTo>
                  <a:lnTo>
                    <a:pt x="29" y="27"/>
                  </a:lnTo>
                  <a:close/>
                  <a:moveTo>
                    <a:pt x="20" y="19"/>
                  </a:moveTo>
                  <a:lnTo>
                    <a:pt x="20" y="21"/>
                  </a:lnTo>
                  <a:lnTo>
                    <a:pt x="20" y="23"/>
                  </a:lnTo>
                  <a:lnTo>
                    <a:pt x="18" y="25"/>
                  </a:lnTo>
                  <a:lnTo>
                    <a:pt x="16" y="27"/>
                  </a:lnTo>
                  <a:lnTo>
                    <a:pt x="12" y="27"/>
                  </a:lnTo>
                  <a:lnTo>
                    <a:pt x="6" y="27"/>
                  </a:lnTo>
                  <a:lnTo>
                    <a:pt x="6" y="25"/>
                  </a:lnTo>
                  <a:lnTo>
                    <a:pt x="6" y="23"/>
                  </a:lnTo>
                  <a:lnTo>
                    <a:pt x="6" y="21"/>
                  </a:lnTo>
                  <a:lnTo>
                    <a:pt x="6" y="19"/>
                  </a:lnTo>
                  <a:lnTo>
                    <a:pt x="12" y="17"/>
                  </a:lnTo>
                  <a:lnTo>
                    <a:pt x="18" y="17"/>
                  </a:lnTo>
                  <a:lnTo>
                    <a:pt x="20" y="15"/>
                  </a:lnTo>
                  <a:lnTo>
                    <a:pt x="20" y="19"/>
                  </a:lnTo>
                  <a:close/>
                </a:path>
              </a:pathLst>
            </a:custGeom>
            <a:solidFill>
              <a:srgbClr val="000000"/>
            </a:solidFill>
            <a:ln w="9525">
              <a:noFill/>
              <a:round/>
              <a:headEnd/>
              <a:tailEnd/>
            </a:ln>
          </p:spPr>
          <p:txBody>
            <a:bodyPr/>
            <a:lstStyle/>
            <a:p>
              <a:endParaRPr lang="en-US"/>
            </a:p>
          </p:txBody>
        </p:sp>
        <p:sp>
          <p:nvSpPr>
            <p:cNvPr id="564" name="Freeform 246"/>
            <p:cNvSpPr>
              <a:spLocks/>
            </p:cNvSpPr>
            <p:nvPr/>
          </p:nvSpPr>
          <p:spPr bwMode="auto">
            <a:xfrm>
              <a:off x="4672803" y="3753338"/>
              <a:ext cx="60291" cy="70704"/>
            </a:xfrm>
            <a:custGeom>
              <a:avLst/>
              <a:gdLst>
                <a:gd name="T0" fmla="*/ 25 w 25"/>
                <a:gd name="T1" fmla="*/ 31 h 31"/>
                <a:gd name="T2" fmla="*/ 25 w 25"/>
                <a:gd name="T3" fmla="*/ 10 h 31"/>
                <a:gd name="T4" fmla="*/ 23 w 25"/>
                <a:gd name="T5" fmla="*/ 6 h 31"/>
                <a:gd name="T6" fmla="*/ 21 w 25"/>
                <a:gd name="T7" fmla="*/ 2 h 31"/>
                <a:gd name="T8" fmla="*/ 17 w 25"/>
                <a:gd name="T9" fmla="*/ 0 h 31"/>
                <a:gd name="T10" fmla="*/ 13 w 25"/>
                <a:gd name="T11" fmla="*/ 0 h 31"/>
                <a:gd name="T12" fmla="*/ 10 w 25"/>
                <a:gd name="T13" fmla="*/ 0 h 31"/>
                <a:gd name="T14" fmla="*/ 4 w 25"/>
                <a:gd name="T15" fmla="*/ 4 h 31"/>
                <a:gd name="T16" fmla="*/ 4 w 25"/>
                <a:gd name="T17" fmla="*/ 0 h 31"/>
                <a:gd name="T18" fmla="*/ 0 w 25"/>
                <a:gd name="T19" fmla="*/ 0 h 31"/>
                <a:gd name="T20" fmla="*/ 0 w 25"/>
                <a:gd name="T21" fmla="*/ 31 h 31"/>
                <a:gd name="T22" fmla="*/ 6 w 25"/>
                <a:gd name="T23" fmla="*/ 31 h 31"/>
                <a:gd name="T24" fmla="*/ 6 w 25"/>
                <a:gd name="T25" fmla="*/ 14 h 31"/>
                <a:gd name="T26" fmla="*/ 6 w 25"/>
                <a:gd name="T27" fmla="*/ 10 h 31"/>
                <a:gd name="T28" fmla="*/ 8 w 25"/>
                <a:gd name="T29" fmla="*/ 6 h 31"/>
                <a:gd name="T30" fmla="*/ 10 w 25"/>
                <a:gd name="T31" fmla="*/ 4 h 31"/>
                <a:gd name="T32" fmla="*/ 13 w 25"/>
                <a:gd name="T33" fmla="*/ 4 h 31"/>
                <a:gd name="T34" fmla="*/ 15 w 25"/>
                <a:gd name="T35" fmla="*/ 4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7" y="0"/>
                  </a:lnTo>
                  <a:lnTo>
                    <a:pt x="13" y="0"/>
                  </a:lnTo>
                  <a:lnTo>
                    <a:pt x="10" y="0"/>
                  </a:lnTo>
                  <a:lnTo>
                    <a:pt x="4" y="4"/>
                  </a:lnTo>
                  <a:lnTo>
                    <a:pt x="4" y="0"/>
                  </a:lnTo>
                  <a:lnTo>
                    <a:pt x="0" y="0"/>
                  </a:lnTo>
                  <a:lnTo>
                    <a:pt x="0" y="31"/>
                  </a:lnTo>
                  <a:lnTo>
                    <a:pt x="6" y="31"/>
                  </a:lnTo>
                  <a:lnTo>
                    <a:pt x="6" y="14"/>
                  </a:lnTo>
                  <a:lnTo>
                    <a:pt x="6" y="10"/>
                  </a:lnTo>
                  <a:lnTo>
                    <a:pt x="8" y="6"/>
                  </a:lnTo>
                  <a:lnTo>
                    <a:pt x="10" y="4"/>
                  </a:lnTo>
                  <a:lnTo>
                    <a:pt x="13" y="4"/>
                  </a:lnTo>
                  <a:lnTo>
                    <a:pt x="15" y="4"/>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565" name="Rectangle 247"/>
            <p:cNvSpPr>
              <a:spLocks noChangeArrowheads="1"/>
            </p:cNvSpPr>
            <p:nvPr/>
          </p:nvSpPr>
          <p:spPr bwMode="auto">
            <a:xfrm>
              <a:off x="2326268" y="3491048"/>
              <a:ext cx="282163" cy="200709"/>
            </a:xfrm>
            <a:prstGeom prst="rect">
              <a:avLst/>
            </a:prstGeom>
            <a:solidFill>
              <a:srgbClr val="FFFFFF"/>
            </a:solidFill>
            <a:ln w="9525">
              <a:noFill/>
              <a:miter lim="800000"/>
              <a:headEnd/>
              <a:tailEnd/>
            </a:ln>
          </p:spPr>
          <p:txBody>
            <a:bodyPr/>
            <a:lstStyle/>
            <a:p>
              <a:pPr eaLnBrk="0" hangingPunct="0"/>
              <a:endParaRPr lang="en-US"/>
            </a:p>
          </p:txBody>
        </p:sp>
        <p:sp>
          <p:nvSpPr>
            <p:cNvPr id="566" name="Rectangle 248"/>
            <p:cNvSpPr>
              <a:spLocks noChangeArrowheads="1"/>
            </p:cNvSpPr>
            <p:nvPr/>
          </p:nvSpPr>
          <p:spPr bwMode="auto">
            <a:xfrm>
              <a:off x="1593127" y="2277674"/>
              <a:ext cx="279751" cy="202989"/>
            </a:xfrm>
            <a:prstGeom prst="rect">
              <a:avLst/>
            </a:prstGeom>
            <a:solidFill>
              <a:srgbClr val="FFFFFF"/>
            </a:solidFill>
            <a:ln w="9525">
              <a:noFill/>
              <a:miter lim="800000"/>
              <a:headEnd/>
              <a:tailEnd/>
            </a:ln>
          </p:spPr>
          <p:txBody>
            <a:bodyPr/>
            <a:lstStyle/>
            <a:p>
              <a:pPr eaLnBrk="0" hangingPunct="0"/>
              <a:endParaRPr lang="en-US"/>
            </a:p>
          </p:txBody>
        </p:sp>
        <p:sp>
          <p:nvSpPr>
            <p:cNvPr id="567" name="Rectangle 249"/>
            <p:cNvSpPr>
              <a:spLocks noChangeArrowheads="1"/>
            </p:cNvSpPr>
            <p:nvPr/>
          </p:nvSpPr>
          <p:spPr bwMode="auto">
            <a:xfrm>
              <a:off x="3389806" y="1675548"/>
              <a:ext cx="277340" cy="200709"/>
            </a:xfrm>
            <a:prstGeom prst="rect">
              <a:avLst/>
            </a:prstGeom>
            <a:solidFill>
              <a:srgbClr val="FFFFFF"/>
            </a:solidFill>
            <a:ln w="9525">
              <a:noFill/>
              <a:miter lim="800000"/>
              <a:headEnd/>
              <a:tailEnd/>
            </a:ln>
          </p:spPr>
          <p:txBody>
            <a:bodyPr/>
            <a:lstStyle/>
            <a:p>
              <a:pPr eaLnBrk="0" hangingPunct="0"/>
              <a:endParaRPr lang="en-US"/>
            </a:p>
          </p:txBody>
        </p:sp>
        <p:sp>
          <p:nvSpPr>
            <p:cNvPr id="568" name="Rectangle 250"/>
            <p:cNvSpPr>
              <a:spLocks noChangeArrowheads="1"/>
            </p:cNvSpPr>
            <p:nvPr/>
          </p:nvSpPr>
          <p:spPr bwMode="auto">
            <a:xfrm>
              <a:off x="1426723" y="1814676"/>
              <a:ext cx="648734" cy="314747"/>
            </a:xfrm>
            <a:prstGeom prst="rect">
              <a:avLst/>
            </a:prstGeom>
            <a:solidFill>
              <a:srgbClr val="FFFFFF"/>
            </a:solidFill>
            <a:ln w="9525">
              <a:noFill/>
              <a:miter lim="800000"/>
              <a:headEnd/>
              <a:tailEnd/>
            </a:ln>
          </p:spPr>
          <p:txBody>
            <a:bodyPr/>
            <a:lstStyle/>
            <a:p>
              <a:pPr eaLnBrk="0" hangingPunct="0"/>
              <a:endParaRPr lang="en-US"/>
            </a:p>
          </p:txBody>
        </p:sp>
        <p:sp>
          <p:nvSpPr>
            <p:cNvPr id="569" name="Freeform 251"/>
            <p:cNvSpPr>
              <a:spLocks/>
            </p:cNvSpPr>
            <p:nvPr/>
          </p:nvSpPr>
          <p:spPr bwMode="auto">
            <a:xfrm>
              <a:off x="5449354" y="1723445"/>
              <a:ext cx="98878" cy="91231"/>
            </a:xfrm>
            <a:custGeom>
              <a:avLst/>
              <a:gdLst>
                <a:gd name="T0" fmla="*/ 0 w 41"/>
                <a:gd name="T1" fmla="*/ 0 h 40"/>
                <a:gd name="T2" fmla="*/ 0 w 41"/>
                <a:gd name="T3" fmla="*/ 40 h 40"/>
                <a:gd name="T4" fmla="*/ 6 w 41"/>
                <a:gd name="T5" fmla="*/ 40 h 40"/>
                <a:gd name="T6" fmla="*/ 6 w 41"/>
                <a:gd name="T7" fmla="*/ 5 h 40"/>
                <a:gd name="T8" fmla="*/ 18 w 41"/>
                <a:gd name="T9" fmla="*/ 40 h 40"/>
                <a:gd name="T10" fmla="*/ 23 w 41"/>
                <a:gd name="T11" fmla="*/ 40 h 40"/>
                <a:gd name="T12" fmla="*/ 35 w 41"/>
                <a:gd name="T13" fmla="*/ 5 h 40"/>
                <a:gd name="T14" fmla="*/ 35 w 41"/>
                <a:gd name="T15" fmla="*/ 40 h 40"/>
                <a:gd name="T16" fmla="*/ 41 w 41"/>
                <a:gd name="T17" fmla="*/ 40 h 40"/>
                <a:gd name="T18" fmla="*/ 41 w 41"/>
                <a:gd name="T19" fmla="*/ 0 h 40"/>
                <a:gd name="T20" fmla="*/ 33 w 41"/>
                <a:gd name="T21" fmla="*/ 0 h 40"/>
                <a:gd name="T22" fmla="*/ 20 w 41"/>
                <a:gd name="T23" fmla="*/ 34 h 40"/>
                <a:gd name="T24" fmla="*/ 8 w 41"/>
                <a:gd name="T25" fmla="*/ 0 h 40"/>
                <a:gd name="T26" fmla="*/ 0 w 41"/>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40"/>
                <a:gd name="T44" fmla="*/ 41 w 41"/>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40">
                  <a:moveTo>
                    <a:pt x="0" y="0"/>
                  </a:moveTo>
                  <a:lnTo>
                    <a:pt x="0" y="40"/>
                  </a:lnTo>
                  <a:lnTo>
                    <a:pt x="6" y="40"/>
                  </a:lnTo>
                  <a:lnTo>
                    <a:pt x="6" y="5"/>
                  </a:lnTo>
                  <a:lnTo>
                    <a:pt x="18" y="40"/>
                  </a:lnTo>
                  <a:lnTo>
                    <a:pt x="23" y="40"/>
                  </a:lnTo>
                  <a:lnTo>
                    <a:pt x="35" y="5"/>
                  </a:lnTo>
                  <a:lnTo>
                    <a:pt x="35" y="40"/>
                  </a:lnTo>
                  <a:lnTo>
                    <a:pt x="41" y="40"/>
                  </a:lnTo>
                  <a:lnTo>
                    <a:pt x="41" y="0"/>
                  </a:lnTo>
                  <a:lnTo>
                    <a:pt x="33" y="0"/>
                  </a:lnTo>
                  <a:lnTo>
                    <a:pt x="20" y="34"/>
                  </a:lnTo>
                  <a:lnTo>
                    <a:pt x="8" y="0"/>
                  </a:lnTo>
                  <a:lnTo>
                    <a:pt x="0" y="0"/>
                  </a:lnTo>
                  <a:close/>
                </a:path>
              </a:pathLst>
            </a:custGeom>
            <a:solidFill>
              <a:srgbClr val="000000"/>
            </a:solidFill>
            <a:ln w="9525">
              <a:noFill/>
              <a:round/>
              <a:headEnd/>
              <a:tailEnd/>
            </a:ln>
          </p:spPr>
          <p:txBody>
            <a:bodyPr/>
            <a:lstStyle/>
            <a:p>
              <a:endParaRPr lang="en-US"/>
            </a:p>
          </p:txBody>
        </p:sp>
        <p:sp>
          <p:nvSpPr>
            <p:cNvPr id="570" name="Freeform 252"/>
            <p:cNvSpPr>
              <a:spLocks noEditPoints="1"/>
            </p:cNvSpPr>
            <p:nvPr/>
          </p:nvSpPr>
          <p:spPr bwMode="auto">
            <a:xfrm>
              <a:off x="5565113" y="1723445"/>
              <a:ext cx="14470" cy="91231"/>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571" name="Freeform 253"/>
            <p:cNvSpPr>
              <a:spLocks/>
            </p:cNvSpPr>
            <p:nvPr/>
          </p:nvSpPr>
          <p:spPr bwMode="auto">
            <a:xfrm>
              <a:off x="5594053" y="1743972"/>
              <a:ext cx="60291" cy="75266"/>
            </a:xfrm>
            <a:custGeom>
              <a:avLst/>
              <a:gdLst>
                <a:gd name="T0" fmla="*/ 25 w 25"/>
                <a:gd name="T1" fmla="*/ 12 h 33"/>
                <a:gd name="T2" fmla="*/ 25 w 25"/>
                <a:gd name="T3" fmla="*/ 6 h 33"/>
                <a:gd name="T4" fmla="*/ 23 w 25"/>
                <a:gd name="T5" fmla="*/ 2 h 33"/>
                <a:gd name="T6" fmla="*/ 19 w 25"/>
                <a:gd name="T7" fmla="*/ 0 h 33"/>
                <a:gd name="T8" fmla="*/ 13 w 25"/>
                <a:gd name="T9" fmla="*/ 0 h 33"/>
                <a:gd name="T10" fmla="*/ 8 w 25"/>
                <a:gd name="T11" fmla="*/ 2 h 33"/>
                <a:gd name="T12" fmla="*/ 4 w 25"/>
                <a:gd name="T13" fmla="*/ 4 h 33"/>
                <a:gd name="T14" fmla="*/ 0 w 25"/>
                <a:gd name="T15" fmla="*/ 10 h 33"/>
                <a:gd name="T16" fmla="*/ 0 w 25"/>
                <a:gd name="T17" fmla="*/ 18 h 33"/>
                <a:gd name="T18" fmla="*/ 0 w 25"/>
                <a:gd name="T19" fmla="*/ 23 h 33"/>
                <a:gd name="T20" fmla="*/ 4 w 25"/>
                <a:gd name="T21" fmla="*/ 29 h 33"/>
                <a:gd name="T22" fmla="*/ 8 w 25"/>
                <a:gd name="T23" fmla="*/ 31 h 33"/>
                <a:gd name="T24" fmla="*/ 13 w 25"/>
                <a:gd name="T25" fmla="*/ 33 h 33"/>
                <a:gd name="T26" fmla="*/ 17 w 25"/>
                <a:gd name="T27" fmla="*/ 31 h 33"/>
                <a:gd name="T28" fmla="*/ 23 w 25"/>
                <a:gd name="T29" fmla="*/ 29 h 33"/>
                <a:gd name="T30" fmla="*/ 25 w 25"/>
                <a:gd name="T31" fmla="*/ 25 h 33"/>
                <a:gd name="T32" fmla="*/ 25 w 25"/>
                <a:gd name="T33" fmla="*/ 21 h 33"/>
                <a:gd name="T34" fmla="*/ 21 w 25"/>
                <a:gd name="T35" fmla="*/ 21 h 33"/>
                <a:gd name="T36" fmla="*/ 19 w 25"/>
                <a:gd name="T37" fmla="*/ 23 h 33"/>
                <a:gd name="T38" fmla="*/ 17 w 25"/>
                <a:gd name="T39" fmla="*/ 25 h 33"/>
                <a:gd name="T40" fmla="*/ 15 w 25"/>
                <a:gd name="T41" fmla="*/ 27 h 33"/>
                <a:gd name="T42" fmla="*/ 13 w 25"/>
                <a:gd name="T43" fmla="*/ 27 h 33"/>
                <a:gd name="T44" fmla="*/ 9 w 25"/>
                <a:gd name="T45" fmla="*/ 27 h 33"/>
                <a:gd name="T46" fmla="*/ 8 w 25"/>
                <a:gd name="T47" fmla="*/ 25 h 33"/>
                <a:gd name="T48" fmla="*/ 6 w 25"/>
                <a:gd name="T49" fmla="*/ 21 h 33"/>
                <a:gd name="T50" fmla="*/ 6 w 25"/>
                <a:gd name="T51" fmla="*/ 16 h 33"/>
                <a:gd name="T52" fmla="*/ 6 w 25"/>
                <a:gd name="T53" fmla="*/ 12 h 33"/>
                <a:gd name="T54" fmla="*/ 8 w 25"/>
                <a:gd name="T55" fmla="*/ 8 h 33"/>
                <a:gd name="T56" fmla="*/ 9 w 25"/>
                <a:gd name="T57" fmla="*/ 6 h 33"/>
                <a:gd name="T58" fmla="*/ 13 w 25"/>
                <a:gd name="T59" fmla="*/ 4 h 33"/>
                <a:gd name="T60" fmla="*/ 17 w 25"/>
                <a:gd name="T61" fmla="*/ 6 h 33"/>
                <a:gd name="T62" fmla="*/ 19 w 25"/>
                <a:gd name="T63" fmla="*/ 6 h 33"/>
                <a:gd name="T64" fmla="*/ 19 w 25"/>
                <a:gd name="T65" fmla="*/ 8 h 33"/>
                <a:gd name="T66" fmla="*/ 21 w 25"/>
                <a:gd name="T67" fmla="*/ 12 h 33"/>
                <a:gd name="T68" fmla="*/ 25 w 25"/>
                <a:gd name="T69" fmla="*/ 12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33"/>
                <a:gd name="T107" fmla="*/ 25 w 25"/>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33">
                  <a:moveTo>
                    <a:pt x="25" y="12"/>
                  </a:moveTo>
                  <a:lnTo>
                    <a:pt x="25" y="6"/>
                  </a:lnTo>
                  <a:lnTo>
                    <a:pt x="23" y="2"/>
                  </a:lnTo>
                  <a:lnTo>
                    <a:pt x="19" y="0"/>
                  </a:lnTo>
                  <a:lnTo>
                    <a:pt x="13" y="0"/>
                  </a:lnTo>
                  <a:lnTo>
                    <a:pt x="8" y="2"/>
                  </a:lnTo>
                  <a:lnTo>
                    <a:pt x="4" y="4"/>
                  </a:lnTo>
                  <a:lnTo>
                    <a:pt x="0" y="10"/>
                  </a:lnTo>
                  <a:lnTo>
                    <a:pt x="0" y="18"/>
                  </a:lnTo>
                  <a:lnTo>
                    <a:pt x="0" y="23"/>
                  </a:lnTo>
                  <a:lnTo>
                    <a:pt x="4" y="29"/>
                  </a:lnTo>
                  <a:lnTo>
                    <a:pt x="8" y="31"/>
                  </a:lnTo>
                  <a:lnTo>
                    <a:pt x="13" y="33"/>
                  </a:lnTo>
                  <a:lnTo>
                    <a:pt x="17" y="31"/>
                  </a:lnTo>
                  <a:lnTo>
                    <a:pt x="23" y="29"/>
                  </a:lnTo>
                  <a:lnTo>
                    <a:pt x="25" y="25"/>
                  </a:lnTo>
                  <a:lnTo>
                    <a:pt x="25" y="21"/>
                  </a:lnTo>
                  <a:lnTo>
                    <a:pt x="21" y="21"/>
                  </a:lnTo>
                  <a:lnTo>
                    <a:pt x="19" y="23"/>
                  </a:lnTo>
                  <a:lnTo>
                    <a:pt x="17" y="25"/>
                  </a:lnTo>
                  <a:lnTo>
                    <a:pt x="15" y="27"/>
                  </a:lnTo>
                  <a:lnTo>
                    <a:pt x="13" y="27"/>
                  </a:lnTo>
                  <a:lnTo>
                    <a:pt x="9" y="27"/>
                  </a:lnTo>
                  <a:lnTo>
                    <a:pt x="8" y="25"/>
                  </a:lnTo>
                  <a:lnTo>
                    <a:pt x="6" y="21"/>
                  </a:lnTo>
                  <a:lnTo>
                    <a:pt x="6" y="16"/>
                  </a:lnTo>
                  <a:lnTo>
                    <a:pt x="6" y="12"/>
                  </a:lnTo>
                  <a:lnTo>
                    <a:pt x="8" y="8"/>
                  </a:lnTo>
                  <a:lnTo>
                    <a:pt x="9" y="6"/>
                  </a:lnTo>
                  <a:lnTo>
                    <a:pt x="13" y="4"/>
                  </a:lnTo>
                  <a:lnTo>
                    <a:pt x="17" y="6"/>
                  </a:lnTo>
                  <a:lnTo>
                    <a:pt x="19" y="6"/>
                  </a:lnTo>
                  <a:lnTo>
                    <a:pt x="19" y="8"/>
                  </a:lnTo>
                  <a:lnTo>
                    <a:pt x="21" y="12"/>
                  </a:lnTo>
                  <a:lnTo>
                    <a:pt x="25" y="12"/>
                  </a:lnTo>
                  <a:close/>
                </a:path>
              </a:pathLst>
            </a:custGeom>
            <a:solidFill>
              <a:srgbClr val="000000"/>
            </a:solidFill>
            <a:ln w="9525">
              <a:noFill/>
              <a:round/>
              <a:headEnd/>
              <a:tailEnd/>
            </a:ln>
          </p:spPr>
          <p:txBody>
            <a:bodyPr/>
            <a:lstStyle/>
            <a:p>
              <a:endParaRPr lang="en-US"/>
            </a:p>
          </p:txBody>
        </p:sp>
        <p:sp>
          <p:nvSpPr>
            <p:cNvPr id="572" name="Freeform 254"/>
            <p:cNvSpPr>
              <a:spLocks/>
            </p:cNvSpPr>
            <p:nvPr/>
          </p:nvSpPr>
          <p:spPr bwMode="auto">
            <a:xfrm>
              <a:off x="5668814" y="1723445"/>
              <a:ext cx="60291" cy="91231"/>
            </a:xfrm>
            <a:custGeom>
              <a:avLst/>
              <a:gdLst>
                <a:gd name="T0" fmla="*/ 0 w 25"/>
                <a:gd name="T1" fmla="*/ 0 h 40"/>
                <a:gd name="T2" fmla="*/ 0 w 25"/>
                <a:gd name="T3" fmla="*/ 40 h 40"/>
                <a:gd name="T4" fmla="*/ 5 w 25"/>
                <a:gd name="T5" fmla="*/ 40 h 40"/>
                <a:gd name="T6" fmla="*/ 5 w 25"/>
                <a:gd name="T7" fmla="*/ 23 h 40"/>
                <a:gd name="T8" fmla="*/ 5 w 25"/>
                <a:gd name="T9" fmla="*/ 19 h 40"/>
                <a:gd name="T10" fmla="*/ 7 w 25"/>
                <a:gd name="T11" fmla="*/ 17 h 40"/>
                <a:gd name="T12" fmla="*/ 9 w 25"/>
                <a:gd name="T13" fmla="*/ 15 h 40"/>
                <a:gd name="T14" fmla="*/ 13 w 25"/>
                <a:gd name="T15" fmla="*/ 13 h 40"/>
                <a:gd name="T16" fmla="*/ 15 w 25"/>
                <a:gd name="T17" fmla="*/ 15 h 40"/>
                <a:gd name="T18" fmla="*/ 19 w 25"/>
                <a:gd name="T19" fmla="*/ 15 h 40"/>
                <a:gd name="T20" fmla="*/ 19 w 25"/>
                <a:gd name="T21" fmla="*/ 17 h 40"/>
                <a:gd name="T22" fmla="*/ 19 w 25"/>
                <a:gd name="T23" fmla="*/ 19 h 40"/>
                <a:gd name="T24" fmla="*/ 19 w 25"/>
                <a:gd name="T25" fmla="*/ 21 h 40"/>
                <a:gd name="T26" fmla="*/ 19 w 25"/>
                <a:gd name="T27" fmla="*/ 40 h 40"/>
                <a:gd name="T28" fmla="*/ 25 w 25"/>
                <a:gd name="T29" fmla="*/ 40 h 40"/>
                <a:gd name="T30" fmla="*/ 25 w 25"/>
                <a:gd name="T31" fmla="*/ 19 h 40"/>
                <a:gd name="T32" fmla="*/ 25 w 25"/>
                <a:gd name="T33" fmla="*/ 15 h 40"/>
                <a:gd name="T34" fmla="*/ 21 w 25"/>
                <a:gd name="T35" fmla="*/ 11 h 40"/>
                <a:gd name="T36" fmla="*/ 19 w 25"/>
                <a:gd name="T37" fmla="*/ 9 h 40"/>
                <a:gd name="T38" fmla="*/ 15 w 25"/>
                <a:gd name="T39" fmla="*/ 9 h 40"/>
                <a:gd name="T40" fmla="*/ 9 w 25"/>
                <a:gd name="T41" fmla="*/ 11 h 40"/>
                <a:gd name="T42" fmla="*/ 5 w 25"/>
                <a:gd name="T43" fmla="*/ 15 h 40"/>
                <a:gd name="T44" fmla="*/ 5 w 25"/>
                <a:gd name="T45" fmla="*/ 0 h 40"/>
                <a:gd name="T46" fmla="*/ 0 w 25"/>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0"/>
                <a:gd name="T74" fmla="*/ 25 w 25"/>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0">
                  <a:moveTo>
                    <a:pt x="0" y="0"/>
                  </a:moveTo>
                  <a:lnTo>
                    <a:pt x="0" y="40"/>
                  </a:lnTo>
                  <a:lnTo>
                    <a:pt x="5" y="40"/>
                  </a:lnTo>
                  <a:lnTo>
                    <a:pt x="5" y="23"/>
                  </a:lnTo>
                  <a:lnTo>
                    <a:pt x="5" y="19"/>
                  </a:lnTo>
                  <a:lnTo>
                    <a:pt x="7" y="17"/>
                  </a:lnTo>
                  <a:lnTo>
                    <a:pt x="9" y="15"/>
                  </a:lnTo>
                  <a:lnTo>
                    <a:pt x="13" y="13"/>
                  </a:lnTo>
                  <a:lnTo>
                    <a:pt x="15" y="15"/>
                  </a:lnTo>
                  <a:lnTo>
                    <a:pt x="19" y="15"/>
                  </a:lnTo>
                  <a:lnTo>
                    <a:pt x="19" y="17"/>
                  </a:lnTo>
                  <a:lnTo>
                    <a:pt x="19" y="19"/>
                  </a:lnTo>
                  <a:lnTo>
                    <a:pt x="19" y="21"/>
                  </a:lnTo>
                  <a:lnTo>
                    <a:pt x="19" y="40"/>
                  </a:lnTo>
                  <a:lnTo>
                    <a:pt x="25" y="40"/>
                  </a:lnTo>
                  <a:lnTo>
                    <a:pt x="25" y="19"/>
                  </a:lnTo>
                  <a:lnTo>
                    <a:pt x="25" y="15"/>
                  </a:lnTo>
                  <a:lnTo>
                    <a:pt x="21" y="11"/>
                  </a:lnTo>
                  <a:lnTo>
                    <a:pt x="19" y="9"/>
                  </a:lnTo>
                  <a:lnTo>
                    <a:pt x="15" y="9"/>
                  </a:lnTo>
                  <a:lnTo>
                    <a:pt x="9" y="11"/>
                  </a:lnTo>
                  <a:lnTo>
                    <a:pt x="5" y="15"/>
                  </a:lnTo>
                  <a:lnTo>
                    <a:pt x="5" y="0"/>
                  </a:lnTo>
                  <a:lnTo>
                    <a:pt x="0" y="0"/>
                  </a:lnTo>
                  <a:close/>
                </a:path>
              </a:pathLst>
            </a:custGeom>
            <a:solidFill>
              <a:srgbClr val="000000"/>
            </a:solidFill>
            <a:ln w="9525">
              <a:noFill/>
              <a:round/>
              <a:headEnd/>
              <a:tailEnd/>
            </a:ln>
          </p:spPr>
          <p:txBody>
            <a:bodyPr/>
            <a:lstStyle/>
            <a:p>
              <a:endParaRPr lang="en-US"/>
            </a:p>
          </p:txBody>
        </p:sp>
        <p:sp>
          <p:nvSpPr>
            <p:cNvPr id="573" name="Freeform 255"/>
            <p:cNvSpPr>
              <a:spLocks noEditPoints="1"/>
            </p:cNvSpPr>
            <p:nvPr/>
          </p:nvSpPr>
          <p:spPr bwMode="auto">
            <a:xfrm>
              <a:off x="5745987" y="1723445"/>
              <a:ext cx="14470" cy="91231"/>
            </a:xfrm>
            <a:custGeom>
              <a:avLst/>
              <a:gdLst>
                <a:gd name="T0" fmla="*/ 0 w 6"/>
                <a:gd name="T1" fmla="*/ 0 h 40"/>
                <a:gd name="T2" fmla="*/ 0 w 6"/>
                <a:gd name="T3" fmla="*/ 5 h 40"/>
                <a:gd name="T4" fmla="*/ 6 w 6"/>
                <a:gd name="T5" fmla="*/ 5 h 40"/>
                <a:gd name="T6" fmla="*/ 6 w 6"/>
                <a:gd name="T7" fmla="*/ 0 h 40"/>
                <a:gd name="T8" fmla="*/ 0 w 6"/>
                <a:gd name="T9" fmla="*/ 0 h 40"/>
                <a:gd name="T10" fmla="*/ 0 w 6"/>
                <a:gd name="T11" fmla="*/ 9 h 40"/>
                <a:gd name="T12" fmla="*/ 0 w 6"/>
                <a:gd name="T13" fmla="*/ 40 h 40"/>
                <a:gd name="T14" fmla="*/ 6 w 6"/>
                <a:gd name="T15" fmla="*/ 40 h 40"/>
                <a:gd name="T16" fmla="*/ 6 w 6"/>
                <a:gd name="T17" fmla="*/ 9 h 40"/>
                <a:gd name="T18" fmla="*/ 0 w 6"/>
                <a:gd name="T19" fmla="*/ 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5"/>
                  </a:lnTo>
                  <a:lnTo>
                    <a:pt x="6" y="5"/>
                  </a:lnTo>
                  <a:lnTo>
                    <a:pt x="6" y="0"/>
                  </a:lnTo>
                  <a:lnTo>
                    <a:pt x="0" y="0"/>
                  </a:lnTo>
                  <a:close/>
                  <a:moveTo>
                    <a:pt x="0" y="9"/>
                  </a:moveTo>
                  <a:lnTo>
                    <a:pt x="0" y="40"/>
                  </a:lnTo>
                  <a:lnTo>
                    <a:pt x="6" y="40"/>
                  </a:lnTo>
                  <a:lnTo>
                    <a:pt x="6" y="9"/>
                  </a:lnTo>
                  <a:lnTo>
                    <a:pt x="0" y="9"/>
                  </a:lnTo>
                  <a:close/>
                </a:path>
              </a:pathLst>
            </a:custGeom>
            <a:solidFill>
              <a:srgbClr val="000000"/>
            </a:solidFill>
            <a:ln w="9525">
              <a:noFill/>
              <a:round/>
              <a:headEnd/>
              <a:tailEnd/>
            </a:ln>
          </p:spPr>
          <p:txBody>
            <a:bodyPr/>
            <a:lstStyle/>
            <a:p>
              <a:endParaRPr lang="en-US"/>
            </a:p>
          </p:txBody>
        </p:sp>
        <p:sp>
          <p:nvSpPr>
            <p:cNvPr id="574" name="Freeform 256"/>
            <p:cNvSpPr>
              <a:spLocks noEditPoints="1"/>
            </p:cNvSpPr>
            <p:nvPr/>
          </p:nvSpPr>
          <p:spPr bwMode="auto">
            <a:xfrm>
              <a:off x="5774926" y="1743972"/>
              <a:ext cx="65115" cy="100354"/>
            </a:xfrm>
            <a:custGeom>
              <a:avLst/>
              <a:gdLst>
                <a:gd name="T0" fmla="*/ 23 w 27"/>
                <a:gd name="T1" fmla="*/ 6 h 44"/>
                <a:gd name="T2" fmla="*/ 17 w 27"/>
                <a:gd name="T3" fmla="*/ 2 h 44"/>
                <a:gd name="T4" fmla="*/ 13 w 27"/>
                <a:gd name="T5" fmla="*/ 0 h 44"/>
                <a:gd name="T6" fmla="*/ 7 w 27"/>
                <a:gd name="T7" fmla="*/ 2 h 44"/>
                <a:gd name="T8" fmla="*/ 4 w 27"/>
                <a:gd name="T9" fmla="*/ 4 h 44"/>
                <a:gd name="T10" fmla="*/ 0 w 27"/>
                <a:gd name="T11" fmla="*/ 10 h 44"/>
                <a:gd name="T12" fmla="*/ 0 w 27"/>
                <a:gd name="T13" fmla="*/ 16 h 44"/>
                <a:gd name="T14" fmla="*/ 0 w 27"/>
                <a:gd name="T15" fmla="*/ 23 h 44"/>
                <a:gd name="T16" fmla="*/ 4 w 27"/>
                <a:gd name="T17" fmla="*/ 27 h 44"/>
                <a:gd name="T18" fmla="*/ 7 w 27"/>
                <a:gd name="T19" fmla="*/ 31 h 44"/>
                <a:gd name="T20" fmla="*/ 13 w 27"/>
                <a:gd name="T21" fmla="*/ 33 h 44"/>
                <a:gd name="T22" fmla="*/ 19 w 27"/>
                <a:gd name="T23" fmla="*/ 31 h 44"/>
                <a:gd name="T24" fmla="*/ 21 w 27"/>
                <a:gd name="T25" fmla="*/ 29 h 44"/>
                <a:gd name="T26" fmla="*/ 21 w 27"/>
                <a:gd name="T27" fmla="*/ 29 h 44"/>
                <a:gd name="T28" fmla="*/ 21 w 27"/>
                <a:gd name="T29" fmla="*/ 35 h 44"/>
                <a:gd name="T30" fmla="*/ 19 w 27"/>
                <a:gd name="T31" fmla="*/ 37 h 44"/>
                <a:gd name="T32" fmla="*/ 17 w 27"/>
                <a:gd name="T33" fmla="*/ 39 h 44"/>
                <a:gd name="T34" fmla="*/ 13 w 27"/>
                <a:gd name="T35" fmla="*/ 41 h 44"/>
                <a:gd name="T36" fmla="*/ 7 w 27"/>
                <a:gd name="T37" fmla="*/ 39 h 44"/>
                <a:gd name="T38" fmla="*/ 7 w 27"/>
                <a:gd name="T39" fmla="*/ 37 h 44"/>
                <a:gd name="T40" fmla="*/ 6 w 27"/>
                <a:gd name="T41" fmla="*/ 35 h 44"/>
                <a:gd name="T42" fmla="*/ 0 w 27"/>
                <a:gd name="T43" fmla="*/ 35 h 44"/>
                <a:gd name="T44" fmla="*/ 2 w 27"/>
                <a:gd name="T45" fmla="*/ 39 h 44"/>
                <a:gd name="T46" fmla="*/ 6 w 27"/>
                <a:gd name="T47" fmla="*/ 42 h 44"/>
                <a:gd name="T48" fmla="*/ 7 w 27"/>
                <a:gd name="T49" fmla="*/ 44 h 44"/>
                <a:gd name="T50" fmla="*/ 13 w 27"/>
                <a:gd name="T51" fmla="*/ 44 h 44"/>
                <a:gd name="T52" fmla="*/ 19 w 27"/>
                <a:gd name="T53" fmla="*/ 42 h 44"/>
                <a:gd name="T54" fmla="*/ 23 w 27"/>
                <a:gd name="T55" fmla="*/ 41 h 44"/>
                <a:gd name="T56" fmla="*/ 27 w 27"/>
                <a:gd name="T57" fmla="*/ 37 h 44"/>
                <a:gd name="T58" fmla="*/ 27 w 27"/>
                <a:gd name="T59" fmla="*/ 31 h 44"/>
                <a:gd name="T60" fmla="*/ 27 w 27"/>
                <a:gd name="T61" fmla="*/ 0 h 44"/>
                <a:gd name="T62" fmla="*/ 23 w 27"/>
                <a:gd name="T63" fmla="*/ 0 h 44"/>
                <a:gd name="T64" fmla="*/ 23 w 27"/>
                <a:gd name="T65" fmla="*/ 6 h 44"/>
                <a:gd name="T66" fmla="*/ 13 w 27"/>
                <a:gd name="T67" fmla="*/ 4 h 44"/>
                <a:gd name="T68" fmla="*/ 17 w 27"/>
                <a:gd name="T69" fmla="*/ 6 h 44"/>
                <a:gd name="T70" fmla="*/ 19 w 27"/>
                <a:gd name="T71" fmla="*/ 8 h 44"/>
                <a:gd name="T72" fmla="*/ 21 w 27"/>
                <a:gd name="T73" fmla="*/ 12 h 44"/>
                <a:gd name="T74" fmla="*/ 23 w 27"/>
                <a:gd name="T75" fmla="*/ 18 h 44"/>
                <a:gd name="T76" fmla="*/ 21 w 27"/>
                <a:gd name="T77" fmla="*/ 21 h 44"/>
                <a:gd name="T78" fmla="*/ 19 w 27"/>
                <a:gd name="T79" fmla="*/ 25 h 44"/>
                <a:gd name="T80" fmla="*/ 17 w 27"/>
                <a:gd name="T81" fmla="*/ 27 h 44"/>
                <a:gd name="T82" fmla="*/ 13 w 27"/>
                <a:gd name="T83" fmla="*/ 27 h 44"/>
                <a:gd name="T84" fmla="*/ 9 w 27"/>
                <a:gd name="T85" fmla="*/ 27 h 44"/>
                <a:gd name="T86" fmla="*/ 7 w 27"/>
                <a:gd name="T87" fmla="*/ 25 h 44"/>
                <a:gd name="T88" fmla="*/ 6 w 27"/>
                <a:gd name="T89" fmla="*/ 21 h 44"/>
                <a:gd name="T90" fmla="*/ 6 w 27"/>
                <a:gd name="T91" fmla="*/ 16 h 44"/>
                <a:gd name="T92" fmla="*/ 6 w 27"/>
                <a:gd name="T93" fmla="*/ 12 h 44"/>
                <a:gd name="T94" fmla="*/ 7 w 27"/>
                <a:gd name="T95" fmla="*/ 8 h 44"/>
                <a:gd name="T96" fmla="*/ 9 w 27"/>
                <a:gd name="T97" fmla="*/ 6 h 44"/>
                <a:gd name="T98" fmla="*/ 13 w 27"/>
                <a:gd name="T99" fmla="*/ 4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3" y="6"/>
                  </a:moveTo>
                  <a:lnTo>
                    <a:pt x="17" y="2"/>
                  </a:lnTo>
                  <a:lnTo>
                    <a:pt x="13" y="0"/>
                  </a:lnTo>
                  <a:lnTo>
                    <a:pt x="7" y="2"/>
                  </a:lnTo>
                  <a:lnTo>
                    <a:pt x="4" y="4"/>
                  </a:lnTo>
                  <a:lnTo>
                    <a:pt x="0" y="10"/>
                  </a:lnTo>
                  <a:lnTo>
                    <a:pt x="0" y="16"/>
                  </a:lnTo>
                  <a:lnTo>
                    <a:pt x="0" y="23"/>
                  </a:lnTo>
                  <a:lnTo>
                    <a:pt x="4" y="27"/>
                  </a:lnTo>
                  <a:lnTo>
                    <a:pt x="7" y="31"/>
                  </a:lnTo>
                  <a:lnTo>
                    <a:pt x="13" y="33"/>
                  </a:lnTo>
                  <a:lnTo>
                    <a:pt x="19" y="31"/>
                  </a:lnTo>
                  <a:lnTo>
                    <a:pt x="21" y="29"/>
                  </a:lnTo>
                  <a:lnTo>
                    <a:pt x="21" y="35"/>
                  </a:lnTo>
                  <a:lnTo>
                    <a:pt x="19" y="37"/>
                  </a:lnTo>
                  <a:lnTo>
                    <a:pt x="17" y="39"/>
                  </a:lnTo>
                  <a:lnTo>
                    <a:pt x="13" y="41"/>
                  </a:lnTo>
                  <a:lnTo>
                    <a:pt x="7" y="39"/>
                  </a:lnTo>
                  <a:lnTo>
                    <a:pt x="7" y="37"/>
                  </a:lnTo>
                  <a:lnTo>
                    <a:pt x="6" y="35"/>
                  </a:lnTo>
                  <a:lnTo>
                    <a:pt x="0" y="35"/>
                  </a:lnTo>
                  <a:lnTo>
                    <a:pt x="2" y="39"/>
                  </a:lnTo>
                  <a:lnTo>
                    <a:pt x="6" y="42"/>
                  </a:lnTo>
                  <a:lnTo>
                    <a:pt x="7" y="44"/>
                  </a:lnTo>
                  <a:lnTo>
                    <a:pt x="13" y="44"/>
                  </a:lnTo>
                  <a:lnTo>
                    <a:pt x="19" y="42"/>
                  </a:lnTo>
                  <a:lnTo>
                    <a:pt x="23" y="41"/>
                  </a:lnTo>
                  <a:lnTo>
                    <a:pt x="27" y="37"/>
                  </a:lnTo>
                  <a:lnTo>
                    <a:pt x="27" y="31"/>
                  </a:lnTo>
                  <a:lnTo>
                    <a:pt x="27" y="0"/>
                  </a:lnTo>
                  <a:lnTo>
                    <a:pt x="23" y="0"/>
                  </a:lnTo>
                  <a:lnTo>
                    <a:pt x="23" y="6"/>
                  </a:lnTo>
                  <a:close/>
                  <a:moveTo>
                    <a:pt x="13" y="4"/>
                  </a:moveTo>
                  <a:lnTo>
                    <a:pt x="17" y="6"/>
                  </a:lnTo>
                  <a:lnTo>
                    <a:pt x="19" y="8"/>
                  </a:lnTo>
                  <a:lnTo>
                    <a:pt x="21" y="12"/>
                  </a:lnTo>
                  <a:lnTo>
                    <a:pt x="23" y="18"/>
                  </a:lnTo>
                  <a:lnTo>
                    <a:pt x="21" y="21"/>
                  </a:lnTo>
                  <a:lnTo>
                    <a:pt x="19" y="25"/>
                  </a:lnTo>
                  <a:lnTo>
                    <a:pt x="17" y="27"/>
                  </a:lnTo>
                  <a:lnTo>
                    <a:pt x="13" y="27"/>
                  </a:lnTo>
                  <a:lnTo>
                    <a:pt x="9" y="27"/>
                  </a:lnTo>
                  <a:lnTo>
                    <a:pt x="7" y="25"/>
                  </a:lnTo>
                  <a:lnTo>
                    <a:pt x="6" y="21"/>
                  </a:lnTo>
                  <a:lnTo>
                    <a:pt x="6" y="16"/>
                  </a:lnTo>
                  <a:lnTo>
                    <a:pt x="6"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575" name="Freeform 257"/>
            <p:cNvSpPr>
              <a:spLocks noEditPoints="1"/>
            </p:cNvSpPr>
            <p:nvPr/>
          </p:nvSpPr>
          <p:spPr bwMode="auto">
            <a:xfrm>
              <a:off x="5852099" y="1743972"/>
              <a:ext cx="69938" cy="75266"/>
            </a:xfrm>
            <a:custGeom>
              <a:avLst/>
              <a:gdLst>
                <a:gd name="T0" fmla="*/ 29 w 29"/>
                <a:gd name="T1" fmla="*/ 27 h 33"/>
                <a:gd name="T2" fmla="*/ 27 w 29"/>
                <a:gd name="T3" fmla="*/ 27 h 33"/>
                <a:gd name="T4" fmla="*/ 25 w 29"/>
                <a:gd name="T5" fmla="*/ 27 h 33"/>
                <a:gd name="T6" fmla="*/ 25 w 29"/>
                <a:gd name="T7" fmla="*/ 25 h 33"/>
                <a:gd name="T8" fmla="*/ 25 w 29"/>
                <a:gd name="T9" fmla="*/ 8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2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6 w 29"/>
                <a:gd name="T37" fmla="*/ 4 h 33"/>
                <a:gd name="T38" fmla="*/ 20 w 29"/>
                <a:gd name="T39" fmla="*/ 6 h 33"/>
                <a:gd name="T40" fmla="*/ 20 w 29"/>
                <a:gd name="T41" fmla="*/ 8 h 33"/>
                <a:gd name="T42" fmla="*/ 20 w 29"/>
                <a:gd name="T43" fmla="*/ 10 h 33"/>
                <a:gd name="T44" fmla="*/ 20 w 29"/>
                <a:gd name="T45" fmla="*/ 12 h 33"/>
                <a:gd name="T46" fmla="*/ 20 w 29"/>
                <a:gd name="T47" fmla="*/ 12 h 33"/>
                <a:gd name="T48" fmla="*/ 12 w 29"/>
                <a:gd name="T49" fmla="*/ 14 h 33"/>
                <a:gd name="T50" fmla="*/ 6 w 29"/>
                <a:gd name="T51" fmla="*/ 14 h 33"/>
                <a:gd name="T52" fmla="*/ 4 w 29"/>
                <a:gd name="T53" fmla="*/ 16 h 33"/>
                <a:gd name="T54" fmla="*/ 2 w 29"/>
                <a:gd name="T55" fmla="*/ 18 h 33"/>
                <a:gd name="T56" fmla="*/ 0 w 29"/>
                <a:gd name="T57" fmla="*/ 19 h 33"/>
                <a:gd name="T58" fmla="*/ 0 w 29"/>
                <a:gd name="T59" fmla="*/ 23 h 33"/>
                <a:gd name="T60" fmla="*/ 0 w 29"/>
                <a:gd name="T61" fmla="*/ 27 h 33"/>
                <a:gd name="T62" fmla="*/ 2 w 29"/>
                <a:gd name="T63" fmla="*/ 31 h 33"/>
                <a:gd name="T64" fmla="*/ 6 w 29"/>
                <a:gd name="T65" fmla="*/ 31 h 33"/>
                <a:gd name="T66" fmla="*/ 10 w 29"/>
                <a:gd name="T67" fmla="*/ 33 h 33"/>
                <a:gd name="T68" fmla="*/ 16 w 29"/>
                <a:gd name="T69" fmla="*/ 31 h 33"/>
                <a:gd name="T70" fmla="*/ 22 w 29"/>
                <a:gd name="T71" fmla="*/ 27 h 33"/>
                <a:gd name="T72" fmla="*/ 22 w 29"/>
                <a:gd name="T73" fmla="*/ 31 h 33"/>
                <a:gd name="T74" fmla="*/ 25 w 29"/>
                <a:gd name="T75" fmla="*/ 33 h 33"/>
                <a:gd name="T76" fmla="*/ 29 w 29"/>
                <a:gd name="T77" fmla="*/ 31 h 33"/>
                <a:gd name="T78" fmla="*/ 29 w 29"/>
                <a:gd name="T79" fmla="*/ 27 h 33"/>
                <a:gd name="T80" fmla="*/ 20 w 29"/>
                <a:gd name="T81" fmla="*/ 19 h 33"/>
                <a:gd name="T82" fmla="*/ 20 w 29"/>
                <a:gd name="T83" fmla="*/ 21 h 33"/>
                <a:gd name="T84" fmla="*/ 20 w 29"/>
                <a:gd name="T85" fmla="*/ 23 h 33"/>
                <a:gd name="T86" fmla="*/ 18 w 29"/>
                <a:gd name="T87" fmla="*/ 25 h 33"/>
                <a:gd name="T88" fmla="*/ 16 w 29"/>
                <a:gd name="T89" fmla="*/ 27 h 33"/>
                <a:gd name="T90" fmla="*/ 10 w 29"/>
                <a:gd name="T91" fmla="*/ 29 h 33"/>
                <a:gd name="T92" fmla="*/ 6 w 29"/>
                <a:gd name="T93" fmla="*/ 27 h 33"/>
                <a:gd name="T94" fmla="*/ 6 w 29"/>
                <a:gd name="T95" fmla="*/ 25 h 33"/>
                <a:gd name="T96" fmla="*/ 6 w 29"/>
                <a:gd name="T97" fmla="*/ 23 h 33"/>
                <a:gd name="T98" fmla="*/ 6 w 29"/>
                <a:gd name="T99" fmla="*/ 21 h 33"/>
                <a:gd name="T100" fmla="*/ 8 w 29"/>
                <a:gd name="T101" fmla="*/ 19 h 33"/>
                <a:gd name="T102" fmla="*/ 12 w 29"/>
                <a:gd name="T103" fmla="*/ 18 h 33"/>
                <a:gd name="T104" fmla="*/ 18 w 29"/>
                <a:gd name="T105" fmla="*/ 18 h 33"/>
                <a:gd name="T106" fmla="*/ 20 w 29"/>
                <a:gd name="T107" fmla="*/ 16 h 33"/>
                <a:gd name="T108" fmla="*/ 20 w 29"/>
                <a:gd name="T109" fmla="*/ 16 h 33"/>
                <a:gd name="T110" fmla="*/ 20 w 29"/>
                <a:gd name="T111" fmla="*/ 19 h 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3"/>
                <a:gd name="T170" fmla="*/ 29 w 29"/>
                <a:gd name="T171" fmla="*/ 33 h 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3">
                  <a:moveTo>
                    <a:pt x="29" y="27"/>
                  </a:moveTo>
                  <a:lnTo>
                    <a:pt x="27" y="27"/>
                  </a:lnTo>
                  <a:lnTo>
                    <a:pt x="25" y="27"/>
                  </a:lnTo>
                  <a:lnTo>
                    <a:pt x="25" y="25"/>
                  </a:lnTo>
                  <a:lnTo>
                    <a:pt x="25" y="8"/>
                  </a:lnTo>
                  <a:lnTo>
                    <a:pt x="25" y="6"/>
                  </a:lnTo>
                  <a:lnTo>
                    <a:pt x="23" y="2"/>
                  </a:lnTo>
                  <a:lnTo>
                    <a:pt x="20" y="0"/>
                  </a:lnTo>
                  <a:lnTo>
                    <a:pt x="14" y="0"/>
                  </a:lnTo>
                  <a:lnTo>
                    <a:pt x="8" y="0"/>
                  </a:lnTo>
                  <a:lnTo>
                    <a:pt x="4" y="2"/>
                  </a:lnTo>
                  <a:lnTo>
                    <a:pt x="2" y="6"/>
                  </a:lnTo>
                  <a:lnTo>
                    <a:pt x="2" y="10"/>
                  </a:lnTo>
                  <a:lnTo>
                    <a:pt x="6" y="10"/>
                  </a:lnTo>
                  <a:lnTo>
                    <a:pt x="8" y="8"/>
                  </a:lnTo>
                  <a:lnTo>
                    <a:pt x="8" y="6"/>
                  </a:lnTo>
                  <a:lnTo>
                    <a:pt x="10" y="4"/>
                  </a:lnTo>
                  <a:lnTo>
                    <a:pt x="14" y="4"/>
                  </a:lnTo>
                  <a:lnTo>
                    <a:pt x="16" y="4"/>
                  </a:lnTo>
                  <a:lnTo>
                    <a:pt x="20" y="6"/>
                  </a:lnTo>
                  <a:lnTo>
                    <a:pt x="20" y="8"/>
                  </a:lnTo>
                  <a:lnTo>
                    <a:pt x="20" y="10"/>
                  </a:lnTo>
                  <a:lnTo>
                    <a:pt x="20" y="12"/>
                  </a:lnTo>
                  <a:lnTo>
                    <a:pt x="12" y="14"/>
                  </a:lnTo>
                  <a:lnTo>
                    <a:pt x="6" y="14"/>
                  </a:lnTo>
                  <a:lnTo>
                    <a:pt x="4" y="16"/>
                  </a:lnTo>
                  <a:lnTo>
                    <a:pt x="2" y="18"/>
                  </a:lnTo>
                  <a:lnTo>
                    <a:pt x="0" y="19"/>
                  </a:lnTo>
                  <a:lnTo>
                    <a:pt x="0" y="23"/>
                  </a:lnTo>
                  <a:lnTo>
                    <a:pt x="0" y="27"/>
                  </a:lnTo>
                  <a:lnTo>
                    <a:pt x="2" y="31"/>
                  </a:lnTo>
                  <a:lnTo>
                    <a:pt x="6" y="31"/>
                  </a:lnTo>
                  <a:lnTo>
                    <a:pt x="10" y="33"/>
                  </a:lnTo>
                  <a:lnTo>
                    <a:pt x="16" y="31"/>
                  </a:lnTo>
                  <a:lnTo>
                    <a:pt x="22" y="27"/>
                  </a:lnTo>
                  <a:lnTo>
                    <a:pt x="22" y="31"/>
                  </a:lnTo>
                  <a:lnTo>
                    <a:pt x="25" y="33"/>
                  </a:lnTo>
                  <a:lnTo>
                    <a:pt x="29" y="31"/>
                  </a:lnTo>
                  <a:lnTo>
                    <a:pt x="29" y="27"/>
                  </a:lnTo>
                  <a:close/>
                  <a:moveTo>
                    <a:pt x="20" y="19"/>
                  </a:moveTo>
                  <a:lnTo>
                    <a:pt x="20" y="21"/>
                  </a:lnTo>
                  <a:lnTo>
                    <a:pt x="20" y="23"/>
                  </a:lnTo>
                  <a:lnTo>
                    <a:pt x="18" y="25"/>
                  </a:lnTo>
                  <a:lnTo>
                    <a:pt x="16" y="27"/>
                  </a:lnTo>
                  <a:lnTo>
                    <a:pt x="10" y="29"/>
                  </a:lnTo>
                  <a:lnTo>
                    <a:pt x="6" y="27"/>
                  </a:lnTo>
                  <a:lnTo>
                    <a:pt x="6" y="25"/>
                  </a:lnTo>
                  <a:lnTo>
                    <a:pt x="6" y="23"/>
                  </a:lnTo>
                  <a:lnTo>
                    <a:pt x="6" y="21"/>
                  </a:lnTo>
                  <a:lnTo>
                    <a:pt x="8" y="19"/>
                  </a:lnTo>
                  <a:lnTo>
                    <a:pt x="12" y="18"/>
                  </a:lnTo>
                  <a:lnTo>
                    <a:pt x="18" y="18"/>
                  </a:lnTo>
                  <a:lnTo>
                    <a:pt x="20" y="16"/>
                  </a:lnTo>
                  <a:lnTo>
                    <a:pt x="20" y="19"/>
                  </a:lnTo>
                  <a:close/>
                </a:path>
              </a:pathLst>
            </a:custGeom>
            <a:solidFill>
              <a:srgbClr val="000000"/>
            </a:solidFill>
            <a:ln w="9525">
              <a:noFill/>
              <a:round/>
              <a:headEnd/>
              <a:tailEnd/>
            </a:ln>
          </p:spPr>
          <p:txBody>
            <a:bodyPr/>
            <a:lstStyle/>
            <a:p>
              <a:endParaRPr lang="en-US"/>
            </a:p>
          </p:txBody>
        </p:sp>
        <p:sp>
          <p:nvSpPr>
            <p:cNvPr id="576" name="Freeform 258"/>
            <p:cNvSpPr>
              <a:spLocks/>
            </p:cNvSpPr>
            <p:nvPr/>
          </p:nvSpPr>
          <p:spPr bwMode="auto">
            <a:xfrm>
              <a:off x="5936507" y="1743972"/>
              <a:ext cx="60291" cy="70704"/>
            </a:xfrm>
            <a:custGeom>
              <a:avLst/>
              <a:gdLst>
                <a:gd name="T0" fmla="*/ 25 w 25"/>
                <a:gd name="T1" fmla="*/ 31 h 31"/>
                <a:gd name="T2" fmla="*/ 25 w 25"/>
                <a:gd name="T3" fmla="*/ 10 h 31"/>
                <a:gd name="T4" fmla="*/ 23 w 25"/>
                <a:gd name="T5" fmla="*/ 6 h 31"/>
                <a:gd name="T6" fmla="*/ 21 w 25"/>
                <a:gd name="T7" fmla="*/ 2 h 31"/>
                <a:gd name="T8" fmla="*/ 19 w 25"/>
                <a:gd name="T9" fmla="*/ 0 h 31"/>
                <a:gd name="T10" fmla="*/ 13 w 25"/>
                <a:gd name="T11" fmla="*/ 0 h 31"/>
                <a:gd name="T12" fmla="*/ 8 w 25"/>
                <a:gd name="T13" fmla="*/ 2 h 31"/>
                <a:gd name="T14" fmla="*/ 4 w 25"/>
                <a:gd name="T15" fmla="*/ 6 h 31"/>
                <a:gd name="T16" fmla="*/ 4 w 25"/>
                <a:gd name="T17" fmla="*/ 0 h 31"/>
                <a:gd name="T18" fmla="*/ 0 w 25"/>
                <a:gd name="T19" fmla="*/ 0 h 31"/>
                <a:gd name="T20" fmla="*/ 0 w 25"/>
                <a:gd name="T21" fmla="*/ 31 h 31"/>
                <a:gd name="T22" fmla="*/ 4 w 25"/>
                <a:gd name="T23" fmla="*/ 31 h 31"/>
                <a:gd name="T24" fmla="*/ 4 w 25"/>
                <a:gd name="T25" fmla="*/ 14 h 31"/>
                <a:gd name="T26" fmla="*/ 6 w 25"/>
                <a:gd name="T27" fmla="*/ 10 h 31"/>
                <a:gd name="T28" fmla="*/ 8 w 25"/>
                <a:gd name="T29" fmla="*/ 8 h 31"/>
                <a:gd name="T30" fmla="*/ 10 w 25"/>
                <a:gd name="T31" fmla="*/ 6 h 31"/>
                <a:gd name="T32" fmla="*/ 13 w 25"/>
                <a:gd name="T33" fmla="*/ 4 h 31"/>
                <a:gd name="T34" fmla="*/ 15 w 25"/>
                <a:gd name="T35" fmla="*/ 6 h 31"/>
                <a:gd name="T36" fmla="*/ 17 w 25"/>
                <a:gd name="T37" fmla="*/ 6 h 31"/>
                <a:gd name="T38" fmla="*/ 19 w 25"/>
                <a:gd name="T39" fmla="*/ 8 h 31"/>
                <a:gd name="T40" fmla="*/ 19 w 25"/>
                <a:gd name="T41" fmla="*/ 12 h 31"/>
                <a:gd name="T42" fmla="*/ 19 w 25"/>
                <a:gd name="T43" fmla="*/ 31 h 31"/>
                <a:gd name="T44" fmla="*/ 25 w 25"/>
                <a:gd name="T45" fmla="*/ 3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1"/>
                <a:gd name="T71" fmla="*/ 25 w 25"/>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1">
                  <a:moveTo>
                    <a:pt x="25" y="31"/>
                  </a:moveTo>
                  <a:lnTo>
                    <a:pt x="25" y="10"/>
                  </a:lnTo>
                  <a:lnTo>
                    <a:pt x="23" y="6"/>
                  </a:lnTo>
                  <a:lnTo>
                    <a:pt x="21" y="2"/>
                  </a:lnTo>
                  <a:lnTo>
                    <a:pt x="19" y="0"/>
                  </a:lnTo>
                  <a:lnTo>
                    <a:pt x="13" y="0"/>
                  </a:lnTo>
                  <a:lnTo>
                    <a:pt x="8" y="2"/>
                  </a:lnTo>
                  <a:lnTo>
                    <a:pt x="4" y="6"/>
                  </a:lnTo>
                  <a:lnTo>
                    <a:pt x="4" y="0"/>
                  </a:lnTo>
                  <a:lnTo>
                    <a:pt x="0" y="0"/>
                  </a:lnTo>
                  <a:lnTo>
                    <a:pt x="0" y="31"/>
                  </a:lnTo>
                  <a:lnTo>
                    <a:pt x="4" y="31"/>
                  </a:lnTo>
                  <a:lnTo>
                    <a:pt x="4" y="14"/>
                  </a:lnTo>
                  <a:lnTo>
                    <a:pt x="6" y="10"/>
                  </a:lnTo>
                  <a:lnTo>
                    <a:pt x="8" y="8"/>
                  </a:lnTo>
                  <a:lnTo>
                    <a:pt x="10" y="6"/>
                  </a:lnTo>
                  <a:lnTo>
                    <a:pt x="13" y="4"/>
                  </a:lnTo>
                  <a:lnTo>
                    <a:pt x="15" y="6"/>
                  </a:lnTo>
                  <a:lnTo>
                    <a:pt x="17" y="6"/>
                  </a:lnTo>
                  <a:lnTo>
                    <a:pt x="19" y="8"/>
                  </a:lnTo>
                  <a:lnTo>
                    <a:pt x="19" y="12"/>
                  </a:lnTo>
                  <a:lnTo>
                    <a:pt x="19" y="31"/>
                  </a:lnTo>
                  <a:lnTo>
                    <a:pt x="25" y="31"/>
                  </a:lnTo>
                  <a:close/>
                </a:path>
              </a:pathLst>
            </a:custGeom>
            <a:solidFill>
              <a:srgbClr val="000000"/>
            </a:solidFill>
            <a:ln w="9525">
              <a:noFill/>
              <a:round/>
              <a:headEnd/>
              <a:tailEnd/>
            </a:ln>
          </p:spPr>
          <p:txBody>
            <a:bodyPr/>
            <a:lstStyle/>
            <a:p>
              <a:endParaRPr lang="en-US"/>
            </a:p>
          </p:txBody>
        </p:sp>
        <p:sp>
          <p:nvSpPr>
            <p:cNvPr id="577" name="Rectangle 259"/>
            <p:cNvSpPr>
              <a:spLocks noChangeArrowheads="1"/>
            </p:cNvSpPr>
            <p:nvPr/>
          </p:nvSpPr>
          <p:spPr bwMode="auto">
            <a:xfrm>
              <a:off x="6561124" y="3919835"/>
              <a:ext cx="282163" cy="200709"/>
            </a:xfrm>
            <a:prstGeom prst="rect">
              <a:avLst/>
            </a:prstGeom>
            <a:solidFill>
              <a:srgbClr val="FFFFFF"/>
            </a:solidFill>
            <a:ln w="9525">
              <a:noFill/>
              <a:miter lim="800000"/>
              <a:headEnd/>
              <a:tailEnd/>
            </a:ln>
          </p:spPr>
          <p:txBody>
            <a:bodyPr/>
            <a:lstStyle/>
            <a:p>
              <a:pPr eaLnBrk="0" hangingPunct="0"/>
              <a:endParaRPr lang="en-US"/>
            </a:p>
          </p:txBody>
        </p:sp>
        <p:sp>
          <p:nvSpPr>
            <p:cNvPr id="578" name="Rectangle 260"/>
            <p:cNvSpPr>
              <a:spLocks noChangeArrowheads="1"/>
            </p:cNvSpPr>
            <p:nvPr/>
          </p:nvSpPr>
          <p:spPr bwMode="auto">
            <a:xfrm>
              <a:off x="6455011" y="2462417"/>
              <a:ext cx="282163" cy="196147"/>
            </a:xfrm>
            <a:prstGeom prst="rect">
              <a:avLst/>
            </a:prstGeom>
            <a:solidFill>
              <a:srgbClr val="FFFFFF"/>
            </a:solidFill>
            <a:ln w="9525">
              <a:noFill/>
              <a:miter lim="800000"/>
              <a:headEnd/>
              <a:tailEnd/>
            </a:ln>
          </p:spPr>
          <p:txBody>
            <a:bodyPr/>
            <a:lstStyle/>
            <a:p>
              <a:pPr eaLnBrk="0" hangingPunct="0"/>
              <a:endParaRPr lang="en-US"/>
            </a:p>
          </p:txBody>
        </p:sp>
        <p:sp>
          <p:nvSpPr>
            <p:cNvPr id="579" name="Freeform 261"/>
            <p:cNvSpPr>
              <a:spLocks/>
            </p:cNvSpPr>
            <p:nvPr/>
          </p:nvSpPr>
          <p:spPr bwMode="auto">
            <a:xfrm>
              <a:off x="6877050" y="1946961"/>
              <a:ext cx="142287" cy="191585"/>
            </a:xfrm>
            <a:custGeom>
              <a:avLst/>
              <a:gdLst>
                <a:gd name="T0" fmla="*/ 0 w 59"/>
                <a:gd name="T1" fmla="*/ 84 h 84"/>
                <a:gd name="T2" fmla="*/ 59 w 59"/>
                <a:gd name="T3" fmla="*/ 0 h 84"/>
                <a:gd name="T4" fmla="*/ 0 w 59"/>
                <a:gd name="T5" fmla="*/ 84 h 84"/>
                <a:gd name="T6" fmla="*/ 0 60000 65536"/>
                <a:gd name="T7" fmla="*/ 0 60000 65536"/>
                <a:gd name="T8" fmla="*/ 0 60000 65536"/>
                <a:gd name="T9" fmla="*/ 0 w 59"/>
                <a:gd name="T10" fmla="*/ 0 h 84"/>
                <a:gd name="T11" fmla="*/ 59 w 59"/>
                <a:gd name="T12" fmla="*/ 84 h 84"/>
              </a:gdLst>
              <a:ahLst/>
              <a:cxnLst>
                <a:cxn ang="T6">
                  <a:pos x="T0" y="T1"/>
                </a:cxn>
                <a:cxn ang="T7">
                  <a:pos x="T2" y="T3"/>
                </a:cxn>
                <a:cxn ang="T8">
                  <a:pos x="T4" y="T5"/>
                </a:cxn>
              </a:cxnLst>
              <a:rect l="T9" t="T10" r="T11" b="T12"/>
              <a:pathLst>
                <a:path w="59" h="84">
                  <a:moveTo>
                    <a:pt x="0" y="84"/>
                  </a:moveTo>
                  <a:lnTo>
                    <a:pt x="59" y="0"/>
                  </a:lnTo>
                  <a:lnTo>
                    <a:pt x="0" y="84"/>
                  </a:lnTo>
                  <a:close/>
                </a:path>
              </a:pathLst>
            </a:custGeom>
            <a:solidFill>
              <a:srgbClr val="000000"/>
            </a:solidFill>
            <a:ln w="9525">
              <a:noFill/>
              <a:round/>
              <a:headEnd/>
              <a:tailEnd/>
            </a:ln>
          </p:spPr>
          <p:txBody>
            <a:bodyPr/>
            <a:lstStyle/>
            <a:p>
              <a:endParaRPr lang="en-US"/>
            </a:p>
          </p:txBody>
        </p:sp>
        <p:sp>
          <p:nvSpPr>
            <p:cNvPr id="580" name="Freeform 262"/>
            <p:cNvSpPr>
              <a:spLocks/>
            </p:cNvSpPr>
            <p:nvPr/>
          </p:nvSpPr>
          <p:spPr bwMode="auto">
            <a:xfrm>
              <a:off x="3141406" y="2809095"/>
              <a:ext cx="1319172" cy="1820062"/>
            </a:xfrm>
            <a:custGeom>
              <a:avLst/>
              <a:gdLst>
                <a:gd name="T0" fmla="*/ 403 w 547"/>
                <a:gd name="T1" fmla="*/ 15 h 798"/>
                <a:gd name="T2" fmla="*/ 385 w 547"/>
                <a:gd name="T3" fmla="*/ 11 h 798"/>
                <a:gd name="T4" fmla="*/ 337 w 547"/>
                <a:gd name="T5" fmla="*/ 2 h 798"/>
                <a:gd name="T6" fmla="*/ 263 w 547"/>
                <a:gd name="T7" fmla="*/ 3 h 798"/>
                <a:gd name="T8" fmla="*/ 205 w 547"/>
                <a:gd name="T9" fmla="*/ 44 h 798"/>
                <a:gd name="T10" fmla="*/ 182 w 547"/>
                <a:gd name="T11" fmla="*/ 69 h 798"/>
                <a:gd name="T12" fmla="*/ 165 w 547"/>
                <a:gd name="T13" fmla="*/ 84 h 798"/>
                <a:gd name="T14" fmla="*/ 155 w 547"/>
                <a:gd name="T15" fmla="*/ 96 h 798"/>
                <a:gd name="T16" fmla="*/ 145 w 547"/>
                <a:gd name="T17" fmla="*/ 113 h 798"/>
                <a:gd name="T18" fmla="*/ 138 w 547"/>
                <a:gd name="T19" fmla="*/ 197 h 798"/>
                <a:gd name="T20" fmla="*/ 126 w 547"/>
                <a:gd name="T21" fmla="*/ 278 h 798"/>
                <a:gd name="T22" fmla="*/ 94 w 547"/>
                <a:gd name="T23" fmla="*/ 318 h 798"/>
                <a:gd name="T24" fmla="*/ 72 w 547"/>
                <a:gd name="T25" fmla="*/ 341 h 798"/>
                <a:gd name="T26" fmla="*/ 61 w 547"/>
                <a:gd name="T27" fmla="*/ 357 h 798"/>
                <a:gd name="T28" fmla="*/ 48 w 547"/>
                <a:gd name="T29" fmla="*/ 372 h 798"/>
                <a:gd name="T30" fmla="*/ 40 w 547"/>
                <a:gd name="T31" fmla="*/ 383 h 798"/>
                <a:gd name="T32" fmla="*/ 21 w 547"/>
                <a:gd name="T33" fmla="*/ 416 h 798"/>
                <a:gd name="T34" fmla="*/ 11 w 547"/>
                <a:gd name="T35" fmla="*/ 458 h 798"/>
                <a:gd name="T36" fmla="*/ 1 w 547"/>
                <a:gd name="T37" fmla="*/ 596 h 798"/>
                <a:gd name="T38" fmla="*/ 5 w 547"/>
                <a:gd name="T39" fmla="*/ 643 h 798"/>
                <a:gd name="T40" fmla="*/ 15 w 547"/>
                <a:gd name="T41" fmla="*/ 677 h 798"/>
                <a:gd name="T42" fmla="*/ 26 w 547"/>
                <a:gd name="T43" fmla="*/ 712 h 798"/>
                <a:gd name="T44" fmla="*/ 51 w 547"/>
                <a:gd name="T45" fmla="*/ 760 h 798"/>
                <a:gd name="T46" fmla="*/ 84 w 547"/>
                <a:gd name="T47" fmla="*/ 785 h 798"/>
                <a:gd name="T48" fmla="*/ 115 w 547"/>
                <a:gd name="T49" fmla="*/ 798 h 798"/>
                <a:gd name="T50" fmla="*/ 142 w 547"/>
                <a:gd name="T51" fmla="*/ 794 h 798"/>
                <a:gd name="T52" fmla="*/ 155 w 547"/>
                <a:gd name="T53" fmla="*/ 779 h 798"/>
                <a:gd name="T54" fmla="*/ 168 w 547"/>
                <a:gd name="T55" fmla="*/ 765 h 798"/>
                <a:gd name="T56" fmla="*/ 188 w 547"/>
                <a:gd name="T57" fmla="*/ 756 h 798"/>
                <a:gd name="T58" fmla="*/ 226 w 547"/>
                <a:gd name="T59" fmla="*/ 754 h 798"/>
                <a:gd name="T60" fmla="*/ 255 w 547"/>
                <a:gd name="T61" fmla="*/ 781 h 798"/>
                <a:gd name="T62" fmla="*/ 280 w 547"/>
                <a:gd name="T63" fmla="*/ 798 h 798"/>
                <a:gd name="T64" fmla="*/ 303 w 547"/>
                <a:gd name="T65" fmla="*/ 796 h 798"/>
                <a:gd name="T66" fmla="*/ 316 w 547"/>
                <a:gd name="T67" fmla="*/ 790 h 798"/>
                <a:gd name="T68" fmla="*/ 326 w 547"/>
                <a:gd name="T69" fmla="*/ 783 h 798"/>
                <a:gd name="T70" fmla="*/ 343 w 547"/>
                <a:gd name="T71" fmla="*/ 769 h 798"/>
                <a:gd name="T72" fmla="*/ 355 w 547"/>
                <a:gd name="T73" fmla="*/ 729 h 798"/>
                <a:gd name="T74" fmla="*/ 362 w 547"/>
                <a:gd name="T75" fmla="*/ 552 h 798"/>
                <a:gd name="T76" fmla="*/ 372 w 547"/>
                <a:gd name="T77" fmla="*/ 508 h 798"/>
                <a:gd name="T78" fmla="*/ 393 w 547"/>
                <a:gd name="T79" fmla="*/ 458 h 798"/>
                <a:gd name="T80" fmla="*/ 401 w 547"/>
                <a:gd name="T81" fmla="*/ 441 h 798"/>
                <a:gd name="T82" fmla="*/ 410 w 547"/>
                <a:gd name="T83" fmla="*/ 429 h 798"/>
                <a:gd name="T84" fmla="*/ 430 w 547"/>
                <a:gd name="T85" fmla="*/ 406 h 798"/>
                <a:gd name="T86" fmla="*/ 445 w 547"/>
                <a:gd name="T87" fmla="*/ 385 h 798"/>
                <a:gd name="T88" fmla="*/ 460 w 547"/>
                <a:gd name="T89" fmla="*/ 372 h 798"/>
                <a:gd name="T90" fmla="*/ 491 w 547"/>
                <a:gd name="T91" fmla="*/ 339 h 798"/>
                <a:gd name="T92" fmla="*/ 518 w 547"/>
                <a:gd name="T93" fmla="*/ 309 h 798"/>
                <a:gd name="T94" fmla="*/ 529 w 547"/>
                <a:gd name="T95" fmla="*/ 291 h 798"/>
                <a:gd name="T96" fmla="*/ 541 w 547"/>
                <a:gd name="T97" fmla="*/ 266 h 798"/>
                <a:gd name="T98" fmla="*/ 547 w 547"/>
                <a:gd name="T99" fmla="*/ 226 h 798"/>
                <a:gd name="T100" fmla="*/ 543 w 547"/>
                <a:gd name="T101" fmla="*/ 178 h 798"/>
                <a:gd name="T102" fmla="*/ 535 w 547"/>
                <a:gd name="T103" fmla="*/ 149 h 798"/>
                <a:gd name="T104" fmla="*/ 527 w 547"/>
                <a:gd name="T105" fmla="*/ 130 h 798"/>
                <a:gd name="T106" fmla="*/ 516 w 547"/>
                <a:gd name="T107" fmla="*/ 115 h 798"/>
                <a:gd name="T108" fmla="*/ 502 w 547"/>
                <a:gd name="T109" fmla="*/ 94 h 798"/>
                <a:gd name="T110" fmla="*/ 476 w 547"/>
                <a:gd name="T111" fmla="*/ 61 h 798"/>
                <a:gd name="T112" fmla="*/ 460 w 547"/>
                <a:gd name="T113" fmla="*/ 46 h 798"/>
                <a:gd name="T114" fmla="*/ 451 w 547"/>
                <a:gd name="T115" fmla="*/ 38 h 798"/>
                <a:gd name="T116" fmla="*/ 439 w 547"/>
                <a:gd name="T117" fmla="*/ 30 h 798"/>
                <a:gd name="T118" fmla="*/ 426 w 547"/>
                <a:gd name="T119" fmla="*/ 21 h 7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47"/>
                <a:gd name="T181" fmla="*/ 0 h 798"/>
                <a:gd name="T182" fmla="*/ 547 w 547"/>
                <a:gd name="T183" fmla="*/ 798 h 7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47" h="798">
                  <a:moveTo>
                    <a:pt x="418" y="21"/>
                  </a:moveTo>
                  <a:lnTo>
                    <a:pt x="416" y="19"/>
                  </a:lnTo>
                  <a:lnTo>
                    <a:pt x="414" y="19"/>
                  </a:lnTo>
                  <a:lnTo>
                    <a:pt x="412" y="17"/>
                  </a:lnTo>
                  <a:lnTo>
                    <a:pt x="410" y="17"/>
                  </a:lnTo>
                  <a:lnTo>
                    <a:pt x="408" y="17"/>
                  </a:lnTo>
                  <a:lnTo>
                    <a:pt x="406" y="15"/>
                  </a:lnTo>
                  <a:lnTo>
                    <a:pt x="405" y="15"/>
                  </a:lnTo>
                  <a:lnTo>
                    <a:pt x="403" y="15"/>
                  </a:lnTo>
                  <a:lnTo>
                    <a:pt x="401" y="15"/>
                  </a:lnTo>
                  <a:lnTo>
                    <a:pt x="399" y="15"/>
                  </a:lnTo>
                  <a:lnTo>
                    <a:pt x="397" y="15"/>
                  </a:lnTo>
                  <a:lnTo>
                    <a:pt x="395" y="15"/>
                  </a:lnTo>
                  <a:lnTo>
                    <a:pt x="393" y="13"/>
                  </a:lnTo>
                  <a:lnTo>
                    <a:pt x="391" y="13"/>
                  </a:lnTo>
                  <a:lnTo>
                    <a:pt x="389" y="11"/>
                  </a:lnTo>
                  <a:lnTo>
                    <a:pt x="387" y="11"/>
                  </a:lnTo>
                  <a:lnTo>
                    <a:pt x="385" y="11"/>
                  </a:lnTo>
                  <a:lnTo>
                    <a:pt x="383" y="11"/>
                  </a:lnTo>
                  <a:lnTo>
                    <a:pt x="383" y="9"/>
                  </a:lnTo>
                  <a:lnTo>
                    <a:pt x="376" y="9"/>
                  </a:lnTo>
                  <a:lnTo>
                    <a:pt x="370" y="9"/>
                  </a:lnTo>
                  <a:lnTo>
                    <a:pt x="362" y="7"/>
                  </a:lnTo>
                  <a:lnTo>
                    <a:pt x="357" y="5"/>
                  </a:lnTo>
                  <a:lnTo>
                    <a:pt x="351" y="5"/>
                  </a:lnTo>
                  <a:lnTo>
                    <a:pt x="343" y="3"/>
                  </a:lnTo>
                  <a:lnTo>
                    <a:pt x="337" y="2"/>
                  </a:lnTo>
                  <a:lnTo>
                    <a:pt x="330" y="0"/>
                  </a:lnTo>
                  <a:lnTo>
                    <a:pt x="322" y="0"/>
                  </a:lnTo>
                  <a:lnTo>
                    <a:pt x="314" y="0"/>
                  </a:lnTo>
                  <a:lnTo>
                    <a:pt x="305" y="0"/>
                  </a:lnTo>
                  <a:lnTo>
                    <a:pt x="297" y="0"/>
                  </a:lnTo>
                  <a:lnTo>
                    <a:pt x="287" y="0"/>
                  </a:lnTo>
                  <a:lnTo>
                    <a:pt x="280" y="0"/>
                  </a:lnTo>
                  <a:lnTo>
                    <a:pt x="272" y="2"/>
                  </a:lnTo>
                  <a:lnTo>
                    <a:pt x="263" y="3"/>
                  </a:lnTo>
                  <a:lnTo>
                    <a:pt x="255" y="7"/>
                  </a:lnTo>
                  <a:lnTo>
                    <a:pt x="249" y="11"/>
                  </a:lnTo>
                  <a:lnTo>
                    <a:pt x="241" y="17"/>
                  </a:lnTo>
                  <a:lnTo>
                    <a:pt x="236" y="23"/>
                  </a:lnTo>
                  <a:lnTo>
                    <a:pt x="228" y="26"/>
                  </a:lnTo>
                  <a:lnTo>
                    <a:pt x="222" y="32"/>
                  </a:lnTo>
                  <a:lnTo>
                    <a:pt x="215" y="36"/>
                  </a:lnTo>
                  <a:lnTo>
                    <a:pt x="207" y="42"/>
                  </a:lnTo>
                  <a:lnTo>
                    <a:pt x="205" y="44"/>
                  </a:lnTo>
                  <a:lnTo>
                    <a:pt x="203" y="48"/>
                  </a:lnTo>
                  <a:lnTo>
                    <a:pt x="199" y="49"/>
                  </a:lnTo>
                  <a:lnTo>
                    <a:pt x="197" y="53"/>
                  </a:lnTo>
                  <a:lnTo>
                    <a:pt x="195" y="55"/>
                  </a:lnTo>
                  <a:lnTo>
                    <a:pt x="192" y="59"/>
                  </a:lnTo>
                  <a:lnTo>
                    <a:pt x="190" y="61"/>
                  </a:lnTo>
                  <a:lnTo>
                    <a:pt x="188" y="65"/>
                  </a:lnTo>
                  <a:lnTo>
                    <a:pt x="184" y="67"/>
                  </a:lnTo>
                  <a:lnTo>
                    <a:pt x="182" y="69"/>
                  </a:lnTo>
                  <a:lnTo>
                    <a:pt x="180" y="71"/>
                  </a:lnTo>
                  <a:lnTo>
                    <a:pt x="178" y="73"/>
                  </a:lnTo>
                  <a:lnTo>
                    <a:pt x="174" y="74"/>
                  </a:lnTo>
                  <a:lnTo>
                    <a:pt x="172" y="76"/>
                  </a:lnTo>
                  <a:lnTo>
                    <a:pt x="170" y="78"/>
                  </a:lnTo>
                  <a:lnTo>
                    <a:pt x="167" y="78"/>
                  </a:lnTo>
                  <a:lnTo>
                    <a:pt x="167" y="80"/>
                  </a:lnTo>
                  <a:lnTo>
                    <a:pt x="165" y="82"/>
                  </a:lnTo>
                  <a:lnTo>
                    <a:pt x="165" y="84"/>
                  </a:lnTo>
                  <a:lnTo>
                    <a:pt x="165" y="86"/>
                  </a:lnTo>
                  <a:lnTo>
                    <a:pt x="165" y="88"/>
                  </a:lnTo>
                  <a:lnTo>
                    <a:pt x="163" y="88"/>
                  </a:lnTo>
                  <a:lnTo>
                    <a:pt x="161" y="90"/>
                  </a:lnTo>
                  <a:lnTo>
                    <a:pt x="159" y="92"/>
                  </a:lnTo>
                  <a:lnTo>
                    <a:pt x="157" y="92"/>
                  </a:lnTo>
                  <a:lnTo>
                    <a:pt x="157" y="94"/>
                  </a:lnTo>
                  <a:lnTo>
                    <a:pt x="155" y="94"/>
                  </a:lnTo>
                  <a:lnTo>
                    <a:pt x="155" y="96"/>
                  </a:lnTo>
                  <a:lnTo>
                    <a:pt x="155" y="97"/>
                  </a:lnTo>
                  <a:lnTo>
                    <a:pt x="155" y="99"/>
                  </a:lnTo>
                  <a:lnTo>
                    <a:pt x="153" y="99"/>
                  </a:lnTo>
                  <a:lnTo>
                    <a:pt x="151" y="99"/>
                  </a:lnTo>
                  <a:lnTo>
                    <a:pt x="151" y="101"/>
                  </a:lnTo>
                  <a:lnTo>
                    <a:pt x="149" y="101"/>
                  </a:lnTo>
                  <a:lnTo>
                    <a:pt x="147" y="105"/>
                  </a:lnTo>
                  <a:lnTo>
                    <a:pt x="145" y="109"/>
                  </a:lnTo>
                  <a:lnTo>
                    <a:pt x="145" y="113"/>
                  </a:lnTo>
                  <a:lnTo>
                    <a:pt x="144" y="115"/>
                  </a:lnTo>
                  <a:lnTo>
                    <a:pt x="144" y="119"/>
                  </a:lnTo>
                  <a:lnTo>
                    <a:pt x="142" y="122"/>
                  </a:lnTo>
                  <a:lnTo>
                    <a:pt x="140" y="126"/>
                  </a:lnTo>
                  <a:lnTo>
                    <a:pt x="138" y="128"/>
                  </a:lnTo>
                  <a:lnTo>
                    <a:pt x="138" y="145"/>
                  </a:lnTo>
                  <a:lnTo>
                    <a:pt x="138" y="163"/>
                  </a:lnTo>
                  <a:lnTo>
                    <a:pt x="138" y="180"/>
                  </a:lnTo>
                  <a:lnTo>
                    <a:pt x="138" y="197"/>
                  </a:lnTo>
                  <a:lnTo>
                    <a:pt x="138" y="215"/>
                  </a:lnTo>
                  <a:lnTo>
                    <a:pt x="138" y="232"/>
                  </a:lnTo>
                  <a:lnTo>
                    <a:pt x="136" y="249"/>
                  </a:lnTo>
                  <a:lnTo>
                    <a:pt x="134" y="266"/>
                  </a:lnTo>
                  <a:lnTo>
                    <a:pt x="134" y="268"/>
                  </a:lnTo>
                  <a:lnTo>
                    <a:pt x="132" y="270"/>
                  </a:lnTo>
                  <a:lnTo>
                    <a:pt x="130" y="274"/>
                  </a:lnTo>
                  <a:lnTo>
                    <a:pt x="128" y="276"/>
                  </a:lnTo>
                  <a:lnTo>
                    <a:pt x="126" y="278"/>
                  </a:lnTo>
                  <a:lnTo>
                    <a:pt x="124" y="280"/>
                  </a:lnTo>
                  <a:lnTo>
                    <a:pt x="124" y="284"/>
                  </a:lnTo>
                  <a:lnTo>
                    <a:pt x="122" y="286"/>
                  </a:lnTo>
                  <a:lnTo>
                    <a:pt x="119" y="291"/>
                  </a:lnTo>
                  <a:lnTo>
                    <a:pt x="113" y="297"/>
                  </a:lnTo>
                  <a:lnTo>
                    <a:pt x="107" y="301"/>
                  </a:lnTo>
                  <a:lnTo>
                    <a:pt x="101" y="307"/>
                  </a:lnTo>
                  <a:lnTo>
                    <a:pt x="97" y="312"/>
                  </a:lnTo>
                  <a:lnTo>
                    <a:pt x="94" y="318"/>
                  </a:lnTo>
                  <a:lnTo>
                    <a:pt x="88" y="324"/>
                  </a:lnTo>
                  <a:lnTo>
                    <a:pt x="86" y="330"/>
                  </a:lnTo>
                  <a:lnTo>
                    <a:pt x="84" y="332"/>
                  </a:lnTo>
                  <a:lnTo>
                    <a:pt x="82" y="334"/>
                  </a:lnTo>
                  <a:lnTo>
                    <a:pt x="80" y="335"/>
                  </a:lnTo>
                  <a:lnTo>
                    <a:pt x="78" y="337"/>
                  </a:lnTo>
                  <a:lnTo>
                    <a:pt x="76" y="339"/>
                  </a:lnTo>
                  <a:lnTo>
                    <a:pt x="74" y="341"/>
                  </a:lnTo>
                  <a:lnTo>
                    <a:pt x="72" y="341"/>
                  </a:lnTo>
                  <a:lnTo>
                    <a:pt x="71" y="343"/>
                  </a:lnTo>
                  <a:lnTo>
                    <a:pt x="69" y="343"/>
                  </a:lnTo>
                  <a:lnTo>
                    <a:pt x="67" y="345"/>
                  </a:lnTo>
                  <a:lnTo>
                    <a:pt x="67" y="347"/>
                  </a:lnTo>
                  <a:lnTo>
                    <a:pt x="65" y="349"/>
                  </a:lnTo>
                  <a:lnTo>
                    <a:pt x="63" y="351"/>
                  </a:lnTo>
                  <a:lnTo>
                    <a:pt x="63" y="353"/>
                  </a:lnTo>
                  <a:lnTo>
                    <a:pt x="63" y="355"/>
                  </a:lnTo>
                  <a:lnTo>
                    <a:pt x="61" y="357"/>
                  </a:lnTo>
                  <a:lnTo>
                    <a:pt x="59" y="358"/>
                  </a:lnTo>
                  <a:lnTo>
                    <a:pt x="59" y="360"/>
                  </a:lnTo>
                  <a:lnTo>
                    <a:pt x="57" y="362"/>
                  </a:lnTo>
                  <a:lnTo>
                    <a:pt x="57" y="364"/>
                  </a:lnTo>
                  <a:lnTo>
                    <a:pt x="55" y="366"/>
                  </a:lnTo>
                  <a:lnTo>
                    <a:pt x="53" y="368"/>
                  </a:lnTo>
                  <a:lnTo>
                    <a:pt x="49" y="368"/>
                  </a:lnTo>
                  <a:lnTo>
                    <a:pt x="49" y="370"/>
                  </a:lnTo>
                  <a:lnTo>
                    <a:pt x="48" y="372"/>
                  </a:lnTo>
                  <a:lnTo>
                    <a:pt x="48" y="374"/>
                  </a:lnTo>
                  <a:lnTo>
                    <a:pt x="46" y="376"/>
                  </a:lnTo>
                  <a:lnTo>
                    <a:pt x="46" y="378"/>
                  </a:lnTo>
                  <a:lnTo>
                    <a:pt x="46" y="380"/>
                  </a:lnTo>
                  <a:lnTo>
                    <a:pt x="44" y="380"/>
                  </a:lnTo>
                  <a:lnTo>
                    <a:pt x="44" y="381"/>
                  </a:lnTo>
                  <a:lnTo>
                    <a:pt x="42" y="381"/>
                  </a:lnTo>
                  <a:lnTo>
                    <a:pt x="42" y="383"/>
                  </a:lnTo>
                  <a:lnTo>
                    <a:pt x="40" y="383"/>
                  </a:lnTo>
                  <a:lnTo>
                    <a:pt x="38" y="383"/>
                  </a:lnTo>
                  <a:lnTo>
                    <a:pt x="36" y="387"/>
                  </a:lnTo>
                  <a:lnTo>
                    <a:pt x="34" y="391"/>
                  </a:lnTo>
                  <a:lnTo>
                    <a:pt x="32" y="395"/>
                  </a:lnTo>
                  <a:lnTo>
                    <a:pt x="30" y="401"/>
                  </a:lnTo>
                  <a:lnTo>
                    <a:pt x="28" y="405"/>
                  </a:lnTo>
                  <a:lnTo>
                    <a:pt x="25" y="408"/>
                  </a:lnTo>
                  <a:lnTo>
                    <a:pt x="23" y="412"/>
                  </a:lnTo>
                  <a:lnTo>
                    <a:pt x="21" y="416"/>
                  </a:lnTo>
                  <a:lnTo>
                    <a:pt x="19" y="418"/>
                  </a:lnTo>
                  <a:lnTo>
                    <a:pt x="19" y="422"/>
                  </a:lnTo>
                  <a:lnTo>
                    <a:pt x="17" y="426"/>
                  </a:lnTo>
                  <a:lnTo>
                    <a:pt x="17" y="429"/>
                  </a:lnTo>
                  <a:lnTo>
                    <a:pt x="15" y="431"/>
                  </a:lnTo>
                  <a:lnTo>
                    <a:pt x="15" y="435"/>
                  </a:lnTo>
                  <a:lnTo>
                    <a:pt x="13" y="439"/>
                  </a:lnTo>
                  <a:lnTo>
                    <a:pt x="11" y="441"/>
                  </a:lnTo>
                  <a:lnTo>
                    <a:pt x="11" y="458"/>
                  </a:lnTo>
                  <a:lnTo>
                    <a:pt x="11" y="477"/>
                  </a:lnTo>
                  <a:lnTo>
                    <a:pt x="11" y="497"/>
                  </a:lnTo>
                  <a:lnTo>
                    <a:pt x="11" y="516"/>
                  </a:lnTo>
                  <a:lnTo>
                    <a:pt x="9" y="533"/>
                  </a:lnTo>
                  <a:lnTo>
                    <a:pt x="9" y="550"/>
                  </a:lnTo>
                  <a:lnTo>
                    <a:pt x="7" y="568"/>
                  </a:lnTo>
                  <a:lnTo>
                    <a:pt x="5" y="581"/>
                  </a:lnTo>
                  <a:lnTo>
                    <a:pt x="3" y="589"/>
                  </a:lnTo>
                  <a:lnTo>
                    <a:pt x="1" y="596"/>
                  </a:lnTo>
                  <a:lnTo>
                    <a:pt x="0" y="602"/>
                  </a:lnTo>
                  <a:lnTo>
                    <a:pt x="0" y="610"/>
                  </a:lnTo>
                  <a:lnTo>
                    <a:pt x="0" y="616"/>
                  </a:lnTo>
                  <a:lnTo>
                    <a:pt x="0" y="621"/>
                  </a:lnTo>
                  <a:lnTo>
                    <a:pt x="1" y="625"/>
                  </a:lnTo>
                  <a:lnTo>
                    <a:pt x="1" y="631"/>
                  </a:lnTo>
                  <a:lnTo>
                    <a:pt x="3" y="633"/>
                  </a:lnTo>
                  <a:lnTo>
                    <a:pt x="3" y="637"/>
                  </a:lnTo>
                  <a:lnTo>
                    <a:pt x="5" y="643"/>
                  </a:lnTo>
                  <a:lnTo>
                    <a:pt x="5" y="648"/>
                  </a:lnTo>
                  <a:lnTo>
                    <a:pt x="7" y="652"/>
                  </a:lnTo>
                  <a:lnTo>
                    <a:pt x="9" y="658"/>
                  </a:lnTo>
                  <a:lnTo>
                    <a:pt x="9" y="662"/>
                  </a:lnTo>
                  <a:lnTo>
                    <a:pt x="11" y="664"/>
                  </a:lnTo>
                  <a:lnTo>
                    <a:pt x="13" y="666"/>
                  </a:lnTo>
                  <a:lnTo>
                    <a:pt x="13" y="669"/>
                  </a:lnTo>
                  <a:lnTo>
                    <a:pt x="13" y="673"/>
                  </a:lnTo>
                  <a:lnTo>
                    <a:pt x="15" y="677"/>
                  </a:lnTo>
                  <a:lnTo>
                    <a:pt x="15" y="681"/>
                  </a:lnTo>
                  <a:lnTo>
                    <a:pt x="15" y="685"/>
                  </a:lnTo>
                  <a:lnTo>
                    <a:pt x="15" y="689"/>
                  </a:lnTo>
                  <a:lnTo>
                    <a:pt x="17" y="690"/>
                  </a:lnTo>
                  <a:lnTo>
                    <a:pt x="17" y="694"/>
                  </a:lnTo>
                  <a:lnTo>
                    <a:pt x="19" y="698"/>
                  </a:lnTo>
                  <a:lnTo>
                    <a:pt x="21" y="702"/>
                  </a:lnTo>
                  <a:lnTo>
                    <a:pt x="23" y="706"/>
                  </a:lnTo>
                  <a:lnTo>
                    <a:pt x="26" y="712"/>
                  </a:lnTo>
                  <a:lnTo>
                    <a:pt x="28" y="715"/>
                  </a:lnTo>
                  <a:lnTo>
                    <a:pt x="28" y="719"/>
                  </a:lnTo>
                  <a:lnTo>
                    <a:pt x="28" y="721"/>
                  </a:lnTo>
                  <a:lnTo>
                    <a:pt x="34" y="731"/>
                  </a:lnTo>
                  <a:lnTo>
                    <a:pt x="38" y="738"/>
                  </a:lnTo>
                  <a:lnTo>
                    <a:pt x="40" y="744"/>
                  </a:lnTo>
                  <a:lnTo>
                    <a:pt x="44" y="750"/>
                  </a:lnTo>
                  <a:lnTo>
                    <a:pt x="48" y="756"/>
                  </a:lnTo>
                  <a:lnTo>
                    <a:pt x="51" y="760"/>
                  </a:lnTo>
                  <a:lnTo>
                    <a:pt x="57" y="765"/>
                  </a:lnTo>
                  <a:lnTo>
                    <a:pt x="61" y="771"/>
                  </a:lnTo>
                  <a:lnTo>
                    <a:pt x="63" y="775"/>
                  </a:lnTo>
                  <a:lnTo>
                    <a:pt x="67" y="775"/>
                  </a:lnTo>
                  <a:lnTo>
                    <a:pt x="71" y="777"/>
                  </a:lnTo>
                  <a:lnTo>
                    <a:pt x="74" y="779"/>
                  </a:lnTo>
                  <a:lnTo>
                    <a:pt x="78" y="781"/>
                  </a:lnTo>
                  <a:lnTo>
                    <a:pt x="82" y="783"/>
                  </a:lnTo>
                  <a:lnTo>
                    <a:pt x="84" y="785"/>
                  </a:lnTo>
                  <a:lnTo>
                    <a:pt x="86" y="786"/>
                  </a:lnTo>
                  <a:lnTo>
                    <a:pt x="88" y="788"/>
                  </a:lnTo>
                  <a:lnTo>
                    <a:pt x="90" y="788"/>
                  </a:lnTo>
                  <a:lnTo>
                    <a:pt x="90" y="786"/>
                  </a:lnTo>
                  <a:lnTo>
                    <a:pt x="92" y="786"/>
                  </a:lnTo>
                  <a:lnTo>
                    <a:pt x="92" y="788"/>
                  </a:lnTo>
                  <a:lnTo>
                    <a:pt x="99" y="794"/>
                  </a:lnTo>
                  <a:lnTo>
                    <a:pt x="107" y="796"/>
                  </a:lnTo>
                  <a:lnTo>
                    <a:pt x="115" y="798"/>
                  </a:lnTo>
                  <a:lnTo>
                    <a:pt x="122" y="798"/>
                  </a:lnTo>
                  <a:lnTo>
                    <a:pt x="128" y="798"/>
                  </a:lnTo>
                  <a:lnTo>
                    <a:pt x="132" y="796"/>
                  </a:lnTo>
                  <a:lnTo>
                    <a:pt x="136" y="796"/>
                  </a:lnTo>
                  <a:lnTo>
                    <a:pt x="136" y="794"/>
                  </a:lnTo>
                  <a:lnTo>
                    <a:pt x="140" y="794"/>
                  </a:lnTo>
                  <a:lnTo>
                    <a:pt x="138" y="796"/>
                  </a:lnTo>
                  <a:lnTo>
                    <a:pt x="138" y="794"/>
                  </a:lnTo>
                  <a:lnTo>
                    <a:pt x="142" y="794"/>
                  </a:lnTo>
                  <a:lnTo>
                    <a:pt x="144" y="792"/>
                  </a:lnTo>
                  <a:lnTo>
                    <a:pt x="145" y="790"/>
                  </a:lnTo>
                  <a:lnTo>
                    <a:pt x="147" y="788"/>
                  </a:lnTo>
                  <a:lnTo>
                    <a:pt x="149" y="786"/>
                  </a:lnTo>
                  <a:lnTo>
                    <a:pt x="149" y="785"/>
                  </a:lnTo>
                  <a:lnTo>
                    <a:pt x="149" y="783"/>
                  </a:lnTo>
                  <a:lnTo>
                    <a:pt x="151" y="783"/>
                  </a:lnTo>
                  <a:lnTo>
                    <a:pt x="153" y="781"/>
                  </a:lnTo>
                  <a:lnTo>
                    <a:pt x="155" y="779"/>
                  </a:lnTo>
                  <a:lnTo>
                    <a:pt x="155" y="777"/>
                  </a:lnTo>
                  <a:lnTo>
                    <a:pt x="157" y="775"/>
                  </a:lnTo>
                  <a:lnTo>
                    <a:pt x="159" y="773"/>
                  </a:lnTo>
                  <a:lnTo>
                    <a:pt x="159" y="771"/>
                  </a:lnTo>
                  <a:lnTo>
                    <a:pt x="161" y="769"/>
                  </a:lnTo>
                  <a:lnTo>
                    <a:pt x="161" y="767"/>
                  </a:lnTo>
                  <a:lnTo>
                    <a:pt x="163" y="767"/>
                  </a:lnTo>
                  <a:lnTo>
                    <a:pt x="165" y="765"/>
                  </a:lnTo>
                  <a:lnTo>
                    <a:pt x="168" y="765"/>
                  </a:lnTo>
                  <a:lnTo>
                    <a:pt x="170" y="763"/>
                  </a:lnTo>
                  <a:lnTo>
                    <a:pt x="174" y="763"/>
                  </a:lnTo>
                  <a:lnTo>
                    <a:pt x="176" y="761"/>
                  </a:lnTo>
                  <a:lnTo>
                    <a:pt x="178" y="760"/>
                  </a:lnTo>
                  <a:lnTo>
                    <a:pt x="180" y="760"/>
                  </a:lnTo>
                  <a:lnTo>
                    <a:pt x="182" y="758"/>
                  </a:lnTo>
                  <a:lnTo>
                    <a:pt x="184" y="758"/>
                  </a:lnTo>
                  <a:lnTo>
                    <a:pt x="186" y="756"/>
                  </a:lnTo>
                  <a:lnTo>
                    <a:pt x="188" y="756"/>
                  </a:lnTo>
                  <a:lnTo>
                    <a:pt x="190" y="754"/>
                  </a:lnTo>
                  <a:lnTo>
                    <a:pt x="192" y="752"/>
                  </a:lnTo>
                  <a:lnTo>
                    <a:pt x="197" y="750"/>
                  </a:lnTo>
                  <a:lnTo>
                    <a:pt x="203" y="750"/>
                  </a:lnTo>
                  <a:lnTo>
                    <a:pt x="207" y="752"/>
                  </a:lnTo>
                  <a:lnTo>
                    <a:pt x="211" y="752"/>
                  </a:lnTo>
                  <a:lnTo>
                    <a:pt x="216" y="754"/>
                  </a:lnTo>
                  <a:lnTo>
                    <a:pt x="220" y="754"/>
                  </a:lnTo>
                  <a:lnTo>
                    <a:pt x="226" y="754"/>
                  </a:lnTo>
                  <a:lnTo>
                    <a:pt x="230" y="754"/>
                  </a:lnTo>
                  <a:lnTo>
                    <a:pt x="234" y="758"/>
                  </a:lnTo>
                  <a:lnTo>
                    <a:pt x="236" y="761"/>
                  </a:lnTo>
                  <a:lnTo>
                    <a:pt x="239" y="765"/>
                  </a:lnTo>
                  <a:lnTo>
                    <a:pt x="243" y="767"/>
                  </a:lnTo>
                  <a:lnTo>
                    <a:pt x="245" y="771"/>
                  </a:lnTo>
                  <a:lnTo>
                    <a:pt x="249" y="775"/>
                  </a:lnTo>
                  <a:lnTo>
                    <a:pt x="251" y="777"/>
                  </a:lnTo>
                  <a:lnTo>
                    <a:pt x="255" y="781"/>
                  </a:lnTo>
                  <a:lnTo>
                    <a:pt x="257" y="783"/>
                  </a:lnTo>
                  <a:lnTo>
                    <a:pt x="261" y="785"/>
                  </a:lnTo>
                  <a:lnTo>
                    <a:pt x="263" y="786"/>
                  </a:lnTo>
                  <a:lnTo>
                    <a:pt x="266" y="788"/>
                  </a:lnTo>
                  <a:lnTo>
                    <a:pt x="268" y="792"/>
                  </a:lnTo>
                  <a:lnTo>
                    <a:pt x="270" y="794"/>
                  </a:lnTo>
                  <a:lnTo>
                    <a:pt x="274" y="794"/>
                  </a:lnTo>
                  <a:lnTo>
                    <a:pt x="278" y="796"/>
                  </a:lnTo>
                  <a:lnTo>
                    <a:pt x="280" y="798"/>
                  </a:lnTo>
                  <a:lnTo>
                    <a:pt x="284" y="798"/>
                  </a:lnTo>
                  <a:lnTo>
                    <a:pt x="286" y="798"/>
                  </a:lnTo>
                  <a:lnTo>
                    <a:pt x="289" y="798"/>
                  </a:lnTo>
                  <a:lnTo>
                    <a:pt x="293" y="798"/>
                  </a:lnTo>
                  <a:lnTo>
                    <a:pt x="295" y="798"/>
                  </a:lnTo>
                  <a:lnTo>
                    <a:pt x="299" y="798"/>
                  </a:lnTo>
                  <a:lnTo>
                    <a:pt x="301" y="798"/>
                  </a:lnTo>
                  <a:lnTo>
                    <a:pt x="303" y="798"/>
                  </a:lnTo>
                  <a:lnTo>
                    <a:pt x="303" y="796"/>
                  </a:lnTo>
                  <a:lnTo>
                    <a:pt x="305" y="796"/>
                  </a:lnTo>
                  <a:lnTo>
                    <a:pt x="305" y="794"/>
                  </a:lnTo>
                  <a:lnTo>
                    <a:pt x="307" y="794"/>
                  </a:lnTo>
                  <a:lnTo>
                    <a:pt x="307" y="792"/>
                  </a:lnTo>
                  <a:lnTo>
                    <a:pt x="309" y="792"/>
                  </a:lnTo>
                  <a:lnTo>
                    <a:pt x="311" y="792"/>
                  </a:lnTo>
                  <a:lnTo>
                    <a:pt x="312" y="792"/>
                  </a:lnTo>
                  <a:lnTo>
                    <a:pt x="314" y="792"/>
                  </a:lnTo>
                  <a:lnTo>
                    <a:pt x="316" y="790"/>
                  </a:lnTo>
                  <a:lnTo>
                    <a:pt x="316" y="788"/>
                  </a:lnTo>
                  <a:lnTo>
                    <a:pt x="318" y="788"/>
                  </a:lnTo>
                  <a:lnTo>
                    <a:pt x="318" y="786"/>
                  </a:lnTo>
                  <a:lnTo>
                    <a:pt x="320" y="786"/>
                  </a:lnTo>
                  <a:lnTo>
                    <a:pt x="320" y="785"/>
                  </a:lnTo>
                  <a:lnTo>
                    <a:pt x="322" y="783"/>
                  </a:lnTo>
                  <a:lnTo>
                    <a:pt x="324" y="785"/>
                  </a:lnTo>
                  <a:lnTo>
                    <a:pt x="324" y="783"/>
                  </a:lnTo>
                  <a:lnTo>
                    <a:pt x="326" y="783"/>
                  </a:lnTo>
                  <a:lnTo>
                    <a:pt x="328" y="783"/>
                  </a:lnTo>
                  <a:lnTo>
                    <a:pt x="330" y="781"/>
                  </a:lnTo>
                  <a:lnTo>
                    <a:pt x="332" y="779"/>
                  </a:lnTo>
                  <a:lnTo>
                    <a:pt x="334" y="777"/>
                  </a:lnTo>
                  <a:lnTo>
                    <a:pt x="335" y="775"/>
                  </a:lnTo>
                  <a:lnTo>
                    <a:pt x="339" y="775"/>
                  </a:lnTo>
                  <a:lnTo>
                    <a:pt x="341" y="773"/>
                  </a:lnTo>
                  <a:lnTo>
                    <a:pt x="343" y="771"/>
                  </a:lnTo>
                  <a:lnTo>
                    <a:pt x="343" y="769"/>
                  </a:lnTo>
                  <a:lnTo>
                    <a:pt x="345" y="765"/>
                  </a:lnTo>
                  <a:lnTo>
                    <a:pt x="347" y="761"/>
                  </a:lnTo>
                  <a:lnTo>
                    <a:pt x="349" y="758"/>
                  </a:lnTo>
                  <a:lnTo>
                    <a:pt x="349" y="752"/>
                  </a:lnTo>
                  <a:lnTo>
                    <a:pt x="351" y="748"/>
                  </a:lnTo>
                  <a:lnTo>
                    <a:pt x="351" y="742"/>
                  </a:lnTo>
                  <a:lnTo>
                    <a:pt x="353" y="738"/>
                  </a:lnTo>
                  <a:lnTo>
                    <a:pt x="353" y="733"/>
                  </a:lnTo>
                  <a:lnTo>
                    <a:pt x="355" y="729"/>
                  </a:lnTo>
                  <a:lnTo>
                    <a:pt x="359" y="706"/>
                  </a:lnTo>
                  <a:lnTo>
                    <a:pt x="360" y="685"/>
                  </a:lnTo>
                  <a:lnTo>
                    <a:pt x="360" y="664"/>
                  </a:lnTo>
                  <a:lnTo>
                    <a:pt x="360" y="643"/>
                  </a:lnTo>
                  <a:lnTo>
                    <a:pt x="360" y="619"/>
                  </a:lnTo>
                  <a:lnTo>
                    <a:pt x="359" y="598"/>
                  </a:lnTo>
                  <a:lnTo>
                    <a:pt x="359" y="577"/>
                  </a:lnTo>
                  <a:lnTo>
                    <a:pt x="360" y="556"/>
                  </a:lnTo>
                  <a:lnTo>
                    <a:pt x="362" y="552"/>
                  </a:lnTo>
                  <a:lnTo>
                    <a:pt x="362" y="548"/>
                  </a:lnTo>
                  <a:lnTo>
                    <a:pt x="362" y="545"/>
                  </a:lnTo>
                  <a:lnTo>
                    <a:pt x="364" y="539"/>
                  </a:lnTo>
                  <a:lnTo>
                    <a:pt x="364" y="535"/>
                  </a:lnTo>
                  <a:lnTo>
                    <a:pt x="364" y="531"/>
                  </a:lnTo>
                  <a:lnTo>
                    <a:pt x="364" y="527"/>
                  </a:lnTo>
                  <a:lnTo>
                    <a:pt x="366" y="524"/>
                  </a:lnTo>
                  <a:lnTo>
                    <a:pt x="368" y="516"/>
                  </a:lnTo>
                  <a:lnTo>
                    <a:pt x="372" y="508"/>
                  </a:lnTo>
                  <a:lnTo>
                    <a:pt x="374" y="500"/>
                  </a:lnTo>
                  <a:lnTo>
                    <a:pt x="378" y="493"/>
                  </a:lnTo>
                  <a:lnTo>
                    <a:pt x="382" y="485"/>
                  </a:lnTo>
                  <a:lnTo>
                    <a:pt x="383" y="477"/>
                  </a:lnTo>
                  <a:lnTo>
                    <a:pt x="387" y="470"/>
                  </a:lnTo>
                  <a:lnTo>
                    <a:pt x="389" y="462"/>
                  </a:lnTo>
                  <a:lnTo>
                    <a:pt x="391" y="460"/>
                  </a:lnTo>
                  <a:lnTo>
                    <a:pt x="391" y="458"/>
                  </a:lnTo>
                  <a:lnTo>
                    <a:pt x="393" y="458"/>
                  </a:lnTo>
                  <a:lnTo>
                    <a:pt x="395" y="456"/>
                  </a:lnTo>
                  <a:lnTo>
                    <a:pt x="395" y="454"/>
                  </a:lnTo>
                  <a:lnTo>
                    <a:pt x="395" y="453"/>
                  </a:lnTo>
                  <a:lnTo>
                    <a:pt x="397" y="451"/>
                  </a:lnTo>
                  <a:lnTo>
                    <a:pt x="399" y="449"/>
                  </a:lnTo>
                  <a:lnTo>
                    <a:pt x="399" y="447"/>
                  </a:lnTo>
                  <a:lnTo>
                    <a:pt x="401" y="445"/>
                  </a:lnTo>
                  <a:lnTo>
                    <a:pt x="401" y="443"/>
                  </a:lnTo>
                  <a:lnTo>
                    <a:pt x="401" y="441"/>
                  </a:lnTo>
                  <a:lnTo>
                    <a:pt x="403" y="441"/>
                  </a:lnTo>
                  <a:lnTo>
                    <a:pt x="403" y="439"/>
                  </a:lnTo>
                  <a:lnTo>
                    <a:pt x="405" y="439"/>
                  </a:lnTo>
                  <a:lnTo>
                    <a:pt x="406" y="439"/>
                  </a:lnTo>
                  <a:lnTo>
                    <a:pt x="406" y="437"/>
                  </a:lnTo>
                  <a:lnTo>
                    <a:pt x="406" y="435"/>
                  </a:lnTo>
                  <a:lnTo>
                    <a:pt x="408" y="433"/>
                  </a:lnTo>
                  <a:lnTo>
                    <a:pt x="408" y="431"/>
                  </a:lnTo>
                  <a:lnTo>
                    <a:pt x="410" y="429"/>
                  </a:lnTo>
                  <a:lnTo>
                    <a:pt x="412" y="428"/>
                  </a:lnTo>
                  <a:lnTo>
                    <a:pt x="412" y="426"/>
                  </a:lnTo>
                  <a:lnTo>
                    <a:pt x="412" y="424"/>
                  </a:lnTo>
                  <a:lnTo>
                    <a:pt x="416" y="422"/>
                  </a:lnTo>
                  <a:lnTo>
                    <a:pt x="418" y="418"/>
                  </a:lnTo>
                  <a:lnTo>
                    <a:pt x="422" y="416"/>
                  </a:lnTo>
                  <a:lnTo>
                    <a:pt x="424" y="412"/>
                  </a:lnTo>
                  <a:lnTo>
                    <a:pt x="428" y="410"/>
                  </a:lnTo>
                  <a:lnTo>
                    <a:pt x="430" y="406"/>
                  </a:lnTo>
                  <a:lnTo>
                    <a:pt x="433" y="403"/>
                  </a:lnTo>
                  <a:lnTo>
                    <a:pt x="435" y="401"/>
                  </a:lnTo>
                  <a:lnTo>
                    <a:pt x="437" y="399"/>
                  </a:lnTo>
                  <a:lnTo>
                    <a:pt x="437" y="397"/>
                  </a:lnTo>
                  <a:lnTo>
                    <a:pt x="439" y="395"/>
                  </a:lnTo>
                  <a:lnTo>
                    <a:pt x="441" y="393"/>
                  </a:lnTo>
                  <a:lnTo>
                    <a:pt x="443" y="391"/>
                  </a:lnTo>
                  <a:lnTo>
                    <a:pt x="445" y="389"/>
                  </a:lnTo>
                  <a:lnTo>
                    <a:pt x="445" y="385"/>
                  </a:lnTo>
                  <a:lnTo>
                    <a:pt x="447" y="383"/>
                  </a:lnTo>
                  <a:lnTo>
                    <a:pt x="447" y="381"/>
                  </a:lnTo>
                  <a:lnTo>
                    <a:pt x="449" y="381"/>
                  </a:lnTo>
                  <a:lnTo>
                    <a:pt x="453" y="380"/>
                  </a:lnTo>
                  <a:lnTo>
                    <a:pt x="454" y="378"/>
                  </a:lnTo>
                  <a:lnTo>
                    <a:pt x="456" y="378"/>
                  </a:lnTo>
                  <a:lnTo>
                    <a:pt x="458" y="376"/>
                  </a:lnTo>
                  <a:lnTo>
                    <a:pt x="460" y="374"/>
                  </a:lnTo>
                  <a:lnTo>
                    <a:pt x="460" y="372"/>
                  </a:lnTo>
                  <a:lnTo>
                    <a:pt x="460" y="370"/>
                  </a:lnTo>
                  <a:lnTo>
                    <a:pt x="462" y="368"/>
                  </a:lnTo>
                  <a:lnTo>
                    <a:pt x="464" y="366"/>
                  </a:lnTo>
                  <a:lnTo>
                    <a:pt x="466" y="364"/>
                  </a:lnTo>
                  <a:lnTo>
                    <a:pt x="466" y="362"/>
                  </a:lnTo>
                  <a:lnTo>
                    <a:pt x="472" y="357"/>
                  </a:lnTo>
                  <a:lnTo>
                    <a:pt x="478" y="351"/>
                  </a:lnTo>
                  <a:lnTo>
                    <a:pt x="483" y="345"/>
                  </a:lnTo>
                  <a:lnTo>
                    <a:pt x="491" y="339"/>
                  </a:lnTo>
                  <a:lnTo>
                    <a:pt x="497" y="334"/>
                  </a:lnTo>
                  <a:lnTo>
                    <a:pt x="502" y="328"/>
                  </a:lnTo>
                  <a:lnTo>
                    <a:pt x="508" y="322"/>
                  </a:lnTo>
                  <a:lnTo>
                    <a:pt x="514" y="316"/>
                  </a:lnTo>
                  <a:lnTo>
                    <a:pt x="516" y="314"/>
                  </a:lnTo>
                  <a:lnTo>
                    <a:pt x="516" y="312"/>
                  </a:lnTo>
                  <a:lnTo>
                    <a:pt x="518" y="312"/>
                  </a:lnTo>
                  <a:lnTo>
                    <a:pt x="518" y="310"/>
                  </a:lnTo>
                  <a:lnTo>
                    <a:pt x="518" y="309"/>
                  </a:lnTo>
                  <a:lnTo>
                    <a:pt x="518" y="307"/>
                  </a:lnTo>
                  <a:lnTo>
                    <a:pt x="520" y="307"/>
                  </a:lnTo>
                  <a:lnTo>
                    <a:pt x="522" y="305"/>
                  </a:lnTo>
                  <a:lnTo>
                    <a:pt x="524" y="303"/>
                  </a:lnTo>
                  <a:lnTo>
                    <a:pt x="524" y="299"/>
                  </a:lnTo>
                  <a:lnTo>
                    <a:pt x="526" y="297"/>
                  </a:lnTo>
                  <a:lnTo>
                    <a:pt x="526" y="295"/>
                  </a:lnTo>
                  <a:lnTo>
                    <a:pt x="527" y="293"/>
                  </a:lnTo>
                  <a:lnTo>
                    <a:pt x="529" y="291"/>
                  </a:lnTo>
                  <a:lnTo>
                    <a:pt x="529" y="289"/>
                  </a:lnTo>
                  <a:lnTo>
                    <a:pt x="531" y="286"/>
                  </a:lnTo>
                  <a:lnTo>
                    <a:pt x="533" y="284"/>
                  </a:lnTo>
                  <a:lnTo>
                    <a:pt x="535" y="282"/>
                  </a:lnTo>
                  <a:lnTo>
                    <a:pt x="537" y="278"/>
                  </a:lnTo>
                  <a:lnTo>
                    <a:pt x="537" y="276"/>
                  </a:lnTo>
                  <a:lnTo>
                    <a:pt x="539" y="272"/>
                  </a:lnTo>
                  <a:lnTo>
                    <a:pt x="539" y="268"/>
                  </a:lnTo>
                  <a:lnTo>
                    <a:pt x="541" y="266"/>
                  </a:lnTo>
                  <a:lnTo>
                    <a:pt x="541" y="263"/>
                  </a:lnTo>
                  <a:lnTo>
                    <a:pt x="543" y="259"/>
                  </a:lnTo>
                  <a:lnTo>
                    <a:pt x="543" y="255"/>
                  </a:lnTo>
                  <a:lnTo>
                    <a:pt x="543" y="251"/>
                  </a:lnTo>
                  <a:lnTo>
                    <a:pt x="545" y="247"/>
                  </a:lnTo>
                  <a:lnTo>
                    <a:pt x="545" y="243"/>
                  </a:lnTo>
                  <a:lnTo>
                    <a:pt x="545" y="239"/>
                  </a:lnTo>
                  <a:lnTo>
                    <a:pt x="547" y="234"/>
                  </a:lnTo>
                  <a:lnTo>
                    <a:pt x="547" y="226"/>
                  </a:lnTo>
                  <a:lnTo>
                    <a:pt x="547" y="220"/>
                  </a:lnTo>
                  <a:lnTo>
                    <a:pt x="547" y="213"/>
                  </a:lnTo>
                  <a:lnTo>
                    <a:pt x="547" y="207"/>
                  </a:lnTo>
                  <a:lnTo>
                    <a:pt x="547" y="201"/>
                  </a:lnTo>
                  <a:lnTo>
                    <a:pt x="547" y="193"/>
                  </a:lnTo>
                  <a:lnTo>
                    <a:pt x="547" y="188"/>
                  </a:lnTo>
                  <a:lnTo>
                    <a:pt x="545" y="184"/>
                  </a:lnTo>
                  <a:lnTo>
                    <a:pt x="543" y="180"/>
                  </a:lnTo>
                  <a:lnTo>
                    <a:pt x="543" y="178"/>
                  </a:lnTo>
                  <a:lnTo>
                    <a:pt x="543" y="174"/>
                  </a:lnTo>
                  <a:lnTo>
                    <a:pt x="541" y="170"/>
                  </a:lnTo>
                  <a:lnTo>
                    <a:pt x="541" y="168"/>
                  </a:lnTo>
                  <a:lnTo>
                    <a:pt x="541" y="165"/>
                  </a:lnTo>
                  <a:lnTo>
                    <a:pt x="541" y="161"/>
                  </a:lnTo>
                  <a:lnTo>
                    <a:pt x="541" y="159"/>
                  </a:lnTo>
                  <a:lnTo>
                    <a:pt x="539" y="155"/>
                  </a:lnTo>
                  <a:lnTo>
                    <a:pt x="537" y="153"/>
                  </a:lnTo>
                  <a:lnTo>
                    <a:pt x="535" y="149"/>
                  </a:lnTo>
                  <a:lnTo>
                    <a:pt x="535" y="147"/>
                  </a:lnTo>
                  <a:lnTo>
                    <a:pt x="533" y="144"/>
                  </a:lnTo>
                  <a:lnTo>
                    <a:pt x="533" y="140"/>
                  </a:lnTo>
                  <a:lnTo>
                    <a:pt x="531" y="138"/>
                  </a:lnTo>
                  <a:lnTo>
                    <a:pt x="531" y="136"/>
                  </a:lnTo>
                  <a:lnTo>
                    <a:pt x="529" y="134"/>
                  </a:lnTo>
                  <a:lnTo>
                    <a:pt x="529" y="132"/>
                  </a:lnTo>
                  <a:lnTo>
                    <a:pt x="529" y="130"/>
                  </a:lnTo>
                  <a:lnTo>
                    <a:pt x="527" y="130"/>
                  </a:lnTo>
                  <a:lnTo>
                    <a:pt x="527" y="128"/>
                  </a:lnTo>
                  <a:lnTo>
                    <a:pt x="526" y="126"/>
                  </a:lnTo>
                  <a:lnTo>
                    <a:pt x="524" y="126"/>
                  </a:lnTo>
                  <a:lnTo>
                    <a:pt x="524" y="124"/>
                  </a:lnTo>
                  <a:lnTo>
                    <a:pt x="524" y="122"/>
                  </a:lnTo>
                  <a:lnTo>
                    <a:pt x="524" y="120"/>
                  </a:lnTo>
                  <a:lnTo>
                    <a:pt x="520" y="119"/>
                  </a:lnTo>
                  <a:lnTo>
                    <a:pt x="518" y="117"/>
                  </a:lnTo>
                  <a:lnTo>
                    <a:pt x="516" y="115"/>
                  </a:lnTo>
                  <a:lnTo>
                    <a:pt x="512" y="113"/>
                  </a:lnTo>
                  <a:lnTo>
                    <a:pt x="510" y="109"/>
                  </a:lnTo>
                  <a:lnTo>
                    <a:pt x="508" y="107"/>
                  </a:lnTo>
                  <a:lnTo>
                    <a:pt x="506" y="105"/>
                  </a:lnTo>
                  <a:lnTo>
                    <a:pt x="502" y="101"/>
                  </a:lnTo>
                  <a:lnTo>
                    <a:pt x="502" y="99"/>
                  </a:lnTo>
                  <a:lnTo>
                    <a:pt x="502" y="97"/>
                  </a:lnTo>
                  <a:lnTo>
                    <a:pt x="502" y="96"/>
                  </a:lnTo>
                  <a:lnTo>
                    <a:pt x="502" y="94"/>
                  </a:lnTo>
                  <a:lnTo>
                    <a:pt x="501" y="92"/>
                  </a:lnTo>
                  <a:lnTo>
                    <a:pt x="499" y="90"/>
                  </a:lnTo>
                  <a:lnTo>
                    <a:pt x="497" y="88"/>
                  </a:lnTo>
                  <a:lnTo>
                    <a:pt x="493" y="84"/>
                  </a:lnTo>
                  <a:lnTo>
                    <a:pt x="489" y="80"/>
                  </a:lnTo>
                  <a:lnTo>
                    <a:pt x="485" y="76"/>
                  </a:lnTo>
                  <a:lnTo>
                    <a:pt x="481" y="71"/>
                  </a:lnTo>
                  <a:lnTo>
                    <a:pt x="479" y="67"/>
                  </a:lnTo>
                  <a:lnTo>
                    <a:pt x="476" y="61"/>
                  </a:lnTo>
                  <a:lnTo>
                    <a:pt x="470" y="57"/>
                  </a:lnTo>
                  <a:lnTo>
                    <a:pt x="466" y="55"/>
                  </a:lnTo>
                  <a:lnTo>
                    <a:pt x="464" y="55"/>
                  </a:lnTo>
                  <a:lnTo>
                    <a:pt x="464" y="53"/>
                  </a:lnTo>
                  <a:lnTo>
                    <a:pt x="462" y="51"/>
                  </a:lnTo>
                  <a:lnTo>
                    <a:pt x="462" y="49"/>
                  </a:lnTo>
                  <a:lnTo>
                    <a:pt x="462" y="48"/>
                  </a:lnTo>
                  <a:lnTo>
                    <a:pt x="462" y="46"/>
                  </a:lnTo>
                  <a:lnTo>
                    <a:pt x="460" y="46"/>
                  </a:lnTo>
                  <a:lnTo>
                    <a:pt x="460" y="44"/>
                  </a:lnTo>
                  <a:lnTo>
                    <a:pt x="458" y="44"/>
                  </a:lnTo>
                  <a:lnTo>
                    <a:pt x="456" y="44"/>
                  </a:lnTo>
                  <a:lnTo>
                    <a:pt x="456" y="42"/>
                  </a:lnTo>
                  <a:lnTo>
                    <a:pt x="456" y="40"/>
                  </a:lnTo>
                  <a:lnTo>
                    <a:pt x="454" y="40"/>
                  </a:lnTo>
                  <a:lnTo>
                    <a:pt x="454" y="38"/>
                  </a:lnTo>
                  <a:lnTo>
                    <a:pt x="453" y="38"/>
                  </a:lnTo>
                  <a:lnTo>
                    <a:pt x="451" y="38"/>
                  </a:lnTo>
                  <a:lnTo>
                    <a:pt x="449" y="38"/>
                  </a:lnTo>
                  <a:lnTo>
                    <a:pt x="447" y="38"/>
                  </a:lnTo>
                  <a:lnTo>
                    <a:pt x="447" y="36"/>
                  </a:lnTo>
                  <a:lnTo>
                    <a:pt x="447" y="34"/>
                  </a:lnTo>
                  <a:lnTo>
                    <a:pt x="447" y="32"/>
                  </a:lnTo>
                  <a:lnTo>
                    <a:pt x="445" y="32"/>
                  </a:lnTo>
                  <a:lnTo>
                    <a:pt x="443" y="32"/>
                  </a:lnTo>
                  <a:lnTo>
                    <a:pt x="441" y="32"/>
                  </a:lnTo>
                  <a:lnTo>
                    <a:pt x="439" y="30"/>
                  </a:lnTo>
                  <a:lnTo>
                    <a:pt x="439" y="28"/>
                  </a:lnTo>
                  <a:lnTo>
                    <a:pt x="437" y="26"/>
                  </a:lnTo>
                  <a:lnTo>
                    <a:pt x="437" y="25"/>
                  </a:lnTo>
                  <a:lnTo>
                    <a:pt x="435" y="25"/>
                  </a:lnTo>
                  <a:lnTo>
                    <a:pt x="433" y="23"/>
                  </a:lnTo>
                  <a:lnTo>
                    <a:pt x="433" y="21"/>
                  </a:lnTo>
                  <a:lnTo>
                    <a:pt x="430" y="21"/>
                  </a:lnTo>
                  <a:lnTo>
                    <a:pt x="428" y="21"/>
                  </a:lnTo>
                  <a:lnTo>
                    <a:pt x="426" y="21"/>
                  </a:lnTo>
                  <a:lnTo>
                    <a:pt x="424" y="21"/>
                  </a:lnTo>
                  <a:lnTo>
                    <a:pt x="422" y="19"/>
                  </a:lnTo>
                  <a:lnTo>
                    <a:pt x="420" y="19"/>
                  </a:lnTo>
                  <a:lnTo>
                    <a:pt x="418" y="17"/>
                  </a:lnTo>
                  <a:lnTo>
                    <a:pt x="418" y="19"/>
                  </a:lnTo>
                  <a:lnTo>
                    <a:pt x="418" y="21"/>
                  </a:lnTo>
                </a:path>
              </a:pathLst>
            </a:custGeom>
            <a:noFill/>
            <a:ln w="0">
              <a:solidFill>
                <a:srgbClr val="000000"/>
              </a:solidFill>
              <a:prstDash val="solid"/>
              <a:round/>
              <a:headEnd/>
              <a:tailEnd/>
            </a:ln>
          </p:spPr>
          <p:txBody>
            <a:bodyPr/>
            <a:lstStyle/>
            <a:p>
              <a:endParaRPr lang="en-US"/>
            </a:p>
          </p:txBody>
        </p:sp>
        <p:sp>
          <p:nvSpPr>
            <p:cNvPr id="581" name="Rectangle 263"/>
            <p:cNvSpPr>
              <a:spLocks noChangeArrowheads="1"/>
            </p:cNvSpPr>
            <p:nvPr/>
          </p:nvSpPr>
          <p:spPr bwMode="auto">
            <a:xfrm>
              <a:off x="1409842" y="1896784"/>
              <a:ext cx="448567" cy="136847"/>
            </a:xfrm>
            <a:prstGeom prst="rect">
              <a:avLst/>
            </a:prstGeom>
            <a:solidFill>
              <a:srgbClr val="FFFFFF"/>
            </a:solidFill>
            <a:ln w="9525">
              <a:noFill/>
              <a:miter lim="800000"/>
              <a:headEnd/>
              <a:tailEnd/>
            </a:ln>
          </p:spPr>
          <p:txBody>
            <a:bodyPr/>
            <a:lstStyle/>
            <a:p>
              <a:pPr eaLnBrk="0" hangingPunct="0"/>
              <a:endParaRPr lang="en-US"/>
            </a:p>
          </p:txBody>
        </p:sp>
        <p:sp>
          <p:nvSpPr>
            <p:cNvPr id="582" name="Rectangle 264"/>
            <p:cNvSpPr>
              <a:spLocks noChangeArrowheads="1"/>
            </p:cNvSpPr>
            <p:nvPr/>
          </p:nvSpPr>
          <p:spPr bwMode="auto">
            <a:xfrm>
              <a:off x="1752296" y="1958365"/>
              <a:ext cx="36175" cy="232639"/>
            </a:xfrm>
            <a:prstGeom prst="rect">
              <a:avLst/>
            </a:prstGeom>
            <a:solidFill>
              <a:srgbClr val="FFFFFF"/>
            </a:solidFill>
            <a:ln w="9525">
              <a:noFill/>
              <a:miter lim="800000"/>
              <a:headEnd/>
              <a:tailEnd/>
            </a:ln>
          </p:spPr>
          <p:txBody>
            <a:bodyPr/>
            <a:lstStyle/>
            <a:p>
              <a:pPr eaLnBrk="0" hangingPunct="0"/>
              <a:endParaRPr lang="en-US"/>
            </a:p>
          </p:txBody>
        </p:sp>
        <p:sp>
          <p:nvSpPr>
            <p:cNvPr id="583" name="Rectangle 265"/>
            <p:cNvSpPr>
              <a:spLocks noChangeArrowheads="1"/>
            </p:cNvSpPr>
            <p:nvPr/>
          </p:nvSpPr>
          <p:spPr bwMode="auto">
            <a:xfrm>
              <a:off x="1752296" y="1958365"/>
              <a:ext cx="36175" cy="232639"/>
            </a:xfrm>
            <a:prstGeom prst="rect">
              <a:avLst/>
            </a:prstGeom>
            <a:noFill/>
            <a:ln w="0">
              <a:solidFill>
                <a:srgbClr val="FFFFFF"/>
              </a:solidFill>
              <a:miter lim="800000"/>
              <a:headEnd/>
              <a:tailEnd/>
            </a:ln>
          </p:spPr>
          <p:txBody>
            <a:bodyPr/>
            <a:lstStyle/>
            <a:p>
              <a:pPr eaLnBrk="0" hangingPunct="0"/>
              <a:endParaRPr lang="en-US"/>
            </a:p>
          </p:txBody>
        </p:sp>
        <p:sp>
          <p:nvSpPr>
            <p:cNvPr id="584" name="Rectangle 266"/>
            <p:cNvSpPr>
              <a:spLocks noChangeArrowheads="1"/>
            </p:cNvSpPr>
            <p:nvPr/>
          </p:nvSpPr>
          <p:spPr bwMode="auto">
            <a:xfrm>
              <a:off x="1506308" y="2305043"/>
              <a:ext cx="463037" cy="143689"/>
            </a:xfrm>
            <a:prstGeom prst="rect">
              <a:avLst/>
            </a:prstGeom>
            <a:solidFill>
              <a:srgbClr val="FFFFFF"/>
            </a:solidFill>
            <a:ln w="9525">
              <a:noFill/>
              <a:miter lim="800000"/>
              <a:headEnd/>
              <a:tailEnd/>
            </a:ln>
          </p:spPr>
          <p:txBody>
            <a:bodyPr/>
            <a:lstStyle/>
            <a:p>
              <a:pPr eaLnBrk="0" hangingPunct="0"/>
              <a:endParaRPr lang="en-US"/>
            </a:p>
          </p:txBody>
        </p:sp>
        <p:sp>
          <p:nvSpPr>
            <p:cNvPr id="585" name="Rectangle 267"/>
            <p:cNvSpPr>
              <a:spLocks noChangeArrowheads="1"/>
            </p:cNvSpPr>
            <p:nvPr/>
          </p:nvSpPr>
          <p:spPr bwMode="auto">
            <a:xfrm>
              <a:off x="2367266" y="3408940"/>
              <a:ext cx="91643" cy="282817"/>
            </a:xfrm>
            <a:prstGeom prst="rect">
              <a:avLst/>
            </a:prstGeom>
            <a:solidFill>
              <a:srgbClr val="FFFFFF"/>
            </a:solidFill>
            <a:ln w="9525">
              <a:noFill/>
              <a:miter lim="800000"/>
              <a:headEnd/>
              <a:tailEnd/>
            </a:ln>
          </p:spPr>
          <p:txBody>
            <a:bodyPr/>
            <a:lstStyle/>
            <a:p>
              <a:pPr eaLnBrk="0" hangingPunct="0"/>
              <a:endParaRPr lang="en-US"/>
            </a:p>
          </p:txBody>
        </p:sp>
        <p:sp>
          <p:nvSpPr>
            <p:cNvPr id="586" name="Rectangle 268"/>
            <p:cNvSpPr>
              <a:spLocks noChangeArrowheads="1"/>
            </p:cNvSpPr>
            <p:nvPr/>
          </p:nvSpPr>
          <p:spPr bwMode="auto">
            <a:xfrm>
              <a:off x="6399544" y="2487505"/>
              <a:ext cx="393099" cy="145970"/>
            </a:xfrm>
            <a:prstGeom prst="rect">
              <a:avLst/>
            </a:prstGeom>
            <a:solidFill>
              <a:srgbClr val="FFFFFF"/>
            </a:solidFill>
            <a:ln w="9525">
              <a:noFill/>
              <a:miter lim="800000"/>
              <a:headEnd/>
              <a:tailEnd/>
            </a:ln>
          </p:spPr>
          <p:txBody>
            <a:bodyPr/>
            <a:lstStyle/>
            <a:p>
              <a:pPr eaLnBrk="0" hangingPunct="0"/>
              <a:endParaRPr lang="en-US"/>
            </a:p>
          </p:txBody>
        </p:sp>
        <p:sp>
          <p:nvSpPr>
            <p:cNvPr id="587" name="Rectangle 269"/>
            <p:cNvSpPr>
              <a:spLocks noChangeArrowheads="1"/>
            </p:cNvSpPr>
            <p:nvPr/>
          </p:nvSpPr>
          <p:spPr bwMode="auto">
            <a:xfrm>
              <a:off x="3389806" y="1696075"/>
              <a:ext cx="397922" cy="143689"/>
            </a:xfrm>
            <a:prstGeom prst="rect">
              <a:avLst/>
            </a:prstGeom>
            <a:solidFill>
              <a:srgbClr val="FFFFFF"/>
            </a:solidFill>
            <a:ln w="9525">
              <a:noFill/>
              <a:miter lim="800000"/>
              <a:headEnd/>
              <a:tailEnd/>
            </a:ln>
          </p:spPr>
          <p:txBody>
            <a:bodyPr/>
            <a:lstStyle/>
            <a:p>
              <a:pPr eaLnBrk="0" hangingPunct="0"/>
              <a:endParaRPr lang="en-US"/>
            </a:p>
          </p:txBody>
        </p:sp>
        <p:sp>
          <p:nvSpPr>
            <p:cNvPr id="588" name="Rectangle 270"/>
            <p:cNvSpPr>
              <a:spLocks noChangeArrowheads="1"/>
            </p:cNvSpPr>
            <p:nvPr/>
          </p:nvSpPr>
          <p:spPr bwMode="auto">
            <a:xfrm>
              <a:off x="6399544" y="3954046"/>
              <a:ext cx="393099" cy="150531"/>
            </a:xfrm>
            <a:prstGeom prst="rect">
              <a:avLst/>
            </a:prstGeom>
            <a:solidFill>
              <a:srgbClr val="FFFFFF"/>
            </a:solidFill>
            <a:ln w="9525">
              <a:noFill/>
              <a:miter lim="800000"/>
              <a:headEnd/>
              <a:tailEnd/>
            </a:ln>
          </p:spPr>
          <p:txBody>
            <a:bodyPr/>
            <a:lstStyle/>
            <a:p>
              <a:pPr eaLnBrk="0" hangingPunct="0"/>
              <a:endParaRPr lang="en-US"/>
            </a:p>
          </p:txBody>
        </p:sp>
        <p:sp>
          <p:nvSpPr>
            <p:cNvPr id="589" name="Freeform 271"/>
            <p:cNvSpPr>
              <a:spLocks/>
            </p:cNvSpPr>
            <p:nvPr/>
          </p:nvSpPr>
          <p:spPr bwMode="auto">
            <a:xfrm>
              <a:off x="3136583" y="4068085"/>
              <a:ext cx="378629" cy="590722"/>
            </a:xfrm>
            <a:custGeom>
              <a:avLst/>
              <a:gdLst>
                <a:gd name="T0" fmla="*/ 157 w 157"/>
                <a:gd name="T1" fmla="*/ 222 h 259"/>
                <a:gd name="T2" fmla="*/ 155 w 157"/>
                <a:gd name="T3" fmla="*/ 215 h 259"/>
                <a:gd name="T4" fmla="*/ 148 w 157"/>
                <a:gd name="T5" fmla="*/ 206 h 259"/>
                <a:gd name="T6" fmla="*/ 143 w 157"/>
                <a:gd name="T7" fmla="*/ 200 h 259"/>
                <a:gd name="T8" fmla="*/ 140 w 157"/>
                <a:gd name="T9" fmla="*/ 192 h 259"/>
                <a:gd name="T10" fmla="*/ 140 w 157"/>
                <a:gd name="T11" fmla="*/ 183 h 259"/>
                <a:gd name="T12" fmla="*/ 140 w 157"/>
                <a:gd name="T13" fmla="*/ 174 h 259"/>
                <a:gd name="T14" fmla="*/ 136 w 157"/>
                <a:gd name="T15" fmla="*/ 159 h 259"/>
                <a:gd name="T16" fmla="*/ 134 w 157"/>
                <a:gd name="T17" fmla="*/ 143 h 259"/>
                <a:gd name="T18" fmla="*/ 134 w 157"/>
                <a:gd name="T19" fmla="*/ 132 h 259"/>
                <a:gd name="T20" fmla="*/ 137 w 157"/>
                <a:gd name="T21" fmla="*/ 119 h 259"/>
                <a:gd name="T22" fmla="*/ 139 w 157"/>
                <a:gd name="T23" fmla="*/ 116 h 259"/>
                <a:gd name="T24" fmla="*/ 140 w 157"/>
                <a:gd name="T25" fmla="*/ 110 h 259"/>
                <a:gd name="T26" fmla="*/ 144 w 157"/>
                <a:gd name="T27" fmla="*/ 98 h 259"/>
                <a:gd name="T28" fmla="*/ 142 w 157"/>
                <a:gd name="T29" fmla="*/ 77 h 259"/>
                <a:gd name="T30" fmla="*/ 140 w 157"/>
                <a:gd name="T31" fmla="*/ 73 h 259"/>
                <a:gd name="T32" fmla="*/ 138 w 157"/>
                <a:gd name="T33" fmla="*/ 67 h 259"/>
                <a:gd name="T34" fmla="*/ 132 w 157"/>
                <a:gd name="T35" fmla="*/ 54 h 259"/>
                <a:gd name="T36" fmla="*/ 122 w 157"/>
                <a:gd name="T37" fmla="*/ 43 h 259"/>
                <a:gd name="T38" fmla="*/ 111 w 157"/>
                <a:gd name="T39" fmla="*/ 29 h 259"/>
                <a:gd name="T40" fmla="*/ 99 w 157"/>
                <a:gd name="T41" fmla="*/ 18 h 259"/>
                <a:gd name="T42" fmla="*/ 88 w 157"/>
                <a:gd name="T43" fmla="*/ 10 h 259"/>
                <a:gd name="T44" fmla="*/ 78 w 157"/>
                <a:gd name="T45" fmla="*/ 4 h 259"/>
                <a:gd name="T46" fmla="*/ 74 w 157"/>
                <a:gd name="T47" fmla="*/ 2 h 259"/>
                <a:gd name="T48" fmla="*/ 71 w 157"/>
                <a:gd name="T49" fmla="*/ 0 h 259"/>
                <a:gd name="T50" fmla="*/ 63 w 157"/>
                <a:gd name="T51" fmla="*/ 0 h 259"/>
                <a:gd name="T52" fmla="*/ 53 w 157"/>
                <a:gd name="T53" fmla="*/ 2 h 259"/>
                <a:gd name="T54" fmla="*/ 44 w 157"/>
                <a:gd name="T55" fmla="*/ 6 h 259"/>
                <a:gd name="T56" fmla="*/ 34 w 157"/>
                <a:gd name="T57" fmla="*/ 8 h 259"/>
                <a:gd name="T58" fmla="*/ 25 w 157"/>
                <a:gd name="T59" fmla="*/ 14 h 259"/>
                <a:gd name="T60" fmla="*/ 15 w 157"/>
                <a:gd name="T61" fmla="*/ 18 h 259"/>
                <a:gd name="T62" fmla="*/ 9 w 157"/>
                <a:gd name="T63" fmla="*/ 23 h 259"/>
                <a:gd name="T64" fmla="*/ 7 w 157"/>
                <a:gd name="T65" fmla="*/ 27 h 259"/>
                <a:gd name="T66" fmla="*/ 7 w 157"/>
                <a:gd name="T67" fmla="*/ 29 h 259"/>
                <a:gd name="T68" fmla="*/ 2 w 157"/>
                <a:gd name="T69" fmla="*/ 60 h 259"/>
                <a:gd name="T70" fmla="*/ 0 w 157"/>
                <a:gd name="T71" fmla="*/ 83 h 259"/>
                <a:gd name="T72" fmla="*/ 0 w 157"/>
                <a:gd name="T73" fmla="*/ 106 h 259"/>
                <a:gd name="T74" fmla="*/ 0 w 157"/>
                <a:gd name="T75" fmla="*/ 115 h 259"/>
                <a:gd name="T76" fmla="*/ 2 w 157"/>
                <a:gd name="T77" fmla="*/ 125 h 259"/>
                <a:gd name="T78" fmla="*/ 3 w 157"/>
                <a:gd name="T79" fmla="*/ 135 h 259"/>
                <a:gd name="T80" fmla="*/ 7 w 157"/>
                <a:gd name="T81" fmla="*/ 144 h 259"/>
                <a:gd name="T82" fmla="*/ 17 w 157"/>
                <a:gd name="T83" fmla="*/ 165 h 259"/>
                <a:gd name="T84" fmla="*/ 30 w 157"/>
                <a:gd name="T85" fmla="*/ 190 h 259"/>
                <a:gd name="T86" fmla="*/ 48 w 157"/>
                <a:gd name="T87" fmla="*/ 219 h 259"/>
                <a:gd name="T88" fmla="*/ 57 w 157"/>
                <a:gd name="T89" fmla="*/ 231 h 259"/>
                <a:gd name="T90" fmla="*/ 67 w 157"/>
                <a:gd name="T91" fmla="*/ 242 h 259"/>
                <a:gd name="T92" fmla="*/ 78 w 157"/>
                <a:gd name="T93" fmla="*/ 250 h 259"/>
                <a:gd name="T94" fmla="*/ 84 w 157"/>
                <a:gd name="T95" fmla="*/ 254 h 259"/>
                <a:gd name="T96" fmla="*/ 90 w 157"/>
                <a:gd name="T97" fmla="*/ 256 h 259"/>
                <a:gd name="T98" fmla="*/ 98 w 157"/>
                <a:gd name="T99" fmla="*/ 257 h 259"/>
                <a:gd name="T100" fmla="*/ 103 w 157"/>
                <a:gd name="T101" fmla="*/ 259 h 259"/>
                <a:gd name="T102" fmla="*/ 109 w 157"/>
                <a:gd name="T103" fmla="*/ 259 h 259"/>
                <a:gd name="T104" fmla="*/ 117 w 157"/>
                <a:gd name="T105" fmla="*/ 257 h 259"/>
                <a:gd name="T106" fmla="*/ 122 w 157"/>
                <a:gd name="T107" fmla="*/ 256 h 259"/>
                <a:gd name="T108" fmla="*/ 130 w 157"/>
                <a:gd name="T109" fmla="*/ 252 h 259"/>
                <a:gd name="T110" fmla="*/ 138 w 157"/>
                <a:gd name="T111" fmla="*/ 248 h 259"/>
                <a:gd name="T112" fmla="*/ 144 w 157"/>
                <a:gd name="T113" fmla="*/ 242 h 259"/>
                <a:gd name="T114" fmla="*/ 149 w 157"/>
                <a:gd name="T115" fmla="*/ 238 h 259"/>
                <a:gd name="T116" fmla="*/ 153 w 157"/>
                <a:gd name="T117" fmla="*/ 236 h 259"/>
                <a:gd name="T118" fmla="*/ 155 w 157"/>
                <a:gd name="T119" fmla="*/ 230 h 259"/>
                <a:gd name="T120" fmla="*/ 154 w 157"/>
                <a:gd name="T121" fmla="*/ 228 h 259"/>
                <a:gd name="T122" fmla="*/ 155 w 157"/>
                <a:gd name="T123" fmla="*/ 227 h 259"/>
                <a:gd name="T124" fmla="*/ 157 w 157"/>
                <a:gd name="T125" fmla="*/ 22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7"/>
                <a:gd name="T190" fmla="*/ 0 h 259"/>
                <a:gd name="T191" fmla="*/ 157 w 157"/>
                <a:gd name="T192" fmla="*/ 259 h 2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7" h="259">
                  <a:moveTo>
                    <a:pt x="157" y="222"/>
                  </a:moveTo>
                  <a:lnTo>
                    <a:pt x="155" y="215"/>
                  </a:lnTo>
                  <a:lnTo>
                    <a:pt x="148" y="206"/>
                  </a:lnTo>
                  <a:lnTo>
                    <a:pt x="143" y="200"/>
                  </a:lnTo>
                  <a:lnTo>
                    <a:pt x="140" y="192"/>
                  </a:lnTo>
                  <a:lnTo>
                    <a:pt x="140" y="183"/>
                  </a:lnTo>
                  <a:lnTo>
                    <a:pt x="140" y="174"/>
                  </a:lnTo>
                  <a:lnTo>
                    <a:pt x="136" y="159"/>
                  </a:lnTo>
                  <a:lnTo>
                    <a:pt x="134" y="143"/>
                  </a:lnTo>
                  <a:lnTo>
                    <a:pt x="134" y="132"/>
                  </a:lnTo>
                  <a:lnTo>
                    <a:pt x="137" y="119"/>
                  </a:lnTo>
                  <a:lnTo>
                    <a:pt x="139" y="116"/>
                  </a:lnTo>
                  <a:lnTo>
                    <a:pt x="140" y="110"/>
                  </a:lnTo>
                  <a:lnTo>
                    <a:pt x="144" y="98"/>
                  </a:lnTo>
                  <a:lnTo>
                    <a:pt x="142" y="77"/>
                  </a:lnTo>
                  <a:lnTo>
                    <a:pt x="140" y="73"/>
                  </a:lnTo>
                  <a:lnTo>
                    <a:pt x="138" y="67"/>
                  </a:lnTo>
                  <a:lnTo>
                    <a:pt x="132" y="54"/>
                  </a:lnTo>
                  <a:lnTo>
                    <a:pt x="122" y="43"/>
                  </a:lnTo>
                  <a:lnTo>
                    <a:pt x="111" y="29"/>
                  </a:lnTo>
                  <a:lnTo>
                    <a:pt x="99" y="18"/>
                  </a:lnTo>
                  <a:lnTo>
                    <a:pt x="88" y="10"/>
                  </a:lnTo>
                  <a:lnTo>
                    <a:pt x="78" y="4"/>
                  </a:lnTo>
                  <a:lnTo>
                    <a:pt x="74" y="2"/>
                  </a:lnTo>
                  <a:lnTo>
                    <a:pt x="71" y="0"/>
                  </a:lnTo>
                  <a:lnTo>
                    <a:pt x="63" y="0"/>
                  </a:lnTo>
                  <a:lnTo>
                    <a:pt x="53" y="2"/>
                  </a:lnTo>
                  <a:lnTo>
                    <a:pt x="44" y="6"/>
                  </a:lnTo>
                  <a:lnTo>
                    <a:pt x="34" y="8"/>
                  </a:lnTo>
                  <a:lnTo>
                    <a:pt x="25" y="14"/>
                  </a:lnTo>
                  <a:lnTo>
                    <a:pt x="15" y="18"/>
                  </a:lnTo>
                  <a:lnTo>
                    <a:pt x="9" y="23"/>
                  </a:lnTo>
                  <a:lnTo>
                    <a:pt x="7" y="27"/>
                  </a:lnTo>
                  <a:lnTo>
                    <a:pt x="7" y="29"/>
                  </a:lnTo>
                  <a:lnTo>
                    <a:pt x="2" y="60"/>
                  </a:lnTo>
                  <a:lnTo>
                    <a:pt x="0" y="83"/>
                  </a:lnTo>
                  <a:lnTo>
                    <a:pt x="0" y="106"/>
                  </a:lnTo>
                  <a:lnTo>
                    <a:pt x="0" y="115"/>
                  </a:lnTo>
                  <a:lnTo>
                    <a:pt x="2" y="125"/>
                  </a:lnTo>
                  <a:lnTo>
                    <a:pt x="3" y="135"/>
                  </a:lnTo>
                  <a:lnTo>
                    <a:pt x="7" y="144"/>
                  </a:lnTo>
                  <a:lnTo>
                    <a:pt x="17" y="165"/>
                  </a:lnTo>
                  <a:lnTo>
                    <a:pt x="30" y="190"/>
                  </a:lnTo>
                  <a:lnTo>
                    <a:pt x="48" y="219"/>
                  </a:lnTo>
                  <a:lnTo>
                    <a:pt x="57" y="231"/>
                  </a:lnTo>
                  <a:lnTo>
                    <a:pt x="67" y="242"/>
                  </a:lnTo>
                  <a:lnTo>
                    <a:pt x="78" y="250"/>
                  </a:lnTo>
                  <a:lnTo>
                    <a:pt x="84" y="254"/>
                  </a:lnTo>
                  <a:lnTo>
                    <a:pt x="90" y="256"/>
                  </a:lnTo>
                  <a:lnTo>
                    <a:pt x="98" y="257"/>
                  </a:lnTo>
                  <a:lnTo>
                    <a:pt x="103" y="259"/>
                  </a:lnTo>
                  <a:lnTo>
                    <a:pt x="109" y="259"/>
                  </a:lnTo>
                  <a:lnTo>
                    <a:pt x="117" y="257"/>
                  </a:lnTo>
                  <a:lnTo>
                    <a:pt x="122" y="256"/>
                  </a:lnTo>
                  <a:lnTo>
                    <a:pt x="130" y="252"/>
                  </a:lnTo>
                  <a:lnTo>
                    <a:pt x="138" y="248"/>
                  </a:lnTo>
                  <a:lnTo>
                    <a:pt x="144" y="242"/>
                  </a:lnTo>
                  <a:lnTo>
                    <a:pt x="149" y="238"/>
                  </a:lnTo>
                  <a:lnTo>
                    <a:pt x="153" y="236"/>
                  </a:lnTo>
                  <a:lnTo>
                    <a:pt x="155" y="230"/>
                  </a:lnTo>
                  <a:lnTo>
                    <a:pt x="154" y="228"/>
                  </a:lnTo>
                  <a:lnTo>
                    <a:pt x="155" y="227"/>
                  </a:lnTo>
                  <a:lnTo>
                    <a:pt x="157" y="222"/>
                  </a:lnTo>
                  <a:close/>
                </a:path>
              </a:pathLst>
            </a:custGeom>
            <a:solidFill>
              <a:srgbClr val="FFFF00"/>
            </a:solidFill>
            <a:ln w="9525">
              <a:noFill/>
              <a:round/>
              <a:headEnd/>
              <a:tailEnd/>
            </a:ln>
          </p:spPr>
          <p:txBody>
            <a:bodyPr/>
            <a:lstStyle/>
            <a:p>
              <a:endParaRPr lang="en-US"/>
            </a:p>
          </p:txBody>
        </p:sp>
        <p:sp>
          <p:nvSpPr>
            <p:cNvPr id="590" name="Freeform 272"/>
            <p:cNvSpPr>
              <a:spLocks/>
            </p:cNvSpPr>
            <p:nvPr/>
          </p:nvSpPr>
          <p:spPr bwMode="auto">
            <a:xfrm>
              <a:off x="3136583" y="4068085"/>
              <a:ext cx="381041" cy="586160"/>
            </a:xfrm>
            <a:custGeom>
              <a:avLst/>
              <a:gdLst>
                <a:gd name="T0" fmla="*/ 154 w 158"/>
                <a:gd name="T1" fmla="*/ 228 h 257"/>
                <a:gd name="T2" fmla="*/ 151 w 158"/>
                <a:gd name="T3" fmla="*/ 212 h 257"/>
                <a:gd name="T4" fmla="*/ 154 w 158"/>
                <a:gd name="T5" fmla="*/ 219 h 257"/>
                <a:gd name="T6" fmla="*/ 152 w 158"/>
                <a:gd name="T7" fmla="*/ 215 h 257"/>
                <a:gd name="T8" fmla="*/ 149 w 158"/>
                <a:gd name="T9" fmla="*/ 212 h 257"/>
                <a:gd name="T10" fmla="*/ 145 w 158"/>
                <a:gd name="T11" fmla="*/ 201 h 257"/>
                <a:gd name="T12" fmla="*/ 142 w 158"/>
                <a:gd name="T13" fmla="*/ 186 h 257"/>
                <a:gd name="T14" fmla="*/ 139 w 158"/>
                <a:gd name="T15" fmla="*/ 171 h 257"/>
                <a:gd name="T16" fmla="*/ 136 w 158"/>
                <a:gd name="T17" fmla="*/ 152 h 257"/>
                <a:gd name="T18" fmla="*/ 133 w 158"/>
                <a:gd name="T19" fmla="*/ 143 h 257"/>
                <a:gd name="T20" fmla="*/ 136 w 158"/>
                <a:gd name="T21" fmla="*/ 135 h 257"/>
                <a:gd name="T22" fmla="*/ 134 w 158"/>
                <a:gd name="T23" fmla="*/ 128 h 257"/>
                <a:gd name="T24" fmla="*/ 137 w 158"/>
                <a:gd name="T25" fmla="*/ 117 h 257"/>
                <a:gd name="T26" fmla="*/ 140 w 158"/>
                <a:gd name="T27" fmla="*/ 113 h 257"/>
                <a:gd name="T28" fmla="*/ 140 w 158"/>
                <a:gd name="T29" fmla="*/ 107 h 257"/>
                <a:gd name="T30" fmla="*/ 140 w 158"/>
                <a:gd name="T31" fmla="*/ 105 h 257"/>
                <a:gd name="T32" fmla="*/ 144 w 158"/>
                <a:gd name="T33" fmla="*/ 98 h 257"/>
                <a:gd name="T34" fmla="*/ 142 w 158"/>
                <a:gd name="T35" fmla="*/ 77 h 257"/>
                <a:gd name="T36" fmla="*/ 138 w 158"/>
                <a:gd name="T37" fmla="*/ 67 h 257"/>
                <a:gd name="T38" fmla="*/ 132 w 158"/>
                <a:gd name="T39" fmla="*/ 54 h 257"/>
                <a:gd name="T40" fmla="*/ 122 w 158"/>
                <a:gd name="T41" fmla="*/ 43 h 257"/>
                <a:gd name="T42" fmla="*/ 111 w 158"/>
                <a:gd name="T43" fmla="*/ 29 h 257"/>
                <a:gd name="T44" fmla="*/ 99 w 158"/>
                <a:gd name="T45" fmla="*/ 18 h 257"/>
                <a:gd name="T46" fmla="*/ 88 w 158"/>
                <a:gd name="T47" fmla="*/ 10 h 257"/>
                <a:gd name="T48" fmla="*/ 78 w 158"/>
                <a:gd name="T49" fmla="*/ 2 h 257"/>
                <a:gd name="T50" fmla="*/ 71 w 158"/>
                <a:gd name="T51" fmla="*/ 0 h 257"/>
                <a:gd name="T52" fmla="*/ 63 w 158"/>
                <a:gd name="T53" fmla="*/ 0 h 257"/>
                <a:gd name="T54" fmla="*/ 53 w 158"/>
                <a:gd name="T55" fmla="*/ 2 h 257"/>
                <a:gd name="T56" fmla="*/ 44 w 158"/>
                <a:gd name="T57" fmla="*/ 4 h 257"/>
                <a:gd name="T58" fmla="*/ 34 w 158"/>
                <a:gd name="T59" fmla="*/ 8 h 257"/>
                <a:gd name="T60" fmla="*/ 25 w 158"/>
                <a:gd name="T61" fmla="*/ 14 h 257"/>
                <a:gd name="T62" fmla="*/ 17 w 158"/>
                <a:gd name="T63" fmla="*/ 18 h 257"/>
                <a:gd name="T64" fmla="*/ 9 w 158"/>
                <a:gd name="T65" fmla="*/ 23 h 257"/>
                <a:gd name="T66" fmla="*/ 7 w 158"/>
                <a:gd name="T67" fmla="*/ 29 h 257"/>
                <a:gd name="T68" fmla="*/ 2 w 158"/>
                <a:gd name="T69" fmla="*/ 60 h 257"/>
                <a:gd name="T70" fmla="*/ 0 w 158"/>
                <a:gd name="T71" fmla="*/ 83 h 257"/>
                <a:gd name="T72" fmla="*/ 0 w 158"/>
                <a:gd name="T73" fmla="*/ 106 h 257"/>
                <a:gd name="T74" fmla="*/ 2 w 158"/>
                <a:gd name="T75" fmla="*/ 125 h 257"/>
                <a:gd name="T76" fmla="*/ 7 w 158"/>
                <a:gd name="T77" fmla="*/ 144 h 257"/>
                <a:gd name="T78" fmla="*/ 17 w 158"/>
                <a:gd name="T79" fmla="*/ 165 h 257"/>
                <a:gd name="T80" fmla="*/ 30 w 158"/>
                <a:gd name="T81" fmla="*/ 190 h 257"/>
                <a:gd name="T82" fmla="*/ 48 w 158"/>
                <a:gd name="T83" fmla="*/ 219 h 257"/>
                <a:gd name="T84" fmla="*/ 57 w 158"/>
                <a:gd name="T85" fmla="*/ 231 h 257"/>
                <a:gd name="T86" fmla="*/ 67 w 158"/>
                <a:gd name="T87" fmla="*/ 240 h 257"/>
                <a:gd name="T88" fmla="*/ 78 w 158"/>
                <a:gd name="T89" fmla="*/ 250 h 257"/>
                <a:gd name="T90" fmla="*/ 90 w 158"/>
                <a:gd name="T91" fmla="*/ 256 h 257"/>
                <a:gd name="T92" fmla="*/ 103 w 158"/>
                <a:gd name="T93" fmla="*/ 257 h 257"/>
                <a:gd name="T94" fmla="*/ 117 w 158"/>
                <a:gd name="T95" fmla="*/ 257 h 257"/>
                <a:gd name="T96" fmla="*/ 122 w 158"/>
                <a:gd name="T97" fmla="*/ 256 h 257"/>
                <a:gd name="T98" fmla="*/ 130 w 158"/>
                <a:gd name="T99" fmla="*/ 252 h 257"/>
                <a:gd name="T100" fmla="*/ 138 w 158"/>
                <a:gd name="T101" fmla="*/ 248 h 257"/>
                <a:gd name="T102" fmla="*/ 144 w 158"/>
                <a:gd name="T103" fmla="*/ 242 h 257"/>
                <a:gd name="T104" fmla="*/ 149 w 158"/>
                <a:gd name="T105" fmla="*/ 238 h 257"/>
                <a:gd name="T106" fmla="*/ 153 w 158"/>
                <a:gd name="T107" fmla="*/ 236 h 257"/>
                <a:gd name="T108" fmla="*/ 152 w 158"/>
                <a:gd name="T109" fmla="*/ 230 h 257"/>
                <a:gd name="T110" fmla="*/ 152 w 158"/>
                <a:gd name="T111" fmla="*/ 231 h 257"/>
                <a:gd name="T112" fmla="*/ 158 w 158"/>
                <a:gd name="T113" fmla="*/ 228 h 257"/>
                <a:gd name="T114" fmla="*/ 154 w 158"/>
                <a:gd name="T115" fmla="*/ 227 h 257"/>
                <a:gd name="T116" fmla="*/ 157 w 158"/>
                <a:gd name="T117" fmla="*/ 228 h 257"/>
                <a:gd name="T118" fmla="*/ 154 w 158"/>
                <a:gd name="T119" fmla="*/ 225 h 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
                <a:gd name="T181" fmla="*/ 0 h 257"/>
                <a:gd name="T182" fmla="*/ 158 w 158"/>
                <a:gd name="T183" fmla="*/ 257 h 2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 h="257">
                  <a:moveTo>
                    <a:pt x="154" y="228"/>
                  </a:moveTo>
                  <a:lnTo>
                    <a:pt x="151" y="212"/>
                  </a:lnTo>
                  <a:lnTo>
                    <a:pt x="154" y="219"/>
                  </a:lnTo>
                  <a:lnTo>
                    <a:pt x="152" y="215"/>
                  </a:lnTo>
                  <a:lnTo>
                    <a:pt x="149" y="212"/>
                  </a:lnTo>
                  <a:lnTo>
                    <a:pt x="145" y="201"/>
                  </a:lnTo>
                  <a:lnTo>
                    <a:pt x="142" y="186"/>
                  </a:lnTo>
                  <a:lnTo>
                    <a:pt x="139" y="171"/>
                  </a:lnTo>
                  <a:lnTo>
                    <a:pt x="136" y="152"/>
                  </a:lnTo>
                  <a:lnTo>
                    <a:pt x="133" y="143"/>
                  </a:lnTo>
                  <a:lnTo>
                    <a:pt x="136" y="135"/>
                  </a:lnTo>
                  <a:lnTo>
                    <a:pt x="134" y="128"/>
                  </a:lnTo>
                  <a:lnTo>
                    <a:pt x="137" y="117"/>
                  </a:lnTo>
                  <a:lnTo>
                    <a:pt x="140" y="113"/>
                  </a:lnTo>
                  <a:lnTo>
                    <a:pt x="140" y="107"/>
                  </a:lnTo>
                  <a:lnTo>
                    <a:pt x="140" y="105"/>
                  </a:lnTo>
                  <a:lnTo>
                    <a:pt x="144" y="98"/>
                  </a:lnTo>
                  <a:lnTo>
                    <a:pt x="142" y="77"/>
                  </a:lnTo>
                  <a:lnTo>
                    <a:pt x="138" y="67"/>
                  </a:lnTo>
                  <a:lnTo>
                    <a:pt x="132" y="54"/>
                  </a:lnTo>
                  <a:lnTo>
                    <a:pt x="122" y="43"/>
                  </a:lnTo>
                  <a:lnTo>
                    <a:pt x="111" y="29"/>
                  </a:lnTo>
                  <a:lnTo>
                    <a:pt x="99" y="18"/>
                  </a:lnTo>
                  <a:lnTo>
                    <a:pt x="88" y="10"/>
                  </a:lnTo>
                  <a:lnTo>
                    <a:pt x="78" y="2"/>
                  </a:lnTo>
                  <a:lnTo>
                    <a:pt x="71" y="0"/>
                  </a:lnTo>
                  <a:lnTo>
                    <a:pt x="63" y="0"/>
                  </a:lnTo>
                  <a:lnTo>
                    <a:pt x="53" y="2"/>
                  </a:lnTo>
                  <a:lnTo>
                    <a:pt x="44" y="4"/>
                  </a:lnTo>
                  <a:lnTo>
                    <a:pt x="34" y="8"/>
                  </a:lnTo>
                  <a:lnTo>
                    <a:pt x="25" y="14"/>
                  </a:lnTo>
                  <a:lnTo>
                    <a:pt x="17" y="18"/>
                  </a:lnTo>
                  <a:lnTo>
                    <a:pt x="9" y="23"/>
                  </a:lnTo>
                  <a:lnTo>
                    <a:pt x="7" y="29"/>
                  </a:lnTo>
                  <a:lnTo>
                    <a:pt x="2" y="60"/>
                  </a:lnTo>
                  <a:lnTo>
                    <a:pt x="0" y="83"/>
                  </a:lnTo>
                  <a:lnTo>
                    <a:pt x="0" y="106"/>
                  </a:lnTo>
                  <a:lnTo>
                    <a:pt x="2" y="125"/>
                  </a:lnTo>
                  <a:lnTo>
                    <a:pt x="7" y="144"/>
                  </a:lnTo>
                  <a:lnTo>
                    <a:pt x="17" y="165"/>
                  </a:lnTo>
                  <a:lnTo>
                    <a:pt x="30" y="190"/>
                  </a:lnTo>
                  <a:lnTo>
                    <a:pt x="48" y="219"/>
                  </a:lnTo>
                  <a:lnTo>
                    <a:pt x="57" y="231"/>
                  </a:lnTo>
                  <a:lnTo>
                    <a:pt x="67" y="240"/>
                  </a:lnTo>
                  <a:lnTo>
                    <a:pt x="78" y="250"/>
                  </a:lnTo>
                  <a:lnTo>
                    <a:pt x="90" y="256"/>
                  </a:lnTo>
                  <a:lnTo>
                    <a:pt x="103" y="257"/>
                  </a:lnTo>
                  <a:lnTo>
                    <a:pt x="117" y="257"/>
                  </a:lnTo>
                  <a:lnTo>
                    <a:pt x="122" y="256"/>
                  </a:lnTo>
                  <a:lnTo>
                    <a:pt x="130" y="252"/>
                  </a:lnTo>
                  <a:lnTo>
                    <a:pt x="138" y="248"/>
                  </a:lnTo>
                  <a:lnTo>
                    <a:pt x="144" y="242"/>
                  </a:lnTo>
                  <a:lnTo>
                    <a:pt x="149" y="238"/>
                  </a:lnTo>
                  <a:lnTo>
                    <a:pt x="153" y="236"/>
                  </a:lnTo>
                  <a:lnTo>
                    <a:pt x="152" y="230"/>
                  </a:lnTo>
                  <a:lnTo>
                    <a:pt x="152" y="231"/>
                  </a:lnTo>
                  <a:lnTo>
                    <a:pt x="158" y="228"/>
                  </a:lnTo>
                  <a:lnTo>
                    <a:pt x="154" y="227"/>
                  </a:lnTo>
                  <a:lnTo>
                    <a:pt x="157" y="228"/>
                  </a:lnTo>
                  <a:lnTo>
                    <a:pt x="154" y="225"/>
                  </a:lnTo>
                </a:path>
              </a:pathLst>
            </a:custGeom>
            <a:noFill/>
            <a:ln w="12700" cmpd="sng">
              <a:solidFill>
                <a:srgbClr val="000000"/>
              </a:solidFill>
              <a:prstDash val="solid"/>
              <a:round/>
              <a:headEnd/>
              <a:tailEnd/>
            </a:ln>
          </p:spPr>
          <p:txBody>
            <a:bodyPr/>
            <a:lstStyle/>
            <a:p>
              <a:endParaRPr lang="en-US"/>
            </a:p>
          </p:txBody>
        </p:sp>
        <p:sp>
          <p:nvSpPr>
            <p:cNvPr id="591" name="Freeform 273"/>
            <p:cNvSpPr>
              <a:spLocks/>
            </p:cNvSpPr>
            <p:nvPr/>
          </p:nvSpPr>
          <p:spPr bwMode="auto">
            <a:xfrm>
              <a:off x="1330257" y="505509"/>
              <a:ext cx="1037009" cy="1580580"/>
            </a:xfrm>
            <a:custGeom>
              <a:avLst/>
              <a:gdLst>
                <a:gd name="T0" fmla="*/ 194 w 430"/>
                <a:gd name="T1" fmla="*/ 12 h 693"/>
                <a:gd name="T2" fmla="*/ 188 w 430"/>
                <a:gd name="T3" fmla="*/ 121 h 693"/>
                <a:gd name="T4" fmla="*/ 188 w 430"/>
                <a:gd name="T5" fmla="*/ 146 h 693"/>
                <a:gd name="T6" fmla="*/ 190 w 430"/>
                <a:gd name="T7" fmla="*/ 154 h 693"/>
                <a:gd name="T8" fmla="*/ 213 w 430"/>
                <a:gd name="T9" fmla="*/ 179 h 693"/>
                <a:gd name="T10" fmla="*/ 225 w 430"/>
                <a:gd name="T11" fmla="*/ 215 h 693"/>
                <a:gd name="T12" fmla="*/ 240 w 430"/>
                <a:gd name="T13" fmla="*/ 227 h 693"/>
                <a:gd name="T14" fmla="*/ 253 w 430"/>
                <a:gd name="T15" fmla="*/ 236 h 693"/>
                <a:gd name="T16" fmla="*/ 244 w 430"/>
                <a:gd name="T17" fmla="*/ 271 h 693"/>
                <a:gd name="T18" fmla="*/ 240 w 430"/>
                <a:gd name="T19" fmla="*/ 280 h 693"/>
                <a:gd name="T20" fmla="*/ 240 w 430"/>
                <a:gd name="T21" fmla="*/ 296 h 693"/>
                <a:gd name="T22" fmla="*/ 228 w 430"/>
                <a:gd name="T23" fmla="*/ 309 h 693"/>
                <a:gd name="T24" fmla="*/ 230 w 430"/>
                <a:gd name="T25" fmla="*/ 323 h 693"/>
                <a:gd name="T26" fmla="*/ 240 w 430"/>
                <a:gd name="T27" fmla="*/ 344 h 693"/>
                <a:gd name="T28" fmla="*/ 263 w 430"/>
                <a:gd name="T29" fmla="*/ 326 h 693"/>
                <a:gd name="T30" fmla="*/ 267 w 430"/>
                <a:gd name="T31" fmla="*/ 326 h 693"/>
                <a:gd name="T32" fmla="*/ 273 w 430"/>
                <a:gd name="T33" fmla="*/ 334 h 693"/>
                <a:gd name="T34" fmla="*/ 275 w 430"/>
                <a:gd name="T35" fmla="*/ 349 h 693"/>
                <a:gd name="T36" fmla="*/ 278 w 430"/>
                <a:gd name="T37" fmla="*/ 380 h 693"/>
                <a:gd name="T38" fmla="*/ 286 w 430"/>
                <a:gd name="T39" fmla="*/ 395 h 693"/>
                <a:gd name="T40" fmla="*/ 288 w 430"/>
                <a:gd name="T41" fmla="*/ 415 h 693"/>
                <a:gd name="T42" fmla="*/ 301 w 430"/>
                <a:gd name="T43" fmla="*/ 422 h 693"/>
                <a:gd name="T44" fmla="*/ 301 w 430"/>
                <a:gd name="T45" fmla="*/ 442 h 693"/>
                <a:gd name="T46" fmla="*/ 305 w 430"/>
                <a:gd name="T47" fmla="*/ 453 h 693"/>
                <a:gd name="T48" fmla="*/ 319 w 430"/>
                <a:gd name="T49" fmla="*/ 451 h 693"/>
                <a:gd name="T50" fmla="*/ 338 w 430"/>
                <a:gd name="T51" fmla="*/ 453 h 693"/>
                <a:gd name="T52" fmla="*/ 349 w 430"/>
                <a:gd name="T53" fmla="*/ 447 h 693"/>
                <a:gd name="T54" fmla="*/ 357 w 430"/>
                <a:gd name="T55" fmla="*/ 451 h 693"/>
                <a:gd name="T56" fmla="*/ 382 w 430"/>
                <a:gd name="T57" fmla="*/ 457 h 693"/>
                <a:gd name="T58" fmla="*/ 403 w 430"/>
                <a:gd name="T59" fmla="*/ 455 h 693"/>
                <a:gd name="T60" fmla="*/ 411 w 430"/>
                <a:gd name="T61" fmla="*/ 442 h 693"/>
                <a:gd name="T62" fmla="*/ 422 w 430"/>
                <a:gd name="T63" fmla="*/ 463 h 693"/>
                <a:gd name="T64" fmla="*/ 430 w 430"/>
                <a:gd name="T65" fmla="*/ 466 h 693"/>
                <a:gd name="T66" fmla="*/ 395 w 430"/>
                <a:gd name="T67" fmla="*/ 693 h 693"/>
                <a:gd name="T68" fmla="*/ 0 w 430"/>
                <a:gd name="T69" fmla="*/ 616 h 693"/>
                <a:gd name="T70" fmla="*/ 44 w 430"/>
                <a:gd name="T71" fmla="*/ 443 h 693"/>
                <a:gd name="T72" fmla="*/ 46 w 430"/>
                <a:gd name="T73" fmla="*/ 432 h 693"/>
                <a:gd name="T74" fmla="*/ 50 w 430"/>
                <a:gd name="T75" fmla="*/ 424 h 693"/>
                <a:gd name="T76" fmla="*/ 35 w 430"/>
                <a:gd name="T77" fmla="*/ 413 h 693"/>
                <a:gd name="T78" fmla="*/ 36 w 430"/>
                <a:gd name="T79" fmla="*/ 395 h 693"/>
                <a:gd name="T80" fmla="*/ 63 w 430"/>
                <a:gd name="T81" fmla="*/ 367 h 693"/>
                <a:gd name="T82" fmla="*/ 69 w 430"/>
                <a:gd name="T83" fmla="*/ 353 h 693"/>
                <a:gd name="T84" fmla="*/ 106 w 430"/>
                <a:gd name="T85" fmla="*/ 300 h 693"/>
                <a:gd name="T86" fmla="*/ 98 w 430"/>
                <a:gd name="T87" fmla="*/ 280 h 693"/>
                <a:gd name="T88" fmla="*/ 86 w 430"/>
                <a:gd name="T89" fmla="*/ 271 h 693"/>
                <a:gd name="T90" fmla="*/ 84 w 430"/>
                <a:gd name="T91" fmla="*/ 252 h 693"/>
                <a:gd name="T92" fmla="*/ 88 w 430"/>
                <a:gd name="T93" fmla="*/ 242 h 693"/>
                <a:gd name="T94" fmla="*/ 84 w 430"/>
                <a:gd name="T95" fmla="*/ 228 h 693"/>
                <a:gd name="T96" fmla="*/ 136 w 430"/>
                <a:gd name="T97" fmla="*/ 0 h 6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0"/>
                <a:gd name="T148" fmla="*/ 0 h 693"/>
                <a:gd name="T149" fmla="*/ 430 w 430"/>
                <a:gd name="T150" fmla="*/ 693 h 6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0" h="693">
                  <a:moveTo>
                    <a:pt x="136" y="0"/>
                  </a:moveTo>
                  <a:lnTo>
                    <a:pt x="194" y="12"/>
                  </a:lnTo>
                  <a:lnTo>
                    <a:pt x="179" y="98"/>
                  </a:lnTo>
                  <a:lnTo>
                    <a:pt x="188" y="121"/>
                  </a:lnTo>
                  <a:lnTo>
                    <a:pt x="192" y="136"/>
                  </a:lnTo>
                  <a:lnTo>
                    <a:pt x="188" y="146"/>
                  </a:lnTo>
                  <a:lnTo>
                    <a:pt x="184" y="150"/>
                  </a:lnTo>
                  <a:lnTo>
                    <a:pt x="190" y="154"/>
                  </a:lnTo>
                  <a:lnTo>
                    <a:pt x="196" y="163"/>
                  </a:lnTo>
                  <a:lnTo>
                    <a:pt x="213" y="179"/>
                  </a:lnTo>
                  <a:lnTo>
                    <a:pt x="223" y="204"/>
                  </a:lnTo>
                  <a:lnTo>
                    <a:pt x="225" y="215"/>
                  </a:lnTo>
                  <a:lnTo>
                    <a:pt x="230" y="227"/>
                  </a:lnTo>
                  <a:lnTo>
                    <a:pt x="240" y="227"/>
                  </a:lnTo>
                  <a:lnTo>
                    <a:pt x="240" y="234"/>
                  </a:lnTo>
                  <a:lnTo>
                    <a:pt x="253" y="236"/>
                  </a:lnTo>
                  <a:lnTo>
                    <a:pt x="259" y="240"/>
                  </a:lnTo>
                  <a:lnTo>
                    <a:pt x="244" y="271"/>
                  </a:lnTo>
                  <a:lnTo>
                    <a:pt x="244" y="275"/>
                  </a:lnTo>
                  <a:lnTo>
                    <a:pt x="240" y="280"/>
                  </a:lnTo>
                  <a:lnTo>
                    <a:pt x="240" y="294"/>
                  </a:lnTo>
                  <a:lnTo>
                    <a:pt x="240" y="296"/>
                  </a:lnTo>
                  <a:lnTo>
                    <a:pt x="240" y="303"/>
                  </a:lnTo>
                  <a:lnTo>
                    <a:pt x="228" y="309"/>
                  </a:lnTo>
                  <a:lnTo>
                    <a:pt x="228" y="317"/>
                  </a:lnTo>
                  <a:lnTo>
                    <a:pt x="230" y="323"/>
                  </a:lnTo>
                  <a:lnTo>
                    <a:pt x="227" y="330"/>
                  </a:lnTo>
                  <a:lnTo>
                    <a:pt x="240" y="344"/>
                  </a:lnTo>
                  <a:lnTo>
                    <a:pt x="242" y="342"/>
                  </a:lnTo>
                  <a:lnTo>
                    <a:pt x="263" y="326"/>
                  </a:lnTo>
                  <a:lnTo>
                    <a:pt x="265" y="324"/>
                  </a:lnTo>
                  <a:lnTo>
                    <a:pt x="267" y="326"/>
                  </a:lnTo>
                  <a:lnTo>
                    <a:pt x="271" y="332"/>
                  </a:lnTo>
                  <a:lnTo>
                    <a:pt x="273" y="334"/>
                  </a:lnTo>
                  <a:lnTo>
                    <a:pt x="276" y="338"/>
                  </a:lnTo>
                  <a:lnTo>
                    <a:pt x="275" y="349"/>
                  </a:lnTo>
                  <a:lnTo>
                    <a:pt x="275" y="367"/>
                  </a:lnTo>
                  <a:lnTo>
                    <a:pt x="278" y="380"/>
                  </a:lnTo>
                  <a:lnTo>
                    <a:pt x="286" y="390"/>
                  </a:lnTo>
                  <a:lnTo>
                    <a:pt x="286" y="395"/>
                  </a:lnTo>
                  <a:lnTo>
                    <a:pt x="280" y="403"/>
                  </a:lnTo>
                  <a:lnTo>
                    <a:pt x="288" y="415"/>
                  </a:lnTo>
                  <a:lnTo>
                    <a:pt x="296" y="415"/>
                  </a:lnTo>
                  <a:lnTo>
                    <a:pt x="301" y="422"/>
                  </a:lnTo>
                  <a:lnTo>
                    <a:pt x="303" y="428"/>
                  </a:lnTo>
                  <a:lnTo>
                    <a:pt x="301" y="442"/>
                  </a:lnTo>
                  <a:lnTo>
                    <a:pt x="301" y="443"/>
                  </a:lnTo>
                  <a:lnTo>
                    <a:pt x="305" y="453"/>
                  </a:lnTo>
                  <a:lnTo>
                    <a:pt x="315" y="459"/>
                  </a:lnTo>
                  <a:lnTo>
                    <a:pt x="319" y="451"/>
                  </a:lnTo>
                  <a:lnTo>
                    <a:pt x="323" y="447"/>
                  </a:lnTo>
                  <a:lnTo>
                    <a:pt x="338" y="453"/>
                  </a:lnTo>
                  <a:lnTo>
                    <a:pt x="344" y="453"/>
                  </a:lnTo>
                  <a:lnTo>
                    <a:pt x="349" y="447"/>
                  </a:lnTo>
                  <a:lnTo>
                    <a:pt x="353" y="447"/>
                  </a:lnTo>
                  <a:lnTo>
                    <a:pt x="357" y="451"/>
                  </a:lnTo>
                  <a:lnTo>
                    <a:pt x="374" y="451"/>
                  </a:lnTo>
                  <a:lnTo>
                    <a:pt x="382" y="457"/>
                  </a:lnTo>
                  <a:lnTo>
                    <a:pt x="386" y="455"/>
                  </a:lnTo>
                  <a:lnTo>
                    <a:pt x="403" y="455"/>
                  </a:lnTo>
                  <a:lnTo>
                    <a:pt x="403" y="447"/>
                  </a:lnTo>
                  <a:lnTo>
                    <a:pt x="411" y="442"/>
                  </a:lnTo>
                  <a:lnTo>
                    <a:pt x="420" y="451"/>
                  </a:lnTo>
                  <a:lnTo>
                    <a:pt x="422" y="463"/>
                  </a:lnTo>
                  <a:lnTo>
                    <a:pt x="430" y="468"/>
                  </a:lnTo>
                  <a:lnTo>
                    <a:pt x="430" y="466"/>
                  </a:lnTo>
                  <a:lnTo>
                    <a:pt x="397" y="693"/>
                  </a:lnTo>
                  <a:lnTo>
                    <a:pt x="395" y="693"/>
                  </a:lnTo>
                  <a:lnTo>
                    <a:pt x="196" y="656"/>
                  </a:lnTo>
                  <a:lnTo>
                    <a:pt x="0" y="616"/>
                  </a:lnTo>
                  <a:lnTo>
                    <a:pt x="35" y="455"/>
                  </a:lnTo>
                  <a:lnTo>
                    <a:pt x="44" y="443"/>
                  </a:lnTo>
                  <a:lnTo>
                    <a:pt x="44" y="434"/>
                  </a:lnTo>
                  <a:lnTo>
                    <a:pt x="46" y="432"/>
                  </a:lnTo>
                  <a:lnTo>
                    <a:pt x="48" y="430"/>
                  </a:lnTo>
                  <a:lnTo>
                    <a:pt x="50" y="424"/>
                  </a:lnTo>
                  <a:lnTo>
                    <a:pt x="46" y="417"/>
                  </a:lnTo>
                  <a:lnTo>
                    <a:pt x="35" y="413"/>
                  </a:lnTo>
                  <a:lnTo>
                    <a:pt x="33" y="407"/>
                  </a:lnTo>
                  <a:lnTo>
                    <a:pt x="36" y="395"/>
                  </a:lnTo>
                  <a:lnTo>
                    <a:pt x="52" y="371"/>
                  </a:lnTo>
                  <a:lnTo>
                    <a:pt x="63" y="367"/>
                  </a:lnTo>
                  <a:lnTo>
                    <a:pt x="69" y="359"/>
                  </a:lnTo>
                  <a:lnTo>
                    <a:pt x="69" y="353"/>
                  </a:lnTo>
                  <a:lnTo>
                    <a:pt x="75" y="347"/>
                  </a:lnTo>
                  <a:lnTo>
                    <a:pt x="106" y="300"/>
                  </a:lnTo>
                  <a:lnTo>
                    <a:pt x="104" y="286"/>
                  </a:lnTo>
                  <a:lnTo>
                    <a:pt x="98" y="280"/>
                  </a:lnTo>
                  <a:lnTo>
                    <a:pt x="92" y="280"/>
                  </a:lnTo>
                  <a:lnTo>
                    <a:pt x="86" y="271"/>
                  </a:lnTo>
                  <a:lnTo>
                    <a:pt x="84" y="263"/>
                  </a:lnTo>
                  <a:lnTo>
                    <a:pt x="84" y="252"/>
                  </a:lnTo>
                  <a:lnTo>
                    <a:pt x="86" y="248"/>
                  </a:lnTo>
                  <a:lnTo>
                    <a:pt x="88" y="242"/>
                  </a:lnTo>
                  <a:lnTo>
                    <a:pt x="84" y="234"/>
                  </a:lnTo>
                  <a:lnTo>
                    <a:pt x="84" y="228"/>
                  </a:lnTo>
                  <a:lnTo>
                    <a:pt x="86" y="225"/>
                  </a:lnTo>
                  <a:lnTo>
                    <a:pt x="136" y="0"/>
                  </a:lnTo>
                </a:path>
              </a:pathLst>
            </a:custGeom>
            <a:noFill/>
            <a:ln w="0">
              <a:solidFill>
                <a:srgbClr val="000000"/>
              </a:solidFill>
              <a:prstDash val="solid"/>
              <a:round/>
              <a:headEnd/>
              <a:tailEnd/>
            </a:ln>
          </p:spPr>
          <p:txBody>
            <a:bodyPr/>
            <a:lstStyle/>
            <a:p>
              <a:endParaRPr lang="en-US"/>
            </a:p>
          </p:txBody>
        </p:sp>
        <p:sp>
          <p:nvSpPr>
            <p:cNvPr id="592" name="Freeform 274"/>
            <p:cNvSpPr>
              <a:spLocks/>
            </p:cNvSpPr>
            <p:nvPr/>
          </p:nvSpPr>
          <p:spPr bwMode="auto">
            <a:xfrm>
              <a:off x="187136" y="808852"/>
              <a:ext cx="1398756" cy="1101616"/>
            </a:xfrm>
            <a:custGeom>
              <a:avLst/>
              <a:gdLst>
                <a:gd name="T0" fmla="*/ 6 w 580"/>
                <a:gd name="T1" fmla="*/ 360 h 483"/>
                <a:gd name="T2" fmla="*/ 6 w 580"/>
                <a:gd name="T3" fmla="*/ 332 h 483"/>
                <a:gd name="T4" fmla="*/ 11 w 580"/>
                <a:gd name="T5" fmla="*/ 309 h 483"/>
                <a:gd name="T6" fmla="*/ 11 w 580"/>
                <a:gd name="T7" fmla="*/ 274 h 483"/>
                <a:gd name="T8" fmla="*/ 21 w 580"/>
                <a:gd name="T9" fmla="*/ 266 h 483"/>
                <a:gd name="T10" fmla="*/ 29 w 580"/>
                <a:gd name="T11" fmla="*/ 255 h 483"/>
                <a:gd name="T12" fmla="*/ 33 w 580"/>
                <a:gd name="T13" fmla="*/ 241 h 483"/>
                <a:gd name="T14" fmla="*/ 57 w 580"/>
                <a:gd name="T15" fmla="*/ 201 h 483"/>
                <a:gd name="T16" fmla="*/ 90 w 580"/>
                <a:gd name="T17" fmla="*/ 122 h 483"/>
                <a:gd name="T18" fmla="*/ 113 w 580"/>
                <a:gd name="T19" fmla="*/ 71 h 483"/>
                <a:gd name="T20" fmla="*/ 130 w 580"/>
                <a:gd name="T21" fmla="*/ 19 h 483"/>
                <a:gd name="T22" fmla="*/ 132 w 580"/>
                <a:gd name="T23" fmla="*/ 1 h 483"/>
                <a:gd name="T24" fmla="*/ 146 w 580"/>
                <a:gd name="T25" fmla="*/ 1 h 483"/>
                <a:gd name="T26" fmla="*/ 161 w 580"/>
                <a:gd name="T27" fmla="*/ 5 h 483"/>
                <a:gd name="T28" fmla="*/ 169 w 580"/>
                <a:gd name="T29" fmla="*/ 13 h 483"/>
                <a:gd name="T30" fmla="*/ 192 w 580"/>
                <a:gd name="T31" fmla="*/ 24 h 483"/>
                <a:gd name="T32" fmla="*/ 192 w 580"/>
                <a:gd name="T33" fmla="*/ 44 h 483"/>
                <a:gd name="T34" fmla="*/ 196 w 580"/>
                <a:gd name="T35" fmla="*/ 74 h 483"/>
                <a:gd name="T36" fmla="*/ 236 w 580"/>
                <a:gd name="T37" fmla="*/ 86 h 483"/>
                <a:gd name="T38" fmla="*/ 261 w 580"/>
                <a:gd name="T39" fmla="*/ 86 h 483"/>
                <a:gd name="T40" fmla="*/ 292 w 580"/>
                <a:gd name="T41" fmla="*/ 101 h 483"/>
                <a:gd name="T42" fmla="*/ 330 w 580"/>
                <a:gd name="T43" fmla="*/ 101 h 483"/>
                <a:gd name="T44" fmla="*/ 349 w 580"/>
                <a:gd name="T45" fmla="*/ 105 h 483"/>
                <a:gd name="T46" fmla="*/ 367 w 580"/>
                <a:gd name="T47" fmla="*/ 99 h 483"/>
                <a:gd name="T48" fmla="*/ 382 w 580"/>
                <a:gd name="T49" fmla="*/ 101 h 483"/>
                <a:gd name="T50" fmla="*/ 397 w 580"/>
                <a:gd name="T51" fmla="*/ 99 h 483"/>
                <a:gd name="T52" fmla="*/ 411 w 580"/>
                <a:gd name="T53" fmla="*/ 101 h 483"/>
                <a:gd name="T54" fmla="*/ 422 w 580"/>
                <a:gd name="T55" fmla="*/ 105 h 483"/>
                <a:gd name="T56" fmla="*/ 558 w 580"/>
                <a:gd name="T57" fmla="*/ 130 h 483"/>
                <a:gd name="T58" fmla="*/ 566 w 580"/>
                <a:gd name="T59" fmla="*/ 147 h 483"/>
                <a:gd name="T60" fmla="*/ 578 w 580"/>
                <a:gd name="T61" fmla="*/ 153 h 483"/>
                <a:gd name="T62" fmla="*/ 549 w 580"/>
                <a:gd name="T63" fmla="*/ 214 h 483"/>
                <a:gd name="T64" fmla="*/ 543 w 580"/>
                <a:gd name="T65" fmla="*/ 226 h 483"/>
                <a:gd name="T66" fmla="*/ 526 w 580"/>
                <a:gd name="T67" fmla="*/ 238 h 483"/>
                <a:gd name="T68" fmla="*/ 507 w 580"/>
                <a:gd name="T69" fmla="*/ 274 h 483"/>
                <a:gd name="T70" fmla="*/ 520 w 580"/>
                <a:gd name="T71" fmla="*/ 284 h 483"/>
                <a:gd name="T72" fmla="*/ 522 w 580"/>
                <a:gd name="T73" fmla="*/ 297 h 483"/>
                <a:gd name="T74" fmla="*/ 518 w 580"/>
                <a:gd name="T75" fmla="*/ 301 h 483"/>
                <a:gd name="T76" fmla="*/ 509 w 580"/>
                <a:gd name="T77" fmla="*/ 322 h 483"/>
                <a:gd name="T78" fmla="*/ 278 w 580"/>
                <a:gd name="T79" fmla="*/ 437 h 4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0"/>
                <a:gd name="T121" fmla="*/ 0 h 483"/>
                <a:gd name="T122" fmla="*/ 580 w 580"/>
                <a:gd name="T123" fmla="*/ 483 h 4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0" h="483">
                  <a:moveTo>
                    <a:pt x="10" y="364"/>
                  </a:moveTo>
                  <a:lnTo>
                    <a:pt x="6" y="360"/>
                  </a:lnTo>
                  <a:lnTo>
                    <a:pt x="0" y="341"/>
                  </a:lnTo>
                  <a:lnTo>
                    <a:pt x="6" y="332"/>
                  </a:lnTo>
                  <a:lnTo>
                    <a:pt x="6" y="324"/>
                  </a:lnTo>
                  <a:lnTo>
                    <a:pt x="11" y="309"/>
                  </a:lnTo>
                  <a:lnTo>
                    <a:pt x="8" y="282"/>
                  </a:lnTo>
                  <a:lnTo>
                    <a:pt x="11" y="274"/>
                  </a:lnTo>
                  <a:lnTo>
                    <a:pt x="17" y="272"/>
                  </a:lnTo>
                  <a:lnTo>
                    <a:pt x="21" y="266"/>
                  </a:lnTo>
                  <a:lnTo>
                    <a:pt x="25" y="257"/>
                  </a:lnTo>
                  <a:lnTo>
                    <a:pt x="29" y="255"/>
                  </a:lnTo>
                  <a:lnTo>
                    <a:pt x="29" y="241"/>
                  </a:lnTo>
                  <a:lnTo>
                    <a:pt x="33" y="241"/>
                  </a:lnTo>
                  <a:lnTo>
                    <a:pt x="50" y="220"/>
                  </a:lnTo>
                  <a:lnTo>
                    <a:pt x="57" y="201"/>
                  </a:lnTo>
                  <a:lnTo>
                    <a:pt x="73" y="174"/>
                  </a:lnTo>
                  <a:lnTo>
                    <a:pt x="90" y="122"/>
                  </a:lnTo>
                  <a:lnTo>
                    <a:pt x="102" y="101"/>
                  </a:lnTo>
                  <a:lnTo>
                    <a:pt x="113" y="71"/>
                  </a:lnTo>
                  <a:lnTo>
                    <a:pt x="125" y="30"/>
                  </a:lnTo>
                  <a:lnTo>
                    <a:pt x="130" y="19"/>
                  </a:lnTo>
                  <a:lnTo>
                    <a:pt x="132" y="5"/>
                  </a:lnTo>
                  <a:lnTo>
                    <a:pt x="132" y="1"/>
                  </a:lnTo>
                  <a:lnTo>
                    <a:pt x="138" y="0"/>
                  </a:lnTo>
                  <a:lnTo>
                    <a:pt x="146" y="1"/>
                  </a:lnTo>
                  <a:lnTo>
                    <a:pt x="150" y="1"/>
                  </a:lnTo>
                  <a:lnTo>
                    <a:pt x="161" y="5"/>
                  </a:lnTo>
                  <a:lnTo>
                    <a:pt x="167" y="11"/>
                  </a:lnTo>
                  <a:lnTo>
                    <a:pt x="169" y="13"/>
                  </a:lnTo>
                  <a:lnTo>
                    <a:pt x="178" y="15"/>
                  </a:lnTo>
                  <a:lnTo>
                    <a:pt x="192" y="24"/>
                  </a:lnTo>
                  <a:lnTo>
                    <a:pt x="194" y="40"/>
                  </a:lnTo>
                  <a:lnTo>
                    <a:pt x="192" y="44"/>
                  </a:lnTo>
                  <a:lnTo>
                    <a:pt x="190" y="67"/>
                  </a:lnTo>
                  <a:lnTo>
                    <a:pt x="196" y="74"/>
                  </a:lnTo>
                  <a:lnTo>
                    <a:pt x="213" y="84"/>
                  </a:lnTo>
                  <a:lnTo>
                    <a:pt x="236" y="86"/>
                  </a:lnTo>
                  <a:lnTo>
                    <a:pt x="249" y="84"/>
                  </a:lnTo>
                  <a:lnTo>
                    <a:pt x="261" y="86"/>
                  </a:lnTo>
                  <a:lnTo>
                    <a:pt x="286" y="92"/>
                  </a:lnTo>
                  <a:lnTo>
                    <a:pt x="292" y="101"/>
                  </a:lnTo>
                  <a:lnTo>
                    <a:pt x="320" y="95"/>
                  </a:lnTo>
                  <a:lnTo>
                    <a:pt x="330" y="101"/>
                  </a:lnTo>
                  <a:lnTo>
                    <a:pt x="334" y="103"/>
                  </a:lnTo>
                  <a:lnTo>
                    <a:pt x="349" y="105"/>
                  </a:lnTo>
                  <a:lnTo>
                    <a:pt x="357" y="103"/>
                  </a:lnTo>
                  <a:lnTo>
                    <a:pt x="367" y="99"/>
                  </a:lnTo>
                  <a:lnTo>
                    <a:pt x="374" y="99"/>
                  </a:lnTo>
                  <a:lnTo>
                    <a:pt x="382" y="101"/>
                  </a:lnTo>
                  <a:lnTo>
                    <a:pt x="390" y="99"/>
                  </a:lnTo>
                  <a:lnTo>
                    <a:pt x="397" y="99"/>
                  </a:lnTo>
                  <a:lnTo>
                    <a:pt x="401" y="101"/>
                  </a:lnTo>
                  <a:lnTo>
                    <a:pt x="411" y="101"/>
                  </a:lnTo>
                  <a:lnTo>
                    <a:pt x="416" y="105"/>
                  </a:lnTo>
                  <a:lnTo>
                    <a:pt x="422" y="105"/>
                  </a:lnTo>
                  <a:lnTo>
                    <a:pt x="432" y="101"/>
                  </a:lnTo>
                  <a:lnTo>
                    <a:pt x="558" y="130"/>
                  </a:lnTo>
                  <a:lnTo>
                    <a:pt x="560" y="138"/>
                  </a:lnTo>
                  <a:lnTo>
                    <a:pt x="566" y="147"/>
                  </a:lnTo>
                  <a:lnTo>
                    <a:pt x="572" y="147"/>
                  </a:lnTo>
                  <a:lnTo>
                    <a:pt x="578" y="153"/>
                  </a:lnTo>
                  <a:lnTo>
                    <a:pt x="580" y="167"/>
                  </a:lnTo>
                  <a:lnTo>
                    <a:pt x="549" y="214"/>
                  </a:lnTo>
                  <a:lnTo>
                    <a:pt x="543" y="220"/>
                  </a:lnTo>
                  <a:lnTo>
                    <a:pt x="543" y="226"/>
                  </a:lnTo>
                  <a:lnTo>
                    <a:pt x="537" y="234"/>
                  </a:lnTo>
                  <a:lnTo>
                    <a:pt x="526" y="238"/>
                  </a:lnTo>
                  <a:lnTo>
                    <a:pt x="510" y="262"/>
                  </a:lnTo>
                  <a:lnTo>
                    <a:pt x="507" y="274"/>
                  </a:lnTo>
                  <a:lnTo>
                    <a:pt x="509" y="280"/>
                  </a:lnTo>
                  <a:lnTo>
                    <a:pt x="520" y="284"/>
                  </a:lnTo>
                  <a:lnTo>
                    <a:pt x="524" y="291"/>
                  </a:lnTo>
                  <a:lnTo>
                    <a:pt x="522" y="297"/>
                  </a:lnTo>
                  <a:lnTo>
                    <a:pt x="520" y="299"/>
                  </a:lnTo>
                  <a:lnTo>
                    <a:pt x="518" y="301"/>
                  </a:lnTo>
                  <a:lnTo>
                    <a:pt x="518" y="310"/>
                  </a:lnTo>
                  <a:lnTo>
                    <a:pt x="509" y="322"/>
                  </a:lnTo>
                  <a:lnTo>
                    <a:pt x="474" y="483"/>
                  </a:lnTo>
                  <a:lnTo>
                    <a:pt x="278" y="437"/>
                  </a:lnTo>
                  <a:lnTo>
                    <a:pt x="10" y="364"/>
                  </a:lnTo>
                </a:path>
              </a:pathLst>
            </a:custGeom>
            <a:noFill/>
            <a:ln w="0">
              <a:solidFill>
                <a:srgbClr val="000000"/>
              </a:solidFill>
              <a:prstDash val="solid"/>
              <a:round/>
              <a:headEnd/>
              <a:tailEnd/>
            </a:ln>
          </p:spPr>
          <p:txBody>
            <a:bodyPr/>
            <a:lstStyle/>
            <a:p>
              <a:endParaRPr lang="en-US"/>
            </a:p>
          </p:txBody>
        </p:sp>
        <p:sp>
          <p:nvSpPr>
            <p:cNvPr id="593" name="Freeform 275"/>
            <p:cNvSpPr>
              <a:spLocks/>
            </p:cNvSpPr>
            <p:nvPr/>
          </p:nvSpPr>
          <p:spPr bwMode="auto">
            <a:xfrm>
              <a:off x="76200" y="1639056"/>
              <a:ext cx="1389110" cy="2242006"/>
            </a:xfrm>
            <a:custGeom>
              <a:avLst/>
              <a:gdLst>
                <a:gd name="T0" fmla="*/ 324 w 576"/>
                <a:gd name="T1" fmla="*/ 960 h 983"/>
                <a:gd name="T2" fmla="*/ 326 w 576"/>
                <a:gd name="T3" fmla="*/ 944 h 983"/>
                <a:gd name="T4" fmla="*/ 318 w 576"/>
                <a:gd name="T5" fmla="*/ 935 h 983"/>
                <a:gd name="T6" fmla="*/ 305 w 576"/>
                <a:gd name="T7" fmla="*/ 871 h 983"/>
                <a:gd name="T8" fmla="*/ 270 w 576"/>
                <a:gd name="T9" fmla="*/ 833 h 983"/>
                <a:gd name="T10" fmla="*/ 257 w 576"/>
                <a:gd name="T11" fmla="*/ 820 h 983"/>
                <a:gd name="T12" fmla="*/ 249 w 576"/>
                <a:gd name="T13" fmla="*/ 800 h 983"/>
                <a:gd name="T14" fmla="*/ 207 w 576"/>
                <a:gd name="T15" fmla="*/ 783 h 983"/>
                <a:gd name="T16" fmla="*/ 178 w 576"/>
                <a:gd name="T17" fmla="*/ 752 h 983"/>
                <a:gd name="T18" fmla="*/ 121 w 576"/>
                <a:gd name="T19" fmla="*/ 728 h 983"/>
                <a:gd name="T20" fmla="*/ 117 w 576"/>
                <a:gd name="T21" fmla="*/ 706 h 983"/>
                <a:gd name="T22" fmla="*/ 125 w 576"/>
                <a:gd name="T23" fmla="*/ 678 h 983"/>
                <a:gd name="T24" fmla="*/ 111 w 576"/>
                <a:gd name="T25" fmla="*/ 651 h 983"/>
                <a:gd name="T26" fmla="*/ 117 w 576"/>
                <a:gd name="T27" fmla="*/ 639 h 983"/>
                <a:gd name="T28" fmla="*/ 86 w 576"/>
                <a:gd name="T29" fmla="*/ 582 h 983"/>
                <a:gd name="T30" fmla="*/ 63 w 576"/>
                <a:gd name="T31" fmla="*/ 543 h 983"/>
                <a:gd name="T32" fmla="*/ 75 w 576"/>
                <a:gd name="T33" fmla="*/ 515 h 983"/>
                <a:gd name="T34" fmla="*/ 79 w 576"/>
                <a:gd name="T35" fmla="*/ 486 h 983"/>
                <a:gd name="T36" fmla="*/ 52 w 576"/>
                <a:gd name="T37" fmla="*/ 459 h 983"/>
                <a:gd name="T38" fmla="*/ 52 w 576"/>
                <a:gd name="T39" fmla="*/ 417 h 983"/>
                <a:gd name="T40" fmla="*/ 61 w 576"/>
                <a:gd name="T41" fmla="*/ 399 h 983"/>
                <a:gd name="T42" fmla="*/ 65 w 576"/>
                <a:gd name="T43" fmla="*/ 420 h 983"/>
                <a:gd name="T44" fmla="*/ 79 w 576"/>
                <a:gd name="T45" fmla="*/ 417 h 983"/>
                <a:gd name="T46" fmla="*/ 75 w 576"/>
                <a:gd name="T47" fmla="*/ 378 h 983"/>
                <a:gd name="T48" fmla="*/ 63 w 576"/>
                <a:gd name="T49" fmla="*/ 390 h 983"/>
                <a:gd name="T50" fmla="*/ 40 w 576"/>
                <a:gd name="T51" fmla="*/ 376 h 983"/>
                <a:gd name="T52" fmla="*/ 34 w 576"/>
                <a:gd name="T53" fmla="*/ 328 h 983"/>
                <a:gd name="T54" fmla="*/ 6 w 576"/>
                <a:gd name="T55" fmla="*/ 273 h 983"/>
                <a:gd name="T56" fmla="*/ 8 w 576"/>
                <a:gd name="T57" fmla="*/ 250 h 983"/>
                <a:gd name="T58" fmla="*/ 21 w 576"/>
                <a:gd name="T59" fmla="*/ 213 h 983"/>
                <a:gd name="T60" fmla="*/ 9 w 576"/>
                <a:gd name="T61" fmla="*/ 171 h 983"/>
                <a:gd name="T62" fmla="*/ 0 w 576"/>
                <a:gd name="T63" fmla="*/ 152 h 983"/>
                <a:gd name="T64" fmla="*/ 0 w 576"/>
                <a:gd name="T65" fmla="*/ 129 h 983"/>
                <a:gd name="T66" fmla="*/ 34 w 576"/>
                <a:gd name="T67" fmla="*/ 79 h 983"/>
                <a:gd name="T68" fmla="*/ 50 w 576"/>
                <a:gd name="T69" fmla="*/ 52 h 983"/>
                <a:gd name="T70" fmla="*/ 52 w 576"/>
                <a:gd name="T71" fmla="*/ 4 h 983"/>
                <a:gd name="T72" fmla="*/ 257 w 576"/>
                <a:gd name="T73" fmla="*/ 342 h 983"/>
                <a:gd name="T74" fmla="*/ 555 w 576"/>
                <a:gd name="T75" fmla="*/ 797 h 983"/>
                <a:gd name="T76" fmla="*/ 560 w 576"/>
                <a:gd name="T77" fmla="*/ 820 h 983"/>
                <a:gd name="T78" fmla="*/ 570 w 576"/>
                <a:gd name="T79" fmla="*/ 841 h 983"/>
                <a:gd name="T80" fmla="*/ 574 w 576"/>
                <a:gd name="T81" fmla="*/ 856 h 983"/>
                <a:gd name="T82" fmla="*/ 551 w 576"/>
                <a:gd name="T83" fmla="*/ 866 h 983"/>
                <a:gd name="T84" fmla="*/ 524 w 576"/>
                <a:gd name="T85" fmla="*/ 919 h 983"/>
                <a:gd name="T86" fmla="*/ 516 w 576"/>
                <a:gd name="T87" fmla="*/ 931 h 983"/>
                <a:gd name="T88" fmla="*/ 516 w 576"/>
                <a:gd name="T89" fmla="*/ 954 h 983"/>
                <a:gd name="T90" fmla="*/ 524 w 576"/>
                <a:gd name="T91" fmla="*/ 969 h 983"/>
                <a:gd name="T92" fmla="*/ 512 w 576"/>
                <a:gd name="T93" fmla="*/ 981 h 9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6"/>
                <a:gd name="T142" fmla="*/ 0 h 983"/>
                <a:gd name="T143" fmla="*/ 576 w 576"/>
                <a:gd name="T144" fmla="*/ 983 h 9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6" h="983">
                  <a:moveTo>
                    <a:pt x="501" y="979"/>
                  </a:moveTo>
                  <a:lnTo>
                    <a:pt x="326" y="962"/>
                  </a:lnTo>
                  <a:lnTo>
                    <a:pt x="324" y="960"/>
                  </a:lnTo>
                  <a:lnTo>
                    <a:pt x="322" y="950"/>
                  </a:lnTo>
                  <a:lnTo>
                    <a:pt x="324" y="946"/>
                  </a:lnTo>
                  <a:lnTo>
                    <a:pt x="326" y="944"/>
                  </a:lnTo>
                  <a:lnTo>
                    <a:pt x="324" y="942"/>
                  </a:lnTo>
                  <a:lnTo>
                    <a:pt x="322" y="942"/>
                  </a:lnTo>
                  <a:lnTo>
                    <a:pt x="318" y="935"/>
                  </a:lnTo>
                  <a:lnTo>
                    <a:pt x="320" y="931"/>
                  </a:lnTo>
                  <a:lnTo>
                    <a:pt x="318" y="902"/>
                  </a:lnTo>
                  <a:lnTo>
                    <a:pt x="305" y="871"/>
                  </a:lnTo>
                  <a:lnTo>
                    <a:pt x="295" y="862"/>
                  </a:lnTo>
                  <a:lnTo>
                    <a:pt x="288" y="848"/>
                  </a:lnTo>
                  <a:lnTo>
                    <a:pt x="270" y="833"/>
                  </a:lnTo>
                  <a:lnTo>
                    <a:pt x="259" y="833"/>
                  </a:lnTo>
                  <a:lnTo>
                    <a:pt x="253" y="827"/>
                  </a:lnTo>
                  <a:lnTo>
                    <a:pt x="257" y="820"/>
                  </a:lnTo>
                  <a:lnTo>
                    <a:pt x="255" y="814"/>
                  </a:lnTo>
                  <a:lnTo>
                    <a:pt x="255" y="808"/>
                  </a:lnTo>
                  <a:lnTo>
                    <a:pt x="249" y="800"/>
                  </a:lnTo>
                  <a:lnTo>
                    <a:pt x="232" y="799"/>
                  </a:lnTo>
                  <a:lnTo>
                    <a:pt x="221" y="795"/>
                  </a:lnTo>
                  <a:lnTo>
                    <a:pt x="207" y="783"/>
                  </a:lnTo>
                  <a:lnTo>
                    <a:pt x="199" y="764"/>
                  </a:lnTo>
                  <a:lnTo>
                    <a:pt x="190" y="754"/>
                  </a:lnTo>
                  <a:lnTo>
                    <a:pt x="178" y="752"/>
                  </a:lnTo>
                  <a:lnTo>
                    <a:pt x="144" y="737"/>
                  </a:lnTo>
                  <a:lnTo>
                    <a:pt x="134" y="737"/>
                  </a:lnTo>
                  <a:lnTo>
                    <a:pt x="121" y="728"/>
                  </a:lnTo>
                  <a:lnTo>
                    <a:pt x="111" y="720"/>
                  </a:lnTo>
                  <a:lnTo>
                    <a:pt x="111" y="712"/>
                  </a:lnTo>
                  <a:lnTo>
                    <a:pt x="117" y="706"/>
                  </a:lnTo>
                  <a:lnTo>
                    <a:pt x="121" y="691"/>
                  </a:lnTo>
                  <a:lnTo>
                    <a:pt x="123" y="681"/>
                  </a:lnTo>
                  <a:lnTo>
                    <a:pt x="125" y="678"/>
                  </a:lnTo>
                  <a:lnTo>
                    <a:pt x="121" y="666"/>
                  </a:lnTo>
                  <a:lnTo>
                    <a:pt x="113" y="660"/>
                  </a:lnTo>
                  <a:lnTo>
                    <a:pt x="111" y="651"/>
                  </a:lnTo>
                  <a:lnTo>
                    <a:pt x="115" y="649"/>
                  </a:lnTo>
                  <a:lnTo>
                    <a:pt x="117" y="649"/>
                  </a:lnTo>
                  <a:lnTo>
                    <a:pt x="117" y="639"/>
                  </a:lnTo>
                  <a:lnTo>
                    <a:pt x="109" y="632"/>
                  </a:lnTo>
                  <a:lnTo>
                    <a:pt x="86" y="593"/>
                  </a:lnTo>
                  <a:lnTo>
                    <a:pt x="86" y="582"/>
                  </a:lnTo>
                  <a:lnTo>
                    <a:pt x="80" y="574"/>
                  </a:lnTo>
                  <a:lnTo>
                    <a:pt x="80" y="566"/>
                  </a:lnTo>
                  <a:lnTo>
                    <a:pt x="63" y="543"/>
                  </a:lnTo>
                  <a:lnTo>
                    <a:pt x="65" y="520"/>
                  </a:lnTo>
                  <a:lnTo>
                    <a:pt x="69" y="516"/>
                  </a:lnTo>
                  <a:lnTo>
                    <a:pt x="75" y="515"/>
                  </a:lnTo>
                  <a:lnTo>
                    <a:pt x="80" y="505"/>
                  </a:lnTo>
                  <a:lnTo>
                    <a:pt x="82" y="491"/>
                  </a:lnTo>
                  <a:lnTo>
                    <a:pt x="79" y="486"/>
                  </a:lnTo>
                  <a:lnTo>
                    <a:pt x="67" y="480"/>
                  </a:lnTo>
                  <a:lnTo>
                    <a:pt x="56" y="470"/>
                  </a:lnTo>
                  <a:lnTo>
                    <a:pt x="52" y="459"/>
                  </a:lnTo>
                  <a:lnTo>
                    <a:pt x="52" y="430"/>
                  </a:lnTo>
                  <a:lnTo>
                    <a:pt x="54" y="424"/>
                  </a:lnTo>
                  <a:lnTo>
                    <a:pt x="52" y="417"/>
                  </a:lnTo>
                  <a:lnTo>
                    <a:pt x="56" y="415"/>
                  </a:lnTo>
                  <a:lnTo>
                    <a:pt x="57" y="401"/>
                  </a:lnTo>
                  <a:lnTo>
                    <a:pt x="61" y="399"/>
                  </a:lnTo>
                  <a:lnTo>
                    <a:pt x="63" y="405"/>
                  </a:lnTo>
                  <a:lnTo>
                    <a:pt x="63" y="417"/>
                  </a:lnTo>
                  <a:lnTo>
                    <a:pt x="65" y="420"/>
                  </a:lnTo>
                  <a:lnTo>
                    <a:pt x="75" y="428"/>
                  </a:lnTo>
                  <a:lnTo>
                    <a:pt x="79" y="426"/>
                  </a:lnTo>
                  <a:lnTo>
                    <a:pt x="79" y="417"/>
                  </a:lnTo>
                  <a:lnTo>
                    <a:pt x="75" y="401"/>
                  </a:lnTo>
                  <a:lnTo>
                    <a:pt x="73" y="390"/>
                  </a:lnTo>
                  <a:lnTo>
                    <a:pt x="75" y="378"/>
                  </a:lnTo>
                  <a:lnTo>
                    <a:pt x="71" y="378"/>
                  </a:lnTo>
                  <a:lnTo>
                    <a:pt x="63" y="384"/>
                  </a:lnTo>
                  <a:lnTo>
                    <a:pt x="63" y="390"/>
                  </a:lnTo>
                  <a:lnTo>
                    <a:pt x="61" y="394"/>
                  </a:lnTo>
                  <a:lnTo>
                    <a:pt x="52" y="390"/>
                  </a:lnTo>
                  <a:lnTo>
                    <a:pt x="40" y="376"/>
                  </a:lnTo>
                  <a:lnTo>
                    <a:pt x="31" y="372"/>
                  </a:lnTo>
                  <a:lnTo>
                    <a:pt x="34" y="361"/>
                  </a:lnTo>
                  <a:lnTo>
                    <a:pt x="34" y="328"/>
                  </a:lnTo>
                  <a:lnTo>
                    <a:pt x="21" y="313"/>
                  </a:lnTo>
                  <a:lnTo>
                    <a:pt x="15" y="301"/>
                  </a:lnTo>
                  <a:lnTo>
                    <a:pt x="6" y="273"/>
                  </a:lnTo>
                  <a:lnTo>
                    <a:pt x="11" y="265"/>
                  </a:lnTo>
                  <a:lnTo>
                    <a:pt x="8" y="255"/>
                  </a:lnTo>
                  <a:lnTo>
                    <a:pt x="8" y="250"/>
                  </a:lnTo>
                  <a:lnTo>
                    <a:pt x="13" y="229"/>
                  </a:lnTo>
                  <a:lnTo>
                    <a:pt x="19" y="219"/>
                  </a:lnTo>
                  <a:lnTo>
                    <a:pt x="21" y="213"/>
                  </a:lnTo>
                  <a:lnTo>
                    <a:pt x="19" y="194"/>
                  </a:lnTo>
                  <a:lnTo>
                    <a:pt x="11" y="175"/>
                  </a:lnTo>
                  <a:lnTo>
                    <a:pt x="9" y="171"/>
                  </a:lnTo>
                  <a:lnTo>
                    <a:pt x="8" y="165"/>
                  </a:lnTo>
                  <a:lnTo>
                    <a:pt x="4" y="161"/>
                  </a:lnTo>
                  <a:lnTo>
                    <a:pt x="0" y="152"/>
                  </a:lnTo>
                  <a:lnTo>
                    <a:pt x="0" y="142"/>
                  </a:lnTo>
                  <a:lnTo>
                    <a:pt x="2" y="138"/>
                  </a:lnTo>
                  <a:lnTo>
                    <a:pt x="0" y="129"/>
                  </a:lnTo>
                  <a:lnTo>
                    <a:pt x="9" y="113"/>
                  </a:lnTo>
                  <a:lnTo>
                    <a:pt x="34" y="85"/>
                  </a:lnTo>
                  <a:lnTo>
                    <a:pt x="34" y="79"/>
                  </a:lnTo>
                  <a:lnTo>
                    <a:pt x="38" y="69"/>
                  </a:lnTo>
                  <a:lnTo>
                    <a:pt x="44" y="64"/>
                  </a:lnTo>
                  <a:lnTo>
                    <a:pt x="50" y="52"/>
                  </a:lnTo>
                  <a:lnTo>
                    <a:pt x="52" y="27"/>
                  </a:lnTo>
                  <a:lnTo>
                    <a:pt x="46" y="17"/>
                  </a:lnTo>
                  <a:lnTo>
                    <a:pt x="52" y="4"/>
                  </a:lnTo>
                  <a:lnTo>
                    <a:pt x="56" y="0"/>
                  </a:lnTo>
                  <a:lnTo>
                    <a:pt x="324" y="73"/>
                  </a:lnTo>
                  <a:lnTo>
                    <a:pt x="257" y="342"/>
                  </a:lnTo>
                  <a:lnTo>
                    <a:pt x="555" y="779"/>
                  </a:lnTo>
                  <a:lnTo>
                    <a:pt x="555" y="793"/>
                  </a:lnTo>
                  <a:lnTo>
                    <a:pt x="555" y="797"/>
                  </a:lnTo>
                  <a:lnTo>
                    <a:pt x="555" y="800"/>
                  </a:lnTo>
                  <a:lnTo>
                    <a:pt x="560" y="812"/>
                  </a:lnTo>
                  <a:lnTo>
                    <a:pt x="560" y="820"/>
                  </a:lnTo>
                  <a:lnTo>
                    <a:pt x="562" y="827"/>
                  </a:lnTo>
                  <a:lnTo>
                    <a:pt x="566" y="837"/>
                  </a:lnTo>
                  <a:lnTo>
                    <a:pt x="570" y="841"/>
                  </a:lnTo>
                  <a:lnTo>
                    <a:pt x="574" y="847"/>
                  </a:lnTo>
                  <a:lnTo>
                    <a:pt x="576" y="854"/>
                  </a:lnTo>
                  <a:lnTo>
                    <a:pt x="574" y="856"/>
                  </a:lnTo>
                  <a:lnTo>
                    <a:pt x="572" y="856"/>
                  </a:lnTo>
                  <a:lnTo>
                    <a:pt x="562" y="862"/>
                  </a:lnTo>
                  <a:lnTo>
                    <a:pt x="551" y="866"/>
                  </a:lnTo>
                  <a:lnTo>
                    <a:pt x="543" y="877"/>
                  </a:lnTo>
                  <a:lnTo>
                    <a:pt x="537" y="902"/>
                  </a:lnTo>
                  <a:lnTo>
                    <a:pt x="524" y="919"/>
                  </a:lnTo>
                  <a:lnTo>
                    <a:pt x="516" y="919"/>
                  </a:lnTo>
                  <a:lnTo>
                    <a:pt x="514" y="925"/>
                  </a:lnTo>
                  <a:lnTo>
                    <a:pt x="516" y="931"/>
                  </a:lnTo>
                  <a:lnTo>
                    <a:pt x="516" y="937"/>
                  </a:lnTo>
                  <a:lnTo>
                    <a:pt x="512" y="948"/>
                  </a:lnTo>
                  <a:lnTo>
                    <a:pt x="516" y="954"/>
                  </a:lnTo>
                  <a:lnTo>
                    <a:pt x="526" y="962"/>
                  </a:lnTo>
                  <a:lnTo>
                    <a:pt x="526" y="966"/>
                  </a:lnTo>
                  <a:lnTo>
                    <a:pt x="524" y="969"/>
                  </a:lnTo>
                  <a:lnTo>
                    <a:pt x="522" y="975"/>
                  </a:lnTo>
                  <a:lnTo>
                    <a:pt x="516" y="983"/>
                  </a:lnTo>
                  <a:lnTo>
                    <a:pt x="512" y="981"/>
                  </a:lnTo>
                  <a:lnTo>
                    <a:pt x="501" y="979"/>
                  </a:lnTo>
                </a:path>
              </a:pathLst>
            </a:custGeom>
            <a:noFill/>
            <a:ln w="0">
              <a:solidFill>
                <a:srgbClr val="000000"/>
              </a:solidFill>
              <a:prstDash val="solid"/>
              <a:round/>
              <a:headEnd/>
              <a:tailEnd/>
            </a:ln>
          </p:spPr>
          <p:txBody>
            <a:bodyPr/>
            <a:lstStyle/>
            <a:p>
              <a:endParaRPr lang="en-US"/>
            </a:p>
          </p:txBody>
        </p:sp>
        <p:sp>
          <p:nvSpPr>
            <p:cNvPr id="594" name="Freeform 276"/>
            <p:cNvSpPr>
              <a:spLocks/>
            </p:cNvSpPr>
            <p:nvPr/>
          </p:nvSpPr>
          <p:spPr bwMode="auto">
            <a:xfrm>
              <a:off x="1269966" y="3028050"/>
              <a:ext cx="1184120" cy="1300044"/>
            </a:xfrm>
            <a:custGeom>
              <a:avLst/>
              <a:gdLst>
                <a:gd name="T0" fmla="*/ 419 w 491"/>
                <a:gd name="T1" fmla="*/ 568 h 570"/>
                <a:gd name="T2" fmla="*/ 491 w 491"/>
                <a:gd name="T3" fmla="*/ 57 h 570"/>
                <a:gd name="T4" fmla="*/ 134 w 491"/>
                <a:gd name="T5" fmla="*/ 0 h 570"/>
                <a:gd name="T6" fmla="*/ 125 w 491"/>
                <a:gd name="T7" fmla="*/ 48 h 570"/>
                <a:gd name="T8" fmla="*/ 111 w 491"/>
                <a:gd name="T9" fmla="*/ 86 h 570"/>
                <a:gd name="T10" fmla="*/ 104 w 491"/>
                <a:gd name="T11" fmla="*/ 86 h 570"/>
                <a:gd name="T12" fmla="*/ 98 w 491"/>
                <a:gd name="T13" fmla="*/ 80 h 570"/>
                <a:gd name="T14" fmla="*/ 100 w 491"/>
                <a:gd name="T15" fmla="*/ 76 h 570"/>
                <a:gd name="T16" fmla="*/ 94 w 491"/>
                <a:gd name="T17" fmla="*/ 71 h 570"/>
                <a:gd name="T18" fmla="*/ 81 w 491"/>
                <a:gd name="T19" fmla="*/ 67 h 570"/>
                <a:gd name="T20" fmla="*/ 69 w 491"/>
                <a:gd name="T21" fmla="*/ 69 h 570"/>
                <a:gd name="T22" fmla="*/ 65 w 491"/>
                <a:gd name="T23" fmla="*/ 74 h 570"/>
                <a:gd name="T24" fmla="*/ 69 w 491"/>
                <a:gd name="T25" fmla="*/ 92 h 570"/>
                <a:gd name="T26" fmla="*/ 65 w 491"/>
                <a:gd name="T27" fmla="*/ 134 h 570"/>
                <a:gd name="T28" fmla="*/ 67 w 491"/>
                <a:gd name="T29" fmla="*/ 140 h 570"/>
                <a:gd name="T30" fmla="*/ 61 w 491"/>
                <a:gd name="T31" fmla="*/ 159 h 570"/>
                <a:gd name="T32" fmla="*/ 60 w 491"/>
                <a:gd name="T33" fmla="*/ 167 h 570"/>
                <a:gd name="T34" fmla="*/ 60 w 491"/>
                <a:gd name="T35" fmla="*/ 170 h 570"/>
                <a:gd name="T36" fmla="*/ 60 w 491"/>
                <a:gd name="T37" fmla="*/ 184 h 570"/>
                <a:gd name="T38" fmla="*/ 60 w 491"/>
                <a:gd name="T39" fmla="*/ 188 h 570"/>
                <a:gd name="T40" fmla="*/ 60 w 491"/>
                <a:gd name="T41" fmla="*/ 191 h 570"/>
                <a:gd name="T42" fmla="*/ 65 w 491"/>
                <a:gd name="T43" fmla="*/ 203 h 570"/>
                <a:gd name="T44" fmla="*/ 65 w 491"/>
                <a:gd name="T45" fmla="*/ 211 h 570"/>
                <a:gd name="T46" fmla="*/ 67 w 491"/>
                <a:gd name="T47" fmla="*/ 218 h 570"/>
                <a:gd name="T48" fmla="*/ 71 w 491"/>
                <a:gd name="T49" fmla="*/ 228 h 570"/>
                <a:gd name="T50" fmla="*/ 75 w 491"/>
                <a:gd name="T51" fmla="*/ 232 h 570"/>
                <a:gd name="T52" fmla="*/ 79 w 491"/>
                <a:gd name="T53" fmla="*/ 238 h 570"/>
                <a:gd name="T54" fmla="*/ 81 w 491"/>
                <a:gd name="T55" fmla="*/ 245 h 570"/>
                <a:gd name="T56" fmla="*/ 79 w 491"/>
                <a:gd name="T57" fmla="*/ 247 h 570"/>
                <a:gd name="T58" fmla="*/ 77 w 491"/>
                <a:gd name="T59" fmla="*/ 247 h 570"/>
                <a:gd name="T60" fmla="*/ 67 w 491"/>
                <a:gd name="T61" fmla="*/ 253 h 570"/>
                <a:gd name="T62" fmla="*/ 56 w 491"/>
                <a:gd name="T63" fmla="*/ 257 h 570"/>
                <a:gd name="T64" fmla="*/ 48 w 491"/>
                <a:gd name="T65" fmla="*/ 268 h 570"/>
                <a:gd name="T66" fmla="*/ 42 w 491"/>
                <a:gd name="T67" fmla="*/ 293 h 570"/>
                <a:gd name="T68" fmla="*/ 29 w 491"/>
                <a:gd name="T69" fmla="*/ 310 h 570"/>
                <a:gd name="T70" fmla="*/ 21 w 491"/>
                <a:gd name="T71" fmla="*/ 310 h 570"/>
                <a:gd name="T72" fmla="*/ 19 w 491"/>
                <a:gd name="T73" fmla="*/ 316 h 570"/>
                <a:gd name="T74" fmla="*/ 21 w 491"/>
                <a:gd name="T75" fmla="*/ 322 h 570"/>
                <a:gd name="T76" fmla="*/ 21 w 491"/>
                <a:gd name="T77" fmla="*/ 328 h 570"/>
                <a:gd name="T78" fmla="*/ 17 w 491"/>
                <a:gd name="T79" fmla="*/ 339 h 570"/>
                <a:gd name="T80" fmla="*/ 21 w 491"/>
                <a:gd name="T81" fmla="*/ 345 h 570"/>
                <a:gd name="T82" fmla="*/ 31 w 491"/>
                <a:gd name="T83" fmla="*/ 353 h 570"/>
                <a:gd name="T84" fmla="*/ 31 w 491"/>
                <a:gd name="T85" fmla="*/ 357 h 570"/>
                <a:gd name="T86" fmla="*/ 29 w 491"/>
                <a:gd name="T87" fmla="*/ 360 h 570"/>
                <a:gd name="T88" fmla="*/ 27 w 491"/>
                <a:gd name="T89" fmla="*/ 366 h 570"/>
                <a:gd name="T90" fmla="*/ 21 w 491"/>
                <a:gd name="T91" fmla="*/ 374 h 570"/>
                <a:gd name="T92" fmla="*/ 17 w 491"/>
                <a:gd name="T93" fmla="*/ 372 h 570"/>
                <a:gd name="T94" fmla="*/ 6 w 491"/>
                <a:gd name="T95" fmla="*/ 370 h 570"/>
                <a:gd name="T96" fmla="*/ 0 w 491"/>
                <a:gd name="T97" fmla="*/ 391 h 570"/>
                <a:gd name="T98" fmla="*/ 265 w 491"/>
                <a:gd name="T99" fmla="*/ 543 h 570"/>
                <a:gd name="T100" fmla="*/ 419 w 491"/>
                <a:gd name="T101" fmla="*/ 570 h 570"/>
                <a:gd name="T102" fmla="*/ 419 w 491"/>
                <a:gd name="T103" fmla="*/ 568 h 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1"/>
                <a:gd name="T157" fmla="*/ 0 h 570"/>
                <a:gd name="T158" fmla="*/ 491 w 491"/>
                <a:gd name="T159" fmla="*/ 570 h 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1" h="570">
                  <a:moveTo>
                    <a:pt x="419" y="568"/>
                  </a:moveTo>
                  <a:lnTo>
                    <a:pt x="491" y="57"/>
                  </a:lnTo>
                  <a:lnTo>
                    <a:pt x="134" y="0"/>
                  </a:lnTo>
                  <a:lnTo>
                    <a:pt x="125" y="48"/>
                  </a:lnTo>
                  <a:lnTo>
                    <a:pt x="111" y="86"/>
                  </a:lnTo>
                  <a:lnTo>
                    <a:pt x="104" y="86"/>
                  </a:lnTo>
                  <a:lnTo>
                    <a:pt x="98" y="80"/>
                  </a:lnTo>
                  <a:lnTo>
                    <a:pt x="100" y="76"/>
                  </a:lnTo>
                  <a:lnTo>
                    <a:pt x="94" y="71"/>
                  </a:lnTo>
                  <a:lnTo>
                    <a:pt x="81" y="67"/>
                  </a:lnTo>
                  <a:lnTo>
                    <a:pt x="69" y="69"/>
                  </a:lnTo>
                  <a:lnTo>
                    <a:pt x="65" y="74"/>
                  </a:lnTo>
                  <a:lnTo>
                    <a:pt x="69" y="92"/>
                  </a:lnTo>
                  <a:lnTo>
                    <a:pt x="65" y="134"/>
                  </a:lnTo>
                  <a:lnTo>
                    <a:pt x="67" y="140"/>
                  </a:lnTo>
                  <a:lnTo>
                    <a:pt x="61" y="159"/>
                  </a:lnTo>
                  <a:lnTo>
                    <a:pt x="60" y="167"/>
                  </a:lnTo>
                  <a:lnTo>
                    <a:pt x="60" y="170"/>
                  </a:lnTo>
                  <a:lnTo>
                    <a:pt x="60" y="184"/>
                  </a:lnTo>
                  <a:lnTo>
                    <a:pt x="60" y="188"/>
                  </a:lnTo>
                  <a:lnTo>
                    <a:pt x="60" y="191"/>
                  </a:lnTo>
                  <a:lnTo>
                    <a:pt x="65" y="203"/>
                  </a:lnTo>
                  <a:lnTo>
                    <a:pt x="65" y="211"/>
                  </a:lnTo>
                  <a:lnTo>
                    <a:pt x="67" y="218"/>
                  </a:lnTo>
                  <a:lnTo>
                    <a:pt x="71" y="228"/>
                  </a:lnTo>
                  <a:lnTo>
                    <a:pt x="75" y="232"/>
                  </a:lnTo>
                  <a:lnTo>
                    <a:pt x="79" y="238"/>
                  </a:lnTo>
                  <a:lnTo>
                    <a:pt x="81" y="245"/>
                  </a:lnTo>
                  <a:lnTo>
                    <a:pt x="79" y="247"/>
                  </a:lnTo>
                  <a:lnTo>
                    <a:pt x="77" y="247"/>
                  </a:lnTo>
                  <a:lnTo>
                    <a:pt x="67" y="253"/>
                  </a:lnTo>
                  <a:lnTo>
                    <a:pt x="56" y="257"/>
                  </a:lnTo>
                  <a:lnTo>
                    <a:pt x="48" y="268"/>
                  </a:lnTo>
                  <a:lnTo>
                    <a:pt x="42" y="293"/>
                  </a:lnTo>
                  <a:lnTo>
                    <a:pt x="29" y="310"/>
                  </a:lnTo>
                  <a:lnTo>
                    <a:pt x="21" y="310"/>
                  </a:lnTo>
                  <a:lnTo>
                    <a:pt x="19" y="316"/>
                  </a:lnTo>
                  <a:lnTo>
                    <a:pt x="21" y="322"/>
                  </a:lnTo>
                  <a:lnTo>
                    <a:pt x="21" y="328"/>
                  </a:lnTo>
                  <a:lnTo>
                    <a:pt x="17" y="339"/>
                  </a:lnTo>
                  <a:lnTo>
                    <a:pt x="21" y="345"/>
                  </a:lnTo>
                  <a:lnTo>
                    <a:pt x="31" y="353"/>
                  </a:lnTo>
                  <a:lnTo>
                    <a:pt x="31" y="357"/>
                  </a:lnTo>
                  <a:lnTo>
                    <a:pt x="29" y="360"/>
                  </a:lnTo>
                  <a:lnTo>
                    <a:pt x="27" y="366"/>
                  </a:lnTo>
                  <a:lnTo>
                    <a:pt x="21" y="374"/>
                  </a:lnTo>
                  <a:lnTo>
                    <a:pt x="17" y="372"/>
                  </a:lnTo>
                  <a:lnTo>
                    <a:pt x="6" y="370"/>
                  </a:lnTo>
                  <a:lnTo>
                    <a:pt x="0" y="391"/>
                  </a:lnTo>
                  <a:lnTo>
                    <a:pt x="265" y="543"/>
                  </a:lnTo>
                  <a:lnTo>
                    <a:pt x="419" y="570"/>
                  </a:lnTo>
                  <a:lnTo>
                    <a:pt x="419" y="568"/>
                  </a:lnTo>
                </a:path>
              </a:pathLst>
            </a:custGeom>
            <a:noFill/>
            <a:ln w="0">
              <a:solidFill>
                <a:srgbClr val="000000"/>
              </a:solidFill>
              <a:prstDash val="solid"/>
              <a:round/>
              <a:headEnd/>
              <a:tailEnd/>
            </a:ln>
          </p:spPr>
          <p:txBody>
            <a:bodyPr/>
            <a:lstStyle/>
            <a:p>
              <a:endParaRPr lang="en-US"/>
            </a:p>
          </p:txBody>
        </p:sp>
        <p:sp>
          <p:nvSpPr>
            <p:cNvPr id="595" name="Freeform 277"/>
            <p:cNvSpPr>
              <a:spLocks/>
            </p:cNvSpPr>
            <p:nvPr/>
          </p:nvSpPr>
          <p:spPr bwMode="auto">
            <a:xfrm>
              <a:off x="695994" y="1805553"/>
              <a:ext cx="1106947" cy="1610230"/>
            </a:xfrm>
            <a:custGeom>
              <a:avLst/>
              <a:gdLst>
                <a:gd name="T0" fmla="*/ 67 w 459"/>
                <a:gd name="T1" fmla="*/ 0 h 706"/>
                <a:gd name="T2" fmla="*/ 0 w 459"/>
                <a:gd name="T3" fmla="*/ 269 h 706"/>
                <a:gd name="T4" fmla="*/ 298 w 459"/>
                <a:gd name="T5" fmla="*/ 706 h 706"/>
                <a:gd name="T6" fmla="*/ 298 w 459"/>
                <a:gd name="T7" fmla="*/ 703 h 706"/>
                <a:gd name="T8" fmla="*/ 299 w 459"/>
                <a:gd name="T9" fmla="*/ 695 h 706"/>
                <a:gd name="T10" fmla="*/ 305 w 459"/>
                <a:gd name="T11" fmla="*/ 676 h 706"/>
                <a:gd name="T12" fmla="*/ 303 w 459"/>
                <a:gd name="T13" fmla="*/ 670 h 706"/>
                <a:gd name="T14" fmla="*/ 307 w 459"/>
                <a:gd name="T15" fmla="*/ 628 h 706"/>
                <a:gd name="T16" fmla="*/ 303 w 459"/>
                <a:gd name="T17" fmla="*/ 610 h 706"/>
                <a:gd name="T18" fmla="*/ 307 w 459"/>
                <a:gd name="T19" fmla="*/ 605 h 706"/>
                <a:gd name="T20" fmla="*/ 319 w 459"/>
                <a:gd name="T21" fmla="*/ 603 h 706"/>
                <a:gd name="T22" fmla="*/ 332 w 459"/>
                <a:gd name="T23" fmla="*/ 607 h 706"/>
                <a:gd name="T24" fmla="*/ 338 w 459"/>
                <a:gd name="T25" fmla="*/ 612 h 706"/>
                <a:gd name="T26" fmla="*/ 336 w 459"/>
                <a:gd name="T27" fmla="*/ 616 h 706"/>
                <a:gd name="T28" fmla="*/ 342 w 459"/>
                <a:gd name="T29" fmla="*/ 622 h 706"/>
                <a:gd name="T30" fmla="*/ 349 w 459"/>
                <a:gd name="T31" fmla="*/ 622 h 706"/>
                <a:gd name="T32" fmla="*/ 363 w 459"/>
                <a:gd name="T33" fmla="*/ 584 h 706"/>
                <a:gd name="T34" fmla="*/ 372 w 459"/>
                <a:gd name="T35" fmla="*/ 536 h 706"/>
                <a:gd name="T36" fmla="*/ 459 w 459"/>
                <a:gd name="T37" fmla="*/ 86 h 706"/>
                <a:gd name="T38" fmla="*/ 263 w 459"/>
                <a:gd name="T39" fmla="*/ 46 h 706"/>
                <a:gd name="T40" fmla="*/ 67 w 459"/>
                <a:gd name="T41" fmla="*/ 0 h 7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9"/>
                <a:gd name="T64" fmla="*/ 0 h 706"/>
                <a:gd name="T65" fmla="*/ 459 w 459"/>
                <a:gd name="T66" fmla="*/ 706 h 7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9" h="706">
                  <a:moveTo>
                    <a:pt x="67" y="0"/>
                  </a:moveTo>
                  <a:lnTo>
                    <a:pt x="0" y="269"/>
                  </a:lnTo>
                  <a:lnTo>
                    <a:pt x="298" y="706"/>
                  </a:lnTo>
                  <a:lnTo>
                    <a:pt x="298" y="703"/>
                  </a:lnTo>
                  <a:lnTo>
                    <a:pt x="299" y="695"/>
                  </a:lnTo>
                  <a:lnTo>
                    <a:pt x="305" y="676"/>
                  </a:lnTo>
                  <a:lnTo>
                    <a:pt x="303" y="670"/>
                  </a:lnTo>
                  <a:lnTo>
                    <a:pt x="307" y="628"/>
                  </a:lnTo>
                  <a:lnTo>
                    <a:pt x="303" y="610"/>
                  </a:lnTo>
                  <a:lnTo>
                    <a:pt x="307" y="605"/>
                  </a:lnTo>
                  <a:lnTo>
                    <a:pt x="319" y="603"/>
                  </a:lnTo>
                  <a:lnTo>
                    <a:pt x="332" y="607"/>
                  </a:lnTo>
                  <a:lnTo>
                    <a:pt x="338" y="612"/>
                  </a:lnTo>
                  <a:lnTo>
                    <a:pt x="336" y="616"/>
                  </a:lnTo>
                  <a:lnTo>
                    <a:pt x="342" y="622"/>
                  </a:lnTo>
                  <a:lnTo>
                    <a:pt x="349" y="622"/>
                  </a:lnTo>
                  <a:lnTo>
                    <a:pt x="363" y="584"/>
                  </a:lnTo>
                  <a:lnTo>
                    <a:pt x="372" y="536"/>
                  </a:lnTo>
                  <a:lnTo>
                    <a:pt x="459" y="86"/>
                  </a:lnTo>
                  <a:lnTo>
                    <a:pt x="263" y="46"/>
                  </a:lnTo>
                  <a:lnTo>
                    <a:pt x="67" y="0"/>
                  </a:lnTo>
                </a:path>
              </a:pathLst>
            </a:custGeom>
            <a:noFill/>
            <a:ln w="0">
              <a:solidFill>
                <a:srgbClr val="000000"/>
              </a:solidFill>
              <a:prstDash val="solid"/>
              <a:round/>
              <a:headEnd/>
              <a:tailEnd/>
            </a:ln>
          </p:spPr>
          <p:txBody>
            <a:bodyPr/>
            <a:lstStyle/>
            <a:p>
              <a:endParaRPr lang="en-US"/>
            </a:p>
          </p:txBody>
        </p:sp>
        <p:sp>
          <p:nvSpPr>
            <p:cNvPr id="596" name="Freeform 278"/>
            <p:cNvSpPr>
              <a:spLocks/>
            </p:cNvSpPr>
            <p:nvPr/>
          </p:nvSpPr>
          <p:spPr bwMode="auto">
            <a:xfrm>
              <a:off x="1593127" y="2001700"/>
              <a:ext cx="976718" cy="1156355"/>
            </a:xfrm>
            <a:custGeom>
              <a:avLst/>
              <a:gdLst>
                <a:gd name="T0" fmla="*/ 357 w 405"/>
                <a:gd name="T1" fmla="*/ 507 h 507"/>
                <a:gd name="T2" fmla="*/ 405 w 405"/>
                <a:gd name="T3" fmla="*/ 144 h 507"/>
                <a:gd name="T4" fmla="*/ 273 w 405"/>
                <a:gd name="T5" fmla="*/ 125 h 507"/>
                <a:gd name="T6" fmla="*/ 286 w 405"/>
                <a:gd name="T7" fmla="*/ 37 h 507"/>
                <a:gd name="T8" fmla="*/ 87 w 405"/>
                <a:gd name="T9" fmla="*/ 0 h 507"/>
                <a:gd name="T10" fmla="*/ 0 w 405"/>
                <a:gd name="T11" fmla="*/ 450 h 507"/>
                <a:gd name="T12" fmla="*/ 357 w 405"/>
                <a:gd name="T13" fmla="*/ 507 h 507"/>
                <a:gd name="T14" fmla="*/ 0 60000 65536"/>
                <a:gd name="T15" fmla="*/ 0 60000 65536"/>
                <a:gd name="T16" fmla="*/ 0 60000 65536"/>
                <a:gd name="T17" fmla="*/ 0 60000 65536"/>
                <a:gd name="T18" fmla="*/ 0 60000 65536"/>
                <a:gd name="T19" fmla="*/ 0 60000 65536"/>
                <a:gd name="T20" fmla="*/ 0 60000 65536"/>
                <a:gd name="T21" fmla="*/ 0 w 405"/>
                <a:gd name="T22" fmla="*/ 0 h 507"/>
                <a:gd name="T23" fmla="*/ 405 w 405"/>
                <a:gd name="T24" fmla="*/ 507 h 5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5" h="507">
                  <a:moveTo>
                    <a:pt x="357" y="507"/>
                  </a:moveTo>
                  <a:lnTo>
                    <a:pt x="405" y="144"/>
                  </a:lnTo>
                  <a:lnTo>
                    <a:pt x="273" y="125"/>
                  </a:lnTo>
                  <a:lnTo>
                    <a:pt x="286" y="37"/>
                  </a:lnTo>
                  <a:lnTo>
                    <a:pt x="87" y="0"/>
                  </a:lnTo>
                  <a:lnTo>
                    <a:pt x="0" y="450"/>
                  </a:lnTo>
                  <a:lnTo>
                    <a:pt x="357" y="507"/>
                  </a:lnTo>
                </a:path>
              </a:pathLst>
            </a:custGeom>
            <a:noFill/>
            <a:ln w="0">
              <a:solidFill>
                <a:srgbClr val="000000"/>
              </a:solidFill>
              <a:prstDash val="solid"/>
              <a:round/>
              <a:headEnd/>
              <a:tailEnd/>
            </a:ln>
          </p:spPr>
          <p:txBody>
            <a:bodyPr/>
            <a:lstStyle/>
            <a:p>
              <a:endParaRPr lang="en-US"/>
            </a:p>
          </p:txBody>
        </p:sp>
        <p:sp>
          <p:nvSpPr>
            <p:cNvPr id="597" name="Freeform 279"/>
            <p:cNvSpPr>
              <a:spLocks/>
            </p:cNvSpPr>
            <p:nvPr/>
          </p:nvSpPr>
          <p:spPr bwMode="auto">
            <a:xfrm>
              <a:off x="1761943" y="532878"/>
              <a:ext cx="1772562" cy="1058281"/>
            </a:xfrm>
            <a:custGeom>
              <a:avLst/>
              <a:gdLst>
                <a:gd name="T0" fmla="*/ 257 w 735"/>
                <a:gd name="T1" fmla="*/ 410 h 464"/>
                <a:gd name="T2" fmla="*/ 251 w 735"/>
                <a:gd name="T3" fmla="*/ 456 h 464"/>
                <a:gd name="T4" fmla="*/ 241 w 735"/>
                <a:gd name="T5" fmla="*/ 439 h 464"/>
                <a:gd name="T6" fmla="*/ 224 w 735"/>
                <a:gd name="T7" fmla="*/ 435 h 464"/>
                <a:gd name="T8" fmla="*/ 207 w 735"/>
                <a:gd name="T9" fmla="*/ 443 h 464"/>
                <a:gd name="T10" fmla="*/ 195 w 735"/>
                <a:gd name="T11" fmla="*/ 439 h 464"/>
                <a:gd name="T12" fmla="*/ 174 w 735"/>
                <a:gd name="T13" fmla="*/ 435 h 464"/>
                <a:gd name="T14" fmla="*/ 165 w 735"/>
                <a:gd name="T15" fmla="*/ 441 h 464"/>
                <a:gd name="T16" fmla="*/ 144 w 735"/>
                <a:gd name="T17" fmla="*/ 435 h 464"/>
                <a:gd name="T18" fmla="*/ 136 w 735"/>
                <a:gd name="T19" fmla="*/ 447 h 464"/>
                <a:gd name="T20" fmla="*/ 122 w 735"/>
                <a:gd name="T21" fmla="*/ 431 h 464"/>
                <a:gd name="T22" fmla="*/ 124 w 735"/>
                <a:gd name="T23" fmla="*/ 416 h 464"/>
                <a:gd name="T24" fmla="*/ 117 w 735"/>
                <a:gd name="T25" fmla="*/ 403 h 464"/>
                <a:gd name="T26" fmla="*/ 101 w 735"/>
                <a:gd name="T27" fmla="*/ 391 h 464"/>
                <a:gd name="T28" fmla="*/ 107 w 735"/>
                <a:gd name="T29" fmla="*/ 378 h 464"/>
                <a:gd name="T30" fmla="*/ 96 w 735"/>
                <a:gd name="T31" fmla="*/ 355 h 464"/>
                <a:gd name="T32" fmla="*/ 97 w 735"/>
                <a:gd name="T33" fmla="*/ 326 h 464"/>
                <a:gd name="T34" fmla="*/ 92 w 735"/>
                <a:gd name="T35" fmla="*/ 320 h 464"/>
                <a:gd name="T36" fmla="*/ 86 w 735"/>
                <a:gd name="T37" fmla="*/ 312 h 464"/>
                <a:gd name="T38" fmla="*/ 63 w 735"/>
                <a:gd name="T39" fmla="*/ 330 h 464"/>
                <a:gd name="T40" fmla="*/ 48 w 735"/>
                <a:gd name="T41" fmla="*/ 318 h 464"/>
                <a:gd name="T42" fmla="*/ 49 w 735"/>
                <a:gd name="T43" fmla="*/ 305 h 464"/>
                <a:gd name="T44" fmla="*/ 61 w 735"/>
                <a:gd name="T45" fmla="*/ 291 h 464"/>
                <a:gd name="T46" fmla="*/ 61 w 735"/>
                <a:gd name="T47" fmla="*/ 282 h 464"/>
                <a:gd name="T48" fmla="*/ 65 w 735"/>
                <a:gd name="T49" fmla="*/ 263 h 464"/>
                <a:gd name="T50" fmla="*/ 80 w 735"/>
                <a:gd name="T51" fmla="*/ 228 h 464"/>
                <a:gd name="T52" fmla="*/ 61 w 735"/>
                <a:gd name="T53" fmla="*/ 222 h 464"/>
                <a:gd name="T54" fmla="*/ 51 w 735"/>
                <a:gd name="T55" fmla="*/ 215 h 464"/>
                <a:gd name="T56" fmla="*/ 44 w 735"/>
                <a:gd name="T57" fmla="*/ 192 h 464"/>
                <a:gd name="T58" fmla="*/ 17 w 735"/>
                <a:gd name="T59" fmla="*/ 151 h 464"/>
                <a:gd name="T60" fmla="*/ 5 w 735"/>
                <a:gd name="T61" fmla="*/ 138 h 464"/>
                <a:gd name="T62" fmla="*/ 13 w 735"/>
                <a:gd name="T63" fmla="*/ 124 h 464"/>
                <a:gd name="T64" fmla="*/ 0 w 735"/>
                <a:gd name="T65" fmla="*/ 86 h 464"/>
                <a:gd name="T66" fmla="*/ 82 w 735"/>
                <a:gd name="T67" fmla="*/ 9 h 464"/>
                <a:gd name="T68" fmla="*/ 447 w 735"/>
                <a:gd name="T69" fmla="*/ 73 h 464"/>
                <a:gd name="T70" fmla="*/ 714 w 735"/>
                <a:gd name="T71" fmla="*/ 378 h 4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5"/>
                <a:gd name="T109" fmla="*/ 0 h 464"/>
                <a:gd name="T110" fmla="*/ 735 w 735"/>
                <a:gd name="T111" fmla="*/ 464 h 4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5" h="464">
                  <a:moveTo>
                    <a:pt x="704" y="464"/>
                  </a:moveTo>
                  <a:lnTo>
                    <a:pt x="257" y="410"/>
                  </a:lnTo>
                  <a:lnTo>
                    <a:pt x="251" y="454"/>
                  </a:lnTo>
                  <a:lnTo>
                    <a:pt x="251" y="456"/>
                  </a:lnTo>
                  <a:lnTo>
                    <a:pt x="243" y="451"/>
                  </a:lnTo>
                  <a:lnTo>
                    <a:pt x="241" y="439"/>
                  </a:lnTo>
                  <a:lnTo>
                    <a:pt x="232" y="430"/>
                  </a:lnTo>
                  <a:lnTo>
                    <a:pt x="224" y="435"/>
                  </a:lnTo>
                  <a:lnTo>
                    <a:pt x="224" y="443"/>
                  </a:lnTo>
                  <a:lnTo>
                    <a:pt x="207" y="443"/>
                  </a:lnTo>
                  <a:lnTo>
                    <a:pt x="203" y="445"/>
                  </a:lnTo>
                  <a:lnTo>
                    <a:pt x="195" y="439"/>
                  </a:lnTo>
                  <a:lnTo>
                    <a:pt x="178" y="439"/>
                  </a:lnTo>
                  <a:lnTo>
                    <a:pt x="174" y="435"/>
                  </a:lnTo>
                  <a:lnTo>
                    <a:pt x="170" y="435"/>
                  </a:lnTo>
                  <a:lnTo>
                    <a:pt x="165" y="441"/>
                  </a:lnTo>
                  <a:lnTo>
                    <a:pt x="159" y="441"/>
                  </a:lnTo>
                  <a:lnTo>
                    <a:pt x="144" y="435"/>
                  </a:lnTo>
                  <a:lnTo>
                    <a:pt x="140" y="439"/>
                  </a:lnTo>
                  <a:lnTo>
                    <a:pt x="136" y="447"/>
                  </a:lnTo>
                  <a:lnTo>
                    <a:pt x="126" y="441"/>
                  </a:lnTo>
                  <a:lnTo>
                    <a:pt x="122" y="431"/>
                  </a:lnTo>
                  <a:lnTo>
                    <a:pt x="122" y="430"/>
                  </a:lnTo>
                  <a:lnTo>
                    <a:pt x="124" y="416"/>
                  </a:lnTo>
                  <a:lnTo>
                    <a:pt x="122" y="410"/>
                  </a:lnTo>
                  <a:lnTo>
                    <a:pt x="117" y="403"/>
                  </a:lnTo>
                  <a:lnTo>
                    <a:pt x="109" y="403"/>
                  </a:lnTo>
                  <a:lnTo>
                    <a:pt x="101" y="391"/>
                  </a:lnTo>
                  <a:lnTo>
                    <a:pt x="107" y="383"/>
                  </a:lnTo>
                  <a:lnTo>
                    <a:pt x="107" y="378"/>
                  </a:lnTo>
                  <a:lnTo>
                    <a:pt x="99" y="368"/>
                  </a:lnTo>
                  <a:lnTo>
                    <a:pt x="96" y="355"/>
                  </a:lnTo>
                  <a:lnTo>
                    <a:pt x="96" y="337"/>
                  </a:lnTo>
                  <a:lnTo>
                    <a:pt x="97" y="326"/>
                  </a:lnTo>
                  <a:lnTo>
                    <a:pt x="94" y="322"/>
                  </a:lnTo>
                  <a:lnTo>
                    <a:pt x="92" y="320"/>
                  </a:lnTo>
                  <a:lnTo>
                    <a:pt x="88" y="314"/>
                  </a:lnTo>
                  <a:lnTo>
                    <a:pt x="86" y="312"/>
                  </a:lnTo>
                  <a:lnTo>
                    <a:pt x="84" y="314"/>
                  </a:lnTo>
                  <a:lnTo>
                    <a:pt x="63" y="330"/>
                  </a:lnTo>
                  <a:lnTo>
                    <a:pt x="61" y="332"/>
                  </a:lnTo>
                  <a:lnTo>
                    <a:pt x="48" y="318"/>
                  </a:lnTo>
                  <a:lnTo>
                    <a:pt x="51" y="311"/>
                  </a:lnTo>
                  <a:lnTo>
                    <a:pt x="49" y="305"/>
                  </a:lnTo>
                  <a:lnTo>
                    <a:pt x="49" y="297"/>
                  </a:lnTo>
                  <a:lnTo>
                    <a:pt x="61" y="291"/>
                  </a:lnTo>
                  <a:lnTo>
                    <a:pt x="61" y="284"/>
                  </a:lnTo>
                  <a:lnTo>
                    <a:pt x="61" y="282"/>
                  </a:lnTo>
                  <a:lnTo>
                    <a:pt x="61" y="268"/>
                  </a:lnTo>
                  <a:lnTo>
                    <a:pt x="65" y="263"/>
                  </a:lnTo>
                  <a:lnTo>
                    <a:pt x="65" y="259"/>
                  </a:lnTo>
                  <a:lnTo>
                    <a:pt x="80" y="228"/>
                  </a:lnTo>
                  <a:lnTo>
                    <a:pt x="74" y="224"/>
                  </a:lnTo>
                  <a:lnTo>
                    <a:pt x="61" y="222"/>
                  </a:lnTo>
                  <a:lnTo>
                    <a:pt x="61" y="215"/>
                  </a:lnTo>
                  <a:lnTo>
                    <a:pt x="51" y="215"/>
                  </a:lnTo>
                  <a:lnTo>
                    <a:pt x="46" y="203"/>
                  </a:lnTo>
                  <a:lnTo>
                    <a:pt x="44" y="192"/>
                  </a:lnTo>
                  <a:lnTo>
                    <a:pt x="34" y="167"/>
                  </a:lnTo>
                  <a:lnTo>
                    <a:pt x="17" y="151"/>
                  </a:lnTo>
                  <a:lnTo>
                    <a:pt x="11" y="142"/>
                  </a:lnTo>
                  <a:lnTo>
                    <a:pt x="5" y="138"/>
                  </a:lnTo>
                  <a:lnTo>
                    <a:pt x="9" y="134"/>
                  </a:lnTo>
                  <a:lnTo>
                    <a:pt x="13" y="124"/>
                  </a:lnTo>
                  <a:lnTo>
                    <a:pt x="9" y="109"/>
                  </a:lnTo>
                  <a:lnTo>
                    <a:pt x="0" y="86"/>
                  </a:lnTo>
                  <a:lnTo>
                    <a:pt x="15" y="0"/>
                  </a:lnTo>
                  <a:lnTo>
                    <a:pt x="82" y="9"/>
                  </a:lnTo>
                  <a:lnTo>
                    <a:pt x="263" y="40"/>
                  </a:lnTo>
                  <a:lnTo>
                    <a:pt x="447" y="73"/>
                  </a:lnTo>
                  <a:lnTo>
                    <a:pt x="735" y="101"/>
                  </a:lnTo>
                  <a:lnTo>
                    <a:pt x="714" y="378"/>
                  </a:lnTo>
                  <a:lnTo>
                    <a:pt x="704" y="464"/>
                  </a:lnTo>
                </a:path>
              </a:pathLst>
            </a:custGeom>
            <a:noFill/>
            <a:ln w="0">
              <a:solidFill>
                <a:srgbClr val="000000"/>
              </a:solidFill>
              <a:prstDash val="solid"/>
              <a:round/>
              <a:headEnd/>
              <a:tailEnd/>
            </a:ln>
          </p:spPr>
          <p:txBody>
            <a:bodyPr/>
            <a:lstStyle/>
            <a:p>
              <a:endParaRPr lang="en-US"/>
            </a:p>
          </p:txBody>
        </p:sp>
        <p:sp>
          <p:nvSpPr>
            <p:cNvPr id="598" name="Freeform 280"/>
            <p:cNvSpPr>
              <a:spLocks/>
            </p:cNvSpPr>
            <p:nvPr/>
          </p:nvSpPr>
          <p:spPr bwMode="auto">
            <a:xfrm>
              <a:off x="2251507" y="1467997"/>
              <a:ext cx="1208236" cy="951085"/>
            </a:xfrm>
            <a:custGeom>
              <a:avLst/>
              <a:gdLst>
                <a:gd name="T0" fmla="*/ 472 w 501"/>
                <a:gd name="T1" fmla="*/ 417 h 417"/>
                <a:gd name="T2" fmla="*/ 488 w 501"/>
                <a:gd name="T3" fmla="*/ 234 h 417"/>
                <a:gd name="T4" fmla="*/ 501 w 501"/>
                <a:gd name="T5" fmla="*/ 54 h 417"/>
                <a:gd name="T6" fmla="*/ 54 w 501"/>
                <a:gd name="T7" fmla="*/ 0 h 417"/>
                <a:gd name="T8" fmla="*/ 48 w 501"/>
                <a:gd name="T9" fmla="*/ 44 h 417"/>
                <a:gd name="T10" fmla="*/ 15 w 501"/>
                <a:gd name="T11" fmla="*/ 271 h 417"/>
                <a:gd name="T12" fmla="*/ 13 w 501"/>
                <a:gd name="T13" fmla="*/ 271 h 417"/>
                <a:gd name="T14" fmla="*/ 0 w 501"/>
                <a:gd name="T15" fmla="*/ 359 h 417"/>
                <a:gd name="T16" fmla="*/ 132 w 501"/>
                <a:gd name="T17" fmla="*/ 378 h 417"/>
                <a:gd name="T18" fmla="*/ 472 w 501"/>
                <a:gd name="T19" fmla="*/ 417 h 4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1"/>
                <a:gd name="T31" fmla="*/ 0 h 417"/>
                <a:gd name="T32" fmla="*/ 501 w 501"/>
                <a:gd name="T33" fmla="*/ 417 h 4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1" h="417">
                  <a:moveTo>
                    <a:pt x="472" y="417"/>
                  </a:moveTo>
                  <a:lnTo>
                    <a:pt x="488" y="234"/>
                  </a:lnTo>
                  <a:lnTo>
                    <a:pt x="501" y="54"/>
                  </a:lnTo>
                  <a:lnTo>
                    <a:pt x="54" y="0"/>
                  </a:lnTo>
                  <a:lnTo>
                    <a:pt x="48" y="44"/>
                  </a:lnTo>
                  <a:lnTo>
                    <a:pt x="15" y="271"/>
                  </a:lnTo>
                  <a:lnTo>
                    <a:pt x="13" y="271"/>
                  </a:lnTo>
                  <a:lnTo>
                    <a:pt x="0" y="359"/>
                  </a:lnTo>
                  <a:lnTo>
                    <a:pt x="132" y="378"/>
                  </a:lnTo>
                  <a:lnTo>
                    <a:pt x="472" y="417"/>
                  </a:lnTo>
                </a:path>
              </a:pathLst>
            </a:custGeom>
            <a:noFill/>
            <a:ln w="0">
              <a:solidFill>
                <a:srgbClr val="000000"/>
              </a:solidFill>
              <a:prstDash val="solid"/>
              <a:round/>
              <a:headEnd/>
              <a:tailEnd/>
            </a:ln>
          </p:spPr>
          <p:txBody>
            <a:bodyPr/>
            <a:lstStyle/>
            <a:p>
              <a:endParaRPr lang="en-US"/>
            </a:p>
          </p:txBody>
        </p:sp>
        <p:sp>
          <p:nvSpPr>
            <p:cNvPr id="599" name="Freeform 281"/>
            <p:cNvSpPr>
              <a:spLocks/>
            </p:cNvSpPr>
            <p:nvPr/>
          </p:nvSpPr>
          <p:spPr bwMode="auto">
            <a:xfrm>
              <a:off x="2280447" y="3158054"/>
              <a:ext cx="1215471" cy="1186005"/>
            </a:xfrm>
            <a:custGeom>
              <a:avLst/>
              <a:gdLst>
                <a:gd name="T0" fmla="*/ 72 w 504"/>
                <a:gd name="T1" fmla="*/ 0 h 520"/>
                <a:gd name="T2" fmla="*/ 0 w 504"/>
                <a:gd name="T3" fmla="*/ 511 h 520"/>
                <a:gd name="T4" fmla="*/ 0 w 504"/>
                <a:gd name="T5" fmla="*/ 513 h 520"/>
                <a:gd name="T6" fmla="*/ 67 w 504"/>
                <a:gd name="T7" fmla="*/ 520 h 520"/>
                <a:gd name="T8" fmla="*/ 71 w 504"/>
                <a:gd name="T9" fmla="*/ 480 h 520"/>
                <a:gd name="T10" fmla="*/ 195 w 504"/>
                <a:gd name="T11" fmla="*/ 495 h 520"/>
                <a:gd name="T12" fmla="*/ 195 w 504"/>
                <a:gd name="T13" fmla="*/ 493 h 520"/>
                <a:gd name="T14" fmla="*/ 191 w 504"/>
                <a:gd name="T15" fmla="*/ 486 h 520"/>
                <a:gd name="T16" fmla="*/ 195 w 504"/>
                <a:gd name="T17" fmla="*/ 480 h 520"/>
                <a:gd name="T18" fmla="*/ 193 w 504"/>
                <a:gd name="T19" fmla="*/ 480 h 520"/>
                <a:gd name="T20" fmla="*/ 191 w 504"/>
                <a:gd name="T21" fmla="*/ 476 h 520"/>
                <a:gd name="T22" fmla="*/ 193 w 504"/>
                <a:gd name="T23" fmla="*/ 474 h 520"/>
                <a:gd name="T24" fmla="*/ 466 w 504"/>
                <a:gd name="T25" fmla="*/ 501 h 520"/>
                <a:gd name="T26" fmla="*/ 499 w 504"/>
                <a:gd name="T27" fmla="*/ 92 h 520"/>
                <a:gd name="T28" fmla="*/ 501 w 504"/>
                <a:gd name="T29" fmla="*/ 92 h 520"/>
                <a:gd name="T30" fmla="*/ 504 w 504"/>
                <a:gd name="T31" fmla="*/ 48 h 520"/>
                <a:gd name="T32" fmla="*/ 72 w 504"/>
                <a:gd name="T33" fmla="*/ 0 h 5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4"/>
                <a:gd name="T52" fmla="*/ 0 h 520"/>
                <a:gd name="T53" fmla="*/ 504 w 504"/>
                <a:gd name="T54" fmla="*/ 520 h 5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4" h="520">
                  <a:moveTo>
                    <a:pt x="72" y="0"/>
                  </a:moveTo>
                  <a:lnTo>
                    <a:pt x="0" y="511"/>
                  </a:lnTo>
                  <a:lnTo>
                    <a:pt x="0" y="513"/>
                  </a:lnTo>
                  <a:lnTo>
                    <a:pt x="67" y="520"/>
                  </a:lnTo>
                  <a:lnTo>
                    <a:pt x="71" y="480"/>
                  </a:lnTo>
                  <a:lnTo>
                    <a:pt x="195" y="495"/>
                  </a:lnTo>
                  <a:lnTo>
                    <a:pt x="195" y="493"/>
                  </a:lnTo>
                  <a:lnTo>
                    <a:pt x="191" y="486"/>
                  </a:lnTo>
                  <a:lnTo>
                    <a:pt x="195" y="480"/>
                  </a:lnTo>
                  <a:lnTo>
                    <a:pt x="193" y="480"/>
                  </a:lnTo>
                  <a:lnTo>
                    <a:pt x="191" y="476"/>
                  </a:lnTo>
                  <a:lnTo>
                    <a:pt x="193" y="474"/>
                  </a:lnTo>
                  <a:lnTo>
                    <a:pt x="466" y="501"/>
                  </a:lnTo>
                  <a:lnTo>
                    <a:pt x="499" y="92"/>
                  </a:lnTo>
                  <a:lnTo>
                    <a:pt x="501" y="92"/>
                  </a:lnTo>
                  <a:lnTo>
                    <a:pt x="504" y="48"/>
                  </a:lnTo>
                  <a:lnTo>
                    <a:pt x="72" y="0"/>
                  </a:lnTo>
                </a:path>
              </a:pathLst>
            </a:custGeom>
            <a:noFill/>
            <a:ln w="0">
              <a:solidFill>
                <a:srgbClr val="000000"/>
              </a:solidFill>
              <a:prstDash val="solid"/>
              <a:round/>
              <a:headEnd/>
              <a:tailEnd/>
            </a:ln>
          </p:spPr>
          <p:txBody>
            <a:bodyPr/>
            <a:lstStyle/>
            <a:p>
              <a:endParaRPr lang="en-US"/>
            </a:p>
          </p:txBody>
        </p:sp>
        <p:sp>
          <p:nvSpPr>
            <p:cNvPr id="600" name="Freeform 282"/>
            <p:cNvSpPr>
              <a:spLocks/>
            </p:cNvSpPr>
            <p:nvPr/>
          </p:nvSpPr>
          <p:spPr bwMode="auto">
            <a:xfrm>
              <a:off x="2454086" y="2330132"/>
              <a:ext cx="1263704" cy="946523"/>
            </a:xfrm>
            <a:custGeom>
              <a:avLst/>
              <a:gdLst>
                <a:gd name="T0" fmla="*/ 0 w 524"/>
                <a:gd name="T1" fmla="*/ 363 h 415"/>
                <a:gd name="T2" fmla="*/ 48 w 524"/>
                <a:gd name="T3" fmla="*/ 0 h 415"/>
                <a:gd name="T4" fmla="*/ 388 w 524"/>
                <a:gd name="T5" fmla="*/ 39 h 415"/>
                <a:gd name="T6" fmla="*/ 524 w 524"/>
                <a:gd name="T7" fmla="*/ 50 h 415"/>
                <a:gd name="T8" fmla="*/ 519 w 524"/>
                <a:gd name="T9" fmla="*/ 140 h 415"/>
                <a:gd name="T10" fmla="*/ 503 w 524"/>
                <a:gd name="T11" fmla="*/ 415 h 415"/>
                <a:gd name="T12" fmla="*/ 432 w 524"/>
                <a:gd name="T13" fmla="*/ 411 h 415"/>
                <a:gd name="T14" fmla="*/ 0 w 524"/>
                <a:gd name="T15" fmla="*/ 363 h 415"/>
                <a:gd name="T16" fmla="*/ 0 60000 65536"/>
                <a:gd name="T17" fmla="*/ 0 60000 65536"/>
                <a:gd name="T18" fmla="*/ 0 60000 65536"/>
                <a:gd name="T19" fmla="*/ 0 60000 65536"/>
                <a:gd name="T20" fmla="*/ 0 60000 65536"/>
                <a:gd name="T21" fmla="*/ 0 60000 65536"/>
                <a:gd name="T22" fmla="*/ 0 60000 65536"/>
                <a:gd name="T23" fmla="*/ 0 60000 65536"/>
                <a:gd name="T24" fmla="*/ 0 w 524"/>
                <a:gd name="T25" fmla="*/ 0 h 415"/>
                <a:gd name="T26" fmla="*/ 524 w 524"/>
                <a:gd name="T27" fmla="*/ 415 h 4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4" h="415">
                  <a:moveTo>
                    <a:pt x="0" y="363"/>
                  </a:moveTo>
                  <a:lnTo>
                    <a:pt x="48" y="0"/>
                  </a:lnTo>
                  <a:lnTo>
                    <a:pt x="388" y="39"/>
                  </a:lnTo>
                  <a:lnTo>
                    <a:pt x="524" y="50"/>
                  </a:lnTo>
                  <a:lnTo>
                    <a:pt x="519" y="140"/>
                  </a:lnTo>
                  <a:lnTo>
                    <a:pt x="503" y="415"/>
                  </a:lnTo>
                  <a:lnTo>
                    <a:pt x="432" y="411"/>
                  </a:lnTo>
                  <a:lnTo>
                    <a:pt x="0" y="363"/>
                  </a:lnTo>
                </a:path>
              </a:pathLst>
            </a:custGeom>
            <a:noFill/>
            <a:ln w="0">
              <a:solidFill>
                <a:srgbClr val="000000"/>
              </a:solidFill>
              <a:prstDash val="solid"/>
              <a:round/>
              <a:headEnd/>
              <a:tailEnd/>
            </a:ln>
          </p:spPr>
          <p:txBody>
            <a:bodyPr/>
            <a:lstStyle/>
            <a:p>
              <a:endParaRPr lang="en-US"/>
            </a:p>
          </p:txBody>
        </p:sp>
        <p:sp>
          <p:nvSpPr>
            <p:cNvPr id="601" name="Freeform 283"/>
            <p:cNvSpPr>
              <a:spLocks/>
            </p:cNvSpPr>
            <p:nvPr/>
          </p:nvSpPr>
          <p:spPr bwMode="auto">
            <a:xfrm>
              <a:off x="3667145" y="2649441"/>
              <a:ext cx="1282997" cy="652303"/>
            </a:xfrm>
            <a:custGeom>
              <a:avLst/>
              <a:gdLst>
                <a:gd name="T0" fmla="*/ 16 w 532"/>
                <a:gd name="T1" fmla="*/ 0 h 286"/>
                <a:gd name="T2" fmla="*/ 478 w 532"/>
                <a:gd name="T3" fmla="*/ 10 h 286"/>
                <a:gd name="T4" fmla="*/ 509 w 532"/>
                <a:gd name="T5" fmla="*/ 33 h 286"/>
                <a:gd name="T6" fmla="*/ 499 w 532"/>
                <a:gd name="T7" fmla="*/ 45 h 286"/>
                <a:gd name="T8" fmla="*/ 498 w 532"/>
                <a:gd name="T9" fmla="*/ 56 h 286"/>
                <a:gd name="T10" fmla="*/ 501 w 532"/>
                <a:gd name="T11" fmla="*/ 62 h 286"/>
                <a:gd name="T12" fmla="*/ 509 w 532"/>
                <a:gd name="T13" fmla="*/ 66 h 286"/>
                <a:gd name="T14" fmla="*/ 513 w 532"/>
                <a:gd name="T15" fmla="*/ 81 h 286"/>
                <a:gd name="T16" fmla="*/ 521 w 532"/>
                <a:gd name="T17" fmla="*/ 87 h 286"/>
                <a:gd name="T18" fmla="*/ 528 w 532"/>
                <a:gd name="T19" fmla="*/ 87 h 286"/>
                <a:gd name="T20" fmla="*/ 530 w 532"/>
                <a:gd name="T21" fmla="*/ 91 h 286"/>
                <a:gd name="T22" fmla="*/ 532 w 532"/>
                <a:gd name="T23" fmla="*/ 286 h 286"/>
                <a:gd name="T24" fmla="*/ 0 w 532"/>
                <a:gd name="T25" fmla="*/ 275 h 286"/>
                <a:gd name="T26" fmla="*/ 16 w 53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2"/>
                <a:gd name="T43" fmla="*/ 0 h 286"/>
                <a:gd name="T44" fmla="*/ 532 w 53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2" h="286">
                  <a:moveTo>
                    <a:pt x="16" y="0"/>
                  </a:moveTo>
                  <a:lnTo>
                    <a:pt x="478" y="10"/>
                  </a:lnTo>
                  <a:lnTo>
                    <a:pt x="509" y="33"/>
                  </a:lnTo>
                  <a:lnTo>
                    <a:pt x="499" y="45"/>
                  </a:lnTo>
                  <a:lnTo>
                    <a:pt x="498" y="56"/>
                  </a:lnTo>
                  <a:lnTo>
                    <a:pt x="501" y="62"/>
                  </a:lnTo>
                  <a:lnTo>
                    <a:pt x="509" y="66"/>
                  </a:lnTo>
                  <a:lnTo>
                    <a:pt x="513" y="81"/>
                  </a:lnTo>
                  <a:lnTo>
                    <a:pt x="521" y="87"/>
                  </a:lnTo>
                  <a:lnTo>
                    <a:pt x="528" y="87"/>
                  </a:lnTo>
                  <a:lnTo>
                    <a:pt x="530" y="91"/>
                  </a:lnTo>
                  <a:lnTo>
                    <a:pt x="532" y="286"/>
                  </a:lnTo>
                  <a:lnTo>
                    <a:pt x="0" y="275"/>
                  </a:lnTo>
                  <a:lnTo>
                    <a:pt x="16" y="0"/>
                  </a:lnTo>
                </a:path>
              </a:pathLst>
            </a:custGeom>
            <a:noFill/>
            <a:ln w="0">
              <a:solidFill>
                <a:srgbClr val="000000"/>
              </a:solidFill>
              <a:prstDash val="solid"/>
              <a:round/>
              <a:headEnd/>
              <a:tailEnd/>
            </a:ln>
          </p:spPr>
          <p:txBody>
            <a:bodyPr/>
            <a:lstStyle/>
            <a:p>
              <a:endParaRPr lang="en-US"/>
            </a:p>
          </p:txBody>
        </p:sp>
        <p:sp>
          <p:nvSpPr>
            <p:cNvPr id="602" name="Freeform 284"/>
            <p:cNvSpPr>
              <a:spLocks/>
            </p:cNvSpPr>
            <p:nvPr/>
          </p:nvSpPr>
          <p:spPr bwMode="auto">
            <a:xfrm>
              <a:off x="3389806" y="2001700"/>
              <a:ext cx="1430108" cy="670549"/>
            </a:xfrm>
            <a:custGeom>
              <a:avLst/>
              <a:gdLst>
                <a:gd name="T0" fmla="*/ 0 w 593"/>
                <a:gd name="T1" fmla="*/ 183 h 294"/>
                <a:gd name="T2" fmla="*/ 16 w 593"/>
                <a:gd name="T3" fmla="*/ 0 h 294"/>
                <a:gd name="T4" fmla="*/ 382 w 593"/>
                <a:gd name="T5" fmla="*/ 20 h 294"/>
                <a:gd name="T6" fmla="*/ 392 w 593"/>
                <a:gd name="T7" fmla="*/ 33 h 294"/>
                <a:gd name="T8" fmla="*/ 403 w 593"/>
                <a:gd name="T9" fmla="*/ 33 h 294"/>
                <a:gd name="T10" fmla="*/ 413 w 593"/>
                <a:gd name="T11" fmla="*/ 31 h 294"/>
                <a:gd name="T12" fmla="*/ 421 w 593"/>
                <a:gd name="T13" fmla="*/ 37 h 294"/>
                <a:gd name="T14" fmla="*/ 426 w 593"/>
                <a:gd name="T15" fmla="*/ 48 h 294"/>
                <a:gd name="T16" fmla="*/ 434 w 593"/>
                <a:gd name="T17" fmla="*/ 50 h 294"/>
                <a:gd name="T18" fmla="*/ 446 w 593"/>
                <a:gd name="T19" fmla="*/ 48 h 294"/>
                <a:gd name="T20" fmla="*/ 453 w 593"/>
                <a:gd name="T21" fmla="*/ 41 h 294"/>
                <a:gd name="T22" fmla="*/ 467 w 593"/>
                <a:gd name="T23" fmla="*/ 41 h 294"/>
                <a:gd name="T24" fmla="*/ 472 w 593"/>
                <a:gd name="T25" fmla="*/ 45 h 294"/>
                <a:gd name="T26" fmla="*/ 503 w 593"/>
                <a:gd name="T27" fmla="*/ 62 h 294"/>
                <a:gd name="T28" fmla="*/ 517 w 593"/>
                <a:gd name="T29" fmla="*/ 73 h 294"/>
                <a:gd name="T30" fmla="*/ 517 w 593"/>
                <a:gd name="T31" fmla="*/ 81 h 294"/>
                <a:gd name="T32" fmla="*/ 526 w 593"/>
                <a:gd name="T33" fmla="*/ 87 h 294"/>
                <a:gd name="T34" fmla="*/ 526 w 593"/>
                <a:gd name="T35" fmla="*/ 95 h 294"/>
                <a:gd name="T36" fmla="*/ 522 w 593"/>
                <a:gd name="T37" fmla="*/ 106 h 294"/>
                <a:gd name="T38" fmla="*/ 530 w 593"/>
                <a:gd name="T39" fmla="*/ 114 h 294"/>
                <a:gd name="T40" fmla="*/ 534 w 593"/>
                <a:gd name="T41" fmla="*/ 127 h 294"/>
                <a:gd name="T42" fmla="*/ 542 w 593"/>
                <a:gd name="T43" fmla="*/ 135 h 294"/>
                <a:gd name="T44" fmla="*/ 538 w 593"/>
                <a:gd name="T45" fmla="*/ 142 h 294"/>
                <a:gd name="T46" fmla="*/ 542 w 593"/>
                <a:gd name="T47" fmla="*/ 150 h 294"/>
                <a:gd name="T48" fmla="*/ 551 w 593"/>
                <a:gd name="T49" fmla="*/ 158 h 294"/>
                <a:gd name="T50" fmla="*/ 553 w 593"/>
                <a:gd name="T51" fmla="*/ 164 h 294"/>
                <a:gd name="T52" fmla="*/ 551 w 593"/>
                <a:gd name="T53" fmla="*/ 173 h 294"/>
                <a:gd name="T54" fmla="*/ 549 w 593"/>
                <a:gd name="T55" fmla="*/ 187 h 294"/>
                <a:gd name="T56" fmla="*/ 557 w 593"/>
                <a:gd name="T57" fmla="*/ 190 h 294"/>
                <a:gd name="T58" fmla="*/ 561 w 593"/>
                <a:gd name="T59" fmla="*/ 198 h 294"/>
                <a:gd name="T60" fmla="*/ 555 w 593"/>
                <a:gd name="T61" fmla="*/ 206 h 294"/>
                <a:gd name="T62" fmla="*/ 557 w 593"/>
                <a:gd name="T63" fmla="*/ 213 h 294"/>
                <a:gd name="T64" fmla="*/ 563 w 593"/>
                <a:gd name="T65" fmla="*/ 219 h 294"/>
                <a:gd name="T66" fmla="*/ 561 w 593"/>
                <a:gd name="T67" fmla="*/ 227 h 294"/>
                <a:gd name="T68" fmla="*/ 563 w 593"/>
                <a:gd name="T69" fmla="*/ 237 h 294"/>
                <a:gd name="T70" fmla="*/ 566 w 593"/>
                <a:gd name="T71" fmla="*/ 240 h 294"/>
                <a:gd name="T72" fmla="*/ 570 w 593"/>
                <a:gd name="T73" fmla="*/ 248 h 294"/>
                <a:gd name="T74" fmla="*/ 578 w 593"/>
                <a:gd name="T75" fmla="*/ 256 h 294"/>
                <a:gd name="T76" fmla="*/ 580 w 593"/>
                <a:gd name="T77" fmla="*/ 267 h 294"/>
                <a:gd name="T78" fmla="*/ 589 w 593"/>
                <a:gd name="T79" fmla="*/ 281 h 294"/>
                <a:gd name="T80" fmla="*/ 593 w 593"/>
                <a:gd name="T81" fmla="*/ 283 h 294"/>
                <a:gd name="T82" fmla="*/ 591 w 593"/>
                <a:gd name="T83" fmla="*/ 292 h 294"/>
                <a:gd name="T84" fmla="*/ 593 w 593"/>
                <a:gd name="T85" fmla="*/ 294 h 294"/>
                <a:gd name="T86" fmla="*/ 131 w 593"/>
                <a:gd name="T87" fmla="*/ 284 h 294"/>
                <a:gd name="T88" fmla="*/ 136 w 593"/>
                <a:gd name="T89" fmla="*/ 194 h 294"/>
                <a:gd name="T90" fmla="*/ 0 w 593"/>
                <a:gd name="T91" fmla="*/ 183 h 2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93"/>
                <a:gd name="T139" fmla="*/ 0 h 294"/>
                <a:gd name="T140" fmla="*/ 593 w 593"/>
                <a:gd name="T141" fmla="*/ 294 h 2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93" h="294">
                  <a:moveTo>
                    <a:pt x="0" y="183"/>
                  </a:moveTo>
                  <a:lnTo>
                    <a:pt x="16" y="0"/>
                  </a:lnTo>
                  <a:lnTo>
                    <a:pt x="382" y="20"/>
                  </a:lnTo>
                  <a:lnTo>
                    <a:pt x="392" y="33"/>
                  </a:lnTo>
                  <a:lnTo>
                    <a:pt x="403" y="33"/>
                  </a:lnTo>
                  <a:lnTo>
                    <a:pt x="413" y="31"/>
                  </a:lnTo>
                  <a:lnTo>
                    <a:pt x="421" y="37"/>
                  </a:lnTo>
                  <a:lnTo>
                    <a:pt x="426" y="48"/>
                  </a:lnTo>
                  <a:lnTo>
                    <a:pt x="434" y="50"/>
                  </a:lnTo>
                  <a:lnTo>
                    <a:pt x="446" y="48"/>
                  </a:lnTo>
                  <a:lnTo>
                    <a:pt x="453" y="41"/>
                  </a:lnTo>
                  <a:lnTo>
                    <a:pt x="467" y="41"/>
                  </a:lnTo>
                  <a:lnTo>
                    <a:pt x="472" y="45"/>
                  </a:lnTo>
                  <a:lnTo>
                    <a:pt x="503" y="62"/>
                  </a:lnTo>
                  <a:lnTo>
                    <a:pt x="517" y="73"/>
                  </a:lnTo>
                  <a:lnTo>
                    <a:pt x="517" y="81"/>
                  </a:lnTo>
                  <a:lnTo>
                    <a:pt x="526" y="87"/>
                  </a:lnTo>
                  <a:lnTo>
                    <a:pt x="526" y="95"/>
                  </a:lnTo>
                  <a:lnTo>
                    <a:pt x="522" y="106"/>
                  </a:lnTo>
                  <a:lnTo>
                    <a:pt x="530" y="114"/>
                  </a:lnTo>
                  <a:lnTo>
                    <a:pt x="534" y="127"/>
                  </a:lnTo>
                  <a:lnTo>
                    <a:pt x="542" y="135"/>
                  </a:lnTo>
                  <a:lnTo>
                    <a:pt x="538" y="142"/>
                  </a:lnTo>
                  <a:lnTo>
                    <a:pt x="542" y="150"/>
                  </a:lnTo>
                  <a:lnTo>
                    <a:pt x="551" y="158"/>
                  </a:lnTo>
                  <a:lnTo>
                    <a:pt x="553" y="164"/>
                  </a:lnTo>
                  <a:lnTo>
                    <a:pt x="551" y="173"/>
                  </a:lnTo>
                  <a:lnTo>
                    <a:pt x="549" y="187"/>
                  </a:lnTo>
                  <a:lnTo>
                    <a:pt x="557" y="190"/>
                  </a:lnTo>
                  <a:lnTo>
                    <a:pt x="561" y="198"/>
                  </a:lnTo>
                  <a:lnTo>
                    <a:pt x="555" y="206"/>
                  </a:lnTo>
                  <a:lnTo>
                    <a:pt x="557" y="213"/>
                  </a:lnTo>
                  <a:lnTo>
                    <a:pt x="563" y="219"/>
                  </a:lnTo>
                  <a:lnTo>
                    <a:pt x="561" y="227"/>
                  </a:lnTo>
                  <a:lnTo>
                    <a:pt x="563" y="237"/>
                  </a:lnTo>
                  <a:lnTo>
                    <a:pt x="566" y="240"/>
                  </a:lnTo>
                  <a:lnTo>
                    <a:pt x="570" y="248"/>
                  </a:lnTo>
                  <a:lnTo>
                    <a:pt x="578" y="256"/>
                  </a:lnTo>
                  <a:lnTo>
                    <a:pt x="580" y="267"/>
                  </a:lnTo>
                  <a:lnTo>
                    <a:pt x="589" y="281"/>
                  </a:lnTo>
                  <a:lnTo>
                    <a:pt x="593" y="283"/>
                  </a:lnTo>
                  <a:lnTo>
                    <a:pt x="591" y="292"/>
                  </a:lnTo>
                  <a:lnTo>
                    <a:pt x="593" y="294"/>
                  </a:lnTo>
                  <a:lnTo>
                    <a:pt x="131" y="284"/>
                  </a:lnTo>
                  <a:lnTo>
                    <a:pt x="136" y="194"/>
                  </a:lnTo>
                  <a:lnTo>
                    <a:pt x="0" y="183"/>
                  </a:lnTo>
                </a:path>
              </a:pathLst>
            </a:custGeom>
            <a:noFill/>
            <a:ln w="0">
              <a:solidFill>
                <a:srgbClr val="000000"/>
              </a:solidFill>
              <a:prstDash val="solid"/>
              <a:round/>
              <a:headEnd/>
              <a:tailEnd/>
            </a:ln>
          </p:spPr>
          <p:txBody>
            <a:bodyPr/>
            <a:lstStyle/>
            <a:p>
              <a:endParaRPr lang="en-US"/>
            </a:p>
          </p:txBody>
        </p:sp>
        <p:sp>
          <p:nvSpPr>
            <p:cNvPr id="603" name="Freeform 285"/>
            <p:cNvSpPr>
              <a:spLocks/>
            </p:cNvSpPr>
            <p:nvPr/>
          </p:nvSpPr>
          <p:spPr bwMode="auto">
            <a:xfrm>
              <a:off x="3428392" y="1395012"/>
              <a:ext cx="1215471" cy="773184"/>
            </a:xfrm>
            <a:custGeom>
              <a:avLst/>
              <a:gdLst>
                <a:gd name="T0" fmla="*/ 0 w 504"/>
                <a:gd name="T1" fmla="*/ 266 h 339"/>
                <a:gd name="T2" fmla="*/ 13 w 504"/>
                <a:gd name="T3" fmla="*/ 86 h 339"/>
                <a:gd name="T4" fmla="*/ 23 w 504"/>
                <a:gd name="T5" fmla="*/ 0 h 339"/>
                <a:gd name="T6" fmla="*/ 495 w 504"/>
                <a:gd name="T7" fmla="*/ 19 h 339"/>
                <a:gd name="T8" fmla="*/ 495 w 504"/>
                <a:gd name="T9" fmla="*/ 27 h 339"/>
                <a:gd name="T10" fmla="*/ 491 w 504"/>
                <a:gd name="T11" fmla="*/ 36 h 339"/>
                <a:gd name="T12" fmla="*/ 479 w 504"/>
                <a:gd name="T13" fmla="*/ 48 h 339"/>
                <a:gd name="T14" fmla="*/ 479 w 504"/>
                <a:gd name="T15" fmla="*/ 55 h 339"/>
                <a:gd name="T16" fmla="*/ 502 w 504"/>
                <a:gd name="T17" fmla="*/ 78 h 339"/>
                <a:gd name="T18" fmla="*/ 504 w 504"/>
                <a:gd name="T19" fmla="*/ 243 h 339"/>
                <a:gd name="T20" fmla="*/ 499 w 504"/>
                <a:gd name="T21" fmla="*/ 243 h 339"/>
                <a:gd name="T22" fmla="*/ 493 w 504"/>
                <a:gd name="T23" fmla="*/ 243 h 339"/>
                <a:gd name="T24" fmla="*/ 495 w 504"/>
                <a:gd name="T25" fmla="*/ 249 h 339"/>
                <a:gd name="T26" fmla="*/ 499 w 504"/>
                <a:gd name="T27" fmla="*/ 253 h 339"/>
                <a:gd name="T28" fmla="*/ 495 w 504"/>
                <a:gd name="T29" fmla="*/ 263 h 339"/>
                <a:gd name="T30" fmla="*/ 499 w 504"/>
                <a:gd name="T31" fmla="*/ 268 h 339"/>
                <a:gd name="T32" fmla="*/ 502 w 504"/>
                <a:gd name="T33" fmla="*/ 282 h 339"/>
                <a:gd name="T34" fmla="*/ 499 w 504"/>
                <a:gd name="T35" fmla="*/ 286 h 339"/>
                <a:gd name="T36" fmla="*/ 499 w 504"/>
                <a:gd name="T37" fmla="*/ 293 h 339"/>
                <a:gd name="T38" fmla="*/ 493 w 504"/>
                <a:gd name="T39" fmla="*/ 311 h 339"/>
                <a:gd name="T40" fmla="*/ 499 w 504"/>
                <a:gd name="T41" fmla="*/ 328 h 339"/>
                <a:gd name="T42" fmla="*/ 501 w 504"/>
                <a:gd name="T43" fmla="*/ 336 h 339"/>
                <a:gd name="T44" fmla="*/ 501 w 504"/>
                <a:gd name="T45" fmla="*/ 339 h 339"/>
                <a:gd name="T46" fmla="*/ 487 w 504"/>
                <a:gd name="T47" fmla="*/ 328 h 339"/>
                <a:gd name="T48" fmla="*/ 456 w 504"/>
                <a:gd name="T49" fmla="*/ 311 h 339"/>
                <a:gd name="T50" fmla="*/ 451 w 504"/>
                <a:gd name="T51" fmla="*/ 307 h 339"/>
                <a:gd name="T52" fmla="*/ 437 w 504"/>
                <a:gd name="T53" fmla="*/ 307 h 339"/>
                <a:gd name="T54" fmla="*/ 430 w 504"/>
                <a:gd name="T55" fmla="*/ 314 h 339"/>
                <a:gd name="T56" fmla="*/ 418 w 504"/>
                <a:gd name="T57" fmla="*/ 316 h 339"/>
                <a:gd name="T58" fmla="*/ 410 w 504"/>
                <a:gd name="T59" fmla="*/ 314 h 339"/>
                <a:gd name="T60" fmla="*/ 405 w 504"/>
                <a:gd name="T61" fmla="*/ 303 h 339"/>
                <a:gd name="T62" fmla="*/ 397 w 504"/>
                <a:gd name="T63" fmla="*/ 297 h 339"/>
                <a:gd name="T64" fmla="*/ 387 w 504"/>
                <a:gd name="T65" fmla="*/ 299 h 339"/>
                <a:gd name="T66" fmla="*/ 376 w 504"/>
                <a:gd name="T67" fmla="*/ 299 h 339"/>
                <a:gd name="T68" fmla="*/ 366 w 504"/>
                <a:gd name="T69" fmla="*/ 286 h 339"/>
                <a:gd name="T70" fmla="*/ 0 w 504"/>
                <a:gd name="T71" fmla="*/ 266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39"/>
                <a:gd name="T110" fmla="*/ 504 w 504"/>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39">
                  <a:moveTo>
                    <a:pt x="0" y="266"/>
                  </a:moveTo>
                  <a:lnTo>
                    <a:pt x="13" y="86"/>
                  </a:lnTo>
                  <a:lnTo>
                    <a:pt x="23" y="0"/>
                  </a:lnTo>
                  <a:lnTo>
                    <a:pt x="495" y="19"/>
                  </a:lnTo>
                  <a:lnTo>
                    <a:pt x="495" y="27"/>
                  </a:lnTo>
                  <a:lnTo>
                    <a:pt x="491" y="36"/>
                  </a:lnTo>
                  <a:lnTo>
                    <a:pt x="479" y="48"/>
                  </a:lnTo>
                  <a:lnTo>
                    <a:pt x="479" y="55"/>
                  </a:lnTo>
                  <a:lnTo>
                    <a:pt x="502" y="78"/>
                  </a:lnTo>
                  <a:lnTo>
                    <a:pt x="504" y="243"/>
                  </a:lnTo>
                  <a:lnTo>
                    <a:pt x="499" y="243"/>
                  </a:lnTo>
                  <a:lnTo>
                    <a:pt x="493" y="243"/>
                  </a:lnTo>
                  <a:lnTo>
                    <a:pt x="495" y="249"/>
                  </a:lnTo>
                  <a:lnTo>
                    <a:pt x="499" y="253"/>
                  </a:lnTo>
                  <a:lnTo>
                    <a:pt x="495" y="263"/>
                  </a:lnTo>
                  <a:lnTo>
                    <a:pt x="499" y="268"/>
                  </a:lnTo>
                  <a:lnTo>
                    <a:pt x="502" y="282"/>
                  </a:lnTo>
                  <a:lnTo>
                    <a:pt x="499" y="286"/>
                  </a:lnTo>
                  <a:lnTo>
                    <a:pt x="499" y="293"/>
                  </a:lnTo>
                  <a:lnTo>
                    <a:pt x="493" y="311"/>
                  </a:lnTo>
                  <a:lnTo>
                    <a:pt x="499" y="328"/>
                  </a:lnTo>
                  <a:lnTo>
                    <a:pt x="501" y="336"/>
                  </a:lnTo>
                  <a:lnTo>
                    <a:pt x="501" y="339"/>
                  </a:lnTo>
                  <a:lnTo>
                    <a:pt x="487" y="328"/>
                  </a:lnTo>
                  <a:lnTo>
                    <a:pt x="456" y="311"/>
                  </a:lnTo>
                  <a:lnTo>
                    <a:pt x="451" y="307"/>
                  </a:lnTo>
                  <a:lnTo>
                    <a:pt x="437" y="307"/>
                  </a:lnTo>
                  <a:lnTo>
                    <a:pt x="430" y="314"/>
                  </a:lnTo>
                  <a:lnTo>
                    <a:pt x="418" y="316"/>
                  </a:lnTo>
                  <a:lnTo>
                    <a:pt x="410" y="314"/>
                  </a:lnTo>
                  <a:lnTo>
                    <a:pt x="405" y="303"/>
                  </a:lnTo>
                  <a:lnTo>
                    <a:pt x="397" y="297"/>
                  </a:lnTo>
                  <a:lnTo>
                    <a:pt x="387" y="299"/>
                  </a:lnTo>
                  <a:lnTo>
                    <a:pt x="376" y="299"/>
                  </a:lnTo>
                  <a:lnTo>
                    <a:pt x="366" y="286"/>
                  </a:lnTo>
                  <a:lnTo>
                    <a:pt x="0" y="266"/>
                  </a:lnTo>
                </a:path>
              </a:pathLst>
            </a:custGeom>
            <a:noFill/>
            <a:ln w="0">
              <a:solidFill>
                <a:srgbClr val="000000"/>
              </a:solidFill>
              <a:prstDash val="solid"/>
              <a:round/>
              <a:headEnd/>
              <a:tailEnd/>
            </a:ln>
          </p:spPr>
          <p:txBody>
            <a:bodyPr/>
            <a:lstStyle/>
            <a:p>
              <a:endParaRPr lang="en-US"/>
            </a:p>
          </p:txBody>
        </p:sp>
        <p:sp>
          <p:nvSpPr>
            <p:cNvPr id="604" name="Freeform 286"/>
            <p:cNvSpPr>
              <a:spLocks/>
            </p:cNvSpPr>
            <p:nvPr/>
          </p:nvSpPr>
          <p:spPr bwMode="auto">
            <a:xfrm>
              <a:off x="4528104" y="733586"/>
              <a:ext cx="1145533" cy="1215655"/>
            </a:xfrm>
            <a:custGeom>
              <a:avLst/>
              <a:gdLst>
                <a:gd name="T0" fmla="*/ 46 w 475"/>
                <a:gd name="T1" fmla="*/ 368 h 533"/>
                <a:gd name="T2" fmla="*/ 23 w 475"/>
                <a:gd name="T3" fmla="*/ 338 h 533"/>
                <a:gd name="T4" fmla="*/ 39 w 475"/>
                <a:gd name="T5" fmla="*/ 317 h 533"/>
                <a:gd name="T6" fmla="*/ 37 w 475"/>
                <a:gd name="T7" fmla="*/ 295 h 533"/>
                <a:gd name="T8" fmla="*/ 27 w 475"/>
                <a:gd name="T9" fmla="*/ 251 h 533"/>
                <a:gd name="T10" fmla="*/ 27 w 475"/>
                <a:gd name="T11" fmla="*/ 228 h 533"/>
                <a:gd name="T12" fmla="*/ 23 w 475"/>
                <a:gd name="T13" fmla="*/ 175 h 533"/>
                <a:gd name="T14" fmla="*/ 10 w 475"/>
                <a:gd name="T15" fmla="*/ 138 h 533"/>
                <a:gd name="T16" fmla="*/ 4 w 475"/>
                <a:gd name="T17" fmla="*/ 84 h 533"/>
                <a:gd name="T18" fmla="*/ 8 w 475"/>
                <a:gd name="T19" fmla="*/ 63 h 533"/>
                <a:gd name="T20" fmla="*/ 0 w 475"/>
                <a:gd name="T21" fmla="*/ 34 h 533"/>
                <a:gd name="T22" fmla="*/ 125 w 475"/>
                <a:gd name="T23" fmla="*/ 13 h 533"/>
                <a:gd name="T24" fmla="*/ 135 w 475"/>
                <a:gd name="T25" fmla="*/ 0 h 533"/>
                <a:gd name="T26" fmla="*/ 150 w 475"/>
                <a:gd name="T27" fmla="*/ 25 h 533"/>
                <a:gd name="T28" fmla="*/ 152 w 475"/>
                <a:gd name="T29" fmla="*/ 52 h 533"/>
                <a:gd name="T30" fmla="*/ 171 w 475"/>
                <a:gd name="T31" fmla="*/ 59 h 533"/>
                <a:gd name="T32" fmla="*/ 185 w 475"/>
                <a:gd name="T33" fmla="*/ 67 h 533"/>
                <a:gd name="T34" fmla="*/ 206 w 475"/>
                <a:gd name="T35" fmla="*/ 67 h 533"/>
                <a:gd name="T36" fmla="*/ 210 w 475"/>
                <a:gd name="T37" fmla="*/ 75 h 533"/>
                <a:gd name="T38" fmla="*/ 233 w 475"/>
                <a:gd name="T39" fmla="*/ 67 h 533"/>
                <a:gd name="T40" fmla="*/ 277 w 475"/>
                <a:gd name="T41" fmla="*/ 71 h 533"/>
                <a:gd name="T42" fmla="*/ 277 w 475"/>
                <a:gd name="T43" fmla="*/ 75 h 533"/>
                <a:gd name="T44" fmla="*/ 286 w 475"/>
                <a:gd name="T45" fmla="*/ 79 h 533"/>
                <a:gd name="T46" fmla="*/ 292 w 475"/>
                <a:gd name="T47" fmla="*/ 94 h 533"/>
                <a:gd name="T48" fmla="*/ 306 w 475"/>
                <a:gd name="T49" fmla="*/ 88 h 533"/>
                <a:gd name="T50" fmla="*/ 315 w 475"/>
                <a:gd name="T51" fmla="*/ 88 h 533"/>
                <a:gd name="T52" fmla="*/ 334 w 475"/>
                <a:gd name="T53" fmla="*/ 102 h 533"/>
                <a:gd name="T54" fmla="*/ 344 w 475"/>
                <a:gd name="T55" fmla="*/ 111 h 533"/>
                <a:gd name="T56" fmla="*/ 363 w 475"/>
                <a:gd name="T57" fmla="*/ 109 h 533"/>
                <a:gd name="T58" fmla="*/ 390 w 475"/>
                <a:gd name="T59" fmla="*/ 96 h 533"/>
                <a:gd name="T60" fmla="*/ 432 w 475"/>
                <a:gd name="T61" fmla="*/ 104 h 533"/>
                <a:gd name="T62" fmla="*/ 442 w 475"/>
                <a:gd name="T63" fmla="*/ 107 h 533"/>
                <a:gd name="T64" fmla="*/ 459 w 475"/>
                <a:gd name="T65" fmla="*/ 109 h 533"/>
                <a:gd name="T66" fmla="*/ 465 w 475"/>
                <a:gd name="T67" fmla="*/ 117 h 533"/>
                <a:gd name="T68" fmla="*/ 434 w 475"/>
                <a:gd name="T69" fmla="*/ 132 h 533"/>
                <a:gd name="T70" fmla="*/ 415 w 475"/>
                <a:gd name="T71" fmla="*/ 146 h 533"/>
                <a:gd name="T72" fmla="*/ 390 w 475"/>
                <a:gd name="T73" fmla="*/ 159 h 533"/>
                <a:gd name="T74" fmla="*/ 317 w 475"/>
                <a:gd name="T75" fmla="*/ 232 h 533"/>
                <a:gd name="T76" fmla="*/ 308 w 475"/>
                <a:gd name="T77" fmla="*/ 242 h 533"/>
                <a:gd name="T78" fmla="*/ 304 w 475"/>
                <a:gd name="T79" fmla="*/ 295 h 533"/>
                <a:gd name="T80" fmla="*/ 281 w 475"/>
                <a:gd name="T81" fmla="*/ 315 h 533"/>
                <a:gd name="T82" fmla="*/ 277 w 475"/>
                <a:gd name="T83" fmla="*/ 324 h 533"/>
                <a:gd name="T84" fmla="*/ 283 w 475"/>
                <a:gd name="T85" fmla="*/ 342 h 533"/>
                <a:gd name="T86" fmla="*/ 283 w 475"/>
                <a:gd name="T87" fmla="*/ 365 h 533"/>
                <a:gd name="T88" fmla="*/ 283 w 475"/>
                <a:gd name="T89" fmla="*/ 388 h 533"/>
                <a:gd name="T90" fmla="*/ 286 w 475"/>
                <a:gd name="T91" fmla="*/ 418 h 533"/>
                <a:gd name="T92" fmla="*/ 294 w 475"/>
                <a:gd name="T93" fmla="*/ 428 h 533"/>
                <a:gd name="T94" fmla="*/ 313 w 475"/>
                <a:gd name="T95" fmla="*/ 432 h 533"/>
                <a:gd name="T96" fmla="*/ 319 w 475"/>
                <a:gd name="T97" fmla="*/ 439 h 533"/>
                <a:gd name="T98" fmla="*/ 346 w 475"/>
                <a:gd name="T99" fmla="*/ 462 h 533"/>
                <a:gd name="T100" fmla="*/ 384 w 475"/>
                <a:gd name="T101" fmla="*/ 489 h 533"/>
                <a:gd name="T102" fmla="*/ 386 w 475"/>
                <a:gd name="T103" fmla="*/ 507 h 533"/>
                <a:gd name="T104" fmla="*/ 48 w 475"/>
                <a:gd name="T105" fmla="*/ 533 h 5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5"/>
                <a:gd name="T160" fmla="*/ 0 h 533"/>
                <a:gd name="T161" fmla="*/ 475 w 475"/>
                <a:gd name="T162" fmla="*/ 533 h 5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5" h="533">
                  <a:moveTo>
                    <a:pt x="48" y="533"/>
                  </a:moveTo>
                  <a:lnTo>
                    <a:pt x="46" y="368"/>
                  </a:lnTo>
                  <a:lnTo>
                    <a:pt x="23" y="345"/>
                  </a:lnTo>
                  <a:lnTo>
                    <a:pt x="23" y="338"/>
                  </a:lnTo>
                  <a:lnTo>
                    <a:pt x="35" y="326"/>
                  </a:lnTo>
                  <a:lnTo>
                    <a:pt x="39" y="317"/>
                  </a:lnTo>
                  <a:lnTo>
                    <a:pt x="39" y="309"/>
                  </a:lnTo>
                  <a:lnTo>
                    <a:pt x="37" y="295"/>
                  </a:lnTo>
                  <a:lnTo>
                    <a:pt x="39" y="284"/>
                  </a:lnTo>
                  <a:lnTo>
                    <a:pt x="27" y="251"/>
                  </a:lnTo>
                  <a:lnTo>
                    <a:pt x="27" y="244"/>
                  </a:lnTo>
                  <a:lnTo>
                    <a:pt x="27" y="228"/>
                  </a:lnTo>
                  <a:lnTo>
                    <a:pt x="25" y="219"/>
                  </a:lnTo>
                  <a:lnTo>
                    <a:pt x="23" y="175"/>
                  </a:lnTo>
                  <a:lnTo>
                    <a:pt x="18" y="148"/>
                  </a:lnTo>
                  <a:lnTo>
                    <a:pt x="10" y="138"/>
                  </a:lnTo>
                  <a:lnTo>
                    <a:pt x="4" y="109"/>
                  </a:lnTo>
                  <a:lnTo>
                    <a:pt x="4" y="84"/>
                  </a:lnTo>
                  <a:lnTo>
                    <a:pt x="6" y="69"/>
                  </a:lnTo>
                  <a:lnTo>
                    <a:pt x="8" y="63"/>
                  </a:lnTo>
                  <a:lnTo>
                    <a:pt x="2" y="42"/>
                  </a:lnTo>
                  <a:lnTo>
                    <a:pt x="0" y="34"/>
                  </a:lnTo>
                  <a:lnTo>
                    <a:pt x="123" y="34"/>
                  </a:lnTo>
                  <a:lnTo>
                    <a:pt x="125" y="13"/>
                  </a:lnTo>
                  <a:lnTo>
                    <a:pt x="125" y="0"/>
                  </a:lnTo>
                  <a:lnTo>
                    <a:pt x="135" y="0"/>
                  </a:lnTo>
                  <a:lnTo>
                    <a:pt x="148" y="6"/>
                  </a:lnTo>
                  <a:lnTo>
                    <a:pt x="150" y="25"/>
                  </a:lnTo>
                  <a:lnTo>
                    <a:pt x="152" y="40"/>
                  </a:lnTo>
                  <a:lnTo>
                    <a:pt x="152" y="52"/>
                  </a:lnTo>
                  <a:lnTo>
                    <a:pt x="165" y="61"/>
                  </a:lnTo>
                  <a:lnTo>
                    <a:pt x="171" y="59"/>
                  </a:lnTo>
                  <a:lnTo>
                    <a:pt x="181" y="61"/>
                  </a:lnTo>
                  <a:lnTo>
                    <a:pt x="185" y="67"/>
                  </a:lnTo>
                  <a:lnTo>
                    <a:pt x="194" y="65"/>
                  </a:lnTo>
                  <a:lnTo>
                    <a:pt x="206" y="67"/>
                  </a:lnTo>
                  <a:lnTo>
                    <a:pt x="210" y="71"/>
                  </a:lnTo>
                  <a:lnTo>
                    <a:pt x="210" y="75"/>
                  </a:lnTo>
                  <a:lnTo>
                    <a:pt x="227" y="75"/>
                  </a:lnTo>
                  <a:lnTo>
                    <a:pt x="233" y="67"/>
                  </a:lnTo>
                  <a:lnTo>
                    <a:pt x="260" y="65"/>
                  </a:lnTo>
                  <a:lnTo>
                    <a:pt x="277" y="71"/>
                  </a:lnTo>
                  <a:lnTo>
                    <a:pt x="281" y="71"/>
                  </a:lnTo>
                  <a:lnTo>
                    <a:pt x="277" y="75"/>
                  </a:lnTo>
                  <a:lnTo>
                    <a:pt x="283" y="81"/>
                  </a:lnTo>
                  <a:lnTo>
                    <a:pt x="286" y="79"/>
                  </a:lnTo>
                  <a:lnTo>
                    <a:pt x="288" y="82"/>
                  </a:lnTo>
                  <a:lnTo>
                    <a:pt x="292" y="94"/>
                  </a:lnTo>
                  <a:lnTo>
                    <a:pt x="298" y="98"/>
                  </a:lnTo>
                  <a:lnTo>
                    <a:pt x="306" y="88"/>
                  </a:lnTo>
                  <a:lnTo>
                    <a:pt x="308" y="86"/>
                  </a:lnTo>
                  <a:lnTo>
                    <a:pt x="315" y="88"/>
                  </a:lnTo>
                  <a:lnTo>
                    <a:pt x="321" y="98"/>
                  </a:lnTo>
                  <a:lnTo>
                    <a:pt x="334" y="102"/>
                  </a:lnTo>
                  <a:lnTo>
                    <a:pt x="338" y="107"/>
                  </a:lnTo>
                  <a:lnTo>
                    <a:pt x="344" y="111"/>
                  </a:lnTo>
                  <a:lnTo>
                    <a:pt x="354" y="111"/>
                  </a:lnTo>
                  <a:lnTo>
                    <a:pt x="363" y="109"/>
                  </a:lnTo>
                  <a:lnTo>
                    <a:pt x="386" y="94"/>
                  </a:lnTo>
                  <a:lnTo>
                    <a:pt x="390" y="96"/>
                  </a:lnTo>
                  <a:lnTo>
                    <a:pt x="396" y="104"/>
                  </a:lnTo>
                  <a:lnTo>
                    <a:pt x="432" y="104"/>
                  </a:lnTo>
                  <a:lnTo>
                    <a:pt x="438" y="104"/>
                  </a:lnTo>
                  <a:lnTo>
                    <a:pt x="442" y="107"/>
                  </a:lnTo>
                  <a:lnTo>
                    <a:pt x="451" y="113"/>
                  </a:lnTo>
                  <a:lnTo>
                    <a:pt x="459" y="109"/>
                  </a:lnTo>
                  <a:lnTo>
                    <a:pt x="475" y="109"/>
                  </a:lnTo>
                  <a:lnTo>
                    <a:pt x="465" y="117"/>
                  </a:lnTo>
                  <a:lnTo>
                    <a:pt x="446" y="128"/>
                  </a:lnTo>
                  <a:lnTo>
                    <a:pt x="434" y="132"/>
                  </a:lnTo>
                  <a:lnTo>
                    <a:pt x="425" y="136"/>
                  </a:lnTo>
                  <a:lnTo>
                    <a:pt x="415" y="146"/>
                  </a:lnTo>
                  <a:lnTo>
                    <a:pt x="398" y="153"/>
                  </a:lnTo>
                  <a:lnTo>
                    <a:pt x="390" y="159"/>
                  </a:lnTo>
                  <a:lnTo>
                    <a:pt x="359" y="192"/>
                  </a:lnTo>
                  <a:lnTo>
                    <a:pt x="317" y="232"/>
                  </a:lnTo>
                  <a:lnTo>
                    <a:pt x="311" y="238"/>
                  </a:lnTo>
                  <a:lnTo>
                    <a:pt x="308" y="242"/>
                  </a:lnTo>
                  <a:lnTo>
                    <a:pt x="309" y="290"/>
                  </a:lnTo>
                  <a:lnTo>
                    <a:pt x="304" y="295"/>
                  </a:lnTo>
                  <a:lnTo>
                    <a:pt x="298" y="299"/>
                  </a:lnTo>
                  <a:lnTo>
                    <a:pt x="281" y="315"/>
                  </a:lnTo>
                  <a:lnTo>
                    <a:pt x="279" y="322"/>
                  </a:lnTo>
                  <a:lnTo>
                    <a:pt x="277" y="324"/>
                  </a:lnTo>
                  <a:lnTo>
                    <a:pt x="273" y="338"/>
                  </a:lnTo>
                  <a:lnTo>
                    <a:pt x="283" y="342"/>
                  </a:lnTo>
                  <a:lnTo>
                    <a:pt x="288" y="353"/>
                  </a:lnTo>
                  <a:lnTo>
                    <a:pt x="283" y="365"/>
                  </a:lnTo>
                  <a:lnTo>
                    <a:pt x="284" y="374"/>
                  </a:lnTo>
                  <a:lnTo>
                    <a:pt x="283" y="388"/>
                  </a:lnTo>
                  <a:lnTo>
                    <a:pt x="283" y="413"/>
                  </a:lnTo>
                  <a:lnTo>
                    <a:pt x="286" y="418"/>
                  </a:lnTo>
                  <a:lnTo>
                    <a:pt x="292" y="422"/>
                  </a:lnTo>
                  <a:lnTo>
                    <a:pt x="294" y="428"/>
                  </a:lnTo>
                  <a:lnTo>
                    <a:pt x="311" y="430"/>
                  </a:lnTo>
                  <a:lnTo>
                    <a:pt x="313" y="432"/>
                  </a:lnTo>
                  <a:lnTo>
                    <a:pt x="315" y="436"/>
                  </a:lnTo>
                  <a:lnTo>
                    <a:pt x="319" y="439"/>
                  </a:lnTo>
                  <a:lnTo>
                    <a:pt x="338" y="447"/>
                  </a:lnTo>
                  <a:lnTo>
                    <a:pt x="346" y="462"/>
                  </a:lnTo>
                  <a:lnTo>
                    <a:pt x="363" y="476"/>
                  </a:lnTo>
                  <a:lnTo>
                    <a:pt x="384" y="489"/>
                  </a:lnTo>
                  <a:lnTo>
                    <a:pt x="386" y="495"/>
                  </a:lnTo>
                  <a:lnTo>
                    <a:pt x="386" y="507"/>
                  </a:lnTo>
                  <a:lnTo>
                    <a:pt x="388" y="522"/>
                  </a:lnTo>
                  <a:lnTo>
                    <a:pt x="48" y="533"/>
                  </a:lnTo>
                </a:path>
              </a:pathLst>
            </a:custGeom>
            <a:noFill/>
            <a:ln w="0">
              <a:solidFill>
                <a:srgbClr val="000000"/>
              </a:solidFill>
              <a:prstDash val="solid"/>
              <a:round/>
              <a:headEnd/>
              <a:tailEnd/>
            </a:ln>
          </p:spPr>
          <p:txBody>
            <a:bodyPr/>
            <a:lstStyle/>
            <a:p>
              <a:endParaRPr lang="en-US"/>
            </a:p>
          </p:txBody>
        </p:sp>
        <p:sp>
          <p:nvSpPr>
            <p:cNvPr id="605" name="Freeform 287"/>
            <p:cNvSpPr>
              <a:spLocks/>
            </p:cNvSpPr>
            <p:nvPr/>
          </p:nvSpPr>
          <p:spPr bwMode="auto">
            <a:xfrm>
              <a:off x="5186484" y="1210269"/>
              <a:ext cx="916427" cy="919154"/>
            </a:xfrm>
            <a:custGeom>
              <a:avLst/>
              <a:gdLst>
                <a:gd name="T0" fmla="*/ 157 w 380"/>
                <a:gd name="T1" fmla="*/ 395 h 403"/>
                <a:gd name="T2" fmla="*/ 131 w 380"/>
                <a:gd name="T3" fmla="*/ 382 h 403"/>
                <a:gd name="T4" fmla="*/ 121 w 380"/>
                <a:gd name="T5" fmla="*/ 346 h 403"/>
                <a:gd name="T6" fmla="*/ 127 w 380"/>
                <a:gd name="T7" fmla="*/ 332 h 403"/>
                <a:gd name="T8" fmla="*/ 115 w 380"/>
                <a:gd name="T9" fmla="*/ 313 h 403"/>
                <a:gd name="T10" fmla="*/ 113 w 380"/>
                <a:gd name="T11" fmla="*/ 286 h 403"/>
                <a:gd name="T12" fmla="*/ 90 w 380"/>
                <a:gd name="T13" fmla="*/ 267 h 403"/>
                <a:gd name="T14" fmla="*/ 65 w 380"/>
                <a:gd name="T15" fmla="*/ 238 h 403"/>
                <a:gd name="T16" fmla="*/ 42 w 380"/>
                <a:gd name="T17" fmla="*/ 227 h 403"/>
                <a:gd name="T18" fmla="*/ 38 w 380"/>
                <a:gd name="T19" fmla="*/ 221 h 403"/>
                <a:gd name="T20" fmla="*/ 19 w 380"/>
                <a:gd name="T21" fmla="*/ 213 h 403"/>
                <a:gd name="T22" fmla="*/ 10 w 380"/>
                <a:gd name="T23" fmla="*/ 204 h 403"/>
                <a:gd name="T24" fmla="*/ 11 w 380"/>
                <a:gd name="T25" fmla="*/ 165 h 403"/>
                <a:gd name="T26" fmla="*/ 15 w 380"/>
                <a:gd name="T27" fmla="*/ 144 h 403"/>
                <a:gd name="T28" fmla="*/ 0 w 380"/>
                <a:gd name="T29" fmla="*/ 129 h 403"/>
                <a:gd name="T30" fmla="*/ 6 w 380"/>
                <a:gd name="T31" fmla="*/ 113 h 403"/>
                <a:gd name="T32" fmla="*/ 25 w 380"/>
                <a:gd name="T33" fmla="*/ 90 h 403"/>
                <a:gd name="T34" fmla="*/ 36 w 380"/>
                <a:gd name="T35" fmla="*/ 81 h 403"/>
                <a:gd name="T36" fmla="*/ 38 w 380"/>
                <a:gd name="T37" fmla="*/ 29 h 403"/>
                <a:gd name="T38" fmla="*/ 50 w 380"/>
                <a:gd name="T39" fmla="*/ 25 h 403"/>
                <a:gd name="T40" fmla="*/ 69 w 380"/>
                <a:gd name="T41" fmla="*/ 27 h 403"/>
                <a:gd name="T42" fmla="*/ 119 w 380"/>
                <a:gd name="T43" fmla="*/ 0 h 403"/>
                <a:gd name="T44" fmla="*/ 127 w 380"/>
                <a:gd name="T45" fmla="*/ 2 h 403"/>
                <a:gd name="T46" fmla="*/ 123 w 380"/>
                <a:gd name="T47" fmla="*/ 14 h 403"/>
                <a:gd name="T48" fmla="*/ 121 w 380"/>
                <a:gd name="T49" fmla="*/ 31 h 403"/>
                <a:gd name="T50" fmla="*/ 138 w 380"/>
                <a:gd name="T51" fmla="*/ 25 h 403"/>
                <a:gd name="T52" fmla="*/ 154 w 380"/>
                <a:gd name="T53" fmla="*/ 31 h 403"/>
                <a:gd name="T54" fmla="*/ 167 w 380"/>
                <a:gd name="T55" fmla="*/ 38 h 403"/>
                <a:gd name="T56" fmla="*/ 173 w 380"/>
                <a:gd name="T57" fmla="*/ 52 h 403"/>
                <a:gd name="T58" fmla="*/ 238 w 380"/>
                <a:gd name="T59" fmla="*/ 65 h 403"/>
                <a:gd name="T60" fmla="*/ 257 w 380"/>
                <a:gd name="T61" fmla="*/ 77 h 403"/>
                <a:gd name="T62" fmla="*/ 269 w 380"/>
                <a:gd name="T63" fmla="*/ 81 h 403"/>
                <a:gd name="T64" fmla="*/ 276 w 380"/>
                <a:gd name="T65" fmla="*/ 77 h 403"/>
                <a:gd name="T66" fmla="*/ 299 w 380"/>
                <a:gd name="T67" fmla="*/ 83 h 403"/>
                <a:gd name="T68" fmla="*/ 301 w 380"/>
                <a:gd name="T69" fmla="*/ 88 h 403"/>
                <a:gd name="T70" fmla="*/ 311 w 380"/>
                <a:gd name="T71" fmla="*/ 94 h 403"/>
                <a:gd name="T72" fmla="*/ 324 w 380"/>
                <a:gd name="T73" fmla="*/ 108 h 403"/>
                <a:gd name="T74" fmla="*/ 322 w 380"/>
                <a:gd name="T75" fmla="*/ 133 h 403"/>
                <a:gd name="T76" fmla="*/ 336 w 380"/>
                <a:gd name="T77" fmla="*/ 131 h 403"/>
                <a:gd name="T78" fmla="*/ 330 w 380"/>
                <a:gd name="T79" fmla="*/ 138 h 403"/>
                <a:gd name="T80" fmla="*/ 344 w 380"/>
                <a:gd name="T81" fmla="*/ 156 h 403"/>
                <a:gd name="T82" fmla="*/ 328 w 380"/>
                <a:gd name="T83" fmla="*/ 171 h 403"/>
                <a:gd name="T84" fmla="*/ 317 w 380"/>
                <a:gd name="T85" fmla="*/ 200 h 403"/>
                <a:gd name="T86" fmla="*/ 319 w 380"/>
                <a:gd name="T87" fmla="*/ 207 h 403"/>
                <a:gd name="T88" fmla="*/ 340 w 380"/>
                <a:gd name="T89" fmla="*/ 182 h 403"/>
                <a:gd name="T90" fmla="*/ 355 w 380"/>
                <a:gd name="T91" fmla="*/ 171 h 403"/>
                <a:gd name="T92" fmla="*/ 363 w 380"/>
                <a:gd name="T93" fmla="*/ 161 h 403"/>
                <a:gd name="T94" fmla="*/ 365 w 380"/>
                <a:gd name="T95" fmla="*/ 150 h 403"/>
                <a:gd name="T96" fmla="*/ 369 w 380"/>
                <a:gd name="T97" fmla="*/ 142 h 403"/>
                <a:gd name="T98" fmla="*/ 374 w 380"/>
                <a:gd name="T99" fmla="*/ 133 h 403"/>
                <a:gd name="T100" fmla="*/ 380 w 380"/>
                <a:gd name="T101" fmla="*/ 136 h 403"/>
                <a:gd name="T102" fmla="*/ 369 w 380"/>
                <a:gd name="T103" fmla="*/ 171 h 403"/>
                <a:gd name="T104" fmla="*/ 363 w 380"/>
                <a:gd name="T105" fmla="*/ 184 h 403"/>
                <a:gd name="T106" fmla="*/ 353 w 380"/>
                <a:gd name="T107" fmla="*/ 207 h 403"/>
                <a:gd name="T108" fmla="*/ 353 w 380"/>
                <a:gd name="T109" fmla="*/ 236 h 403"/>
                <a:gd name="T110" fmla="*/ 342 w 380"/>
                <a:gd name="T111" fmla="*/ 250 h 403"/>
                <a:gd name="T112" fmla="*/ 345 w 380"/>
                <a:gd name="T113" fmla="*/ 284 h 403"/>
                <a:gd name="T114" fmla="*/ 336 w 380"/>
                <a:gd name="T115" fmla="*/ 313 h 403"/>
                <a:gd name="T116" fmla="*/ 349 w 380"/>
                <a:gd name="T117" fmla="*/ 369 h 403"/>
                <a:gd name="T118" fmla="*/ 347 w 380"/>
                <a:gd name="T119" fmla="*/ 376 h 403"/>
                <a:gd name="T120" fmla="*/ 347 w 380"/>
                <a:gd name="T121" fmla="*/ 392 h 4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0"/>
                <a:gd name="T184" fmla="*/ 0 h 403"/>
                <a:gd name="T185" fmla="*/ 380 w 380"/>
                <a:gd name="T186" fmla="*/ 403 h 4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0" h="403">
                  <a:moveTo>
                    <a:pt x="161" y="403"/>
                  </a:moveTo>
                  <a:lnTo>
                    <a:pt x="157" y="395"/>
                  </a:lnTo>
                  <a:lnTo>
                    <a:pt x="152" y="390"/>
                  </a:lnTo>
                  <a:lnTo>
                    <a:pt x="131" y="382"/>
                  </a:lnTo>
                  <a:lnTo>
                    <a:pt x="125" y="357"/>
                  </a:lnTo>
                  <a:lnTo>
                    <a:pt x="121" y="346"/>
                  </a:lnTo>
                  <a:lnTo>
                    <a:pt x="127" y="338"/>
                  </a:lnTo>
                  <a:lnTo>
                    <a:pt x="127" y="332"/>
                  </a:lnTo>
                  <a:lnTo>
                    <a:pt x="119" y="324"/>
                  </a:lnTo>
                  <a:lnTo>
                    <a:pt x="115" y="313"/>
                  </a:lnTo>
                  <a:lnTo>
                    <a:pt x="113" y="298"/>
                  </a:lnTo>
                  <a:lnTo>
                    <a:pt x="113" y="286"/>
                  </a:lnTo>
                  <a:lnTo>
                    <a:pt x="111" y="280"/>
                  </a:lnTo>
                  <a:lnTo>
                    <a:pt x="90" y="267"/>
                  </a:lnTo>
                  <a:lnTo>
                    <a:pt x="73" y="253"/>
                  </a:lnTo>
                  <a:lnTo>
                    <a:pt x="65" y="238"/>
                  </a:lnTo>
                  <a:lnTo>
                    <a:pt x="46" y="230"/>
                  </a:lnTo>
                  <a:lnTo>
                    <a:pt x="42" y="227"/>
                  </a:lnTo>
                  <a:lnTo>
                    <a:pt x="40" y="223"/>
                  </a:lnTo>
                  <a:lnTo>
                    <a:pt x="38" y="221"/>
                  </a:lnTo>
                  <a:lnTo>
                    <a:pt x="21" y="219"/>
                  </a:lnTo>
                  <a:lnTo>
                    <a:pt x="19" y="213"/>
                  </a:lnTo>
                  <a:lnTo>
                    <a:pt x="13" y="209"/>
                  </a:lnTo>
                  <a:lnTo>
                    <a:pt x="10" y="204"/>
                  </a:lnTo>
                  <a:lnTo>
                    <a:pt x="10" y="179"/>
                  </a:lnTo>
                  <a:lnTo>
                    <a:pt x="11" y="165"/>
                  </a:lnTo>
                  <a:lnTo>
                    <a:pt x="10" y="156"/>
                  </a:lnTo>
                  <a:lnTo>
                    <a:pt x="15" y="144"/>
                  </a:lnTo>
                  <a:lnTo>
                    <a:pt x="10" y="133"/>
                  </a:lnTo>
                  <a:lnTo>
                    <a:pt x="0" y="129"/>
                  </a:lnTo>
                  <a:lnTo>
                    <a:pt x="4" y="115"/>
                  </a:lnTo>
                  <a:lnTo>
                    <a:pt x="6" y="113"/>
                  </a:lnTo>
                  <a:lnTo>
                    <a:pt x="8" y="106"/>
                  </a:lnTo>
                  <a:lnTo>
                    <a:pt x="25" y="90"/>
                  </a:lnTo>
                  <a:lnTo>
                    <a:pt x="31" y="86"/>
                  </a:lnTo>
                  <a:lnTo>
                    <a:pt x="36" y="81"/>
                  </a:lnTo>
                  <a:lnTo>
                    <a:pt x="35" y="33"/>
                  </a:lnTo>
                  <a:lnTo>
                    <a:pt x="38" y="29"/>
                  </a:lnTo>
                  <a:lnTo>
                    <a:pt x="44" y="23"/>
                  </a:lnTo>
                  <a:lnTo>
                    <a:pt x="50" y="25"/>
                  </a:lnTo>
                  <a:lnTo>
                    <a:pt x="59" y="27"/>
                  </a:lnTo>
                  <a:lnTo>
                    <a:pt x="69" y="27"/>
                  </a:lnTo>
                  <a:lnTo>
                    <a:pt x="86" y="17"/>
                  </a:lnTo>
                  <a:lnTo>
                    <a:pt x="119" y="0"/>
                  </a:lnTo>
                  <a:lnTo>
                    <a:pt x="125" y="0"/>
                  </a:lnTo>
                  <a:lnTo>
                    <a:pt x="127" y="2"/>
                  </a:lnTo>
                  <a:lnTo>
                    <a:pt x="127" y="10"/>
                  </a:lnTo>
                  <a:lnTo>
                    <a:pt x="123" y="14"/>
                  </a:lnTo>
                  <a:lnTo>
                    <a:pt x="123" y="19"/>
                  </a:lnTo>
                  <a:lnTo>
                    <a:pt x="121" y="31"/>
                  </a:lnTo>
                  <a:lnTo>
                    <a:pt x="132" y="25"/>
                  </a:lnTo>
                  <a:lnTo>
                    <a:pt x="138" y="25"/>
                  </a:lnTo>
                  <a:lnTo>
                    <a:pt x="146" y="33"/>
                  </a:lnTo>
                  <a:lnTo>
                    <a:pt x="154" y="31"/>
                  </a:lnTo>
                  <a:lnTo>
                    <a:pt x="157" y="37"/>
                  </a:lnTo>
                  <a:lnTo>
                    <a:pt x="167" y="38"/>
                  </a:lnTo>
                  <a:lnTo>
                    <a:pt x="171" y="40"/>
                  </a:lnTo>
                  <a:lnTo>
                    <a:pt x="173" y="52"/>
                  </a:lnTo>
                  <a:lnTo>
                    <a:pt x="178" y="54"/>
                  </a:lnTo>
                  <a:lnTo>
                    <a:pt x="238" y="65"/>
                  </a:lnTo>
                  <a:lnTo>
                    <a:pt x="244" y="65"/>
                  </a:lnTo>
                  <a:lnTo>
                    <a:pt x="257" y="77"/>
                  </a:lnTo>
                  <a:lnTo>
                    <a:pt x="267" y="77"/>
                  </a:lnTo>
                  <a:lnTo>
                    <a:pt x="269" y="81"/>
                  </a:lnTo>
                  <a:lnTo>
                    <a:pt x="273" y="77"/>
                  </a:lnTo>
                  <a:lnTo>
                    <a:pt x="276" y="77"/>
                  </a:lnTo>
                  <a:lnTo>
                    <a:pt x="290" y="81"/>
                  </a:lnTo>
                  <a:lnTo>
                    <a:pt x="299" y="83"/>
                  </a:lnTo>
                  <a:lnTo>
                    <a:pt x="303" y="86"/>
                  </a:lnTo>
                  <a:lnTo>
                    <a:pt x="301" y="88"/>
                  </a:lnTo>
                  <a:lnTo>
                    <a:pt x="301" y="90"/>
                  </a:lnTo>
                  <a:lnTo>
                    <a:pt x="311" y="94"/>
                  </a:lnTo>
                  <a:lnTo>
                    <a:pt x="322" y="100"/>
                  </a:lnTo>
                  <a:lnTo>
                    <a:pt x="324" y="108"/>
                  </a:lnTo>
                  <a:lnTo>
                    <a:pt x="321" y="131"/>
                  </a:lnTo>
                  <a:lnTo>
                    <a:pt x="322" y="133"/>
                  </a:lnTo>
                  <a:lnTo>
                    <a:pt x="334" y="129"/>
                  </a:lnTo>
                  <a:lnTo>
                    <a:pt x="336" y="131"/>
                  </a:lnTo>
                  <a:lnTo>
                    <a:pt x="334" y="136"/>
                  </a:lnTo>
                  <a:lnTo>
                    <a:pt x="330" y="138"/>
                  </a:lnTo>
                  <a:lnTo>
                    <a:pt x="334" y="150"/>
                  </a:lnTo>
                  <a:lnTo>
                    <a:pt x="344" y="156"/>
                  </a:lnTo>
                  <a:lnTo>
                    <a:pt x="342" y="157"/>
                  </a:lnTo>
                  <a:lnTo>
                    <a:pt x="328" y="171"/>
                  </a:lnTo>
                  <a:lnTo>
                    <a:pt x="319" y="188"/>
                  </a:lnTo>
                  <a:lnTo>
                    <a:pt x="317" y="200"/>
                  </a:lnTo>
                  <a:lnTo>
                    <a:pt x="315" y="205"/>
                  </a:lnTo>
                  <a:lnTo>
                    <a:pt x="319" y="207"/>
                  </a:lnTo>
                  <a:lnTo>
                    <a:pt x="328" y="202"/>
                  </a:lnTo>
                  <a:lnTo>
                    <a:pt x="340" y="182"/>
                  </a:lnTo>
                  <a:lnTo>
                    <a:pt x="349" y="173"/>
                  </a:lnTo>
                  <a:lnTo>
                    <a:pt x="355" y="171"/>
                  </a:lnTo>
                  <a:lnTo>
                    <a:pt x="357" y="165"/>
                  </a:lnTo>
                  <a:lnTo>
                    <a:pt x="363" y="161"/>
                  </a:lnTo>
                  <a:lnTo>
                    <a:pt x="365" y="156"/>
                  </a:lnTo>
                  <a:lnTo>
                    <a:pt x="365" y="150"/>
                  </a:lnTo>
                  <a:lnTo>
                    <a:pt x="365" y="144"/>
                  </a:lnTo>
                  <a:lnTo>
                    <a:pt x="369" y="142"/>
                  </a:lnTo>
                  <a:lnTo>
                    <a:pt x="370" y="136"/>
                  </a:lnTo>
                  <a:lnTo>
                    <a:pt x="374" y="133"/>
                  </a:lnTo>
                  <a:lnTo>
                    <a:pt x="376" y="133"/>
                  </a:lnTo>
                  <a:lnTo>
                    <a:pt x="380" y="136"/>
                  </a:lnTo>
                  <a:lnTo>
                    <a:pt x="378" y="148"/>
                  </a:lnTo>
                  <a:lnTo>
                    <a:pt x="369" y="171"/>
                  </a:lnTo>
                  <a:lnTo>
                    <a:pt x="365" y="177"/>
                  </a:lnTo>
                  <a:lnTo>
                    <a:pt x="363" y="184"/>
                  </a:lnTo>
                  <a:lnTo>
                    <a:pt x="363" y="190"/>
                  </a:lnTo>
                  <a:lnTo>
                    <a:pt x="353" y="207"/>
                  </a:lnTo>
                  <a:lnTo>
                    <a:pt x="353" y="225"/>
                  </a:lnTo>
                  <a:lnTo>
                    <a:pt x="353" y="236"/>
                  </a:lnTo>
                  <a:lnTo>
                    <a:pt x="345" y="244"/>
                  </a:lnTo>
                  <a:lnTo>
                    <a:pt x="342" y="250"/>
                  </a:lnTo>
                  <a:lnTo>
                    <a:pt x="345" y="263"/>
                  </a:lnTo>
                  <a:lnTo>
                    <a:pt x="345" y="284"/>
                  </a:lnTo>
                  <a:lnTo>
                    <a:pt x="342" y="290"/>
                  </a:lnTo>
                  <a:lnTo>
                    <a:pt x="336" y="313"/>
                  </a:lnTo>
                  <a:lnTo>
                    <a:pt x="340" y="346"/>
                  </a:lnTo>
                  <a:lnTo>
                    <a:pt x="349" y="369"/>
                  </a:lnTo>
                  <a:lnTo>
                    <a:pt x="347" y="372"/>
                  </a:lnTo>
                  <a:lnTo>
                    <a:pt x="347" y="376"/>
                  </a:lnTo>
                  <a:lnTo>
                    <a:pt x="347" y="380"/>
                  </a:lnTo>
                  <a:lnTo>
                    <a:pt x="347" y="392"/>
                  </a:lnTo>
                  <a:lnTo>
                    <a:pt x="161" y="403"/>
                  </a:lnTo>
                </a:path>
              </a:pathLst>
            </a:custGeom>
            <a:noFill/>
            <a:ln w="0">
              <a:solidFill>
                <a:srgbClr val="000000"/>
              </a:solidFill>
              <a:prstDash val="solid"/>
              <a:round/>
              <a:headEnd/>
              <a:tailEnd/>
            </a:ln>
          </p:spPr>
          <p:txBody>
            <a:bodyPr/>
            <a:lstStyle/>
            <a:p>
              <a:endParaRPr lang="en-US"/>
            </a:p>
          </p:txBody>
        </p:sp>
        <p:sp>
          <p:nvSpPr>
            <p:cNvPr id="606" name="Freeform 288"/>
            <p:cNvSpPr>
              <a:spLocks/>
            </p:cNvSpPr>
            <p:nvPr/>
          </p:nvSpPr>
          <p:spPr bwMode="auto">
            <a:xfrm>
              <a:off x="6192142" y="1372205"/>
              <a:ext cx="675262" cy="871258"/>
            </a:xfrm>
            <a:custGeom>
              <a:avLst/>
              <a:gdLst>
                <a:gd name="T0" fmla="*/ 140 w 280"/>
                <a:gd name="T1" fmla="*/ 365 h 382"/>
                <a:gd name="T2" fmla="*/ 228 w 280"/>
                <a:gd name="T3" fmla="*/ 357 h 382"/>
                <a:gd name="T4" fmla="*/ 239 w 280"/>
                <a:gd name="T5" fmla="*/ 332 h 382"/>
                <a:gd name="T6" fmla="*/ 243 w 280"/>
                <a:gd name="T7" fmla="*/ 313 h 382"/>
                <a:gd name="T8" fmla="*/ 259 w 280"/>
                <a:gd name="T9" fmla="*/ 292 h 382"/>
                <a:gd name="T10" fmla="*/ 261 w 280"/>
                <a:gd name="T11" fmla="*/ 278 h 382"/>
                <a:gd name="T12" fmla="*/ 266 w 280"/>
                <a:gd name="T13" fmla="*/ 265 h 382"/>
                <a:gd name="T14" fmla="*/ 272 w 280"/>
                <a:gd name="T15" fmla="*/ 273 h 382"/>
                <a:gd name="T16" fmla="*/ 278 w 280"/>
                <a:gd name="T17" fmla="*/ 267 h 382"/>
                <a:gd name="T18" fmla="*/ 278 w 280"/>
                <a:gd name="T19" fmla="*/ 248 h 382"/>
                <a:gd name="T20" fmla="*/ 274 w 280"/>
                <a:gd name="T21" fmla="*/ 223 h 382"/>
                <a:gd name="T22" fmla="*/ 253 w 280"/>
                <a:gd name="T23" fmla="*/ 150 h 382"/>
                <a:gd name="T24" fmla="*/ 224 w 280"/>
                <a:gd name="T25" fmla="*/ 148 h 382"/>
                <a:gd name="T26" fmla="*/ 191 w 280"/>
                <a:gd name="T27" fmla="*/ 192 h 382"/>
                <a:gd name="T28" fmla="*/ 188 w 280"/>
                <a:gd name="T29" fmla="*/ 190 h 382"/>
                <a:gd name="T30" fmla="*/ 176 w 280"/>
                <a:gd name="T31" fmla="*/ 184 h 382"/>
                <a:gd name="T32" fmla="*/ 174 w 280"/>
                <a:gd name="T33" fmla="*/ 161 h 382"/>
                <a:gd name="T34" fmla="*/ 190 w 280"/>
                <a:gd name="T35" fmla="*/ 148 h 382"/>
                <a:gd name="T36" fmla="*/ 193 w 280"/>
                <a:gd name="T37" fmla="*/ 136 h 382"/>
                <a:gd name="T38" fmla="*/ 201 w 280"/>
                <a:gd name="T39" fmla="*/ 129 h 382"/>
                <a:gd name="T40" fmla="*/ 207 w 280"/>
                <a:gd name="T41" fmla="*/ 94 h 382"/>
                <a:gd name="T42" fmla="*/ 199 w 280"/>
                <a:gd name="T43" fmla="*/ 77 h 382"/>
                <a:gd name="T44" fmla="*/ 190 w 280"/>
                <a:gd name="T45" fmla="*/ 63 h 382"/>
                <a:gd name="T46" fmla="*/ 199 w 280"/>
                <a:gd name="T47" fmla="*/ 56 h 382"/>
                <a:gd name="T48" fmla="*/ 191 w 280"/>
                <a:gd name="T49" fmla="*/ 37 h 382"/>
                <a:gd name="T50" fmla="*/ 161 w 280"/>
                <a:gd name="T51" fmla="*/ 23 h 382"/>
                <a:gd name="T52" fmla="*/ 138 w 280"/>
                <a:gd name="T53" fmla="*/ 14 h 382"/>
                <a:gd name="T54" fmla="*/ 111 w 280"/>
                <a:gd name="T55" fmla="*/ 6 h 382"/>
                <a:gd name="T56" fmla="*/ 95 w 280"/>
                <a:gd name="T57" fmla="*/ 4 h 382"/>
                <a:gd name="T58" fmla="*/ 82 w 280"/>
                <a:gd name="T59" fmla="*/ 19 h 382"/>
                <a:gd name="T60" fmla="*/ 84 w 280"/>
                <a:gd name="T61" fmla="*/ 35 h 382"/>
                <a:gd name="T62" fmla="*/ 88 w 280"/>
                <a:gd name="T63" fmla="*/ 38 h 382"/>
                <a:gd name="T64" fmla="*/ 78 w 280"/>
                <a:gd name="T65" fmla="*/ 42 h 382"/>
                <a:gd name="T66" fmla="*/ 69 w 280"/>
                <a:gd name="T67" fmla="*/ 52 h 382"/>
                <a:gd name="T68" fmla="*/ 67 w 280"/>
                <a:gd name="T69" fmla="*/ 71 h 382"/>
                <a:gd name="T70" fmla="*/ 63 w 280"/>
                <a:gd name="T71" fmla="*/ 90 h 382"/>
                <a:gd name="T72" fmla="*/ 53 w 280"/>
                <a:gd name="T73" fmla="*/ 86 h 382"/>
                <a:gd name="T74" fmla="*/ 53 w 280"/>
                <a:gd name="T75" fmla="*/ 67 h 382"/>
                <a:gd name="T76" fmla="*/ 53 w 280"/>
                <a:gd name="T77" fmla="*/ 62 h 382"/>
                <a:gd name="T78" fmla="*/ 46 w 280"/>
                <a:gd name="T79" fmla="*/ 71 h 382"/>
                <a:gd name="T80" fmla="*/ 42 w 280"/>
                <a:gd name="T81" fmla="*/ 85 h 382"/>
                <a:gd name="T82" fmla="*/ 28 w 280"/>
                <a:gd name="T83" fmla="*/ 92 h 382"/>
                <a:gd name="T84" fmla="*/ 23 w 280"/>
                <a:gd name="T85" fmla="*/ 104 h 382"/>
                <a:gd name="T86" fmla="*/ 15 w 280"/>
                <a:gd name="T87" fmla="*/ 125 h 382"/>
                <a:gd name="T88" fmla="*/ 13 w 280"/>
                <a:gd name="T89" fmla="*/ 152 h 382"/>
                <a:gd name="T90" fmla="*/ 3 w 280"/>
                <a:gd name="T91" fmla="*/ 171 h 382"/>
                <a:gd name="T92" fmla="*/ 11 w 280"/>
                <a:gd name="T93" fmla="*/ 198 h 382"/>
                <a:gd name="T94" fmla="*/ 11 w 280"/>
                <a:gd name="T95" fmla="*/ 221 h 382"/>
                <a:gd name="T96" fmla="*/ 34 w 280"/>
                <a:gd name="T97" fmla="*/ 269 h 382"/>
                <a:gd name="T98" fmla="*/ 38 w 280"/>
                <a:gd name="T99" fmla="*/ 292 h 382"/>
                <a:gd name="T100" fmla="*/ 36 w 280"/>
                <a:gd name="T101" fmla="*/ 298 h 382"/>
                <a:gd name="T102" fmla="*/ 30 w 280"/>
                <a:gd name="T103" fmla="*/ 330 h 382"/>
                <a:gd name="T104" fmla="*/ 13 w 280"/>
                <a:gd name="T105" fmla="*/ 371 h 382"/>
                <a:gd name="T106" fmla="*/ 0 w 280"/>
                <a:gd name="T107" fmla="*/ 382 h 3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0"/>
                <a:gd name="T163" fmla="*/ 0 h 382"/>
                <a:gd name="T164" fmla="*/ 280 w 280"/>
                <a:gd name="T165" fmla="*/ 382 h 3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0" h="382">
                  <a:moveTo>
                    <a:pt x="0" y="382"/>
                  </a:moveTo>
                  <a:lnTo>
                    <a:pt x="140" y="365"/>
                  </a:lnTo>
                  <a:lnTo>
                    <a:pt x="140" y="369"/>
                  </a:lnTo>
                  <a:lnTo>
                    <a:pt x="228" y="357"/>
                  </a:lnTo>
                  <a:lnTo>
                    <a:pt x="230" y="353"/>
                  </a:lnTo>
                  <a:lnTo>
                    <a:pt x="239" y="332"/>
                  </a:lnTo>
                  <a:lnTo>
                    <a:pt x="243" y="326"/>
                  </a:lnTo>
                  <a:lnTo>
                    <a:pt x="243" y="313"/>
                  </a:lnTo>
                  <a:lnTo>
                    <a:pt x="247" y="301"/>
                  </a:lnTo>
                  <a:lnTo>
                    <a:pt x="259" y="292"/>
                  </a:lnTo>
                  <a:lnTo>
                    <a:pt x="259" y="280"/>
                  </a:lnTo>
                  <a:lnTo>
                    <a:pt x="261" y="278"/>
                  </a:lnTo>
                  <a:lnTo>
                    <a:pt x="261" y="271"/>
                  </a:lnTo>
                  <a:lnTo>
                    <a:pt x="266" y="265"/>
                  </a:lnTo>
                  <a:lnTo>
                    <a:pt x="270" y="273"/>
                  </a:lnTo>
                  <a:lnTo>
                    <a:pt x="272" y="273"/>
                  </a:lnTo>
                  <a:lnTo>
                    <a:pt x="276" y="269"/>
                  </a:lnTo>
                  <a:lnTo>
                    <a:pt x="278" y="267"/>
                  </a:lnTo>
                  <a:lnTo>
                    <a:pt x="280" y="261"/>
                  </a:lnTo>
                  <a:lnTo>
                    <a:pt x="278" y="248"/>
                  </a:lnTo>
                  <a:lnTo>
                    <a:pt x="280" y="232"/>
                  </a:lnTo>
                  <a:lnTo>
                    <a:pt x="274" y="223"/>
                  </a:lnTo>
                  <a:lnTo>
                    <a:pt x="272" y="202"/>
                  </a:lnTo>
                  <a:lnTo>
                    <a:pt x="253" y="150"/>
                  </a:lnTo>
                  <a:lnTo>
                    <a:pt x="232" y="142"/>
                  </a:lnTo>
                  <a:lnTo>
                    <a:pt x="224" y="148"/>
                  </a:lnTo>
                  <a:lnTo>
                    <a:pt x="214" y="157"/>
                  </a:lnTo>
                  <a:lnTo>
                    <a:pt x="191" y="192"/>
                  </a:lnTo>
                  <a:lnTo>
                    <a:pt x="190" y="192"/>
                  </a:lnTo>
                  <a:lnTo>
                    <a:pt x="188" y="190"/>
                  </a:lnTo>
                  <a:lnTo>
                    <a:pt x="178" y="186"/>
                  </a:lnTo>
                  <a:lnTo>
                    <a:pt x="176" y="184"/>
                  </a:lnTo>
                  <a:lnTo>
                    <a:pt x="172" y="177"/>
                  </a:lnTo>
                  <a:lnTo>
                    <a:pt x="174" y="161"/>
                  </a:lnTo>
                  <a:lnTo>
                    <a:pt x="178" y="156"/>
                  </a:lnTo>
                  <a:lnTo>
                    <a:pt x="190" y="148"/>
                  </a:lnTo>
                  <a:lnTo>
                    <a:pt x="193" y="142"/>
                  </a:lnTo>
                  <a:lnTo>
                    <a:pt x="193" y="136"/>
                  </a:lnTo>
                  <a:lnTo>
                    <a:pt x="195" y="131"/>
                  </a:lnTo>
                  <a:lnTo>
                    <a:pt x="201" y="129"/>
                  </a:lnTo>
                  <a:lnTo>
                    <a:pt x="207" y="117"/>
                  </a:lnTo>
                  <a:lnTo>
                    <a:pt x="207" y="94"/>
                  </a:lnTo>
                  <a:lnTo>
                    <a:pt x="203" y="83"/>
                  </a:lnTo>
                  <a:lnTo>
                    <a:pt x="199" y="77"/>
                  </a:lnTo>
                  <a:lnTo>
                    <a:pt x="191" y="67"/>
                  </a:lnTo>
                  <a:lnTo>
                    <a:pt x="190" y="63"/>
                  </a:lnTo>
                  <a:lnTo>
                    <a:pt x="191" y="58"/>
                  </a:lnTo>
                  <a:lnTo>
                    <a:pt x="199" y="56"/>
                  </a:lnTo>
                  <a:lnTo>
                    <a:pt x="201" y="52"/>
                  </a:lnTo>
                  <a:lnTo>
                    <a:pt x="191" y="37"/>
                  </a:lnTo>
                  <a:lnTo>
                    <a:pt x="184" y="33"/>
                  </a:lnTo>
                  <a:lnTo>
                    <a:pt x="161" y="23"/>
                  </a:lnTo>
                  <a:lnTo>
                    <a:pt x="143" y="19"/>
                  </a:lnTo>
                  <a:lnTo>
                    <a:pt x="138" y="14"/>
                  </a:lnTo>
                  <a:lnTo>
                    <a:pt x="124" y="10"/>
                  </a:lnTo>
                  <a:lnTo>
                    <a:pt x="111" y="6"/>
                  </a:lnTo>
                  <a:lnTo>
                    <a:pt x="101" y="0"/>
                  </a:lnTo>
                  <a:lnTo>
                    <a:pt x="95" y="4"/>
                  </a:lnTo>
                  <a:lnTo>
                    <a:pt x="88" y="8"/>
                  </a:lnTo>
                  <a:lnTo>
                    <a:pt x="82" y="19"/>
                  </a:lnTo>
                  <a:lnTo>
                    <a:pt x="82" y="31"/>
                  </a:lnTo>
                  <a:lnTo>
                    <a:pt x="84" y="35"/>
                  </a:lnTo>
                  <a:lnTo>
                    <a:pt x="86" y="35"/>
                  </a:lnTo>
                  <a:lnTo>
                    <a:pt x="88" y="38"/>
                  </a:lnTo>
                  <a:lnTo>
                    <a:pt x="84" y="40"/>
                  </a:lnTo>
                  <a:lnTo>
                    <a:pt x="78" y="42"/>
                  </a:lnTo>
                  <a:lnTo>
                    <a:pt x="74" y="46"/>
                  </a:lnTo>
                  <a:lnTo>
                    <a:pt x="69" y="52"/>
                  </a:lnTo>
                  <a:lnTo>
                    <a:pt x="65" y="62"/>
                  </a:lnTo>
                  <a:lnTo>
                    <a:pt x="67" y="71"/>
                  </a:lnTo>
                  <a:lnTo>
                    <a:pt x="67" y="81"/>
                  </a:lnTo>
                  <a:lnTo>
                    <a:pt x="63" y="90"/>
                  </a:lnTo>
                  <a:lnTo>
                    <a:pt x="53" y="96"/>
                  </a:lnTo>
                  <a:lnTo>
                    <a:pt x="53" y="86"/>
                  </a:lnTo>
                  <a:lnTo>
                    <a:pt x="57" y="79"/>
                  </a:lnTo>
                  <a:lnTo>
                    <a:pt x="53" y="67"/>
                  </a:lnTo>
                  <a:lnTo>
                    <a:pt x="53" y="65"/>
                  </a:lnTo>
                  <a:lnTo>
                    <a:pt x="53" y="62"/>
                  </a:lnTo>
                  <a:lnTo>
                    <a:pt x="49" y="63"/>
                  </a:lnTo>
                  <a:lnTo>
                    <a:pt x="46" y="71"/>
                  </a:lnTo>
                  <a:lnTo>
                    <a:pt x="44" y="79"/>
                  </a:lnTo>
                  <a:lnTo>
                    <a:pt x="42" y="85"/>
                  </a:lnTo>
                  <a:lnTo>
                    <a:pt x="36" y="85"/>
                  </a:lnTo>
                  <a:lnTo>
                    <a:pt x="28" y="92"/>
                  </a:lnTo>
                  <a:lnTo>
                    <a:pt x="24" y="98"/>
                  </a:lnTo>
                  <a:lnTo>
                    <a:pt x="23" y="104"/>
                  </a:lnTo>
                  <a:lnTo>
                    <a:pt x="17" y="111"/>
                  </a:lnTo>
                  <a:lnTo>
                    <a:pt x="15" y="125"/>
                  </a:lnTo>
                  <a:lnTo>
                    <a:pt x="15" y="142"/>
                  </a:lnTo>
                  <a:lnTo>
                    <a:pt x="13" y="152"/>
                  </a:lnTo>
                  <a:lnTo>
                    <a:pt x="7" y="163"/>
                  </a:lnTo>
                  <a:lnTo>
                    <a:pt x="3" y="171"/>
                  </a:lnTo>
                  <a:lnTo>
                    <a:pt x="5" y="179"/>
                  </a:lnTo>
                  <a:lnTo>
                    <a:pt x="11" y="198"/>
                  </a:lnTo>
                  <a:lnTo>
                    <a:pt x="7" y="211"/>
                  </a:lnTo>
                  <a:lnTo>
                    <a:pt x="11" y="221"/>
                  </a:lnTo>
                  <a:lnTo>
                    <a:pt x="24" y="248"/>
                  </a:lnTo>
                  <a:lnTo>
                    <a:pt x="34" y="269"/>
                  </a:lnTo>
                  <a:lnTo>
                    <a:pt x="34" y="288"/>
                  </a:lnTo>
                  <a:lnTo>
                    <a:pt x="38" y="292"/>
                  </a:lnTo>
                  <a:lnTo>
                    <a:pt x="38" y="296"/>
                  </a:lnTo>
                  <a:lnTo>
                    <a:pt x="36" y="298"/>
                  </a:lnTo>
                  <a:lnTo>
                    <a:pt x="34" y="317"/>
                  </a:lnTo>
                  <a:lnTo>
                    <a:pt x="30" y="330"/>
                  </a:lnTo>
                  <a:lnTo>
                    <a:pt x="24" y="344"/>
                  </a:lnTo>
                  <a:lnTo>
                    <a:pt x="13" y="371"/>
                  </a:lnTo>
                  <a:lnTo>
                    <a:pt x="3" y="378"/>
                  </a:lnTo>
                  <a:lnTo>
                    <a:pt x="0" y="382"/>
                  </a:lnTo>
                </a:path>
              </a:pathLst>
            </a:custGeom>
            <a:noFill/>
            <a:ln w="0">
              <a:solidFill>
                <a:srgbClr val="000000"/>
              </a:solidFill>
              <a:prstDash val="solid"/>
              <a:round/>
              <a:headEnd/>
              <a:tailEnd/>
            </a:ln>
          </p:spPr>
          <p:txBody>
            <a:bodyPr/>
            <a:lstStyle/>
            <a:p>
              <a:endParaRPr lang="en-US"/>
            </a:p>
          </p:txBody>
        </p:sp>
        <p:sp>
          <p:nvSpPr>
            <p:cNvPr id="607" name="Freeform 289"/>
            <p:cNvSpPr>
              <a:spLocks/>
            </p:cNvSpPr>
            <p:nvPr/>
          </p:nvSpPr>
          <p:spPr bwMode="auto">
            <a:xfrm>
              <a:off x="5557878" y="1075703"/>
              <a:ext cx="1053891" cy="490367"/>
            </a:xfrm>
            <a:custGeom>
              <a:avLst/>
              <a:gdLst>
                <a:gd name="T0" fmla="*/ 19 w 437"/>
                <a:gd name="T1" fmla="*/ 82 h 215"/>
                <a:gd name="T2" fmla="*/ 40 w 437"/>
                <a:gd name="T3" fmla="*/ 67 h 215"/>
                <a:gd name="T4" fmla="*/ 101 w 437"/>
                <a:gd name="T5" fmla="*/ 28 h 215"/>
                <a:gd name="T6" fmla="*/ 136 w 437"/>
                <a:gd name="T7" fmla="*/ 2 h 215"/>
                <a:gd name="T8" fmla="*/ 161 w 437"/>
                <a:gd name="T9" fmla="*/ 2 h 215"/>
                <a:gd name="T10" fmla="*/ 144 w 437"/>
                <a:gd name="T11" fmla="*/ 19 h 215"/>
                <a:gd name="T12" fmla="*/ 120 w 437"/>
                <a:gd name="T13" fmla="*/ 44 h 215"/>
                <a:gd name="T14" fmla="*/ 122 w 437"/>
                <a:gd name="T15" fmla="*/ 61 h 215"/>
                <a:gd name="T16" fmla="*/ 147 w 437"/>
                <a:gd name="T17" fmla="*/ 51 h 215"/>
                <a:gd name="T18" fmla="*/ 207 w 437"/>
                <a:gd name="T19" fmla="*/ 80 h 215"/>
                <a:gd name="T20" fmla="*/ 226 w 437"/>
                <a:gd name="T21" fmla="*/ 84 h 215"/>
                <a:gd name="T22" fmla="*/ 234 w 437"/>
                <a:gd name="T23" fmla="*/ 88 h 215"/>
                <a:gd name="T24" fmla="*/ 257 w 437"/>
                <a:gd name="T25" fmla="*/ 67 h 215"/>
                <a:gd name="T26" fmla="*/ 335 w 437"/>
                <a:gd name="T27" fmla="*/ 42 h 215"/>
                <a:gd name="T28" fmla="*/ 335 w 437"/>
                <a:gd name="T29" fmla="*/ 59 h 215"/>
                <a:gd name="T30" fmla="*/ 349 w 437"/>
                <a:gd name="T31" fmla="*/ 73 h 215"/>
                <a:gd name="T32" fmla="*/ 380 w 437"/>
                <a:gd name="T33" fmla="*/ 69 h 215"/>
                <a:gd name="T34" fmla="*/ 401 w 437"/>
                <a:gd name="T35" fmla="*/ 94 h 215"/>
                <a:gd name="T36" fmla="*/ 433 w 437"/>
                <a:gd name="T37" fmla="*/ 96 h 215"/>
                <a:gd name="T38" fmla="*/ 431 w 437"/>
                <a:gd name="T39" fmla="*/ 111 h 215"/>
                <a:gd name="T40" fmla="*/ 416 w 437"/>
                <a:gd name="T41" fmla="*/ 107 h 215"/>
                <a:gd name="T42" fmla="*/ 399 w 437"/>
                <a:gd name="T43" fmla="*/ 111 h 215"/>
                <a:gd name="T44" fmla="*/ 368 w 437"/>
                <a:gd name="T45" fmla="*/ 111 h 215"/>
                <a:gd name="T46" fmla="*/ 364 w 437"/>
                <a:gd name="T47" fmla="*/ 124 h 215"/>
                <a:gd name="T48" fmla="*/ 326 w 437"/>
                <a:gd name="T49" fmla="*/ 111 h 215"/>
                <a:gd name="T50" fmla="*/ 299 w 437"/>
                <a:gd name="T51" fmla="*/ 122 h 215"/>
                <a:gd name="T52" fmla="*/ 287 w 437"/>
                <a:gd name="T53" fmla="*/ 128 h 215"/>
                <a:gd name="T54" fmla="*/ 264 w 437"/>
                <a:gd name="T55" fmla="*/ 130 h 215"/>
                <a:gd name="T56" fmla="*/ 243 w 437"/>
                <a:gd name="T57" fmla="*/ 161 h 215"/>
                <a:gd name="T58" fmla="*/ 245 w 437"/>
                <a:gd name="T59" fmla="*/ 144 h 215"/>
                <a:gd name="T60" fmla="*/ 230 w 437"/>
                <a:gd name="T61" fmla="*/ 149 h 215"/>
                <a:gd name="T62" fmla="*/ 220 w 437"/>
                <a:gd name="T63" fmla="*/ 140 h 215"/>
                <a:gd name="T64" fmla="*/ 209 w 437"/>
                <a:gd name="T65" fmla="*/ 167 h 215"/>
                <a:gd name="T66" fmla="*/ 191 w 437"/>
                <a:gd name="T67" fmla="*/ 201 h 215"/>
                <a:gd name="T68" fmla="*/ 180 w 437"/>
                <a:gd name="T69" fmla="*/ 209 h 215"/>
                <a:gd name="T70" fmla="*/ 182 w 437"/>
                <a:gd name="T71" fmla="*/ 190 h 215"/>
                <a:gd name="T72" fmla="*/ 167 w 437"/>
                <a:gd name="T73" fmla="*/ 190 h 215"/>
                <a:gd name="T74" fmla="*/ 157 w 437"/>
                <a:gd name="T75" fmla="*/ 153 h 215"/>
                <a:gd name="T76" fmla="*/ 149 w 437"/>
                <a:gd name="T77" fmla="*/ 145 h 215"/>
                <a:gd name="T78" fmla="*/ 122 w 437"/>
                <a:gd name="T79" fmla="*/ 136 h 215"/>
                <a:gd name="T80" fmla="*/ 113 w 437"/>
                <a:gd name="T81" fmla="*/ 136 h 215"/>
                <a:gd name="T82" fmla="*/ 84 w 437"/>
                <a:gd name="T83" fmla="*/ 124 h 215"/>
                <a:gd name="T84" fmla="*/ 17 w 437"/>
                <a:gd name="T85" fmla="*/ 99 h 215"/>
                <a:gd name="T86" fmla="*/ 0 w 437"/>
                <a:gd name="T87" fmla="*/ 90 h 2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7"/>
                <a:gd name="T133" fmla="*/ 0 h 215"/>
                <a:gd name="T134" fmla="*/ 437 w 437"/>
                <a:gd name="T135" fmla="*/ 215 h 2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7" h="215">
                  <a:moveTo>
                    <a:pt x="0" y="90"/>
                  </a:moveTo>
                  <a:lnTo>
                    <a:pt x="13" y="86"/>
                  </a:lnTo>
                  <a:lnTo>
                    <a:pt x="19" y="82"/>
                  </a:lnTo>
                  <a:lnTo>
                    <a:pt x="32" y="74"/>
                  </a:lnTo>
                  <a:lnTo>
                    <a:pt x="36" y="67"/>
                  </a:lnTo>
                  <a:lnTo>
                    <a:pt x="40" y="67"/>
                  </a:lnTo>
                  <a:lnTo>
                    <a:pt x="65" y="57"/>
                  </a:lnTo>
                  <a:lnTo>
                    <a:pt x="82" y="48"/>
                  </a:lnTo>
                  <a:lnTo>
                    <a:pt x="101" y="28"/>
                  </a:lnTo>
                  <a:lnTo>
                    <a:pt x="109" y="26"/>
                  </a:lnTo>
                  <a:lnTo>
                    <a:pt x="124" y="7"/>
                  </a:lnTo>
                  <a:lnTo>
                    <a:pt x="136" y="2"/>
                  </a:lnTo>
                  <a:lnTo>
                    <a:pt x="155" y="0"/>
                  </a:lnTo>
                  <a:lnTo>
                    <a:pt x="161" y="0"/>
                  </a:lnTo>
                  <a:lnTo>
                    <a:pt x="161" y="2"/>
                  </a:lnTo>
                  <a:lnTo>
                    <a:pt x="151" y="9"/>
                  </a:lnTo>
                  <a:lnTo>
                    <a:pt x="147" y="9"/>
                  </a:lnTo>
                  <a:lnTo>
                    <a:pt x="144" y="19"/>
                  </a:lnTo>
                  <a:lnTo>
                    <a:pt x="130" y="34"/>
                  </a:lnTo>
                  <a:lnTo>
                    <a:pt x="124" y="40"/>
                  </a:lnTo>
                  <a:lnTo>
                    <a:pt x="120" y="44"/>
                  </a:lnTo>
                  <a:lnTo>
                    <a:pt x="119" y="57"/>
                  </a:lnTo>
                  <a:lnTo>
                    <a:pt x="120" y="65"/>
                  </a:lnTo>
                  <a:lnTo>
                    <a:pt x="122" y="61"/>
                  </a:lnTo>
                  <a:lnTo>
                    <a:pt x="134" y="51"/>
                  </a:lnTo>
                  <a:lnTo>
                    <a:pt x="142" y="51"/>
                  </a:lnTo>
                  <a:lnTo>
                    <a:pt x="147" y="51"/>
                  </a:lnTo>
                  <a:lnTo>
                    <a:pt x="170" y="61"/>
                  </a:lnTo>
                  <a:lnTo>
                    <a:pt x="191" y="82"/>
                  </a:lnTo>
                  <a:lnTo>
                    <a:pt x="207" y="80"/>
                  </a:lnTo>
                  <a:lnTo>
                    <a:pt x="215" y="82"/>
                  </a:lnTo>
                  <a:lnTo>
                    <a:pt x="220" y="84"/>
                  </a:lnTo>
                  <a:lnTo>
                    <a:pt x="226" y="84"/>
                  </a:lnTo>
                  <a:lnTo>
                    <a:pt x="228" y="84"/>
                  </a:lnTo>
                  <a:lnTo>
                    <a:pt x="234" y="86"/>
                  </a:lnTo>
                  <a:lnTo>
                    <a:pt x="234" y="88"/>
                  </a:lnTo>
                  <a:lnTo>
                    <a:pt x="238" y="86"/>
                  </a:lnTo>
                  <a:lnTo>
                    <a:pt x="239" y="80"/>
                  </a:lnTo>
                  <a:lnTo>
                    <a:pt x="257" y="67"/>
                  </a:lnTo>
                  <a:lnTo>
                    <a:pt x="314" y="53"/>
                  </a:lnTo>
                  <a:lnTo>
                    <a:pt x="330" y="46"/>
                  </a:lnTo>
                  <a:lnTo>
                    <a:pt x="335" y="42"/>
                  </a:lnTo>
                  <a:lnTo>
                    <a:pt x="339" y="46"/>
                  </a:lnTo>
                  <a:lnTo>
                    <a:pt x="335" y="53"/>
                  </a:lnTo>
                  <a:lnTo>
                    <a:pt x="335" y="59"/>
                  </a:lnTo>
                  <a:lnTo>
                    <a:pt x="341" y="73"/>
                  </a:lnTo>
                  <a:lnTo>
                    <a:pt x="347" y="74"/>
                  </a:lnTo>
                  <a:lnTo>
                    <a:pt x="349" y="73"/>
                  </a:lnTo>
                  <a:lnTo>
                    <a:pt x="358" y="73"/>
                  </a:lnTo>
                  <a:lnTo>
                    <a:pt x="362" y="71"/>
                  </a:lnTo>
                  <a:lnTo>
                    <a:pt x="380" y="69"/>
                  </a:lnTo>
                  <a:lnTo>
                    <a:pt x="387" y="73"/>
                  </a:lnTo>
                  <a:lnTo>
                    <a:pt x="395" y="88"/>
                  </a:lnTo>
                  <a:lnTo>
                    <a:pt x="401" y="94"/>
                  </a:lnTo>
                  <a:lnTo>
                    <a:pt x="414" y="99"/>
                  </a:lnTo>
                  <a:lnTo>
                    <a:pt x="430" y="96"/>
                  </a:lnTo>
                  <a:lnTo>
                    <a:pt x="433" y="96"/>
                  </a:lnTo>
                  <a:lnTo>
                    <a:pt x="437" y="99"/>
                  </a:lnTo>
                  <a:lnTo>
                    <a:pt x="437" y="105"/>
                  </a:lnTo>
                  <a:lnTo>
                    <a:pt x="431" y="111"/>
                  </a:lnTo>
                  <a:lnTo>
                    <a:pt x="424" y="111"/>
                  </a:lnTo>
                  <a:lnTo>
                    <a:pt x="418" y="111"/>
                  </a:lnTo>
                  <a:lnTo>
                    <a:pt x="416" y="107"/>
                  </a:lnTo>
                  <a:lnTo>
                    <a:pt x="414" y="107"/>
                  </a:lnTo>
                  <a:lnTo>
                    <a:pt x="405" y="113"/>
                  </a:lnTo>
                  <a:lnTo>
                    <a:pt x="399" y="111"/>
                  </a:lnTo>
                  <a:lnTo>
                    <a:pt x="393" y="109"/>
                  </a:lnTo>
                  <a:lnTo>
                    <a:pt x="378" y="113"/>
                  </a:lnTo>
                  <a:lnTo>
                    <a:pt x="368" y="111"/>
                  </a:lnTo>
                  <a:lnTo>
                    <a:pt x="364" y="113"/>
                  </a:lnTo>
                  <a:lnTo>
                    <a:pt x="366" y="122"/>
                  </a:lnTo>
                  <a:lnTo>
                    <a:pt x="364" y="124"/>
                  </a:lnTo>
                  <a:lnTo>
                    <a:pt x="360" y="122"/>
                  </a:lnTo>
                  <a:lnTo>
                    <a:pt x="351" y="115"/>
                  </a:lnTo>
                  <a:lnTo>
                    <a:pt x="326" y="111"/>
                  </a:lnTo>
                  <a:lnTo>
                    <a:pt x="322" y="113"/>
                  </a:lnTo>
                  <a:lnTo>
                    <a:pt x="316" y="111"/>
                  </a:lnTo>
                  <a:lnTo>
                    <a:pt x="299" y="122"/>
                  </a:lnTo>
                  <a:lnTo>
                    <a:pt x="297" y="122"/>
                  </a:lnTo>
                  <a:lnTo>
                    <a:pt x="289" y="126"/>
                  </a:lnTo>
                  <a:lnTo>
                    <a:pt x="287" y="128"/>
                  </a:lnTo>
                  <a:lnTo>
                    <a:pt x="284" y="130"/>
                  </a:lnTo>
                  <a:lnTo>
                    <a:pt x="274" y="128"/>
                  </a:lnTo>
                  <a:lnTo>
                    <a:pt x="264" y="130"/>
                  </a:lnTo>
                  <a:lnTo>
                    <a:pt x="264" y="138"/>
                  </a:lnTo>
                  <a:lnTo>
                    <a:pt x="263" y="142"/>
                  </a:lnTo>
                  <a:lnTo>
                    <a:pt x="243" y="161"/>
                  </a:lnTo>
                  <a:lnTo>
                    <a:pt x="239" y="159"/>
                  </a:lnTo>
                  <a:lnTo>
                    <a:pt x="238" y="155"/>
                  </a:lnTo>
                  <a:lnTo>
                    <a:pt x="245" y="144"/>
                  </a:lnTo>
                  <a:lnTo>
                    <a:pt x="245" y="140"/>
                  </a:lnTo>
                  <a:lnTo>
                    <a:pt x="234" y="140"/>
                  </a:lnTo>
                  <a:lnTo>
                    <a:pt x="230" y="149"/>
                  </a:lnTo>
                  <a:lnTo>
                    <a:pt x="226" y="155"/>
                  </a:lnTo>
                  <a:lnTo>
                    <a:pt x="222" y="149"/>
                  </a:lnTo>
                  <a:lnTo>
                    <a:pt x="220" y="140"/>
                  </a:lnTo>
                  <a:lnTo>
                    <a:pt x="216" y="140"/>
                  </a:lnTo>
                  <a:lnTo>
                    <a:pt x="216" y="153"/>
                  </a:lnTo>
                  <a:lnTo>
                    <a:pt x="209" y="167"/>
                  </a:lnTo>
                  <a:lnTo>
                    <a:pt x="205" y="180"/>
                  </a:lnTo>
                  <a:lnTo>
                    <a:pt x="199" y="186"/>
                  </a:lnTo>
                  <a:lnTo>
                    <a:pt x="191" y="201"/>
                  </a:lnTo>
                  <a:lnTo>
                    <a:pt x="191" y="211"/>
                  </a:lnTo>
                  <a:lnTo>
                    <a:pt x="190" y="215"/>
                  </a:lnTo>
                  <a:lnTo>
                    <a:pt x="180" y="209"/>
                  </a:lnTo>
                  <a:lnTo>
                    <a:pt x="176" y="197"/>
                  </a:lnTo>
                  <a:lnTo>
                    <a:pt x="180" y="195"/>
                  </a:lnTo>
                  <a:lnTo>
                    <a:pt x="182" y="190"/>
                  </a:lnTo>
                  <a:lnTo>
                    <a:pt x="180" y="188"/>
                  </a:lnTo>
                  <a:lnTo>
                    <a:pt x="168" y="192"/>
                  </a:lnTo>
                  <a:lnTo>
                    <a:pt x="167" y="190"/>
                  </a:lnTo>
                  <a:lnTo>
                    <a:pt x="170" y="167"/>
                  </a:lnTo>
                  <a:lnTo>
                    <a:pt x="168" y="159"/>
                  </a:lnTo>
                  <a:lnTo>
                    <a:pt x="157" y="153"/>
                  </a:lnTo>
                  <a:lnTo>
                    <a:pt x="147" y="149"/>
                  </a:lnTo>
                  <a:lnTo>
                    <a:pt x="147" y="147"/>
                  </a:lnTo>
                  <a:lnTo>
                    <a:pt x="149" y="145"/>
                  </a:lnTo>
                  <a:lnTo>
                    <a:pt x="145" y="142"/>
                  </a:lnTo>
                  <a:lnTo>
                    <a:pt x="136" y="140"/>
                  </a:lnTo>
                  <a:lnTo>
                    <a:pt x="122" y="136"/>
                  </a:lnTo>
                  <a:lnTo>
                    <a:pt x="119" y="136"/>
                  </a:lnTo>
                  <a:lnTo>
                    <a:pt x="115" y="140"/>
                  </a:lnTo>
                  <a:lnTo>
                    <a:pt x="113" y="136"/>
                  </a:lnTo>
                  <a:lnTo>
                    <a:pt x="103" y="136"/>
                  </a:lnTo>
                  <a:lnTo>
                    <a:pt x="90" y="124"/>
                  </a:lnTo>
                  <a:lnTo>
                    <a:pt x="84" y="124"/>
                  </a:lnTo>
                  <a:lnTo>
                    <a:pt x="24" y="113"/>
                  </a:lnTo>
                  <a:lnTo>
                    <a:pt x="19" y="111"/>
                  </a:lnTo>
                  <a:lnTo>
                    <a:pt x="17" y="99"/>
                  </a:lnTo>
                  <a:lnTo>
                    <a:pt x="13" y="97"/>
                  </a:lnTo>
                  <a:lnTo>
                    <a:pt x="3" y="96"/>
                  </a:lnTo>
                  <a:lnTo>
                    <a:pt x="0" y="90"/>
                  </a:lnTo>
                </a:path>
              </a:pathLst>
            </a:custGeom>
            <a:noFill/>
            <a:ln w="0">
              <a:solidFill>
                <a:srgbClr val="000000"/>
              </a:solidFill>
              <a:prstDash val="solid"/>
              <a:round/>
              <a:headEnd/>
              <a:tailEnd/>
            </a:ln>
          </p:spPr>
          <p:txBody>
            <a:bodyPr/>
            <a:lstStyle/>
            <a:p>
              <a:endParaRPr lang="en-US"/>
            </a:p>
          </p:txBody>
        </p:sp>
        <p:sp>
          <p:nvSpPr>
            <p:cNvPr id="608" name="Freeform 290"/>
            <p:cNvSpPr>
              <a:spLocks/>
            </p:cNvSpPr>
            <p:nvPr/>
          </p:nvSpPr>
          <p:spPr bwMode="auto">
            <a:xfrm>
              <a:off x="4617335" y="1924153"/>
              <a:ext cx="1041832" cy="656864"/>
            </a:xfrm>
            <a:custGeom>
              <a:avLst/>
              <a:gdLst>
                <a:gd name="T0" fmla="*/ 351 w 432"/>
                <a:gd name="T1" fmla="*/ 0 h 288"/>
                <a:gd name="T2" fmla="*/ 363 w 432"/>
                <a:gd name="T3" fmla="*/ 19 h 288"/>
                <a:gd name="T4" fmla="*/ 357 w 432"/>
                <a:gd name="T5" fmla="*/ 33 h 288"/>
                <a:gd name="T6" fmla="*/ 367 w 432"/>
                <a:gd name="T7" fmla="*/ 69 h 288"/>
                <a:gd name="T8" fmla="*/ 393 w 432"/>
                <a:gd name="T9" fmla="*/ 82 h 288"/>
                <a:gd name="T10" fmla="*/ 399 w 432"/>
                <a:gd name="T11" fmla="*/ 96 h 288"/>
                <a:gd name="T12" fmla="*/ 414 w 432"/>
                <a:gd name="T13" fmla="*/ 113 h 288"/>
                <a:gd name="T14" fmla="*/ 432 w 432"/>
                <a:gd name="T15" fmla="*/ 136 h 288"/>
                <a:gd name="T16" fmla="*/ 428 w 432"/>
                <a:gd name="T17" fmla="*/ 153 h 288"/>
                <a:gd name="T18" fmla="*/ 422 w 432"/>
                <a:gd name="T19" fmla="*/ 167 h 288"/>
                <a:gd name="T20" fmla="*/ 399 w 432"/>
                <a:gd name="T21" fmla="*/ 182 h 288"/>
                <a:gd name="T22" fmla="*/ 382 w 432"/>
                <a:gd name="T23" fmla="*/ 186 h 288"/>
                <a:gd name="T24" fmla="*/ 370 w 432"/>
                <a:gd name="T25" fmla="*/ 201 h 288"/>
                <a:gd name="T26" fmla="*/ 380 w 432"/>
                <a:gd name="T27" fmla="*/ 217 h 288"/>
                <a:gd name="T28" fmla="*/ 380 w 432"/>
                <a:gd name="T29" fmla="*/ 236 h 288"/>
                <a:gd name="T30" fmla="*/ 359 w 432"/>
                <a:gd name="T31" fmla="*/ 265 h 288"/>
                <a:gd name="T32" fmla="*/ 357 w 432"/>
                <a:gd name="T33" fmla="*/ 280 h 288"/>
                <a:gd name="T34" fmla="*/ 332 w 432"/>
                <a:gd name="T35" fmla="*/ 267 h 288"/>
                <a:gd name="T36" fmla="*/ 54 w 432"/>
                <a:gd name="T37" fmla="*/ 271 h 288"/>
                <a:gd name="T38" fmla="*/ 54 w 432"/>
                <a:gd name="T39" fmla="*/ 253 h 288"/>
                <a:gd name="T40" fmla="*/ 46 w 432"/>
                <a:gd name="T41" fmla="*/ 240 h 288"/>
                <a:gd name="T42" fmla="*/ 48 w 432"/>
                <a:gd name="T43" fmla="*/ 224 h 288"/>
                <a:gd name="T44" fmla="*/ 42 w 432"/>
                <a:gd name="T45" fmla="*/ 207 h 288"/>
                <a:gd name="T46" fmla="*/ 42 w 432"/>
                <a:gd name="T47" fmla="*/ 192 h 288"/>
                <a:gd name="T48" fmla="*/ 29 w 432"/>
                <a:gd name="T49" fmla="*/ 176 h 288"/>
                <a:gd name="T50" fmla="*/ 25 w 432"/>
                <a:gd name="T51" fmla="*/ 161 h 288"/>
                <a:gd name="T52" fmla="*/ 13 w 432"/>
                <a:gd name="T53" fmla="*/ 140 h 288"/>
                <a:gd name="T54" fmla="*/ 17 w 432"/>
                <a:gd name="T55" fmla="*/ 121 h 288"/>
                <a:gd name="T56" fmla="*/ 8 w 432"/>
                <a:gd name="T57" fmla="*/ 107 h 288"/>
                <a:gd name="T58" fmla="*/ 6 w 432"/>
                <a:gd name="T59" fmla="*/ 96 h 288"/>
                <a:gd name="T60" fmla="*/ 6 w 432"/>
                <a:gd name="T61" fmla="*/ 61 h 288"/>
                <a:gd name="T62" fmla="*/ 9 w 432"/>
                <a:gd name="T63" fmla="*/ 50 h 288"/>
                <a:gd name="T64" fmla="*/ 2 w 432"/>
                <a:gd name="T65" fmla="*/ 31 h 288"/>
                <a:gd name="T66" fmla="*/ 2 w 432"/>
                <a:gd name="T67" fmla="*/ 17 h 288"/>
                <a:gd name="T68" fmla="*/ 6 w 432"/>
                <a:gd name="T69" fmla="*/ 11 h 2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2"/>
                <a:gd name="T106" fmla="*/ 0 h 288"/>
                <a:gd name="T107" fmla="*/ 432 w 432"/>
                <a:gd name="T108" fmla="*/ 288 h 2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2" h="288">
                  <a:moveTo>
                    <a:pt x="11" y="11"/>
                  </a:moveTo>
                  <a:lnTo>
                    <a:pt x="351" y="0"/>
                  </a:lnTo>
                  <a:lnTo>
                    <a:pt x="355" y="11"/>
                  </a:lnTo>
                  <a:lnTo>
                    <a:pt x="363" y="19"/>
                  </a:lnTo>
                  <a:lnTo>
                    <a:pt x="363" y="25"/>
                  </a:lnTo>
                  <a:lnTo>
                    <a:pt x="357" y="33"/>
                  </a:lnTo>
                  <a:lnTo>
                    <a:pt x="361" y="44"/>
                  </a:lnTo>
                  <a:lnTo>
                    <a:pt x="367" y="69"/>
                  </a:lnTo>
                  <a:lnTo>
                    <a:pt x="388" y="77"/>
                  </a:lnTo>
                  <a:lnTo>
                    <a:pt x="393" y="82"/>
                  </a:lnTo>
                  <a:lnTo>
                    <a:pt x="397" y="90"/>
                  </a:lnTo>
                  <a:lnTo>
                    <a:pt x="399" y="96"/>
                  </a:lnTo>
                  <a:lnTo>
                    <a:pt x="413" y="104"/>
                  </a:lnTo>
                  <a:lnTo>
                    <a:pt x="414" y="113"/>
                  </a:lnTo>
                  <a:lnTo>
                    <a:pt x="428" y="121"/>
                  </a:lnTo>
                  <a:lnTo>
                    <a:pt x="432" y="136"/>
                  </a:lnTo>
                  <a:lnTo>
                    <a:pt x="432" y="144"/>
                  </a:lnTo>
                  <a:lnTo>
                    <a:pt x="428" y="153"/>
                  </a:lnTo>
                  <a:lnTo>
                    <a:pt x="422" y="159"/>
                  </a:lnTo>
                  <a:lnTo>
                    <a:pt x="422" y="167"/>
                  </a:lnTo>
                  <a:lnTo>
                    <a:pt x="411" y="178"/>
                  </a:lnTo>
                  <a:lnTo>
                    <a:pt x="399" y="182"/>
                  </a:lnTo>
                  <a:lnTo>
                    <a:pt x="395" y="186"/>
                  </a:lnTo>
                  <a:lnTo>
                    <a:pt x="382" y="186"/>
                  </a:lnTo>
                  <a:lnTo>
                    <a:pt x="376" y="192"/>
                  </a:lnTo>
                  <a:lnTo>
                    <a:pt x="370" y="201"/>
                  </a:lnTo>
                  <a:lnTo>
                    <a:pt x="372" y="207"/>
                  </a:lnTo>
                  <a:lnTo>
                    <a:pt x="380" y="217"/>
                  </a:lnTo>
                  <a:lnTo>
                    <a:pt x="382" y="223"/>
                  </a:lnTo>
                  <a:lnTo>
                    <a:pt x="380" y="236"/>
                  </a:lnTo>
                  <a:lnTo>
                    <a:pt x="370" y="259"/>
                  </a:lnTo>
                  <a:lnTo>
                    <a:pt x="359" y="265"/>
                  </a:lnTo>
                  <a:lnTo>
                    <a:pt x="357" y="272"/>
                  </a:lnTo>
                  <a:lnTo>
                    <a:pt x="357" y="280"/>
                  </a:lnTo>
                  <a:lnTo>
                    <a:pt x="353" y="288"/>
                  </a:lnTo>
                  <a:lnTo>
                    <a:pt x="332" y="267"/>
                  </a:lnTo>
                  <a:lnTo>
                    <a:pt x="57" y="274"/>
                  </a:lnTo>
                  <a:lnTo>
                    <a:pt x="54" y="271"/>
                  </a:lnTo>
                  <a:lnTo>
                    <a:pt x="52" y="261"/>
                  </a:lnTo>
                  <a:lnTo>
                    <a:pt x="54" y="253"/>
                  </a:lnTo>
                  <a:lnTo>
                    <a:pt x="48" y="247"/>
                  </a:lnTo>
                  <a:lnTo>
                    <a:pt x="46" y="240"/>
                  </a:lnTo>
                  <a:lnTo>
                    <a:pt x="52" y="232"/>
                  </a:lnTo>
                  <a:lnTo>
                    <a:pt x="48" y="224"/>
                  </a:lnTo>
                  <a:lnTo>
                    <a:pt x="40" y="221"/>
                  </a:lnTo>
                  <a:lnTo>
                    <a:pt x="42" y="207"/>
                  </a:lnTo>
                  <a:lnTo>
                    <a:pt x="44" y="198"/>
                  </a:lnTo>
                  <a:lnTo>
                    <a:pt x="42" y="192"/>
                  </a:lnTo>
                  <a:lnTo>
                    <a:pt x="33" y="184"/>
                  </a:lnTo>
                  <a:lnTo>
                    <a:pt x="29" y="176"/>
                  </a:lnTo>
                  <a:lnTo>
                    <a:pt x="33" y="169"/>
                  </a:lnTo>
                  <a:lnTo>
                    <a:pt x="25" y="161"/>
                  </a:lnTo>
                  <a:lnTo>
                    <a:pt x="21" y="148"/>
                  </a:lnTo>
                  <a:lnTo>
                    <a:pt x="13" y="140"/>
                  </a:lnTo>
                  <a:lnTo>
                    <a:pt x="17" y="129"/>
                  </a:lnTo>
                  <a:lnTo>
                    <a:pt x="17" y="121"/>
                  </a:lnTo>
                  <a:lnTo>
                    <a:pt x="8" y="115"/>
                  </a:lnTo>
                  <a:lnTo>
                    <a:pt x="8" y="107"/>
                  </a:lnTo>
                  <a:lnTo>
                    <a:pt x="8" y="104"/>
                  </a:lnTo>
                  <a:lnTo>
                    <a:pt x="6" y="96"/>
                  </a:lnTo>
                  <a:lnTo>
                    <a:pt x="0" y="79"/>
                  </a:lnTo>
                  <a:lnTo>
                    <a:pt x="6" y="61"/>
                  </a:lnTo>
                  <a:lnTo>
                    <a:pt x="6" y="54"/>
                  </a:lnTo>
                  <a:lnTo>
                    <a:pt x="9" y="50"/>
                  </a:lnTo>
                  <a:lnTo>
                    <a:pt x="6" y="36"/>
                  </a:lnTo>
                  <a:lnTo>
                    <a:pt x="2" y="31"/>
                  </a:lnTo>
                  <a:lnTo>
                    <a:pt x="6" y="21"/>
                  </a:lnTo>
                  <a:lnTo>
                    <a:pt x="2" y="17"/>
                  </a:lnTo>
                  <a:lnTo>
                    <a:pt x="0" y="11"/>
                  </a:lnTo>
                  <a:lnTo>
                    <a:pt x="6" y="11"/>
                  </a:lnTo>
                  <a:lnTo>
                    <a:pt x="11" y="11"/>
                  </a:lnTo>
                </a:path>
              </a:pathLst>
            </a:custGeom>
            <a:noFill/>
            <a:ln w="0">
              <a:solidFill>
                <a:srgbClr val="000000"/>
              </a:solidFill>
              <a:prstDash val="solid"/>
              <a:round/>
              <a:headEnd/>
              <a:tailEnd/>
            </a:ln>
          </p:spPr>
          <p:txBody>
            <a:bodyPr/>
            <a:lstStyle/>
            <a:p>
              <a:endParaRPr lang="en-US"/>
            </a:p>
          </p:txBody>
        </p:sp>
        <p:sp>
          <p:nvSpPr>
            <p:cNvPr id="609" name="Freeform 291"/>
            <p:cNvSpPr>
              <a:spLocks/>
            </p:cNvSpPr>
            <p:nvPr/>
          </p:nvSpPr>
          <p:spPr bwMode="auto">
            <a:xfrm>
              <a:off x="5454177" y="2104335"/>
              <a:ext cx="694555" cy="1158636"/>
            </a:xfrm>
            <a:custGeom>
              <a:avLst/>
              <a:gdLst>
                <a:gd name="T0" fmla="*/ 50 w 288"/>
                <a:gd name="T1" fmla="*/ 11 h 508"/>
                <a:gd name="T2" fmla="*/ 66 w 288"/>
                <a:gd name="T3" fmla="*/ 25 h 508"/>
                <a:gd name="T4" fmla="*/ 81 w 288"/>
                <a:gd name="T5" fmla="*/ 42 h 508"/>
                <a:gd name="T6" fmla="*/ 85 w 288"/>
                <a:gd name="T7" fmla="*/ 65 h 508"/>
                <a:gd name="T8" fmla="*/ 75 w 288"/>
                <a:gd name="T9" fmla="*/ 80 h 508"/>
                <a:gd name="T10" fmla="*/ 64 w 288"/>
                <a:gd name="T11" fmla="*/ 99 h 508"/>
                <a:gd name="T12" fmla="*/ 48 w 288"/>
                <a:gd name="T13" fmla="*/ 107 h 508"/>
                <a:gd name="T14" fmla="*/ 29 w 288"/>
                <a:gd name="T15" fmla="*/ 113 h 508"/>
                <a:gd name="T16" fmla="*/ 25 w 288"/>
                <a:gd name="T17" fmla="*/ 128 h 508"/>
                <a:gd name="T18" fmla="*/ 35 w 288"/>
                <a:gd name="T19" fmla="*/ 144 h 508"/>
                <a:gd name="T20" fmla="*/ 23 w 288"/>
                <a:gd name="T21" fmla="*/ 180 h 508"/>
                <a:gd name="T22" fmla="*/ 10 w 288"/>
                <a:gd name="T23" fmla="*/ 193 h 508"/>
                <a:gd name="T24" fmla="*/ 6 w 288"/>
                <a:gd name="T25" fmla="*/ 209 h 508"/>
                <a:gd name="T26" fmla="*/ 0 w 288"/>
                <a:gd name="T27" fmla="*/ 222 h 508"/>
                <a:gd name="T28" fmla="*/ 8 w 288"/>
                <a:gd name="T29" fmla="*/ 253 h 508"/>
                <a:gd name="T30" fmla="*/ 29 w 288"/>
                <a:gd name="T31" fmla="*/ 284 h 508"/>
                <a:gd name="T32" fmla="*/ 56 w 288"/>
                <a:gd name="T33" fmla="*/ 307 h 508"/>
                <a:gd name="T34" fmla="*/ 71 w 288"/>
                <a:gd name="T35" fmla="*/ 341 h 508"/>
                <a:gd name="T36" fmla="*/ 83 w 288"/>
                <a:gd name="T37" fmla="*/ 332 h 508"/>
                <a:gd name="T38" fmla="*/ 104 w 288"/>
                <a:gd name="T39" fmla="*/ 347 h 508"/>
                <a:gd name="T40" fmla="*/ 102 w 288"/>
                <a:gd name="T41" fmla="*/ 370 h 508"/>
                <a:gd name="T42" fmla="*/ 87 w 288"/>
                <a:gd name="T43" fmla="*/ 391 h 508"/>
                <a:gd name="T44" fmla="*/ 104 w 288"/>
                <a:gd name="T45" fmla="*/ 414 h 508"/>
                <a:gd name="T46" fmla="*/ 133 w 288"/>
                <a:gd name="T47" fmla="*/ 429 h 508"/>
                <a:gd name="T48" fmla="*/ 156 w 288"/>
                <a:gd name="T49" fmla="*/ 462 h 508"/>
                <a:gd name="T50" fmla="*/ 163 w 288"/>
                <a:gd name="T51" fmla="*/ 474 h 508"/>
                <a:gd name="T52" fmla="*/ 158 w 288"/>
                <a:gd name="T53" fmla="*/ 483 h 508"/>
                <a:gd name="T54" fmla="*/ 175 w 288"/>
                <a:gd name="T55" fmla="*/ 506 h 508"/>
                <a:gd name="T56" fmla="*/ 181 w 288"/>
                <a:gd name="T57" fmla="*/ 502 h 508"/>
                <a:gd name="T58" fmla="*/ 187 w 288"/>
                <a:gd name="T59" fmla="*/ 489 h 508"/>
                <a:gd name="T60" fmla="*/ 208 w 288"/>
                <a:gd name="T61" fmla="*/ 487 h 508"/>
                <a:gd name="T62" fmla="*/ 225 w 288"/>
                <a:gd name="T63" fmla="*/ 497 h 508"/>
                <a:gd name="T64" fmla="*/ 231 w 288"/>
                <a:gd name="T65" fmla="*/ 476 h 508"/>
                <a:gd name="T66" fmla="*/ 234 w 288"/>
                <a:gd name="T67" fmla="*/ 462 h 508"/>
                <a:gd name="T68" fmla="*/ 259 w 288"/>
                <a:gd name="T69" fmla="*/ 454 h 508"/>
                <a:gd name="T70" fmla="*/ 252 w 288"/>
                <a:gd name="T71" fmla="*/ 443 h 508"/>
                <a:gd name="T72" fmla="*/ 256 w 288"/>
                <a:gd name="T73" fmla="*/ 433 h 508"/>
                <a:gd name="T74" fmla="*/ 258 w 288"/>
                <a:gd name="T75" fmla="*/ 428 h 508"/>
                <a:gd name="T76" fmla="*/ 256 w 288"/>
                <a:gd name="T77" fmla="*/ 420 h 508"/>
                <a:gd name="T78" fmla="*/ 259 w 288"/>
                <a:gd name="T79" fmla="*/ 389 h 508"/>
                <a:gd name="T80" fmla="*/ 277 w 288"/>
                <a:gd name="T81" fmla="*/ 364 h 508"/>
                <a:gd name="T82" fmla="*/ 288 w 288"/>
                <a:gd name="T83" fmla="*/ 341 h 508"/>
                <a:gd name="T84" fmla="*/ 277 w 288"/>
                <a:gd name="T85" fmla="*/ 305 h 508"/>
                <a:gd name="T86" fmla="*/ 279 w 288"/>
                <a:gd name="T87" fmla="*/ 286 h 508"/>
                <a:gd name="T88" fmla="*/ 263 w 288"/>
                <a:gd name="T89" fmla="*/ 67 h 508"/>
                <a:gd name="T90" fmla="*/ 258 w 288"/>
                <a:gd name="T91" fmla="*/ 59 h 508"/>
                <a:gd name="T92" fmla="*/ 250 w 288"/>
                <a:gd name="T93" fmla="*/ 34 h 508"/>
                <a:gd name="T94" fmla="*/ 236 w 288"/>
                <a:gd name="T95" fmla="*/ 15 h 5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8"/>
                <a:gd name="T145" fmla="*/ 0 h 508"/>
                <a:gd name="T146" fmla="*/ 288 w 288"/>
                <a:gd name="T147" fmla="*/ 508 h 5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8" h="508">
                  <a:moveTo>
                    <a:pt x="236" y="0"/>
                  </a:moveTo>
                  <a:lnTo>
                    <a:pt x="50" y="11"/>
                  </a:lnTo>
                  <a:lnTo>
                    <a:pt x="52" y="17"/>
                  </a:lnTo>
                  <a:lnTo>
                    <a:pt x="66" y="25"/>
                  </a:lnTo>
                  <a:lnTo>
                    <a:pt x="67" y="34"/>
                  </a:lnTo>
                  <a:lnTo>
                    <a:pt x="81" y="42"/>
                  </a:lnTo>
                  <a:lnTo>
                    <a:pt x="85" y="57"/>
                  </a:lnTo>
                  <a:lnTo>
                    <a:pt x="85" y="65"/>
                  </a:lnTo>
                  <a:lnTo>
                    <a:pt x="81" y="74"/>
                  </a:lnTo>
                  <a:lnTo>
                    <a:pt x="75" y="80"/>
                  </a:lnTo>
                  <a:lnTo>
                    <a:pt x="75" y="88"/>
                  </a:lnTo>
                  <a:lnTo>
                    <a:pt x="64" y="99"/>
                  </a:lnTo>
                  <a:lnTo>
                    <a:pt x="52" y="103"/>
                  </a:lnTo>
                  <a:lnTo>
                    <a:pt x="48" y="107"/>
                  </a:lnTo>
                  <a:lnTo>
                    <a:pt x="35" y="107"/>
                  </a:lnTo>
                  <a:lnTo>
                    <a:pt x="29" y="113"/>
                  </a:lnTo>
                  <a:lnTo>
                    <a:pt x="23" y="122"/>
                  </a:lnTo>
                  <a:lnTo>
                    <a:pt x="25" y="128"/>
                  </a:lnTo>
                  <a:lnTo>
                    <a:pt x="33" y="138"/>
                  </a:lnTo>
                  <a:lnTo>
                    <a:pt x="35" y="144"/>
                  </a:lnTo>
                  <a:lnTo>
                    <a:pt x="33" y="157"/>
                  </a:lnTo>
                  <a:lnTo>
                    <a:pt x="23" y="180"/>
                  </a:lnTo>
                  <a:lnTo>
                    <a:pt x="12" y="186"/>
                  </a:lnTo>
                  <a:lnTo>
                    <a:pt x="10" y="193"/>
                  </a:lnTo>
                  <a:lnTo>
                    <a:pt x="10" y="201"/>
                  </a:lnTo>
                  <a:lnTo>
                    <a:pt x="6" y="209"/>
                  </a:lnTo>
                  <a:lnTo>
                    <a:pt x="6" y="211"/>
                  </a:lnTo>
                  <a:lnTo>
                    <a:pt x="0" y="222"/>
                  </a:lnTo>
                  <a:lnTo>
                    <a:pt x="2" y="238"/>
                  </a:lnTo>
                  <a:lnTo>
                    <a:pt x="8" y="253"/>
                  </a:lnTo>
                  <a:lnTo>
                    <a:pt x="10" y="261"/>
                  </a:lnTo>
                  <a:lnTo>
                    <a:pt x="29" y="284"/>
                  </a:lnTo>
                  <a:lnTo>
                    <a:pt x="50" y="301"/>
                  </a:lnTo>
                  <a:lnTo>
                    <a:pt x="56" y="307"/>
                  </a:lnTo>
                  <a:lnTo>
                    <a:pt x="67" y="339"/>
                  </a:lnTo>
                  <a:lnTo>
                    <a:pt x="71" y="341"/>
                  </a:lnTo>
                  <a:lnTo>
                    <a:pt x="79" y="335"/>
                  </a:lnTo>
                  <a:lnTo>
                    <a:pt x="83" y="332"/>
                  </a:lnTo>
                  <a:lnTo>
                    <a:pt x="100" y="341"/>
                  </a:lnTo>
                  <a:lnTo>
                    <a:pt x="104" y="347"/>
                  </a:lnTo>
                  <a:lnTo>
                    <a:pt x="100" y="358"/>
                  </a:lnTo>
                  <a:lnTo>
                    <a:pt x="102" y="370"/>
                  </a:lnTo>
                  <a:lnTo>
                    <a:pt x="89" y="385"/>
                  </a:lnTo>
                  <a:lnTo>
                    <a:pt x="87" y="391"/>
                  </a:lnTo>
                  <a:lnTo>
                    <a:pt x="91" y="403"/>
                  </a:lnTo>
                  <a:lnTo>
                    <a:pt x="104" y="414"/>
                  </a:lnTo>
                  <a:lnTo>
                    <a:pt x="123" y="426"/>
                  </a:lnTo>
                  <a:lnTo>
                    <a:pt x="133" y="429"/>
                  </a:lnTo>
                  <a:lnTo>
                    <a:pt x="154" y="447"/>
                  </a:lnTo>
                  <a:lnTo>
                    <a:pt x="156" y="462"/>
                  </a:lnTo>
                  <a:lnTo>
                    <a:pt x="163" y="470"/>
                  </a:lnTo>
                  <a:lnTo>
                    <a:pt x="163" y="474"/>
                  </a:lnTo>
                  <a:lnTo>
                    <a:pt x="158" y="479"/>
                  </a:lnTo>
                  <a:lnTo>
                    <a:pt x="158" y="483"/>
                  </a:lnTo>
                  <a:lnTo>
                    <a:pt x="171" y="508"/>
                  </a:lnTo>
                  <a:lnTo>
                    <a:pt x="175" y="506"/>
                  </a:lnTo>
                  <a:lnTo>
                    <a:pt x="175" y="502"/>
                  </a:lnTo>
                  <a:lnTo>
                    <a:pt x="181" y="502"/>
                  </a:lnTo>
                  <a:lnTo>
                    <a:pt x="183" y="506"/>
                  </a:lnTo>
                  <a:lnTo>
                    <a:pt x="187" y="489"/>
                  </a:lnTo>
                  <a:lnTo>
                    <a:pt x="194" y="485"/>
                  </a:lnTo>
                  <a:lnTo>
                    <a:pt x="208" y="487"/>
                  </a:lnTo>
                  <a:lnTo>
                    <a:pt x="215" y="491"/>
                  </a:lnTo>
                  <a:lnTo>
                    <a:pt x="225" y="497"/>
                  </a:lnTo>
                  <a:lnTo>
                    <a:pt x="234" y="493"/>
                  </a:lnTo>
                  <a:lnTo>
                    <a:pt x="231" y="476"/>
                  </a:lnTo>
                  <a:lnTo>
                    <a:pt x="229" y="466"/>
                  </a:lnTo>
                  <a:lnTo>
                    <a:pt x="234" y="462"/>
                  </a:lnTo>
                  <a:lnTo>
                    <a:pt x="258" y="456"/>
                  </a:lnTo>
                  <a:lnTo>
                    <a:pt x="259" y="454"/>
                  </a:lnTo>
                  <a:lnTo>
                    <a:pt x="252" y="445"/>
                  </a:lnTo>
                  <a:lnTo>
                    <a:pt x="252" y="443"/>
                  </a:lnTo>
                  <a:lnTo>
                    <a:pt x="254" y="439"/>
                  </a:lnTo>
                  <a:lnTo>
                    <a:pt x="256" y="433"/>
                  </a:lnTo>
                  <a:lnTo>
                    <a:pt x="259" y="429"/>
                  </a:lnTo>
                  <a:lnTo>
                    <a:pt x="258" y="428"/>
                  </a:lnTo>
                  <a:lnTo>
                    <a:pt x="256" y="424"/>
                  </a:lnTo>
                  <a:lnTo>
                    <a:pt x="256" y="420"/>
                  </a:lnTo>
                  <a:lnTo>
                    <a:pt x="259" y="403"/>
                  </a:lnTo>
                  <a:lnTo>
                    <a:pt x="259" y="389"/>
                  </a:lnTo>
                  <a:lnTo>
                    <a:pt x="271" y="380"/>
                  </a:lnTo>
                  <a:lnTo>
                    <a:pt x="277" y="364"/>
                  </a:lnTo>
                  <a:lnTo>
                    <a:pt x="279" y="358"/>
                  </a:lnTo>
                  <a:lnTo>
                    <a:pt x="288" y="341"/>
                  </a:lnTo>
                  <a:lnTo>
                    <a:pt x="286" y="322"/>
                  </a:lnTo>
                  <a:lnTo>
                    <a:pt x="277" y="305"/>
                  </a:lnTo>
                  <a:lnTo>
                    <a:pt x="281" y="293"/>
                  </a:lnTo>
                  <a:lnTo>
                    <a:pt x="279" y="286"/>
                  </a:lnTo>
                  <a:lnTo>
                    <a:pt x="281" y="284"/>
                  </a:lnTo>
                  <a:lnTo>
                    <a:pt x="263" y="67"/>
                  </a:lnTo>
                  <a:lnTo>
                    <a:pt x="259" y="65"/>
                  </a:lnTo>
                  <a:lnTo>
                    <a:pt x="258" y="59"/>
                  </a:lnTo>
                  <a:lnTo>
                    <a:pt x="254" y="40"/>
                  </a:lnTo>
                  <a:lnTo>
                    <a:pt x="250" y="34"/>
                  </a:lnTo>
                  <a:lnTo>
                    <a:pt x="244" y="28"/>
                  </a:lnTo>
                  <a:lnTo>
                    <a:pt x="236" y="15"/>
                  </a:lnTo>
                  <a:lnTo>
                    <a:pt x="236" y="0"/>
                  </a:lnTo>
                </a:path>
              </a:pathLst>
            </a:custGeom>
            <a:noFill/>
            <a:ln w="0">
              <a:solidFill>
                <a:srgbClr val="000000"/>
              </a:solidFill>
              <a:prstDash val="solid"/>
              <a:round/>
              <a:headEnd/>
              <a:tailEnd/>
            </a:ln>
          </p:spPr>
          <p:txBody>
            <a:bodyPr/>
            <a:lstStyle/>
            <a:p>
              <a:endParaRPr lang="en-US"/>
            </a:p>
          </p:txBody>
        </p:sp>
        <p:sp>
          <p:nvSpPr>
            <p:cNvPr id="610" name="Freeform 292"/>
            <p:cNvSpPr>
              <a:spLocks/>
            </p:cNvSpPr>
            <p:nvPr/>
          </p:nvSpPr>
          <p:spPr bwMode="auto">
            <a:xfrm>
              <a:off x="4754799" y="2533121"/>
              <a:ext cx="1162415" cy="948804"/>
            </a:xfrm>
            <a:custGeom>
              <a:avLst/>
              <a:gdLst>
                <a:gd name="T0" fmla="*/ 405 w 482"/>
                <a:gd name="T1" fmla="*/ 368 h 416"/>
                <a:gd name="T2" fmla="*/ 411 w 482"/>
                <a:gd name="T3" fmla="*/ 378 h 416"/>
                <a:gd name="T4" fmla="*/ 411 w 482"/>
                <a:gd name="T5" fmla="*/ 391 h 416"/>
                <a:gd name="T6" fmla="*/ 394 w 482"/>
                <a:gd name="T7" fmla="*/ 410 h 416"/>
                <a:gd name="T8" fmla="*/ 442 w 482"/>
                <a:gd name="T9" fmla="*/ 412 h 416"/>
                <a:gd name="T10" fmla="*/ 444 w 482"/>
                <a:gd name="T11" fmla="*/ 395 h 416"/>
                <a:gd name="T12" fmla="*/ 453 w 482"/>
                <a:gd name="T13" fmla="*/ 366 h 416"/>
                <a:gd name="T14" fmla="*/ 467 w 482"/>
                <a:gd name="T15" fmla="*/ 355 h 416"/>
                <a:gd name="T16" fmla="*/ 475 w 482"/>
                <a:gd name="T17" fmla="*/ 355 h 416"/>
                <a:gd name="T18" fmla="*/ 478 w 482"/>
                <a:gd name="T19" fmla="*/ 324 h 416"/>
                <a:gd name="T20" fmla="*/ 473 w 482"/>
                <a:gd name="T21" fmla="*/ 318 h 416"/>
                <a:gd name="T22" fmla="*/ 465 w 482"/>
                <a:gd name="T23" fmla="*/ 314 h 416"/>
                <a:gd name="T24" fmla="*/ 461 w 482"/>
                <a:gd name="T25" fmla="*/ 320 h 416"/>
                <a:gd name="T26" fmla="*/ 448 w 482"/>
                <a:gd name="T27" fmla="*/ 291 h 416"/>
                <a:gd name="T28" fmla="*/ 453 w 482"/>
                <a:gd name="T29" fmla="*/ 282 h 416"/>
                <a:gd name="T30" fmla="*/ 444 w 482"/>
                <a:gd name="T31" fmla="*/ 259 h 416"/>
                <a:gd name="T32" fmla="*/ 413 w 482"/>
                <a:gd name="T33" fmla="*/ 238 h 416"/>
                <a:gd name="T34" fmla="*/ 381 w 482"/>
                <a:gd name="T35" fmla="*/ 215 h 416"/>
                <a:gd name="T36" fmla="*/ 379 w 482"/>
                <a:gd name="T37" fmla="*/ 197 h 416"/>
                <a:gd name="T38" fmla="*/ 390 w 482"/>
                <a:gd name="T39" fmla="*/ 170 h 416"/>
                <a:gd name="T40" fmla="*/ 390 w 482"/>
                <a:gd name="T41" fmla="*/ 153 h 416"/>
                <a:gd name="T42" fmla="*/ 369 w 482"/>
                <a:gd name="T43" fmla="*/ 147 h 416"/>
                <a:gd name="T44" fmla="*/ 357 w 482"/>
                <a:gd name="T45" fmla="*/ 151 h 416"/>
                <a:gd name="T46" fmla="*/ 340 w 482"/>
                <a:gd name="T47" fmla="*/ 113 h 416"/>
                <a:gd name="T48" fmla="*/ 300 w 482"/>
                <a:gd name="T49" fmla="*/ 73 h 416"/>
                <a:gd name="T50" fmla="*/ 292 w 482"/>
                <a:gd name="T51" fmla="*/ 50 h 416"/>
                <a:gd name="T52" fmla="*/ 296 w 482"/>
                <a:gd name="T53" fmla="*/ 23 h 416"/>
                <a:gd name="T54" fmla="*/ 275 w 482"/>
                <a:gd name="T55" fmla="*/ 0 h 416"/>
                <a:gd name="T56" fmla="*/ 4 w 482"/>
                <a:gd name="T57" fmla="*/ 15 h 416"/>
                <a:gd name="T58" fmla="*/ 14 w 482"/>
                <a:gd name="T59" fmla="*/ 34 h 416"/>
                <a:gd name="T60" fmla="*/ 27 w 482"/>
                <a:gd name="T61" fmla="*/ 50 h 416"/>
                <a:gd name="T62" fmla="*/ 27 w 482"/>
                <a:gd name="T63" fmla="*/ 61 h 416"/>
                <a:gd name="T64" fmla="*/ 48 w 482"/>
                <a:gd name="T65" fmla="*/ 96 h 416"/>
                <a:gd name="T66" fmla="*/ 50 w 482"/>
                <a:gd name="T67" fmla="*/ 113 h 416"/>
                <a:gd name="T68" fmla="*/ 62 w 482"/>
                <a:gd name="T69" fmla="*/ 132 h 416"/>
                <a:gd name="T70" fmla="*/ 77 w 482"/>
                <a:gd name="T71" fmla="*/ 138 h 416"/>
                <a:gd name="T72" fmla="*/ 81 w 482"/>
                <a:gd name="T73" fmla="*/ 337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2"/>
                <a:gd name="T112" fmla="*/ 0 h 416"/>
                <a:gd name="T113" fmla="*/ 482 w 482"/>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2" h="416">
                  <a:moveTo>
                    <a:pt x="83" y="384"/>
                  </a:moveTo>
                  <a:lnTo>
                    <a:pt x="405" y="368"/>
                  </a:lnTo>
                  <a:lnTo>
                    <a:pt x="404" y="372"/>
                  </a:lnTo>
                  <a:lnTo>
                    <a:pt x="411" y="378"/>
                  </a:lnTo>
                  <a:lnTo>
                    <a:pt x="413" y="385"/>
                  </a:lnTo>
                  <a:lnTo>
                    <a:pt x="411" y="391"/>
                  </a:lnTo>
                  <a:lnTo>
                    <a:pt x="402" y="401"/>
                  </a:lnTo>
                  <a:lnTo>
                    <a:pt x="394" y="410"/>
                  </a:lnTo>
                  <a:lnTo>
                    <a:pt x="394" y="416"/>
                  </a:lnTo>
                  <a:lnTo>
                    <a:pt x="442" y="412"/>
                  </a:lnTo>
                  <a:lnTo>
                    <a:pt x="446" y="399"/>
                  </a:lnTo>
                  <a:lnTo>
                    <a:pt x="444" y="395"/>
                  </a:lnTo>
                  <a:lnTo>
                    <a:pt x="448" y="378"/>
                  </a:lnTo>
                  <a:lnTo>
                    <a:pt x="453" y="366"/>
                  </a:lnTo>
                  <a:lnTo>
                    <a:pt x="457" y="360"/>
                  </a:lnTo>
                  <a:lnTo>
                    <a:pt x="467" y="355"/>
                  </a:lnTo>
                  <a:lnTo>
                    <a:pt x="471" y="357"/>
                  </a:lnTo>
                  <a:lnTo>
                    <a:pt x="475" y="355"/>
                  </a:lnTo>
                  <a:lnTo>
                    <a:pt x="482" y="332"/>
                  </a:lnTo>
                  <a:lnTo>
                    <a:pt x="478" y="324"/>
                  </a:lnTo>
                  <a:lnTo>
                    <a:pt x="475" y="320"/>
                  </a:lnTo>
                  <a:lnTo>
                    <a:pt x="473" y="318"/>
                  </a:lnTo>
                  <a:lnTo>
                    <a:pt x="471" y="314"/>
                  </a:lnTo>
                  <a:lnTo>
                    <a:pt x="465" y="314"/>
                  </a:lnTo>
                  <a:lnTo>
                    <a:pt x="465" y="318"/>
                  </a:lnTo>
                  <a:lnTo>
                    <a:pt x="461" y="320"/>
                  </a:lnTo>
                  <a:lnTo>
                    <a:pt x="448" y="295"/>
                  </a:lnTo>
                  <a:lnTo>
                    <a:pt x="448" y="291"/>
                  </a:lnTo>
                  <a:lnTo>
                    <a:pt x="453" y="286"/>
                  </a:lnTo>
                  <a:lnTo>
                    <a:pt x="453" y="282"/>
                  </a:lnTo>
                  <a:lnTo>
                    <a:pt x="446" y="274"/>
                  </a:lnTo>
                  <a:lnTo>
                    <a:pt x="444" y="259"/>
                  </a:lnTo>
                  <a:lnTo>
                    <a:pt x="423" y="241"/>
                  </a:lnTo>
                  <a:lnTo>
                    <a:pt x="413" y="238"/>
                  </a:lnTo>
                  <a:lnTo>
                    <a:pt x="394" y="226"/>
                  </a:lnTo>
                  <a:lnTo>
                    <a:pt x="381" y="215"/>
                  </a:lnTo>
                  <a:lnTo>
                    <a:pt x="377" y="203"/>
                  </a:lnTo>
                  <a:lnTo>
                    <a:pt x="379" y="197"/>
                  </a:lnTo>
                  <a:lnTo>
                    <a:pt x="392" y="182"/>
                  </a:lnTo>
                  <a:lnTo>
                    <a:pt x="390" y="170"/>
                  </a:lnTo>
                  <a:lnTo>
                    <a:pt x="394" y="159"/>
                  </a:lnTo>
                  <a:lnTo>
                    <a:pt x="390" y="153"/>
                  </a:lnTo>
                  <a:lnTo>
                    <a:pt x="373" y="144"/>
                  </a:lnTo>
                  <a:lnTo>
                    <a:pt x="369" y="147"/>
                  </a:lnTo>
                  <a:lnTo>
                    <a:pt x="361" y="153"/>
                  </a:lnTo>
                  <a:lnTo>
                    <a:pt x="357" y="151"/>
                  </a:lnTo>
                  <a:lnTo>
                    <a:pt x="346" y="119"/>
                  </a:lnTo>
                  <a:lnTo>
                    <a:pt x="340" y="113"/>
                  </a:lnTo>
                  <a:lnTo>
                    <a:pt x="319" y="96"/>
                  </a:lnTo>
                  <a:lnTo>
                    <a:pt x="300" y="73"/>
                  </a:lnTo>
                  <a:lnTo>
                    <a:pt x="298" y="65"/>
                  </a:lnTo>
                  <a:lnTo>
                    <a:pt x="292" y="50"/>
                  </a:lnTo>
                  <a:lnTo>
                    <a:pt x="290" y="34"/>
                  </a:lnTo>
                  <a:lnTo>
                    <a:pt x="296" y="23"/>
                  </a:lnTo>
                  <a:lnTo>
                    <a:pt x="296" y="21"/>
                  </a:lnTo>
                  <a:lnTo>
                    <a:pt x="275" y="0"/>
                  </a:lnTo>
                  <a:lnTo>
                    <a:pt x="0" y="7"/>
                  </a:lnTo>
                  <a:lnTo>
                    <a:pt x="4" y="15"/>
                  </a:lnTo>
                  <a:lnTo>
                    <a:pt x="12" y="23"/>
                  </a:lnTo>
                  <a:lnTo>
                    <a:pt x="14" y="34"/>
                  </a:lnTo>
                  <a:lnTo>
                    <a:pt x="23" y="48"/>
                  </a:lnTo>
                  <a:lnTo>
                    <a:pt x="27" y="50"/>
                  </a:lnTo>
                  <a:lnTo>
                    <a:pt x="25" y="59"/>
                  </a:lnTo>
                  <a:lnTo>
                    <a:pt x="27" y="61"/>
                  </a:lnTo>
                  <a:lnTo>
                    <a:pt x="58" y="84"/>
                  </a:lnTo>
                  <a:lnTo>
                    <a:pt x="48" y="96"/>
                  </a:lnTo>
                  <a:lnTo>
                    <a:pt x="47" y="107"/>
                  </a:lnTo>
                  <a:lnTo>
                    <a:pt x="50" y="113"/>
                  </a:lnTo>
                  <a:lnTo>
                    <a:pt x="58" y="117"/>
                  </a:lnTo>
                  <a:lnTo>
                    <a:pt x="62" y="132"/>
                  </a:lnTo>
                  <a:lnTo>
                    <a:pt x="70" y="138"/>
                  </a:lnTo>
                  <a:lnTo>
                    <a:pt x="77" y="138"/>
                  </a:lnTo>
                  <a:lnTo>
                    <a:pt x="79" y="142"/>
                  </a:lnTo>
                  <a:lnTo>
                    <a:pt x="81" y="337"/>
                  </a:lnTo>
                  <a:lnTo>
                    <a:pt x="83" y="384"/>
                  </a:lnTo>
                </a:path>
              </a:pathLst>
            </a:custGeom>
            <a:noFill/>
            <a:ln w="0">
              <a:solidFill>
                <a:srgbClr val="000000"/>
              </a:solidFill>
              <a:prstDash val="solid"/>
              <a:round/>
              <a:headEnd/>
              <a:tailEnd/>
            </a:ln>
          </p:spPr>
          <p:txBody>
            <a:bodyPr/>
            <a:lstStyle/>
            <a:p>
              <a:endParaRPr lang="en-US"/>
            </a:p>
          </p:txBody>
        </p:sp>
        <p:sp>
          <p:nvSpPr>
            <p:cNvPr id="611" name="Freeform 293"/>
            <p:cNvSpPr>
              <a:spLocks/>
            </p:cNvSpPr>
            <p:nvPr/>
          </p:nvSpPr>
          <p:spPr bwMode="auto">
            <a:xfrm>
              <a:off x="4954966" y="3372448"/>
              <a:ext cx="865782" cy="752657"/>
            </a:xfrm>
            <a:custGeom>
              <a:avLst/>
              <a:gdLst>
                <a:gd name="T0" fmla="*/ 0 w 359"/>
                <a:gd name="T1" fmla="*/ 16 h 330"/>
                <a:gd name="T2" fmla="*/ 322 w 359"/>
                <a:gd name="T3" fmla="*/ 0 h 330"/>
                <a:gd name="T4" fmla="*/ 321 w 359"/>
                <a:gd name="T5" fmla="*/ 4 h 330"/>
                <a:gd name="T6" fmla="*/ 328 w 359"/>
                <a:gd name="T7" fmla="*/ 10 h 330"/>
                <a:gd name="T8" fmla="*/ 330 w 359"/>
                <a:gd name="T9" fmla="*/ 17 h 330"/>
                <a:gd name="T10" fmla="*/ 328 w 359"/>
                <a:gd name="T11" fmla="*/ 23 h 330"/>
                <a:gd name="T12" fmla="*/ 319 w 359"/>
                <a:gd name="T13" fmla="*/ 33 h 330"/>
                <a:gd name="T14" fmla="*/ 311 w 359"/>
                <a:gd name="T15" fmla="*/ 42 h 330"/>
                <a:gd name="T16" fmla="*/ 311 w 359"/>
                <a:gd name="T17" fmla="*/ 48 h 330"/>
                <a:gd name="T18" fmla="*/ 359 w 359"/>
                <a:gd name="T19" fmla="*/ 44 h 330"/>
                <a:gd name="T20" fmla="*/ 357 w 359"/>
                <a:gd name="T21" fmla="*/ 48 h 330"/>
                <a:gd name="T22" fmla="*/ 357 w 359"/>
                <a:gd name="T23" fmla="*/ 54 h 330"/>
                <a:gd name="T24" fmla="*/ 355 w 359"/>
                <a:gd name="T25" fmla="*/ 62 h 330"/>
                <a:gd name="T26" fmla="*/ 346 w 359"/>
                <a:gd name="T27" fmla="*/ 71 h 330"/>
                <a:gd name="T28" fmla="*/ 342 w 359"/>
                <a:gd name="T29" fmla="*/ 90 h 330"/>
                <a:gd name="T30" fmla="*/ 332 w 359"/>
                <a:gd name="T31" fmla="*/ 102 h 330"/>
                <a:gd name="T32" fmla="*/ 334 w 359"/>
                <a:gd name="T33" fmla="*/ 113 h 330"/>
                <a:gd name="T34" fmla="*/ 334 w 359"/>
                <a:gd name="T35" fmla="*/ 131 h 330"/>
                <a:gd name="T36" fmla="*/ 330 w 359"/>
                <a:gd name="T37" fmla="*/ 131 h 330"/>
                <a:gd name="T38" fmla="*/ 322 w 359"/>
                <a:gd name="T39" fmla="*/ 138 h 330"/>
                <a:gd name="T40" fmla="*/ 322 w 359"/>
                <a:gd name="T41" fmla="*/ 142 h 330"/>
                <a:gd name="T42" fmla="*/ 307 w 359"/>
                <a:gd name="T43" fmla="*/ 156 h 330"/>
                <a:gd name="T44" fmla="*/ 303 w 359"/>
                <a:gd name="T45" fmla="*/ 169 h 330"/>
                <a:gd name="T46" fmla="*/ 305 w 359"/>
                <a:gd name="T47" fmla="*/ 184 h 330"/>
                <a:gd name="T48" fmla="*/ 301 w 359"/>
                <a:gd name="T49" fmla="*/ 192 h 330"/>
                <a:gd name="T50" fmla="*/ 288 w 359"/>
                <a:gd name="T51" fmla="*/ 202 h 330"/>
                <a:gd name="T52" fmla="*/ 280 w 359"/>
                <a:gd name="T53" fmla="*/ 213 h 330"/>
                <a:gd name="T54" fmla="*/ 276 w 359"/>
                <a:gd name="T55" fmla="*/ 219 h 330"/>
                <a:gd name="T56" fmla="*/ 276 w 359"/>
                <a:gd name="T57" fmla="*/ 230 h 330"/>
                <a:gd name="T58" fmla="*/ 269 w 359"/>
                <a:gd name="T59" fmla="*/ 238 h 330"/>
                <a:gd name="T60" fmla="*/ 269 w 359"/>
                <a:gd name="T61" fmla="*/ 248 h 330"/>
                <a:gd name="T62" fmla="*/ 265 w 359"/>
                <a:gd name="T63" fmla="*/ 259 h 330"/>
                <a:gd name="T64" fmla="*/ 257 w 359"/>
                <a:gd name="T65" fmla="*/ 271 h 330"/>
                <a:gd name="T66" fmla="*/ 261 w 359"/>
                <a:gd name="T67" fmla="*/ 284 h 330"/>
                <a:gd name="T68" fmla="*/ 267 w 359"/>
                <a:gd name="T69" fmla="*/ 292 h 330"/>
                <a:gd name="T70" fmla="*/ 269 w 359"/>
                <a:gd name="T71" fmla="*/ 301 h 330"/>
                <a:gd name="T72" fmla="*/ 271 w 359"/>
                <a:gd name="T73" fmla="*/ 305 h 330"/>
                <a:gd name="T74" fmla="*/ 271 w 359"/>
                <a:gd name="T75" fmla="*/ 309 h 330"/>
                <a:gd name="T76" fmla="*/ 267 w 359"/>
                <a:gd name="T77" fmla="*/ 311 h 330"/>
                <a:gd name="T78" fmla="*/ 265 w 359"/>
                <a:gd name="T79" fmla="*/ 319 h 330"/>
                <a:gd name="T80" fmla="*/ 265 w 359"/>
                <a:gd name="T81" fmla="*/ 324 h 330"/>
                <a:gd name="T82" fmla="*/ 46 w 359"/>
                <a:gd name="T83" fmla="*/ 330 h 330"/>
                <a:gd name="T84" fmla="*/ 46 w 359"/>
                <a:gd name="T85" fmla="*/ 282 h 330"/>
                <a:gd name="T86" fmla="*/ 35 w 359"/>
                <a:gd name="T87" fmla="*/ 278 h 330"/>
                <a:gd name="T88" fmla="*/ 25 w 359"/>
                <a:gd name="T89" fmla="*/ 282 h 330"/>
                <a:gd name="T90" fmla="*/ 21 w 359"/>
                <a:gd name="T91" fmla="*/ 282 h 330"/>
                <a:gd name="T92" fmla="*/ 10 w 359"/>
                <a:gd name="T93" fmla="*/ 275 h 330"/>
                <a:gd name="T94" fmla="*/ 12 w 359"/>
                <a:gd name="T95" fmla="*/ 113 h 330"/>
                <a:gd name="T96" fmla="*/ 0 w 359"/>
                <a:gd name="T97" fmla="*/ 16 h 3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330"/>
                <a:gd name="T149" fmla="*/ 359 w 359"/>
                <a:gd name="T150" fmla="*/ 330 h 3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330">
                  <a:moveTo>
                    <a:pt x="0" y="16"/>
                  </a:moveTo>
                  <a:lnTo>
                    <a:pt x="322" y="0"/>
                  </a:lnTo>
                  <a:lnTo>
                    <a:pt x="321" y="4"/>
                  </a:lnTo>
                  <a:lnTo>
                    <a:pt x="328" y="10"/>
                  </a:lnTo>
                  <a:lnTo>
                    <a:pt x="330" y="17"/>
                  </a:lnTo>
                  <a:lnTo>
                    <a:pt x="328" y="23"/>
                  </a:lnTo>
                  <a:lnTo>
                    <a:pt x="319" y="33"/>
                  </a:lnTo>
                  <a:lnTo>
                    <a:pt x="311" y="42"/>
                  </a:lnTo>
                  <a:lnTo>
                    <a:pt x="311" y="48"/>
                  </a:lnTo>
                  <a:lnTo>
                    <a:pt x="359" y="44"/>
                  </a:lnTo>
                  <a:lnTo>
                    <a:pt x="357" y="48"/>
                  </a:lnTo>
                  <a:lnTo>
                    <a:pt x="357" y="54"/>
                  </a:lnTo>
                  <a:lnTo>
                    <a:pt x="355" y="62"/>
                  </a:lnTo>
                  <a:lnTo>
                    <a:pt x="346" y="71"/>
                  </a:lnTo>
                  <a:lnTo>
                    <a:pt x="342" y="90"/>
                  </a:lnTo>
                  <a:lnTo>
                    <a:pt x="332" y="102"/>
                  </a:lnTo>
                  <a:lnTo>
                    <a:pt x="334" y="113"/>
                  </a:lnTo>
                  <a:lnTo>
                    <a:pt x="334" y="131"/>
                  </a:lnTo>
                  <a:lnTo>
                    <a:pt x="330" y="131"/>
                  </a:lnTo>
                  <a:lnTo>
                    <a:pt x="322" y="138"/>
                  </a:lnTo>
                  <a:lnTo>
                    <a:pt x="322" y="142"/>
                  </a:lnTo>
                  <a:lnTo>
                    <a:pt x="307" y="156"/>
                  </a:lnTo>
                  <a:lnTo>
                    <a:pt x="303" y="169"/>
                  </a:lnTo>
                  <a:lnTo>
                    <a:pt x="305" y="184"/>
                  </a:lnTo>
                  <a:lnTo>
                    <a:pt x="301" y="192"/>
                  </a:lnTo>
                  <a:lnTo>
                    <a:pt x="288" y="202"/>
                  </a:lnTo>
                  <a:lnTo>
                    <a:pt x="280" y="213"/>
                  </a:lnTo>
                  <a:lnTo>
                    <a:pt x="276" y="219"/>
                  </a:lnTo>
                  <a:lnTo>
                    <a:pt x="276" y="230"/>
                  </a:lnTo>
                  <a:lnTo>
                    <a:pt x="269" y="238"/>
                  </a:lnTo>
                  <a:lnTo>
                    <a:pt x="269" y="248"/>
                  </a:lnTo>
                  <a:lnTo>
                    <a:pt x="265" y="259"/>
                  </a:lnTo>
                  <a:lnTo>
                    <a:pt x="257" y="271"/>
                  </a:lnTo>
                  <a:lnTo>
                    <a:pt x="261" y="284"/>
                  </a:lnTo>
                  <a:lnTo>
                    <a:pt x="267" y="292"/>
                  </a:lnTo>
                  <a:lnTo>
                    <a:pt x="269" y="301"/>
                  </a:lnTo>
                  <a:lnTo>
                    <a:pt x="271" y="305"/>
                  </a:lnTo>
                  <a:lnTo>
                    <a:pt x="271" y="309"/>
                  </a:lnTo>
                  <a:lnTo>
                    <a:pt x="267" y="311"/>
                  </a:lnTo>
                  <a:lnTo>
                    <a:pt x="265" y="319"/>
                  </a:lnTo>
                  <a:lnTo>
                    <a:pt x="265" y="324"/>
                  </a:lnTo>
                  <a:lnTo>
                    <a:pt x="46" y="330"/>
                  </a:lnTo>
                  <a:lnTo>
                    <a:pt x="46" y="282"/>
                  </a:lnTo>
                  <a:lnTo>
                    <a:pt x="35" y="278"/>
                  </a:lnTo>
                  <a:lnTo>
                    <a:pt x="25" y="282"/>
                  </a:lnTo>
                  <a:lnTo>
                    <a:pt x="21" y="282"/>
                  </a:lnTo>
                  <a:lnTo>
                    <a:pt x="10" y="275"/>
                  </a:lnTo>
                  <a:lnTo>
                    <a:pt x="12" y="113"/>
                  </a:lnTo>
                  <a:lnTo>
                    <a:pt x="0" y="16"/>
                  </a:lnTo>
                </a:path>
              </a:pathLst>
            </a:custGeom>
            <a:noFill/>
            <a:ln w="0">
              <a:solidFill>
                <a:srgbClr val="000000"/>
              </a:solidFill>
              <a:prstDash val="solid"/>
              <a:round/>
              <a:headEnd/>
              <a:tailEnd/>
            </a:ln>
          </p:spPr>
          <p:txBody>
            <a:bodyPr/>
            <a:lstStyle/>
            <a:p>
              <a:endParaRPr lang="en-US"/>
            </a:p>
          </p:txBody>
        </p:sp>
        <p:sp>
          <p:nvSpPr>
            <p:cNvPr id="612" name="Freeform 294"/>
            <p:cNvSpPr>
              <a:spLocks/>
            </p:cNvSpPr>
            <p:nvPr/>
          </p:nvSpPr>
          <p:spPr bwMode="auto">
            <a:xfrm>
              <a:off x="5065902" y="4111420"/>
              <a:ext cx="986364" cy="811957"/>
            </a:xfrm>
            <a:custGeom>
              <a:avLst/>
              <a:gdLst>
                <a:gd name="T0" fmla="*/ 219 w 409"/>
                <a:gd name="T1" fmla="*/ 8 h 356"/>
                <a:gd name="T2" fmla="*/ 234 w 409"/>
                <a:gd name="T3" fmla="*/ 52 h 356"/>
                <a:gd name="T4" fmla="*/ 230 w 409"/>
                <a:gd name="T5" fmla="*/ 72 h 356"/>
                <a:gd name="T6" fmla="*/ 209 w 409"/>
                <a:gd name="T7" fmla="*/ 116 h 356"/>
                <a:gd name="T8" fmla="*/ 338 w 409"/>
                <a:gd name="T9" fmla="*/ 175 h 356"/>
                <a:gd name="T10" fmla="*/ 336 w 409"/>
                <a:gd name="T11" fmla="*/ 214 h 356"/>
                <a:gd name="T12" fmla="*/ 334 w 409"/>
                <a:gd name="T13" fmla="*/ 242 h 356"/>
                <a:gd name="T14" fmla="*/ 307 w 409"/>
                <a:gd name="T15" fmla="*/ 235 h 356"/>
                <a:gd name="T16" fmla="*/ 298 w 409"/>
                <a:gd name="T17" fmla="*/ 261 h 356"/>
                <a:gd name="T18" fmla="*/ 328 w 409"/>
                <a:gd name="T19" fmla="*/ 256 h 356"/>
                <a:gd name="T20" fmla="*/ 348 w 409"/>
                <a:gd name="T21" fmla="*/ 252 h 356"/>
                <a:gd name="T22" fmla="*/ 342 w 409"/>
                <a:gd name="T23" fmla="*/ 265 h 356"/>
                <a:gd name="T24" fmla="*/ 353 w 409"/>
                <a:gd name="T25" fmla="*/ 275 h 356"/>
                <a:gd name="T26" fmla="*/ 378 w 409"/>
                <a:gd name="T27" fmla="*/ 254 h 356"/>
                <a:gd name="T28" fmla="*/ 392 w 409"/>
                <a:gd name="T29" fmla="*/ 256 h 356"/>
                <a:gd name="T30" fmla="*/ 390 w 409"/>
                <a:gd name="T31" fmla="*/ 269 h 356"/>
                <a:gd name="T32" fmla="*/ 359 w 409"/>
                <a:gd name="T33" fmla="*/ 298 h 356"/>
                <a:gd name="T34" fmla="*/ 378 w 409"/>
                <a:gd name="T35" fmla="*/ 323 h 356"/>
                <a:gd name="T36" fmla="*/ 407 w 409"/>
                <a:gd name="T37" fmla="*/ 344 h 356"/>
                <a:gd name="T38" fmla="*/ 378 w 409"/>
                <a:gd name="T39" fmla="*/ 338 h 356"/>
                <a:gd name="T40" fmla="*/ 340 w 409"/>
                <a:gd name="T41" fmla="*/ 315 h 356"/>
                <a:gd name="T42" fmla="*/ 326 w 409"/>
                <a:gd name="T43" fmla="*/ 333 h 356"/>
                <a:gd name="T44" fmla="*/ 317 w 409"/>
                <a:gd name="T45" fmla="*/ 348 h 356"/>
                <a:gd name="T46" fmla="*/ 301 w 409"/>
                <a:gd name="T47" fmla="*/ 336 h 356"/>
                <a:gd name="T48" fmla="*/ 286 w 409"/>
                <a:gd name="T49" fmla="*/ 336 h 356"/>
                <a:gd name="T50" fmla="*/ 259 w 409"/>
                <a:gd name="T51" fmla="*/ 344 h 356"/>
                <a:gd name="T52" fmla="*/ 217 w 409"/>
                <a:gd name="T53" fmla="*/ 317 h 356"/>
                <a:gd name="T54" fmla="*/ 200 w 409"/>
                <a:gd name="T55" fmla="*/ 304 h 356"/>
                <a:gd name="T56" fmla="*/ 198 w 409"/>
                <a:gd name="T57" fmla="*/ 298 h 356"/>
                <a:gd name="T58" fmla="*/ 182 w 409"/>
                <a:gd name="T59" fmla="*/ 296 h 356"/>
                <a:gd name="T60" fmla="*/ 173 w 409"/>
                <a:gd name="T61" fmla="*/ 288 h 356"/>
                <a:gd name="T62" fmla="*/ 163 w 409"/>
                <a:gd name="T63" fmla="*/ 313 h 356"/>
                <a:gd name="T64" fmla="*/ 75 w 409"/>
                <a:gd name="T65" fmla="*/ 298 h 356"/>
                <a:gd name="T66" fmla="*/ 17 w 409"/>
                <a:gd name="T67" fmla="*/ 296 h 356"/>
                <a:gd name="T68" fmla="*/ 27 w 409"/>
                <a:gd name="T69" fmla="*/ 281 h 356"/>
                <a:gd name="T70" fmla="*/ 29 w 409"/>
                <a:gd name="T71" fmla="*/ 246 h 356"/>
                <a:gd name="T72" fmla="*/ 33 w 409"/>
                <a:gd name="T73" fmla="*/ 225 h 356"/>
                <a:gd name="T74" fmla="*/ 44 w 409"/>
                <a:gd name="T75" fmla="*/ 196 h 356"/>
                <a:gd name="T76" fmla="*/ 35 w 409"/>
                <a:gd name="T77" fmla="*/ 162 h 356"/>
                <a:gd name="T78" fmla="*/ 31 w 409"/>
                <a:gd name="T79" fmla="*/ 150 h 356"/>
                <a:gd name="T80" fmla="*/ 21 w 409"/>
                <a:gd name="T81" fmla="*/ 135 h 356"/>
                <a:gd name="T82" fmla="*/ 6 w 409"/>
                <a:gd name="T83" fmla="*/ 102 h 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9"/>
                <a:gd name="T127" fmla="*/ 0 h 356"/>
                <a:gd name="T128" fmla="*/ 409 w 409"/>
                <a:gd name="T129" fmla="*/ 356 h 3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9" h="356">
                  <a:moveTo>
                    <a:pt x="0" y="6"/>
                  </a:moveTo>
                  <a:lnTo>
                    <a:pt x="219" y="0"/>
                  </a:lnTo>
                  <a:lnTo>
                    <a:pt x="219" y="8"/>
                  </a:lnTo>
                  <a:lnTo>
                    <a:pt x="228" y="25"/>
                  </a:lnTo>
                  <a:lnTo>
                    <a:pt x="230" y="43"/>
                  </a:lnTo>
                  <a:lnTo>
                    <a:pt x="234" y="52"/>
                  </a:lnTo>
                  <a:lnTo>
                    <a:pt x="240" y="56"/>
                  </a:lnTo>
                  <a:lnTo>
                    <a:pt x="240" y="66"/>
                  </a:lnTo>
                  <a:lnTo>
                    <a:pt x="230" y="72"/>
                  </a:lnTo>
                  <a:lnTo>
                    <a:pt x="228" y="73"/>
                  </a:lnTo>
                  <a:lnTo>
                    <a:pt x="223" y="93"/>
                  </a:lnTo>
                  <a:lnTo>
                    <a:pt x="209" y="116"/>
                  </a:lnTo>
                  <a:lnTo>
                    <a:pt x="196" y="154"/>
                  </a:lnTo>
                  <a:lnTo>
                    <a:pt x="196" y="183"/>
                  </a:lnTo>
                  <a:lnTo>
                    <a:pt x="338" y="175"/>
                  </a:lnTo>
                  <a:lnTo>
                    <a:pt x="340" y="181"/>
                  </a:lnTo>
                  <a:lnTo>
                    <a:pt x="336" y="194"/>
                  </a:lnTo>
                  <a:lnTo>
                    <a:pt x="336" y="214"/>
                  </a:lnTo>
                  <a:lnTo>
                    <a:pt x="351" y="229"/>
                  </a:lnTo>
                  <a:lnTo>
                    <a:pt x="355" y="246"/>
                  </a:lnTo>
                  <a:lnTo>
                    <a:pt x="334" y="242"/>
                  </a:lnTo>
                  <a:lnTo>
                    <a:pt x="317" y="233"/>
                  </a:lnTo>
                  <a:lnTo>
                    <a:pt x="311" y="233"/>
                  </a:lnTo>
                  <a:lnTo>
                    <a:pt x="307" y="235"/>
                  </a:lnTo>
                  <a:lnTo>
                    <a:pt x="294" y="248"/>
                  </a:lnTo>
                  <a:lnTo>
                    <a:pt x="292" y="254"/>
                  </a:lnTo>
                  <a:lnTo>
                    <a:pt x="298" y="261"/>
                  </a:lnTo>
                  <a:lnTo>
                    <a:pt x="305" y="263"/>
                  </a:lnTo>
                  <a:lnTo>
                    <a:pt x="321" y="261"/>
                  </a:lnTo>
                  <a:lnTo>
                    <a:pt x="328" y="256"/>
                  </a:lnTo>
                  <a:lnTo>
                    <a:pt x="334" y="254"/>
                  </a:lnTo>
                  <a:lnTo>
                    <a:pt x="344" y="254"/>
                  </a:lnTo>
                  <a:lnTo>
                    <a:pt x="348" y="252"/>
                  </a:lnTo>
                  <a:lnTo>
                    <a:pt x="349" y="256"/>
                  </a:lnTo>
                  <a:lnTo>
                    <a:pt x="348" y="260"/>
                  </a:lnTo>
                  <a:lnTo>
                    <a:pt x="342" y="265"/>
                  </a:lnTo>
                  <a:lnTo>
                    <a:pt x="344" y="269"/>
                  </a:lnTo>
                  <a:lnTo>
                    <a:pt x="348" y="273"/>
                  </a:lnTo>
                  <a:lnTo>
                    <a:pt x="353" y="275"/>
                  </a:lnTo>
                  <a:lnTo>
                    <a:pt x="357" y="271"/>
                  </a:lnTo>
                  <a:lnTo>
                    <a:pt x="363" y="260"/>
                  </a:lnTo>
                  <a:lnTo>
                    <a:pt x="378" y="254"/>
                  </a:lnTo>
                  <a:lnTo>
                    <a:pt x="384" y="250"/>
                  </a:lnTo>
                  <a:lnTo>
                    <a:pt x="388" y="250"/>
                  </a:lnTo>
                  <a:lnTo>
                    <a:pt x="392" y="256"/>
                  </a:lnTo>
                  <a:lnTo>
                    <a:pt x="390" y="261"/>
                  </a:lnTo>
                  <a:lnTo>
                    <a:pt x="392" y="265"/>
                  </a:lnTo>
                  <a:lnTo>
                    <a:pt x="390" y="269"/>
                  </a:lnTo>
                  <a:lnTo>
                    <a:pt x="384" y="275"/>
                  </a:lnTo>
                  <a:lnTo>
                    <a:pt x="372" y="290"/>
                  </a:lnTo>
                  <a:lnTo>
                    <a:pt x="359" y="298"/>
                  </a:lnTo>
                  <a:lnTo>
                    <a:pt x="359" y="308"/>
                  </a:lnTo>
                  <a:lnTo>
                    <a:pt x="363" y="313"/>
                  </a:lnTo>
                  <a:lnTo>
                    <a:pt x="378" y="323"/>
                  </a:lnTo>
                  <a:lnTo>
                    <a:pt x="405" y="333"/>
                  </a:lnTo>
                  <a:lnTo>
                    <a:pt x="409" y="338"/>
                  </a:lnTo>
                  <a:lnTo>
                    <a:pt x="407" y="344"/>
                  </a:lnTo>
                  <a:lnTo>
                    <a:pt x="401" y="346"/>
                  </a:lnTo>
                  <a:lnTo>
                    <a:pt x="380" y="356"/>
                  </a:lnTo>
                  <a:lnTo>
                    <a:pt x="378" y="338"/>
                  </a:lnTo>
                  <a:lnTo>
                    <a:pt x="367" y="333"/>
                  </a:lnTo>
                  <a:lnTo>
                    <a:pt x="344" y="323"/>
                  </a:lnTo>
                  <a:lnTo>
                    <a:pt x="340" y="315"/>
                  </a:lnTo>
                  <a:lnTo>
                    <a:pt x="336" y="313"/>
                  </a:lnTo>
                  <a:lnTo>
                    <a:pt x="328" y="317"/>
                  </a:lnTo>
                  <a:lnTo>
                    <a:pt x="326" y="333"/>
                  </a:lnTo>
                  <a:lnTo>
                    <a:pt x="328" y="334"/>
                  </a:lnTo>
                  <a:lnTo>
                    <a:pt x="328" y="338"/>
                  </a:lnTo>
                  <a:lnTo>
                    <a:pt x="317" y="348"/>
                  </a:lnTo>
                  <a:lnTo>
                    <a:pt x="311" y="346"/>
                  </a:lnTo>
                  <a:lnTo>
                    <a:pt x="305" y="336"/>
                  </a:lnTo>
                  <a:lnTo>
                    <a:pt x="301" y="336"/>
                  </a:lnTo>
                  <a:lnTo>
                    <a:pt x="294" y="338"/>
                  </a:lnTo>
                  <a:lnTo>
                    <a:pt x="290" y="334"/>
                  </a:lnTo>
                  <a:lnTo>
                    <a:pt x="286" y="336"/>
                  </a:lnTo>
                  <a:lnTo>
                    <a:pt x="276" y="348"/>
                  </a:lnTo>
                  <a:lnTo>
                    <a:pt x="265" y="348"/>
                  </a:lnTo>
                  <a:lnTo>
                    <a:pt x="259" y="344"/>
                  </a:lnTo>
                  <a:lnTo>
                    <a:pt x="248" y="342"/>
                  </a:lnTo>
                  <a:lnTo>
                    <a:pt x="228" y="319"/>
                  </a:lnTo>
                  <a:lnTo>
                    <a:pt x="217" y="317"/>
                  </a:lnTo>
                  <a:lnTo>
                    <a:pt x="207" y="311"/>
                  </a:lnTo>
                  <a:lnTo>
                    <a:pt x="202" y="304"/>
                  </a:lnTo>
                  <a:lnTo>
                    <a:pt x="200" y="304"/>
                  </a:lnTo>
                  <a:lnTo>
                    <a:pt x="198" y="304"/>
                  </a:lnTo>
                  <a:lnTo>
                    <a:pt x="198" y="302"/>
                  </a:lnTo>
                  <a:lnTo>
                    <a:pt x="198" y="298"/>
                  </a:lnTo>
                  <a:lnTo>
                    <a:pt x="194" y="296"/>
                  </a:lnTo>
                  <a:lnTo>
                    <a:pt x="190" y="298"/>
                  </a:lnTo>
                  <a:lnTo>
                    <a:pt x="182" y="296"/>
                  </a:lnTo>
                  <a:lnTo>
                    <a:pt x="181" y="294"/>
                  </a:lnTo>
                  <a:lnTo>
                    <a:pt x="179" y="288"/>
                  </a:lnTo>
                  <a:lnTo>
                    <a:pt x="173" y="288"/>
                  </a:lnTo>
                  <a:lnTo>
                    <a:pt x="159" y="302"/>
                  </a:lnTo>
                  <a:lnTo>
                    <a:pt x="167" y="309"/>
                  </a:lnTo>
                  <a:lnTo>
                    <a:pt x="163" y="313"/>
                  </a:lnTo>
                  <a:lnTo>
                    <a:pt x="140" y="313"/>
                  </a:lnTo>
                  <a:lnTo>
                    <a:pt x="100" y="306"/>
                  </a:lnTo>
                  <a:lnTo>
                    <a:pt x="75" y="298"/>
                  </a:lnTo>
                  <a:lnTo>
                    <a:pt x="23" y="306"/>
                  </a:lnTo>
                  <a:lnTo>
                    <a:pt x="19" y="302"/>
                  </a:lnTo>
                  <a:lnTo>
                    <a:pt x="17" y="296"/>
                  </a:lnTo>
                  <a:lnTo>
                    <a:pt x="19" y="292"/>
                  </a:lnTo>
                  <a:lnTo>
                    <a:pt x="21" y="286"/>
                  </a:lnTo>
                  <a:lnTo>
                    <a:pt x="27" y="281"/>
                  </a:lnTo>
                  <a:lnTo>
                    <a:pt x="35" y="261"/>
                  </a:lnTo>
                  <a:lnTo>
                    <a:pt x="29" y="254"/>
                  </a:lnTo>
                  <a:lnTo>
                    <a:pt x="29" y="246"/>
                  </a:lnTo>
                  <a:lnTo>
                    <a:pt x="31" y="242"/>
                  </a:lnTo>
                  <a:lnTo>
                    <a:pt x="29" y="237"/>
                  </a:lnTo>
                  <a:lnTo>
                    <a:pt x="33" y="225"/>
                  </a:lnTo>
                  <a:lnTo>
                    <a:pt x="37" y="221"/>
                  </a:lnTo>
                  <a:lnTo>
                    <a:pt x="40" y="214"/>
                  </a:lnTo>
                  <a:lnTo>
                    <a:pt x="44" y="196"/>
                  </a:lnTo>
                  <a:lnTo>
                    <a:pt x="44" y="187"/>
                  </a:lnTo>
                  <a:lnTo>
                    <a:pt x="40" y="171"/>
                  </a:lnTo>
                  <a:lnTo>
                    <a:pt x="35" y="162"/>
                  </a:lnTo>
                  <a:lnTo>
                    <a:pt x="33" y="160"/>
                  </a:lnTo>
                  <a:lnTo>
                    <a:pt x="33" y="154"/>
                  </a:lnTo>
                  <a:lnTo>
                    <a:pt x="31" y="150"/>
                  </a:lnTo>
                  <a:lnTo>
                    <a:pt x="27" y="143"/>
                  </a:lnTo>
                  <a:lnTo>
                    <a:pt x="21" y="139"/>
                  </a:lnTo>
                  <a:lnTo>
                    <a:pt x="21" y="135"/>
                  </a:lnTo>
                  <a:lnTo>
                    <a:pt x="23" y="125"/>
                  </a:lnTo>
                  <a:lnTo>
                    <a:pt x="17" y="114"/>
                  </a:lnTo>
                  <a:lnTo>
                    <a:pt x="6" y="102"/>
                  </a:lnTo>
                  <a:lnTo>
                    <a:pt x="2" y="96"/>
                  </a:lnTo>
                  <a:lnTo>
                    <a:pt x="0" y="6"/>
                  </a:lnTo>
                </a:path>
              </a:pathLst>
            </a:custGeom>
            <a:noFill/>
            <a:ln w="0">
              <a:solidFill>
                <a:srgbClr val="000000"/>
              </a:solidFill>
              <a:prstDash val="solid"/>
              <a:round/>
              <a:headEnd/>
              <a:tailEnd/>
            </a:ln>
          </p:spPr>
          <p:txBody>
            <a:bodyPr/>
            <a:lstStyle/>
            <a:p>
              <a:endParaRPr lang="en-US"/>
            </a:p>
          </p:txBody>
        </p:sp>
        <p:sp>
          <p:nvSpPr>
            <p:cNvPr id="613" name="Freeform 295"/>
            <p:cNvSpPr>
              <a:spLocks/>
            </p:cNvSpPr>
            <p:nvPr/>
          </p:nvSpPr>
          <p:spPr bwMode="auto">
            <a:xfrm>
              <a:off x="5538585" y="3662107"/>
              <a:ext cx="610147" cy="1010385"/>
            </a:xfrm>
            <a:custGeom>
              <a:avLst/>
              <a:gdLst>
                <a:gd name="T0" fmla="*/ 234 w 253"/>
                <a:gd name="T1" fmla="*/ 0 h 443"/>
                <a:gd name="T2" fmla="*/ 80 w 253"/>
                <a:gd name="T3" fmla="*/ 11 h 443"/>
                <a:gd name="T4" fmla="*/ 80 w 253"/>
                <a:gd name="T5" fmla="*/ 15 h 443"/>
                <a:gd name="T6" fmla="*/ 65 w 253"/>
                <a:gd name="T7" fmla="*/ 29 h 443"/>
                <a:gd name="T8" fmla="*/ 61 w 253"/>
                <a:gd name="T9" fmla="*/ 42 h 443"/>
                <a:gd name="T10" fmla="*/ 63 w 253"/>
                <a:gd name="T11" fmla="*/ 57 h 443"/>
                <a:gd name="T12" fmla="*/ 59 w 253"/>
                <a:gd name="T13" fmla="*/ 65 h 443"/>
                <a:gd name="T14" fmla="*/ 46 w 253"/>
                <a:gd name="T15" fmla="*/ 75 h 443"/>
                <a:gd name="T16" fmla="*/ 38 w 253"/>
                <a:gd name="T17" fmla="*/ 86 h 443"/>
                <a:gd name="T18" fmla="*/ 34 w 253"/>
                <a:gd name="T19" fmla="*/ 92 h 443"/>
                <a:gd name="T20" fmla="*/ 34 w 253"/>
                <a:gd name="T21" fmla="*/ 103 h 443"/>
                <a:gd name="T22" fmla="*/ 27 w 253"/>
                <a:gd name="T23" fmla="*/ 111 h 443"/>
                <a:gd name="T24" fmla="*/ 27 w 253"/>
                <a:gd name="T25" fmla="*/ 121 h 443"/>
                <a:gd name="T26" fmla="*/ 23 w 253"/>
                <a:gd name="T27" fmla="*/ 132 h 443"/>
                <a:gd name="T28" fmla="*/ 15 w 253"/>
                <a:gd name="T29" fmla="*/ 144 h 443"/>
                <a:gd name="T30" fmla="*/ 19 w 253"/>
                <a:gd name="T31" fmla="*/ 157 h 443"/>
                <a:gd name="T32" fmla="*/ 25 w 253"/>
                <a:gd name="T33" fmla="*/ 165 h 443"/>
                <a:gd name="T34" fmla="*/ 27 w 253"/>
                <a:gd name="T35" fmla="*/ 174 h 443"/>
                <a:gd name="T36" fmla="*/ 29 w 253"/>
                <a:gd name="T37" fmla="*/ 178 h 443"/>
                <a:gd name="T38" fmla="*/ 29 w 253"/>
                <a:gd name="T39" fmla="*/ 182 h 443"/>
                <a:gd name="T40" fmla="*/ 25 w 253"/>
                <a:gd name="T41" fmla="*/ 184 h 443"/>
                <a:gd name="T42" fmla="*/ 23 w 253"/>
                <a:gd name="T43" fmla="*/ 192 h 443"/>
                <a:gd name="T44" fmla="*/ 23 w 253"/>
                <a:gd name="T45" fmla="*/ 197 h 443"/>
                <a:gd name="T46" fmla="*/ 23 w 253"/>
                <a:gd name="T47" fmla="*/ 205 h 443"/>
                <a:gd name="T48" fmla="*/ 32 w 253"/>
                <a:gd name="T49" fmla="*/ 222 h 443"/>
                <a:gd name="T50" fmla="*/ 34 w 253"/>
                <a:gd name="T51" fmla="*/ 240 h 443"/>
                <a:gd name="T52" fmla="*/ 38 w 253"/>
                <a:gd name="T53" fmla="*/ 249 h 443"/>
                <a:gd name="T54" fmla="*/ 44 w 253"/>
                <a:gd name="T55" fmla="*/ 253 h 443"/>
                <a:gd name="T56" fmla="*/ 44 w 253"/>
                <a:gd name="T57" fmla="*/ 263 h 443"/>
                <a:gd name="T58" fmla="*/ 34 w 253"/>
                <a:gd name="T59" fmla="*/ 269 h 443"/>
                <a:gd name="T60" fmla="*/ 32 w 253"/>
                <a:gd name="T61" fmla="*/ 270 h 443"/>
                <a:gd name="T62" fmla="*/ 27 w 253"/>
                <a:gd name="T63" fmla="*/ 290 h 443"/>
                <a:gd name="T64" fmla="*/ 13 w 253"/>
                <a:gd name="T65" fmla="*/ 313 h 443"/>
                <a:gd name="T66" fmla="*/ 0 w 253"/>
                <a:gd name="T67" fmla="*/ 351 h 443"/>
                <a:gd name="T68" fmla="*/ 0 w 253"/>
                <a:gd name="T69" fmla="*/ 380 h 443"/>
                <a:gd name="T70" fmla="*/ 142 w 253"/>
                <a:gd name="T71" fmla="*/ 372 h 443"/>
                <a:gd name="T72" fmla="*/ 144 w 253"/>
                <a:gd name="T73" fmla="*/ 378 h 443"/>
                <a:gd name="T74" fmla="*/ 140 w 253"/>
                <a:gd name="T75" fmla="*/ 391 h 443"/>
                <a:gd name="T76" fmla="*/ 140 w 253"/>
                <a:gd name="T77" fmla="*/ 411 h 443"/>
                <a:gd name="T78" fmla="*/ 155 w 253"/>
                <a:gd name="T79" fmla="*/ 426 h 443"/>
                <a:gd name="T80" fmla="*/ 159 w 253"/>
                <a:gd name="T81" fmla="*/ 443 h 443"/>
                <a:gd name="T82" fmla="*/ 169 w 253"/>
                <a:gd name="T83" fmla="*/ 443 h 443"/>
                <a:gd name="T84" fmla="*/ 184 w 253"/>
                <a:gd name="T85" fmla="*/ 432 h 443"/>
                <a:gd name="T86" fmla="*/ 219 w 253"/>
                <a:gd name="T87" fmla="*/ 420 h 443"/>
                <a:gd name="T88" fmla="*/ 228 w 253"/>
                <a:gd name="T89" fmla="*/ 424 h 443"/>
                <a:gd name="T90" fmla="*/ 240 w 253"/>
                <a:gd name="T91" fmla="*/ 420 h 443"/>
                <a:gd name="T92" fmla="*/ 242 w 253"/>
                <a:gd name="T93" fmla="*/ 422 h 443"/>
                <a:gd name="T94" fmla="*/ 249 w 253"/>
                <a:gd name="T95" fmla="*/ 424 h 443"/>
                <a:gd name="T96" fmla="*/ 253 w 253"/>
                <a:gd name="T97" fmla="*/ 424 h 443"/>
                <a:gd name="T98" fmla="*/ 236 w 253"/>
                <a:gd name="T99" fmla="*/ 288 h 443"/>
                <a:gd name="T100" fmla="*/ 234 w 253"/>
                <a:gd name="T101" fmla="*/ 276 h 443"/>
                <a:gd name="T102" fmla="*/ 240 w 253"/>
                <a:gd name="T103" fmla="*/ 9 h 443"/>
                <a:gd name="T104" fmla="*/ 234 w 253"/>
                <a:gd name="T105" fmla="*/ 0 h 4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3"/>
                <a:gd name="T160" fmla="*/ 0 h 443"/>
                <a:gd name="T161" fmla="*/ 253 w 253"/>
                <a:gd name="T162" fmla="*/ 443 h 4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3" h="443">
                  <a:moveTo>
                    <a:pt x="234" y="0"/>
                  </a:moveTo>
                  <a:lnTo>
                    <a:pt x="80" y="11"/>
                  </a:lnTo>
                  <a:lnTo>
                    <a:pt x="80" y="15"/>
                  </a:lnTo>
                  <a:lnTo>
                    <a:pt x="65" y="29"/>
                  </a:lnTo>
                  <a:lnTo>
                    <a:pt x="61" y="42"/>
                  </a:lnTo>
                  <a:lnTo>
                    <a:pt x="63" y="57"/>
                  </a:lnTo>
                  <a:lnTo>
                    <a:pt x="59" y="65"/>
                  </a:lnTo>
                  <a:lnTo>
                    <a:pt x="46" y="75"/>
                  </a:lnTo>
                  <a:lnTo>
                    <a:pt x="38" y="86"/>
                  </a:lnTo>
                  <a:lnTo>
                    <a:pt x="34" y="92"/>
                  </a:lnTo>
                  <a:lnTo>
                    <a:pt x="34" y="103"/>
                  </a:lnTo>
                  <a:lnTo>
                    <a:pt x="27" y="111"/>
                  </a:lnTo>
                  <a:lnTo>
                    <a:pt x="27" y="121"/>
                  </a:lnTo>
                  <a:lnTo>
                    <a:pt x="23" y="132"/>
                  </a:lnTo>
                  <a:lnTo>
                    <a:pt x="15" y="144"/>
                  </a:lnTo>
                  <a:lnTo>
                    <a:pt x="19" y="157"/>
                  </a:lnTo>
                  <a:lnTo>
                    <a:pt x="25" y="165"/>
                  </a:lnTo>
                  <a:lnTo>
                    <a:pt x="27" y="174"/>
                  </a:lnTo>
                  <a:lnTo>
                    <a:pt x="29" y="178"/>
                  </a:lnTo>
                  <a:lnTo>
                    <a:pt x="29" y="182"/>
                  </a:lnTo>
                  <a:lnTo>
                    <a:pt x="25" y="184"/>
                  </a:lnTo>
                  <a:lnTo>
                    <a:pt x="23" y="192"/>
                  </a:lnTo>
                  <a:lnTo>
                    <a:pt x="23" y="197"/>
                  </a:lnTo>
                  <a:lnTo>
                    <a:pt x="23" y="205"/>
                  </a:lnTo>
                  <a:lnTo>
                    <a:pt x="32" y="222"/>
                  </a:lnTo>
                  <a:lnTo>
                    <a:pt x="34" y="240"/>
                  </a:lnTo>
                  <a:lnTo>
                    <a:pt x="38" y="249"/>
                  </a:lnTo>
                  <a:lnTo>
                    <a:pt x="44" y="253"/>
                  </a:lnTo>
                  <a:lnTo>
                    <a:pt x="44" y="263"/>
                  </a:lnTo>
                  <a:lnTo>
                    <a:pt x="34" y="269"/>
                  </a:lnTo>
                  <a:lnTo>
                    <a:pt x="32" y="270"/>
                  </a:lnTo>
                  <a:lnTo>
                    <a:pt x="27" y="290"/>
                  </a:lnTo>
                  <a:lnTo>
                    <a:pt x="13" y="313"/>
                  </a:lnTo>
                  <a:lnTo>
                    <a:pt x="0" y="351"/>
                  </a:lnTo>
                  <a:lnTo>
                    <a:pt x="0" y="380"/>
                  </a:lnTo>
                  <a:lnTo>
                    <a:pt x="142" y="372"/>
                  </a:lnTo>
                  <a:lnTo>
                    <a:pt x="144" y="378"/>
                  </a:lnTo>
                  <a:lnTo>
                    <a:pt x="140" y="391"/>
                  </a:lnTo>
                  <a:lnTo>
                    <a:pt x="140" y="411"/>
                  </a:lnTo>
                  <a:lnTo>
                    <a:pt x="155" y="426"/>
                  </a:lnTo>
                  <a:lnTo>
                    <a:pt x="159" y="443"/>
                  </a:lnTo>
                  <a:lnTo>
                    <a:pt x="169" y="443"/>
                  </a:lnTo>
                  <a:lnTo>
                    <a:pt x="184" y="432"/>
                  </a:lnTo>
                  <a:lnTo>
                    <a:pt x="219" y="420"/>
                  </a:lnTo>
                  <a:lnTo>
                    <a:pt x="228" y="424"/>
                  </a:lnTo>
                  <a:lnTo>
                    <a:pt x="240" y="420"/>
                  </a:lnTo>
                  <a:lnTo>
                    <a:pt x="242" y="422"/>
                  </a:lnTo>
                  <a:lnTo>
                    <a:pt x="249" y="424"/>
                  </a:lnTo>
                  <a:lnTo>
                    <a:pt x="253" y="424"/>
                  </a:lnTo>
                  <a:lnTo>
                    <a:pt x="236" y="288"/>
                  </a:lnTo>
                  <a:lnTo>
                    <a:pt x="234" y="276"/>
                  </a:lnTo>
                  <a:lnTo>
                    <a:pt x="240" y="9"/>
                  </a:lnTo>
                  <a:lnTo>
                    <a:pt x="234" y="0"/>
                  </a:lnTo>
                </a:path>
              </a:pathLst>
            </a:custGeom>
            <a:noFill/>
            <a:ln w="0">
              <a:solidFill>
                <a:srgbClr val="000000"/>
              </a:solidFill>
              <a:prstDash val="solid"/>
              <a:round/>
              <a:headEnd/>
              <a:tailEnd/>
            </a:ln>
          </p:spPr>
          <p:txBody>
            <a:bodyPr/>
            <a:lstStyle/>
            <a:p>
              <a:endParaRPr lang="en-US"/>
            </a:p>
          </p:txBody>
        </p:sp>
        <p:sp>
          <p:nvSpPr>
            <p:cNvPr id="614" name="Freeform 296"/>
            <p:cNvSpPr>
              <a:spLocks/>
            </p:cNvSpPr>
            <p:nvPr/>
          </p:nvSpPr>
          <p:spPr bwMode="auto">
            <a:xfrm>
              <a:off x="6102911" y="3625614"/>
              <a:ext cx="665615" cy="1008104"/>
            </a:xfrm>
            <a:custGeom>
              <a:avLst/>
              <a:gdLst>
                <a:gd name="T0" fmla="*/ 0 w 276"/>
                <a:gd name="T1" fmla="*/ 16 h 442"/>
                <a:gd name="T2" fmla="*/ 6 w 276"/>
                <a:gd name="T3" fmla="*/ 25 h 442"/>
                <a:gd name="T4" fmla="*/ 0 w 276"/>
                <a:gd name="T5" fmla="*/ 292 h 442"/>
                <a:gd name="T6" fmla="*/ 2 w 276"/>
                <a:gd name="T7" fmla="*/ 304 h 442"/>
                <a:gd name="T8" fmla="*/ 19 w 276"/>
                <a:gd name="T9" fmla="*/ 440 h 442"/>
                <a:gd name="T10" fmla="*/ 21 w 276"/>
                <a:gd name="T11" fmla="*/ 436 h 442"/>
                <a:gd name="T12" fmla="*/ 27 w 276"/>
                <a:gd name="T13" fmla="*/ 434 h 442"/>
                <a:gd name="T14" fmla="*/ 38 w 276"/>
                <a:gd name="T15" fmla="*/ 438 h 442"/>
                <a:gd name="T16" fmla="*/ 42 w 276"/>
                <a:gd name="T17" fmla="*/ 432 h 442"/>
                <a:gd name="T18" fmla="*/ 42 w 276"/>
                <a:gd name="T19" fmla="*/ 413 h 442"/>
                <a:gd name="T20" fmla="*/ 48 w 276"/>
                <a:gd name="T21" fmla="*/ 400 h 442"/>
                <a:gd name="T22" fmla="*/ 56 w 276"/>
                <a:gd name="T23" fmla="*/ 413 h 442"/>
                <a:gd name="T24" fmla="*/ 56 w 276"/>
                <a:gd name="T25" fmla="*/ 419 h 442"/>
                <a:gd name="T26" fmla="*/ 60 w 276"/>
                <a:gd name="T27" fmla="*/ 428 h 442"/>
                <a:gd name="T28" fmla="*/ 67 w 276"/>
                <a:gd name="T29" fmla="*/ 440 h 442"/>
                <a:gd name="T30" fmla="*/ 75 w 276"/>
                <a:gd name="T31" fmla="*/ 442 h 442"/>
                <a:gd name="T32" fmla="*/ 83 w 276"/>
                <a:gd name="T33" fmla="*/ 440 h 442"/>
                <a:gd name="T34" fmla="*/ 90 w 276"/>
                <a:gd name="T35" fmla="*/ 430 h 442"/>
                <a:gd name="T36" fmla="*/ 94 w 276"/>
                <a:gd name="T37" fmla="*/ 430 h 442"/>
                <a:gd name="T38" fmla="*/ 98 w 276"/>
                <a:gd name="T39" fmla="*/ 427 h 442"/>
                <a:gd name="T40" fmla="*/ 98 w 276"/>
                <a:gd name="T41" fmla="*/ 425 h 442"/>
                <a:gd name="T42" fmla="*/ 96 w 276"/>
                <a:gd name="T43" fmla="*/ 423 h 442"/>
                <a:gd name="T44" fmla="*/ 92 w 276"/>
                <a:gd name="T45" fmla="*/ 421 h 442"/>
                <a:gd name="T46" fmla="*/ 92 w 276"/>
                <a:gd name="T47" fmla="*/ 419 h 442"/>
                <a:gd name="T48" fmla="*/ 94 w 276"/>
                <a:gd name="T49" fmla="*/ 409 h 442"/>
                <a:gd name="T50" fmla="*/ 94 w 276"/>
                <a:gd name="T51" fmla="*/ 407 h 442"/>
                <a:gd name="T52" fmla="*/ 88 w 276"/>
                <a:gd name="T53" fmla="*/ 402 h 442"/>
                <a:gd name="T54" fmla="*/ 86 w 276"/>
                <a:gd name="T55" fmla="*/ 402 h 442"/>
                <a:gd name="T56" fmla="*/ 83 w 276"/>
                <a:gd name="T57" fmla="*/ 398 h 442"/>
                <a:gd name="T58" fmla="*/ 77 w 276"/>
                <a:gd name="T59" fmla="*/ 390 h 442"/>
                <a:gd name="T60" fmla="*/ 75 w 276"/>
                <a:gd name="T61" fmla="*/ 384 h 442"/>
                <a:gd name="T62" fmla="*/ 77 w 276"/>
                <a:gd name="T63" fmla="*/ 380 h 442"/>
                <a:gd name="T64" fmla="*/ 77 w 276"/>
                <a:gd name="T65" fmla="*/ 379 h 442"/>
                <a:gd name="T66" fmla="*/ 77 w 276"/>
                <a:gd name="T67" fmla="*/ 375 h 442"/>
                <a:gd name="T68" fmla="*/ 276 w 276"/>
                <a:gd name="T69" fmla="*/ 356 h 442"/>
                <a:gd name="T70" fmla="*/ 276 w 276"/>
                <a:gd name="T71" fmla="*/ 350 h 442"/>
                <a:gd name="T72" fmla="*/ 267 w 276"/>
                <a:gd name="T73" fmla="*/ 336 h 442"/>
                <a:gd name="T74" fmla="*/ 269 w 276"/>
                <a:gd name="T75" fmla="*/ 311 h 442"/>
                <a:gd name="T76" fmla="*/ 259 w 276"/>
                <a:gd name="T77" fmla="*/ 292 h 442"/>
                <a:gd name="T78" fmla="*/ 257 w 276"/>
                <a:gd name="T79" fmla="*/ 275 h 442"/>
                <a:gd name="T80" fmla="*/ 263 w 276"/>
                <a:gd name="T81" fmla="*/ 265 h 442"/>
                <a:gd name="T82" fmla="*/ 263 w 276"/>
                <a:gd name="T83" fmla="*/ 254 h 442"/>
                <a:gd name="T84" fmla="*/ 269 w 276"/>
                <a:gd name="T85" fmla="*/ 244 h 442"/>
                <a:gd name="T86" fmla="*/ 271 w 276"/>
                <a:gd name="T87" fmla="*/ 240 h 442"/>
                <a:gd name="T88" fmla="*/ 263 w 276"/>
                <a:gd name="T89" fmla="*/ 233 h 442"/>
                <a:gd name="T90" fmla="*/ 267 w 276"/>
                <a:gd name="T91" fmla="*/ 225 h 442"/>
                <a:gd name="T92" fmla="*/ 261 w 276"/>
                <a:gd name="T93" fmla="*/ 219 h 442"/>
                <a:gd name="T94" fmla="*/ 255 w 276"/>
                <a:gd name="T95" fmla="*/ 215 h 442"/>
                <a:gd name="T96" fmla="*/ 251 w 276"/>
                <a:gd name="T97" fmla="*/ 210 h 442"/>
                <a:gd name="T98" fmla="*/ 248 w 276"/>
                <a:gd name="T99" fmla="*/ 196 h 442"/>
                <a:gd name="T100" fmla="*/ 244 w 276"/>
                <a:gd name="T101" fmla="*/ 190 h 442"/>
                <a:gd name="T102" fmla="*/ 190 w 276"/>
                <a:gd name="T103" fmla="*/ 0 h 442"/>
                <a:gd name="T104" fmla="*/ 0 w 276"/>
                <a:gd name="T105" fmla="*/ 16 h 4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6"/>
                <a:gd name="T160" fmla="*/ 0 h 442"/>
                <a:gd name="T161" fmla="*/ 276 w 276"/>
                <a:gd name="T162" fmla="*/ 442 h 4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6" h="442">
                  <a:moveTo>
                    <a:pt x="0" y="16"/>
                  </a:moveTo>
                  <a:lnTo>
                    <a:pt x="6" y="25"/>
                  </a:lnTo>
                  <a:lnTo>
                    <a:pt x="0" y="292"/>
                  </a:lnTo>
                  <a:lnTo>
                    <a:pt x="2" y="304"/>
                  </a:lnTo>
                  <a:lnTo>
                    <a:pt x="19" y="440"/>
                  </a:lnTo>
                  <a:lnTo>
                    <a:pt x="21" y="436"/>
                  </a:lnTo>
                  <a:lnTo>
                    <a:pt x="27" y="434"/>
                  </a:lnTo>
                  <a:lnTo>
                    <a:pt x="38" y="438"/>
                  </a:lnTo>
                  <a:lnTo>
                    <a:pt x="42" y="432"/>
                  </a:lnTo>
                  <a:lnTo>
                    <a:pt x="42" y="413"/>
                  </a:lnTo>
                  <a:lnTo>
                    <a:pt x="48" y="400"/>
                  </a:lnTo>
                  <a:lnTo>
                    <a:pt x="56" y="413"/>
                  </a:lnTo>
                  <a:lnTo>
                    <a:pt x="56" y="419"/>
                  </a:lnTo>
                  <a:lnTo>
                    <a:pt x="60" y="428"/>
                  </a:lnTo>
                  <a:lnTo>
                    <a:pt x="67" y="440"/>
                  </a:lnTo>
                  <a:lnTo>
                    <a:pt x="75" y="442"/>
                  </a:lnTo>
                  <a:lnTo>
                    <a:pt x="83" y="440"/>
                  </a:lnTo>
                  <a:lnTo>
                    <a:pt x="90" y="430"/>
                  </a:lnTo>
                  <a:lnTo>
                    <a:pt x="94" y="430"/>
                  </a:lnTo>
                  <a:lnTo>
                    <a:pt x="98" y="427"/>
                  </a:lnTo>
                  <a:lnTo>
                    <a:pt x="98" y="425"/>
                  </a:lnTo>
                  <a:lnTo>
                    <a:pt x="96" y="423"/>
                  </a:lnTo>
                  <a:lnTo>
                    <a:pt x="92" y="421"/>
                  </a:lnTo>
                  <a:lnTo>
                    <a:pt x="92" y="419"/>
                  </a:lnTo>
                  <a:lnTo>
                    <a:pt x="94" y="409"/>
                  </a:lnTo>
                  <a:lnTo>
                    <a:pt x="94" y="407"/>
                  </a:lnTo>
                  <a:lnTo>
                    <a:pt x="88" y="402"/>
                  </a:lnTo>
                  <a:lnTo>
                    <a:pt x="86" y="402"/>
                  </a:lnTo>
                  <a:lnTo>
                    <a:pt x="83" y="398"/>
                  </a:lnTo>
                  <a:lnTo>
                    <a:pt x="77" y="390"/>
                  </a:lnTo>
                  <a:lnTo>
                    <a:pt x="75" y="384"/>
                  </a:lnTo>
                  <a:lnTo>
                    <a:pt x="77" y="380"/>
                  </a:lnTo>
                  <a:lnTo>
                    <a:pt x="77" y="379"/>
                  </a:lnTo>
                  <a:lnTo>
                    <a:pt x="77" y="375"/>
                  </a:lnTo>
                  <a:lnTo>
                    <a:pt x="276" y="356"/>
                  </a:lnTo>
                  <a:lnTo>
                    <a:pt x="276" y="350"/>
                  </a:lnTo>
                  <a:lnTo>
                    <a:pt x="267" y="336"/>
                  </a:lnTo>
                  <a:lnTo>
                    <a:pt x="269" y="311"/>
                  </a:lnTo>
                  <a:lnTo>
                    <a:pt x="259" y="292"/>
                  </a:lnTo>
                  <a:lnTo>
                    <a:pt x="257" y="275"/>
                  </a:lnTo>
                  <a:lnTo>
                    <a:pt x="263" y="265"/>
                  </a:lnTo>
                  <a:lnTo>
                    <a:pt x="263" y="254"/>
                  </a:lnTo>
                  <a:lnTo>
                    <a:pt x="269" y="244"/>
                  </a:lnTo>
                  <a:lnTo>
                    <a:pt x="271" y="240"/>
                  </a:lnTo>
                  <a:lnTo>
                    <a:pt x="263" y="233"/>
                  </a:lnTo>
                  <a:lnTo>
                    <a:pt x="267" y="225"/>
                  </a:lnTo>
                  <a:lnTo>
                    <a:pt x="261" y="219"/>
                  </a:lnTo>
                  <a:lnTo>
                    <a:pt x="255" y="215"/>
                  </a:lnTo>
                  <a:lnTo>
                    <a:pt x="251" y="210"/>
                  </a:lnTo>
                  <a:lnTo>
                    <a:pt x="248" y="196"/>
                  </a:lnTo>
                  <a:lnTo>
                    <a:pt x="244" y="190"/>
                  </a:lnTo>
                  <a:lnTo>
                    <a:pt x="190" y="0"/>
                  </a:lnTo>
                  <a:lnTo>
                    <a:pt x="0" y="16"/>
                  </a:lnTo>
                </a:path>
              </a:pathLst>
            </a:custGeom>
            <a:noFill/>
            <a:ln w="0">
              <a:solidFill>
                <a:srgbClr val="000000"/>
              </a:solidFill>
              <a:prstDash val="solid"/>
              <a:round/>
              <a:headEnd/>
              <a:tailEnd/>
            </a:ln>
          </p:spPr>
          <p:txBody>
            <a:bodyPr/>
            <a:lstStyle/>
            <a:p>
              <a:endParaRPr lang="en-US"/>
            </a:p>
          </p:txBody>
        </p:sp>
        <p:sp>
          <p:nvSpPr>
            <p:cNvPr id="615" name="Freeform 297"/>
            <p:cNvSpPr>
              <a:spLocks/>
            </p:cNvSpPr>
            <p:nvPr/>
          </p:nvSpPr>
          <p:spPr bwMode="auto">
            <a:xfrm>
              <a:off x="6283784" y="4391956"/>
              <a:ext cx="1582042" cy="1133547"/>
            </a:xfrm>
            <a:custGeom>
              <a:avLst/>
              <a:gdLst>
                <a:gd name="T0" fmla="*/ 2 w 656"/>
                <a:gd name="T1" fmla="*/ 43 h 497"/>
                <a:gd name="T2" fmla="*/ 2 w 656"/>
                <a:gd name="T3" fmla="*/ 54 h 497"/>
                <a:gd name="T4" fmla="*/ 13 w 656"/>
                <a:gd name="T5" fmla="*/ 66 h 497"/>
                <a:gd name="T6" fmla="*/ 17 w 656"/>
                <a:gd name="T7" fmla="*/ 83 h 497"/>
                <a:gd name="T8" fmla="*/ 23 w 656"/>
                <a:gd name="T9" fmla="*/ 89 h 497"/>
                <a:gd name="T10" fmla="*/ 19 w 656"/>
                <a:gd name="T11" fmla="*/ 100 h 497"/>
                <a:gd name="T12" fmla="*/ 40 w 656"/>
                <a:gd name="T13" fmla="*/ 85 h 497"/>
                <a:gd name="T14" fmla="*/ 50 w 656"/>
                <a:gd name="T15" fmla="*/ 83 h 497"/>
                <a:gd name="T16" fmla="*/ 56 w 656"/>
                <a:gd name="T17" fmla="*/ 85 h 497"/>
                <a:gd name="T18" fmla="*/ 56 w 656"/>
                <a:gd name="T19" fmla="*/ 89 h 497"/>
                <a:gd name="T20" fmla="*/ 105 w 656"/>
                <a:gd name="T21" fmla="*/ 77 h 497"/>
                <a:gd name="T22" fmla="*/ 102 w 656"/>
                <a:gd name="T23" fmla="*/ 87 h 497"/>
                <a:gd name="T24" fmla="*/ 150 w 656"/>
                <a:gd name="T25" fmla="*/ 102 h 497"/>
                <a:gd name="T26" fmla="*/ 155 w 656"/>
                <a:gd name="T27" fmla="*/ 94 h 497"/>
                <a:gd name="T28" fmla="*/ 171 w 656"/>
                <a:gd name="T29" fmla="*/ 104 h 497"/>
                <a:gd name="T30" fmla="*/ 190 w 656"/>
                <a:gd name="T31" fmla="*/ 125 h 497"/>
                <a:gd name="T32" fmla="*/ 188 w 656"/>
                <a:gd name="T33" fmla="*/ 138 h 497"/>
                <a:gd name="T34" fmla="*/ 182 w 656"/>
                <a:gd name="T35" fmla="*/ 137 h 497"/>
                <a:gd name="T36" fmla="*/ 215 w 656"/>
                <a:gd name="T37" fmla="*/ 135 h 497"/>
                <a:gd name="T38" fmla="*/ 249 w 656"/>
                <a:gd name="T39" fmla="*/ 112 h 497"/>
                <a:gd name="T40" fmla="*/ 263 w 656"/>
                <a:gd name="T41" fmla="*/ 104 h 497"/>
                <a:gd name="T42" fmla="*/ 326 w 656"/>
                <a:gd name="T43" fmla="*/ 110 h 497"/>
                <a:gd name="T44" fmla="*/ 345 w 656"/>
                <a:gd name="T45" fmla="*/ 135 h 497"/>
                <a:gd name="T46" fmla="*/ 376 w 656"/>
                <a:gd name="T47" fmla="*/ 162 h 497"/>
                <a:gd name="T48" fmla="*/ 411 w 656"/>
                <a:gd name="T49" fmla="*/ 185 h 497"/>
                <a:gd name="T50" fmla="*/ 413 w 656"/>
                <a:gd name="T51" fmla="*/ 233 h 497"/>
                <a:gd name="T52" fmla="*/ 411 w 656"/>
                <a:gd name="T53" fmla="*/ 281 h 497"/>
                <a:gd name="T54" fmla="*/ 424 w 656"/>
                <a:gd name="T55" fmla="*/ 279 h 497"/>
                <a:gd name="T56" fmla="*/ 430 w 656"/>
                <a:gd name="T57" fmla="*/ 263 h 497"/>
                <a:gd name="T58" fmla="*/ 439 w 656"/>
                <a:gd name="T59" fmla="*/ 269 h 497"/>
                <a:gd name="T60" fmla="*/ 445 w 656"/>
                <a:gd name="T61" fmla="*/ 277 h 497"/>
                <a:gd name="T62" fmla="*/ 434 w 656"/>
                <a:gd name="T63" fmla="*/ 302 h 497"/>
                <a:gd name="T64" fmla="*/ 434 w 656"/>
                <a:gd name="T65" fmla="*/ 317 h 497"/>
                <a:gd name="T66" fmla="*/ 472 w 656"/>
                <a:gd name="T67" fmla="*/ 363 h 497"/>
                <a:gd name="T68" fmla="*/ 482 w 656"/>
                <a:gd name="T69" fmla="*/ 357 h 497"/>
                <a:gd name="T70" fmla="*/ 493 w 656"/>
                <a:gd name="T71" fmla="*/ 390 h 497"/>
                <a:gd name="T72" fmla="*/ 522 w 656"/>
                <a:gd name="T73" fmla="*/ 436 h 497"/>
                <a:gd name="T74" fmla="*/ 553 w 656"/>
                <a:gd name="T75" fmla="*/ 446 h 497"/>
                <a:gd name="T76" fmla="*/ 587 w 656"/>
                <a:gd name="T77" fmla="*/ 478 h 497"/>
                <a:gd name="T78" fmla="*/ 591 w 656"/>
                <a:gd name="T79" fmla="*/ 488 h 497"/>
                <a:gd name="T80" fmla="*/ 582 w 656"/>
                <a:gd name="T81" fmla="*/ 488 h 497"/>
                <a:gd name="T82" fmla="*/ 595 w 656"/>
                <a:gd name="T83" fmla="*/ 497 h 497"/>
                <a:gd name="T84" fmla="*/ 641 w 656"/>
                <a:gd name="T85" fmla="*/ 482 h 497"/>
                <a:gd name="T86" fmla="*/ 643 w 656"/>
                <a:gd name="T87" fmla="*/ 447 h 497"/>
                <a:gd name="T88" fmla="*/ 656 w 656"/>
                <a:gd name="T89" fmla="*/ 426 h 497"/>
                <a:gd name="T90" fmla="*/ 651 w 656"/>
                <a:gd name="T91" fmla="*/ 350 h 497"/>
                <a:gd name="T92" fmla="*/ 618 w 656"/>
                <a:gd name="T93" fmla="*/ 290 h 497"/>
                <a:gd name="T94" fmla="*/ 587 w 656"/>
                <a:gd name="T95" fmla="*/ 233 h 497"/>
                <a:gd name="T96" fmla="*/ 580 w 656"/>
                <a:gd name="T97" fmla="*/ 210 h 497"/>
                <a:gd name="T98" fmla="*/ 564 w 656"/>
                <a:gd name="T99" fmla="*/ 167 h 497"/>
                <a:gd name="T100" fmla="*/ 541 w 656"/>
                <a:gd name="T101" fmla="*/ 146 h 497"/>
                <a:gd name="T102" fmla="*/ 503 w 656"/>
                <a:gd name="T103" fmla="*/ 73 h 497"/>
                <a:gd name="T104" fmla="*/ 486 w 656"/>
                <a:gd name="T105" fmla="*/ 37 h 497"/>
                <a:gd name="T106" fmla="*/ 478 w 656"/>
                <a:gd name="T107" fmla="*/ 6 h 497"/>
                <a:gd name="T108" fmla="*/ 443 w 656"/>
                <a:gd name="T109" fmla="*/ 0 h 497"/>
                <a:gd name="T110" fmla="*/ 434 w 656"/>
                <a:gd name="T111" fmla="*/ 16 h 497"/>
                <a:gd name="T112" fmla="*/ 428 w 656"/>
                <a:gd name="T113" fmla="*/ 44 h 497"/>
                <a:gd name="T114" fmla="*/ 215 w 656"/>
                <a:gd name="T115" fmla="*/ 43 h 497"/>
                <a:gd name="T116" fmla="*/ 203 w 656"/>
                <a:gd name="T117" fmla="*/ 23 h 4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6"/>
                <a:gd name="T178" fmla="*/ 0 h 497"/>
                <a:gd name="T179" fmla="*/ 656 w 656"/>
                <a:gd name="T180" fmla="*/ 497 h 4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6" h="497">
                  <a:moveTo>
                    <a:pt x="201" y="20"/>
                  </a:moveTo>
                  <a:lnTo>
                    <a:pt x="2" y="39"/>
                  </a:lnTo>
                  <a:lnTo>
                    <a:pt x="2" y="43"/>
                  </a:lnTo>
                  <a:lnTo>
                    <a:pt x="2" y="44"/>
                  </a:lnTo>
                  <a:lnTo>
                    <a:pt x="0" y="48"/>
                  </a:lnTo>
                  <a:lnTo>
                    <a:pt x="2" y="54"/>
                  </a:lnTo>
                  <a:lnTo>
                    <a:pt x="8" y="62"/>
                  </a:lnTo>
                  <a:lnTo>
                    <a:pt x="11" y="66"/>
                  </a:lnTo>
                  <a:lnTo>
                    <a:pt x="13" y="66"/>
                  </a:lnTo>
                  <a:lnTo>
                    <a:pt x="19" y="71"/>
                  </a:lnTo>
                  <a:lnTo>
                    <a:pt x="19" y="73"/>
                  </a:lnTo>
                  <a:lnTo>
                    <a:pt x="17" y="83"/>
                  </a:lnTo>
                  <a:lnTo>
                    <a:pt x="17" y="85"/>
                  </a:lnTo>
                  <a:lnTo>
                    <a:pt x="21" y="87"/>
                  </a:lnTo>
                  <a:lnTo>
                    <a:pt x="23" y="89"/>
                  </a:lnTo>
                  <a:lnTo>
                    <a:pt x="23" y="91"/>
                  </a:lnTo>
                  <a:lnTo>
                    <a:pt x="19" y="94"/>
                  </a:lnTo>
                  <a:lnTo>
                    <a:pt x="19" y="100"/>
                  </a:lnTo>
                  <a:lnTo>
                    <a:pt x="31" y="98"/>
                  </a:lnTo>
                  <a:lnTo>
                    <a:pt x="34" y="94"/>
                  </a:lnTo>
                  <a:lnTo>
                    <a:pt x="40" y="85"/>
                  </a:lnTo>
                  <a:lnTo>
                    <a:pt x="40" y="81"/>
                  </a:lnTo>
                  <a:lnTo>
                    <a:pt x="46" y="83"/>
                  </a:lnTo>
                  <a:lnTo>
                    <a:pt x="50" y="83"/>
                  </a:lnTo>
                  <a:lnTo>
                    <a:pt x="52" y="81"/>
                  </a:lnTo>
                  <a:lnTo>
                    <a:pt x="56" y="81"/>
                  </a:lnTo>
                  <a:lnTo>
                    <a:pt x="56" y="85"/>
                  </a:lnTo>
                  <a:lnTo>
                    <a:pt x="48" y="91"/>
                  </a:lnTo>
                  <a:lnTo>
                    <a:pt x="48" y="92"/>
                  </a:lnTo>
                  <a:lnTo>
                    <a:pt x="56" y="89"/>
                  </a:lnTo>
                  <a:lnTo>
                    <a:pt x="65" y="89"/>
                  </a:lnTo>
                  <a:lnTo>
                    <a:pt x="100" y="77"/>
                  </a:lnTo>
                  <a:lnTo>
                    <a:pt x="105" y="77"/>
                  </a:lnTo>
                  <a:lnTo>
                    <a:pt x="105" y="79"/>
                  </a:lnTo>
                  <a:lnTo>
                    <a:pt x="100" y="85"/>
                  </a:lnTo>
                  <a:lnTo>
                    <a:pt x="102" y="87"/>
                  </a:lnTo>
                  <a:lnTo>
                    <a:pt x="117" y="89"/>
                  </a:lnTo>
                  <a:lnTo>
                    <a:pt x="132" y="94"/>
                  </a:lnTo>
                  <a:lnTo>
                    <a:pt x="150" y="102"/>
                  </a:lnTo>
                  <a:lnTo>
                    <a:pt x="153" y="102"/>
                  </a:lnTo>
                  <a:lnTo>
                    <a:pt x="152" y="98"/>
                  </a:lnTo>
                  <a:lnTo>
                    <a:pt x="155" y="94"/>
                  </a:lnTo>
                  <a:lnTo>
                    <a:pt x="159" y="100"/>
                  </a:lnTo>
                  <a:lnTo>
                    <a:pt x="169" y="102"/>
                  </a:lnTo>
                  <a:lnTo>
                    <a:pt x="171" y="104"/>
                  </a:lnTo>
                  <a:lnTo>
                    <a:pt x="169" y="106"/>
                  </a:lnTo>
                  <a:lnTo>
                    <a:pt x="169" y="110"/>
                  </a:lnTo>
                  <a:lnTo>
                    <a:pt x="190" y="125"/>
                  </a:lnTo>
                  <a:lnTo>
                    <a:pt x="190" y="131"/>
                  </a:lnTo>
                  <a:lnTo>
                    <a:pt x="190" y="135"/>
                  </a:lnTo>
                  <a:lnTo>
                    <a:pt x="188" y="138"/>
                  </a:lnTo>
                  <a:lnTo>
                    <a:pt x="186" y="137"/>
                  </a:lnTo>
                  <a:lnTo>
                    <a:pt x="184" y="133"/>
                  </a:lnTo>
                  <a:lnTo>
                    <a:pt x="182" y="137"/>
                  </a:lnTo>
                  <a:lnTo>
                    <a:pt x="184" y="140"/>
                  </a:lnTo>
                  <a:lnTo>
                    <a:pt x="188" y="142"/>
                  </a:lnTo>
                  <a:lnTo>
                    <a:pt x="215" y="135"/>
                  </a:lnTo>
                  <a:lnTo>
                    <a:pt x="217" y="131"/>
                  </a:lnTo>
                  <a:lnTo>
                    <a:pt x="226" y="129"/>
                  </a:lnTo>
                  <a:lnTo>
                    <a:pt x="249" y="112"/>
                  </a:lnTo>
                  <a:lnTo>
                    <a:pt x="265" y="112"/>
                  </a:lnTo>
                  <a:lnTo>
                    <a:pt x="265" y="108"/>
                  </a:lnTo>
                  <a:lnTo>
                    <a:pt x="263" y="104"/>
                  </a:lnTo>
                  <a:lnTo>
                    <a:pt x="267" y="94"/>
                  </a:lnTo>
                  <a:lnTo>
                    <a:pt x="292" y="91"/>
                  </a:lnTo>
                  <a:lnTo>
                    <a:pt x="326" y="110"/>
                  </a:lnTo>
                  <a:lnTo>
                    <a:pt x="328" y="115"/>
                  </a:lnTo>
                  <a:lnTo>
                    <a:pt x="338" y="121"/>
                  </a:lnTo>
                  <a:lnTo>
                    <a:pt x="345" y="135"/>
                  </a:lnTo>
                  <a:lnTo>
                    <a:pt x="367" y="150"/>
                  </a:lnTo>
                  <a:lnTo>
                    <a:pt x="370" y="156"/>
                  </a:lnTo>
                  <a:lnTo>
                    <a:pt x="376" y="162"/>
                  </a:lnTo>
                  <a:lnTo>
                    <a:pt x="393" y="162"/>
                  </a:lnTo>
                  <a:lnTo>
                    <a:pt x="407" y="181"/>
                  </a:lnTo>
                  <a:lnTo>
                    <a:pt x="411" y="185"/>
                  </a:lnTo>
                  <a:lnTo>
                    <a:pt x="409" y="190"/>
                  </a:lnTo>
                  <a:lnTo>
                    <a:pt x="415" y="210"/>
                  </a:lnTo>
                  <a:lnTo>
                    <a:pt x="413" y="233"/>
                  </a:lnTo>
                  <a:lnTo>
                    <a:pt x="407" y="256"/>
                  </a:lnTo>
                  <a:lnTo>
                    <a:pt x="409" y="275"/>
                  </a:lnTo>
                  <a:lnTo>
                    <a:pt x="411" y="281"/>
                  </a:lnTo>
                  <a:lnTo>
                    <a:pt x="424" y="290"/>
                  </a:lnTo>
                  <a:lnTo>
                    <a:pt x="428" y="282"/>
                  </a:lnTo>
                  <a:lnTo>
                    <a:pt x="424" y="279"/>
                  </a:lnTo>
                  <a:lnTo>
                    <a:pt x="420" y="267"/>
                  </a:lnTo>
                  <a:lnTo>
                    <a:pt x="422" y="265"/>
                  </a:lnTo>
                  <a:lnTo>
                    <a:pt x="430" y="263"/>
                  </a:lnTo>
                  <a:lnTo>
                    <a:pt x="436" y="275"/>
                  </a:lnTo>
                  <a:lnTo>
                    <a:pt x="439" y="275"/>
                  </a:lnTo>
                  <a:lnTo>
                    <a:pt x="439" y="269"/>
                  </a:lnTo>
                  <a:lnTo>
                    <a:pt x="441" y="267"/>
                  </a:lnTo>
                  <a:lnTo>
                    <a:pt x="445" y="271"/>
                  </a:lnTo>
                  <a:lnTo>
                    <a:pt x="445" y="277"/>
                  </a:lnTo>
                  <a:lnTo>
                    <a:pt x="441" y="282"/>
                  </a:lnTo>
                  <a:lnTo>
                    <a:pt x="438" y="288"/>
                  </a:lnTo>
                  <a:lnTo>
                    <a:pt x="434" y="302"/>
                  </a:lnTo>
                  <a:lnTo>
                    <a:pt x="428" y="305"/>
                  </a:lnTo>
                  <a:lnTo>
                    <a:pt x="428" y="311"/>
                  </a:lnTo>
                  <a:lnTo>
                    <a:pt x="434" y="317"/>
                  </a:lnTo>
                  <a:lnTo>
                    <a:pt x="441" y="325"/>
                  </a:lnTo>
                  <a:lnTo>
                    <a:pt x="453" y="352"/>
                  </a:lnTo>
                  <a:lnTo>
                    <a:pt x="472" y="363"/>
                  </a:lnTo>
                  <a:lnTo>
                    <a:pt x="474" y="363"/>
                  </a:lnTo>
                  <a:lnTo>
                    <a:pt x="476" y="357"/>
                  </a:lnTo>
                  <a:lnTo>
                    <a:pt x="482" y="357"/>
                  </a:lnTo>
                  <a:lnTo>
                    <a:pt x="486" y="369"/>
                  </a:lnTo>
                  <a:lnTo>
                    <a:pt x="486" y="375"/>
                  </a:lnTo>
                  <a:lnTo>
                    <a:pt x="493" y="390"/>
                  </a:lnTo>
                  <a:lnTo>
                    <a:pt x="501" y="394"/>
                  </a:lnTo>
                  <a:lnTo>
                    <a:pt x="509" y="396"/>
                  </a:lnTo>
                  <a:lnTo>
                    <a:pt x="522" y="436"/>
                  </a:lnTo>
                  <a:lnTo>
                    <a:pt x="526" y="436"/>
                  </a:lnTo>
                  <a:lnTo>
                    <a:pt x="545" y="442"/>
                  </a:lnTo>
                  <a:lnTo>
                    <a:pt x="553" y="446"/>
                  </a:lnTo>
                  <a:lnTo>
                    <a:pt x="574" y="472"/>
                  </a:lnTo>
                  <a:lnTo>
                    <a:pt x="583" y="478"/>
                  </a:lnTo>
                  <a:lnTo>
                    <a:pt x="587" y="478"/>
                  </a:lnTo>
                  <a:lnTo>
                    <a:pt x="593" y="482"/>
                  </a:lnTo>
                  <a:lnTo>
                    <a:pt x="595" y="488"/>
                  </a:lnTo>
                  <a:lnTo>
                    <a:pt x="591" y="488"/>
                  </a:lnTo>
                  <a:lnTo>
                    <a:pt x="587" y="488"/>
                  </a:lnTo>
                  <a:lnTo>
                    <a:pt x="585" y="488"/>
                  </a:lnTo>
                  <a:lnTo>
                    <a:pt x="582" y="488"/>
                  </a:lnTo>
                  <a:lnTo>
                    <a:pt x="582" y="492"/>
                  </a:lnTo>
                  <a:lnTo>
                    <a:pt x="583" y="495"/>
                  </a:lnTo>
                  <a:lnTo>
                    <a:pt x="595" y="497"/>
                  </a:lnTo>
                  <a:lnTo>
                    <a:pt x="601" y="494"/>
                  </a:lnTo>
                  <a:lnTo>
                    <a:pt x="608" y="494"/>
                  </a:lnTo>
                  <a:lnTo>
                    <a:pt x="641" y="482"/>
                  </a:lnTo>
                  <a:lnTo>
                    <a:pt x="647" y="469"/>
                  </a:lnTo>
                  <a:lnTo>
                    <a:pt x="649" y="465"/>
                  </a:lnTo>
                  <a:lnTo>
                    <a:pt x="643" y="447"/>
                  </a:lnTo>
                  <a:lnTo>
                    <a:pt x="645" y="440"/>
                  </a:lnTo>
                  <a:lnTo>
                    <a:pt x="651" y="424"/>
                  </a:lnTo>
                  <a:lnTo>
                    <a:pt x="656" y="426"/>
                  </a:lnTo>
                  <a:lnTo>
                    <a:pt x="649" y="396"/>
                  </a:lnTo>
                  <a:lnTo>
                    <a:pt x="651" y="380"/>
                  </a:lnTo>
                  <a:lnTo>
                    <a:pt x="651" y="350"/>
                  </a:lnTo>
                  <a:lnTo>
                    <a:pt x="643" y="327"/>
                  </a:lnTo>
                  <a:lnTo>
                    <a:pt x="639" y="319"/>
                  </a:lnTo>
                  <a:lnTo>
                    <a:pt x="618" y="290"/>
                  </a:lnTo>
                  <a:lnTo>
                    <a:pt x="605" y="257"/>
                  </a:lnTo>
                  <a:lnTo>
                    <a:pt x="587" y="234"/>
                  </a:lnTo>
                  <a:lnTo>
                    <a:pt x="587" y="233"/>
                  </a:lnTo>
                  <a:lnTo>
                    <a:pt x="585" y="227"/>
                  </a:lnTo>
                  <a:lnTo>
                    <a:pt x="580" y="215"/>
                  </a:lnTo>
                  <a:lnTo>
                    <a:pt x="580" y="210"/>
                  </a:lnTo>
                  <a:lnTo>
                    <a:pt x="585" y="202"/>
                  </a:lnTo>
                  <a:lnTo>
                    <a:pt x="585" y="198"/>
                  </a:lnTo>
                  <a:lnTo>
                    <a:pt x="564" y="167"/>
                  </a:lnTo>
                  <a:lnTo>
                    <a:pt x="551" y="156"/>
                  </a:lnTo>
                  <a:lnTo>
                    <a:pt x="543" y="150"/>
                  </a:lnTo>
                  <a:lnTo>
                    <a:pt x="541" y="146"/>
                  </a:lnTo>
                  <a:lnTo>
                    <a:pt x="526" y="127"/>
                  </a:lnTo>
                  <a:lnTo>
                    <a:pt x="507" y="92"/>
                  </a:lnTo>
                  <a:lnTo>
                    <a:pt x="503" y="73"/>
                  </a:lnTo>
                  <a:lnTo>
                    <a:pt x="491" y="44"/>
                  </a:lnTo>
                  <a:lnTo>
                    <a:pt x="491" y="41"/>
                  </a:lnTo>
                  <a:lnTo>
                    <a:pt x="486" y="37"/>
                  </a:lnTo>
                  <a:lnTo>
                    <a:pt x="482" y="33"/>
                  </a:lnTo>
                  <a:lnTo>
                    <a:pt x="480" y="14"/>
                  </a:lnTo>
                  <a:lnTo>
                    <a:pt x="478" y="6"/>
                  </a:lnTo>
                  <a:lnTo>
                    <a:pt x="470" y="8"/>
                  </a:lnTo>
                  <a:lnTo>
                    <a:pt x="459" y="8"/>
                  </a:lnTo>
                  <a:lnTo>
                    <a:pt x="443" y="0"/>
                  </a:lnTo>
                  <a:lnTo>
                    <a:pt x="438" y="6"/>
                  </a:lnTo>
                  <a:lnTo>
                    <a:pt x="436" y="8"/>
                  </a:lnTo>
                  <a:lnTo>
                    <a:pt x="434" y="16"/>
                  </a:lnTo>
                  <a:lnTo>
                    <a:pt x="441" y="37"/>
                  </a:lnTo>
                  <a:lnTo>
                    <a:pt x="439" y="46"/>
                  </a:lnTo>
                  <a:lnTo>
                    <a:pt x="428" y="44"/>
                  </a:lnTo>
                  <a:lnTo>
                    <a:pt x="424" y="41"/>
                  </a:lnTo>
                  <a:lnTo>
                    <a:pt x="422" y="31"/>
                  </a:lnTo>
                  <a:lnTo>
                    <a:pt x="215" y="43"/>
                  </a:lnTo>
                  <a:lnTo>
                    <a:pt x="209" y="37"/>
                  </a:lnTo>
                  <a:lnTo>
                    <a:pt x="211" y="31"/>
                  </a:lnTo>
                  <a:lnTo>
                    <a:pt x="203" y="23"/>
                  </a:lnTo>
                  <a:lnTo>
                    <a:pt x="201" y="20"/>
                  </a:lnTo>
                </a:path>
              </a:pathLst>
            </a:custGeom>
            <a:noFill/>
            <a:ln w="0">
              <a:solidFill>
                <a:srgbClr val="000000"/>
              </a:solidFill>
              <a:prstDash val="solid"/>
              <a:round/>
              <a:headEnd/>
              <a:tailEnd/>
            </a:ln>
          </p:spPr>
          <p:txBody>
            <a:bodyPr/>
            <a:lstStyle/>
            <a:p>
              <a:endParaRPr lang="en-US"/>
            </a:p>
          </p:txBody>
        </p:sp>
        <p:sp>
          <p:nvSpPr>
            <p:cNvPr id="616" name="Freeform 298"/>
            <p:cNvSpPr>
              <a:spLocks/>
            </p:cNvSpPr>
            <p:nvPr/>
          </p:nvSpPr>
          <p:spPr bwMode="auto">
            <a:xfrm>
              <a:off x="6561124" y="3570875"/>
              <a:ext cx="952601" cy="925996"/>
            </a:xfrm>
            <a:custGeom>
              <a:avLst/>
              <a:gdLst>
                <a:gd name="T0" fmla="*/ 54 w 395"/>
                <a:gd name="T1" fmla="*/ 214 h 406"/>
                <a:gd name="T2" fmla="*/ 61 w 395"/>
                <a:gd name="T3" fmla="*/ 234 h 406"/>
                <a:gd name="T4" fmla="*/ 71 w 395"/>
                <a:gd name="T5" fmla="*/ 243 h 406"/>
                <a:gd name="T6" fmla="*/ 73 w 395"/>
                <a:gd name="T7" fmla="*/ 257 h 406"/>
                <a:gd name="T8" fmla="*/ 79 w 395"/>
                <a:gd name="T9" fmla="*/ 268 h 406"/>
                <a:gd name="T10" fmla="*/ 73 w 395"/>
                <a:gd name="T11" fmla="*/ 289 h 406"/>
                <a:gd name="T12" fmla="*/ 69 w 395"/>
                <a:gd name="T13" fmla="*/ 316 h 406"/>
                <a:gd name="T14" fmla="*/ 77 w 395"/>
                <a:gd name="T15" fmla="*/ 360 h 406"/>
                <a:gd name="T16" fmla="*/ 86 w 395"/>
                <a:gd name="T17" fmla="*/ 380 h 406"/>
                <a:gd name="T18" fmla="*/ 96 w 395"/>
                <a:gd name="T19" fmla="*/ 391 h 406"/>
                <a:gd name="T20" fmla="*/ 100 w 395"/>
                <a:gd name="T21" fmla="*/ 403 h 406"/>
                <a:gd name="T22" fmla="*/ 309 w 395"/>
                <a:gd name="T23" fmla="*/ 401 h 406"/>
                <a:gd name="T24" fmla="*/ 324 w 395"/>
                <a:gd name="T25" fmla="*/ 406 h 406"/>
                <a:gd name="T26" fmla="*/ 319 w 395"/>
                <a:gd name="T27" fmla="*/ 376 h 406"/>
                <a:gd name="T28" fmla="*/ 323 w 395"/>
                <a:gd name="T29" fmla="*/ 366 h 406"/>
                <a:gd name="T30" fmla="*/ 344 w 395"/>
                <a:gd name="T31" fmla="*/ 368 h 406"/>
                <a:gd name="T32" fmla="*/ 363 w 395"/>
                <a:gd name="T33" fmla="*/ 366 h 406"/>
                <a:gd name="T34" fmla="*/ 357 w 395"/>
                <a:gd name="T35" fmla="*/ 345 h 406"/>
                <a:gd name="T36" fmla="*/ 359 w 395"/>
                <a:gd name="T37" fmla="*/ 326 h 406"/>
                <a:gd name="T38" fmla="*/ 372 w 395"/>
                <a:gd name="T39" fmla="*/ 282 h 406"/>
                <a:gd name="T40" fmla="*/ 384 w 395"/>
                <a:gd name="T41" fmla="*/ 257 h 406"/>
                <a:gd name="T42" fmla="*/ 394 w 395"/>
                <a:gd name="T43" fmla="*/ 247 h 406"/>
                <a:gd name="T44" fmla="*/ 390 w 395"/>
                <a:gd name="T45" fmla="*/ 241 h 406"/>
                <a:gd name="T46" fmla="*/ 374 w 395"/>
                <a:gd name="T47" fmla="*/ 239 h 406"/>
                <a:gd name="T48" fmla="*/ 369 w 395"/>
                <a:gd name="T49" fmla="*/ 234 h 406"/>
                <a:gd name="T50" fmla="*/ 355 w 395"/>
                <a:gd name="T51" fmla="*/ 201 h 406"/>
                <a:gd name="T52" fmla="*/ 338 w 395"/>
                <a:gd name="T53" fmla="*/ 178 h 406"/>
                <a:gd name="T54" fmla="*/ 328 w 395"/>
                <a:gd name="T55" fmla="*/ 161 h 406"/>
                <a:gd name="T56" fmla="*/ 309 w 395"/>
                <a:gd name="T57" fmla="*/ 153 h 406"/>
                <a:gd name="T58" fmla="*/ 292 w 395"/>
                <a:gd name="T59" fmla="*/ 138 h 406"/>
                <a:gd name="T60" fmla="*/ 288 w 395"/>
                <a:gd name="T61" fmla="*/ 122 h 406"/>
                <a:gd name="T62" fmla="*/ 273 w 395"/>
                <a:gd name="T63" fmla="*/ 115 h 406"/>
                <a:gd name="T64" fmla="*/ 238 w 395"/>
                <a:gd name="T65" fmla="*/ 90 h 406"/>
                <a:gd name="T66" fmla="*/ 225 w 395"/>
                <a:gd name="T67" fmla="*/ 74 h 406"/>
                <a:gd name="T68" fmla="*/ 211 w 395"/>
                <a:gd name="T69" fmla="*/ 53 h 406"/>
                <a:gd name="T70" fmla="*/ 194 w 395"/>
                <a:gd name="T71" fmla="*/ 44 h 406"/>
                <a:gd name="T72" fmla="*/ 167 w 395"/>
                <a:gd name="T73" fmla="*/ 28 h 406"/>
                <a:gd name="T74" fmla="*/ 179 w 395"/>
                <a:gd name="T75" fmla="*/ 9 h 406"/>
                <a:gd name="T76" fmla="*/ 184 w 395"/>
                <a:gd name="T77" fmla="*/ 1 h 406"/>
                <a:gd name="T78" fmla="*/ 73 w 395"/>
                <a:gd name="T79" fmla="*/ 15 h 4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5"/>
                <a:gd name="T121" fmla="*/ 0 h 406"/>
                <a:gd name="T122" fmla="*/ 395 w 395"/>
                <a:gd name="T123" fmla="*/ 406 h 4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5" h="406">
                  <a:moveTo>
                    <a:pt x="0" y="24"/>
                  </a:moveTo>
                  <a:lnTo>
                    <a:pt x="54" y="214"/>
                  </a:lnTo>
                  <a:lnTo>
                    <a:pt x="58" y="220"/>
                  </a:lnTo>
                  <a:lnTo>
                    <a:pt x="61" y="234"/>
                  </a:lnTo>
                  <a:lnTo>
                    <a:pt x="65" y="239"/>
                  </a:lnTo>
                  <a:lnTo>
                    <a:pt x="71" y="243"/>
                  </a:lnTo>
                  <a:lnTo>
                    <a:pt x="77" y="249"/>
                  </a:lnTo>
                  <a:lnTo>
                    <a:pt x="73" y="257"/>
                  </a:lnTo>
                  <a:lnTo>
                    <a:pt x="81" y="264"/>
                  </a:lnTo>
                  <a:lnTo>
                    <a:pt x="79" y="268"/>
                  </a:lnTo>
                  <a:lnTo>
                    <a:pt x="73" y="278"/>
                  </a:lnTo>
                  <a:lnTo>
                    <a:pt x="73" y="289"/>
                  </a:lnTo>
                  <a:lnTo>
                    <a:pt x="67" y="299"/>
                  </a:lnTo>
                  <a:lnTo>
                    <a:pt x="69" y="316"/>
                  </a:lnTo>
                  <a:lnTo>
                    <a:pt x="79" y="335"/>
                  </a:lnTo>
                  <a:lnTo>
                    <a:pt x="77" y="360"/>
                  </a:lnTo>
                  <a:lnTo>
                    <a:pt x="86" y="374"/>
                  </a:lnTo>
                  <a:lnTo>
                    <a:pt x="86" y="380"/>
                  </a:lnTo>
                  <a:lnTo>
                    <a:pt x="88" y="383"/>
                  </a:lnTo>
                  <a:lnTo>
                    <a:pt x="96" y="391"/>
                  </a:lnTo>
                  <a:lnTo>
                    <a:pt x="94" y="397"/>
                  </a:lnTo>
                  <a:lnTo>
                    <a:pt x="100" y="403"/>
                  </a:lnTo>
                  <a:lnTo>
                    <a:pt x="307" y="391"/>
                  </a:lnTo>
                  <a:lnTo>
                    <a:pt x="309" y="401"/>
                  </a:lnTo>
                  <a:lnTo>
                    <a:pt x="313" y="404"/>
                  </a:lnTo>
                  <a:lnTo>
                    <a:pt x="324" y="406"/>
                  </a:lnTo>
                  <a:lnTo>
                    <a:pt x="326" y="397"/>
                  </a:lnTo>
                  <a:lnTo>
                    <a:pt x="319" y="376"/>
                  </a:lnTo>
                  <a:lnTo>
                    <a:pt x="321" y="368"/>
                  </a:lnTo>
                  <a:lnTo>
                    <a:pt x="323" y="366"/>
                  </a:lnTo>
                  <a:lnTo>
                    <a:pt x="328" y="360"/>
                  </a:lnTo>
                  <a:lnTo>
                    <a:pt x="344" y="368"/>
                  </a:lnTo>
                  <a:lnTo>
                    <a:pt x="355" y="368"/>
                  </a:lnTo>
                  <a:lnTo>
                    <a:pt x="363" y="366"/>
                  </a:lnTo>
                  <a:lnTo>
                    <a:pt x="361" y="351"/>
                  </a:lnTo>
                  <a:lnTo>
                    <a:pt x="357" y="345"/>
                  </a:lnTo>
                  <a:lnTo>
                    <a:pt x="357" y="333"/>
                  </a:lnTo>
                  <a:lnTo>
                    <a:pt x="359" y="326"/>
                  </a:lnTo>
                  <a:lnTo>
                    <a:pt x="371" y="295"/>
                  </a:lnTo>
                  <a:lnTo>
                    <a:pt x="372" y="282"/>
                  </a:lnTo>
                  <a:lnTo>
                    <a:pt x="376" y="268"/>
                  </a:lnTo>
                  <a:lnTo>
                    <a:pt x="384" y="257"/>
                  </a:lnTo>
                  <a:lnTo>
                    <a:pt x="390" y="249"/>
                  </a:lnTo>
                  <a:lnTo>
                    <a:pt x="394" y="247"/>
                  </a:lnTo>
                  <a:lnTo>
                    <a:pt x="395" y="243"/>
                  </a:lnTo>
                  <a:lnTo>
                    <a:pt x="390" y="241"/>
                  </a:lnTo>
                  <a:lnTo>
                    <a:pt x="386" y="241"/>
                  </a:lnTo>
                  <a:lnTo>
                    <a:pt x="374" y="239"/>
                  </a:lnTo>
                  <a:lnTo>
                    <a:pt x="372" y="237"/>
                  </a:lnTo>
                  <a:lnTo>
                    <a:pt x="369" y="234"/>
                  </a:lnTo>
                  <a:lnTo>
                    <a:pt x="365" y="214"/>
                  </a:lnTo>
                  <a:lnTo>
                    <a:pt x="355" y="201"/>
                  </a:lnTo>
                  <a:lnTo>
                    <a:pt x="344" y="197"/>
                  </a:lnTo>
                  <a:lnTo>
                    <a:pt x="338" y="178"/>
                  </a:lnTo>
                  <a:lnTo>
                    <a:pt x="332" y="170"/>
                  </a:lnTo>
                  <a:lnTo>
                    <a:pt x="328" y="161"/>
                  </a:lnTo>
                  <a:lnTo>
                    <a:pt x="321" y="157"/>
                  </a:lnTo>
                  <a:lnTo>
                    <a:pt x="309" y="153"/>
                  </a:lnTo>
                  <a:lnTo>
                    <a:pt x="301" y="143"/>
                  </a:lnTo>
                  <a:lnTo>
                    <a:pt x="292" y="138"/>
                  </a:lnTo>
                  <a:lnTo>
                    <a:pt x="292" y="132"/>
                  </a:lnTo>
                  <a:lnTo>
                    <a:pt x="288" y="122"/>
                  </a:lnTo>
                  <a:lnTo>
                    <a:pt x="284" y="120"/>
                  </a:lnTo>
                  <a:lnTo>
                    <a:pt x="273" y="115"/>
                  </a:lnTo>
                  <a:lnTo>
                    <a:pt x="250" y="94"/>
                  </a:lnTo>
                  <a:lnTo>
                    <a:pt x="238" y="90"/>
                  </a:lnTo>
                  <a:lnTo>
                    <a:pt x="236" y="82"/>
                  </a:lnTo>
                  <a:lnTo>
                    <a:pt x="225" y="74"/>
                  </a:lnTo>
                  <a:lnTo>
                    <a:pt x="219" y="61"/>
                  </a:lnTo>
                  <a:lnTo>
                    <a:pt x="211" y="53"/>
                  </a:lnTo>
                  <a:lnTo>
                    <a:pt x="209" y="47"/>
                  </a:lnTo>
                  <a:lnTo>
                    <a:pt x="194" y="44"/>
                  </a:lnTo>
                  <a:lnTo>
                    <a:pt x="173" y="34"/>
                  </a:lnTo>
                  <a:lnTo>
                    <a:pt x="167" y="28"/>
                  </a:lnTo>
                  <a:lnTo>
                    <a:pt x="175" y="13"/>
                  </a:lnTo>
                  <a:lnTo>
                    <a:pt x="179" y="9"/>
                  </a:lnTo>
                  <a:lnTo>
                    <a:pt x="182" y="3"/>
                  </a:lnTo>
                  <a:lnTo>
                    <a:pt x="184" y="1"/>
                  </a:lnTo>
                  <a:lnTo>
                    <a:pt x="182" y="0"/>
                  </a:lnTo>
                  <a:lnTo>
                    <a:pt x="73" y="15"/>
                  </a:lnTo>
                  <a:lnTo>
                    <a:pt x="0" y="24"/>
                  </a:lnTo>
                </a:path>
              </a:pathLst>
            </a:custGeom>
            <a:noFill/>
            <a:ln w="0">
              <a:solidFill>
                <a:srgbClr val="000000"/>
              </a:solidFill>
              <a:prstDash val="solid"/>
              <a:round/>
              <a:headEnd/>
              <a:tailEnd/>
            </a:ln>
          </p:spPr>
          <p:txBody>
            <a:bodyPr/>
            <a:lstStyle/>
            <a:p>
              <a:endParaRPr lang="en-US"/>
            </a:p>
          </p:txBody>
        </p:sp>
        <p:sp>
          <p:nvSpPr>
            <p:cNvPr id="617" name="Freeform 299"/>
            <p:cNvSpPr>
              <a:spLocks/>
            </p:cNvSpPr>
            <p:nvPr/>
          </p:nvSpPr>
          <p:spPr bwMode="auto">
            <a:xfrm>
              <a:off x="6963869" y="3481925"/>
              <a:ext cx="889898" cy="638618"/>
            </a:xfrm>
            <a:custGeom>
              <a:avLst/>
              <a:gdLst>
                <a:gd name="T0" fmla="*/ 219 w 369"/>
                <a:gd name="T1" fmla="*/ 280 h 280"/>
                <a:gd name="T2" fmla="*/ 205 w 369"/>
                <a:gd name="T3" fmla="*/ 276 h 280"/>
                <a:gd name="T4" fmla="*/ 198 w 369"/>
                <a:gd name="T5" fmla="*/ 253 h 280"/>
                <a:gd name="T6" fmla="*/ 177 w 369"/>
                <a:gd name="T7" fmla="*/ 236 h 280"/>
                <a:gd name="T8" fmla="*/ 165 w 369"/>
                <a:gd name="T9" fmla="*/ 209 h 280"/>
                <a:gd name="T10" fmla="*/ 154 w 369"/>
                <a:gd name="T11" fmla="*/ 196 h 280"/>
                <a:gd name="T12" fmla="*/ 134 w 369"/>
                <a:gd name="T13" fmla="*/ 182 h 280"/>
                <a:gd name="T14" fmla="*/ 125 w 369"/>
                <a:gd name="T15" fmla="*/ 171 h 280"/>
                <a:gd name="T16" fmla="*/ 117 w 369"/>
                <a:gd name="T17" fmla="*/ 159 h 280"/>
                <a:gd name="T18" fmla="*/ 83 w 369"/>
                <a:gd name="T19" fmla="*/ 133 h 280"/>
                <a:gd name="T20" fmla="*/ 69 w 369"/>
                <a:gd name="T21" fmla="*/ 121 h 280"/>
                <a:gd name="T22" fmla="*/ 52 w 369"/>
                <a:gd name="T23" fmla="*/ 100 h 280"/>
                <a:gd name="T24" fmla="*/ 42 w 369"/>
                <a:gd name="T25" fmla="*/ 86 h 280"/>
                <a:gd name="T26" fmla="*/ 6 w 369"/>
                <a:gd name="T27" fmla="*/ 73 h 280"/>
                <a:gd name="T28" fmla="*/ 8 w 369"/>
                <a:gd name="T29" fmla="*/ 52 h 280"/>
                <a:gd name="T30" fmla="*/ 15 w 369"/>
                <a:gd name="T31" fmla="*/ 42 h 280"/>
                <a:gd name="T32" fmla="*/ 15 w 369"/>
                <a:gd name="T33" fmla="*/ 39 h 280"/>
                <a:gd name="T34" fmla="*/ 44 w 369"/>
                <a:gd name="T35" fmla="*/ 27 h 280"/>
                <a:gd name="T36" fmla="*/ 63 w 369"/>
                <a:gd name="T37" fmla="*/ 15 h 280"/>
                <a:gd name="T38" fmla="*/ 69 w 369"/>
                <a:gd name="T39" fmla="*/ 12 h 280"/>
                <a:gd name="T40" fmla="*/ 165 w 369"/>
                <a:gd name="T41" fmla="*/ 4 h 280"/>
                <a:gd name="T42" fmla="*/ 167 w 369"/>
                <a:gd name="T43" fmla="*/ 10 h 280"/>
                <a:gd name="T44" fmla="*/ 188 w 369"/>
                <a:gd name="T45" fmla="*/ 17 h 280"/>
                <a:gd name="T46" fmla="*/ 273 w 369"/>
                <a:gd name="T47" fmla="*/ 19 h 280"/>
                <a:gd name="T48" fmla="*/ 367 w 369"/>
                <a:gd name="T49" fmla="*/ 88 h 280"/>
                <a:gd name="T50" fmla="*/ 351 w 369"/>
                <a:gd name="T51" fmla="*/ 102 h 280"/>
                <a:gd name="T52" fmla="*/ 336 w 369"/>
                <a:gd name="T53" fmla="*/ 129 h 280"/>
                <a:gd name="T54" fmla="*/ 332 w 369"/>
                <a:gd name="T55" fmla="*/ 148 h 280"/>
                <a:gd name="T56" fmla="*/ 330 w 369"/>
                <a:gd name="T57" fmla="*/ 159 h 280"/>
                <a:gd name="T58" fmla="*/ 321 w 369"/>
                <a:gd name="T59" fmla="*/ 165 h 280"/>
                <a:gd name="T60" fmla="*/ 313 w 369"/>
                <a:gd name="T61" fmla="*/ 175 h 280"/>
                <a:gd name="T62" fmla="*/ 303 w 369"/>
                <a:gd name="T63" fmla="*/ 188 h 280"/>
                <a:gd name="T64" fmla="*/ 286 w 369"/>
                <a:gd name="T65" fmla="*/ 207 h 280"/>
                <a:gd name="T66" fmla="*/ 271 w 369"/>
                <a:gd name="T67" fmla="*/ 219 h 280"/>
                <a:gd name="T68" fmla="*/ 261 w 369"/>
                <a:gd name="T69" fmla="*/ 229 h 280"/>
                <a:gd name="T70" fmla="*/ 250 w 369"/>
                <a:gd name="T71" fmla="*/ 234 h 280"/>
                <a:gd name="T72" fmla="*/ 248 w 369"/>
                <a:gd name="T73" fmla="*/ 240 h 280"/>
                <a:gd name="T74" fmla="*/ 242 w 369"/>
                <a:gd name="T75" fmla="*/ 248 h 280"/>
                <a:gd name="T76" fmla="*/ 230 w 369"/>
                <a:gd name="T77" fmla="*/ 253 h 280"/>
                <a:gd name="T78" fmla="*/ 228 w 369"/>
                <a:gd name="T79" fmla="*/ 257 h 280"/>
                <a:gd name="T80" fmla="*/ 234 w 369"/>
                <a:gd name="T81" fmla="*/ 259 h 280"/>
                <a:gd name="T82" fmla="*/ 234 w 369"/>
                <a:gd name="T83" fmla="*/ 265 h 280"/>
                <a:gd name="T84" fmla="*/ 225 w 369"/>
                <a:gd name="T85" fmla="*/ 273 h 280"/>
                <a:gd name="T86" fmla="*/ 223 w 369"/>
                <a:gd name="T87" fmla="*/ 280 h 2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9"/>
                <a:gd name="T133" fmla="*/ 0 h 280"/>
                <a:gd name="T134" fmla="*/ 369 w 369"/>
                <a:gd name="T135" fmla="*/ 280 h 2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9" h="280">
                  <a:moveTo>
                    <a:pt x="223" y="280"/>
                  </a:moveTo>
                  <a:lnTo>
                    <a:pt x="219" y="280"/>
                  </a:lnTo>
                  <a:lnTo>
                    <a:pt x="207" y="278"/>
                  </a:lnTo>
                  <a:lnTo>
                    <a:pt x="205" y="276"/>
                  </a:lnTo>
                  <a:lnTo>
                    <a:pt x="202" y="273"/>
                  </a:lnTo>
                  <a:lnTo>
                    <a:pt x="198" y="253"/>
                  </a:lnTo>
                  <a:lnTo>
                    <a:pt x="188" y="240"/>
                  </a:lnTo>
                  <a:lnTo>
                    <a:pt x="177" y="236"/>
                  </a:lnTo>
                  <a:lnTo>
                    <a:pt x="171" y="217"/>
                  </a:lnTo>
                  <a:lnTo>
                    <a:pt x="165" y="209"/>
                  </a:lnTo>
                  <a:lnTo>
                    <a:pt x="161" y="200"/>
                  </a:lnTo>
                  <a:lnTo>
                    <a:pt x="154" y="196"/>
                  </a:lnTo>
                  <a:lnTo>
                    <a:pt x="142" y="192"/>
                  </a:lnTo>
                  <a:lnTo>
                    <a:pt x="134" y="182"/>
                  </a:lnTo>
                  <a:lnTo>
                    <a:pt x="125" y="177"/>
                  </a:lnTo>
                  <a:lnTo>
                    <a:pt x="125" y="171"/>
                  </a:lnTo>
                  <a:lnTo>
                    <a:pt x="121" y="161"/>
                  </a:lnTo>
                  <a:lnTo>
                    <a:pt x="117" y="159"/>
                  </a:lnTo>
                  <a:lnTo>
                    <a:pt x="106" y="154"/>
                  </a:lnTo>
                  <a:lnTo>
                    <a:pt x="83" y="133"/>
                  </a:lnTo>
                  <a:lnTo>
                    <a:pt x="71" y="129"/>
                  </a:lnTo>
                  <a:lnTo>
                    <a:pt x="69" y="121"/>
                  </a:lnTo>
                  <a:lnTo>
                    <a:pt x="58" y="113"/>
                  </a:lnTo>
                  <a:lnTo>
                    <a:pt x="52" y="100"/>
                  </a:lnTo>
                  <a:lnTo>
                    <a:pt x="44" y="92"/>
                  </a:lnTo>
                  <a:lnTo>
                    <a:pt x="42" y="86"/>
                  </a:lnTo>
                  <a:lnTo>
                    <a:pt x="27" y="83"/>
                  </a:lnTo>
                  <a:lnTo>
                    <a:pt x="6" y="73"/>
                  </a:lnTo>
                  <a:lnTo>
                    <a:pt x="0" y="67"/>
                  </a:lnTo>
                  <a:lnTo>
                    <a:pt x="8" y="52"/>
                  </a:lnTo>
                  <a:lnTo>
                    <a:pt x="12" y="48"/>
                  </a:lnTo>
                  <a:lnTo>
                    <a:pt x="15" y="42"/>
                  </a:lnTo>
                  <a:lnTo>
                    <a:pt x="17" y="40"/>
                  </a:lnTo>
                  <a:lnTo>
                    <a:pt x="15" y="39"/>
                  </a:lnTo>
                  <a:lnTo>
                    <a:pt x="37" y="27"/>
                  </a:lnTo>
                  <a:lnTo>
                    <a:pt x="44" y="27"/>
                  </a:lnTo>
                  <a:lnTo>
                    <a:pt x="44" y="23"/>
                  </a:lnTo>
                  <a:lnTo>
                    <a:pt x="63" y="15"/>
                  </a:lnTo>
                  <a:lnTo>
                    <a:pt x="65" y="12"/>
                  </a:lnTo>
                  <a:lnTo>
                    <a:pt x="69" y="12"/>
                  </a:lnTo>
                  <a:lnTo>
                    <a:pt x="165" y="0"/>
                  </a:lnTo>
                  <a:lnTo>
                    <a:pt x="165" y="4"/>
                  </a:lnTo>
                  <a:lnTo>
                    <a:pt x="163" y="6"/>
                  </a:lnTo>
                  <a:lnTo>
                    <a:pt x="167" y="10"/>
                  </a:lnTo>
                  <a:lnTo>
                    <a:pt x="173" y="6"/>
                  </a:lnTo>
                  <a:lnTo>
                    <a:pt x="188" y="17"/>
                  </a:lnTo>
                  <a:lnTo>
                    <a:pt x="190" y="29"/>
                  </a:lnTo>
                  <a:lnTo>
                    <a:pt x="273" y="19"/>
                  </a:lnTo>
                  <a:lnTo>
                    <a:pt x="369" y="86"/>
                  </a:lnTo>
                  <a:lnTo>
                    <a:pt x="367" y="88"/>
                  </a:lnTo>
                  <a:lnTo>
                    <a:pt x="359" y="94"/>
                  </a:lnTo>
                  <a:lnTo>
                    <a:pt x="351" y="102"/>
                  </a:lnTo>
                  <a:lnTo>
                    <a:pt x="344" y="113"/>
                  </a:lnTo>
                  <a:lnTo>
                    <a:pt x="336" y="129"/>
                  </a:lnTo>
                  <a:lnTo>
                    <a:pt x="332" y="138"/>
                  </a:lnTo>
                  <a:lnTo>
                    <a:pt x="332" y="148"/>
                  </a:lnTo>
                  <a:lnTo>
                    <a:pt x="332" y="156"/>
                  </a:lnTo>
                  <a:lnTo>
                    <a:pt x="330" y="159"/>
                  </a:lnTo>
                  <a:lnTo>
                    <a:pt x="328" y="163"/>
                  </a:lnTo>
                  <a:lnTo>
                    <a:pt x="321" y="165"/>
                  </a:lnTo>
                  <a:lnTo>
                    <a:pt x="317" y="169"/>
                  </a:lnTo>
                  <a:lnTo>
                    <a:pt x="313" y="175"/>
                  </a:lnTo>
                  <a:lnTo>
                    <a:pt x="307" y="182"/>
                  </a:lnTo>
                  <a:lnTo>
                    <a:pt x="303" y="188"/>
                  </a:lnTo>
                  <a:lnTo>
                    <a:pt x="292" y="198"/>
                  </a:lnTo>
                  <a:lnTo>
                    <a:pt x="286" y="207"/>
                  </a:lnTo>
                  <a:lnTo>
                    <a:pt x="278" y="213"/>
                  </a:lnTo>
                  <a:lnTo>
                    <a:pt x="271" y="219"/>
                  </a:lnTo>
                  <a:lnTo>
                    <a:pt x="265" y="225"/>
                  </a:lnTo>
                  <a:lnTo>
                    <a:pt x="261" y="229"/>
                  </a:lnTo>
                  <a:lnTo>
                    <a:pt x="253" y="232"/>
                  </a:lnTo>
                  <a:lnTo>
                    <a:pt x="250" y="234"/>
                  </a:lnTo>
                  <a:lnTo>
                    <a:pt x="246" y="236"/>
                  </a:lnTo>
                  <a:lnTo>
                    <a:pt x="248" y="240"/>
                  </a:lnTo>
                  <a:lnTo>
                    <a:pt x="246" y="240"/>
                  </a:lnTo>
                  <a:lnTo>
                    <a:pt x="242" y="248"/>
                  </a:lnTo>
                  <a:lnTo>
                    <a:pt x="236" y="253"/>
                  </a:lnTo>
                  <a:lnTo>
                    <a:pt x="230" y="253"/>
                  </a:lnTo>
                  <a:lnTo>
                    <a:pt x="230" y="255"/>
                  </a:lnTo>
                  <a:lnTo>
                    <a:pt x="228" y="257"/>
                  </a:lnTo>
                  <a:lnTo>
                    <a:pt x="230" y="259"/>
                  </a:lnTo>
                  <a:lnTo>
                    <a:pt x="234" y="259"/>
                  </a:lnTo>
                  <a:lnTo>
                    <a:pt x="234" y="261"/>
                  </a:lnTo>
                  <a:lnTo>
                    <a:pt x="234" y="265"/>
                  </a:lnTo>
                  <a:lnTo>
                    <a:pt x="230" y="267"/>
                  </a:lnTo>
                  <a:lnTo>
                    <a:pt x="225" y="273"/>
                  </a:lnTo>
                  <a:lnTo>
                    <a:pt x="223" y="278"/>
                  </a:lnTo>
                  <a:lnTo>
                    <a:pt x="223" y="280"/>
                  </a:lnTo>
                </a:path>
              </a:pathLst>
            </a:custGeom>
            <a:noFill/>
            <a:ln w="0">
              <a:solidFill>
                <a:srgbClr val="000000"/>
              </a:solidFill>
              <a:prstDash val="solid"/>
              <a:round/>
              <a:headEnd/>
              <a:tailEnd/>
            </a:ln>
          </p:spPr>
          <p:txBody>
            <a:bodyPr/>
            <a:lstStyle/>
            <a:p>
              <a:endParaRPr lang="en-US"/>
            </a:p>
          </p:txBody>
        </p:sp>
        <p:sp>
          <p:nvSpPr>
            <p:cNvPr id="618" name="Freeform 300"/>
            <p:cNvSpPr>
              <a:spLocks/>
            </p:cNvSpPr>
            <p:nvPr/>
          </p:nvSpPr>
          <p:spPr bwMode="auto">
            <a:xfrm>
              <a:off x="5731517" y="3215074"/>
              <a:ext cx="1427696" cy="472121"/>
            </a:xfrm>
            <a:custGeom>
              <a:avLst/>
              <a:gdLst>
                <a:gd name="T0" fmla="*/ 592 w 592"/>
                <a:gd name="T1" fmla="*/ 0 h 207"/>
                <a:gd name="T2" fmla="*/ 473 w 592"/>
                <a:gd name="T3" fmla="*/ 15 h 207"/>
                <a:gd name="T4" fmla="*/ 465 w 592"/>
                <a:gd name="T5" fmla="*/ 19 h 207"/>
                <a:gd name="T6" fmla="*/ 167 w 592"/>
                <a:gd name="T7" fmla="*/ 46 h 207"/>
                <a:gd name="T8" fmla="*/ 162 w 592"/>
                <a:gd name="T9" fmla="*/ 44 h 207"/>
                <a:gd name="T10" fmla="*/ 150 w 592"/>
                <a:gd name="T11" fmla="*/ 44 h 207"/>
                <a:gd name="T12" fmla="*/ 154 w 592"/>
                <a:gd name="T13" fmla="*/ 50 h 207"/>
                <a:gd name="T14" fmla="*/ 154 w 592"/>
                <a:gd name="T15" fmla="*/ 58 h 207"/>
                <a:gd name="T16" fmla="*/ 48 w 592"/>
                <a:gd name="T17" fmla="*/ 67 h 207"/>
                <a:gd name="T18" fmla="*/ 43 w 592"/>
                <a:gd name="T19" fmla="*/ 79 h 207"/>
                <a:gd name="T20" fmla="*/ 39 w 592"/>
                <a:gd name="T21" fmla="*/ 96 h 207"/>
                <a:gd name="T22" fmla="*/ 41 w 592"/>
                <a:gd name="T23" fmla="*/ 100 h 207"/>
                <a:gd name="T24" fmla="*/ 37 w 592"/>
                <a:gd name="T25" fmla="*/ 113 h 207"/>
                <a:gd name="T26" fmla="*/ 35 w 592"/>
                <a:gd name="T27" fmla="*/ 117 h 207"/>
                <a:gd name="T28" fmla="*/ 35 w 592"/>
                <a:gd name="T29" fmla="*/ 123 h 207"/>
                <a:gd name="T30" fmla="*/ 33 w 592"/>
                <a:gd name="T31" fmla="*/ 131 h 207"/>
                <a:gd name="T32" fmla="*/ 24 w 592"/>
                <a:gd name="T33" fmla="*/ 140 h 207"/>
                <a:gd name="T34" fmla="*/ 20 w 592"/>
                <a:gd name="T35" fmla="*/ 159 h 207"/>
                <a:gd name="T36" fmla="*/ 10 w 592"/>
                <a:gd name="T37" fmla="*/ 171 h 207"/>
                <a:gd name="T38" fmla="*/ 12 w 592"/>
                <a:gd name="T39" fmla="*/ 182 h 207"/>
                <a:gd name="T40" fmla="*/ 12 w 592"/>
                <a:gd name="T41" fmla="*/ 200 h 207"/>
                <a:gd name="T42" fmla="*/ 8 w 592"/>
                <a:gd name="T43" fmla="*/ 200 h 207"/>
                <a:gd name="T44" fmla="*/ 0 w 592"/>
                <a:gd name="T45" fmla="*/ 207 h 207"/>
                <a:gd name="T46" fmla="*/ 154 w 592"/>
                <a:gd name="T47" fmla="*/ 196 h 207"/>
                <a:gd name="T48" fmla="*/ 344 w 592"/>
                <a:gd name="T49" fmla="*/ 180 h 207"/>
                <a:gd name="T50" fmla="*/ 417 w 592"/>
                <a:gd name="T51" fmla="*/ 171 h 207"/>
                <a:gd name="T52" fmla="*/ 419 w 592"/>
                <a:gd name="T53" fmla="*/ 150 h 207"/>
                <a:gd name="T54" fmla="*/ 427 w 592"/>
                <a:gd name="T55" fmla="*/ 150 h 207"/>
                <a:gd name="T56" fmla="*/ 429 w 592"/>
                <a:gd name="T57" fmla="*/ 150 h 207"/>
                <a:gd name="T58" fmla="*/ 434 w 592"/>
                <a:gd name="T59" fmla="*/ 144 h 207"/>
                <a:gd name="T60" fmla="*/ 434 w 592"/>
                <a:gd name="T61" fmla="*/ 138 h 207"/>
                <a:gd name="T62" fmla="*/ 434 w 592"/>
                <a:gd name="T63" fmla="*/ 134 h 207"/>
                <a:gd name="T64" fmla="*/ 438 w 592"/>
                <a:gd name="T65" fmla="*/ 129 h 207"/>
                <a:gd name="T66" fmla="*/ 442 w 592"/>
                <a:gd name="T67" fmla="*/ 123 h 207"/>
                <a:gd name="T68" fmla="*/ 457 w 592"/>
                <a:gd name="T69" fmla="*/ 115 h 207"/>
                <a:gd name="T70" fmla="*/ 475 w 592"/>
                <a:gd name="T71" fmla="*/ 111 h 207"/>
                <a:gd name="T72" fmla="*/ 492 w 592"/>
                <a:gd name="T73" fmla="*/ 96 h 207"/>
                <a:gd name="T74" fmla="*/ 498 w 592"/>
                <a:gd name="T75" fmla="*/ 94 h 207"/>
                <a:gd name="T76" fmla="*/ 509 w 592"/>
                <a:gd name="T77" fmla="*/ 85 h 207"/>
                <a:gd name="T78" fmla="*/ 511 w 592"/>
                <a:gd name="T79" fmla="*/ 75 h 207"/>
                <a:gd name="T80" fmla="*/ 513 w 592"/>
                <a:gd name="T81" fmla="*/ 75 h 207"/>
                <a:gd name="T82" fmla="*/ 517 w 592"/>
                <a:gd name="T83" fmla="*/ 75 h 207"/>
                <a:gd name="T84" fmla="*/ 521 w 592"/>
                <a:gd name="T85" fmla="*/ 71 h 207"/>
                <a:gd name="T86" fmla="*/ 521 w 592"/>
                <a:gd name="T87" fmla="*/ 69 h 207"/>
                <a:gd name="T88" fmla="*/ 526 w 592"/>
                <a:gd name="T89" fmla="*/ 63 h 207"/>
                <a:gd name="T90" fmla="*/ 528 w 592"/>
                <a:gd name="T91" fmla="*/ 63 h 207"/>
                <a:gd name="T92" fmla="*/ 534 w 592"/>
                <a:gd name="T93" fmla="*/ 67 h 207"/>
                <a:gd name="T94" fmla="*/ 540 w 592"/>
                <a:gd name="T95" fmla="*/ 63 h 207"/>
                <a:gd name="T96" fmla="*/ 540 w 592"/>
                <a:gd name="T97" fmla="*/ 61 h 207"/>
                <a:gd name="T98" fmla="*/ 549 w 592"/>
                <a:gd name="T99" fmla="*/ 54 h 207"/>
                <a:gd name="T100" fmla="*/ 555 w 592"/>
                <a:gd name="T101" fmla="*/ 52 h 207"/>
                <a:gd name="T102" fmla="*/ 567 w 592"/>
                <a:gd name="T103" fmla="*/ 50 h 207"/>
                <a:gd name="T104" fmla="*/ 580 w 592"/>
                <a:gd name="T105" fmla="*/ 31 h 207"/>
                <a:gd name="T106" fmla="*/ 590 w 592"/>
                <a:gd name="T107" fmla="*/ 25 h 207"/>
                <a:gd name="T108" fmla="*/ 590 w 592"/>
                <a:gd name="T109" fmla="*/ 19 h 207"/>
                <a:gd name="T110" fmla="*/ 592 w 592"/>
                <a:gd name="T111" fmla="*/ 14 h 207"/>
                <a:gd name="T112" fmla="*/ 590 w 592"/>
                <a:gd name="T113" fmla="*/ 6 h 207"/>
                <a:gd name="T114" fmla="*/ 592 w 592"/>
                <a:gd name="T115" fmla="*/ 0 h 2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92"/>
                <a:gd name="T175" fmla="*/ 0 h 207"/>
                <a:gd name="T176" fmla="*/ 592 w 592"/>
                <a:gd name="T177" fmla="*/ 207 h 2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92" h="207">
                  <a:moveTo>
                    <a:pt x="592" y="0"/>
                  </a:moveTo>
                  <a:lnTo>
                    <a:pt x="473" y="15"/>
                  </a:lnTo>
                  <a:lnTo>
                    <a:pt x="465" y="19"/>
                  </a:lnTo>
                  <a:lnTo>
                    <a:pt x="167" y="46"/>
                  </a:lnTo>
                  <a:lnTo>
                    <a:pt x="162" y="44"/>
                  </a:lnTo>
                  <a:lnTo>
                    <a:pt x="150" y="44"/>
                  </a:lnTo>
                  <a:lnTo>
                    <a:pt x="154" y="50"/>
                  </a:lnTo>
                  <a:lnTo>
                    <a:pt x="154" y="58"/>
                  </a:lnTo>
                  <a:lnTo>
                    <a:pt x="48" y="67"/>
                  </a:lnTo>
                  <a:lnTo>
                    <a:pt x="43" y="79"/>
                  </a:lnTo>
                  <a:lnTo>
                    <a:pt x="39" y="96"/>
                  </a:lnTo>
                  <a:lnTo>
                    <a:pt x="41" y="100"/>
                  </a:lnTo>
                  <a:lnTo>
                    <a:pt x="37" y="113"/>
                  </a:lnTo>
                  <a:lnTo>
                    <a:pt x="35" y="117"/>
                  </a:lnTo>
                  <a:lnTo>
                    <a:pt x="35" y="123"/>
                  </a:lnTo>
                  <a:lnTo>
                    <a:pt x="33" y="131"/>
                  </a:lnTo>
                  <a:lnTo>
                    <a:pt x="24" y="140"/>
                  </a:lnTo>
                  <a:lnTo>
                    <a:pt x="20" y="159"/>
                  </a:lnTo>
                  <a:lnTo>
                    <a:pt x="10" y="171"/>
                  </a:lnTo>
                  <a:lnTo>
                    <a:pt x="12" y="182"/>
                  </a:lnTo>
                  <a:lnTo>
                    <a:pt x="12" y="200"/>
                  </a:lnTo>
                  <a:lnTo>
                    <a:pt x="8" y="200"/>
                  </a:lnTo>
                  <a:lnTo>
                    <a:pt x="0" y="207"/>
                  </a:lnTo>
                  <a:lnTo>
                    <a:pt x="154" y="196"/>
                  </a:lnTo>
                  <a:lnTo>
                    <a:pt x="344" y="180"/>
                  </a:lnTo>
                  <a:lnTo>
                    <a:pt x="417" y="171"/>
                  </a:lnTo>
                  <a:lnTo>
                    <a:pt x="419" y="150"/>
                  </a:lnTo>
                  <a:lnTo>
                    <a:pt x="427" y="150"/>
                  </a:lnTo>
                  <a:lnTo>
                    <a:pt x="429" y="150"/>
                  </a:lnTo>
                  <a:lnTo>
                    <a:pt x="434" y="144"/>
                  </a:lnTo>
                  <a:lnTo>
                    <a:pt x="434" y="138"/>
                  </a:lnTo>
                  <a:lnTo>
                    <a:pt x="434" y="134"/>
                  </a:lnTo>
                  <a:lnTo>
                    <a:pt x="438" y="129"/>
                  </a:lnTo>
                  <a:lnTo>
                    <a:pt x="442" y="123"/>
                  </a:lnTo>
                  <a:lnTo>
                    <a:pt x="457" y="115"/>
                  </a:lnTo>
                  <a:lnTo>
                    <a:pt x="475" y="111"/>
                  </a:lnTo>
                  <a:lnTo>
                    <a:pt x="492" y="96"/>
                  </a:lnTo>
                  <a:lnTo>
                    <a:pt x="498" y="94"/>
                  </a:lnTo>
                  <a:lnTo>
                    <a:pt x="509" y="85"/>
                  </a:lnTo>
                  <a:lnTo>
                    <a:pt x="511" y="75"/>
                  </a:lnTo>
                  <a:lnTo>
                    <a:pt x="513" y="75"/>
                  </a:lnTo>
                  <a:lnTo>
                    <a:pt x="517" y="75"/>
                  </a:lnTo>
                  <a:lnTo>
                    <a:pt x="521" y="71"/>
                  </a:lnTo>
                  <a:lnTo>
                    <a:pt x="521" y="69"/>
                  </a:lnTo>
                  <a:lnTo>
                    <a:pt x="526" y="63"/>
                  </a:lnTo>
                  <a:lnTo>
                    <a:pt x="528" y="63"/>
                  </a:lnTo>
                  <a:lnTo>
                    <a:pt x="534" y="67"/>
                  </a:lnTo>
                  <a:lnTo>
                    <a:pt x="540" y="63"/>
                  </a:lnTo>
                  <a:lnTo>
                    <a:pt x="540" y="61"/>
                  </a:lnTo>
                  <a:lnTo>
                    <a:pt x="549" y="54"/>
                  </a:lnTo>
                  <a:lnTo>
                    <a:pt x="555" y="52"/>
                  </a:lnTo>
                  <a:lnTo>
                    <a:pt x="567" y="50"/>
                  </a:lnTo>
                  <a:lnTo>
                    <a:pt x="580" y="31"/>
                  </a:lnTo>
                  <a:lnTo>
                    <a:pt x="590" y="25"/>
                  </a:lnTo>
                  <a:lnTo>
                    <a:pt x="590" y="19"/>
                  </a:lnTo>
                  <a:lnTo>
                    <a:pt x="592" y="14"/>
                  </a:lnTo>
                  <a:lnTo>
                    <a:pt x="590" y="6"/>
                  </a:lnTo>
                  <a:lnTo>
                    <a:pt x="592" y="0"/>
                  </a:lnTo>
                </a:path>
              </a:pathLst>
            </a:custGeom>
            <a:noFill/>
            <a:ln w="0">
              <a:solidFill>
                <a:srgbClr val="000000"/>
              </a:solidFill>
              <a:prstDash val="solid"/>
              <a:round/>
              <a:headEnd/>
              <a:tailEnd/>
            </a:ln>
          </p:spPr>
          <p:txBody>
            <a:bodyPr/>
            <a:lstStyle/>
            <a:p>
              <a:endParaRPr lang="en-US"/>
            </a:p>
          </p:txBody>
        </p:sp>
        <p:sp>
          <p:nvSpPr>
            <p:cNvPr id="619" name="Freeform 301"/>
            <p:cNvSpPr>
              <a:spLocks/>
            </p:cNvSpPr>
            <p:nvPr/>
          </p:nvSpPr>
          <p:spPr bwMode="auto">
            <a:xfrm>
              <a:off x="5847276" y="2752076"/>
              <a:ext cx="1273351" cy="615810"/>
            </a:xfrm>
            <a:custGeom>
              <a:avLst/>
              <a:gdLst>
                <a:gd name="T0" fmla="*/ 106 w 528"/>
                <a:gd name="T1" fmla="*/ 261 h 270"/>
                <a:gd name="T2" fmla="*/ 102 w 528"/>
                <a:gd name="T3" fmla="*/ 247 h 270"/>
                <a:gd name="T4" fmla="*/ 119 w 528"/>
                <a:gd name="T5" fmla="*/ 249 h 270"/>
                <a:gd name="T6" fmla="*/ 425 w 528"/>
                <a:gd name="T7" fmla="*/ 218 h 270"/>
                <a:gd name="T8" fmla="*/ 455 w 528"/>
                <a:gd name="T9" fmla="*/ 201 h 270"/>
                <a:gd name="T10" fmla="*/ 473 w 528"/>
                <a:gd name="T11" fmla="*/ 184 h 270"/>
                <a:gd name="T12" fmla="*/ 475 w 528"/>
                <a:gd name="T13" fmla="*/ 174 h 270"/>
                <a:gd name="T14" fmla="*/ 482 w 528"/>
                <a:gd name="T15" fmla="*/ 163 h 270"/>
                <a:gd name="T16" fmla="*/ 526 w 528"/>
                <a:gd name="T17" fmla="*/ 124 h 270"/>
                <a:gd name="T18" fmla="*/ 524 w 528"/>
                <a:gd name="T19" fmla="*/ 117 h 270"/>
                <a:gd name="T20" fmla="*/ 517 w 528"/>
                <a:gd name="T21" fmla="*/ 113 h 270"/>
                <a:gd name="T22" fmla="*/ 507 w 528"/>
                <a:gd name="T23" fmla="*/ 107 h 270"/>
                <a:gd name="T24" fmla="*/ 501 w 528"/>
                <a:gd name="T25" fmla="*/ 107 h 270"/>
                <a:gd name="T26" fmla="*/ 478 w 528"/>
                <a:gd name="T27" fmla="*/ 74 h 270"/>
                <a:gd name="T28" fmla="*/ 477 w 528"/>
                <a:gd name="T29" fmla="*/ 63 h 270"/>
                <a:gd name="T30" fmla="*/ 475 w 528"/>
                <a:gd name="T31" fmla="*/ 42 h 270"/>
                <a:gd name="T32" fmla="*/ 465 w 528"/>
                <a:gd name="T33" fmla="*/ 34 h 270"/>
                <a:gd name="T34" fmla="*/ 450 w 528"/>
                <a:gd name="T35" fmla="*/ 23 h 270"/>
                <a:gd name="T36" fmla="*/ 438 w 528"/>
                <a:gd name="T37" fmla="*/ 23 h 270"/>
                <a:gd name="T38" fmla="*/ 430 w 528"/>
                <a:gd name="T39" fmla="*/ 28 h 270"/>
                <a:gd name="T40" fmla="*/ 417 w 528"/>
                <a:gd name="T41" fmla="*/ 32 h 270"/>
                <a:gd name="T42" fmla="*/ 400 w 528"/>
                <a:gd name="T43" fmla="*/ 28 h 270"/>
                <a:gd name="T44" fmla="*/ 381 w 528"/>
                <a:gd name="T45" fmla="*/ 27 h 270"/>
                <a:gd name="T46" fmla="*/ 354 w 528"/>
                <a:gd name="T47" fmla="*/ 23 h 270"/>
                <a:gd name="T48" fmla="*/ 334 w 528"/>
                <a:gd name="T49" fmla="*/ 0 h 270"/>
                <a:gd name="T50" fmla="*/ 323 w 528"/>
                <a:gd name="T51" fmla="*/ 3 h 270"/>
                <a:gd name="T52" fmla="*/ 310 w 528"/>
                <a:gd name="T53" fmla="*/ 0 h 270"/>
                <a:gd name="T54" fmla="*/ 308 w 528"/>
                <a:gd name="T55" fmla="*/ 11 h 270"/>
                <a:gd name="T56" fmla="*/ 310 w 528"/>
                <a:gd name="T57" fmla="*/ 32 h 270"/>
                <a:gd name="T58" fmla="*/ 290 w 528"/>
                <a:gd name="T59" fmla="*/ 42 h 270"/>
                <a:gd name="T60" fmla="*/ 273 w 528"/>
                <a:gd name="T61" fmla="*/ 44 h 270"/>
                <a:gd name="T62" fmla="*/ 244 w 528"/>
                <a:gd name="T63" fmla="*/ 94 h 270"/>
                <a:gd name="T64" fmla="*/ 221 w 528"/>
                <a:gd name="T65" fmla="*/ 111 h 270"/>
                <a:gd name="T66" fmla="*/ 210 w 528"/>
                <a:gd name="T67" fmla="*/ 101 h 270"/>
                <a:gd name="T68" fmla="*/ 200 w 528"/>
                <a:gd name="T69" fmla="*/ 126 h 270"/>
                <a:gd name="T70" fmla="*/ 187 w 528"/>
                <a:gd name="T71" fmla="*/ 126 h 270"/>
                <a:gd name="T72" fmla="*/ 169 w 528"/>
                <a:gd name="T73" fmla="*/ 124 h 270"/>
                <a:gd name="T74" fmla="*/ 160 w 528"/>
                <a:gd name="T75" fmla="*/ 140 h 270"/>
                <a:gd name="T76" fmla="*/ 137 w 528"/>
                <a:gd name="T77" fmla="*/ 126 h 270"/>
                <a:gd name="T78" fmla="*/ 106 w 528"/>
                <a:gd name="T79" fmla="*/ 132 h 270"/>
                <a:gd name="T80" fmla="*/ 106 w 528"/>
                <a:gd name="T81" fmla="*/ 142 h 270"/>
                <a:gd name="T82" fmla="*/ 95 w 528"/>
                <a:gd name="T83" fmla="*/ 144 h 270"/>
                <a:gd name="T84" fmla="*/ 93 w 528"/>
                <a:gd name="T85" fmla="*/ 149 h 270"/>
                <a:gd name="T86" fmla="*/ 89 w 528"/>
                <a:gd name="T87" fmla="*/ 159 h 270"/>
                <a:gd name="T88" fmla="*/ 96 w 528"/>
                <a:gd name="T89" fmla="*/ 170 h 270"/>
                <a:gd name="T90" fmla="*/ 71 w 528"/>
                <a:gd name="T91" fmla="*/ 178 h 270"/>
                <a:gd name="T92" fmla="*/ 68 w 528"/>
                <a:gd name="T93" fmla="*/ 192 h 270"/>
                <a:gd name="T94" fmla="*/ 62 w 528"/>
                <a:gd name="T95" fmla="*/ 213 h 270"/>
                <a:gd name="T96" fmla="*/ 45 w 528"/>
                <a:gd name="T97" fmla="*/ 203 h 270"/>
                <a:gd name="T98" fmla="*/ 24 w 528"/>
                <a:gd name="T99" fmla="*/ 205 h 270"/>
                <a:gd name="T100" fmla="*/ 22 w 528"/>
                <a:gd name="T101" fmla="*/ 224 h 270"/>
                <a:gd name="T102" fmla="*/ 29 w 528"/>
                <a:gd name="T103" fmla="*/ 236 h 270"/>
                <a:gd name="T104" fmla="*/ 18 w 528"/>
                <a:gd name="T105" fmla="*/ 261 h 270"/>
                <a:gd name="T106" fmla="*/ 4 w 528"/>
                <a:gd name="T107" fmla="*/ 264 h 2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8"/>
                <a:gd name="T163" fmla="*/ 0 h 270"/>
                <a:gd name="T164" fmla="*/ 528 w 528"/>
                <a:gd name="T165" fmla="*/ 270 h 2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8" h="270">
                  <a:moveTo>
                    <a:pt x="0" y="270"/>
                  </a:moveTo>
                  <a:lnTo>
                    <a:pt x="106" y="261"/>
                  </a:lnTo>
                  <a:lnTo>
                    <a:pt x="106" y="253"/>
                  </a:lnTo>
                  <a:lnTo>
                    <a:pt x="102" y="247"/>
                  </a:lnTo>
                  <a:lnTo>
                    <a:pt x="114" y="247"/>
                  </a:lnTo>
                  <a:lnTo>
                    <a:pt x="119" y="249"/>
                  </a:lnTo>
                  <a:lnTo>
                    <a:pt x="417" y="222"/>
                  </a:lnTo>
                  <a:lnTo>
                    <a:pt x="425" y="218"/>
                  </a:lnTo>
                  <a:lnTo>
                    <a:pt x="429" y="213"/>
                  </a:lnTo>
                  <a:lnTo>
                    <a:pt x="455" y="201"/>
                  </a:lnTo>
                  <a:lnTo>
                    <a:pt x="457" y="195"/>
                  </a:lnTo>
                  <a:lnTo>
                    <a:pt x="473" y="184"/>
                  </a:lnTo>
                  <a:lnTo>
                    <a:pt x="473" y="178"/>
                  </a:lnTo>
                  <a:lnTo>
                    <a:pt x="475" y="174"/>
                  </a:lnTo>
                  <a:lnTo>
                    <a:pt x="482" y="170"/>
                  </a:lnTo>
                  <a:lnTo>
                    <a:pt x="482" y="163"/>
                  </a:lnTo>
                  <a:lnTo>
                    <a:pt x="490" y="155"/>
                  </a:lnTo>
                  <a:lnTo>
                    <a:pt x="526" y="124"/>
                  </a:lnTo>
                  <a:lnTo>
                    <a:pt x="528" y="117"/>
                  </a:lnTo>
                  <a:lnTo>
                    <a:pt x="524" y="117"/>
                  </a:lnTo>
                  <a:lnTo>
                    <a:pt x="519" y="113"/>
                  </a:lnTo>
                  <a:lnTo>
                    <a:pt x="517" y="113"/>
                  </a:lnTo>
                  <a:lnTo>
                    <a:pt x="515" y="111"/>
                  </a:lnTo>
                  <a:lnTo>
                    <a:pt x="507" y="107"/>
                  </a:lnTo>
                  <a:lnTo>
                    <a:pt x="503" y="109"/>
                  </a:lnTo>
                  <a:lnTo>
                    <a:pt x="501" y="107"/>
                  </a:lnTo>
                  <a:lnTo>
                    <a:pt x="492" y="92"/>
                  </a:lnTo>
                  <a:lnTo>
                    <a:pt x="478" y="74"/>
                  </a:lnTo>
                  <a:lnTo>
                    <a:pt x="477" y="69"/>
                  </a:lnTo>
                  <a:lnTo>
                    <a:pt x="477" y="63"/>
                  </a:lnTo>
                  <a:lnTo>
                    <a:pt x="477" y="53"/>
                  </a:lnTo>
                  <a:lnTo>
                    <a:pt x="475" y="42"/>
                  </a:lnTo>
                  <a:lnTo>
                    <a:pt x="473" y="40"/>
                  </a:lnTo>
                  <a:lnTo>
                    <a:pt x="465" y="34"/>
                  </a:lnTo>
                  <a:lnTo>
                    <a:pt x="455" y="32"/>
                  </a:lnTo>
                  <a:lnTo>
                    <a:pt x="450" y="23"/>
                  </a:lnTo>
                  <a:lnTo>
                    <a:pt x="446" y="17"/>
                  </a:lnTo>
                  <a:lnTo>
                    <a:pt x="438" y="23"/>
                  </a:lnTo>
                  <a:lnTo>
                    <a:pt x="434" y="27"/>
                  </a:lnTo>
                  <a:lnTo>
                    <a:pt x="430" y="28"/>
                  </a:lnTo>
                  <a:lnTo>
                    <a:pt x="429" y="30"/>
                  </a:lnTo>
                  <a:lnTo>
                    <a:pt x="417" y="32"/>
                  </a:lnTo>
                  <a:lnTo>
                    <a:pt x="405" y="28"/>
                  </a:lnTo>
                  <a:lnTo>
                    <a:pt x="400" y="28"/>
                  </a:lnTo>
                  <a:lnTo>
                    <a:pt x="394" y="36"/>
                  </a:lnTo>
                  <a:lnTo>
                    <a:pt x="381" y="27"/>
                  </a:lnTo>
                  <a:lnTo>
                    <a:pt x="365" y="27"/>
                  </a:lnTo>
                  <a:lnTo>
                    <a:pt x="354" y="23"/>
                  </a:lnTo>
                  <a:lnTo>
                    <a:pt x="350" y="9"/>
                  </a:lnTo>
                  <a:lnTo>
                    <a:pt x="334" y="0"/>
                  </a:lnTo>
                  <a:lnTo>
                    <a:pt x="327" y="3"/>
                  </a:lnTo>
                  <a:lnTo>
                    <a:pt x="323" y="3"/>
                  </a:lnTo>
                  <a:lnTo>
                    <a:pt x="315" y="0"/>
                  </a:lnTo>
                  <a:lnTo>
                    <a:pt x="310" y="0"/>
                  </a:lnTo>
                  <a:lnTo>
                    <a:pt x="308" y="5"/>
                  </a:lnTo>
                  <a:lnTo>
                    <a:pt x="308" y="11"/>
                  </a:lnTo>
                  <a:lnTo>
                    <a:pt x="311" y="27"/>
                  </a:lnTo>
                  <a:lnTo>
                    <a:pt x="310" y="32"/>
                  </a:lnTo>
                  <a:lnTo>
                    <a:pt x="300" y="34"/>
                  </a:lnTo>
                  <a:lnTo>
                    <a:pt x="290" y="42"/>
                  </a:lnTo>
                  <a:lnTo>
                    <a:pt x="279" y="40"/>
                  </a:lnTo>
                  <a:lnTo>
                    <a:pt x="273" y="44"/>
                  </a:lnTo>
                  <a:lnTo>
                    <a:pt x="273" y="57"/>
                  </a:lnTo>
                  <a:lnTo>
                    <a:pt x="244" y="94"/>
                  </a:lnTo>
                  <a:lnTo>
                    <a:pt x="240" y="111"/>
                  </a:lnTo>
                  <a:lnTo>
                    <a:pt x="221" y="111"/>
                  </a:lnTo>
                  <a:lnTo>
                    <a:pt x="214" y="103"/>
                  </a:lnTo>
                  <a:lnTo>
                    <a:pt x="210" y="101"/>
                  </a:lnTo>
                  <a:lnTo>
                    <a:pt x="206" y="107"/>
                  </a:lnTo>
                  <a:lnTo>
                    <a:pt x="200" y="126"/>
                  </a:lnTo>
                  <a:lnTo>
                    <a:pt x="194" y="130"/>
                  </a:lnTo>
                  <a:lnTo>
                    <a:pt x="187" y="126"/>
                  </a:lnTo>
                  <a:lnTo>
                    <a:pt x="181" y="119"/>
                  </a:lnTo>
                  <a:lnTo>
                    <a:pt x="169" y="124"/>
                  </a:lnTo>
                  <a:lnTo>
                    <a:pt x="166" y="138"/>
                  </a:lnTo>
                  <a:lnTo>
                    <a:pt x="160" y="140"/>
                  </a:lnTo>
                  <a:lnTo>
                    <a:pt x="158" y="138"/>
                  </a:lnTo>
                  <a:lnTo>
                    <a:pt x="137" y="126"/>
                  </a:lnTo>
                  <a:lnTo>
                    <a:pt x="119" y="134"/>
                  </a:lnTo>
                  <a:lnTo>
                    <a:pt x="106" y="132"/>
                  </a:lnTo>
                  <a:lnTo>
                    <a:pt x="104" y="140"/>
                  </a:lnTo>
                  <a:lnTo>
                    <a:pt x="106" y="142"/>
                  </a:lnTo>
                  <a:lnTo>
                    <a:pt x="100" y="144"/>
                  </a:lnTo>
                  <a:lnTo>
                    <a:pt x="95" y="144"/>
                  </a:lnTo>
                  <a:lnTo>
                    <a:pt x="96" y="145"/>
                  </a:lnTo>
                  <a:lnTo>
                    <a:pt x="93" y="149"/>
                  </a:lnTo>
                  <a:lnTo>
                    <a:pt x="91" y="155"/>
                  </a:lnTo>
                  <a:lnTo>
                    <a:pt x="89" y="159"/>
                  </a:lnTo>
                  <a:lnTo>
                    <a:pt x="89" y="161"/>
                  </a:lnTo>
                  <a:lnTo>
                    <a:pt x="96" y="170"/>
                  </a:lnTo>
                  <a:lnTo>
                    <a:pt x="95" y="172"/>
                  </a:lnTo>
                  <a:lnTo>
                    <a:pt x="71" y="178"/>
                  </a:lnTo>
                  <a:lnTo>
                    <a:pt x="66" y="182"/>
                  </a:lnTo>
                  <a:lnTo>
                    <a:pt x="68" y="192"/>
                  </a:lnTo>
                  <a:lnTo>
                    <a:pt x="71" y="209"/>
                  </a:lnTo>
                  <a:lnTo>
                    <a:pt x="62" y="213"/>
                  </a:lnTo>
                  <a:lnTo>
                    <a:pt x="52" y="207"/>
                  </a:lnTo>
                  <a:lnTo>
                    <a:pt x="45" y="203"/>
                  </a:lnTo>
                  <a:lnTo>
                    <a:pt x="31" y="201"/>
                  </a:lnTo>
                  <a:lnTo>
                    <a:pt x="24" y="205"/>
                  </a:lnTo>
                  <a:lnTo>
                    <a:pt x="20" y="222"/>
                  </a:lnTo>
                  <a:lnTo>
                    <a:pt x="22" y="224"/>
                  </a:lnTo>
                  <a:lnTo>
                    <a:pt x="25" y="228"/>
                  </a:lnTo>
                  <a:lnTo>
                    <a:pt x="29" y="236"/>
                  </a:lnTo>
                  <a:lnTo>
                    <a:pt x="22" y="259"/>
                  </a:lnTo>
                  <a:lnTo>
                    <a:pt x="18" y="261"/>
                  </a:lnTo>
                  <a:lnTo>
                    <a:pt x="14" y="259"/>
                  </a:lnTo>
                  <a:lnTo>
                    <a:pt x="4" y="264"/>
                  </a:lnTo>
                  <a:lnTo>
                    <a:pt x="0" y="270"/>
                  </a:lnTo>
                </a:path>
              </a:pathLst>
            </a:custGeom>
            <a:noFill/>
            <a:ln w="0">
              <a:solidFill>
                <a:srgbClr val="000000"/>
              </a:solidFill>
              <a:prstDash val="solid"/>
              <a:round/>
              <a:headEnd/>
              <a:tailEnd/>
            </a:ln>
          </p:spPr>
          <p:txBody>
            <a:bodyPr/>
            <a:lstStyle/>
            <a:p>
              <a:endParaRPr lang="en-US"/>
            </a:p>
          </p:txBody>
        </p:sp>
        <p:sp>
          <p:nvSpPr>
            <p:cNvPr id="620" name="Freeform 302"/>
            <p:cNvSpPr>
              <a:spLocks/>
            </p:cNvSpPr>
            <p:nvPr/>
          </p:nvSpPr>
          <p:spPr bwMode="auto">
            <a:xfrm>
              <a:off x="6071559" y="2204689"/>
              <a:ext cx="525739" cy="875819"/>
            </a:xfrm>
            <a:custGeom>
              <a:avLst/>
              <a:gdLst>
                <a:gd name="T0" fmla="*/ 7 w 218"/>
                <a:gd name="T1" fmla="*/ 23 h 384"/>
                <a:gd name="T2" fmla="*/ 25 w 218"/>
                <a:gd name="T3" fmla="*/ 240 h 384"/>
                <a:gd name="T4" fmla="*/ 23 w 218"/>
                <a:gd name="T5" fmla="*/ 242 h 384"/>
                <a:gd name="T6" fmla="*/ 25 w 218"/>
                <a:gd name="T7" fmla="*/ 249 h 384"/>
                <a:gd name="T8" fmla="*/ 21 w 218"/>
                <a:gd name="T9" fmla="*/ 261 h 384"/>
                <a:gd name="T10" fmla="*/ 30 w 218"/>
                <a:gd name="T11" fmla="*/ 278 h 384"/>
                <a:gd name="T12" fmla="*/ 32 w 218"/>
                <a:gd name="T13" fmla="*/ 297 h 384"/>
                <a:gd name="T14" fmla="*/ 23 w 218"/>
                <a:gd name="T15" fmla="*/ 314 h 384"/>
                <a:gd name="T16" fmla="*/ 21 w 218"/>
                <a:gd name="T17" fmla="*/ 320 h 384"/>
                <a:gd name="T18" fmla="*/ 15 w 218"/>
                <a:gd name="T19" fmla="*/ 336 h 384"/>
                <a:gd name="T20" fmla="*/ 3 w 218"/>
                <a:gd name="T21" fmla="*/ 345 h 384"/>
                <a:gd name="T22" fmla="*/ 3 w 218"/>
                <a:gd name="T23" fmla="*/ 359 h 384"/>
                <a:gd name="T24" fmla="*/ 0 w 218"/>
                <a:gd name="T25" fmla="*/ 376 h 384"/>
                <a:gd name="T26" fmla="*/ 0 w 218"/>
                <a:gd name="T27" fmla="*/ 380 h 384"/>
                <a:gd name="T28" fmla="*/ 2 w 218"/>
                <a:gd name="T29" fmla="*/ 384 h 384"/>
                <a:gd name="T30" fmla="*/ 7 w 218"/>
                <a:gd name="T31" fmla="*/ 384 h 384"/>
                <a:gd name="T32" fmla="*/ 13 w 218"/>
                <a:gd name="T33" fmla="*/ 382 h 384"/>
                <a:gd name="T34" fmla="*/ 11 w 218"/>
                <a:gd name="T35" fmla="*/ 380 h 384"/>
                <a:gd name="T36" fmla="*/ 13 w 218"/>
                <a:gd name="T37" fmla="*/ 372 h 384"/>
                <a:gd name="T38" fmla="*/ 26 w 218"/>
                <a:gd name="T39" fmla="*/ 374 h 384"/>
                <a:gd name="T40" fmla="*/ 44 w 218"/>
                <a:gd name="T41" fmla="*/ 366 h 384"/>
                <a:gd name="T42" fmla="*/ 65 w 218"/>
                <a:gd name="T43" fmla="*/ 378 h 384"/>
                <a:gd name="T44" fmla="*/ 67 w 218"/>
                <a:gd name="T45" fmla="*/ 380 h 384"/>
                <a:gd name="T46" fmla="*/ 73 w 218"/>
                <a:gd name="T47" fmla="*/ 378 h 384"/>
                <a:gd name="T48" fmla="*/ 76 w 218"/>
                <a:gd name="T49" fmla="*/ 364 h 384"/>
                <a:gd name="T50" fmla="*/ 88 w 218"/>
                <a:gd name="T51" fmla="*/ 359 h 384"/>
                <a:gd name="T52" fmla="*/ 94 w 218"/>
                <a:gd name="T53" fmla="*/ 366 h 384"/>
                <a:gd name="T54" fmla="*/ 101 w 218"/>
                <a:gd name="T55" fmla="*/ 370 h 384"/>
                <a:gd name="T56" fmla="*/ 107 w 218"/>
                <a:gd name="T57" fmla="*/ 366 h 384"/>
                <a:gd name="T58" fmla="*/ 113 w 218"/>
                <a:gd name="T59" fmla="*/ 347 h 384"/>
                <a:gd name="T60" fmla="*/ 117 w 218"/>
                <a:gd name="T61" fmla="*/ 341 h 384"/>
                <a:gd name="T62" fmla="*/ 121 w 218"/>
                <a:gd name="T63" fmla="*/ 343 h 384"/>
                <a:gd name="T64" fmla="*/ 128 w 218"/>
                <a:gd name="T65" fmla="*/ 351 h 384"/>
                <a:gd name="T66" fmla="*/ 147 w 218"/>
                <a:gd name="T67" fmla="*/ 351 h 384"/>
                <a:gd name="T68" fmla="*/ 151 w 218"/>
                <a:gd name="T69" fmla="*/ 334 h 384"/>
                <a:gd name="T70" fmla="*/ 180 w 218"/>
                <a:gd name="T71" fmla="*/ 297 h 384"/>
                <a:gd name="T72" fmla="*/ 180 w 218"/>
                <a:gd name="T73" fmla="*/ 284 h 384"/>
                <a:gd name="T74" fmla="*/ 186 w 218"/>
                <a:gd name="T75" fmla="*/ 280 h 384"/>
                <a:gd name="T76" fmla="*/ 197 w 218"/>
                <a:gd name="T77" fmla="*/ 282 h 384"/>
                <a:gd name="T78" fmla="*/ 207 w 218"/>
                <a:gd name="T79" fmla="*/ 274 h 384"/>
                <a:gd name="T80" fmla="*/ 217 w 218"/>
                <a:gd name="T81" fmla="*/ 272 h 384"/>
                <a:gd name="T82" fmla="*/ 218 w 218"/>
                <a:gd name="T83" fmla="*/ 267 h 384"/>
                <a:gd name="T84" fmla="*/ 215 w 218"/>
                <a:gd name="T85" fmla="*/ 251 h 384"/>
                <a:gd name="T86" fmla="*/ 215 w 218"/>
                <a:gd name="T87" fmla="*/ 245 h 384"/>
                <a:gd name="T88" fmla="*/ 217 w 218"/>
                <a:gd name="T89" fmla="*/ 240 h 384"/>
                <a:gd name="T90" fmla="*/ 190 w 218"/>
                <a:gd name="T91" fmla="*/ 4 h 384"/>
                <a:gd name="T92" fmla="*/ 190 w 218"/>
                <a:gd name="T93" fmla="*/ 0 h 384"/>
                <a:gd name="T94" fmla="*/ 50 w 218"/>
                <a:gd name="T95" fmla="*/ 17 h 384"/>
                <a:gd name="T96" fmla="*/ 46 w 218"/>
                <a:gd name="T97" fmla="*/ 21 h 384"/>
                <a:gd name="T98" fmla="*/ 34 w 218"/>
                <a:gd name="T99" fmla="*/ 25 h 384"/>
                <a:gd name="T100" fmla="*/ 30 w 218"/>
                <a:gd name="T101" fmla="*/ 29 h 384"/>
                <a:gd name="T102" fmla="*/ 17 w 218"/>
                <a:gd name="T103" fmla="*/ 30 h 384"/>
                <a:gd name="T104" fmla="*/ 7 w 218"/>
                <a:gd name="T105" fmla="*/ 23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8"/>
                <a:gd name="T160" fmla="*/ 0 h 384"/>
                <a:gd name="T161" fmla="*/ 218 w 218"/>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8" h="384">
                  <a:moveTo>
                    <a:pt x="7" y="23"/>
                  </a:moveTo>
                  <a:lnTo>
                    <a:pt x="25" y="240"/>
                  </a:lnTo>
                  <a:lnTo>
                    <a:pt x="23" y="242"/>
                  </a:lnTo>
                  <a:lnTo>
                    <a:pt x="25" y="249"/>
                  </a:lnTo>
                  <a:lnTo>
                    <a:pt x="21" y="261"/>
                  </a:lnTo>
                  <a:lnTo>
                    <a:pt x="30" y="278"/>
                  </a:lnTo>
                  <a:lnTo>
                    <a:pt x="32" y="297"/>
                  </a:lnTo>
                  <a:lnTo>
                    <a:pt x="23" y="314"/>
                  </a:lnTo>
                  <a:lnTo>
                    <a:pt x="21" y="320"/>
                  </a:lnTo>
                  <a:lnTo>
                    <a:pt x="15" y="336"/>
                  </a:lnTo>
                  <a:lnTo>
                    <a:pt x="3" y="345"/>
                  </a:lnTo>
                  <a:lnTo>
                    <a:pt x="3" y="359"/>
                  </a:lnTo>
                  <a:lnTo>
                    <a:pt x="0" y="376"/>
                  </a:lnTo>
                  <a:lnTo>
                    <a:pt x="0" y="380"/>
                  </a:lnTo>
                  <a:lnTo>
                    <a:pt x="2" y="384"/>
                  </a:lnTo>
                  <a:lnTo>
                    <a:pt x="7" y="384"/>
                  </a:lnTo>
                  <a:lnTo>
                    <a:pt x="13" y="382"/>
                  </a:lnTo>
                  <a:lnTo>
                    <a:pt x="11" y="380"/>
                  </a:lnTo>
                  <a:lnTo>
                    <a:pt x="13" y="372"/>
                  </a:lnTo>
                  <a:lnTo>
                    <a:pt x="26" y="374"/>
                  </a:lnTo>
                  <a:lnTo>
                    <a:pt x="44" y="366"/>
                  </a:lnTo>
                  <a:lnTo>
                    <a:pt x="65" y="378"/>
                  </a:lnTo>
                  <a:lnTo>
                    <a:pt x="67" y="380"/>
                  </a:lnTo>
                  <a:lnTo>
                    <a:pt x="73" y="378"/>
                  </a:lnTo>
                  <a:lnTo>
                    <a:pt x="76" y="364"/>
                  </a:lnTo>
                  <a:lnTo>
                    <a:pt x="88" y="359"/>
                  </a:lnTo>
                  <a:lnTo>
                    <a:pt x="94" y="366"/>
                  </a:lnTo>
                  <a:lnTo>
                    <a:pt x="101" y="370"/>
                  </a:lnTo>
                  <a:lnTo>
                    <a:pt x="107" y="366"/>
                  </a:lnTo>
                  <a:lnTo>
                    <a:pt x="113" y="347"/>
                  </a:lnTo>
                  <a:lnTo>
                    <a:pt x="117" y="341"/>
                  </a:lnTo>
                  <a:lnTo>
                    <a:pt x="121" y="343"/>
                  </a:lnTo>
                  <a:lnTo>
                    <a:pt x="128" y="351"/>
                  </a:lnTo>
                  <a:lnTo>
                    <a:pt x="147" y="351"/>
                  </a:lnTo>
                  <a:lnTo>
                    <a:pt x="151" y="334"/>
                  </a:lnTo>
                  <a:lnTo>
                    <a:pt x="180" y="297"/>
                  </a:lnTo>
                  <a:lnTo>
                    <a:pt x="180" y="284"/>
                  </a:lnTo>
                  <a:lnTo>
                    <a:pt x="186" y="280"/>
                  </a:lnTo>
                  <a:lnTo>
                    <a:pt x="197" y="282"/>
                  </a:lnTo>
                  <a:lnTo>
                    <a:pt x="207" y="274"/>
                  </a:lnTo>
                  <a:lnTo>
                    <a:pt x="217" y="272"/>
                  </a:lnTo>
                  <a:lnTo>
                    <a:pt x="218" y="267"/>
                  </a:lnTo>
                  <a:lnTo>
                    <a:pt x="215" y="251"/>
                  </a:lnTo>
                  <a:lnTo>
                    <a:pt x="215" y="245"/>
                  </a:lnTo>
                  <a:lnTo>
                    <a:pt x="217" y="240"/>
                  </a:lnTo>
                  <a:lnTo>
                    <a:pt x="190" y="4"/>
                  </a:lnTo>
                  <a:lnTo>
                    <a:pt x="190" y="0"/>
                  </a:lnTo>
                  <a:lnTo>
                    <a:pt x="50" y="17"/>
                  </a:lnTo>
                  <a:lnTo>
                    <a:pt x="46" y="21"/>
                  </a:lnTo>
                  <a:lnTo>
                    <a:pt x="34" y="25"/>
                  </a:lnTo>
                  <a:lnTo>
                    <a:pt x="30" y="29"/>
                  </a:lnTo>
                  <a:lnTo>
                    <a:pt x="17" y="30"/>
                  </a:lnTo>
                  <a:lnTo>
                    <a:pt x="7" y="23"/>
                  </a:lnTo>
                </a:path>
              </a:pathLst>
            </a:custGeom>
            <a:noFill/>
            <a:ln w="0">
              <a:solidFill>
                <a:srgbClr val="000000"/>
              </a:solidFill>
              <a:prstDash val="solid"/>
              <a:round/>
              <a:headEnd/>
              <a:tailEnd/>
            </a:ln>
          </p:spPr>
          <p:txBody>
            <a:bodyPr/>
            <a:lstStyle/>
            <a:p>
              <a:endParaRPr lang="en-US"/>
            </a:p>
          </p:txBody>
        </p:sp>
        <p:sp>
          <p:nvSpPr>
            <p:cNvPr id="621" name="Freeform 303"/>
            <p:cNvSpPr>
              <a:spLocks/>
            </p:cNvSpPr>
            <p:nvPr/>
          </p:nvSpPr>
          <p:spPr bwMode="auto">
            <a:xfrm>
              <a:off x="6529773" y="2076965"/>
              <a:ext cx="725906" cy="770903"/>
            </a:xfrm>
            <a:custGeom>
              <a:avLst/>
              <a:gdLst>
                <a:gd name="T0" fmla="*/ 27 w 301"/>
                <a:gd name="T1" fmla="*/ 296 h 338"/>
                <a:gd name="T2" fmla="*/ 40 w 301"/>
                <a:gd name="T3" fmla="*/ 299 h 338"/>
                <a:gd name="T4" fmla="*/ 51 w 301"/>
                <a:gd name="T5" fmla="*/ 296 h 338"/>
                <a:gd name="T6" fmla="*/ 71 w 301"/>
                <a:gd name="T7" fmla="*/ 319 h 338"/>
                <a:gd name="T8" fmla="*/ 98 w 301"/>
                <a:gd name="T9" fmla="*/ 323 h 338"/>
                <a:gd name="T10" fmla="*/ 117 w 301"/>
                <a:gd name="T11" fmla="*/ 324 h 338"/>
                <a:gd name="T12" fmla="*/ 134 w 301"/>
                <a:gd name="T13" fmla="*/ 328 h 338"/>
                <a:gd name="T14" fmla="*/ 147 w 301"/>
                <a:gd name="T15" fmla="*/ 324 h 338"/>
                <a:gd name="T16" fmla="*/ 155 w 301"/>
                <a:gd name="T17" fmla="*/ 319 h 338"/>
                <a:gd name="T18" fmla="*/ 167 w 301"/>
                <a:gd name="T19" fmla="*/ 319 h 338"/>
                <a:gd name="T20" fmla="*/ 182 w 301"/>
                <a:gd name="T21" fmla="*/ 330 h 338"/>
                <a:gd name="T22" fmla="*/ 192 w 301"/>
                <a:gd name="T23" fmla="*/ 338 h 338"/>
                <a:gd name="T24" fmla="*/ 207 w 301"/>
                <a:gd name="T25" fmla="*/ 326 h 338"/>
                <a:gd name="T26" fmla="*/ 215 w 301"/>
                <a:gd name="T27" fmla="*/ 313 h 338"/>
                <a:gd name="T28" fmla="*/ 220 w 301"/>
                <a:gd name="T29" fmla="*/ 280 h 338"/>
                <a:gd name="T30" fmla="*/ 232 w 301"/>
                <a:gd name="T31" fmla="*/ 292 h 338"/>
                <a:gd name="T32" fmla="*/ 238 w 301"/>
                <a:gd name="T33" fmla="*/ 271 h 338"/>
                <a:gd name="T34" fmla="*/ 251 w 301"/>
                <a:gd name="T35" fmla="*/ 250 h 338"/>
                <a:gd name="T36" fmla="*/ 257 w 301"/>
                <a:gd name="T37" fmla="*/ 240 h 338"/>
                <a:gd name="T38" fmla="*/ 270 w 301"/>
                <a:gd name="T39" fmla="*/ 238 h 338"/>
                <a:gd name="T40" fmla="*/ 286 w 301"/>
                <a:gd name="T41" fmla="*/ 219 h 338"/>
                <a:gd name="T42" fmla="*/ 295 w 301"/>
                <a:gd name="T43" fmla="*/ 211 h 338"/>
                <a:gd name="T44" fmla="*/ 293 w 301"/>
                <a:gd name="T45" fmla="*/ 196 h 338"/>
                <a:gd name="T46" fmla="*/ 297 w 301"/>
                <a:gd name="T47" fmla="*/ 180 h 338"/>
                <a:gd name="T48" fmla="*/ 288 w 301"/>
                <a:gd name="T49" fmla="*/ 140 h 338"/>
                <a:gd name="T50" fmla="*/ 295 w 301"/>
                <a:gd name="T51" fmla="*/ 123 h 338"/>
                <a:gd name="T52" fmla="*/ 301 w 301"/>
                <a:gd name="T53" fmla="*/ 119 h 338"/>
                <a:gd name="T54" fmla="*/ 247 w 301"/>
                <a:gd name="T55" fmla="*/ 17 h 338"/>
                <a:gd name="T56" fmla="*/ 226 w 301"/>
                <a:gd name="T57" fmla="*/ 33 h 338"/>
                <a:gd name="T58" fmla="*/ 201 w 301"/>
                <a:gd name="T59" fmla="*/ 58 h 338"/>
                <a:gd name="T60" fmla="*/ 184 w 301"/>
                <a:gd name="T61" fmla="*/ 56 h 338"/>
                <a:gd name="T62" fmla="*/ 161 w 301"/>
                <a:gd name="T63" fmla="*/ 71 h 338"/>
                <a:gd name="T64" fmla="*/ 142 w 301"/>
                <a:gd name="T65" fmla="*/ 65 h 338"/>
                <a:gd name="T66" fmla="*/ 132 w 301"/>
                <a:gd name="T67" fmla="*/ 67 h 338"/>
                <a:gd name="T68" fmla="*/ 134 w 301"/>
                <a:gd name="T69" fmla="*/ 60 h 338"/>
                <a:gd name="T70" fmla="*/ 103 w 301"/>
                <a:gd name="T71" fmla="*/ 52 h 338"/>
                <a:gd name="T72" fmla="*/ 88 w 301"/>
                <a:gd name="T73" fmla="*/ 52 h 338"/>
                <a:gd name="T74" fmla="*/ 0 w 301"/>
                <a:gd name="T75" fmla="*/ 60 h 3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1"/>
                <a:gd name="T115" fmla="*/ 0 h 338"/>
                <a:gd name="T116" fmla="*/ 301 w 301"/>
                <a:gd name="T117" fmla="*/ 338 h 3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1" h="338">
                  <a:moveTo>
                    <a:pt x="0" y="60"/>
                  </a:moveTo>
                  <a:lnTo>
                    <a:pt x="27" y="296"/>
                  </a:lnTo>
                  <a:lnTo>
                    <a:pt x="32" y="296"/>
                  </a:lnTo>
                  <a:lnTo>
                    <a:pt x="40" y="299"/>
                  </a:lnTo>
                  <a:lnTo>
                    <a:pt x="44" y="299"/>
                  </a:lnTo>
                  <a:lnTo>
                    <a:pt x="51" y="296"/>
                  </a:lnTo>
                  <a:lnTo>
                    <a:pt x="67" y="305"/>
                  </a:lnTo>
                  <a:lnTo>
                    <a:pt x="71" y="319"/>
                  </a:lnTo>
                  <a:lnTo>
                    <a:pt x="82" y="323"/>
                  </a:lnTo>
                  <a:lnTo>
                    <a:pt x="98" y="323"/>
                  </a:lnTo>
                  <a:lnTo>
                    <a:pt x="111" y="332"/>
                  </a:lnTo>
                  <a:lnTo>
                    <a:pt x="117" y="324"/>
                  </a:lnTo>
                  <a:lnTo>
                    <a:pt x="122" y="324"/>
                  </a:lnTo>
                  <a:lnTo>
                    <a:pt x="134" y="328"/>
                  </a:lnTo>
                  <a:lnTo>
                    <a:pt x="146" y="326"/>
                  </a:lnTo>
                  <a:lnTo>
                    <a:pt x="147" y="324"/>
                  </a:lnTo>
                  <a:lnTo>
                    <a:pt x="151" y="323"/>
                  </a:lnTo>
                  <a:lnTo>
                    <a:pt x="155" y="319"/>
                  </a:lnTo>
                  <a:lnTo>
                    <a:pt x="163" y="313"/>
                  </a:lnTo>
                  <a:lnTo>
                    <a:pt x="167" y="319"/>
                  </a:lnTo>
                  <a:lnTo>
                    <a:pt x="172" y="328"/>
                  </a:lnTo>
                  <a:lnTo>
                    <a:pt x="182" y="330"/>
                  </a:lnTo>
                  <a:lnTo>
                    <a:pt x="190" y="336"/>
                  </a:lnTo>
                  <a:lnTo>
                    <a:pt x="192" y="338"/>
                  </a:lnTo>
                  <a:lnTo>
                    <a:pt x="201" y="338"/>
                  </a:lnTo>
                  <a:lnTo>
                    <a:pt x="207" y="326"/>
                  </a:lnTo>
                  <a:lnTo>
                    <a:pt x="213" y="323"/>
                  </a:lnTo>
                  <a:lnTo>
                    <a:pt x="215" y="313"/>
                  </a:lnTo>
                  <a:lnTo>
                    <a:pt x="213" y="301"/>
                  </a:lnTo>
                  <a:lnTo>
                    <a:pt x="220" y="280"/>
                  </a:lnTo>
                  <a:lnTo>
                    <a:pt x="226" y="280"/>
                  </a:lnTo>
                  <a:lnTo>
                    <a:pt x="232" y="292"/>
                  </a:lnTo>
                  <a:lnTo>
                    <a:pt x="240" y="282"/>
                  </a:lnTo>
                  <a:lnTo>
                    <a:pt x="238" y="271"/>
                  </a:lnTo>
                  <a:lnTo>
                    <a:pt x="243" y="255"/>
                  </a:lnTo>
                  <a:lnTo>
                    <a:pt x="251" y="250"/>
                  </a:lnTo>
                  <a:lnTo>
                    <a:pt x="251" y="246"/>
                  </a:lnTo>
                  <a:lnTo>
                    <a:pt x="257" y="240"/>
                  </a:lnTo>
                  <a:lnTo>
                    <a:pt x="263" y="240"/>
                  </a:lnTo>
                  <a:lnTo>
                    <a:pt x="270" y="238"/>
                  </a:lnTo>
                  <a:lnTo>
                    <a:pt x="270" y="234"/>
                  </a:lnTo>
                  <a:lnTo>
                    <a:pt x="286" y="219"/>
                  </a:lnTo>
                  <a:lnTo>
                    <a:pt x="288" y="219"/>
                  </a:lnTo>
                  <a:lnTo>
                    <a:pt x="295" y="211"/>
                  </a:lnTo>
                  <a:lnTo>
                    <a:pt x="295" y="200"/>
                  </a:lnTo>
                  <a:lnTo>
                    <a:pt x="293" y="196"/>
                  </a:lnTo>
                  <a:lnTo>
                    <a:pt x="293" y="188"/>
                  </a:lnTo>
                  <a:lnTo>
                    <a:pt x="297" y="180"/>
                  </a:lnTo>
                  <a:lnTo>
                    <a:pt x="301" y="148"/>
                  </a:lnTo>
                  <a:lnTo>
                    <a:pt x="288" y="140"/>
                  </a:lnTo>
                  <a:lnTo>
                    <a:pt x="299" y="133"/>
                  </a:lnTo>
                  <a:lnTo>
                    <a:pt x="295" y="123"/>
                  </a:lnTo>
                  <a:lnTo>
                    <a:pt x="299" y="119"/>
                  </a:lnTo>
                  <a:lnTo>
                    <a:pt x="301" y="119"/>
                  </a:lnTo>
                  <a:lnTo>
                    <a:pt x="280" y="0"/>
                  </a:lnTo>
                  <a:lnTo>
                    <a:pt x="247" y="17"/>
                  </a:lnTo>
                  <a:lnTo>
                    <a:pt x="232" y="27"/>
                  </a:lnTo>
                  <a:lnTo>
                    <a:pt x="226" y="33"/>
                  </a:lnTo>
                  <a:lnTo>
                    <a:pt x="207" y="54"/>
                  </a:lnTo>
                  <a:lnTo>
                    <a:pt x="201" y="58"/>
                  </a:lnTo>
                  <a:lnTo>
                    <a:pt x="195" y="56"/>
                  </a:lnTo>
                  <a:lnTo>
                    <a:pt x="184" y="56"/>
                  </a:lnTo>
                  <a:lnTo>
                    <a:pt x="176" y="58"/>
                  </a:lnTo>
                  <a:lnTo>
                    <a:pt x="161" y="71"/>
                  </a:lnTo>
                  <a:lnTo>
                    <a:pt x="155" y="69"/>
                  </a:lnTo>
                  <a:lnTo>
                    <a:pt x="142" y="65"/>
                  </a:lnTo>
                  <a:lnTo>
                    <a:pt x="138" y="67"/>
                  </a:lnTo>
                  <a:lnTo>
                    <a:pt x="132" y="67"/>
                  </a:lnTo>
                  <a:lnTo>
                    <a:pt x="136" y="62"/>
                  </a:lnTo>
                  <a:lnTo>
                    <a:pt x="134" y="60"/>
                  </a:lnTo>
                  <a:lnTo>
                    <a:pt x="124" y="58"/>
                  </a:lnTo>
                  <a:lnTo>
                    <a:pt x="103" y="52"/>
                  </a:lnTo>
                  <a:lnTo>
                    <a:pt x="98" y="50"/>
                  </a:lnTo>
                  <a:lnTo>
                    <a:pt x="88" y="52"/>
                  </a:lnTo>
                  <a:lnTo>
                    <a:pt x="88" y="48"/>
                  </a:lnTo>
                  <a:lnTo>
                    <a:pt x="0" y="60"/>
                  </a:lnTo>
                </a:path>
              </a:pathLst>
            </a:custGeom>
            <a:noFill/>
            <a:ln w="0">
              <a:solidFill>
                <a:srgbClr val="000000"/>
              </a:solidFill>
              <a:prstDash val="solid"/>
              <a:round/>
              <a:headEnd/>
              <a:tailEnd/>
            </a:ln>
          </p:spPr>
          <p:txBody>
            <a:bodyPr/>
            <a:lstStyle/>
            <a:p>
              <a:endParaRPr lang="en-US"/>
            </a:p>
          </p:txBody>
        </p:sp>
        <p:sp>
          <p:nvSpPr>
            <p:cNvPr id="622" name="Freeform 304"/>
            <p:cNvSpPr>
              <a:spLocks/>
            </p:cNvSpPr>
            <p:nvPr/>
          </p:nvSpPr>
          <p:spPr bwMode="auto">
            <a:xfrm>
              <a:off x="6992809" y="2348378"/>
              <a:ext cx="781374" cy="732130"/>
            </a:xfrm>
            <a:custGeom>
              <a:avLst/>
              <a:gdLst>
                <a:gd name="T0" fmla="*/ 107 w 324"/>
                <a:gd name="T1" fmla="*/ 0 h 321"/>
                <a:gd name="T2" fmla="*/ 107 w 324"/>
                <a:gd name="T3" fmla="*/ 14 h 321"/>
                <a:gd name="T4" fmla="*/ 109 w 324"/>
                <a:gd name="T5" fmla="*/ 29 h 321"/>
                <a:gd name="T6" fmla="*/ 101 w 324"/>
                <a:gd name="T7" fmla="*/ 69 h 321"/>
                <a:gd name="T8" fmla="*/ 103 w 324"/>
                <a:gd name="T9" fmla="*/ 81 h 321"/>
                <a:gd name="T10" fmla="*/ 96 w 324"/>
                <a:gd name="T11" fmla="*/ 100 h 321"/>
                <a:gd name="T12" fmla="*/ 78 w 324"/>
                <a:gd name="T13" fmla="*/ 115 h 321"/>
                <a:gd name="T14" fmla="*/ 71 w 324"/>
                <a:gd name="T15" fmla="*/ 121 h 321"/>
                <a:gd name="T16" fmla="*/ 59 w 324"/>
                <a:gd name="T17" fmla="*/ 127 h 321"/>
                <a:gd name="T18" fmla="*/ 51 w 324"/>
                <a:gd name="T19" fmla="*/ 136 h 321"/>
                <a:gd name="T20" fmla="*/ 48 w 324"/>
                <a:gd name="T21" fmla="*/ 163 h 321"/>
                <a:gd name="T22" fmla="*/ 34 w 324"/>
                <a:gd name="T23" fmla="*/ 161 h 321"/>
                <a:gd name="T24" fmla="*/ 21 w 324"/>
                <a:gd name="T25" fmla="*/ 182 h 321"/>
                <a:gd name="T26" fmla="*/ 21 w 324"/>
                <a:gd name="T27" fmla="*/ 204 h 321"/>
                <a:gd name="T28" fmla="*/ 9 w 324"/>
                <a:gd name="T29" fmla="*/ 219 h 321"/>
                <a:gd name="T30" fmla="*/ 2 w 324"/>
                <a:gd name="T31" fmla="*/ 230 h 321"/>
                <a:gd name="T32" fmla="*/ 2 w 324"/>
                <a:gd name="T33" fmla="*/ 246 h 321"/>
                <a:gd name="T34" fmla="*/ 17 w 324"/>
                <a:gd name="T35" fmla="*/ 269 h 321"/>
                <a:gd name="T36" fmla="*/ 28 w 324"/>
                <a:gd name="T37" fmla="*/ 286 h 321"/>
                <a:gd name="T38" fmla="*/ 40 w 324"/>
                <a:gd name="T39" fmla="*/ 288 h 321"/>
                <a:gd name="T40" fmla="*/ 44 w 324"/>
                <a:gd name="T41" fmla="*/ 290 h 321"/>
                <a:gd name="T42" fmla="*/ 53 w 324"/>
                <a:gd name="T43" fmla="*/ 294 h 321"/>
                <a:gd name="T44" fmla="*/ 53 w 324"/>
                <a:gd name="T45" fmla="*/ 303 h 321"/>
                <a:gd name="T46" fmla="*/ 80 w 324"/>
                <a:gd name="T47" fmla="*/ 321 h 321"/>
                <a:gd name="T48" fmla="*/ 96 w 324"/>
                <a:gd name="T49" fmla="*/ 313 h 321"/>
                <a:gd name="T50" fmla="*/ 103 w 324"/>
                <a:gd name="T51" fmla="*/ 305 h 321"/>
                <a:gd name="T52" fmla="*/ 113 w 324"/>
                <a:gd name="T53" fmla="*/ 313 h 321"/>
                <a:gd name="T54" fmla="*/ 136 w 324"/>
                <a:gd name="T55" fmla="*/ 303 h 321"/>
                <a:gd name="T56" fmla="*/ 140 w 324"/>
                <a:gd name="T57" fmla="*/ 292 h 321"/>
                <a:gd name="T58" fmla="*/ 159 w 324"/>
                <a:gd name="T59" fmla="*/ 284 h 321"/>
                <a:gd name="T60" fmla="*/ 176 w 324"/>
                <a:gd name="T61" fmla="*/ 271 h 321"/>
                <a:gd name="T62" fmla="*/ 174 w 324"/>
                <a:gd name="T63" fmla="*/ 253 h 321"/>
                <a:gd name="T64" fmla="*/ 201 w 324"/>
                <a:gd name="T65" fmla="*/ 173 h 321"/>
                <a:gd name="T66" fmla="*/ 213 w 324"/>
                <a:gd name="T67" fmla="*/ 177 h 321"/>
                <a:gd name="T68" fmla="*/ 218 w 324"/>
                <a:gd name="T69" fmla="*/ 186 h 321"/>
                <a:gd name="T70" fmla="*/ 234 w 324"/>
                <a:gd name="T71" fmla="*/ 173 h 321"/>
                <a:gd name="T72" fmla="*/ 245 w 324"/>
                <a:gd name="T73" fmla="*/ 142 h 321"/>
                <a:gd name="T74" fmla="*/ 259 w 324"/>
                <a:gd name="T75" fmla="*/ 132 h 321"/>
                <a:gd name="T76" fmla="*/ 270 w 324"/>
                <a:gd name="T77" fmla="*/ 125 h 321"/>
                <a:gd name="T78" fmla="*/ 278 w 324"/>
                <a:gd name="T79" fmla="*/ 109 h 321"/>
                <a:gd name="T80" fmla="*/ 274 w 324"/>
                <a:gd name="T81" fmla="*/ 104 h 321"/>
                <a:gd name="T82" fmla="*/ 278 w 324"/>
                <a:gd name="T83" fmla="*/ 83 h 321"/>
                <a:gd name="T84" fmla="*/ 314 w 324"/>
                <a:gd name="T85" fmla="*/ 102 h 321"/>
                <a:gd name="T86" fmla="*/ 320 w 324"/>
                <a:gd name="T87" fmla="*/ 102 h 321"/>
                <a:gd name="T88" fmla="*/ 316 w 324"/>
                <a:gd name="T89" fmla="*/ 67 h 321"/>
                <a:gd name="T90" fmla="*/ 309 w 324"/>
                <a:gd name="T91" fmla="*/ 58 h 321"/>
                <a:gd name="T92" fmla="*/ 297 w 324"/>
                <a:gd name="T93" fmla="*/ 61 h 321"/>
                <a:gd name="T94" fmla="*/ 270 w 324"/>
                <a:gd name="T95" fmla="*/ 65 h 321"/>
                <a:gd name="T96" fmla="*/ 259 w 324"/>
                <a:gd name="T97" fmla="*/ 75 h 321"/>
                <a:gd name="T98" fmla="*/ 247 w 324"/>
                <a:gd name="T99" fmla="*/ 69 h 321"/>
                <a:gd name="T100" fmla="*/ 238 w 324"/>
                <a:gd name="T101" fmla="*/ 79 h 321"/>
                <a:gd name="T102" fmla="*/ 226 w 324"/>
                <a:gd name="T103" fmla="*/ 90 h 321"/>
                <a:gd name="T104" fmla="*/ 207 w 324"/>
                <a:gd name="T105" fmla="*/ 108 h 321"/>
                <a:gd name="T106" fmla="*/ 193 w 324"/>
                <a:gd name="T107" fmla="*/ 67 h 321"/>
                <a:gd name="T108" fmla="*/ 109 w 324"/>
                <a:gd name="T109" fmla="*/ 0 h 3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4"/>
                <a:gd name="T166" fmla="*/ 0 h 321"/>
                <a:gd name="T167" fmla="*/ 324 w 324"/>
                <a:gd name="T168" fmla="*/ 321 h 3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4" h="321">
                  <a:moveTo>
                    <a:pt x="109" y="0"/>
                  </a:moveTo>
                  <a:lnTo>
                    <a:pt x="107" y="0"/>
                  </a:lnTo>
                  <a:lnTo>
                    <a:pt x="103" y="4"/>
                  </a:lnTo>
                  <a:lnTo>
                    <a:pt x="107" y="14"/>
                  </a:lnTo>
                  <a:lnTo>
                    <a:pt x="96" y="21"/>
                  </a:lnTo>
                  <a:lnTo>
                    <a:pt x="109" y="29"/>
                  </a:lnTo>
                  <a:lnTo>
                    <a:pt x="105" y="61"/>
                  </a:lnTo>
                  <a:lnTo>
                    <a:pt x="101" y="69"/>
                  </a:lnTo>
                  <a:lnTo>
                    <a:pt x="101" y="77"/>
                  </a:lnTo>
                  <a:lnTo>
                    <a:pt x="103" y="81"/>
                  </a:lnTo>
                  <a:lnTo>
                    <a:pt x="103" y="92"/>
                  </a:lnTo>
                  <a:lnTo>
                    <a:pt x="96" y="100"/>
                  </a:lnTo>
                  <a:lnTo>
                    <a:pt x="94" y="100"/>
                  </a:lnTo>
                  <a:lnTo>
                    <a:pt x="78" y="115"/>
                  </a:lnTo>
                  <a:lnTo>
                    <a:pt x="78" y="119"/>
                  </a:lnTo>
                  <a:lnTo>
                    <a:pt x="71" y="121"/>
                  </a:lnTo>
                  <a:lnTo>
                    <a:pt x="65" y="121"/>
                  </a:lnTo>
                  <a:lnTo>
                    <a:pt x="59" y="127"/>
                  </a:lnTo>
                  <a:lnTo>
                    <a:pt x="59" y="131"/>
                  </a:lnTo>
                  <a:lnTo>
                    <a:pt x="51" y="136"/>
                  </a:lnTo>
                  <a:lnTo>
                    <a:pt x="46" y="152"/>
                  </a:lnTo>
                  <a:lnTo>
                    <a:pt x="48" y="163"/>
                  </a:lnTo>
                  <a:lnTo>
                    <a:pt x="40" y="173"/>
                  </a:lnTo>
                  <a:lnTo>
                    <a:pt x="34" y="161"/>
                  </a:lnTo>
                  <a:lnTo>
                    <a:pt x="28" y="161"/>
                  </a:lnTo>
                  <a:lnTo>
                    <a:pt x="21" y="182"/>
                  </a:lnTo>
                  <a:lnTo>
                    <a:pt x="23" y="194"/>
                  </a:lnTo>
                  <a:lnTo>
                    <a:pt x="21" y="204"/>
                  </a:lnTo>
                  <a:lnTo>
                    <a:pt x="15" y="207"/>
                  </a:lnTo>
                  <a:lnTo>
                    <a:pt x="9" y="219"/>
                  </a:lnTo>
                  <a:lnTo>
                    <a:pt x="0" y="219"/>
                  </a:lnTo>
                  <a:lnTo>
                    <a:pt x="2" y="230"/>
                  </a:lnTo>
                  <a:lnTo>
                    <a:pt x="2" y="240"/>
                  </a:lnTo>
                  <a:lnTo>
                    <a:pt x="2" y="246"/>
                  </a:lnTo>
                  <a:lnTo>
                    <a:pt x="3" y="251"/>
                  </a:lnTo>
                  <a:lnTo>
                    <a:pt x="17" y="269"/>
                  </a:lnTo>
                  <a:lnTo>
                    <a:pt x="26" y="284"/>
                  </a:lnTo>
                  <a:lnTo>
                    <a:pt x="28" y="286"/>
                  </a:lnTo>
                  <a:lnTo>
                    <a:pt x="32" y="284"/>
                  </a:lnTo>
                  <a:lnTo>
                    <a:pt x="40" y="288"/>
                  </a:lnTo>
                  <a:lnTo>
                    <a:pt x="42" y="290"/>
                  </a:lnTo>
                  <a:lnTo>
                    <a:pt x="44" y="290"/>
                  </a:lnTo>
                  <a:lnTo>
                    <a:pt x="49" y="294"/>
                  </a:lnTo>
                  <a:lnTo>
                    <a:pt x="53" y="294"/>
                  </a:lnTo>
                  <a:lnTo>
                    <a:pt x="57" y="296"/>
                  </a:lnTo>
                  <a:lnTo>
                    <a:pt x="53" y="303"/>
                  </a:lnTo>
                  <a:lnTo>
                    <a:pt x="65" y="315"/>
                  </a:lnTo>
                  <a:lnTo>
                    <a:pt x="80" y="321"/>
                  </a:lnTo>
                  <a:lnTo>
                    <a:pt x="88" y="321"/>
                  </a:lnTo>
                  <a:lnTo>
                    <a:pt x="96" y="313"/>
                  </a:lnTo>
                  <a:lnTo>
                    <a:pt x="97" y="309"/>
                  </a:lnTo>
                  <a:lnTo>
                    <a:pt x="103" y="305"/>
                  </a:lnTo>
                  <a:lnTo>
                    <a:pt x="109" y="311"/>
                  </a:lnTo>
                  <a:lnTo>
                    <a:pt x="113" y="313"/>
                  </a:lnTo>
                  <a:lnTo>
                    <a:pt x="119" y="311"/>
                  </a:lnTo>
                  <a:lnTo>
                    <a:pt x="136" y="303"/>
                  </a:lnTo>
                  <a:lnTo>
                    <a:pt x="138" y="292"/>
                  </a:lnTo>
                  <a:lnTo>
                    <a:pt x="140" y="292"/>
                  </a:lnTo>
                  <a:lnTo>
                    <a:pt x="145" y="296"/>
                  </a:lnTo>
                  <a:lnTo>
                    <a:pt x="159" y="284"/>
                  </a:lnTo>
                  <a:lnTo>
                    <a:pt x="165" y="286"/>
                  </a:lnTo>
                  <a:lnTo>
                    <a:pt x="176" y="271"/>
                  </a:lnTo>
                  <a:lnTo>
                    <a:pt x="172" y="265"/>
                  </a:lnTo>
                  <a:lnTo>
                    <a:pt x="174" y="253"/>
                  </a:lnTo>
                  <a:lnTo>
                    <a:pt x="186" y="230"/>
                  </a:lnTo>
                  <a:lnTo>
                    <a:pt x="201" y="173"/>
                  </a:lnTo>
                  <a:lnTo>
                    <a:pt x="205" y="171"/>
                  </a:lnTo>
                  <a:lnTo>
                    <a:pt x="213" y="177"/>
                  </a:lnTo>
                  <a:lnTo>
                    <a:pt x="215" y="180"/>
                  </a:lnTo>
                  <a:lnTo>
                    <a:pt x="218" y="186"/>
                  </a:lnTo>
                  <a:lnTo>
                    <a:pt x="228" y="182"/>
                  </a:lnTo>
                  <a:lnTo>
                    <a:pt x="234" y="173"/>
                  </a:lnTo>
                  <a:lnTo>
                    <a:pt x="240" y="152"/>
                  </a:lnTo>
                  <a:lnTo>
                    <a:pt x="245" y="142"/>
                  </a:lnTo>
                  <a:lnTo>
                    <a:pt x="253" y="146"/>
                  </a:lnTo>
                  <a:lnTo>
                    <a:pt x="259" y="132"/>
                  </a:lnTo>
                  <a:lnTo>
                    <a:pt x="264" y="131"/>
                  </a:lnTo>
                  <a:lnTo>
                    <a:pt x="270" y="125"/>
                  </a:lnTo>
                  <a:lnTo>
                    <a:pt x="274" y="111"/>
                  </a:lnTo>
                  <a:lnTo>
                    <a:pt x="278" y="109"/>
                  </a:lnTo>
                  <a:lnTo>
                    <a:pt x="278" y="106"/>
                  </a:lnTo>
                  <a:lnTo>
                    <a:pt x="274" y="104"/>
                  </a:lnTo>
                  <a:lnTo>
                    <a:pt x="276" y="85"/>
                  </a:lnTo>
                  <a:lnTo>
                    <a:pt x="278" y="83"/>
                  </a:lnTo>
                  <a:lnTo>
                    <a:pt x="280" y="81"/>
                  </a:lnTo>
                  <a:lnTo>
                    <a:pt x="314" y="102"/>
                  </a:lnTo>
                  <a:lnTo>
                    <a:pt x="318" y="102"/>
                  </a:lnTo>
                  <a:lnTo>
                    <a:pt x="320" y="102"/>
                  </a:lnTo>
                  <a:lnTo>
                    <a:pt x="324" y="83"/>
                  </a:lnTo>
                  <a:lnTo>
                    <a:pt x="316" y="67"/>
                  </a:lnTo>
                  <a:lnTo>
                    <a:pt x="312" y="67"/>
                  </a:lnTo>
                  <a:lnTo>
                    <a:pt x="309" y="58"/>
                  </a:lnTo>
                  <a:lnTo>
                    <a:pt x="303" y="61"/>
                  </a:lnTo>
                  <a:lnTo>
                    <a:pt x="297" y="61"/>
                  </a:lnTo>
                  <a:lnTo>
                    <a:pt x="293" y="58"/>
                  </a:lnTo>
                  <a:lnTo>
                    <a:pt x="270" y="65"/>
                  </a:lnTo>
                  <a:lnTo>
                    <a:pt x="268" y="73"/>
                  </a:lnTo>
                  <a:lnTo>
                    <a:pt x="259" y="75"/>
                  </a:lnTo>
                  <a:lnTo>
                    <a:pt x="251" y="73"/>
                  </a:lnTo>
                  <a:lnTo>
                    <a:pt x="247" y="69"/>
                  </a:lnTo>
                  <a:lnTo>
                    <a:pt x="243" y="79"/>
                  </a:lnTo>
                  <a:lnTo>
                    <a:pt x="238" y="79"/>
                  </a:lnTo>
                  <a:lnTo>
                    <a:pt x="232" y="88"/>
                  </a:lnTo>
                  <a:lnTo>
                    <a:pt x="226" y="90"/>
                  </a:lnTo>
                  <a:lnTo>
                    <a:pt x="213" y="106"/>
                  </a:lnTo>
                  <a:lnTo>
                    <a:pt x="207" y="108"/>
                  </a:lnTo>
                  <a:lnTo>
                    <a:pt x="205" y="115"/>
                  </a:lnTo>
                  <a:lnTo>
                    <a:pt x="193" y="67"/>
                  </a:lnTo>
                  <a:lnTo>
                    <a:pt x="124" y="81"/>
                  </a:lnTo>
                  <a:lnTo>
                    <a:pt x="109" y="0"/>
                  </a:lnTo>
                </a:path>
              </a:pathLst>
            </a:custGeom>
            <a:noFill/>
            <a:ln w="0">
              <a:solidFill>
                <a:srgbClr val="000000"/>
              </a:solidFill>
              <a:prstDash val="solid"/>
              <a:round/>
              <a:headEnd/>
              <a:tailEnd/>
            </a:ln>
          </p:spPr>
          <p:txBody>
            <a:bodyPr/>
            <a:lstStyle/>
            <a:p>
              <a:endParaRPr lang="en-US"/>
            </a:p>
          </p:txBody>
        </p:sp>
        <p:sp>
          <p:nvSpPr>
            <p:cNvPr id="623" name="Freeform 305"/>
            <p:cNvSpPr>
              <a:spLocks/>
            </p:cNvSpPr>
            <p:nvPr/>
          </p:nvSpPr>
          <p:spPr bwMode="auto">
            <a:xfrm>
              <a:off x="6737174" y="3053139"/>
              <a:ext cx="1526574" cy="624933"/>
            </a:xfrm>
            <a:custGeom>
              <a:avLst/>
              <a:gdLst>
                <a:gd name="T0" fmla="*/ 10 w 633"/>
                <a:gd name="T1" fmla="*/ 221 h 274"/>
                <a:gd name="T2" fmla="*/ 17 w 633"/>
                <a:gd name="T3" fmla="*/ 209 h 274"/>
                <a:gd name="T4" fmla="*/ 25 w 633"/>
                <a:gd name="T5" fmla="*/ 194 h 274"/>
                <a:gd name="T6" fmla="*/ 75 w 633"/>
                <a:gd name="T7" fmla="*/ 167 h 274"/>
                <a:gd name="T8" fmla="*/ 94 w 633"/>
                <a:gd name="T9" fmla="*/ 146 h 274"/>
                <a:gd name="T10" fmla="*/ 104 w 633"/>
                <a:gd name="T11" fmla="*/ 142 h 274"/>
                <a:gd name="T12" fmla="*/ 111 w 633"/>
                <a:gd name="T13" fmla="*/ 134 h 274"/>
                <a:gd name="T14" fmla="*/ 123 w 633"/>
                <a:gd name="T15" fmla="*/ 132 h 274"/>
                <a:gd name="T16" fmla="*/ 150 w 633"/>
                <a:gd name="T17" fmla="*/ 121 h 274"/>
                <a:gd name="T18" fmla="*/ 173 w 633"/>
                <a:gd name="T19" fmla="*/ 90 h 274"/>
                <a:gd name="T20" fmla="*/ 175 w 633"/>
                <a:gd name="T21" fmla="*/ 71 h 274"/>
                <a:gd name="T22" fmla="*/ 194 w 633"/>
                <a:gd name="T23" fmla="*/ 69 h 274"/>
                <a:gd name="T24" fmla="*/ 225 w 633"/>
                <a:gd name="T25" fmla="*/ 65 h 274"/>
                <a:gd name="T26" fmla="*/ 599 w 633"/>
                <a:gd name="T27" fmla="*/ 4 h 274"/>
                <a:gd name="T28" fmla="*/ 609 w 633"/>
                <a:gd name="T29" fmla="*/ 12 h 274"/>
                <a:gd name="T30" fmla="*/ 618 w 633"/>
                <a:gd name="T31" fmla="*/ 27 h 274"/>
                <a:gd name="T32" fmla="*/ 614 w 633"/>
                <a:gd name="T33" fmla="*/ 27 h 274"/>
                <a:gd name="T34" fmla="*/ 601 w 633"/>
                <a:gd name="T35" fmla="*/ 27 h 274"/>
                <a:gd name="T36" fmla="*/ 601 w 633"/>
                <a:gd name="T37" fmla="*/ 33 h 274"/>
                <a:gd name="T38" fmla="*/ 572 w 633"/>
                <a:gd name="T39" fmla="*/ 52 h 274"/>
                <a:gd name="T40" fmla="*/ 561 w 633"/>
                <a:gd name="T41" fmla="*/ 61 h 274"/>
                <a:gd name="T42" fmla="*/ 578 w 633"/>
                <a:gd name="T43" fmla="*/ 56 h 274"/>
                <a:gd name="T44" fmla="*/ 607 w 633"/>
                <a:gd name="T45" fmla="*/ 50 h 274"/>
                <a:gd name="T46" fmla="*/ 607 w 633"/>
                <a:gd name="T47" fmla="*/ 60 h 274"/>
                <a:gd name="T48" fmla="*/ 616 w 633"/>
                <a:gd name="T49" fmla="*/ 58 h 274"/>
                <a:gd name="T50" fmla="*/ 632 w 633"/>
                <a:gd name="T51" fmla="*/ 58 h 274"/>
                <a:gd name="T52" fmla="*/ 633 w 633"/>
                <a:gd name="T53" fmla="*/ 81 h 274"/>
                <a:gd name="T54" fmla="*/ 622 w 633"/>
                <a:gd name="T55" fmla="*/ 96 h 274"/>
                <a:gd name="T56" fmla="*/ 603 w 633"/>
                <a:gd name="T57" fmla="*/ 108 h 274"/>
                <a:gd name="T58" fmla="*/ 585 w 633"/>
                <a:gd name="T59" fmla="*/ 106 h 274"/>
                <a:gd name="T60" fmla="*/ 582 w 633"/>
                <a:gd name="T61" fmla="*/ 98 h 274"/>
                <a:gd name="T62" fmla="*/ 576 w 633"/>
                <a:gd name="T63" fmla="*/ 98 h 274"/>
                <a:gd name="T64" fmla="*/ 574 w 633"/>
                <a:gd name="T65" fmla="*/ 109 h 274"/>
                <a:gd name="T66" fmla="*/ 587 w 633"/>
                <a:gd name="T67" fmla="*/ 121 h 274"/>
                <a:gd name="T68" fmla="*/ 572 w 633"/>
                <a:gd name="T69" fmla="*/ 148 h 274"/>
                <a:gd name="T70" fmla="*/ 555 w 633"/>
                <a:gd name="T71" fmla="*/ 146 h 274"/>
                <a:gd name="T72" fmla="*/ 574 w 633"/>
                <a:gd name="T73" fmla="*/ 152 h 274"/>
                <a:gd name="T74" fmla="*/ 599 w 633"/>
                <a:gd name="T75" fmla="*/ 138 h 274"/>
                <a:gd name="T76" fmla="*/ 601 w 633"/>
                <a:gd name="T77" fmla="*/ 156 h 274"/>
                <a:gd name="T78" fmla="*/ 572 w 633"/>
                <a:gd name="T79" fmla="*/ 173 h 274"/>
                <a:gd name="T80" fmla="*/ 541 w 633"/>
                <a:gd name="T81" fmla="*/ 196 h 274"/>
                <a:gd name="T82" fmla="*/ 526 w 633"/>
                <a:gd name="T83" fmla="*/ 207 h 274"/>
                <a:gd name="T84" fmla="*/ 507 w 633"/>
                <a:gd name="T85" fmla="*/ 257 h 274"/>
                <a:gd name="T86" fmla="*/ 466 w 633"/>
                <a:gd name="T87" fmla="*/ 271 h 274"/>
                <a:gd name="T88" fmla="*/ 284 w 633"/>
                <a:gd name="T89" fmla="*/ 217 h 274"/>
                <a:gd name="T90" fmla="*/ 261 w 633"/>
                <a:gd name="T91" fmla="*/ 198 h 274"/>
                <a:gd name="T92" fmla="*/ 259 w 633"/>
                <a:gd name="T93" fmla="*/ 188 h 274"/>
                <a:gd name="T94" fmla="*/ 157 w 633"/>
                <a:gd name="T95" fmla="*/ 203 h 274"/>
                <a:gd name="T96" fmla="*/ 131 w 633"/>
                <a:gd name="T97" fmla="*/ 215 h 2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274"/>
                <a:gd name="T149" fmla="*/ 633 w 633"/>
                <a:gd name="T150" fmla="*/ 274 h 2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274">
                  <a:moveTo>
                    <a:pt x="0" y="242"/>
                  </a:moveTo>
                  <a:lnTo>
                    <a:pt x="2" y="221"/>
                  </a:lnTo>
                  <a:lnTo>
                    <a:pt x="10" y="221"/>
                  </a:lnTo>
                  <a:lnTo>
                    <a:pt x="12" y="221"/>
                  </a:lnTo>
                  <a:lnTo>
                    <a:pt x="17" y="215"/>
                  </a:lnTo>
                  <a:lnTo>
                    <a:pt x="17" y="209"/>
                  </a:lnTo>
                  <a:lnTo>
                    <a:pt x="17" y="205"/>
                  </a:lnTo>
                  <a:lnTo>
                    <a:pt x="21" y="200"/>
                  </a:lnTo>
                  <a:lnTo>
                    <a:pt x="25" y="194"/>
                  </a:lnTo>
                  <a:lnTo>
                    <a:pt x="40" y="186"/>
                  </a:lnTo>
                  <a:lnTo>
                    <a:pt x="58" y="182"/>
                  </a:lnTo>
                  <a:lnTo>
                    <a:pt x="75" y="167"/>
                  </a:lnTo>
                  <a:lnTo>
                    <a:pt x="81" y="165"/>
                  </a:lnTo>
                  <a:lnTo>
                    <a:pt x="92" y="156"/>
                  </a:lnTo>
                  <a:lnTo>
                    <a:pt x="94" y="146"/>
                  </a:lnTo>
                  <a:lnTo>
                    <a:pt x="96" y="146"/>
                  </a:lnTo>
                  <a:lnTo>
                    <a:pt x="100" y="146"/>
                  </a:lnTo>
                  <a:lnTo>
                    <a:pt x="104" y="142"/>
                  </a:lnTo>
                  <a:lnTo>
                    <a:pt x="104" y="140"/>
                  </a:lnTo>
                  <a:lnTo>
                    <a:pt x="109" y="134"/>
                  </a:lnTo>
                  <a:lnTo>
                    <a:pt x="111" y="134"/>
                  </a:lnTo>
                  <a:lnTo>
                    <a:pt x="117" y="138"/>
                  </a:lnTo>
                  <a:lnTo>
                    <a:pt x="123" y="134"/>
                  </a:lnTo>
                  <a:lnTo>
                    <a:pt x="123" y="132"/>
                  </a:lnTo>
                  <a:lnTo>
                    <a:pt x="132" y="125"/>
                  </a:lnTo>
                  <a:lnTo>
                    <a:pt x="138" y="123"/>
                  </a:lnTo>
                  <a:lnTo>
                    <a:pt x="150" y="121"/>
                  </a:lnTo>
                  <a:lnTo>
                    <a:pt x="163" y="102"/>
                  </a:lnTo>
                  <a:lnTo>
                    <a:pt x="173" y="96"/>
                  </a:lnTo>
                  <a:lnTo>
                    <a:pt x="173" y="90"/>
                  </a:lnTo>
                  <a:lnTo>
                    <a:pt x="175" y="85"/>
                  </a:lnTo>
                  <a:lnTo>
                    <a:pt x="173" y="77"/>
                  </a:lnTo>
                  <a:lnTo>
                    <a:pt x="175" y="71"/>
                  </a:lnTo>
                  <a:lnTo>
                    <a:pt x="175" y="69"/>
                  </a:lnTo>
                  <a:lnTo>
                    <a:pt x="196" y="65"/>
                  </a:lnTo>
                  <a:lnTo>
                    <a:pt x="194" y="69"/>
                  </a:lnTo>
                  <a:lnTo>
                    <a:pt x="213" y="67"/>
                  </a:lnTo>
                  <a:lnTo>
                    <a:pt x="221" y="65"/>
                  </a:lnTo>
                  <a:lnTo>
                    <a:pt x="225" y="65"/>
                  </a:lnTo>
                  <a:lnTo>
                    <a:pt x="415" y="35"/>
                  </a:lnTo>
                  <a:lnTo>
                    <a:pt x="597" y="0"/>
                  </a:lnTo>
                  <a:lnTo>
                    <a:pt x="599" y="4"/>
                  </a:lnTo>
                  <a:lnTo>
                    <a:pt x="601" y="6"/>
                  </a:lnTo>
                  <a:lnTo>
                    <a:pt x="607" y="10"/>
                  </a:lnTo>
                  <a:lnTo>
                    <a:pt x="609" y="12"/>
                  </a:lnTo>
                  <a:lnTo>
                    <a:pt x="612" y="15"/>
                  </a:lnTo>
                  <a:lnTo>
                    <a:pt x="614" y="17"/>
                  </a:lnTo>
                  <a:lnTo>
                    <a:pt x="618" y="27"/>
                  </a:lnTo>
                  <a:lnTo>
                    <a:pt x="618" y="29"/>
                  </a:lnTo>
                  <a:lnTo>
                    <a:pt x="614" y="29"/>
                  </a:lnTo>
                  <a:lnTo>
                    <a:pt x="614" y="27"/>
                  </a:lnTo>
                  <a:lnTo>
                    <a:pt x="609" y="29"/>
                  </a:lnTo>
                  <a:lnTo>
                    <a:pt x="605" y="29"/>
                  </a:lnTo>
                  <a:lnTo>
                    <a:pt x="601" y="27"/>
                  </a:lnTo>
                  <a:lnTo>
                    <a:pt x="599" y="29"/>
                  </a:lnTo>
                  <a:lnTo>
                    <a:pt x="601" y="31"/>
                  </a:lnTo>
                  <a:lnTo>
                    <a:pt x="601" y="33"/>
                  </a:lnTo>
                  <a:lnTo>
                    <a:pt x="584" y="40"/>
                  </a:lnTo>
                  <a:lnTo>
                    <a:pt x="580" y="44"/>
                  </a:lnTo>
                  <a:lnTo>
                    <a:pt x="572" y="52"/>
                  </a:lnTo>
                  <a:lnTo>
                    <a:pt x="562" y="52"/>
                  </a:lnTo>
                  <a:lnTo>
                    <a:pt x="561" y="60"/>
                  </a:lnTo>
                  <a:lnTo>
                    <a:pt x="561" y="61"/>
                  </a:lnTo>
                  <a:lnTo>
                    <a:pt x="562" y="63"/>
                  </a:lnTo>
                  <a:lnTo>
                    <a:pt x="566" y="61"/>
                  </a:lnTo>
                  <a:lnTo>
                    <a:pt x="578" y="56"/>
                  </a:lnTo>
                  <a:lnTo>
                    <a:pt x="587" y="54"/>
                  </a:lnTo>
                  <a:lnTo>
                    <a:pt x="595" y="50"/>
                  </a:lnTo>
                  <a:lnTo>
                    <a:pt x="607" y="50"/>
                  </a:lnTo>
                  <a:lnTo>
                    <a:pt x="607" y="52"/>
                  </a:lnTo>
                  <a:lnTo>
                    <a:pt x="607" y="58"/>
                  </a:lnTo>
                  <a:lnTo>
                    <a:pt x="607" y="60"/>
                  </a:lnTo>
                  <a:lnTo>
                    <a:pt x="610" y="63"/>
                  </a:lnTo>
                  <a:lnTo>
                    <a:pt x="614" y="61"/>
                  </a:lnTo>
                  <a:lnTo>
                    <a:pt x="616" y="58"/>
                  </a:lnTo>
                  <a:lnTo>
                    <a:pt x="622" y="50"/>
                  </a:lnTo>
                  <a:lnTo>
                    <a:pt x="628" y="50"/>
                  </a:lnTo>
                  <a:lnTo>
                    <a:pt x="632" y="58"/>
                  </a:lnTo>
                  <a:lnTo>
                    <a:pt x="633" y="73"/>
                  </a:lnTo>
                  <a:lnTo>
                    <a:pt x="633" y="77"/>
                  </a:lnTo>
                  <a:lnTo>
                    <a:pt x="633" y="81"/>
                  </a:lnTo>
                  <a:lnTo>
                    <a:pt x="624" y="86"/>
                  </a:lnTo>
                  <a:lnTo>
                    <a:pt x="624" y="92"/>
                  </a:lnTo>
                  <a:lnTo>
                    <a:pt x="622" y="96"/>
                  </a:lnTo>
                  <a:lnTo>
                    <a:pt x="614" y="102"/>
                  </a:lnTo>
                  <a:lnTo>
                    <a:pt x="609" y="104"/>
                  </a:lnTo>
                  <a:lnTo>
                    <a:pt x="603" y="108"/>
                  </a:lnTo>
                  <a:lnTo>
                    <a:pt x="591" y="106"/>
                  </a:lnTo>
                  <a:lnTo>
                    <a:pt x="587" y="106"/>
                  </a:lnTo>
                  <a:lnTo>
                    <a:pt x="585" y="106"/>
                  </a:lnTo>
                  <a:lnTo>
                    <a:pt x="584" y="106"/>
                  </a:lnTo>
                  <a:lnTo>
                    <a:pt x="582" y="102"/>
                  </a:lnTo>
                  <a:lnTo>
                    <a:pt x="582" y="98"/>
                  </a:lnTo>
                  <a:lnTo>
                    <a:pt x="580" y="96"/>
                  </a:lnTo>
                  <a:lnTo>
                    <a:pt x="578" y="96"/>
                  </a:lnTo>
                  <a:lnTo>
                    <a:pt x="576" y="98"/>
                  </a:lnTo>
                  <a:lnTo>
                    <a:pt x="578" y="108"/>
                  </a:lnTo>
                  <a:lnTo>
                    <a:pt x="576" y="111"/>
                  </a:lnTo>
                  <a:lnTo>
                    <a:pt x="574" y="109"/>
                  </a:lnTo>
                  <a:lnTo>
                    <a:pt x="578" y="115"/>
                  </a:lnTo>
                  <a:lnTo>
                    <a:pt x="582" y="115"/>
                  </a:lnTo>
                  <a:lnTo>
                    <a:pt x="587" y="121"/>
                  </a:lnTo>
                  <a:lnTo>
                    <a:pt x="584" y="127"/>
                  </a:lnTo>
                  <a:lnTo>
                    <a:pt x="585" y="132"/>
                  </a:lnTo>
                  <a:lnTo>
                    <a:pt x="572" y="148"/>
                  </a:lnTo>
                  <a:lnTo>
                    <a:pt x="568" y="150"/>
                  </a:lnTo>
                  <a:lnTo>
                    <a:pt x="561" y="146"/>
                  </a:lnTo>
                  <a:lnTo>
                    <a:pt x="555" y="146"/>
                  </a:lnTo>
                  <a:lnTo>
                    <a:pt x="553" y="150"/>
                  </a:lnTo>
                  <a:lnTo>
                    <a:pt x="559" y="154"/>
                  </a:lnTo>
                  <a:lnTo>
                    <a:pt x="574" y="152"/>
                  </a:lnTo>
                  <a:lnTo>
                    <a:pt x="584" y="150"/>
                  </a:lnTo>
                  <a:lnTo>
                    <a:pt x="597" y="142"/>
                  </a:lnTo>
                  <a:lnTo>
                    <a:pt x="599" y="138"/>
                  </a:lnTo>
                  <a:lnTo>
                    <a:pt x="601" y="138"/>
                  </a:lnTo>
                  <a:lnTo>
                    <a:pt x="607" y="144"/>
                  </a:lnTo>
                  <a:lnTo>
                    <a:pt x="601" y="156"/>
                  </a:lnTo>
                  <a:lnTo>
                    <a:pt x="591" y="167"/>
                  </a:lnTo>
                  <a:lnTo>
                    <a:pt x="578" y="169"/>
                  </a:lnTo>
                  <a:lnTo>
                    <a:pt x="572" y="173"/>
                  </a:lnTo>
                  <a:lnTo>
                    <a:pt x="559" y="175"/>
                  </a:lnTo>
                  <a:lnTo>
                    <a:pt x="547" y="194"/>
                  </a:lnTo>
                  <a:lnTo>
                    <a:pt x="541" y="196"/>
                  </a:lnTo>
                  <a:lnTo>
                    <a:pt x="541" y="198"/>
                  </a:lnTo>
                  <a:lnTo>
                    <a:pt x="541" y="200"/>
                  </a:lnTo>
                  <a:lnTo>
                    <a:pt x="526" y="207"/>
                  </a:lnTo>
                  <a:lnTo>
                    <a:pt x="518" y="219"/>
                  </a:lnTo>
                  <a:lnTo>
                    <a:pt x="511" y="236"/>
                  </a:lnTo>
                  <a:lnTo>
                    <a:pt x="507" y="257"/>
                  </a:lnTo>
                  <a:lnTo>
                    <a:pt x="503" y="263"/>
                  </a:lnTo>
                  <a:lnTo>
                    <a:pt x="495" y="265"/>
                  </a:lnTo>
                  <a:lnTo>
                    <a:pt x="466" y="271"/>
                  </a:lnTo>
                  <a:lnTo>
                    <a:pt x="463" y="274"/>
                  </a:lnTo>
                  <a:lnTo>
                    <a:pt x="367" y="207"/>
                  </a:lnTo>
                  <a:lnTo>
                    <a:pt x="284" y="217"/>
                  </a:lnTo>
                  <a:lnTo>
                    <a:pt x="282" y="205"/>
                  </a:lnTo>
                  <a:lnTo>
                    <a:pt x="267" y="194"/>
                  </a:lnTo>
                  <a:lnTo>
                    <a:pt x="261" y="198"/>
                  </a:lnTo>
                  <a:lnTo>
                    <a:pt x="257" y="194"/>
                  </a:lnTo>
                  <a:lnTo>
                    <a:pt x="259" y="192"/>
                  </a:lnTo>
                  <a:lnTo>
                    <a:pt x="259" y="188"/>
                  </a:lnTo>
                  <a:lnTo>
                    <a:pt x="163" y="200"/>
                  </a:lnTo>
                  <a:lnTo>
                    <a:pt x="159" y="200"/>
                  </a:lnTo>
                  <a:lnTo>
                    <a:pt x="157" y="203"/>
                  </a:lnTo>
                  <a:lnTo>
                    <a:pt x="138" y="211"/>
                  </a:lnTo>
                  <a:lnTo>
                    <a:pt x="138" y="215"/>
                  </a:lnTo>
                  <a:lnTo>
                    <a:pt x="131" y="215"/>
                  </a:lnTo>
                  <a:lnTo>
                    <a:pt x="109" y="227"/>
                  </a:lnTo>
                  <a:lnTo>
                    <a:pt x="0" y="242"/>
                  </a:lnTo>
                </a:path>
              </a:pathLst>
            </a:custGeom>
            <a:noFill/>
            <a:ln w="0">
              <a:solidFill>
                <a:srgbClr val="000000"/>
              </a:solidFill>
              <a:prstDash val="solid"/>
              <a:round/>
              <a:headEnd/>
              <a:tailEnd/>
            </a:ln>
          </p:spPr>
          <p:txBody>
            <a:bodyPr/>
            <a:lstStyle/>
            <a:p>
              <a:endParaRPr lang="en-US"/>
            </a:p>
          </p:txBody>
        </p:sp>
        <p:sp>
          <p:nvSpPr>
            <p:cNvPr id="624" name="Freeform 306"/>
            <p:cNvSpPr>
              <a:spLocks/>
            </p:cNvSpPr>
            <p:nvPr/>
          </p:nvSpPr>
          <p:spPr bwMode="auto">
            <a:xfrm>
              <a:off x="7458257" y="2396274"/>
              <a:ext cx="798256" cy="360363"/>
            </a:xfrm>
            <a:custGeom>
              <a:avLst/>
              <a:gdLst>
                <a:gd name="T0" fmla="*/ 190 w 331"/>
                <a:gd name="T1" fmla="*/ 10 h 158"/>
                <a:gd name="T2" fmla="*/ 12 w 331"/>
                <a:gd name="T3" fmla="*/ 94 h 158"/>
                <a:gd name="T4" fmla="*/ 20 w 331"/>
                <a:gd name="T5" fmla="*/ 85 h 158"/>
                <a:gd name="T6" fmla="*/ 39 w 331"/>
                <a:gd name="T7" fmla="*/ 67 h 158"/>
                <a:gd name="T8" fmla="*/ 50 w 331"/>
                <a:gd name="T9" fmla="*/ 58 h 158"/>
                <a:gd name="T10" fmla="*/ 58 w 331"/>
                <a:gd name="T11" fmla="*/ 52 h 158"/>
                <a:gd name="T12" fmla="*/ 75 w 331"/>
                <a:gd name="T13" fmla="*/ 52 h 158"/>
                <a:gd name="T14" fmla="*/ 100 w 331"/>
                <a:gd name="T15" fmla="*/ 37 h 158"/>
                <a:gd name="T16" fmla="*/ 110 w 331"/>
                <a:gd name="T17" fmla="*/ 40 h 158"/>
                <a:gd name="T18" fmla="*/ 119 w 331"/>
                <a:gd name="T19" fmla="*/ 46 h 158"/>
                <a:gd name="T20" fmla="*/ 131 w 331"/>
                <a:gd name="T21" fmla="*/ 62 h 158"/>
                <a:gd name="T22" fmla="*/ 143 w 331"/>
                <a:gd name="T23" fmla="*/ 64 h 158"/>
                <a:gd name="T24" fmla="*/ 144 w 331"/>
                <a:gd name="T25" fmla="*/ 73 h 158"/>
                <a:gd name="T26" fmla="*/ 166 w 331"/>
                <a:gd name="T27" fmla="*/ 83 h 158"/>
                <a:gd name="T28" fmla="*/ 181 w 331"/>
                <a:gd name="T29" fmla="*/ 92 h 158"/>
                <a:gd name="T30" fmla="*/ 185 w 331"/>
                <a:gd name="T31" fmla="*/ 104 h 158"/>
                <a:gd name="T32" fmla="*/ 171 w 331"/>
                <a:gd name="T33" fmla="*/ 135 h 158"/>
                <a:gd name="T34" fmla="*/ 185 w 331"/>
                <a:gd name="T35" fmla="*/ 144 h 158"/>
                <a:gd name="T36" fmla="*/ 200 w 331"/>
                <a:gd name="T37" fmla="*/ 148 h 158"/>
                <a:gd name="T38" fmla="*/ 204 w 331"/>
                <a:gd name="T39" fmla="*/ 146 h 158"/>
                <a:gd name="T40" fmla="*/ 225 w 331"/>
                <a:gd name="T41" fmla="*/ 146 h 158"/>
                <a:gd name="T42" fmla="*/ 246 w 331"/>
                <a:gd name="T43" fmla="*/ 154 h 158"/>
                <a:gd name="T44" fmla="*/ 250 w 331"/>
                <a:gd name="T45" fmla="*/ 150 h 158"/>
                <a:gd name="T46" fmla="*/ 240 w 331"/>
                <a:gd name="T47" fmla="*/ 136 h 158"/>
                <a:gd name="T48" fmla="*/ 233 w 331"/>
                <a:gd name="T49" fmla="*/ 133 h 158"/>
                <a:gd name="T50" fmla="*/ 237 w 331"/>
                <a:gd name="T51" fmla="*/ 131 h 158"/>
                <a:gd name="T52" fmla="*/ 231 w 331"/>
                <a:gd name="T53" fmla="*/ 125 h 158"/>
                <a:gd name="T54" fmla="*/ 219 w 331"/>
                <a:gd name="T55" fmla="*/ 100 h 158"/>
                <a:gd name="T56" fmla="*/ 217 w 331"/>
                <a:gd name="T57" fmla="*/ 83 h 158"/>
                <a:gd name="T58" fmla="*/ 219 w 331"/>
                <a:gd name="T59" fmla="*/ 64 h 158"/>
                <a:gd name="T60" fmla="*/ 215 w 331"/>
                <a:gd name="T61" fmla="*/ 56 h 158"/>
                <a:gd name="T62" fmla="*/ 219 w 331"/>
                <a:gd name="T63" fmla="*/ 48 h 158"/>
                <a:gd name="T64" fmla="*/ 233 w 331"/>
                <a:gd name="T65" fmla="*/ 35 h 158"/>
                <a:gd name="T66" fmla="*/ 238 w 331"/>
                <a:gd name="T67" fmla="*/ 19 h 158"/>
                <a:gd name="T68" fmla="*/ 250 w 331"/>
                <a:gd name="T69" fmla="*/ 23 h 158"/>
                <a:gd name="T70" fmla="*/ 240 w 331"/>
                <a:gd name="T71" fmla="*/ 40 h 158"/>
                <a:gd name="T72" fmla="*/ 233 w 331"/>
                <a:gd name="T73" fmla="*/ 54 h 158"/>
                <a:gd name="T74" fmla="*/ 242 w 331"/>
                <a:gd name="T75" fmla="*/ 64 h 158"/>
                <a:gd name="T76" fmla="*/ 244 w 331"/>
                <a:gd name="T77" fmla="*/ 85 h 158"/>
                <a:gd name="T78" fmla="*/ 237 w 331"/>
                <a:gd name="T79" fmla="*/ 94 h 158"/>
                <a:gd name="T80" fmla="*/ 246 w 331"/>
                <a:gd name="T81" fmla="*/ 100 h 158"/>
                <a:gd name="T82" fmla="*/ 246 w 331"/>
                <a:gd name="T83" fmla="*/ 111 h 158"/>
                <a:gd name="T84" fmla="*/ 250 w 331"/>
                <a:gd name="T85" fmla="*/ 127 h 158"/>
                <a:gd name="T86" fmla="*/ 265 w 331"/>
                <a:gd name="T87" fmla="*/ 133 h 158"/>
                <a:gd name="T88" fmla="*/ 273 w 331"/>
                <a:gd name="T89" fmla="*/ 131 h 158"/>
                <a:gd name="T90" fmla="*/ 275 w 331"/>
                <a:gd name="T91" fmla="*/ 138 h 158"/>
                <a:gd name="T92" fmla="*/ 281 w 331"/>
                <a:gd name="T93" fmla="*/ 152 h 158"/>
                <a:gd name="T94" fmla="*/ 294 w 331"/>
                <a:gd name="T95" fmla="*/ 156 h 158"/>
                <a:gd name="T96" fmla="*/ 300 w 331"/>
                <a:gd name="T97" fmla="*/ 150 h 158"/>
                <a:gd name="T98" fmla="*/ 325 w 331"/>
                <a:gd name="T99" fmla="*/ 138 h 158"/>
                <a:gd name="T100" fmla="*/ 331 w 331"/>
                <a:gd name="T101" fmla="*/ 104 h 158"/>
                <a:gd name="T102" fmla="*/ 285 w 331"/>
                <a:gd name="T103" fmla="*/ 110 h 1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1"/>
                <a:gd name="T157" fmla="*/ 0 h 158"/>
                <a:gd name="T158" fmla="*/ 331 w 331"/>
                <a:gd name="T159" fmla="*/ 158 h 15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1" h="158">
                  <a:moveTo>
                    <a:pt x="252" y="0"/>
                  </a:moveTo>
                  <a:lnTo>
                    <a:pt x="190" y="10"/>
                  </a:lnTo>
                  <a:lnTo>
                    <a:pt x="0" y="46"/>
                  </a:lnTo>
                  <a:lnTo>
                    <a:pt x="12" y="94"/>
                  </a:lnTo>
                  <a:lnTo>
                    <a:pt x="14" y="87"/>
                  </a:lnTo>
                  <a:lnTo>
                    <a:pt x="20" y="85"/>
                  </a:lnTo>
                  <a:lnTo>
                    <a:pt x="33" y="69"/>
                  </a:lnTo>
                  <a:lnTo>
                    <a:pt x="39" y="67"/>
                  </a:lnTo>
                  <a:lnTo>
                    <a:pt x="45" y="58"/>
                  </a:lnTo>
                  <a:lnTo>
                    <a:pt x="50" y="58"/>
                  </a:lnTo>
                  <a:lnTo>
                    <a:pt x="54" y="48"/>
                  </a:lnTo>
                  <a:lnTo>
                    <a:pt x="58" y="52"/>
                  </a:lnTo>
                  <a:lnTo>
                    <a:pt x="66" y="54"/>
                  </a:lnTo>
                  <a:lnTo>
                    <a:pt x="75" y="52"/>
                  </a:lnTo>
                  <a:lnTo>
                    <a:pt x="77" y="44"/>
                  </a:lnTo>
                  <a:lnTo>
                    <a:pt x="100" y="37"/>
                  </a:lnTo>
                  <a:lnTo>
                    <a:pt x="104" y="40"/>
                  </a:lnTo>
                  <a:lnTo>
                    <a:pt x="110" y="40"/>
                  </a:lnTo>
                  <a:lnTo>
                    <a:pt x="116" y="37"/>
                  </a:lnTo>
                  <a:lnTo>
                    <a:pt x="119" y="46"/>
                  </a:lnTo>
                  <a:lnTo>
                    <a:pt x="123" y="46"/>
                  </a:lnTo>
                  <a:lnTo>
                    <a:pt x="131" y="62"/>
                  </a:lnTo>
                  <a:lnTo>
                    <a:pt x="137" y="62"/>
                  </a:lnTo>
                  <a:lnTo>
                    <a:pt x="143" y="64"/>
                  </a:lnTo>
                  <a:lnTo>
                    <a:pt x="148" y="67"/>
                  </a:lnTo>
                  <a:lnTo>
                    <a:pt x="144" y="73"/>
                  </a:lnTo>
                  <a:lnTo>
                    <a:pt x="152" y="83"/>
                  </a:lnTo>
                  <a:lnTo>
                    <a:pt x="166" y="83"/>
                  </a:lnTo>
                  <a:lnTo>
                    <a:pt x="173" y="88"/>
                  </a:lnTo>
                  <a:lnTo>
                    <a:pt x="181" y="92"/>
                  </a:lnTo>
                  <a:lnTo>
                    <a:pt x="187" y="100"/>
                  </a:lnTo>
                  <a:lnTo>
                    <a:pt x="185" y="104"/>
                  </a:lnTo>
                  <a:lnTo>
                    <a:pt x="177" y="119"/>
                  </a:lnTo>
                  <a:lnTo>
                    <a:pt x="171" y="135"/>
                  </a:lnTo>
                  <a:lnTo>
                    <a:pt x="173" y="144"/>
                  </a:lnTo>
                  <a:lnTo>
                    <a:pt x="185" y="144"/>
                  </a:lnTo>
                  <a:lnTo>
                    <a:pt x="192" y="138"/>
                  </a:lnTo>
                  <a:lnTo>
                    <a:pt x="200" y="148"/>
                  </a:lnTo>
                  <a:lnTo>
                    <a:pt x="204" y="150"/>
                  </a:lnTo>
                  <a:lnTo>
                    <a:pt x="204" y="146"/>
                  </a:lnTo>
                  <a:lnTo>
                    <a:pt x="214" y="144"/>
                  </a:lnTo>
                  <a:lnTo>
                    <a:pt x="225" y="146"/>
                  </a:lnTo>
                  <a:lnTo>
                    <a:pt x="238" y="150"/>
                  </a:lnTo>
                  <a:lnTo>
                    <a:pt x="246" y="154"/>
                  </a:lnTo>
                  <a:lnTo>
                    <a:pt x="248" y="154"/>
                  </a:lnTo>
                  <a:lnTo>
                    <a:pt x="250" y="150"/>
                  </a:lnTo>
                  <a:lnTo>
                    <a:pt x="246" y="146"/>
                  </a:lnTo>
                  <a:lnTo>
                    <a:pt x="240" y="136"/>
                  </a:lnTo>
                  <a:lnTo>
                    <a:pt x="233" y="135"/>
                  </a:lnTo>
                  <a:lnTo>
                    <a:pt x="233" y="133"/>
                  </a:lnTo>
                  <a:lnTo>
                    <a:pt x="233" y="131"/>
                  </a:lnTo>
                  <a:lnTo>
                    <a:pt x="237" y="131"/>
                  </a:lnTo>
                  <a:lnTo>
                    <a:pt x="238" y="127"/>
                  </a:lnTo>
                  <a:lnTo>
                    <a:pt x="231" y="125"/>
                  </a:lnTo>
                  <a:lnTo>
                    <a:pt x="225" y="115"/>
                  </a:lnTo>
                  <a:lnTo>
                    <a:pt x="219" y="100"/>
                  </a:lnTo>
                  <a:lnTo>
                    <a:pt x="219" y="92"/>
                  </a:lnTo>
                  <a:lnTo>
                    <a:pt x="217" y="83"/>
                  </a:lnTo>
                  <a:lnTo>
                    <a:pt x="219" y="67"/>
                  </a:lnTo>
                  <a:lnTo>
                    <a:pt x="219" y="64"/>
                  </a:lnTo>
                  <a:lnTo>
                    <a:pt x="215" y="60"/>
                  </a:lnTo>
                  <a:lnTo>
                    <a:pt x="215" y="56"/>
                  </a:lnTo>
                  <a:lnTo>
                    <a:pt x="217" y="52"/>
                  </a:lnTo>
                  <a:lnTo>
                    <a:pt x="219" y="48"/>
                  </a:lnTo>
                  <a:lnTo>
                    <a:pt x="221" y="42"/>
                  </a:lnTo>
                  <a:lnTo>
                    <a:pt x="233" y="35"/>
                  </a:lnTo>
                  <a:lnTo>
                    <a:pt x="237" y="31"/>
                  </a:lnTo>
                  <a:lnTo>
                    <a:pt x="238" y="19"/>
                  </a:lnTo>
                  <a:lnTo>
                    <a:pt x="248" y="19"/>
                  </a:lnTo>
                  <a:lnTo>
                    <a:pt x="250" y="23"/>
                  </a:lnTo>
                  <a:lnTo>
                    <a:pt x="244" y="35"/>
                  </a:lnTo>
                  <a:lnTo>
                    <a:pt x="240" y="40"/>
                  </a:lnTo>
                  <a:lnTo>
                    <a:pt x="237" y="46"/>
                  </a:lnTo>
                  <a:lnTo>
                    <a:pt x="233" y="54"/>
                  </a:lnTo>
                  <a:lnTo>
                    <a:pt x="237" y="62"/>
                  </a:lnTo>
                  <a:lnTo>
                    <a:pt x="242" y="64"/>
                  </a:lnTo>
                  <a:lnTo>
                    <a:pt x="244" y="81"/>
                  </a:lnTo>
                  <a:lnTo>
                    <a:pt x="244" y="85"/>
                  </a:lnTo>
                  <a:lnTo>
                    <a:pt x="235" y="90"/>
                  </a:lnTo>
                  <a:lnTo>
                    <a:pt x="237" y="94"/>
                  </a:lnTo>
                  <a:lnTo>
                    <a:pt x="244" y="96"/>
                  </a:lnTo>
                  <a:lnTo>
                    <a:pt x="246" y="100"/>
                  </a:lnTo>
                  <a:lnTo>
                    <a:pt x="244" y="108"/>
                  </a:lnTo>
                  <a:lnTo>
                    <a:pt x="246" y="111"/>
                  </a:lnTo>
                  <a:lnTo>
                    <a:pt x="246" y="115"/>
                  </a:lnTo>
                  <a:lnTo>
                    <a:pt x="250" y="127"/>
                  </a:lnTo>
                  <a:lnTo>
                    <a:pt x="260" y="133"/>
                  </a:lnTo>
                  <a:lnTo>
                    <a:pt x="265" y="133"/>
                  </a:lnTo>
                  <a:lnTo>
                    <a:pt x="267" y="131"/>
                  </a:lnTo>
                  <a:lnTo>
                    <a:pt x="273" y="131"/>
                  </a:lnTo>
                  <a:lnTo>
                    <a:pt x="277" y="133"/>
                  </a:lnTo>
                  <a:lnTo>
                    <a:pt x="275" y="138"/>
                  </a:lnTo>
                  <a:lnTo>
                    <a:pt x="281" y="148"/>
                  </a:lnTo>
                  <a:lnTo>
                    <a:pt x="281" y="152"/>
                  </a:lnTo>
                  <a:lnTo>
                    <a:pt x="285" y="156"/>
                  </a:lnTo>
                  <a:lnTo>
                    <a:pt x="294" y="156"/>
                  </a:lnTo>
                  <a:lnTo>
                    <a:pt x="294" y="158"/>
                  </a:lnTo>
                  <a:lnTo>
                    <a:pt x="300" y="150"/>
                  </a:lnTo>
                  <a:lnTo>
                    <a:pt x="323" y="142"/>
                  </a:lnTo>
                  <a:lnTo>
                    <a:pt x="325" y="138"/>
                  </a:lnTo>
                  <a:lnTo>
                    <a:pt x="325" y="133"/>
                  </a:lnTo>
                  <a:lnTo>
                    <a:pt x="331" y="104"/>
                  </a:lnTo>
                  <a:lnTo>
                    <a:pt x="331" y="100"/>
                  </a:lnTo>
                  <a:lnTo>
                    <a:pt x="285" y="110"/>
                  </a:lnTo>
                  <a:lnTo>
                    <a:pt x="252" y="0"/>
                  </a:lnTo>
                </a:path>
              </a:pathLst>
            </a:custGeom>
            <a:noFill/>
            <a:ln w="0">
              <a:solidFill>
                <a:srgbClr val="000000"/>
              </a:solidFill>
              <a:prstDash val="solid"/>
              <a:round/>
              <a:headEnd/>
              <a:tailEnd/>
            </a:ln>
          </p:spPr>
          <p:txBody>
            <a:bodyPr/>
            <a:lstStyle/>
            <a:p>
              <a:endParaRPr lang="en-US"/>
            </a:p>
          </p:txBody>
        </p:sp>
        <p:sp>
          <p:nvSpPr>
            <p:cNvPr id="625" name="Freeform 307"/>
            <p:cNvSpPr>
              <a:spLocks/>
            </p:cNvSpPr>
            <p:nvPr/>
          </p:nvSpPr>
          <p:spPr bwMode="auto">
            <a:xfrm>
              <a:off x="8065993" y="2362063"/>
              <a:ext cx="190520" cy="285097"/>
            </a:xfrm>
            <a:custGeom>
              <a:avLst/>
              <a:gdLst>
                <a:gd name="T0" fmla="*/ 79 w 79"/>
                <a:gd name="T1" fmla="*/ 115 h 125"/>
                <a:gd name="T2" fmla="*/ 77 w 79"/>
                <a:gd name="T3" fmla="*/ 107 h 125"/>
                <a:gd name="T4" fmla="*/ 73 w 79"/>
                <a:gd name="T5" fmla="*/ 94 h 125"/>
                <a:gd name="T6" fmla="*/ 63 w 79"/>
                <a:gd name="T7" fmla="*/ 86 h 125"/>
                <a:gd name="T8" fmla="*/ 50 w 79"/>
                <a:gd name="T9" fmla="*/ 77 h 125"/>
                <a:gd name="T10" fmla="*/ 46 w 79"/>
                <a:gd name="T11" fmla="*/ 73 h 125"/>
                <a:gd name="T12" fmla="*/ 42 w 79"/>
                <a:gd name="T13" fmla="*/ 67 h 125"/>
                <a:gd name="T14" fmla="*/ 33 w 79"/>
                <a:gd name="T15" fmla="*/ 50 h 125"/>
                <a:gd name="T16" fmla="*/ 29 w 79"/>
                <a:gd name="T17" fmla="*/ 42 h 125"/>
                <a:gd name="T18" fmla="*/ 21 w 79"/>
                <a:gd name="T19" fmla="*/ 32 h 125"/>
                <a:gd name="T20" fmla="*/ 19 w 79"/>
                <a:gd name="T21" fmla="*/ 27 h 125"/>
                <a:gd name="T22" fmla="*/ 17 w 79"/>
                <a:gd name="T23" fmla="*/ 21 h 125"/>
                <a:gd name="T24" fmla="*/ 19 w 79"/>
                <a:gd name="T25" fmla="*/ 21 h 125"/>
                <a:gd name="T26" fmla="*/ 19 w 79"/>
                <a:gd name="T27" fmla="*/ 17 h 125"/>
                <a:gd name="T28" fmla="*/ 23 w 79"/>
                <a:gd name="T29" fmla="*/ 0 h 125"/>
                <a:gd name="T30" fmla="*/ 17 w 79"/>
                <a:gd name="T31" fmla="*/ 0 h 125"/>
                <a:gd name="T32" fmla="*/ 10 w 79"/>
                <a:gd name="T33" fmla="*/ 0 h 125"/>
                <a:gd name="T34" fmla="*/ 2 w 79"/>
                <a:gd name="T35" fmla="*/ 6 h 125"/>
                <a:gd name="T36" fmla="*/ 2 w 79"/>
                <a:gd name="T37" fmla="*/ 11 h 125"/>
                <a:gd name="T38" fmla="*/ 0 w 79"/>
                <a:gd name="T39" fmla="*/ 13 h 125"/>
                <a:gd name="T40" fmla="*/ 0 w 79"/>
                <a:gd name="T41" fmla="*/ 15 h 125"/>
                <a:gd name="T42" fmla="*/ 33 w 79"/>
                <a:gd name="T43" fmla="*/ 125 h 125"/>
                <a:gd name="T44" fmla="*/ 79 w 79"/>
                <a:gd name="T45" fmla="*/ 115 h 1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125"/>
                <a:gd name="T71" fmla="*/ 79 w 79"/>
                <a:gd name="T72" fmla="*/ 125 h 1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125">
                  <a:moveTo>
                    <a:pt x="79" y="115"/>
                  </a:moveTo>
                  <a:lnTo>
                    <a:pt x="77" y="107"/>
                  </a:lnTo>
                  <a:lnTo>
                    <a:pt x="73" y="94"/>
                  </a:lnTo>
                  <a:lnTo>
                    <a:pt x="63" y="86"/>
                  </a:lnTo>
                  <a:lnTo>
                    <a:pt x="50" y="77"/>
                  </a:lnTo>
                  <a:lnTo>
                    <a:pt x="46" y="73"/>
                  </a:lnTo>
                  <a:lnTo>
                    <a:pt x="42" y="67"/>
                  </a:lnTo>
                  <a:lnTo>
                    <a:pt x="33" y="50"/>
                  </a:lnTo>
                  <a:lnTo>
                    <a:pt x="29" y="42"/>
                  </a:lnTo>
                  <a:lnTo>
                    <a:pt x="21" y="32"/>
                  </a:lnTo>
                  <a:lnTo>
                    <a:pt x="19" y="27"/>
                  </a:lnTo>
                  <a:lnTo>
                    <a:pt x="17" y="21"/>
                  </a:lnTo>
                  <a:lnTo>
                    <a:pt x="19" y="21"/>
                  </a:lnTo>
                  <a:lnTo>
                    <a:pt x="19" y="17"/>
                  </a:lnTo>
                  <a:lnTo>
                    <a:pt x="23" y="0"/>
                  </a:lnTo>
                  <a:lnTo>
                    <a:pt x="17" y="0"/>
                  </a:lnTo>
                  <a:lnTo>
                    <a:pt x="10" y="0"/>
                  </a:lnTo>
                  <a:lnTo>
                    <a:pt x="2" y="6"/>
                  </a:lnTo>
                  <a:lnTo>
                    <a:pt x="2" y="11"/>
                  </a:lnTo>
                  <a:lnTo>
                    <a:pt x="0" y="13"/>
                  </a:lnTo>
                  <a:lnTo>
                    <a:pt x="0" y="15"/>
                  </a:lnTo>
                  <a:lnTo>
                    <a:pt x="33" y="125"/>
                  </a:lnTo>
                  <a:lnTo>
                    <a:pt x="79" y="115"/>
                  </a:lnTo>
                </a:path>
              </a:pathLst>
            </a:custGeom>
            <a:noFill/>
            <a:ln w="0">
              <a:solidFill>
                <a:srgbClr val="000000"/>
              </a:solidFill>
              <a:prstDash val="solid"/>
              <a:round/>
              <a:headEnd/>
              <a:tailEnd/>
            </a:ln>
          </p:spPr>
          <p:txBody>
            <a:bodyPr/>
            <a:lstStyle/>
            <a:p>
              <a:endParaRPr lang="en-US"/>
            </a:p>
          </p:txBody>
        </p:sp>
        <p:sp>
          <p:nvSpPr>
            <p:cNvPr id="626" name="Freeform 308"/>
            <p:cNvSpPr>
              <a:spLocks/>
            </p:cNvSpPr>
            <p:nvPr/>
          </p:nvSpPr>
          <p:spPr bwMode="auto">
            <a:xfrm>
              <a:off x="7205034" y="1915030"/>
              <a:ext cx="1017716" cy="618091"/>
            </a:xfrm>
            <a:custGeom>
              <a:avLst/>
              <a:gdLst>
                <a:gd name="T0" fmla="*/ 105 w 422"/>
                <a:gd name="T1" fmla="*/ 257 h 271"/>
                <a:gd name="T2" fmla="*/ 295 w 422"/>
                <a:gd name="T3" fmla="*/ 221 h 271"/>
                <a:gd name="T4" fmla="*/ 357 w 422"/>
                <a:gd name="T5" fmla="*/ 211 h 271"/>
                <a:gd name="T6" fmla="*/ 357 w 422"/>
                <a:gd name="T7" fmla="*/ 209 h 271"/>
                <a:gd name="T8" fmla="*/ 359 w 422"/>
                <a:gd name="T9" fmla="*/ 207 h 271"/>
                <a:gd name="T10" fmla="*/ 359 w 422"/>
                <a:gd name="T11" fmla="*/ 202 h 271"/>
                <a:gd name="T12" fmla="*/ 367 w 422"/>
                <a:gd name="T13" fmla="*/ 196 h 271"/>
                <a:gd name="T14" fmla="*/ 374 w 422"/>
                <a:gd name="T15" fmla="*/ 196 h 271"/>
                <a:gd name="T16" fmla="*/ 380 w 422"/>
                <a:gd name="T17" fmla="*/ 196 h 271"/>
                <a:gd name="T18" fmla="*/ 397 w 422"/>
                <a:gd name="T19" fmla="*/ 184 h 271"/>
                <a:gd name="T20" fmla="*/ 399 w 422"/>
                <a:gd name="T21" fmla="*/ 175 h 271"/>
                <a:gd name="T22" fmla="*/ 411 w 422"/>
                <a:gd name="T23" fmla="*/ 163 h 271"/>
                <a:gd name="T24" fmla="*/ 422 w 422"/>
                <a:gd name="T25" fmla="*/ 157 h 271"/>
                <a:gd name="T26" fmla="*/ 422 w 422"/>
                <a:gd name="T27" fmla="*/ 156 h 271"/>
                <a:gd name="T28" fmla="*/ 413 w 422"/>
                <a:gd name="T29" fmla="*/ 148 h 271"/>
                <a:gd name="T30" fmla="*/ 409 w 422"/>
                <a:gd name="T31" fmla="*/ 144 h 271"/>
                <a:gd name="T32" fmla="*/ 403 w 422"/>
                <a:gd name="T33" fmla="*/ 140 h 271"/>
                <a:gd name="T34" fmla="*/ 401 w 422"/>
                <a:gd name="T35" fmla="*/ 138 h 271"/>
                <a:gd name="T36" fmla="*/ 393 w 422"/>
                <a:gd name="T37" fmla="*/ 136 h 271"/>
                <a:gd name="T38" fmla="*/ 390 w 422"/>
                <a:gd name="T39" fmla="*/ 125 h 271"/>
                <a:gd name="T40" fmla="*/ 382 w 422"/>
                <a:gd name="T41" fmla="*/ 125 h 271"/>
                <a:gd name="T42" fmla="*/ 380 w 422"/>
                <a:gd name="T43" fmla="*/ 123 h 271"/>
                <a:gd name="T44" fmla="*/ 380 w 422"/>
                <a:gd name="T45" fmla="*/ 106 h 271"/>
                <a:gd name="T46" fmla="*/ 384 w 422"/>
                <a:gd name="T47" fmla="*/ 104 h 271"/>
                <a:gd name="T48" fmla="*/ 384 w 422"/>
                <a:gd name="T49" fmla="*/ 94 h 271"/>
                <a:gd name="T50" fmla="*/ 378 w 422"/>
                <a:gd name="T51" fmla="*/ 88 h 271"/>
                <a:gd name="T52" fmla="*/ 378 w 422"/>
                <a:gd name="T53" fmla="*/ 86 h 271"/>
                <a:gd name="T54" fmla="*/ 378 w 422"/>
                <a:gd name="T55" fmla="*/ 83 h 271"/>
                <a:gd name="T56" fmla="*/ 388 w 422"/>
                <a:gd name="T57" fmla="*/ 75 h 271"/>
                <a:gd name="T58" fmla="*/ 390 w 422"/>
                <a:gd name="T59" fmla="*/ 61 h 271"/>
                <a:gd name="T60" fmla="*/ 390 w 422"/>
                <a:gd name="T61" fmla="*/ 58 h 271"/>
                <a:gd name="T62" fmla="*/ 393 w 422"/>
                <a:gd name="T63" fmla="*/ 50 h 271"/>
                <a:gd name="T64" fmla="*/ 399 w 422"/>
                <a:gd name="T65" fmla="*/ 48 h 271"/>
                <a:gd name="T66" fmla="*/ 393 w 422"/>
                <a:gd name="T67" fmla="*/ 42 h 271"/>
                <a:gd name="T68" fmla="*/ 376 w 422"/>
                <a:gd name="T69" fmla="*/ 42 h 271"/>
                <a:gd name="T70" fmla="*/ 374 w 422"/>
                <a:gd name="T71" fmla="*/ 40 h 271"/>
                <a:gd name="T72" fmla="*/ 372 w 422"/>
                <a:gd name="T73" fmla="*/ 37 h 271"/>
                <a:gd name="T74" fmla="*/ 370 w 422"/>
                <a:gd name="T75" fmla="*/ 31 h 271"/>
                <a:gd name="T76" fmla="*/ 361 w 422"/>
                <a:gd name="T77" fmla="*/ 14 h 271"/>
                <a:gd name="T78" fmla="*/ 357 w 422"/>
                <a:gd name="T79" fmla="*/ 12 h 271"/>
                <a:gd name="T80" fmla="*/ 353 w 422"/>
                <a:gd name="T81" fmla="*/ 10 h 271"/>
                <a:gd name="T82" fmla="*/ 351 w 422"/>
                <a:gd name="T83" fmla="*/ 10 h 271"/>
                <a:gd name="T84" fmla="*/ 349 w 422"/>
                <a:gd name="T85" fmla="*/ 8 h 271"/>
                <a:gd name="T86" fmla="*/ 347 w 422"/>
                <a:gd name="T87" fmla="*/ 2 h 271"/>
                <a:gd name="T88" fmla="*/ 342 w 422"/>
                <a:gd name="T89" fmla="*/ 0 h 271"/>
                <a:gd name="T90" fmla="*/ 52 w 422"/>
                <a:gd name="T91" fmla="*/ 58 h 271"/>
                <a:gd name="T92" fmla="*/ 46 w 422"/>
                <a:gd name="T93" fmla="*/ 35 h 271"/>
                <a:gd name="T94" fmla="*/ 31 w 422"/>
                <a:gd name="T95" fmla="*/ 48 h 271"/>
                <a:gd name="T96" fmla="*/ 27 w 422"/>
                <a:gd name="T97" fmla="*/ 50 h 271"/>
                <a:gd name="T98" fmla="*/ 25 w 422"/>
                <a:gd name="T99" fmla="*/ 48 h 271"/>
                <a:gd name="T100" fmla="*/ 23 w 422"/>
                <a:gd name="T101" fmla="*/ 48 h 271"/>
                <a:gd name="T102" fmla="*/ 19 w 422"/>
                <a:gd name="T103" fmla="*/ 56 h 271"/>
                <a:gd name="T104" fmla="*/ 6 w 422"/>
                <a:gd name="T105" fmla="*/ 67 h 271"/>
                <a:gd name="T106" fmla="*/ 0 w 422"/>
                <a:gd name="T107" fmla="*/ 71 h 271"/>
                <a:gd name="T108" fmla="*/ 21 w 422"/>
                <a:gd name="T109" fmla="*/ 190 h 271"/>
                <a:gd name="T110" fmla="*/ 36 w 422"/>
                <a:gd name="T111" fmla="*/ 271 h 271"/>
                <a:gd name="T112" fmla="*/ 105 w 422"/>
                <a:gd name="T113" fmla="*/ 257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2"/>
                <a:gd name="T172" fmla="*/ 0 h 271"/>
                <a:gd name="T173" fmla="*/ 422 w 42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2" h="271">
                  <a:moveTo>
                    <a:pt x="105" y="257"/>
                  </a:moveTo>
                  <a:lnTo>
                    <a:pt x="295" y="221"/>
                  </a:lnTo>
                  <a:lnTo>
                    <a:pt x="357" y="211"/>
                  </a:lnTo>
                  <a:lnTo>
                    <a:pt x="357" y="209"/>
                  </a:lnTo>
                  <a:lnTo>
                    <a:pt x="359" y="207"/>
                  </a:lnTo>
                  <a:lnTo>
                    <a:pt x="359" y="202"/>
                  </a:lnTo>
                  <a:lnTo>
                    <a:pt x="367" y="196"/>
                  </a:lnTo>
                  <a:lnTo>
                    <a:pt x="374" y="196"/>
                  </a:lnTo>
                  <a:lnTo>
                    <a:pt x="380" y="196"/>
                  </a:lnTo>
                  <a:lnTo>
                    <a:pt x="397" y="184"/>
                  </a:lnTo>
                  <a:lnTo>
                    <a:pt x="399" y="175"/>
                  </a:lnTo>
                  <a:lnTo>
                    <a:pt x="411" y="163"/>
                  </a:lnTo>
                  <a:lnTo>
                    <a:pt x="422" y="157"/>
                  </a:lnTo>
                  <a:lnTo>
                    <a:pt x="422" y="156"/>
                  </a:lnTo>
                  <a:lnTo>
                    <a:pt x="413" y="148"/>
                  </a:lnTo>
                  <a:lnTo>
                    <a:pt x="409" y="144"/>
                  </a:lnTo>
                  <a:lnTo>
                    <a:pt x="403" y="140"/>
                  </a:lnTo>
                  <a:lnTo>
                    <a:pt x="401" y="138"/>
                  </a:lnTo>
                  <a:lnTo>
                    <a:pt x="393" y="136"/>
                  </a:lnTo>
                  <a:lnTo>
                    <a:pt x="390" y="125"/>
                  </a:lnTo>
                  <a:lnTo>
                    <a:pt x="382" y="125"/>
                  </a:lnTo>
                  <a:lnTo>
                    <a:pt x="380" y="123"/>
                  </a:lnTo>
                  <a:lnTo>
                    <a:pt x="380" y="106"/>
                  </a:lnTo>
                  <a:lnTo>
                    <a:pt x="384" y="104"/>
                  </a:lnTo>
                  <a:lnTo>
                    <a:pt x="384" y="94"/>
                  </a:lnTo>
                  <a:lnTo>
                    <a:pt x="378" y="88"/>
                  </a:lnTo>
                  <a:lnTo>
                    <a:pt x="378" y="86"/>
                  </a:lnTo>
                  <a:lnTo>
                    <a:pt x="378" y="83"/>
                  </a:lnTo>
                  <a:lnTo>
                    <a:pt x="388" y="75"/>
                  </a:lnTo>
                  <a:lnTo>
                    <a:pt x="390" y="61"/>
                  </a:lnTo>
                  <a:lnTo>
                    <a:pt x="390" y="58"/>
                  </a:lnTo>
                  <a:lnTo>
                    <a:pt x="393" y="50"/>
                  </a:lnTo>
                  <a:lnTo>
                    <a:pt x="399" y="48"/>
                  </a:lnTo>
                  <a:lnTo>
                    <a:pt x="393" y="42"/>
                  </a:lnTo>
                  <a:lnTo>
                    <a:pt x="376" y="42"/>
                  </a:lnTo>
                  <a:lnTo>
                    <a:pt x="374" y="40"/>
                  </a:lnTo>
                  <a:lnTo>
                    <a:pt x="372" y="37"/>
                  </a:lnTo>
                  <a:lnTo>
                    <a:pt x="370" y="31"/>
                  </a:lnTo>
                  <a:lnTo>
                    <a:pt x="361" y="14"/>
                  </a:lnTo>
                  <a:lnTo>
                    <a:pt x="357" y="12"/>
                  </a:lnTo>
                  <a:lnTo>
                    <a:pt x="353" y="10"/>
                  </a:lnTo>
                  <a:lnTo>
                    <a:pt x="351" y="10"/>
                  </a:lnTo>
                  <a:lnTo>
                    <a:pt x="349" y="8"/>
                  </a:lnTo>
                  <a:lnTo>
                    <a:pt x="347" y="2"/>
                  </a:lnTo>
                  <a:lnTo>
                    <a:pt x="342" y="0"/>
                  </a:lnTo>
                  <a:lnTo>
                    <a:pt x="52" y="58"/>
                  </a:lnTo>
                  <a:lnTo>
                    <a:pt x="46" y="35"/>
                  </a:lnTo>
                  <a:lnTo>
                    <a:pt x="31" y="48"/>
                  </a:lnTo>
                  <a:lnTo>
                    <a:pt x="27" y="50"/>
                  </a:lnTo>
                  <a:lnTo>
                    <a:pt x="25" y="48"/>
                  </a:lnTo>
                  <a:lnTo>
                    <a:pt x="23" y="48"/>
                  </a:lnTo>
                  <a:lnTo>
                    <a:pt x="19" y="56"/>
                  </a:lnTo>
                  <a:lnTo>
                    <a:pt x="6" y="67"/>
                  </a:lnTo>
                  <a:lnTo>
                    <a:pt x="0" y="71"/>
                  </a:lnTo>
                  <a:lnTo>
                    <a:pt x="21" y="190"/>
                  </a:lnTo>
                  <a:lnTo>
                    <a:pt x="36" y="271"/>
                  </a:lnTo>
                  <a:lnTo>
                    <a:pt x="105" y="257"/>
                  </a:lnTo>
                </a:path>
              </a:pathLst>
            </a:custGeom>
            <a:noFill/>
            <a:ln w="0">
              <a:solidFill>
                <a:srgbClr val="000000"/>
              </a:solidFill>
              <a:prstDash val="solid"/>
              <a:round/>
              <a:headEnd/>
              <a:tailEnd/>
            </a:ln>
          </p:spPr>
          <p:txBody>
            <a:bodyPr/>
            <a:lstStyle/>
            <a:p>
              <a:endParaRPr lang="en-US"/>
            </a:p>
          </p:txBody>
        </p:sp>
        <p:sp>
          <p:nvSpPr>
            <p:cNvPr id="627" name="Freeform 309"/>
            <p:cNvSpPr>
              <a:spLocks/>
            </p:cNvSpPr>
            <p:nvPr/>
          </p:nvSpPr>
          <p:spPr bwMode="auto">
            <a:xfrm>
              <a:off x="8111814" y="2024507"/>
              <a:ext cx="236342" cy="504052"/>
            </a:xfrm>
            <a:custGeom>
              <a:avLst/>
              <a:gdLst>
                <a:gd name="T0" fmla="*/ 0 w 98"/>
                <a:gd name="T1" fmla="*/ 165 h 221"/>
                <a:gd name="T2" fmla="*/ 2 w 98"/>
                <a:gd name="T3" fmla="*/ 167 h 221"/>
                <a:gd name="T4" fmla="*/ 12 w 98"/>
                <a:gd name="T5" fmla="*/ 180 h 221"/>
                <a:gd name="T6" fmla="*/ 33 w 98"/>
                <a:gd name="T7" fmla="*/ 196 h 221"/>
                <a:gd name="T8" fmla="*/ 50 w 98"/>
                <a:gd name="T9" fmla="*/ 200 h 221"/>
                <a:gd name="T10" fmla="*/ 54 w 98"/>
                <a:gd name="T11" fmla="*/ 211 h 221"/>
                <a:gd name="T12" fmla="*/ 60 w 98"/>
                <a:gd name="T13" fmla="*/ 221 h 221"/>
                <a:gd name="T14" fmla="*/ 67 w 98"/>
                <a:gd name="T15" fmla="*/ 205 h 221"/>
                <a:gd name="T16" fmla="*/ 75 w 98"/>
                <a:gd name="T17" fmla="*/ 182 h 221"/>
                <a:gd name="T18" fmla="*/ 90 w 98"/>
                <a:gd name="T19" fmla="*/ 157 h 221"/>
                <a:gd name="T20" fmla="*/ 98 w 98"/>
                <a:gd name="T21" fmla="*/ 138 h 221"/>
                <a:gd name="T22" fmla="*/ 96 w 98"/>
                <a:gd name="T23" fmla="*/ 100 h 221"/>
                <a:gd name="T24" fmla="*/ 88 w 98"/>
                <a:gd name="T25" fmla="*/ 69 h 221"/>
                <a:gd name="T26" fmla="*/ 75 w 98"/>
                <a:gd name="T27" fmla="*/ 75 h 221"/>
                <a:gd name="T28" fmla="*/ 69 w 98"/>
                <a:gd name="T29" fmla="*/ 71 h 221"/>
                <a:gd name="T30" fmla="*/ 65 w 98"/>
                <a:gd name="T31" fmla="*/ 73 h 221"/>
                <a:gd name="T32" fmla="*/ 71 w 98"/>
                <a:gd name="T33" fmla="*/ 58 h 221"/>
                <a:gd name="T34" fmla="*/ 77 w 98"/>
                <a:gd name="T35" fmla="*/ 54 h 221"/>
                <a:gd name="T36" fmla="*/ 79 w 98"/>
                <a:gd name="T37" fmla="*/ 38 h 221"/>
                <a:gd name="T38" fmla="*/ 85 w 98"/>
                <a:gd name="T39" fmla="*/ 31 h 221"/>
                <a:gd name="T40" fmla="*/ 23 w 98"/>
                <a:gd name="T41" fmla="*/ 0 h 221"/>
                <a:gd name="T42" fmla="*/ 14 w 98"/>
                <a:gd name="T43" fmla="*/ 10 h 221"/>
                <a:gd name="T44" fmla="*/ 12 w 98"/>
                <a:gd name="T45" fmla="*/ 27 h 221"/>
                <a:gd name="T46" fmla="*/ 2 w 98"/>
                <a:gd name="T47" fmla="*/ 38 h 221"/>
                <a:gd name="T48" fmla="*/ 8 w 98"/>
                <a:gd name="T49" fmla="*/ 46 h 221"/>
                <a:gd name="T50" fmla="*/ 4 w 98"/>
                <a:gd name="T51" fmla="*/ 58 h 221"/>
                <a:gd name="T52" fmla="*/ 6 w 98"/>
                <a:gd name="T53" fmla="*/ 77 h 221"/>
                <a:gd name="T54" fmla="*/ 17 w 98"/>
                <a:gd name="T55" fmla="*/ 88 h 221"/>
                <a:gd name="T56" fmla="*/ 27 w 98"/>
                <a:gd name="T57" fmla="*/ 92 h 221"/>
                <a:gd name="T58" fmla="*/ 37 w 98"/>
                <a:gd name="T59" fmla="*/ 100 h 221"/>
                <a:gd name="T60" fmla="*/ 46 w 98"/>
                <a:gd name="T61" fmla="*/ 109 h 221"/>
                <a:gd name="T62" fmla="*/ 23 w 98"/>
                <a:gd name="T63" fmla="*/ 127 h 221"/>
                <a:gd name="T64" fmla="*/ 4 w 98"/>
                <a:gd name="T65" fmla="*/ 148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221"/>
                <a:gd name="T101" fmla="*/ 98 w 98"/>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221">
                  <a:moveTo>
                    <a:pt x="4" y="148"/>
                  </a:moveTo>
                  <a:lnTo>
                    <a:pt x="0" y="165"/>
                  </a:lnTo>
                  <a:lnTo>
                    <a:pt x="0" y="169"/>
                  </a:lnTo>
                  <a:lnTo>
                    <a:pt x="2" y="167"/>
                  </a:lnTo>
                  <a:lnTo>
                    <a:pt x="6" y="175"/>
                  </a:lnTo>
                  <a:lnTo>
                    <a:pt x="12" y="180"/>
                  </a:lnTo>
                  <a:lnTo>
                    <a:pt x="17" y="186"/>
                  </a:lnTo>
                  <a:lnTo>
                    <a:pt x="33" y="196"/>
                  </a:lnTo>
                  <a:lnTo>
                    <a:pt x="39" y="198"/>
                  </a:lnTo>
                  <a:lnTo>
                    <a:pt x="50" y="200"/>
                  </a:lnTo>
                  <a:lnTo>
                    <a:pt x="54" y="200"/>
                  </a:lnTo>
                  <a:lnTo>
                    <a:pt x="54" y="211"/>
                  </a:lnTo>
                  <a:lnTo>
                    <a:pt x="54" y="217"/>
                  </a:lnTo>
                  <a:lnTo>
                    <a:pt x="60" y="221"/>
                  </a:lnTo>
                  <a:lnTo>
                    <a:pt x="63" y="215"/>
                  </a:lnTo>
                  <a:lnTo>
                    <a:pt x="67" y="205"/>
                  </a:lnTo>
                  <a:lnTo>
                    <a:pt x="69" y="196"/>
                  </a:lnTo>
                  <a:lnTo>
                    <a:pt x="75" y="182"/>
                  </a:lnTo>
                  <a:lnTo>
                    <a:pt x="81" y="173"/>
                  </a:lnTo>
                  <a:lnTo>
                    <a:pt x="90" y="157"/>
                  </a:lnTo>
                  <a:lnTo>
                    <a:pt x="94" y="148"/>
                  </a:lnTo>
                  <a:lnTo>
                    <a:pt x="98" y="138"/>
                  </a:lnTo>
                  <a:lnTo>
                    <a:pt x="98" y="131"/>
                  </a:lnTo>
                  <a:lnTo>
                    <a:pt x="96" y="100"/>
                  </a:lnTo>
                  <a:lnTo>
                    <a:pt x="94" y="77"/>
                  </a:lnTo>
                  <a:lnTo>
                    <a:pt x="88" y="69"/>
                  </a:lnTo>
                  <a:lnTo>
                    <a:pt x="79" y="71"/>
                  </a:lnTo>
                  <a:lnTo>
                    <a:pt x="75" y="75"/>
                  </a:lnTo>
                  <a:lnTo>
                    <a:pt x="71" y="73"/>
                  </a:lnTo>
                  <a:lnTo>
                    <a:pt x="69" y="71"/>
                  </a:lnTo>
                  <a:lnTo>
                    <a:pt x="67" y="73"/>
                  </a:lnTo>
                  <a:lnTo>
                    <a:pt x="65" y="73"/>
                  </a:lnTo>
                  <a:lnTo>
                    <a:pt x="65" y="69"/>
                  </a:lnTo>
                  <a:lnTo>
                    <a:pt x="71" y="58"/>
                  </a:lnTo>
                  <a:lnTo>
                    <a:pt x="73" y="56"/>
                  </a:lnTo>
                  <a:lnTo>
                    <a:pt x="77" y="54"/>
                  </a:lnTo>
                  <a:lnTo>
                    <a:pt x="77" y="44"/>
                  </a:lnTo>
                  <a:lnTo>
                    <a:pt x="79" y="38"/>
                  </a:lnTo>
                  <a:lnTo>
                    <a:pt x="81" y="35"/>
                  </a:lnTo>
                  <a:lnTo>
                    <a:pt x="85" y="31"/>
                  </a:lnTo>
                  <a:lnTo>
                    <a:pt x="81" y="21"/>
                  </a:lnTo>
                  <a:lnTo>
                    <a:pt x="23" y="0"/>
                  </a:lnTo>
                  <a:lnTo>
                    <a:pt x="17" y="2"/>
                  </a:lnTo>
                  <a:lnTo>
                    <a:pt x="14" y="10"/>
                  </a:lnTo>
                  <a:lnTo>
                    <a:pt x="14" y="13"/>
                  </a:lnTo>
                  <a:lnTo>
                    <a:pt x="12" y="27"/>
                  </a:lnTo>
                  <a:lnTo>
                    <a:pt x="2" y="35"/>
                  </a:lnTo>
                  <a:lnTo>
                    <a:pt x="2" y="38"/>
                  </a:lnTo>
                  <a:lnTo>
                    <a:pt x="2" y="40"/>
                  </a:lnTo>
                  <a:lnTo>
                    <a:pt x="8" y="46"/>
                  </a:lnTo>
                  <a:lnTo>
                    <a:pt x="8" y="56"/>
                  </a:lnTo>
                  <a:lnTo>
                    <a:pt x="4" y="58"/>
                  </a:lnTo>
                  <a:lnTo>
                    <a:pt x="4" y="75"/>
                  </a:lnTo>
                  <a:lnTo>
                    <a:pt x="6" y="77"/>
                  </a:lnTo>
                  <a:lnTo>
                    <a:pt x="14" y="77"/>
                  </a:lnTo>
                  <a:lnTo>
                    <a:pt x="17" y="88"/>
                  </a:lnTo>
                  <a:lnTo>
                    <a:pt x="25" y="90"/>
                  </a:lnTo>
                  <a:lnTo>
                    <a:pt x="27" y="92"/>
                  </a:lnTo>
                  <a:lnTo>
                    <a:pt x="33" y="96"/>
                  </a:lnTo>
                  <a:lnTo>
                    <a:pt x="37" y="100"/>
                  </a:lnTo>
                  <a:lnTo>
                    <a:pt x="46" y="108"/>
                  </a:lnTo>
                  <a:lnTo>
                    <a:pt x="46" y="109"/>
                  </a:lnTo>
                  <a:lnTo>
                    <a:pt x="35" y="115"/>
                  </a:lnTo>
                  <a:lnTo>
                    <a:pt x="23" y="127"/>
                  </a:lnTo>
                  <a:lnTo>
                    <a:pt x="21" y="136"/>
                  </a:lnTo>
                  <a:lnTo>
                    <a:pt x="4" y="148"/>
                  </a:lnTo>
                </a:path>
              </a:pathLst>
            </a:custGeom>
            <a:noFill/>
            <a:ln w="0">
              <a:solidFill>
                <a:srgbClr val="000000"/>
              </a:solidFill>
              <a:prstDash val="solid"/>
              <a:round/>
              <a:headEnd/>
              <a:tailEnd/>
            </a:ln>
          </p:spPr>
          <p:txBody>
            <a:bodyPr/>
            <a:lstStyle/>
            <a:p>
              <a:endParaRPr lang="en-US"/>
            </a:p>
          </p:txBody>
        </p:sp>
        <p:sp>
          <p:nvSpPr>
            <p:cNvPr id="628" name="Freeform 310"/>
            <p:cNvSpPr>
              <a:spLocks/>
            </p:cNvSpPr>
            <p:nvPr/>
          </p:nvSpPr>
          <p:spPr bwMode="auto">
            <a:xfrm>
              <a:off x="8328863" y="1785026"/>
              <a:ext cx="296633" cy="273693"/>
            </a:xfrm>
            <a:custGeom>
              <a:avLst/>
              <a:gdLst>
                <a:gd name="T0" fmla="*/ 0 w 123"/>
                <a:gd name="T1" fmla="*/ 24 h 120"/>
                <a:gd name="T2" fmla="*/ 41 w 123"/>
                <a:gd name="T3" fmla="*/ 15 h 120"/>
                <a:gd name="T4" fmla="*/ 44 w 123"/>
                <a:gd name="T5" fmla="*/ 19 h 120"/>
                <a:gd name="T6" fmla="*/ 46 w 123"/>
                <a:gd name="T7" fmla="*/ 19 h 120"/>
                <a:gd name="T8" fmla="*/ 46 w 123"/>
                <a:gd name="T9" fmla="*/ 15 h 120"/>
                <a:gd name="T10" fmla="*/ 108 w 123"/>
                <a:gd name="T11" fmla="*/ 0 h 120"/>
                <a:gd name="T12" fmla="*/ 123 w 123"/>
                <a:gd name="T13" fmla="*/ 49 h 120"/>
                <a:gd name="T14" fmla="*/ 121 w 123"/>
                <a:gd name="T15" fmla="*/ 55 h 120"/>
                <a:gd name="T16" fmla="*/ 119 w 123"/>
                <a:gd name="T17" fmla="*/ 57 h 120"/>
                <a:gd name="T18" fmla="*/ 119 w 123"/>
                <a:gd name="T19" fmla="*/ 59 h 120"/>
                <a:gd name="T20" fmla="*/ 121 w 123"/>
                <a:gd name="T21" fmla="*/ 61 h 120"/>
                <a:gd name="T22" fmla="*/ 114 w 123"/>
                <a:gd name="T23" fmla="*/ 63 h 120"/>
                <a:gd name="T24" fmla="*/ 92 w 123"/>
                <a:gd name="T25" fmla="*/ 72 h 120"/>
                <a:gd name="T26" fmla="*/ 87 w 123"/>
                <a:gd name="T27" fmla="*/ 71 h 120"/>
                <a:gd name="T28" fmla="*/ 85 w 123"/>
                <a:gd name="T29" fmla="*/ 72 h 120"/>
                <a:gd name="T30" fmla="*/ 85 w 123"/>
                <a:gd name="T31" fmla="*/ 76 h 120"/>
                <a:gd name="T32" fmla="*/ 83 w 123"/>
                <a:gd name="T33" fmla="*/ 78 h 120"/>
                <a:gd name="T34" fmla="*/ 71 w 123"/>
                <a:gd name="T35" fmla="*/ 80 h 120"/>
                <a:gd name="T36" fmla="*/ 54 w 123"/>
                <a:gd name="T37" fmla="*/ 88 h 120"/>
                <a:gd name="T38" fmla="*/ 52 w 123"/>
                <a:gd name="T39" fmla="*/ 84 h 120"/>
                <a:gd name="T40" fmla="*/ 43 w 123"/>
                <a:gd name="T41" fmla="*/ 95 h 120"/>
                <a:gd name="T42" fmla="*/ 18 w 123"/>
                <a:gd name="T43" fmla="*/ 117 h 120"/>
                <a:gd name="T44" fmla="*/ 10 w 123"/>
                <a:gd name="T45" fmla="*/ 120 h 120"/>
                <a:gd name="T46" fmla="*/ 2 w 123"/>
                <a:gd name="T47" fmla="*/ 113 h 120"/>
                <a:gd name="T48" fmla="*/ 12 w 123"/>
                <a:gd name="T49" fmla="*/ 103 h 120"/>
                <a:gd name="T50" fmla="*/ 14 w 123"/>
                <a:gd name="T51" fmla="*/ 97 h 120"/>
                <a:gd name="T52" fmla="*/ 8 w 123"/>
                <a:gd name="T53" fmla="*/ 92 h 120"/>
                <a:gd name="T54" fmla="*/ 0 w 123"/>
                <a:gd name="T55" fmla="*/ 24 h 1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3"/>
                <a:gd name="T85" fmla="*/ 0 h 120"/>
                <a:gd name="T86" fmla="*/ 123 w 123"/>
                <a:gd name="T87" fmla="*/ 120 h 1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3" h="120">
                  <a:moveTo>
                    <a:pt x="0" y="24"/>
                  </a:moveTo>
                  <a:lnTo>
                    <a:pt x="41" y="15"/>
                  </a:lnTo>
                  <a:lnTo>
                    <a:pt x="44" y="19"/>
                  </a:lnTo>
                  <a:lnTo>
                    <a:pt x="46" y="19"/>
                  </a:lnTo>
                  <a:lnTo>
                    <a:pt x="46" y="15"/>
                  </a:lnTo>
                  <a:lnTo>
                    <a:pt x="108" y="0"/>
                  </a:lnTo>
                  <a:lnTo>
                    <a:pt x="123" y="49"/>
                  </a:lnTo>
                  <a:lnTo>
                    <a:pt x="121" y="55"/>
                  </a:lnTo>
                  <a:lnTo>
                    <a:pt x="119" y="57"/>
                  </a:lnTo>
                  <a:lnTo>
                    <a:pt x="119" y="59"/>
                  </a:lnTo>
                  <a:lnTo>
                    <a:pt x="121" y="61"/>
                  </a:lnTo>
                  <a:lnTo>
                    <a:pt x="114" y="63"/>
                  </a:lnTo>
                  <a:lnTo>
                    <a:pt x="92" y="72"/>
                  </a:lnTo>
                  <a:lnTo>
                    <a:pt x="87" y="71"/>
                  </a:lnTo>
                  <a:lnTo>
                    <a:pt x="85" y="72"/>
                  </a:lnTo>
                  <a:lnTo>
                    <a:pt x="85" y="76"/>
                  </a:lnTo>
                  <a:lnTo>
                    <a:pt x="83" y="78"/>
                  </a:lnTo>
                  <a:lnTo>
                    <a:pt x="71" y="80"/>
                  </a:lnTo>
                  <a:lnTo>
                    <a:pt x="54" y="88"/>
                  </a:lnTo>
                  <a:lnTo>
                    <a:pt x="52" y="84"/>
                  </a:lnTo>
                  <a:lnTo>
                    <a:pt x="43" y="95"/>
                  </a:lnTo>
                  <a:lnTo>
                    <a:pt x="18" y="117"/>
                  </a:lnTo>
                  <a:lnTo>
                    <a:pt x="10" y="120"/>
                  </a:lnTo>
                  <a:lnTo>
                    <a:pt x="2" y="113"/>
                  </a:lnTo>
                  <a:lnTo>
                    <a:pt x="12" y="103"/>
                  </a:lnTo>
                  <a:lnTo>
                    <a:pt x="14" y="97"/>
                  </a:lnTo>
                  <a:lnTo>
                    <a:pt x="8" y="92"/>
                  </a:lnTo>
                  <a:lnTo>
                    <a:pt x="0" y="24"/>
                  </a:lnTo>
                </a:path>
              </a:pathLst>
            </a:custGeom>
            <a:noFill/>
            <a:ln w="0">
              <a:solidFill>
                <a:srgbClr val="000000"/>
              </a:solidFill>
              <a:prstDash val="solid"/>
              <a:round/>
              <a:headEnd/>
              <a:tailEnd/>
            </a:ln>
          </p:spPr>
          <p:txBody>
            <a:bodyPr/>
            <a:lstStyle/>
            <a:p>
              <a:endParaRPr lang="en-US"/>
            </a:p>
          </p:txBody>
        </p:sp>
        <p:sp>
          <p:nvSpPr>
            <p:cNvPr id="629" name="Freeform 311"/>
            <p:cNvSpPr>
              <a:spLocks/>
            </p:cNvSpPr>
            <p:nvPr/>
          </p:nvSpPr>
          <p:spPr bwMode="auto">
            <a:xfrm>
              <a:off x="8589321" y="1771341"/>
              <a:ext cx="151934" cy="157374"/>
            </a:xfrm>
            <a:custGeom>
              <a:avLst/>
              <a:gdLst>
                <a:gd name="T0" fmla="*/ 0 w 63"/>
                <a:gd name="T1" fmla="*/ 6 h 69"/>
                <a:gd name="T2" fmla="*/ 15 w 63"/>
                <a:gd name="T3" fmla="*/ 55 h 69"/>
                <a:gd name="T4" fmla="*/ 13 w 63"/>
                <a:gd name="T5" fmla="*/ 61 h 69"/>
                <a:gd name="T6" fmla="*/ 11 w 63"/>
                <a:gd name="T7" fmla="*/ 63 h 69"/>
                <a:gd name="T8" fmla="*/ 11 w 63"/>
                <a:gd name="T9" fmla="*/ 65 h 69"/>
                <a:gd name="T10" fmla="*/ 13 w 63"/>
                <a:gd name="T11" fmla="*/ 67 h 69"/>
                <a:gd name="T12" fmla="*/ 17 w 63"/>
                <a:gd name="T13" fmla="*/ 69 h 69"/>
                <a:gd name="T14" fmla="*/ 29 w 63"/>
                <a:gd name="T15" fmla="*/ 59 h 69"/>
                <a:gd name="T16" fmla="*/ 38 w 63"/>
                <a:gd name="T17" fmla="*/ 53 h 69"/>
                <a:gd name="T18" fmla="*/ 38 w 63"/>
                <a:gd name="T19" fmla="*/ 48 h 69"/>
                <a:gd name="T20" fmla="*/ 34 w 63"/>
                <a:gd name="T21" fmla="*/ 44 h 69"/>
                <a:gd name="T22" fmla="*/ 34 w 63"/>
                <a:gd name="T23" fmla="*/ 36 h 69"/>
                <a:gd name="T24" fmla="*/ 40 w 63"/>
                <a:gd name="T25" fmla="*/ 30 h 69"/>
                <a:gd name="T26" fmla="*/ 42 w 63"/>
                <a:gd name="T27" fmla="*/ 32 h 69"/>
                <a:gd name="T28" fmla="*/ 42 w 63"/>
                <a:gd name="T29" fmla="*/ 36 h 69"/>
                <a:gd name="T30" fmla="*/ 42 w 63"/>
                <a:gd name="T31" fmla="*/ 48 h 69"/>
                <a:gd name="T32" fmla="*/ 46 w 63"/>
                <a:gd name="T33" fmla="*/ 52 h 69"/>
                <a:gd name="T34" fmla="*/ 50 w 63"/>
                <a:gd name="T35" fmla="*/ 50 h 69"/>
                <a:gd name="T36" fmla="*/ 50 w 63"/>
                <a:gd name="T37" fmla="*/ 44 h 69"/>
                <a:gd name="T38" fmla="*/ 52 w 63"/>
                <a:gd name="T39" fmla="*/ 44 h 69"/>
                <a:gd name="T40" fmla="*/ 57 w 63"/>
                <a:gd name="T41" fmla="*/ 40 h 69"/>
                <a:gd name="T42" fmla="*/ 63 w 63"/>
                <a:gd name="T43" fmla="*/ 38 h 69"/>
                <a:gd name="T44" fmla="*/ 59 w 63"/>
                <a:gd name="T45" fmla="*/ 32 h 69"/>
                <a:gd name="T46" fmla="*/ 57 w 63"/>
                <a:gd name="T47" fmla="*/ 30 h 69"/>
                <a:gd name="T48" fmla="*/ 55 w 63"/>
                <a:gd name="T49" fmla="*/ 29 h 69"/>
                <a:gd name="T50" fmla="*/ 54 w 63"/>
                <a:gd name="T51" fmla="*/ 27 h 69"/>
                <a:gd name="T52" fmla="*/ 48 w 63"/>
                <a:gd name="T53" fmla="*/ 25 h 69"/>
                <a:gd name="T54" fmla="*/ 48 w 63"/>
                <a:gd name="T55" fmla="*/ 21 h 69"/>
                <a:gd name="T56" fmla="*/ 36 w 63"/>
                <a:gd name="T57" fmla="*/ 19 h 69"/>
                <a:gd name="T58" fmla="*/ 32 w 63"/>
                <a:gd name="T59" fmla="*/ 9 h 69"/>
                <a:gd name="T60" fmla="*/ 29 w 63"/>
                <a:gd name="T61" fmla="*/ 7 h 69"/>
                <a:gd name="T62" fmla="*/ 27 w 63"/>
                <a:gd name="T63" fmla="*/ 0 h 69"/>
                <a:gd name="T64" fmla="*/ 0 w 63"/>
                <a:gd name="T65" fmla="*/ 6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69"/>
                <a:gd name="T101" fmla="*/ 63 w 63"/>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69">
                  <a:moveTo>
                    <a:pt x="0" y="6"/>
                  </a:moveTo>
                  <a:lnTo>
                    <a:pt x="15" y="55"/>
                  </a:lnTo>
                  <a:lnTo>
                    <a:pt x="13" y="61"/>
                  </a:lnTo>
                  <a:lnTo>
                    <a:pt x="11" y="63"/>
                  </a:lnTo>
                  <a:lnTo>
                    <a:pt x="11" y="65"/>
                  </a:lnTo>
                  <a:lnTo>
                    <a:pt x="13" y="67"/>
                  </a:lnTo>
                  <a:lnTo>
                    <a:pt x="17" y="69"/>
                  </a:lnTo>
                  <a:lnTo>
                    <a:pt x="29" y="59"/>
                  </a:lnTo>
                  <a:lnTo>
                    <a:pt x="38" y="53"/>
                  </a:lnTo>
                  <a:lnTo>
                    <a:pt x="38" y="48"/>
                  </a:lnTo>
                  <a:lnTo>
                    <a:pt x="34" y="44"/>
                  </a:lnTo>
                  <a:lnTo>
                    <a:pt x="34" y="36"/>
                  </a:lnTo>
                  <a:lnTo>
                    <a:pt x="40" y="30"/>
                  </a:lnTo>
                  <a:lnTo>
                    <a:pt x="42" y="32"/>
                  </a:lnTo>
                  <a:lnTo>
                    <a:pt x="42" y="36"/>
                  </a:lnTo>
                  <a:lnTo>
                    <a:pt x="42" y="48"/>
                  </a:lnTo>
                  <a:lnTo>
                    <a:pt x="46" y="52"/>
                  </a:lnTo>
                  <a:lnTo>
                    <a:pt x="50" y="50"/>
                  </a:lnTo>
                  <a:lnTo>
                    <a:pt x="50" y="44"/>
                  </a:lnTo>
                  <a:lnTo>
                    <a:pt x="52" y="44"/>
                  </a:lnTo>
                  <a:lnTo>
                    <a:pt x="57" y="40"/>
                  </a:lnTo>
                  <a:lnTo>
                    <a:pt x="63" y="38"/>
                  </a:lnTo>
                  <a:lnTo>
                    <a:pt x="59" y="32"/>
                  </a:lnTo>
                  <a:lnTo>
                    <a:pt x="57" y="30"/>
                  </a:lnTo>
                  <a:lnTo>
                    <a:pt x="55" y="29"/>
                  </a:lnTo>
                  <a:lnTo>
                    <a:pt x="54" y="27"/>
                  </a:lnTo>
                  <a:lnTo>
                    <a:pt x="48" y="25"/>
                  </a:lnTo>
                  <a:lnTo>
                    <a:pt x="48" y="21"/>
                  </a:lnTo>
                  <a:lnTo>
                    <a:pt x="36" y="19"/>
                  </a:lnTo>
                  <a:lnTo>
                    <a:pt x="32" y="9"/>
                  </a:lnTo>
                  <a:lnTo>
                    <a:pt x="29" y="7"/>
                  </a:lnTo>
                  <a:lnTo>
                    <a:pt x="27" y="0"/>
                  </a:lnTo>
                  <a:lnTo>
                    <a:pt x="0" y="6"/>
                  </a:lnTo>
                </a:path>
              </a:pathLst>
            </a:custGeom>
            <a:noFill/>
            <a:ln w="0">
              <a:solidFill>
                <a:srgbClr val="000000"/>
              </a:solidFill>
              <a:prstDash val="solid"/>
              <a:round/>
              <a:headEnd/>
              <a:tailEnd/>
            </a:ln>
          </p:spPr>
          <p:txBody>
            <a:bodyPr/>
            <a:lstStyle/>
            <a:p>
              <a:endParaRPr lang="en-US"/>
            </a:p>
          </p:txBody>
        </p:sp>
        <p:sp>
          <p:nvSpPr>
            <p:cNvPr id="630" name="Freeform 312"/>
            <p:cNvSpPr>
              <a:spLocks/>
            </p:cNvSpPr>
            <p:nvPr/>
          </p:nvSpPr>
          <p:spPr bwMode="auto">
            <a:xfrm>
              <a:off x="8319216" y="1577475"/>
              <a:ext cx="578796" cy="280536"/>
            </a:xfrm>
            <a:custGeom>
              <a:avLst/>
              <a:gdLst>
                <a:gd name="T0" fmla="*/ 50 w 240"/>
                <a:gd name="T1" fmla="*/ 41 h 123"/>
                <a:gd name="T2" fmla="*/ 129 w 240"/>
                <a:gd name="T3" fmla="*/ 20 h 123"/>
                <a:gd name="T4" fmla="*/ 133 w 240"/>
                <a:gd name="T5" fmla="*/ 20 h 123"/>
                <a:gd name="T6" fmla="*/ 133 w 240"/>
                <a:gd name="T7" fmla="*/ 12 h 123"/>
                <a:gd name="T8" fmla="*/ 144 w 240"/>
                <a:gd name="T9" fmla="*/ 0 h 123"/>
                <a:gd name="T10" fmla="*/ 154 w 240"/>
                <a:gd name="T11" fmla="*/ 2 h 123"/>
                <a:gd name="T12" fmla="*/ 166 w 240"/>
                <a:gd name="T13" fmla="*/ 20 h 123"/>
                <a:gd name="T14" fmla="*/ 167 w 240"/>
                <a:gd name="T15" fmla="*/ 27 h 123"/>
                <a:gd name="T16" fmla="*/ 158 w 240"/>
                <a:gd name="T17" fmla="*/ 37 h 123"/>
                <a:gd name="T18" fmla="*/ 156 w 240"/>
                <a:gd name="T19" fmla="*/ 52 h 123"/>
                <a:gd name="T20" fmla="*/ 175 w 240"/>
                <a:gd name="T21" fmla="*/ 58 h 123"/>
                <a:gd name="T22" fmla="*/ 192 w 240"/>
                <a:gd name="T23" fmla="*/ 81 h 123"/>
                <a:gd name="T24" fmla="*/ 215 w 240"/>
                <a:gd name="T25" fmla="*/ 89 h 123"/>
                <a:gd name="T26" fmla="*/ 231 w 240"/>
                <a:gd name="T27" fmla="*/ 75 h 123"/>
                <a:gd name="T28" fmla="*/ 221 w 240"/>
                <a:gd name="T29" fmla="*/ 66 h 123"/>
                <a:gd name="T30" fmla="*/ 214 w 240"/>
                <a:gd name="T31" fmla="*/ 58 h 123"/>
                <a:gd name="T32" fmla="*/ 223 w 240"/>
                <a:gd name="T33" fmla="*/ 58 h 123"/>
                <a:gd name="T34" fmla="*/ 240 w 240"/>
                <a:gd name="T35" fmla="*/ 89 h 123"/>
                <a:gd name="T36" fmla="*/ 233 w 240"/>
                <a:gd name="T37" fmla="*/ 92 h 123"/>
                <a:gd name="T38" fmla="*/ 214 w 240"/>
                <a:gd name="T39" fmla="*/ 102 h 123"/>
                <a:gd name="T40" fmla="*/ 198 w 240"/>
                <a:gd name="T41" fmla="*/ 112 h 123"/>
                <a:gd name="T42" fmla="*/ 196 w 240"/>
                <a:gd name="T43" fmla="*/ 106 h 123"/>
                <a:gd name="T44" fmla="*/ 192 w 240"/>
                <a:gd name="T45" fmla="*/ 98 h 123"/>
                <a:gd name="T46" fmla="*/ 177 w 240"/>
                <a:gd name="T47" fmla="*/ 121 h 123"/>
                <a:gd name="T48" fmla="*/ 171 w 240"/>
                <a:gd name="T49" fmla="*/ 117 h 123"/>
                <a:gd name="T50" fmla="*/ 167 w 240"/>
                <a:gd name="T51" fmla="*/ 114 h 123"/>
                <a:gd name="T52" fmla="*/ 160 w 240"/>
                <a:gd name="T53" fmla="*/ 110 h 123"/>
                <a:gd name="T54" fmla="*/ 148 w 240"/>
                <a:gd name="T55" fmla="*/ 104 h 123"/>
                <a:gd name="T56" fmla="*/ 141 w 240"/>
                <a:gd name="T57" fmla="*/ 92 h 123"/>
                <a:gd name="T58" fmla="*/ 112 w 240"/>
                <a:gd name="T59" fmla="*/ 91 h 123"/>
                <a:gd name="T60" fmla="*/ 50 w 240"/>
                <a:gd name="T61" fmla="*/ 110 h 123"/>
                <a:gd name="T62" fmla="*/ 45 w 240"/>
                <a:gd name="T63" fmla="*/ 106 h 123"/>
                <a:gd name="T64" fmla="*/ 0 w 240"/>
                <a:gd name="T65" fmla="*/ 11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0"/>
                <a:gd name="T100" fmla="*/ 0 h 123"/>
                <a:gd name="T101" fmla="*/ 240 w 240"/>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0" h="123">
                  <a:moveTo>
                    <a:pt x="2" y="52"/>
                  </a:moveTo>
                  <a:lnTo>
                    <a:pt x="50" y="41"/>
                  </a:lnTo>
                  <a:lnTo>
                    <a:pt x="129" y="23"/>
                  </a:lnTo>
                  <a:lnTo>
                    <a:pt x="129" y="20"/>
                  </a:lnTo>
                  <a:lnTo>
                    <a:pt x="131" y="18"/>
                  </a:lnTo>
                  <a:lnTo>
                    <a:pt x="133" y="20"/>
                  </a:lnTo>
                  <a:lnTo>
                    <a:pt x="135" y="18"/>
                  </a:lnTo>
                  <a:lnTo>
                    <a:pt x="133" y="12"/>
                  </a:lnTo>
                  <a:lnTo>
                    <a:pt x="139" y="10"/>
                  </a:lnTo>
                  <a:lnTo>
                    <a:pt x="144" y="0"/>
                  </a:lnTo>
                  <a:lnTo>
                    <a:pt x="150" y="0"/>
                  </a:lnTo>
                  <a:lnTo>
                    <a:pt x="154" y="2"/>
                  </a:lnTo>
                  <a:lnTo>
                    <a:pt x="158" y="12"/>
                  </a:lnTo>
                  <a:lnTo>
                    <a:pt x="166" y="20"/>
                  </a:lnTo>
                  <a:lnTo>
                    <a:pt x="169" y="23"/>
                  </a:lnTo>
                  <a:lnTo>
                    <a:pt x="167" y="27"/>
                  </a:lnTo>
                  <a:lnTo>
                    <a:pt x="164" y="29"/>
                  </a:lnTo>
                  <a:lnTo>
                    <a:pt x="158" y="37"/>
                  </a:lnTo>
                  <a:lnTo>
                    <a:pt x="156" y="46"/>
                  </a:lnTo>
                  <a:lnTo>
                    <a:pt x="156" y="52"/>
                  </a:lnTo>
                  <a:lnTo>
                    <a:pt x="166" y="52"/>
                  </a:lnTo>
                  <a:lnTo>
                    <a:pt x="175" y="58"/>
                  </a:lnTo>
                  <a:lnTo>
                    <a:pt x="189" y="71"/>
                  </a:lnTo>
                  <a:lnTo>
                    <a:pt x="192" y="81"/>
                  </a:lnTo>
                  <a:lnTo>
                    <a:pt x="200" y="89"/>
                  </a:lnTo>
                  <a:lnTo>
                    <a:pt x="215" y="89"/>
                  </a:lnTo>
                  <a:lnTo>
                    <a:pt x="225" y="85"/>
                  </a:lnTo>
                  <a:lnTo>
                    <a:pt x="231" y="75"/>
                  </a:lnTo>
                  <a:lnTo>
                    <a:pt x="227" y="71"/>
                  </a:lnTo>
                  <a:lnTo>
                    <a:pt x="221" y="66"/>
                  </a:lnTo>
                  <a:lnTo>
                    <a:pt x="214" y="62"/>
                  </a:lnTo>
                  <a:lnTo>
                    <a:pt x="214" y="58"/>
                  </a:lnTo>
                  <a:lnTo>
                    <a:pt x="221" y="58"/>
                  </a:lnTo>
                  <a:lnTo>
                    <a:pt x="223" y="58"/>
                  </a:lnTo>
                  <a:lnTo>
                    <a:pt x="233" y="73"/>
                  </a:lnTo>
                  <a:lnTo>
                    <a:pt x="240" y="89"/>
                  </a:lnTo>
                  <a:lnTo>
                    <a:pt x="239" y="96"/>
                  </a:lnTo>
                  <a:lnTo>
                    <a:pt x="233" y="92"/>
                  </a:lnTo>
                  <a:lnTo>
                    <a:pt x="225" y="98"/>
                  </a:lnTo>
                  <a:lnTo>
                    <a:pt x="214" y="102"/>
                  </a:lnTo>
                  <a:lnTo>
                    <a:pt x="202" y="112"/>
                  </a:lnTo>
                  <a:lnTo>
                    <a:pt x="198" y="112"/>
                  </a:lnTo>
                  <a:lnTo>
                    <a:pt x="196" y="112"/>
                  </a:lnTo>
                  <a:lnTo>
                    <a:pt x="196" y="106"/>
                  </a:lnTo>
                  <a:lnTo>
                    <a:pt x="194" y="98"/>
                  </a:lnTo>
                  <a:lnTo>
                    <a:pt x="192" y="98"/>
                  </a:lnTo>
                  <a:lnTo>
                    <a:pt x="187" y="110"/>
                  </a:lnTo>
                  <a:lnTo>
                    <a:pt x="177" y="121"/>
                  </a:lnTo>
                  <a:lnTo>
                    <a:pt x="175" y="123"/>
                  </a:lnTo>
                  <a:lnTo>
                    <a:pt x="171" y="117"/>
                  </a:lnTo>
                  <a:lnTo>
                    <a:pt x="169" y="115"/>
                  </a:lnTo>
                  <a:lnTo>
                    <a:pt x="167" y="114"/>
                  </a:lnTo>
                  <a:lnTo>
                    <a:pt x="166" y="112"/>
                  </a:lnTo>
                  <a:lnTo>
                    <a:pt x="160" y="110"/>
                  </a:lnTo>
                  <a:lnTo>
                    <a:pt x="160" y="106"/>
                  </a:lnTo>
                  <a:lnTo>
                    <a:pt x="148" y="104"/>
                  </a:lnTo>
                  <a:lnTo>
                    <a:pt x="144" y="94"/>
                  </a:lnTo>
                  <a:lnTo>
                    <a:pt x="141" y="92"/>
                  </a:lnTo>
                  <a:lnTo>
                    <a:pt x="139" y="85"/>
                  </a:lnTo>
                  <a:lnTo>
                    <a:pt x="112" y="91"/>
                  </a:lnTo>
                  <a:lnTo>
                    <a:pt x="50" y="106"/>
                  </a:lnTo>
                  <a:lnTo>
                    <a:pt x="50" y="110"/>
                  </a:lnTo>
                  <a:lnTo>
                    <a:pt x="48" y="110"/>
                  </a:lnTo>
                  <a:lnTo>
                    <a:pt x="45" y="106"/>
                  </a:lnTo>
                  <a:lnTo>
                    <a:pt x="4" y="115"/>
                  </a:lnTo>
                  <a:lnTo>
                    <a:pt x="0" y="114"/>
                  </a:lnTo>
                  <a:lnTo>
                    <a:pt x="2" y="52"/>
                  </a:lnTo>
                </a:path>
              </a:pathLst>
            </a:custGeom>
            <a:noFill/>
            <a:ln w="0">
              <a:solidFill>
                <a:srgbClr val="000000"/>
              </a:solidFill>
              <a:prstDash val="solid"/>
              <a:round/>
              <a:headEnd/>
              <a:tailEnd/>
            </a:ln>
          </p:spPr>
          <p:txBody>
            <a:bodyPr/>
            <a:lstStyle/>
            <a:p>
              <a:endParaRPr lang="en-US"/>
            </a:p>
          </p:txBody>
        </p:sp>
        <p:sp>
          <p:nvSpPr>
            <p:cNvPr id="631" name="Freeform 313"/>
            <p:cNvSpPr>
              <a:spLocks/>
            </p:cNvSpPr>
            <p:nvPr/>
          </p:nvSpPr>
          <p:spPr bwMode="auto">
            <a:xfrm>
              <a:off x="8186575" y="1176058"/>
              <a:ext cx="301456" cy="520018"/>
            </a:xfrm>
            <a:custGeom>
              <a:avLst/>
              <a:gdLst>
                <a:gd name="T0" fmla="*/ 0 w 125"/>
                <a:gd name="T1" fmla="*/ 29 h 228"/>
                <a:gd name="T2" fmla="*/ 4 w 125"/>
                <a:gd name="T3" fmla="*/ 38 h 228"/>
                <a:gd name="T4" fmla="*/ 2 w 125"/>
                <a:gd name="T5" fmla="*/ 42 h 228"/>
                <a:gd name="T6" fmla="*/ 6 w 125"/>
                <a:gd name="T7" fmla="*/ 46 h 228"/>
                <a:gd name="T8" fmla="*/ 6 w 125"/>
                <a:gd name="T9" fmla="*/ 50 h 228"/>
                <a:gd name="T10" fmla="*/ 17 w 125"/>
                <a:gd name="T11" fmla="*/ 75 h 228"/>
                <a:gd name="T12" fmla="*/ 19 w 125"/>
                <a:gd name="T13" fmla="*/ 96 h 228"/>
                <a:gd name="T14" fmla="*/ 15 w 125"/>
                <a:gd name="T15" fmla="*/ 103 h 228"/>
                <a:gd name="T16" fmla="*/ 17 w 125"/>
                <a:gd name="T17" fmla="*/ 113 h 228"/>
                <a:gd name="T18" fmla="*/ 29 w 125"/>
                <a:gd name="T19" fmla="*/ 140 h 228"/>
                <a:gd name="T20" fmla="*/ 27 w 125"/>
                <a:gd name="T21" fmla="*/ 151 h 228"/>
                <a:gd name="T22" fmla="*/ 29 w 125"/>
                <a:gd name="T23" fmla="*/ 155 h 228"/>
                <a:gd name="T24" fmla="*/ 31 w 125"/>
                <a:gd name="T25" fmla="*/ 153 h 228"/>
                <a:gd name="T26" fmla="*/ 29 w 125"/>
                <a:gd name="T27" fmla="*/ 151 h 228"/>
                <a:gd name="T28" fmla="*/ 32 w 125"/>
                <a:gd name="T29" fmla="*/ 151 h 228"/>
                <a:gd name="T30" fmla="*/ 40 w 125"/>
                <a:gd name="T31" fmla="*/ 163 h 228"/>
                <a:gd name="T32" fmla="*/ 44 w 125"/>
                <a:gd name="T33" fmla="*/ 184 h 228"/>
                <a:gd name="T34" fmla="*/ 44 w 125"/>
                <a:gd name="T35" fmla="*/ 197 h 228"/>
                <a:gd name="T36" fmla="*/ 50 w 125"/>
                <a:gd name="T37" fmla="*/ 213 h 228"/>
                <a:gd name="T38" fmla="*/ 57 w 125"/>
                <a:gd name="T39" fmla="*/ 228 h 228"/>
                <a:gd name="T40" fmla="*/ 105 w 125"/>
                <a:gd name="T41" fmla="*/ 217 h 228"/>
                <a:gd name="T42" fmla="*/ 103 w 125"/>
                <a:gd name="T43" fmla="*/ 211 h 228"/>
                <a:gd name="T44" fmla="*/ 98 w 125"/>
                <a:gd name="T45" fmla="*/ 205 h 228"/>
                <a:gd name="T46" fmla="*/ 100 w 125"/>
                <a:gd name="T47" fmla="*/ 197 h 228"/>
                <a:gd name="T48" fmla="*/ 102 w 125"/>
                <a:gd name="T49" fmla="*/ 194 h 228"/>
                <a:gd name="T50" fmla="*/ 98 w 125"/>
                <a:gd name="T51" fmla="*/ 186 h 228"/>
                <a:gd name="T52" fmla="*/ 96 w 125"/>
                <a:gd name="T53" fmla="*/ 148 h 228"/>
                <a:gd name="T54" fmla="*/ 96 w 125"/>
                <a:gd name="T55" fmla="*/ 138 h 228"/>
                <a:gd name="T56" fmla="*/ 100 w 125"/>
                <a:gd name="T57" fmla="*/ 115 h 228"/>
                <a:gd name="T58" fmla="*/ 103 w 125"/>
                <a:gd name="T59" fmla="*/ 101 h 228"/>
                <a:gd name="T60" fmla="*/ 103 w 125"/>
                <a:gd name="T61" fmla="*/ 90 h 228"/>
                <a:gd name="T62" fmla="*/ 100 w 125"/>
                <a:gd name="T63" fmla="*/ 84 h 228"/>
                <a:gd name="T64" fmla="*/ 100 w 125"/>
                <a:gd name="T65" fmla="*/ 75 h 228"/>
                <a:gd name="T66" fmla="*/ 103 w 125"/>
                <a:gd name="T67" fmla="*/ 69 h 228"/>
                <a:gd name="T68" fmla="*/ 117 w 125"/>
                <a:gd name="T69" fmla="*/ 57 h 228"/>
                <a:gd name="T70" fmla="*/ 125 w 125"/>
                <a:gd name="T71" fmla="*/ 38 h 228"/>
                <a:gd name="T72" fmla="*/ 117 w 125"/>
                <a:gd name="T73" fmla="*/ 27 h 228"/>
                <a:gd name="T74" fmla="*/ 115 w 125"/>
                <a:gd name="T75" fmla="*/ 21 h 228"/>
                <a:gd name="T76" fmla="*/ 119 w 125"/>
                <a:gd name="T77" fmla="*/ 17 h 228"/>
                <a:gd name="T78" fmla="*/ 119 w 125"/>
                <a:gd name="T79" fmla="*/ 13 h 228"/>
                <a:gd name="T80" fmla="*/ 115 w 125"/>
                <a:gd name="T81" fmla="*/ 0 h 228"/>
                <a:gd name="T82" fmla="*/ 0 w 125"/>
                <a:gd name="T83" fmla="*/ 29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228"/>
                <a:gd name="T128" fmla="*/ 125 w 125"/>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228">
                  <a:moveTo>
                    <a:pt x="0" y="29"/>
                  </a:moveTo>
                  <a:lnTo>
                    <a:pt x="4" y="38"/>
                  </a:lnTo>
                  <a:lnTo>
                    <a:pt x="2" y="42"/>
                  </a:lnTo>
                  <a:lnTo>
                    <a:pt x="6" y="46"/>
                  </a:lnTo>
                  <a:lnTo>
                    <a:pt x="6" y="50"/>
                  </a:lnTo>
                  <a:lnTo>
                    <a:pt x="17" y="75"/>
                  </a:lnTo>
                  <a:lnTo>
                    <a:pt x="19" y="96"/>
                  </a:lnTo>
                  <a:lnTo>
                    <a:pt x="15" y="103"/>
                  </a:lnTo>
                  <a:lnTo>
                    <a:pt x="17" y="113"/>
                  </a:lnTo>
                  <a:lnTo>
                    <a:pt x="29" y="140"/>
                  </a:lnTo>
                  <a:lnTo>
                    <a:pt x="27" y="151"/>
                  </a:lnTo>
                  <a:lnTo>
                    <a:pt x="29" y="155"/>
                  </a:lnTo>
                  <a:lnTo>
                    <a:pt x="31" y="153"/>
                  </a:lnTo>
                  <a:lnTo>
                    <a:pt x="29" y="151"/>
                  </a:lnTo>
                  <a:lnTo>
                    <a:pt x="32" y="151"/>
                  </a:lnTo>
                  <a:lnTo>
                    <a:pt x="40" y="163"/>
                  </a:lnTo>
                  <a:lnTo>
                    <a:pt x="44" y="184"/>
                  </a:lnTo>
                  <a:lnTo>
                    <a:pt x="44" y="197"/>
                  </a:lnTo>
                  <a:lnTo>
                    <a:pt x="50" y="213"/>
                  </a:lnTo>
                  <a:lnTo>
                    <a:pt x="57" y="228"/>
                  </a:lnTo>
                  <a:lnTo>
                    <a:pt x="105" y="217"/>
                  </a:lnTo>
                  <a:lnTo>
                    <a:pt x="103" y="211"/>
                  </a:lnTo>
                  <a:lnTo>
                    <a:pt x="98" y="205"/>
                  </a:lnTo>
                  <a:lnTo>
                    <a:pt x="100" y="197"/>
                  </a:lnTo>
                  <a:lnTo>
                    <a:pt x="102" y="194"/>
                  </a:lnTo>
                  <a:lnTo>
                    <a:pt x="98" y="186"/>
                  </a:lnTo>
                  <a:lnTo>
                    <a:pt x="96" y="148"/>
                  </a:lnTo>
                  <a:lnTo>
                    <a:pt x="96" y="138"/>
                  </a:lnTo>
                  <a:lnTo>
                    <a:pt x="100" y="115"/>
                  </a:lnTo>
                  <a:lnTo>
                    <a:pt x="103" y="101"/>
                  </a:lnTo>
                  <a:lnTo>
                    <a:pt x="103" y="90"/>
                  </a:lnTo>
                  <a:lnTo>
                    <a:pt x="100" y="84"/>
                  </a:lnTo>
                  <a:lnTo>
                    <a:pt x="100" y="75"/>
                  </a:lnTo>
                  <a:lnTo>
                    <a:pt x="103" y="69"/>
                  </a:lnTo>
                  <a:lnTo>
                    <a:pt x="117" y="57"/>
                  </a:lnTo>
                  <a:lnTo>
                    <a:pt x="125" y="38"/>
                  </a:lnTo>
                  <a:lnTo>
                    <a:pt x="117" y="27"/>
                  </a:lnTo>
                  <a:lnTo>
                    <a:pt x="115" y="21"/>
                  </a:lnTo>
                  <a:lnTo>
                    <a:pt x="119" y="17"/>
                  </a:lnTo>
                  <a:lnTo>
                    <a:pt x="119" y="13"/>
                  </a:lnTo>
                  <a:lnTo>
                    <a:pt x="115" y="0"/>
                  </a:lnTo>
                  <a:lnTo>
                    <a:pt x="0" y="29"/>
                  </a:lnTo>
                </a:path>
              </a:pathLst>
            </a:custGeom>
            <a:noFill/>
            <a:ln w="0">
              <a:solidFill>
                <a:srgbClr val="000000"/>
              </a:solidFill>
              <a:prstDash val="solid"/>
              <a:round/>
              <a:headEnd/>
              <a:tailEnd/>
            </a:ln>
          </p:spPr>
          <p:txBody>
            <a:bodyPr/>
            <a:lstStyle/>
            <a:p>
              <a:endParaRPr lang="en-US"/>
            </a:p>
          </p:txBody>
        </p:sp>
        <p:sp>
          <p:nvSpPr>
            <p:cNvPr id="632" name="Freeform 314"/>
            <p:cNvSpPr>
              <a:spLocks/>
            </p:cNvSpPr>
            <p:nvPr/>
          </p:nvSpPr>
          <p:spPr bwMode="auto">
            <a:xfrm>
              <a:off x="8418094" y="1100792"/>
              <a:ext cx="277340" cy="570195"/>
            </a:xfrm>
            <a:custGeom>
              <a:avLst/>
              <a:gdLst>
                <a:gd name="T0" fmla="*/ 113 w 115"/>
                <a:gd name="T1" fmla="*/ 211 h 250"/>
                <a:gd name="T2" fmla="*/ 109 w 115"/>
                <a:gd name="T3" fmla="*/ 209 h 250"/>
                <a:gd name="T4" fmla="*/ 103 w 115"/>
                <a:gd name="T5" fmla="*/ 209 h 250"/>
                <a:gd name="T6" fmla="*/ 98 w 115"/>
                <a:gd name="T7" fmla="*/ 219 h 250"/>
                <a:gd name="T8" fmla="*/ 92 w 115"/>
                <a:gd name="T9" fmla="*/ 221 h 250"/>
                <a:gd name="T10" fmla="*/ 94 w 115"/>
                <a:gd name="T11" fmla="*/ 227 h 250"/>
                <a:gd name="T12" fmla="*/ 92 w 115"/>
                <a:gd name="T13" fmla="*/ 229 h 250"/>
                <a:gd name="T14" fmla="*/ 90 w 115"/>
                <a:gd name="T15" fmla="*/ 227 h 250"/>
                <a:gd name="T16" fmla="*/ 88 w 115"/>
                <a:gd name="T17" fmla="*/ 229 h 250"/>
                <a:gd name="T18" fmla="*/ 88 w 115"/>
                <a:gd name="T19" fmla="*/ 232 h 250"/>
                <a:gd name="T20" fmla="*/ 9 w 115"/>
                <a:gd name="T21" fmla="*/ 250 h 250"/>
                <a:gd name="T22" fmla="*/ 7 w 115"/>
                <a:gd name="T23" fmla="*/ 244 h 250"/>
                <a:gd name="T24" fmla="*/ 2 w 115"/>
                <a:gd name="T25" fmla="*/ 238 h 250"/>
                <a:gd name="T26" fmla="*/ 4 w 115"/>
                <a:gd name="T27" fmla="*/ 230 h 250"/>
                <a:gd name="T28" fmla="*/ 6 w 115"/>
                <a:gd name="T29" fmla="*/ 227 h 250"/>
                <a:gd name="T30" fmla="*/ 2 w 115"/>
                <a:gd name="T31" fmla="*/ 219 h 250"/>
                <a:gd name="T32" fmla="*/ 0 w 115"/>
                <a:gd name="T33" fmla="*/ 181 h 250"/>
                <a:gd name="T34" fmla="*/ 0 w 115"/>
                <a:gd name="T35" fmla="*/ 171 h 250"/>
                <a:gd name="T36" fmla="*/ 4 w 115"/>
                <a:gd name="T37" fmla="*/ 148 h 250"/>
                <a:gd name="T38" fmla="*/ 7 w 115"/>
                <a:gd name="T39" fmla="*/ 134 h 250"/>
                <a:gd name="T40" fmla="*/ 7 w 115"/>
                <a:gd name="T41" fmla="*/ 123 h 250"/>
                <a:gd name="T42" fmla="*/ 4 w 115"/>
                <a:gd name="T43" fmla="*/ 117 h 250"/>
                <a:gd name="T44" fmla="*/ 4 w 115"/>
                <a:gd name="T45" fmla="*/ 108 h 250"/>
                <a:gd name="T46" fmla="*/ 7 w 115"/>
                <a:gd name="T47" fmla="*/ 102 h 250"/>
                <a:gd name="T48" fmla="*/ 21 w 115"/>
                <a:gd name="T49" fmla="*/ 90 h 250"/>
                <a:gd name="T50" fmla="*/ 29 w 115"/>
                <a:gd name="T51" fmla="*/ 71 h 250"/>
                <a:gd name="T52" fmla="*/ 21 w 115"/>
                <a:gd name="T53" fmla="*/ 60 h 250"/>
                <a:gd name="T54" fmla="*/ 19 w 115"/>
                <a:gd name="T55" fmla="*/ 54 h 250"/>
                <a:gd name="T56" fmla="*/ 23 w 115"/>
                <a:gd name="T57" fmla="*/ 50 h 250"/>
                <a:gd name="T58" fmla="*/ 23 w 115"/>
                <a:gd name="T59" fmla="*/ 46 h 250"/>
                <a:gd name="T60" fmla="*/ 19 w 115"/>
                <a:gd name="T61" fmla="*/ 33 h 250"/>
                <a:gd name="T62" fmla="*/ 21 w 115"/>
                <a:gd name="T63" fmla="*/ 15 h 250"/>
                <a:gd name="T64" fmla="*/ 17 w 115"/>
                <a:gd name="T65" fmla="*/ 10 h 250"/>
                <a:gd name="T66" fmla="*/ 19 w 115"/>
                <a:gd name="T67" fmla="*/ 8 h 250"/>
                <a:gd name="T68" fmla="*/ 25 w 115"/>
                <a:gd name="T69" fmla="*/ 8 h 250"/>
                <a:gd name="T70" fmla="*/ 25 w 115"/>
                <a:gd name="T71" fmla="*/ 2 h 250"/>
                <a:gd name="T72" fmla="*/ 31 w 115"/>
                <a:gd name="T73" fmla="*/ 4 h 250"/>
                <a:gd name="T74" fmla="*/ 36 w 115"/>
                <a:gd name="T75" fmla="*/ 4 h 250"/>
                <a:gd name="T76" fmla="*/ 38 w 115"/>
                <a:gd name="T77" fmla="*/ 0 h 250"/>
                <a:gd name="T78" fmla="*/ 90 w 115"/>
                <a:gd name="T79" fmla="*/ 154 h 250"/>
                <a:gd name="T80" fmla="*/ 90 w 115"/>
                <a:gd name="T81" fmla="*/ 156 h 250"/>
                <a:gd name="T82" fmla="*/ 90 w 115"/>
                <a:gd name="T83" fmla="*/ 163 h 250"/>
                <a:gd name="T84" fmla="*/ 90 w 115"/>
                <a:gd name="T85" fmla="*/ 165 h 250"/>
                <a:gd name="T86" fmla="*/ 103 w 115"/>
                <a:gd name="T87" fmla="*/ 175 h 250"/>
                <a:gd name="T88" fmla="*/ 105 w 115"/>
                <a:gd name="T89" fmla="*/ 175 h 250"/>
                <a:gd name="T90" fmla="*/ 107 w 115"/>
                <a:gd name="T91" fmla="*/ 181 h 250"/>
                <a:gd name="T92" fmla="*/ 107 w 115"/>
                <a:gd name="T93" fmla="*/ 184 h 250"/>
                <a:gd name="T94" fmla="*/ 115 w 115"/>
                <a:gd name="T95" fmla="*/ 196 h 250"/>
                <a:gd name="T96" fmla="*/ 113 w 115"/>
                <a:gd name="T97" fmla="*/ 198 h 250"/>
                <a:gd name="T98" fmla="*/ 113 w 115"/>
                <a:gd name="T99" fmla="*/ 205 h 250"/>
                <a:gd name="T100" fmla="*/ 113 w 115"/>
                <a:gd name="T101" fmla="*/ 211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
                <a:gd name="T154" fmla="*/ 0 h 250"/>
                <a:gd name="T155" fmla="*/ 115 w 11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 h="250">
                  <a:moveTo>
                    <a:pt x="113" y="211"/>
                  </a:moveTo>
                  <a:lnTo>
                    <a:pt x="109" y="209"/>
                  </a:lnTo>
                  <a:lnTo>
                    <a:pt x="103" y="209"/>
                  </a:lnTo>
                  <a:lnTo>
                    <a:pt x="98" y="219"/>
                  </a:lnTo>
                  <a:lnTo>
                    <a:pt x="92" y="221"/>
                  </a:lnTo>
                  <a:lnTo>
                    <a:pt x="94" y="227"/>
                  </a:lnTo>
                  <a:lnTo>
                    <a:pt x="92" y="229"/>
                  </a:lnTo>
                  <a:lnTo>
                    <a:pt x="90" y="227"/>
                  </a:lnTo>
                  <a:lnTo>
                    <a:pt x="88" y="229"/>
                  </a:lnTo>
                  <a:lnTo>
                    <a:pt x="88" y="232"/>
                  </a:lnTo>
                  <a:lnTo>
                    <a:pt x="9" y="250"/>
                  </a:lnTo>
                  <a:lnTo>
                    <a:pt x="7" y="244"/>
                  </a:lnTo>
                  <a:lnTo>
                    <a:pt x="2" y="238"/>
                  </a:lnTo>
                  <a:lnTo>
                    <a:pt x="4" y="230"/>
                  </a:lnTo>
                  <a:lnTo>
                    <a:pt x="6" y="227"/>
                  </a:lnTo>
                  <a:lnTo>
                    <a:pt x="2" y="219"/>
                  </a:lnTo>
                  <a:lnTo>
                    <a:pt x="0" y="181"/>
                  </a:lnTo>
                  <a:lnTo>
                    <a:pt x="0" y="171"/>
                  </a:lnTo>
                  <a:lnTo>
                    <a:pt x="4" y="148"/>
                  </a:lnTo>
                  <a:lnTo>
                    <a:pt x="7" y="134"/>
                  </a:lnTo>
                  <a:lnTo>
                    <a:pt x="7" y="123"/>
                  </a:lnTo>
                  <a:lnTo>
                    <a:pt x="4" y="117"/>
                  </a:lnTo>
                  <a:lnTo>
                    <a:pt x="4" y="108"/>
                  </a:lnTo>
                  <a:lnTo>
                    <a:pt x="7" y="102"/>
                  </a:lnTo>
                  <a:lnTo>
                    <a:pt x="21" y="90"/>
                  </a:lnTo>
                  <a:lnTo>
                    <a:pt x="29" y="71"/>
                  </a:lnTo>
                  <a:lnTo>
                    <a:pt x="21" y="60"/>
                  </a:lnTo>
                  <a:lnTo>
                    <a:pt x="19" y="54"/>
                  </a:lnTo>
                  <a:lnTo>
                    <a:pt x="23" y="50"/>
                  </a:lnTo>
                  <a:lnTo>
                    <a:pt x="23" y="46"/>
                  </a:lnTo>
                  <a:lnTo>
                    <a:pt x="19" y="33"/>
                  </a:lnTo>
                  <a:lnTo>
                    <a:pt x="21" y="15"/>
                  </a:lnTo>
                  <a:lnTo>
                    <a:pt x="17" y="10"/>
                  </a:lnTo>
                  <a:lnTo>
                    <a:pt x="19" y="8"/>
                  </a:lnTo>
                  <a:lnTo>
                    <a:pt x="25" y="8"/>
                  </a:lnTo>
                  <a:lnTo>
                    <a:pt x="25" y="2"/>
                  </a:lnTo>
                  <a:lnTo>
                    <a:pt x="31" y="4"/>
                  </a:lnTo>
                  <a:lnTo>
                    <a:pt x="36" y="4"/>
                  </a:lnTo>
                  <a:lnTo>
                    <a:pt x="38" y="0"/>
                  </a:lnTo>
                  <a:lnTo>
                    <a:pt x="90" y="154"/>
                  </a:lnTo>
                  <a:lnTo>
                    <a:pt x="90" y="156"/>
                  </a:lnTo>
                  <a:lnTo>
                    <a:pt x="90" y="163"/>
                  </a:lnTo>
                  <a:lnTo>
                    <a:pt x="90" y="165"/>
                  </a:lnTo>
                  <a:lnTo>
                    <a:pt x="103" y="175"/>
                  </a:lnTo>
                  <a:lnTo>
                    <a:pt x="105" y="175"/>
                  </a:lnTo>
                  <a:lnTo>
                    <a:pt x="107" y="181"/>
                  </a:lnTo>
                  <a:lnTo>
                    <a:pt x="107" y="184"/>
                  </a:lnTo>
                  <a:lnTo>
                    <a:pt x="115" y="196"/>
                  </a:lnTo>
                  <a:lnTo>
                    <a:pt x="113" y="198"/>
                  </a:lnTo>
                  <a:lnTo>
                    <a:pt x="113" y="205"/>
                  </a:lnTo>
                  <a:lnTo>
                    <a:pt x="113" y="211"/>
                  </a:lnTo>
                </a:path>
              </a:pathLst>
            </a:custGeom>
            <a:noFill/>
            <a:ln w="0">
              <a:solidFill>
                <a:srgbClr val="000000"/>
              </a:solidFill>
              <a:prstDash val="solid"/>
              <a:round/>
              <a:headEnd/>
              <a:tailEnd/>
            </a:ln>
          </p:spPr>
          <p:txBody>
            <a:bodyPr/>
            <a:lstStyle/>
            <a:p>
              <a:endParaRPr lang="en-US"/>
            </a:p>
          </p:txBody>
        </p:sp>
        <p:sp>
          <p:nvSpPr>
            <p:cNvPr id="633" name="Freeform 315"/>
            <p:cNvSpPr>
              <a:spLocks/>
            </p:cNvSpPr>
            <p:nvPr/>
          </p:nvSpPr>
          <p:spPr bwMode="auto">
            <a:xfrm>
              <a:off x="8509736" y="580774"/>
              <a:ext cx="634264" cy="967050"/>
            </a:xfrm>
            <a:custGeom>
              <a:avLst/>
              <a:gdLst>
                <a:gd name="T0" fmla="*/ 52 w 263"/>
                <a:gd name="T1" fmla="*/ 382 h 424"/>
                <a:gd name="T2" fmla="*/ 52 w 263"/>
                <a:gd name="T3" fmla="*/ 391 h 424"/>
                <a:gd name="T4" fmla="*/ 65 w 263"/>
                <a:gd name="T5" fmla="*/ 403 h 424"/>
                <a:gd name="T6" fmla="*/ 69 w 263"/>
                <a:gd name="T7" fmla="*/ 409 h 424"/>
                <a:gd name="T8" fmla="*/ 77 w 263"/>
                <a:gd name="T9" fmla="*/ 424 h 424"/>
                <a:gd name="T10" fmla="*/ 79 w 263"/>
                <a:gd name="T11" fmla="*/ 412 h 424"/>
                <a:gd name="T12" fmla="*/ 87 w 263"/>
                <a:gd name="T13" fmla="*/ 389 h 424"/>
                <a:gd name="T14" fmla="*/ 96 w 263"/>
                <a:gd name="T15" fmla="*/ 366 h 424"/>
                <a:gd name="T16" fmla="*/ 94 w 263"/>
                <a:gd name="T17" fmla="*/ 361 h 424"/>
                <a:gd name="T18" fmla="*/ 108 w 263"/>
                <a:gd name="T19" fmla="*/ 336 h 424"/>
                <a:gd name="T20" fmla="*/ 113 w 263"/>
                <a:gd name="T21" fmla="*/ 345 h 424"/>
                <a:gd name="T22" fmla="*/ 117 w 263"/>
                <a:gd name="T23" fmla="*/ 343 h 424"/>
                <a:gd name="T24" fmla="*/ 119 w 263"/>
                <a:gd name="T25" fmla="*/ 332 h 424"/>
                <a:gd name="T26" fmla="*/ 138 w 263"/>
                <a:gd name="T27" fmla="*/ 324 h 424"/>
                <a:gd name="T28" fmla="*/ 140 w 263"/>
                <a:gd name="T29" fmla="*/ 316 h 424"/>
                <a:gd name="T30" fmla="*/ 152 w 263"/>
                <a:gd name="T31" fmla="*/ 313 h 424"/>
                <a:gd name="T32" fmla="*/ 156 w 263"/>
                <a:gd name="T33" fmla="*/ 299 h 424"/>
                <a:gd name="T34" fmla="*/ 163 w 263"/>
                <a:gd name="T35" fmla="*/ 282 h 424"/>
                <a:gd name="T36" fmla="*/ 167 w 263"/>
                <a:gd name="T37" fmla="*/ 276 h 424"/>
                <a:gd name="T38" fmla="*/ 181 w 263"/>
                <a:gd name="T39" fmla="*/ 274 h 424"/>
                <a:gd name="T40" fmla="*/ 186 w 263"/>
                <a:gd name="T41" fmla="*/ 261 h 424"/>
                <a:gd name="T42" fmla="*/ 196 w 263"/>
                <a:gd name="T43" fmla="*/ 251 h 424"/>
                <a:gd name="T44" fmla="*/ 213 w 263"/>
                <a:gd name="T45" fmla="*/ 259 h 424"/>
                <a:gd name="T46" fmla="*/ 231 w 263"/>
                <a:gd name="T47" fmla="*/ 236 h 424"/>
                <a:gd name="T48" fmla="*/ 248 w 263"/>
                <a:gd name="T49" fmla="*/ 219 h 424"/>
                <a:gd name="T50" fmla="*/ 254 w 263"/>
                <a:gd name="T51" fmla="*/ 217 h 424"/>
                <a:gd name="T52" fmla="*/ 263 w 263"/>
                <a:gd name="T53" fmla="*/ 205 h 424"/>
                <a:gd name="T54" fmla="*/ 257 w 263"/>
                <a:gd name="T55" fmla="*/ 195 h 424"/>
                <a:gd name="T56" fmla="*/ 252 w 263"/>
                <a:gd name="T57" fmla="*/ 195 h 424"/>
                <a:gd name="T58" fmla="*/ 257 w 263"/>
                <a:gd name="T59" fmla="*/ 188 h 424"/>
                <a:gd name="T60" fmla="*/ 252 w 263"/>
                <a:gd name="T61" fmla="*/ 172 h 424"/>
                <a:gd name="T62" fmla="*/ 240 w 263"/>
                <a:gd name="T63" fmla="*/ 169 h 424"/>
                <a:gd name="T64" fmla="*/ 232 w 263"/>
                <a:gd name="T65" fmla="*/ 172 h 424"/>
                <a:gd name="T66" fmla="*/ 221 w 263"/>
                <a:gd name="T67" fmla="*/ 148 h 424"/>
                <a:gd name="T68" fmla="*/ 221 w 263"/>
                <a:gd name="T69" fmla="*/ 142 h 424"/>
                <a:gd name="T70" fmla="*/ 215 w 263"/>
                <a:gd name="T71" fmla="*/ 138 h 424"/>
                <a:gd name="T72" fmla="*/ 202 w 263"/>
                <a:gd name="T73" fmla="*/ 136 h 424"/>
                <a:gd name="T74" fmla="*/ 194 w 263"/>
                <a:gd name="T75" fmla="*/ 134 h 424"/>
                <a:gd name="T76" fmla="*/ 188 w 263"/>
                <a:gd name="T77" fmla="*/ 119 h 424"/>
                <a:gd name="T78" fmla="*/ 131 w 263"/>
                <a:gd name="T79" fmla="*/ 2 h 424"/>
                <a:gd name="T80" fmla="*/ 115 w 263"/>
                <a:gd name="T81" fmla="*/ 0 h 424"/>
                <a:gd name="T82" fmla="*/ 112 w 263"/>
                <a:gd name="T83" fmla="*/ 9 h 424"/>
                <a:gd name="T84" fmla="*/ 98 w 263"/>
                <a:gd name="T85" fmla="*/ 15 h 424"/>
                <a:gd name="T86" fmla="*/ 79 w 263"/>
                <a:gd name="T87" fmla="*/ 27 h 424"/>
                <a:gd name="T88" fmla="*/ 75 w 263"/>
                <a:gd name="T89" fmla="*/ 9 h 424"/>
                <a:gd name="T90" fmla="*/ 67 w 263"/>
                <a:gd name="T91" fmla="*/ 6 h 424"/>
                <a:gd name="T92" fmla="*/ 35 w 263"/>
                <a:gd name="T93" fmla="*/ 88 h 424"/>
                <a:gd name="T94" fmla="*/ 39 w 263"/>
                <a:gd name="T95" fmla="*/ 105 h 424"/>
                <a:gd name="T96" fmla="*/ 35 w 263"/>
                <a:gd name="T97" fmla="*/ 119 h 424"/>
                <a:gd name="T98" fmla="*/ 29 w 263"/>
                <a:gd name="T99" fmla="*/ 130 h 424"/>
                <a:gd name="T100" fmla="*/ 33 w 263"/>
                <a:gd name="T101" fmla="*/ 171 h 424"/>
                <a:gd name="T102" fmla="*/ 21 w 263"/>
                <a:gd name="T103" fmla="*/ 195 h 424"/>
                <a:gd name="T104" fmla="*/ 23 w 263"/>
                <a:gd name="T105" fmla="*/ 211 h 424"/>
                <a:gd name="T106" fmla="*/ 17 w 263"/>
                <a:gd name="T107" fmla="*/ 213 h 424"/>
                <a:gd name="T108" fmla="*/ 16 w 263"/>
                <a:gd name="T109" fmla="*/ 224 h 424"/>
                <a:gd name="T110" fmla="*/ 8 w 263"/>
                <a:gd name="T111" fmla="*/ 222 h 4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3"/>
                <a:gd name="T169" fmla="*/ 0 h 424"/>
                <a:gd name="T170" fmla="*/ 263 w 263"/>
                <a:gd name="T171" fmla="*/ 424 h 4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3" h="424">
                  <a:moveTo>
                    <a:pt x="0" y="228"/>
                  </a:moveTo>
                  <a:lnTo>
                    <a:pt x="52" y="382"/>
                  </a:lnTo>
                  <a:lnTo>
                    <a:pt x="52" y="384"/>
                  </a:lnTo>
                  <a:lnTo>
                    <a:pt x="52" y="391"/>
                  </a:lnTo>
                  <a:lnTo>
                    <a:pt x="52" y="393"/>
                  </a:lnTo>
                  <a:lnTo>
                    <a:pt x="65" y="403"/>
                  </a:lnTo>
                  <a:lnTo>
                    <a:pt x="67" y="403"/>
                  </a:lnTo>
                  <a:lnTo>
                    <a:pt x="69" y="409"/>
                  </a:lnTo>
                  <a:lnTo>
                    <a:pt x="69" y="412"/>
                  </a:lnTo>
                  <a:lnTo>
                    <a:pt x="77" y="424"/>
                  </a:lnTo>
                  <a:lnTo>
                    <a:pt x="79" y="420"/>
                  </a:lnTo>
                  <a:lnTo>
                    <a:pt x="79" y="412"/>
                  </a:lnTo>
                  <a:lnTo>
                    <a:pt x="81" y="401"/>
                  </a:lnTo>
                  <a:lnTo>
                    <a:pt x="87" y="389"/>
                  </a:lnTo>
                  <a:lnTo>
                    <a:pt x="90" y="372"/>
                  </a:lnTo>
                  <a:lnTo>
                    <a:pt x="96" y="366"/>
                  </a:lnTo>
                  <a:lnTo>
                    <a:pt x="98" y="362"/>
                  </a:lnTo>
                  <a:lnTo>
                    <a:pt x="94" y="361"/>
                  </a:lnTo>
                  <a:lnTo>
                    <a:pt x="90" y="351"/>
                  </a:lnTo>
                  <a:lnTo>
                    <a:pt x="108" y="336"/>
                  </a:lnTo>
                  <a:lnTo>
                    <a:pt x="112" y="338"/>
                  </a:lnTo>
                  <a:lnTo>
                    <a:pt x="113" y="345"/>
                  </a:lnTo>
                  <a:lnTo>
                    <a:pt x="115" y="347"/>
                  </a:lnTo>
                  <a:lnTo>
                    <a:pt x="117" y="343"/>
                  </a:lnTo>
                  <a:lnTo>
                    <a:pt x="117" y="336"/>
                  </a:lnTo>
                  <a:lnTo>
                    <a:pt x="119" y="332"/>
                  </a:lnTo>
                  <a:lnTo>
                    <a:pt x="133" y="330"/>
                  </a:lnTo>
                  <a:lnTo>
                    <a:pt x="138" y="324"/>
                  </a:lnTo>
                  <a:lnTo>
                    <a:pt x="138" y="318"/>
                  </a:lnTo>
                  <a:lnTo>
                    <a:pt x="140" y="316"/>
                  </a:lnTo>
                  <a:lnTo>
                    <a:pt x="146" y="316"/>
                  </a:lnTo>
                  <a:lnTo>
                    <a:pt x="152" y="313"/>
                  </a:lnTo>
                  <a:lnTo>
                    <a:pt x="154" y="311"/>
                  </a:lnTo>
                  <a:lnTo>
                    <a:pt x="156" y="299"/>
                  </a:lnTo>
                  <a:lnTo>
                    <a:pt x="154" y="290"/>
                  </a:lnTo>
                  <a:lnTo>
                    <a:pt x="163" y="282"/>
                  </a:lnTo>
                  <a:lnTo>
                    <a:pt x="163" y="276"/>
                  </a:lnTo>
                  <a:lnTo>
                    <a:pt x="167" y="276"/>
                  </a:lnTo>
                  <a:lnTo>
                    <a:pt x="177" y="276"/>
                  </a:lnTo>
                  <a:lnTo>
                    <a:pt x="181" y="274"/>
                  </a:lnTo>
                  <a:lnTo>
                    <a:pt x="183" y="270"/>
                  </a:lnTo>
                  <a:lnTo>
                    <a:pt x="186" y="261"/>
                  </a:lnTo>
                  <a:lnTo>
                    <a:pt x="190" y="261"/>
                  </a:lnTo>
                  <a:lnTo>
                    <a:pt x="196" y="251"/>
                  </a:lnTo>
                  <a:lnTo>
                    <a:pt x="206" y="251"/>
                  </a:lnTo>
                  <a:lnTo>
                    <a:pt x="213" y="259"/>
                  </a:lnTo>
                  <a:lnTo>
                    <a:pt x="223" y="242"/>
                  </a:lnTo>
                  <a:lnTo>
                    <a:pt x="231" y="236"/>
                  </a:lnTo>
                  <a:lnTo>
                    <a:pt x="246" y="224"/>
                  </a:lnTo>
                  <a:lnTo>
                    <a:pt x="248" y="219"/>
                  </a:lnTo>
                  <a:lnTo>
                    <a:pt x="252" y="217"/>
                  </a:lnTo>
                  <a:lnTo>
                    <a:pt x="254" y="217"/>
                  </a:lnTo>
                  <a:lnTo>
                    <a:pt x="261" y="213"/>
                  </a:lnTo>
                  <a:lnTo>
                    <a:pt x="263" y="205"/>
                  </a:lnTo>
                  <a:lnTo>
                    <a:pt x="263" y="199"/>
                  </a:lnTo>
                  <a:lnTo>
                    <a:pt x="257" y="195"/>
                  </a:lnTo>
                  <a:lnTo>
                    <a:pt x="257" y="197"/>
                  </a:lnTo>
                  <a:lnTo>
                    <a:pt x="252" y="195"/>
                  </a:lnTo>
                  <a:lnTo>
                    <a:pt x="255" y="190"/>
                  </a:lnTo>
                  <a:lnTo>
                    <a:pt x="257" y="188"/>
                  </a:lnTo>
                  <a:lnTo>
                    <a:pt x="257" y="184"/>
                  </a:lnTo>
                  <a:lnTo>
                    <a:pt x="252" y="172"/>
                  </a:lnTo>
                  <a:lnTo>
                    <a:pt x="244" y="169"/>
                  </a:lnTo>
                  <a:lnTo>
                    <a:pt x="240" y="169"/>
                  </a:lnTo>
                  <a:lnTo>
                    <a:pt x="238" y="172"/>
                  </a:lnTo>
                  <a:lnTo>
                    <a:pt x="232" y="172"/>
                  </a:lnTo>
                  <a:lnTo>
                    <a:pt x="227" y="171"/>
                  </a:lnTo>
                  <a:lnTo>
                    <a:pt x="221" y="148"/>
                  </a:lnTo>
                  <a:lnTo>
                    <a:pt x="223" y="146"/>
                  </a:lnTo>
                  <a:lnTo>
                    <a:pt x="221" y="142"/>
                  </a:lnTo>
                  <a:lnTo>
                    <a:pt x="219" y="138"/>
                  </a:lnTo>
                  <a:lnTo>
                    <a:pt x="215" y="138"/>
                  </a:lnTo>
                  <a:lnTo>
                    <a:pt x="211" y="140"/>
                  </a:lnTo>
                  <a:lnTo>
                    <a:pt x="202" y="136"/>
                  </a:lnTo>
                  <a:lnTo>
                    <a:pt x="196" y="136"/>
                  </a:lnTo>
                  <a:lnTo>
                    <a:pt x="194" y="134"/>
                  </a:lnTo>
                  <a:lnTo>
                    <a:pt x="190" y="121"/>
                  </a:lnTo>
                  <a:lnTo>
                    <a:pt x="188" y="119"/>
                  </a:lnTo>
                  <a:lnTo>
                    <a:pt x="158" y="19"/>
                  </a:lnTo>
                  <a:lnTo>
                    <a:pt x="131" y="2"/>
                  </a:lnTo>
                  <a:lnTo>
                    <a:pt x="123" y="0"/>
                  </a:lnTo>
                  <a:lnTo>
                    <a:pt x="115" y="0"/>
                  </a:lnTo>
                  <a:lnTo>
                    <a:pt x="113" y="4"/>
                  </a:lnTo>
                  <a:lnTo>
                    <a:pt x="112" y="9"/>
                  </a:lnTo>
                  <a:lnTo>
                    <a:pt x="108" y="9"/>
                  </a:lnTo>
                  <a:lnTo>
                    <a:pt x="98" y="15"/>
                  </a:lnTo>
                  <a:lnTo>
                    <a:pt x="85" y="27"/>
                  </a:lnTo>
                  <a:lnTo>
                    <a:pt x="79" y="27"/>
                  </a:lnTo>
                  <a:lnTo>
                    <a:pt x="73" y="21"/>
                  </a:lnTo>
                  <a:lnTo>
                    <a:pt x="75" y="9"/>
                  </a:lnTo>
                  <a:lnTo>
                    <a:pt x="73" y="6"/>
                  </a:lnTo>
                  <a:lnTo>
                    <a:pt x="67" y="6"/>
                  </a:lnTo>
                  <a:lnTo>
                    <a:pt x="58" y="9"/>
                  </a:lnTo>
                  <a:lnTo>
                    <a:pt x="35" y="88"/>
                  </a:lnTo>
                  <a:lnTo>
                    <a:pt x="33" y="100"/>
                  </a:lnTo>
                  <a:lnTo>
                    <a:pt x="39" y="105"/>
                  </a:lnTo>
                  <a:lnTo>
                    <a:pt x="39" y="113"/>
                  </a:lnTo>
                  <a:lnTo>
                    <a:pt x="35" y="119"/>
                  </a:lnTo>
                  <a:lnTo>
                    <a:pt x="33" y="123"/>
                  </a:lnTo>
                  <a:lnTo>
                    <a:pt x="29" y="130"/>
                  </a:lnTo>
                  <a:lnTo>
                    <a:pt x="37" y="161"/>
                  </a:lnTo>
                  <a:lnTo>
                    <a:pt x="33" y="171"/>
                  </a:lnTo>
                  <a:lnTo>
                    <a:pt x="33" y="180"/>
                  </a:lnTo>
                  <a:lnTo>
                    <a:pt x="21" y="195"/>
                  </a:lnTo>
                  <a:lnTo>
                    <a:pt x="19" y="201"/>
                  </a:lnTo>
                  <a:lnTo>
                    <a:pt x="23" y="211"/>
                  </a:lnTo>
                  <a:lnTo>
                    <a:pt x="23" y="213"/>
                  </a:lnTo>
                  <a:lnTo>
                    <a:pt x="17" y="213"/>
                  </a:lnTo>
                  <a:lnTo>
                    <a:pt x="17" y="220"/>
                  </a:lnTo>
                  <a:lnTo>
                    <a:pt x="16" y="224"/>
                  </a:lnTo>
                  <a:lnTo>
                    <a:pt x="12" y="224"/>
                  </a:lnTo>
                  <a:lnTo>
                    <a:pt x="8" y="222"/>
                  </a:lnTo>
                  <a:lnTo>
                    <a:pt x="0" y="228"/>
                  </a:lnTo>
                </a:path>
              </a:pathLst>
            </a:custGeom>
            <a:noFill/>
            <a:ln w="0">
              <a:solidFill>
                <a:srgbClr val="000000"/>
              </a:solidFill>
              <a:prstDash val="solid"/>
              <a:round/>
              <a:headEnd/>
              <a:tailEnd/>
            </a:ln>
          </p:spPr>
          <p:txBody>
            <a:bodyPr/>
            <a:lstStyle/>
            <a:p>
              <a:endParaRPr lang="en-US"/>
            </a:p>
          </p:txBody>
        </p:sp>
        <p:sp>
          <p:nvSpPr>
            <p:cNvPr id="634" name="Freeform 316"/>
            <p:cNvSpPr>
              <a:spLocks/>
            </p:cNvSpPr>
            <p:nvPr/>
          </p:nvSpPr>
          <p:spPr bwMode="auto">
            <a:xfrm>
              <a:off x="6872227" y="2533121"/>
              <a:ext cx="1319172" cy="716165"/>
            </a:xfrm>
            <a:custGeom>
              <a:avLst/>
              <a:gdLst>
                <a:gd name="T0" fmla="*/ 169 w 547"/>
                <a:gd name="T1" fmla="*/ 293 h 314"/>
                <a:gd name="T2" fmla="*/ 138 w 547"/>
                <a:gd name="T3" fmla="*/ 297 h 314"/>
                <a:gd name="T4" fmla="*/ 119 w 547"/>
                <a:gd name="T5" fmla="*/ 299 h 314"/>
                <a:gd name="T6" fmla="*/ 30 w 547"/>
                <a:gd name="T7" fmla="*/ 297 h 314"/>
                <a:gd name="T8" fmla="*/ 48 w 547"/>
                <a:gd name="T9" fmla="*/ 274 h 314"/>
                <a:gd name="T10" fmla="*/ 57 w 547"/>
                <a:gd name="T11" fmla="*/ 259 h 314"/>
                <a:gd name="T12" fmla="*/ 103 w 547"/>
                <a:gd name="T13" fmla="*/ 213 h 314"/>
                <a:gd name="T14" fmla="*/ 115 w 547"/>
                <a:gd name="T15" fmla="*/ 234 h 314"/>
                <a:gd name="T16" fmla="*/ 146 w 547"/>
                <a:gd name="T17" fmla="*/ 232 h 314"/>
                <a:gd name="T18" fmla="*/ 159 w 547"/>
                <a:gd name="T19" fmla="*/ 230 h 314"/>
                <a:gd name="T20" fmla="*/ 186 w 547"/>
                <a:gd name="T21" fmla="*/ 222 h 314"/>
                <a:gd name="T22" fmla="*/ 195 w 547"/>
                <a:gd name="T23" fmla="*/ 215 h 314"/>
                <a:gd name="T24" fmla="*/ 226 w 547"/>
                <a:gd name="T25" fmla="*/ 190 h 314"/>
                <a:gd name="T26" fmla="*/ 236 w 547"/>
                <a:gd name="T27" fmla="*/ 149 h 314"/>
                <a:gd name="T28" fmla="*/ 263 w 547"/>
                <a:gd name="T29" fmla="*/ 96 h 314"/>
                <a:gd name="T30" fmla="*/ 278 w 547"/>
                <a:gd name="T31" fmla="*/ 101 h 314"/>
                <a:gd name="T32" fmla="*/ 295 w 547"/>
                <a:gd name="T33" fmla="*/ 61 h 314"/>
                <a:gd name="T34" fmla="*/ 314 w 547"/>
                <a:gd name="T35" fmla="*/ 50 h 314"/>
                <a:gd name="T36" fmla="*/ 328 w 547"/>
                <a:gd name="T37" fmla="*/ 28 h 314"/>
                <a:gd name="T38" fmla="*/ 326 w 547"/>
                <a:gd name="T39" fmla="*/ 4 h 314"/>
                <a:gd name="T40" fmla="*/ 364 w 547"/>
                <a:gd name="T41" fmla="*/ 21 h 314"/>
                <a:gd name="T42" fmla="*/ 374 w 547"/>
                <a:gd name="T43" fmla="*/ 2 h 314"/>
                <a:gd name="T44" fmla="*/ 391 w 547"/>
                <a:gd name="T45" fmla="*/ 7 h 314"/>
                <a:gd name="T46" fmla="*/ 409 w 547"/>
                <a:gd name="T47" fmla="*/ 23 h 314"/>
                <a:gd name="T48" fmla="*/ 430 w 547"/>
                <a:gd name="T49" fmla="*/ 40 h 314"/>
                <a:gd name="T50" fmla="*/ 414 w 547"/>
                <a:gd name="T51" fmla="*/ 75 h 314"/>
                <a:gd name="T52" fmla="*/ 435 w 547"/>
                <a:gd name="T53" fmla="*/ 78 h 314"/>
                <a:gd name="T54" fmla="*/ 451 w 547"/>
                <a:gd name="T55" fmla="*/ 90 h 314"/>
                <a:gd name="T56" fmla="*/ 464 w 547"/>
                <a:gd name="T57" fmla="*/ 94 h 314"/>
                <a:gd name="T58" fmla="*/ 495 w 547"/>
                <a:gd name="T59" fmla="*/ 105 h 314"/>
                <a:gd name="T60" fmla="*/ 497 w 547"/>
                <a:gd name="T61" fmla="*/ 121 h 314"/>
                <a:gd name="T62" fmla="*/ 493 w 547"/>
                <a:gd name="T63" fmla="*/ 136 h 314"/>
                <a:gd name="T64" fmla="*/ 510 w 547"/>
                <a:gd name="T65" fmla="*/ 153 h 314"/>
                <a:gd name="T66" fmla="*/ 497 w 547"/>
                <a:gd name="T67" fmla="*/ 157 h 314"/>
                <a:gd name="T68" fmla="*/ 501 w 547"/>
                <a:gd name="T69" fmla="*/ 165 h 314"/>
                <a:gd name="T70" fmla="*/ 493 w 547"/>
                <a:gd name="T71" fmla="*/ 170 h 314"/>
                <a:gd name="T72" fmla="*/ 505 w 547"/>
                <a:gd name="T73" fmla="*/ 176 h 314"/>
                <a:gd name="T74" fmla="*/ 506 w 547"/>
                <a:gd name="T75" fmla="*/ 192 h 314"/>
                <a:gd name="T76" fmla="*/ 491 w 547"/>
                <a:gd name="T77" fmla="*/ 192 h 314"/>
                <a:gd name="T78" fmla="*/ 512 w 547"/>
                <a:gd name="T79" fmla="*/ 199 h 314"/>
                <a:gd name="T80" fmla="*/ 537 w 547"/>
                <a:gd name="T81" fmla="*/ 194 h 314"/>
                <a:gd name="T82" fmla="*/ 541 w 547"/>
                <a:gd name="T83" fmla="*/ 224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7"/>
                <a:gd name="T127" fmla="*/ 0 h 314"/>
                <a:gd name="T128" fmla="*/ 547 w 54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7" h="314">
                  <a:moveTo>
                    <a:pt x="541" y="228"/>
                  </a:moveTo>
                  <a:lnTo>
                    <a:pt x="359" y="263"/>
                  </a:lnTo>
                  <a:lnTo>
                    <a:pt x="169" y="293"/>
                  </a:lnTo>
                  <a:lnTo>
                    <a:pt x="165" y="293"/>
                  </a:lnTo>
                  <a:lnTo>
                    <a:pt x="157" y="295"/>
                  </a:lnTo>
                  <a:lnTo>
                    <a:pt x="138" y="297"/>
                  </a:lnTo>
                  <a:lnTo>
                    <a:pt x="140" y="293"/>
                  </a:lnTo>
                  <a:lnTo>
                    <a:pt x="119" y="297"/>
                  </a:lnTo>
                  <a:lnTo>
                    <a:pt x="119" y="299"/>
                  </a:lnTo>
                  <a:lnTo>
                    <a:pt x="0" y="314"/>
                  </a:lnTo>
                  <a:lnTo>
                    <a:pt x="4" y="309"/>
                  </a:lnTo>
                  <a:lnTo>
                    <a:pt x="30" y="297"/>
                  </a:lnTo>
                  <a:lnTo>
                    <a:pt x="32" y="291"/>
                  </a:lnTo>
                  <a:lnTo>
                    <a:pt x="48" y="280"/>
                  </a:lnTo>
                  <a:lnTo>
                    <a:pt x="48" y="274"/>
                  </a:lnTo>
                  <a:lnTo>
                    <a:pt x="50" y="270"/>
                  </a:lnTo>
                  <a:lnTo>
                    <a:pt x="57" y="266"/>
                  </a:lnTo>
                  <a:lnTo>
                    <a:pt x="57" y="259"/>
                  </a:lnTo>
                  <a:lnTo>
                    <a:pt x="65" y="251"/>
                  </a:lnTo>
                  <a:lnTo>
                    <a:pt x="101" y="220"/>
                  </a:lnTo>
                  <a:lnTo>
                    <a:pt x="103" y="213"/>
                  </a:lnTo>
                  <a:lnTo>
                    <a:pt x="107" y="215"/>
                  </a:lnTo>
                  <a:lnTo>
                    <a:pt x="103" y="222"/>
                  </a:lnTo>
                  <a:lnTo>
                    <a:pt x="115" y="234"/>
                  </a:lnTo>
                  <a:lnTo>
                    <a:pt x="130" y="240"/>
                  </a:lnTo>
                  <a:lnTo>
                    <a:pt x="138" y="240"/>
                  </a:lnTo>
                  <a:lnTo>
                    <a:pt x="146" y="232"/>
                  </a:lnTo>
                  <a:lnTo>
                    <a:pt x="147" y="228"/>
                  </a:lnTo>
                  <a:lnTo>
                    <a:pt x="153" y="224"/>
                  </a:lnTo>
                  <a:lnTo>
                    <a:pt x="159" y="230"/>
                  </a:lnTo>
                  <a:lnTo>
                    <a:pt x="163" y="232"/>
                  </a:lnTo>
                  <a:lnTo>
                    <a:pt x="169" y="230"/>
                  </a:lnTo>
                  <a:lnTo>
                    <a:pt x="186" y="222"/>
                  </a:lnTo>
                  <a:lnTo>
                    <a:pt x="188" y="211"/>
                  </a:lnTo>
                  <a:lnTo>
                    <a:pt x="190" y="211"/>
                  </a:lnTo>
                  <a:lnTo>
                    <a:pt x="195" y="215"/>
                  </a:lnTo>
                  <a:lnTo>
                    <a:pt x="209" y="203"/>
                  </a:lnTo>
                  <a:lnTo>
                    <a:pt x="215" y="205"/>
                  </a:lnTo>
                  <a:lnTo>
                    <a:pt x="226" y="190"/>
                  </a:lnTo>
                  <a:lnTo>
                    <a:pt x="222" y="184"/>
                  </a:lnTo>
                  <a:lnTo>
                    <a:pt x="224" y="172"/>
                  </a:lnTo>
                  <a:lnTo>
                    <a:pt x="236" y="149"/>
                  </a:lnTo>
                  <a:lnTo>
                    <a:pt x="251" y="92"/>
                  </a:lnTo>
                  <a:lnTo>
                    <a:pt x="255" y="90"/>
                  </a:lnTo>
                  <a:lnTo>
                    <a:pt x="263" y="96"/>
                  </a:lnTo>
                  <a:lnTo>
                    <a:pt x="265" y="99"/>
                  </a:lnTo>
                  <a:lnTo>
                    <a:pt x="268" y="105"/>
                  </a:lnTo>
                  <a:lnTo>
                    <a:pt x="278" y="101"/>
                  </a:lnTo>
                  <a:lnTo>
                    <a:pt x="284" y="92"/>
                  </a:lnTo>
                  <a:lnTo>
                    <a:pt x="290" y="71"/>
                  </a:lnTo>
                  <a:lnTo>
                    <a:pt x="295" y="61"/>
                  </a:lnTo>
                  <a:lnTo>
                    <a:pt x="303" y="65"/>
                  </a:lnTo>
                  <a:lnTo>
                    <a:pt x="309" y="51"/>
                  </a:lnTo>
                  <a:lnTo>
                    <a:pt x="314" y="50"/>
                  </a:lnTo>
                  <a:lnTo>
                    <a:pt x="320" y="44"/>
                  </a:lnTo>
                  <a:lnTo>
                    <a:pt x="324" y="30"/>
                  </a:lnTo>
                  <a:lnTo>
                    <a:pt x="328" y="28"/>
                  </a:lnTo>
                  <a:lnTo>
                    <a:pt x="328" y="25"/>
                  </a:lnTo>
                  <a:lnTo>
                    <a:pt x="324" y="23"/>
                  </a:lnTo>
                  <a:lnTo>
                    <a:pt x="326" y="4"/>
                  </a:lnTo>
                  <a:lnTo>
                    <a:pt x="328" y="2"/>
                  </a:lnTo>
                  <a:lnTo>
                    <a:pt x="330" y="0"/>
                  </a:lnTo>
                  <a:lnTo>
                    <a:pt x="364" y="21"/>
                  </a:lnTo>
                  <a:lnTo>
                    <a:pt x="368" y="21"/>
                  </a:lnTo>
                  <a:lnTo>
                    <a:pt x="370" y="21"/>
                  </a:lnTo>
                  <a:lnTo>
                    <a:pt x="374" y="2"/>
                  </a:lnTo>
                  <a:lnTo>
                    <a:pt x="380" y="2"/>
                  </a:lnTo>
                  <a:lnTo>
                    <a:pt x="386" y="4"/>
                  </a:lnTo>
                  <a:lnTo>
                    <a:pt x="391" y="7"/>
                  </a:lnTo>
                  <a:lnTo>
                    <a:pt x="387" y="13"/>
                  </a:lnTo>
                  <a:lnTo>
                    <a:pt x="395" y="23"/>
                  </a:lnTo>
                  <a:lnTo>
                    <a:pt x="409" y="23"/>
                  </a:lnTo>
                  <a:lnTo>
                    <a:pt x="416" y="28"/>
                  </a:lnTo>
                  <a:lnTo>
                    <a:pt x="424" y="32"/>
                  </a:lnTo>
                  <a:lnTo>
                    <a:pt x="430" y="40"/>
                  </a:lnTo>
                  <a:lnTo>
                    <a:pt x="428" y="44"/>
                  </a:lnTo>
                  <a:lnTo>
                    <a:pt x="420" y="59"/>
                  </a:lnTo>
                  <a:lnTo>
                    <a:pt x="414" y="75"/>
                  </a:lnTo>
                  <a:lnTo>
                    <a:pt x="416" y="84"/>
                  </a:lnTo>
                  <a:lnTo>
                    <a:pt x="428" y="84"/>
                  </a:lnTo>
                  <a:lnTo>
                    <a:pt x="435" y="78"/>
                  </a:lnTo>
                  <a:lnTo>
                    <a:pt x="443" y="88"/>
                  </a:lnTo>
                  <a:lnTo>
                    <a:pt x="447" y="90"/>
                  </a:lnTo>
                  <a:lnTo>
                    <a:pt x="451" y="90"/>
                  </a:lnTo>
                  <a:lnTo>
                    <a:pt x="457" y="96"/>
                  </a:lnTo>
                  <a:lnTo>
                    <a:pt x="458" y="96"/>
                  </a:lnTo>
                  <a:lnTo>
                    <a:pt x="464" y="94"/>
                  </a:lnTo>
                  <a:lnTo>
                    <a:pt x="468" y="94"/>
                  </a:lnTo>
                  <a:lnTo>
                    <a:pt x="483" y="101"/>
                  </a:lnTo>
                  <a:lnTo>
                    <a:pt x="495" y="105"/>
                  </a:lnTo>
                  <a:lnTo>
                    <a:pt x="501" y="113"/>
                  </a:lnTo>
                  <a:lnTo>
                    <a:pt x="501" y="117"/>
                  </a:lnTo>
                  <a:lnTo>
                    <a:pt x="497" y="121"/>
                  </a:lnTo>
                  <a:lnTo>
                    <a:pt x="499" y="132"/>
                  </a:lnTo>
                  <a:lnTo>
                    <a:pt x="497" y="134"/>
                  </a:lnTo>
                  <a:lnTo>
                    <a:pt x="493" y="136"/>
                  </a:lnTo>
                  <a:lnTo>
                    <a:pt x="493" y="138"/>
                  </a:lnTo>
                  <a:lnTo>
                    <a:pt x="506" y="144"/>
                  </a:lnTo>
                  <a:lnTo>
                    <a:pt x="510" y="153"/>
                  </a:lnTo>
                  <a:lnTo>
                    <a:pt x="508" y="155"/>
                  </a:lnTo>
                  <a:lnTo>
                    <a:pt x="506" y="159"/>
                  </a:lnTo>
                  <a:lnTo>
                    <a:pt x="497" y="157"/>
                  </a:lnTo>
                  <a:lnTo>
                    <a:pt x="495" y="161"/>
                  </a:lnTo>
                  <a:lnTo>
                    <a:pt x="499" y="165"/>
                  </a:lnTo>
                  <a:lnTo>
                    <a:pt x="501" y="165"/>
                  </a:lnTo>
                  <a:lnTo>
                    <a:pt x="501" y="169"/>
                  </a:lnTo>
                  <a:lnTo>
                    <a:pt x="495" y="170"/>
                  </a:lnTo>
                  <a:lnTo>
                    <a:pt x="493" y="170"/>
                  </a:lnTo>
                  <a:lnTo>
                    <a:pt x="491" y="172"/>
                  </a:lnTo>
                  <a:lnTo>
                    <a:pt x="495" y="174"/>
                  </a:lnTo>
                  <a:lnTo>
                    <a:pt x="505" y="176"/>
                  </a:lnTo>
                  <a:lnTo>
                    <a:pt x="512" y="178"/>
                  </a:lnTo>
                  <a:lnTo>
                    <a:pt x="514" y="182"/>
                  </a:lnTo>
                  <a:lnTo>
                    <a:pt x="506" y="192"/>
                  </a:lnTo>
                  <a:lnTo>
                    <a:pt x="501" y="192"/>
                  </a:lnTo>
                  <a:lnTo>
                    <a:pt x="491" y="188"/>
                  </a:lnTo>
                  <a:lnTo>
                    <a:pt x="491" y="192"/>
                  </a:lnTo>
                  <a:lnTo>
                    <a:pt x="497" y="195"/>
                  </a:lnTo>
                  <a:lnTo>
                    <a:pt x="505" y="201"/>
                  </a:lnTo>
                  <a:lnTo>
                    <a:pt x="512" y="199"/>
                  </a:lnTo>
                  <a:lnTo>
                    <a:pt x="520" y="194"/>
                  </a:lnTo>
                  <a:lnTo>
                    <a:pt x="528" y="194"/>
                  </a:lnTo>
                  <a:lnTo>
                    <a:pt x="537" y="194"/>
                  </a:lnTo>
                  <a:lnTo>
                    <a:pt x="539" y="194"/>
                  </a:lnTo>
                  <a:lnTo>
                    <a:pt x="547" y="218"/>
                  </a:lnTo>
                  <a:lnTo>
                    <a:pt x="541" y="224"/>
                  </a:lnTo>
                  <a:lnTo>
                    <a:pt x="539" y="224"/>
                  </a:lnTo>
                  <a:lnTo>
                    <a:pt x="541" y="228"/>
                  </a:lnTo>
                </a:path>
              </a:pathLst>
            </a:custGeom>
            <a:noFill/>
            <a:ln w="0">
              <a:solidFill>
                <a:srgbClr val="000000"/>
              </a:solidFill>
              <a:prstDash val="solid"/>
              <a:round/>
              <a:headEnd/>
              <a:tailEnd/>
            </a:ln>
          </p:spPr>
          <p:txBody>
            <a:bodyPr/>
            <a:lstStyle/>
            <a:p>
              <a:endParaRPr lang="en-US"/>
            </a:p>
          </p:txBody>
        </p:sp>
        <p:sp>
          <p:nvSpPr>
            <p:cNvPr id="635" name="Freeform 317"/>
            <p:cNvSpPr>
              <a:spLocks/>
            </p:cNvSpPr>
            <p:nvPr/>
          </p:nvSpPr>
          <p:spPr bwMode="auto">
            <a:xfrm>
              <a:off x="8145577" y="2720145"/>
              <a:ext cx="91643" cy="205270"/>
            </a:xfrm>
            <a:custGeom>
              <a:avLst/>
              <a:gdLst>
                <a:gd name="T0" fmla="*/ 9 w 38"/>
                <a:gd name="T1" fmla="*/ 16 h 90"/>
                <a:gd name="T2" fmla="*/ 11 w 38"/>
                <a:gd name="T3" fmla="*/ 16 h 90"/>
                <a:gd name="T4" fmla="*/ 11 w 38"/>
                <a:gd name="T5" fmla="*/ 23 h 90"/>
                <a:gd name="T6" fmla="*/ 11 w 38"/>
                <a:gd name="T7" fmla="*/ 29 h 90"/>
                <a:gd name="T8" fmla="*/ 5 w 38"/>
                <a:gd name="T9" fmla="*/ 35 h 90"/>
                <a:gd name="T10" fmla="*/ 3 w 38"/>
                <a:gd name="T11" fmla="*/ 41 h 90"/>
                <a:gd name="T12" fmla="*/ 0 w 38"/>
                <a:gd name="T13" fmla="*/ 54 h 90"/>
                <a:gd name="T14" fmla="*/ 3 w 38"/>
                <a:gd name="T15" fmla="*/ 67 h 90"/>
                <a:gd name="T16" fmla="*/ 3 w 38"/>
                <a:gd name="T17" fmla="*/ 81 h 90"/>
                <a:gd name="T18" fmla="*/ 5 w 38"/>
                <a:gd name="T19" fmla="*/ 90 h 90"/>
                <a:gd name="T20" fmla="*/ 9 w 38"/>
                <a:gd name="T21" fmla="*/ 77 h 90"/>
                <a:gd name="T22" fmla="*/ 13 w 38"/>
                <a:gd name="T23" fmla="*/ 64 h 90"/>
                <a:gd name="T24" fmla="*/ 21 w 38"/>
                <a:gd name="T25" fmla="*/ 44 h 90"/>
                <a:gd name="T26" fmla="*/ 25 w 38"/>
                <a:gd name="T27" fmla="*/ 35 h 90"/>
                <a:gd name="T28" fmla="*/ 26 w 38"/>
                <a:gd name="T29" fmla="*/ 27 h 90"/>
                <a:gd name="T30" fmla="*/ 26 w 38"/>
                <a:gd name="T31" fmla="*/ 16 h 90"/>
                <a:gd name="T32" fmla="*/ 26 w 38"/>
                <a:gd name="T33" fmla="*/ 12 h 90"/>
                <a:gd name="T34" fmla="*/ 36 w 38"/>
                <a:gd name="T35" fmla="*/ 4 h 90"/>
                <a:gd name="T36" fmla="*/ 38 w 38"/>
                <a:gd name="T37" fmla="*/ 0 h 90"/>
                <a:gd name="T38" fmla="*/ 15 w 38"/>
                <a:gd name="T39" fmla="*/ 8 h 90"/>
                <a:gd name="T40" fmla="*/ 9 w 38"/>
                <a:gd name="T41" fmla="*/ 16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90"/>
                <a:gd name="T65" fmla="*/ 38 w 38"/>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90">
                  <a:moveTo>
                    <a:pt x="9" y="16"/>
                  </a:moveTo>
                  <a:lnTo>
                    <a:pt x="11" y="16"/>
                  </a:lnTo>
                  <a:lnTo>
                    <a:pt x="11" y="23"/>
                  </a:lnTo>
                  <a:lnTo>
                    <a:pt x="11" y="29"/>
                  </a:lnTo>
                  <a:lnTo>
                    <a:pt x="5" y="35"/>
                  </a:lnTo>
                  <a:lnTo>
                    <a:pt x="3" y="41"/>
                  </a:lnTo>
                  <a:lnTo>
                    <a:pt x="0" y="54"/>
                  </a:lnTo>
                  <a:lnTo>
                    <a:pt x="3" y="67"/>
                  </a:lnTo>
                  <a:lnTo>
                    <a:pt x="3" y="81"/>
                  </a:lnTo>
                  <a:lnTo>
                    <a:pt x="5" y="90"/>
                  </a:lnTo>
                  <a:lnTo>
                    <a:pt x="9" y="77"/>
                  </a:lnTo>
                  <a:lnTo>
                    <a:pt x="13" y="64"/>
                  </a:lnTo>
                  <a:lnTo>
                    <a:pt x="21" y="44"/>
                  </a:lnTo>
                  <a:lnTo>
                    <a:pt x="25" y="35"/>
                  </a:lnTo>
                  <a:lnTo>
                    <a:pt x="26" y="27"/>
                  </a:lnTo>
                  <a:lnTo>
                    <a:pt x="26" y="16"/>
                  </a:lnTo>
                  <a:lnTo>
                    <a:pt x="26" y="12"/>
                  </a:lnTo>
                  <a:lnTo>
                    <a:pt x="36" y="4"/>
                  </a:lnTo>
                  <a:lnTo>
                    <a:pt x="38" y="0"/>
                  </a:lnTo>
                  <a:lnTo>
                    <a:pt x="15" y="8"/>
                  </a:lnTo>
                  <a:lnTo>
                    <a:pt x="9" y="16"/>
                  </a:lnTo>
                </a:path>
              </a:pathLst>
            </a:custGeom>
            <a:noFill/>
            <a:ln w="0">
              <a:solidFill>
                <a:srgbClr val="000000"/>
              </a:solidFill>
              <a:prstDash val="solid"/>
              <a:round/>
              <a:headEnd/>
              <a:tailEnd/>
            </a:ln>
          </p:spPr>
          <p:txBody>
            <a:bodyPr/>
            <a:lstStyle/>
            <a:p>
              <a:endParaRPr lang="en-US"/>
            </a:p>
          </p:txBody>
        </p:sp>
        <p:sp>
          <p:nvSpPr>
            <p:cNvPr id="636" name="Freeform 318"/>
            <p:cNvSpPr>
              <a:spLocks/>
            </p:cNvSpPr>
            <p:nvPr/>
          </p:nvSpPr>
          <p:spPr bwMode="auto">
            <a:xfrm>
              <a:off x="3488683" y="3267532"/>
              <a:ext cx="1495222" cy="732130"/>
            </a:xfrm>
            <a:custGeom>
              <a:avLst/>
              <a:gdLst>
                <a:gd name="T0" fmla="*/ 74 w 620"/>
                <a:gd name="T1" fmla="*/ 4 h 321"/>
                <a:gd name="T2" fmla="*/ 0 w 620"/>
                <a:gd name="T3" fmla="*/ 44 h 321"/>
                <a:gd name="T4" fmla="*/ 211 w 620"/>
                <a:gd name="T5" fmla="*/ 232 h 321"/>
                <a:gd name="T6" fmla="*/ 224 w 620"/>
                <a:gd name="T7" fmla="*/ 236 h 321"/>
                <a:gd name="T8" fmla="*/ 239 w 620"/>
                <a:gd name="T9" fmla="*/ 253 h 321"/>
                <a:gd name="T10" fmla="*/ 259 w 620"/>
                <a:gd name="T11" fmla="*/ 248 h 321"/>
                <a:gd name="T12" fmla="*/ 270 w 620"/>
                <a:gd name="T13" fmla="*/ 255 h 321"/>
                <a:gd name="T14" fmla="*/ 272 w 620"/>
                <a:gd name="T15" fmla="*/ 267 h 321"/>
                <a:gd name="T16" fmla="*/ 295 w 620"/>
                <a:gd name="T17" fmla="*/ 271 h 321"/>
                <a:gd name="T18" fmla="*/ 307 w 620"/>
                <a:gd name="T19" fmla="*/ 275 h 321"/>
                <a:gd name="T20" fmla="*/ 312 w 620"/>
                <a:gd name="T21" fmla="*/ 271 h 321"/>
                <a:gd name="T22" fmla="*/ 326 w 620"/>
                <a:gd name="T23" fmla="*/ 282 h 321"/>
                <a:gd name="T24" fmla="*/ 351 w 620"/>
                <a:gd name="T25" fmla="*/ 280 h 321"/>
                <a:gd name="T26" fmla="*/ 358 w 620"/>
                <a:gd name="T27" fmla="*/ 290 h 321"/>
                <a:gd name="T28" fmla="*/ 362 w 620"/>
                <a:gd name="T29" fmla="*/ 299 h 321"/>
                <a:gd name="T30" fmla="*/ 380 w 620"/>
                <a:gd name="T31" fmla="*/ 294 h 321"/>
                <a:gd name="T32" fmla="*/ 403 w 620"/>
                <a:gd name="T33" fmla="*/ 305 h 321"/>
                <a:gd name="T34" fmla="*/ 412 w 620"/>
                <a:gd name="T35" fmla="*/ 299 h 321"/>
                <a:gd name="T36" fmla="*/ 420 w 620"/>
                <a:gd name="T37" fmla="*/ 303 h 321"/>
                <a:gd name="T38" fmla="*/ 422 w 620"/>
                <a:gd name="T39" fmla="*/ 317 h 321"/>
                <a:gd name="T40" fmla="*/ 426 w 620"/>
                <a:gd name="T41" fmla="*/ 307 h 321"/>
                <a:gd name="T42" fmla="*/ 439 w 620"/>
                <a:gd name="T43" fmla="*/ 296 h 321"/>
                <a:gd name="T44" fmla="*/ 443 w 620"/>
                <a:gd name="T45" fmla="*/ 303 h 321"/>
                <a:gd name="T46" fmla="*/ 454 w 620"/>
                <a:gd name="T47" fmla="*/ 305 h 321"/>
                <a:gd name="T48" fmla="*/ 462 w 620"/>
                <a:gd name="T49" fmla="*/ 301 h 321"/>
                <a:gd name="T50" fmla="*/ 464 w 620"/>
                <a:gd name="T51" fmla="*/ 305 h 321"/>
                <a:gd name="T52" fmla="*/ 483 w 620"/>
                <a:gd name="T53" fmla="*/ 317 h 321"/>
                <a:gd name="T54" fmla="*/ 499 w 620"/>
                <a:gd name="T55" fmla="*/ 305 h 321"/>
                <a:gd name="T56" fmla="*/ 529 w 620"/>
                <a:gd name="T57" fmla="*/ 299 h 321"/>
                <a:gd name="T58" fmla="*/ 541 w 620"/>
                <a:gd name="T59" fmla="*/ 298 h 321"/>
                <a:gd name="T60" fmla="*/ 568 w 620"/>
                <a:gd name="T61" fmla="*/ 298 h 321"/>
                <a:gd name="T62" fmla="*/ 606 w 620"/>
                <a:gd name="T63" fmla="*/ 313 h 321"/>
                <a:gd name="T64" fmla="*/ 614 w 620"/>
                <a:gd name="T65" fmla="*/ 319 h 321"/>
                <a:gd name="T66" fmla="*/ 620 w 620"/>
                <a:gd name="T67" fmla="*/ 159 h 321"/>
                <a:gd name="T68" fmla="*/ 606 w 620"/>
                <a:gd name="T69" fmla="*/ 15 h 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0"/>
                <a:gd name="T106" fmla="*/ 0 h 321"/>
                <a:gd name="T107" fmla="*/ 620 w 620"/>
                <a:gd name="T108" fmla="*/ 321 h 3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0" h="321">
                  <a:moveTo>
                    <a:pt x="606" y="15"/>
                  </a:moveTo>
                  <a:lnTo>
                    <a:pt x="74" y="4"/>
                  </a:lnTo>
                  <a:lnTo>
                    <a:pt x="3" y="0"/>
                  </a:lnTo>
                  <a:lnTo>
                    <a:pt x="0" y="44"/>
                  </a:lnTo>
                  <a:lnTo>
                    <a:pt x="216" y="56"/>
                  </a:lnTo>
                  <a:lnTo>
                    <a:pt x="211" y="232"/>
                  </a:lnTo>
                  <a:lnTo>
                    <a:pt x="220" y="234"/>
                  </a:lnTo>
                  <a:lnTo>
                    <a:pt x="224" y="236"/>
                  </a:lnTo>
                  <a:lnTo>
                    <a:pt x="234" y="250"/>
                  </a:lnTo>
                  <a:lnTo>
                    <a:pt x="239" y="253"/>
                  </a:lnTo>
                  <a:lnTo>
                    <a:pt x="255" y="252"/>
                  </a:lnTo>
                  <a:lnTo>
                    <a:pt x="259" y="248"/>
                  </a:lnTo>
                  <a:lnTo>
                    <a:pt x="266" y="252"/>
                  </a:lnTo>
                  <a:lnTo>
                    <a:pt x="270" y="255"/>
                  </a:lnTo>
                  <a:lnTo>
                    <a:pt x="268" y="259"/>
                  </a:lnTo>
                  <a:lnTo>
                    <a:pt x="272" y="267"/>
                  </a:lnTo>
                  <a:lnTo>
                    <a:pt x="276" y="267"/>
                  </a:lnTo>
                  <a:lnTo>
                    <a:pt x="295" y="271"/>
                  </a:lnTo>
                  <a:lnTo>
                    <a:pt x="303" y="275"/>
                  </a:lnTo>
                  <a:lnTo>
                    <a:pt x="307" y="275"/>
                  </a:lnTo>
                  <a:lnTo>
                    <a:pt x="309" y="273"/>
                  </a:lnTo>
                  <a:lnTo>
                    <a:pt x="312" y="271"/>
                  </a:lnTo>
                  <a:lnTo>
                    <a:pt x="318" y="278"/>
                  </a:lnTo>
                  <a:lnTo>
                    <a:pt x="326" y="282"/>
                  </a:lnTo>
                  <a:lnTo>
                    <a:pt x="332" y="276"/>
                  </a:lnTo>
                  <a:lnTo>
                    <a:pt x="351" y="280"/>
                  </a:lnTo>
                  <a:lnTo>
                    <a:pt x="351" y="282"/>
                  </a:lnTo>
                  <a:lnTo>
                    <a:pt x="358" y="290"/>
                  </a:lnTo>
                  <a:lnTo>
                    <a:pt x="362" y="292"/>
                  </a:lnTo>
                  <a:lnTo>
                    <a:pt x="362" y="299"/>
                  </a:lnTo>
                  <a:lnTo>
                    <a:pt x="376" y="303"/>
                  </a:lnTo>
                  <a:lnTo>
                    <a:pt x="380" y="294"/>
                  </a:lnTo>
                  <a:lnTo>
                    <a:pt x="385" y="292"/>
                  </a:lnTo>
                  <a:lnTo>
                    <a:pt x="403" y="305"/>
                  </a:lnTo>
                  <a:lnTo>
                    <a:pt x="405" y="305"/>
                  </a:lnTo>
                  <a:lnTo>
                    <a:pt x="412" y="299"/>
                  </a:lnTo>
                  <a:lnTo>
                    <a:pt x="420" y="299"/>
                  </a:lnTo>
                  <a:lnTo>
                    <a:pt x="420" y="303"/>
                  </a:lnTo>
                  <a:lnTo>
                    <a:pt x="418" y="311"/>
                  </a:lnTo>
                  <a:lnTo>
                    <a:pt x="422" y="317"/>
                  </a:lnTo>
                  <a:lnTo>
                    <a:pt x="428" y="313"/>
                  </a:lnTo>
                  <a:lnTo>
                    <a:pt x="426" y="307"/>
                  </a:lnTo>
                  <a:lnTo>
                    <a:pt x="431" y="299"/>
                  </a:lnTo>
                  <a:lnTo>
                    <a:pt x="439" y="296"/>
                  </a:lnTo>
                  <a:lnTo>
                    <a:pt x="441" y="298"/>
                  </a:lnTo>
                  <a:lnTo>
                    <a:pt x="443" y="303"/>
                  </a:lnTo>
                  <a:lnTo>
                    <a:pt x="451" y="305"/>
                  </a:lnTo>
                  <a:lnTo>
                    <a:pt x="454" y="305"/>
                  </a:lnTo>
                  <a:lnTo>
                    <a:pt x="456" y="301"/>
                  </a:lnTo>
                  <a:lnTo>
                    <a:pt x="462" y="301"/>
                  </a:lnTo>
                  <a:lnTo>
                    <a:pt x="464" y="303"/>
                  </a:lnTo>
                  <a:lnTo>
                    <a:pt x="464" y="305"/>
                  </a:lnTo>
                  <a:lnTo>
                    <a:pt x="472" y="309"/>
                  </a:lnTo>
                  <a:lnTo>
                    <a:pt x="483" y="317"/>
                  </a:lnTo>
                  <a:lnTo>
                    <a:pt x="495" y="307"/>
                  </a:lnTo>
                  <a:lnTo>
                    <a:pt x="499" y="305"/>
                  </a:lnTo>
                  <a:lnTo>
                    <a:pt x="516" y="303"/>
                  </a:lnTo>
                  <a:lnTo>
                    <a:pt x="529" y="299"/>
                  </a:lnTo>
                  <a:lnTo>
                    <a:pt x="533" y="298"/>
                  </a:lnTo>
                  <a:lnTo>
                    <a:pt x="541" y="298"/>
                  </a:lnTo>
                  <a:lnTo>
                    <a:pt x="556" y="299"/>
                  </a:lnTo>
                  <a:lnTo>
                    <a:pt x="568" y="298"/>
                  </a:lnTo>
                  <a:lnTo>
                    <a:pt x="570" y="294"/>
                  </a:lnTo>
                  <a:lnTo>
                    <a:pt x="606" y="313"/>
                  </a:lnTo>
                  <a:lnTo>
                    <a:pt x="612" y="317"/>
                  </a:lnTo>
                  <a:lnTo>
                    <a:pt x="614" y="319"/>
                  </a:lnTo>
                  <a:lnTo>
                    <a:pt x="618" y="321"/>
                  </a:lnTo>
                  <a:lnTo>
                    <a:pt x="620" y="159"/>
                  </a:lnTo>
                  <a:lnTo>
                    <a:pt x="608" y="62"/>
                  </a:lnTo>
                  <a:lnTo>
                    <a:pt x="606" y="15"/>
                  </a:lnTo>
                </a:path>
              </a:pathLst>
            </a:custGeom>
            <a:noFill/>
            <a:ln w="0">
              <a:solidFill>
                <a:srgbClr val="000000"/>
              </a:solidFill>
              <a:prstDash val="solid"/>
              <a:round/>
              <a:headEnd/>
              <a:tailEnd/>
            </a:ln>
          </p:spPr>
          <p:txBody>
            <a:bodyPr/>
            <a:lstStyle/>
            <a:p>
              <a:endParaRPr lang="en-US"/>
            </a:p>
          </p:txBody>
        </p:sp>
        <p:sp>
          <p:nvSpPr>
            <p:cNvPr id="637" name="Freeform 319"/>
            <p:cNvSpPr>
              <a:spLocks/>
            </p:cNvSpPr>
            <p:nvPr/>
          </p:nvSpPr>
          <p:spPr bwMode="auto">
            <a:xfrm>
              <a:off x="3483860" y="763237"/>
              <a:ext cx="1138298" cy="675111"/>
            </a:xfrm>
            <a:custGeom>
              <a:avLst/>
              <a:gdLst>
                <a:gd name="T0" fmla="*/ 0 w 472"/>
                <a:gd name="T1" fmla="*/ 277 h 296"/>
                <a:gd name="T2" fmla="*/ 21 w 472"/>
                <a:gd name="T3" fmla="*/ 0 h 296"/>
                <a:gd name="T4" fmla="*/ 144 w 472"/>
                <a:gd name="T5" fmla="*/ 10 h 296"/>
                <a:gd name="T6" fmla="*/ 230 w 472"/>
                <a:gd name="T7" fmla="*/ 16 h 296"/>
                <a:gd name="T8" fmla="*/ 433 w 472"/>
                <a:gd name="T9" fmla="*/ 21 h 296"/>
                <a:gd name="T10" fmla="*/ 435 w 472"/>
                <a:gd name="T11" fmla="*/ 29 h 296"/>
                <a:gd name="T12" fmla="*/ 441 w 472"/>
                <a:gd name="T13" fmla="*/ 50 h 296"/>
                <a:gd name="T14" fmla="*/ 439 w 472"/>
                <a:gd name="T15" fmla="*/ 56 h 296"/>
                <a:gd name="T16" fmla="*/ 437 w 472"/>
                <a:gd name="T17" fmla="*/ 71 h 296"/>
                <a:gd name="T18" fmla="*/ 437 w 472"/>
                <a:gd name="T19" fmla="*/ 96 h 296"/>
                <a:gd name="T20" fmla="*/ 443 w 472"/>
                <a:gd name="T21" fmla="*/ 125 h 296"/>
                <a:gd name="T22" fmla="*/ 451 w 472"/>
                <a:gd name="T23" fmla="*/ 135 h 296"/>
                <a:gd name="T24" fmla="*/ 456 w 472"/>
                <a:gd name="T25" fmla="*/ 162 h 296"/>
                <a:gd name="T26" fmla="*/ 458 w 472"/>
                <a:gd name="T27" fmla="*/ 206 h 296"/>
                <a:gd name="T28" fmla="*/ 460 w 472"/>
                <a:gd name="T29" fmla="*/ 215 h 296"/>
                <a:gd name="T30" fmla="*/ 460 w 472"/>
                <a:gd name="T31" fmla="*/ 231 h 296"/>
                <a:gd name="T32" fmla="*/ 460 w 472"/>
                <a:gd name="T33" fmla="*/ 238 h 296"/>
                <a:gd name="T34" fmla="*/ 472 w 472"/>
                <a:gd name="T35" fmla="*/ 271 h 296"/>
                <a:gd name="T36" fmla="*/ 470 w 472"/>
                <a:gd name="T37" fmla="*/ 282 h 296"/>
                <a:gd name="T38" fmla="*/ 472 w 472"/>
                <a:gd name="T39" fmla="*/ 296 h 296"/>
                <a:gd name="T40" fmla="*/ 0 w 472"/>
                <a:gd name="T41" fmla="*/ 277 h 2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2"/>
                <a:gd name="T64" fmla="*/ 0 h 296"/>
                <a:gd name="T65" fmla="*/ 472 w 472"/>
                <a:gd name="T66" fmla="*/ 296 h 2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2" h="296">
                  <a:moveTo>
                    <a:pt x="0" y="277"/>
                  </a:moveTo>
                  <a:lnTo>
                    <a:pt x="21" y="0"/>
                  </a:lnTo>
                  <a:lnTo>
                    <a:pt x="144" y="10"/>
                  </a:lnTo>
                  <a:lnTo>
                    <a:pt x="230" y="16"/>
                  </a:lnTo>
                  <a:lnTo>
                    <a:pt x="433" y="21"/>
                  </a:lnTo>
                  <a:lnTo>
                    <a:pt x="435" y="29"/>
                  </a:lnTo>
                  <a:lnTo>
                    <a:pt x="441" y="50"/>
                  </a:lnTo>
                  <a:lnTo>
                    <a:pt x="439" y="56"/>
                  </a:lnTo>
                  <a:lnTo>
                    <a:pt x="437" y="71"/>
                  </a:lnTo>
                  <a:lnTo>
                    <a:pt x="437" y="96"/>
                  </a:lnTo>
                  <a:lnTo>
                    <a:pt x="443" y="125"/>
                  </a:lnTo>
                  <a:lnTo>
                    <a:pt x="451" y="135"/>
                  </a:lnTo>
                  <a:lnTo>
                    <a:pt x="456" y="162"/>
                  </a:lnTo>
                  <a:lnTo>
                    <a:pt x="458" y="206"/>
                  </a:lnTo>
                  <a:lnTo>
                    <a:pt x="460" y="215"/>
                  </a:lnTo>
                  <a:lnTo>
                    <a:pt x="460" y="231"/>
                  </a:lnTo>
                  <a:lnTo>
                    <a:pt x="460" y="238"/>
                  </a:lnTo>
                  <a:lnTo>
                    <a:pt x="472" y="271"/>
                  </a:lnTo>
                  <a:lnTo>
                    <a:pt x="470" y="282"/>
                  </a:lnTo>
                  <a:lnTo>
                    <a:pt x="472" y="296"/>
                  </a:lnTo>
                  <a:lnTo>
                    <a:pt x="0" y="277"/>
                  </a:lnTo>
                </a:path>
              </a:pathLst>
            </a:custGeom>
            <a:noFill/>
            <a:ln w="0">
              <a:solidFill>
                <a:srgbClr val="000000"/>
              </a:solidFill>
              <a:prstDash val="solid"/>
              <a:round/>
              <a:headEnd/>
              <a:tailEnd/>
            </a:ln>
          </p:spPr>
          <p:txBody>
            <a:bodyPr/>
            <a:lstStyle/>
            <a:p>
              <a:endParaRPr lang="en-US"/>
            </a:p>
          </p:txBody>
        </p:sp>
        <p:sp>
          <p:nvSpPr>
            <p:cNvPr id="638" name="Freeform 320"/>
            <p:cNvSpPr>
              <a:spLocks/>
            </p:cNvSpPr>
            <p:nvPr/>
          </p:nvSpPr>
          <p:spPr bwMode="auto">
            <a:xfrm>
              <a:off x="505474" y="304800"/>
              <a:ext cx="1152768" cy="800553"/>
            </a:xfrm>
            <a:custGeom>
              <a:avLst/>
              <a:gdLst>
                <a:gd name="T0" fmla="*/ 428 w 478"/>
                <a:gd name="T1" fmla="*/ 336 h 351"/>
                <a:gd name="T2" fmla="*/ 426 w 478"/>
                <a:gd name="T3" fmla="*/ 351 h 351"/>
                <a:gd name="T4" fmla="*/ 290 w 478"/>
                <a:gd name="T5" fmla="*/ 326 h 351"/>
                <a:gd name="T6" fmla="*/ 279 w 478"/>
                <a:gd name="T7" fmla="*/ 322 h 351"/>
                <a:gd name="T8" fmla="*/ 265 w 478"/>
                <a:gd name="T9" fmla="*/ 320 h 351"/>
                <a:gd name="T10" fmla="*/ 250 w 478"/>
                <a:gd name="T11" fmla="*/ 322 h 351"/>
                <a:gd name="T12" fmla="*/ 235 w 478"/>
                <a:gd name="T13" fmla="*/ 320 h 351"/>
                <a:gd name="T14" fmla="*/ 217 w 478"/>
                <a:gd name="T15" fmla="*/ 326 h 351"/>
                <a:gd name="T16" fmla="*/ 198 w 478"/>
                <a:gd name="T17" fmla="*/ 322 h 351"/>
                <a:gd name="T18" fmla="*/ 160 w 478"/>
                <a:gd name="T19" fmla="*/ 322 h 351"/>
                <a:gd name="T20" fmla="*/ 129 w 478"/>
                <a:gd name="T21" fmla="*/ 307 h 351"/>
                <a:gd name="T22" fmla="*/ 104 w 478"/>
                <a:gd name="T23" fmla="*/ 307 h 351"/>
                <a:gd name="T24" fmla="*/ 64 w 478"/>
                <a:gd name="T25" fmla="*/ 295 h 351"/>
                <a:gd name="T26" fmla="*/ 60 w 478"/>
                <a:gd name="T27" fmla="*/ 265 h 351"/>
                <a:gd name="T28" fmla="*/ 60 w 478"/>
                <a:gd name="T29" fmla="*/ 245 h 351"/>
                <a:gd name="T30" fmla="*/ 37 w 478"/>
                <a:gd name="T31" fmla="*/ 234 h 351"/>
                <a:gd name="T32" fmla="*/ 29 w 478"/>
                <a:gd name="T33" fmla="*/ 226 h 351"/>
                <a:gd name="T34" fmla="*/ 16 w 478"/>
                <a:gd name="T35" fmla="*/ 221 h 351"/>
                <a:gd name="T36" fmla="*/ 2 w 478"/>
                <a:gd name="T37" fmla="*/ 213 h 351"/>
                <a:gd name="T38" fmla="*/ 0 w 478"/>
                <a:gd name="T39" fmla="*/ 209 h 351"/>
                <a:gd name="T40" fmla="*/ 4 w 478"/>
                <a:gd name="T41" fmla="*/ 192 h 351"/>
                <a:gd name="T42" fmla="*/ 4 w 478"/>
                <a:gd name="T43" fmla="*/ 186 h 351"/>
                <a:gd name="T44" fmla="*/ 8 w 478"/>
                <a:gd name="T45" fmla="*/ 186 h 351"/>
                <a:gd name="T46" fmla="*/ 8 w 478"/>
                <a:gd name="T47" fmla="*/ 196 h 351"/>
                <a:gd name="T48" fmla="*/ 8 w 478"/>
                <a:gd name="T49" fmla="*/ 199 h 351"/>
                <a:gd name="T50" fmla="*/ 16 w 478"/>
                <a:gd name="T51" fmla="*/ 190 h 351"/>
                <a:gd name="T52" fmla="*/ 20 w 478"/>
                <a:gd name="T53" fmla="*/ 182 h 351"/>
                <a:gd name="T54" fmla="*/ 12 w 478"/>
                <a:gd name="T55" fmla="*/ 174 h 351"/>
                <a:gd name="T56" fmla="*/ 12 w 478"/>
                <a:gd name="T57" fmla="*/ 159 h 351"/>
                <a:gd name="T58" fmla="*/ 20 w 478"/>
                <a:gd name="T59" fmla="*/ 159 h 351"/>
                <a:gd name="T60" fmla="*/ 21 w 478"/>
                <a:gd name="T61" fmla="*/ 151 h 351"/>
                <a:gd name="T62" fmla="*/ 20 w 478"/>
                <a:gd name="T63" fmla="*/ 148 h 351"/>
                <a:gd name="T64" fmla="*/ 14 w 478"/>
                <a:gd name="T65" fmla="*/ 142 h 351"/>
                <a:gd name="T66" fmla="*/ 16 w 478"/>
                <a:gd name="T67" fmla="*/ 125 h 351"/>
                <a:gd name="T68" fmla="*/ 14 w 478"/>
                <a:gd name="T69" fmla="*/ 107 h 351"/>
                <a:gd name="T70" fmla="*/ 18 w 478"/>
                <a:gd name="T71" fmla="*/ 82 h 351"/>
                <a:gd name="T72" fmla="*/ 10 w 478"/>
                <a:gd name="T73" fmla="*/ 40 h 351"/>
                <a:gd name="T74" fmla="*/ 16 w 478"/>
                <a:gd name="T75" fmla="*/ 17 h 351"/>
                <a:gd name="T76" fmla="*/ 83 w 478"/>
                <a:gd name="T77" fmla="*/ 61 h 351"/>
                <a:gd name="T78" fmla="*/ 112 w 478"/>
                <a:gd name="T79" fmla="*/ 73 h 351"/>
                <a:gd name="T80" fmla="*/ 125 w 478"/>
                <a:gd name="T81" fmla="*/ 77 h 351"/>
                <a:gd name="T82" fmla="*/ 131 w 478"/>
                <a:gd name="T83" fmla="*/ 103 h 351"/>
                <a:gd name="T84" fmla="*/ 121 w 478"/>
                <a:gd name="T85" fmla="*/ 113 h 351"/>
                <a:gd name="T86" fmla="*/ 119 w 478"/>
                <a:gd name="T87" fmla="*/ 130 h 351"/>
                <a:gd name="T88" fmla="*/ 119 w 478"/>
                <a:gd name="T89" fmla="*/ 140 h 351"/>
                <a:gd name="T90" fmla="*/ 116 w 478"/>
                <a:gd name="T91" fmla="*/ 148 h 351"/>
                <a:gd name="T92" fmla="*/ 129 w 478"/>
                <a:gd name="T93" fmla="*/ 146 h 351"/>
                <a:gd name="T94" fmla="*/ 139 w 478"/>
                <a:gd name="T95" fmla="*/ 123 h 351"/>
                <a:gd name="T96" fmla="*/ 154 w 478"/>
                <a:gd name="T97" fmla="*/ 102 h 351"/>
                <a:gd name="T98" fmla="*/ 150 w 478"/>
                <a:gd name="T99" fmla="*/ 79 h 351"/>
                <a:gd name="T100" fmla="*/ 140 w 478"/>
                <a:gd name="T101" fmla="*/ 50 h 351"/>
                <a:gd name="T102" fmla="*/ 148 w 478"/>
                <a:gd name="T103" fmla="*/ 50 h 351"/>
                <a:gd name="T104" fmla="*/ 152 w 478"/>
                <a:gd name="T105" fmla="*/ 25 h 351"/>
                <a:gd name="T106" fmla="*/ 144 w 478"/>
                <a:gd name="T107" fmla="*/ 17 h 351"/>
                <a:gd name="T108" fmla="*/ 238 w 478"/>
                <a:gd name="T109" fmla="*/ 27 h 351"/>
                <a:gd name="T110" fmla="*/ 478 w 478"/>
                <a:gd name="T111" fmla="*/ 88 h 351"/>
                <a:gd name="T112" fmla="*/ 426 w 478"/>
                <a:gd name="T113" fmla="*/ 316 h 351"/>
                <a:gd name="T114" fmla="*/ 430 w 478"/>
                <a:gd name="T115" fmla="*/ 330 h 3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8"/>
                <a:gd name="T175" fmla="*/ 0 h 351"/>
                <a:gd name="T176" fmla="*/ 478 w 478"/>
                <a:gd name="T177" fmla="*/ 351 h 3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8" h="351">
                  <a:moveTo>
                    <a:pt x="430" y="330"/>
                  </a:moveTo>
                  <a:lnTo>
                    <a:pt x="428" y="336"/>
                  </a:lnTo>
                  <a:lnTo>
                    <a:pt x="426" y="340"/>
                  </a:lnTo>
                  <a:lnTo>
                    <a:pt x="426" y="351"/>
                  </a:lnTo>
                  <a:lnTo>
                    <a:pt x="300" y="322"/>
                  </a:lnTo>
                  <a:lnTo>
                    <a:pt x="290" y="326"/>
                  </a:lnTo>
                  <a:lnTo>
                    <a:pt x="284" y="326"/>
                  </a:lnTo>
                  <a:lnTo>
                    <a:pt x="279" y="322"/>
                  </a:lnTo>
                  <a:lnTo>
                    <a:pt x="269" y="322"/>
                  </a:lnTo>
                  <a:lnTo>
                    <a:pt x="265" y="320"/>
                  </a:lnTo>
                  <a:lnTo>
                    <a:pt x="258" y="320"/>
                  </a:lnTo>
                  <a:lnTo>
                    <a:pt x="250" y="322"/>
                  </a:lnTo>
                  <a:lnTo>
                    <a:pt x="242" y="320"/>
                  </a:lnTo>
                  <a:lnTo>
                    <a:pt x="235" y="320"/>
                  </a:lnTo>
                  <a:lnTo>
                    <a:pt x="225" y="324"/>
                  </a:lnTo>
                  <a:lnTo>
                    <a:pt x="217" y="326"/>
                  </a:lnTo>
                  <a:lnTo>
                    <a:pt x="202" y="324"/>
                  </a:lnTo>
                  <a:lnTo>
                    <a:pt x="198" y="322"/>
                  </a:lnTo>
                  <a:lnTo>
                    <a:pt x="188" y="316"/>
                  </a:lnTo>
                  <a:lnTo>
                    <a:pt x="160" y="322"/>
                  </a:lnTo>
                  <a:lnTo>
                    <a:pt x="154" y="313"/>
                  </a:lnTo>
                  <a:lnTo>
                    <a:pt x="129" y="307"/>
                  </a:lnTo>
                  <a:lnTo>
                    <a:pt x="117" y="305"/>
                  </a:lnTo>
                  <a:lnTo>
                    <a:pt x="104" y="307"/>
                  </a:lnTo>
                  <a:lnTo>
                    <a:pt x="81" y="305"/>
                  </a:lnTo>
                  <a:lnTo>
                    <a:pt x="64" y="295"/>
                  </a:lnTo>
                  <a:lnTo>
                    <a:pt x="58" y="288"/>
                  </a:lnTo>
                  <a:lnTo>
                    <a:pt x="60" y="265"/>
                  </a:lnTo>
                  <a:lnTo>
                    <a:pt x="62" y="261"/>
                  </a:lnTo>
                  <a:lnTo>
                    <a:pt x="60" y="245"/>
                  </a:lnTo>
                  <a:lnTo>
                    <a:pt x="46" y="236"/>
                  </a:lnTo>
                  <a:lnTo>
                    <a:pt x="37" y="234"/>
                  </a:lnTo>
                  <a:lnTo>
                    <a:pt x="35" y="232"/>
                  </a:lnTo>
                  <a:lnTo>
                    <a:pt x="29" y="226"/>
                  </a:lnTo>
                  <a:lnTo>
                    <a:pt x="18" y="222"/>
                  </a:lnTo>
                  <a:lnTo>
                    <a:pt x="16" y="221"/>
                  </a:lnTo>
                  <a:lnTo>
                    <a:pt x="6" y="213"/>
                  </a:lnTo>
                  <a:lnTo>
                    <a:pt x="2" y="213"/>
                  </a:lnTo>
                  <a:lnTo>
                    <a:pt x="0" y="211"/>
                  </a:lnTo>
                  <a:lnTo>
                    <a:pt x="0" y="209"/>
                  </a:lnTo>
                  <a:lnTo>
                    <a:pt x="2" y="198"/>
                  </a:lnTo>
                  <a:lnTo>
                    <a:pt x="4" y="192"/>
                  </a:lnTo>
                  <a:lnTo>
                    <a:pt x="4" y="188"/>
                  </a:lnTo>
                  <a:lnTo>
                    <a:pt x="4" y="186"/>
                  </a:lnTo>
                  <a:lnTo>
                    <a:pt x="6" y="184"/>
                  </a:lnTo>
                  <a:lnTo>
                    <a:pt x="8" y="186"/>
                  </a:lnTo>
                  <a:lnTo>
                    <a:pt x="8" y="192"/>
                  </a:lnTo>
                  <a:lnTo>
                    <a:pt x="8" y="196"/>
                  </a:lnTo>
                  <a:lnTo>
                    <a:pt x="6" y="198"/>
                  </a:lnTo>
                  <a:lnTo>
                    <a:pt x="8" y="199"/>
                  </a:lnTo>
                  <a:lnTo>
                    <a:pt x="16" y="192"/>
                  </a:lnTo>
                  <a:lnTo>
                    <a:pt x="16" y="190"/>
                  </a:lnTo>
                  <a:lnTo>
                    <a:pt x="16" y="186"/>
                  </a:lnTo>
                  <a:lnTo>
                    <a:pt x="20" y="182"/>
                  </a:lnTo>
                  <a:lnTo>
                    <a:pt x="16" y="176"/>
                  </a:lnTo>
                  <a:lnTo>
                    <a:pt x="12" y="174"/>
                  </a:lnTo>
                  <a:lnTo>
                    <a:pt x="12" y="161"/>
                  </a:lnTo>
                  <a:lnTo>
                    <a:pt x="12" y="159"/>
                  </a:lnTo>
                  <a:lnTo>
                    <a:pt x="18" y="161"/>
                  </a:lnTo>
                  <a:lnTo>
                    <a:pt x="20" y="159"/>
                  </a:lnTo>
                  <a:lnTo>
                    <a:pt x="29" y="157"/>
                  </a:lnTo>
                  <a:lnTo>
                    <a:pt x="21" y="151"/>
                  </a:lnTo>
                  <a:lnTo>
                    <a:pt x="21" y="150"/>
                  </a:lnTo>
                  <a:lnTo>
                    <a:pt x="20" y="148"/>
                  </a:lnTo>
                  <a:lnTo>
                    <a:pt x="14" y="151"/>
                  </a:lnTo>
                  <a:lnTo>
                    <a:pt x="14" y="142"/>
                  </a:lnTo>
                  <a:lnTo>
                    <a:pt x="14" y="136"/>
                  </a:lnTo>
                  <a:lnTo>
                    <a:pt x="16" y="125"/>
                  </a:lnTo>
                  <a:lnTo>
                    <a:pt x="14" y="115"/>
                  </a:lnTo>
                  <a:lnTo>
                    <a:pt x="14" y="107"/>
                  </a:lnTo>
                  <a:lnTo>
                    <a:pt x="16" y="90"/>
                  </a:lnTo>
                  <a:lnTo>
                    <a:pt x="18" y="82"/>
                  </a:lnTo>
                  <a:lnTo>
                    <a:pt x="10" y="57"/>
                  </a:lnTo>
                  <a:lnTo>
                    <a:pt x="10" y="40"/>
                  </a:lnTo>
                  <a:lnTo>
                    <a:pt x="12" y="31"/>
                  </a:lnTo>
                  <a:lnTo>
                    <a:pt x="16" y="17"/>
                  </a:lnTo>
                  <a:lnTo>
                    <a:pt x="60" y="50"/>
                  </a:lnTo>
                  <a:lnTo>
                    <a:pt x="83" y="61"/>
                  </a:lnTo>
                  <a:lnTo>
                    <a:pt x="102" y="67"/>
                  </a:lnTo>
                  <a:lnTo>
                    <a:pt x="112" y="73"/>
                  </a:lnTo>
                  <a:lnTo>
                    <a:pt x="121" y="73"/>
                  </a:lnTo>
                  <a:lnTo>
                    <a:pt x="125" y="77"/>
                  </a:lnTo>
                  <a:lnTo>
                    <a:pt x="129" y="82"/>
                  </a:lnTo>
                  <a:lnTo>
                    <a:pt x="131" y="103"/>
                  </a:lnTo>
                  <a:lnTo>
                    <a:pt x="129" y="109"/>
                  </a:lnTo>
                  <a:lnTo>
                    <a:pt x="121" y="113"/>
                  </a:lnTo>
                  <a:lnTo>
                    <a:pt x="119" y="125"/>
                  </a:lnTo>
                  <a:lnTo>
                    <a:pt x="119" y="130"/>
                  </a:lnTo>
                  <a:lnTo>
                    <a:pt x="119" y="136"/>
                  </a:lnTo>
                  <a:lnTo>
                    <a:pt x="119" y="140"/>
                  </a:lnTo>
                  <a:lnTo>
                    <a:pt x="116" y="144"/>
                  </a:lnTo>
                  <a:lnTo>
                    <a:pt x="116" y="148"/>
                  </a:lnTo>
                  <a:lnTo>
                    <a:pt x="121" y="151"/>
                  </a:lnTo>
                  <a:lnTo>
                    <a:pt x="129" y="146"/>
                  </a:lnTo>
                  <a:lnTo>
                    <a:pt x="135" y="127"/>
                  </a:lnTo>
                  <a:lnTo>
                    <a:pt x="139" y="123"/>
                  </a:lnTo>
                  <a:lnTo>
                    <a:pt x="142" y="113"/>
                  </a:lnTo>
                  <a:lnTo>
                    <a:pt x="154" y="102"/>
                  </a:lnTo>
                  <a:lnTo>
                    <a:pt x="156" y="96"/>
                  </a:lnTo>
                  <a:lnTo>
                    <a:pt x="150" y="79"/>
                  </a:lnTo>
                  <a:lnTo>
                    <a:pt x="140" y="54"/>
                  </a:lnTo>
                  <a:lnTo>
                    <a:pt x="140" y="50"/>
                  </a:lnTo>
                  <a:lnTo>
                    <a:pt x="142" y="48"/>
                  </a:lnTo>
                  <a:lnTo>
                    <a:pt x="148" y="50"/>
                  </a:lnTo>
                  <a:lnTo>
                    <a:pt x="154" y="38"/>
                  </a:lnTo>
                  <a:lnTo>
                    <a:pt x="152" y="25"/>
                  </a:lnTo>
                  <a:lnTo>
                    <a:pt x="144" y="25"/>
                  </a:lnTo>
                  <a:lnTo>
                    <a:pt x="144" y="17"/>
                  </a:lnTo>
                  <a:lnTo>
                    <a:pt x="144" y="0"/>
                  </a:lnTo>
                  <a:lnTo>
                    <a:pt x="238" y="27"/>
                  </a:lnTo>
                  <a:lnTo>
                    <a:pt x="329" y="50"/>
                  </a:lnTo>
                  <a:lnTo>
                    <a:pt x="478" y="88"/>
                  </a:lnTo>
                  <a:lnTo>
                    <a:pt x="428" y="313"/>
                  </a:lnTo>
                  <a:lnTo>
                    <a:pt x="426" y="316"/>
                  </a:lnTo>
                  <a:lnTo>
                    <a:pt x="426" y="322"/>
                  </a:lnTo>
                  <a:lnTo>
                    <a:pt x="430" y="330"/>
                  </a:lnTo>
                </a:path>
              </a:pathLst>
            </a:custGeom>
            <a:noFill/>
            <a:ln w="0">
              <a:solidFill>
                <a:srgbClr val="000000"/>
              </a:solidFill>
              <a:prstDash val="solid"/>
              <a:round/>
              <a:headEnd/>
              <a:tailEnd/>
            </a:ln>
          </p:spPr>
          <p:txBody>
            <a:bodyPr/>
            <a:lstStyle/>
            <a:p>
              <a:endParaRPr lang="en-US"/>
            </a:p>
          </p:txBody>
        </p:sp>
        <p:sp>
          <p:nvSpPr>
            <p:cNvPr id="639" name="Freeform 321"/>
            <p:cNvSpPr>
              <a:spLocks/>
            </p:cNvSpPr>
            <p:nvPr/>
          </p:nvSpPr>
          <p:spPr bwMode="auto">
            <a:xfrm>
              <a:off x="7315970" y="1242200"/>
              <a:ext cx="1309525" cy="948804"/>
            </a:xfrm>
            <a:custGeom>
              <a:avLst/>
              <a:gdLst>
                <a:gd name="T0" fmla="*/ 415 w 543"/>
                <a:gd name="T1" fmla="*/ 374 h 416"/>
                <a:gd name="T2" fmla="*/ 407 w 543"/>
                <a:gd name="T3" fmla="*/ 387 h 416"/>
                <a:gd name="T4" fmla="*/ 401 w 543"/>
                <a:gd name="T5" fmla="*/ 401 h 416"/>
                <a:gd name="T6" fmla="*/ 397 w 543"/>
                <a:gd name="T7" fmla="*/ 416 h 416"/>
                <a:gd name="T8" fmla="*/ 411 w 543"/>
                <a:gd name="T9" fmla="*/ 403 h 416"/>
                <a:gd name="T10" fmla="*/ 434 w 543"/>
                <a:gd name="T11" fmla="*/ 401 h 416"/>
                <a:gd name="T12" fmla="*/ 463 w 543"/>
                <a:gd name="T13" fmla="*/ 389 h 416"/>
                <a:gd name="T14" fmla="*/ 511 w 543"/>
                <a:gd name="T15" fmla="*/ 353 h 416"/>
                <a:gd name="T16" fmla="*/ 528 w 543"/>
                <a:gd name="T17" fmla="*/ 341 h 416"/>
                <a:gd name="T18" fmla="*/ 543 w 543"/>
                <a:gd name="T19" fmla="*/ 326 h 416"/>
                <a:gd name="T20" fmla="*/ 535 w 543"/>
                <a:gd name="T21" fmla="*/ 330 h 416"/>
                <a:gd name="T22" fmla="*/ 514 w 543"/>
                <a:gd name="T23" fmla="*/ 339 h 416"/>
                <a:gd name="T24" fmla="*/ 503 w 543"/>
                <a:gd name="T25" fmla="*/ 347 h 416"/>
                <a:gd name="T26" fmla="*/ 516 w 543"/>
                <a:gd name="T27" fmla="*/ 324 h 416"/>
                <a:gd name="T28" fmla="*/ 505 w 543"/>
                <a:gd name="T29" fmla="*/ 332 h 416"/>
                <a:gd name="T30" fmla="*/ 459 w 543"/>
                <a:gd name="T31" fmla="*/ 360 h 416"/>
                <a:gd name="T32" fmla="*/ 426 w 543"/>
                <a:gd name="T33" fmla="*/ 381 h 416"/>
                <a:gd name="T34" fmla="*/ 422 w 543"/>
                <a:gd name="T35" fmla="*/ 364 h 416"/>
                <a:gd name="T36" fmla="*/ 432 w 543"/>
                <a:gd name="T37" fmla="*/ 341 h 416"/>
                <a:gd name="T38" fmla="*/ 420 w 543"/>
                <a:gd name="T39" fmla="*/ 262 h 416"/>
                <a:gd name="T40" fmla="*/ 411 w 543"/>
                <a:gd name="T41" fmla="*/ 184 h 416"/>
                <a:gd name="T42" fmla="*/ 401 w 543"/>
                <a:gd name="T43" fmla="*/ 134 h 416"/>
                <a:gd name="T44" fmla="*/ 392 w 543"/>
                <a:gd name="T45" fmla="*/ 124 h 416"/>
                <a:gd name="T46" fmla="*/ 390 w 543"/>
                <a:gd name="T47" fmla="*/ 111 h 416"/>
                <a:gd name="T48" fmla="*/ 380 w 543"/>
                <a:gd name="T49" fmla="*/ 67 h 416"/>
                <a:gd name="T50" fmla="*/ 367 w 543"/>
                <a:gd name="T51" fmla="*/ 17 h 416"/>
                <a:gd name="T52" fmla="*/ 361 w 543"/>
                <a:gd name="T53" fmla="*/ 0 h 416"/>
                <a:gd name="T54" fmla="*/ 271 w 543"/>
                <a:gd name="T55" fmla="*/ 21 h 416"/>
                <a:gd name="T56" fmla="*/ 223 w 543"/>
                <a:gd name="T57" fmla="*/ 72 h 416"/>
                <a:gd name="T58" fmla="*/ 217 w 543"/>
                <a:gd name="T59" fmla="*/ 94 h 416"/>
                <a:gd name="T60" fmla="*/ 190 w 543"/>
                <a:gd name="T61" fmla="*/ 124 h 416"/>
                <a:gd name="T62" fmla="*/ 200 w 543"/>
                <a:gd name="T63" fmla="*/ 134 h 416"/>
                <a:gd name="T64" fmla="*/ 202 w 543"/>
                <a:gd name="T65" fmla="*/ 145 h 416"/>
                <a:gd name="T66" fmla="*/ 207 w 543"/>
                <a:gd name="T67" fmla="*/ 172 h 416"/>
                <a:gd name="T68" fmla="*/ 157 w 543"/>
                <a:gd name="T69" fmla="*/ 205 h 416"/>
                <a:gd name="T70" fmla="*/ 102 w 543"/>
                <a:gd name="T71" fmla="*/ 209 h 416"/>
                <a:gd name="T72" fmla="*/ 46 w 543"/>
                <a:gd name="T73" fmla="*/ 222 h 416"/>
                <a:gd name="T74" fmla="*/ 33 w 543"/>
                <a:gd name="T75" fmla="*/ 247 h 416"/>
                <a:gd name="T76" fmla="*/ 50 w 543"/>
                <a:gd name="T77" fmla="*/ 270 h 416"/>
                <a:gd name="T78" fmla="*/ 38 w 543"/>
                <a:gd name="T79" fmla="*/ 293 h 416"/>
                <a:gd name="T80" fmla="*/ 6 w 543"/>
                <a:gd name="T81" fmla="*/ 353 h 416"/>
                <a:gd name="T82" fmla="*/ 303 w 543"/>
                <a:gd name="T83" fmla="*/ 303 h 416"/>
                <a:gd name="T84" fmla="*/ 311 w 543"/>
                <a:gd name="T85" fmla="*/ 307 h 416"/>
                <a:gd name="T86" fmla="*/ 326 w 543"/>
                <a:gd name="T87" fmla="*/ 332 h 416"/>
                <a:gd name="T88" fmla="*/ 347 w 543"/>
                <a:gd name="T89" fmla="*/ 337 h 4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3"/>
                <a:gd name="T136" fmla="*/ 0 h 416"/>
                <a:gd name="T137" fmla="*/ 543 w 543"/>
                <a:gd name="T138" fmla="*/ 416 h 4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3" h="416">
                  <a:moveTo>
                    <a:pt x="353" y="343"/>
                  </a:moveTo>
                  <a:lnTo>
                    <a:pt x="411" y="364"/>
                  </a:lnTo>
                  <a:lnTo>
                    <a:pt x="415" y="374"/>
                  </a:lnTo>
                  <a:lnTo>
                    <a:pt x="411" y="378"/>
                  </a:lnTo>
                  <a:lnTo>
                    <a:pt x="409" y="381"/>
                  </a:lnTo>
                  <a:lnTo>
                    <a:pt x="407" y="387"/>
                  </a:lnTo>
                  <a:lnTo>
                    <a:pt x="407" y="397"/>
                  </a:lnTo>
                  <a:lnTo>
                    <a:pt x="403" y="399"/>
                  </a:lnTo>
                  <a:lnTo>
                    <a:pt x="401" y="401"/>
                  </a:lnTo>
                  <a:lnTo>
                    <a:pt x="395" y="412"/>
                  </a:lnTo>
                  <a:lnTo>
                    <a:pt x="395" y="416"/>
                  </a:lnTo>
                  <a:lnTo>
                    <a:pt x="397" y="416"/>
                  </a:lnTo>
                  <a:lnTo>
                    <a:pt x="399" y="414"/>
                  </a:lnTo>
                  <a:lnTo>
                    <a:pt x="401" y="412"/>
                  </a:lnTo>
                  <a:lnTo>
                    <a:pt x="411" y="403"/>
                  </a:lnTo>
                  <a:lnTo>
                    <a:pt x="416" y="403"/>
                  </a:lnTo>
                  <a:lnTo>
                    <a:pt x="430" y="403"/>
                  </a:lnTo>
                  <a:lnTo>
                    <a:pt x="434" y="401"/>
                  </a:lnTo>
                  <a:lnTo>
                    <a:pt x="445" y="397"/>
                  </a:lnTo>
                  <a:lnTo>
                    <a:pt x="455" y="393"/>
                  </a:lnTo>
                  <a:lnTo>
                    <a:pt x="463" y="389"/>
                  </a:lnTo>
                  <a:lnTo>
                    <a:pt x="470" y="381"/>
                  </a:lnTo>
                  <a:lnTo>
                    <a:pt x="503" y="358"/>
                  </a:lnTo>
                  <a:lnTo>
                    <a:pt x="511" y="353"/>
                  </a:lnTo>
                  <a:lnTo>
                    <a:pt x="518" y="347"/>
                  </a:lnTo>
                  <a:lnTo>
                    <a:pt x="524" y="345"/>
                  </a:lnTo>
                  <a:lnTo>
                    <a:pt x="528" y="341"/>
                  </a:lnTo>
                  <a:lnTo>
                    <a:pt x="535" y="337"/>
                  </a:lnTo>
                  <a:lnTo>
                    <a:pt x="539" y="333"/>
                  </a:lnTo>
                  <a:lnTo>
                    <a:pt x="543" y="326"/>
                  </a:lnTo>
                  <a:lnTo>
                    <a:pt x="543" y="324"/>
                  </a:lnTo>
                  <a:lnTo>
                    <a:pt x="541" y="322"/>
                  </a:lnTo>
                  <a:lnTo>
                    <a:pt x="535" y="330"/>
                  </a:lnTo>
                  <a:lnTo>
                    <a:pt x="528" y="332"/>
                  </a:lnTo>
                  <a:lnTo>
                    <a:pt x="518" y="335"/>
                  </a:lnTo>
                  <a:lnTo>
                    <a:pt x="514" y="339"/>
                  </a:lnTo>
                  <a:lnTo>
                    <a:pt x="511" y="345"/>
                  </a:lnTo>
                  <a:lnTo>
                    <a:pt x="503" y="349"/>
                  </a:lnTo>
                  <a:lnTo>
                    <a:pt x="503" y="347"/>
                  </a:lnTo>
                  <a:lnTo>
                    <a:pt x="505" y="341"/>
                  </a:lnTo>
                  <a:lnTo>
                    <a:pt x="511" y="333"/>
                  </a:lnTo>
                  <a:lnTo>
                    <a:pt x="516" y="324"/>
                  </a:lnTo>
                  <a:lnTo>
                    <a:pt x="514" y="320"/>
                  </a:lnTo>
                  <a:lnTo>
                    <a:pt x="509" y="326"/>
                  </a:lnTo>
                  <a:lnTo>
                    <a:pt x="505" y="332"/>
                  </a:lnTo>
                  <a:lnTo>
                    <a:pt x="501" y="337"/>
                  </a:lnTo>
                  <a:lnTo>
                    <a:pt x="482" y="347"/>
                  </a:lnTo>
                  <a:lnTo>
                    <a:pt x="459" y="360"/>
                  </a:lnTo>
                  <a:lnTo>
                    <a:pt x="440" y="368"/>
                  </a:lnTo>
                  <a:lnTo>
                    <a:pt x="432" y="372"/>
                  </a:lnTo>
                  <a:lnTo>
                    <a:pt x="426" y="381"/>
                  </a:lnTo>
                  <a:lnTo>
                    <a:pt x="420" y="380"/>
                  </a:lnTo>
                  <a:lnTo>
                    <a:pt x="420" y="372"/>
                  </a:lnTo>
                  <a:lnTo>
                    <a:pt x="422" y="364"/>
                  </a:lnTo>
                  <a:lnTo>
                    <a:pt x="430" y="358"/>
                  </a:lnTo>
                  <a:lnTo>
                    <a:pt x="422" y="351"/>
                  </a:lnTo>
                  <a:lnTo>
                    <a:pt x="432" y="341"/>
                  </a:lnTo>
                  <a:lnTo>
                    <a:pt x="434" y="335"/>
                  </a:lnTo>
                  <a:lnTo>
                    <a:pt x="428" y="330"/>
                  </a:lnTo>
                  <a:lnTo>
                    <a:pt x="420" y="262"/>
                  </a:lnTo>
                  <a:lnTo>
                    <a:pt x="416" y="261"/>
                  </a:lnTo>
                  <a:lnTo>
                    <a:pt x="418" y="199"/>
                  </a:lnTo>
                  <a:lnTo>
                    <a:pt x="411" y="184"/>
                  </a:lnTo>
                  <a:lnTo>
                    <a:pt x="405" y="168"/>
                  </a:lnTo>
                  <a:lnTo>
                    <a:pt x="405" y="155"/>
                  </a:lnTo>
                  <a:lnTo>
                    <a:pt x="401" y="134"/>
                  </a:lnTo>
                  <a:lnTo>
                    <a:pt x="393" y="122"/>
                  </a:lnTo>
                  <a:lnTo>
                    <a:pt x="390" y="122"/>
                  </a:lnTo>
                  <a:lnTo>
                    <a:pt x="392" y="124"/>
                  </a:lnTo>
                  <a:lnTo>
                    <a:pt x="390" y="126"/>
                  </a:lnTo>
                  <a:lnTo>
                    <a:pt x="388" y="122"/>
                  </a:lnTo>
                  <a:lnTo>
                    <a:pt x="390" y="111"/>
                  </a:lnTo>
                  <a:lnTo>
                    <a:pt x="378" y="84"/>
                  </a:lnTo>
                  <a:lnTo>
                    <a:pt x="376" y="74"/>
                  </a:lnTo>
                  <a:lnTo>
                    <a:pt x="380" y="67"/>
                  </a:lnTo>
                  <a:lnTo>
                    <a:pt x="378" y="46"/>
                  </a:lnTo>
                  <a:lnTo>
                    <a:pt x="367" y="21"/>
                  </a:lnTo>
                  <a:lnTo>
                    <a:pt x="367" y="17"/>
                  </a:lnTo>
                  <a:lnTo>
                    <a:pt x="363" y="13"/>
                  </a:lnTo>
                  <a:lnTo>
                    <a:pt x="365" y="9"/>
                  </a:lnTo>
                  <a:lnTo>
                    <a:pt x="361" y="0"/>
                  </a:lnTo>
                  <a:lnTo>
                    <a:pt x="274" y="21"/>
                  </a:lnTo>
                  <a:lnTo>
                    <a:pt x="273" y="19"/>
                  </a:lnTo>
                  <a:lnTo>
                    <a:pt x="271" y="21"/>
                  </a:lnTo>
                  <a:lnTo>
                    <a:pt x="263" y="24"/>
                  </a:lnTo>
                  <a:lnTo>
                    <a:pt x="244" y="46"/>
                  </a:lnTo>
                  <a:lnTo>
                    <a:pt x="223" y="72"/>
                  </a:lnTo>
                  <a:lnTo>
                    <a:pt x="219" y="78"/>
                  </a:lnTo>
                  <a:lnTo>
                    <a:pt x="221" y="82"/>
                  </a:lnTo>
                  <a:lnTo>
                    <a:pt x="217" y="94"/>
                  </a:lnTo>
                  <a:lnTo>
                    <a:pt x="213" y="97"/>
                  </a:lnTo>
                  <a:lnTo>
                    <a:pt x="192" y="119"/>
                  </a:lnTo>
                  <a:lnTo>
                    <a:pt x="190" y="124"/>
                  </a:lnTo>
                  <a:lnTo>
                    <a:pt x="192" y="132"/>
                  </a:lnTo>
                  <a:lnTo>
                    <a:pt x="194" y="134"/>
                  </a:lnTo>
                  <a:lnTo>
                    <a:pt x="200" y="134"/>
                  </a:lnTo>
                  <a:lnTo>
                    <a:pt x="203" y="136"/>
                  </a:lnTo>
                  <a:lnTo>
                    <a:pt x="205" y="140"/>
                  </a:lnTo>
                  <a:lnTo>
                    <a:pt x="202" y="145"/>
                  </a:lnTo>
                  <a:lnTo>
                    <a:pt x="203" y="153"/>
                  </a:lnTo>
                  <a:lnTo>
                    <a:pt x="207" y="161"/>
                  </a:lnTo>
                  <a:lnTo>
                    <a:pt x="207" y="172"/>
                  </a:lnTo>
                  <a:lnTo>
                    <a:pt x="192" y="178"/>
                  </a:lnTo>
                  <a:lnTo>
                    <a:pt x="173" y="199"/>
                  </a:lnTo>
                  <a:lnTo>
                    <a:pt x="157" y="205"/>
                  </a:lnTo>
                  <a:lnTo>
                    <a:pt x="125" y="214"/>
                  </a:lnTo>
                  <a:lnTo>
                    <a:pt x="113" y="211"/>
                  </a:lnTo>
                  <a:lnTo>
                    <a:pt x="102" y="209"/>
                  </a:lnTo>
                  <a:lnTo>
                    <a:pt x="84" y="211"/>
                  </a:lnTo>
                  <a:lnTo>
                    <a:pt x="65" y="214"/>
                  </a:lnTo>
                  <a:lnTo>
                    <a:pt x="46" y="222"/>
                  </a:lnTo>
                  <a:lnTo>
                    <a:pt x="36" y="228"/>
                  </a:lnTo>
                  <a:lnTo>
                    <a:pt x="33" y="239"/>
                  </a:lnTo>
                  <a:lnTo>
                    <a:pt x="33" y="247"/>
                  </a:lnTo>
                  <a:lnTo>
                    <a:pt x="46" y="262"/>
                  </a:lnTo>
                  <a:lnTo>
                    <a:pt x="48" y="264"/>
                  </a:lnTo>
                  <a:lnTo>
                    <a:pt x="50" y="270"/>
                  </a:lnTo>
                  <a:lnTo>
                    <a:pt x="48" y="276"/>
                  </a:lnTo>
                  <a:lnTo>
                    <a:pt x="42" y="280"/>
                  </a:lnTo>
                  <a:lnTo>
                    <a:pt x="38" y="293"/>
                  </a:lnTo>
                  <a:lnTo>
                    <a:pt x="11" y="320"/>
                  </a:lnTo>
                  <a:lnTo>
                    <a:pt x="0" y="330"/>
                  </a:lnTo>
                  <a:lnTo>
                    <a:pt x="6" y="353"/>
                  </a:lnTo>
                  <a:lnTo>
                    <a:pt x="296" y="295"/>
                  </a:lnTo>
                  <a:lnTo>
                    <a:pt x="301" y="297"/>
                  </a:lnTo>
                  <a:lnTo>
                    <a:pt x="303" y="303"/>
                  </a:lnTo>
                  <a:lnTo>
                    <a:pt x="305" y="305"/>
                  </a:lnTo>
                  <a:lnTo>
                    <a:pt x="307" y="305"/>
                  </a:lnTo>
                  <a:lnTo>
                    <a:pt x="311" y="307"/>
                  </a:lnTo>
                  <a:lnTo>
                    <a:pt x="315" y="309"/>
                  </a:lnTo>
                  <a:lnTo>
                    <a:pt x="324" y="326"/>
                  </a:lnTo>
                  <a:lnTo>
                    <a:pt x="326" y="332"/>
                  </a:lnTo>
                  <a:lnTo>
                    <a:pt x="328" y="335"/>
                  </a:lnTo>
                  <a:lnTo>
                    <a:pt x="330" y="337"/>
                  </a:lnTo>
                  <a:lnTo>
                    <a:pt x="347" y="337"/>
                  </a:lnTo>
                  <a:lnTo>
                    <a:pt x="353" y="343"/>
                  </a:lnTo>
                </a:path>
              </a:pathLst>
            </a:custGeom>
            <a:noFill/>
            <a:ln w="0">
              <a:solidFill>
                <a:srgbClr val="000000"/>
              </a:solidFill>
              <a:prstDash val="solid"/>
              <a:round/>
              <a:headEnd/>
              <a:tailEnd/>
            </a:ln>
          </p:spPr>
          <p:txBody>
            <a:bodyPr/>
            <a:lstStyle/>
            <a:p>
              <a:endParaRPr lang="en-US"/>
            </a:p>
          </p:txBody>
        </p:sp>
        <p:sp>
          <p:nvSpPr>
            <p:cNvPr id="640" name="Freeform 322"/>
            <p:cNvSpPr>
              <a:spLocks/>
            </p:cNvSpPr>
            <p:nvPr/>
          </p:nvSpPr>
          <p:spPr bwMode="auto">
            <a:xfrm>
              <a:off x="4482283" y="5101278"/>
              <a:ext cx="115759" cy="114039"/>
            </a:xfrm>
            <a:custGeom>
              <a:avLst/>
              <a:gdLst>
                <a:gd name="T0" fmla="*/ 14 w 48"/>
                <a:gd name="T1" fmla="*/ 29 h 50"/>
                <a:gd name="T2" fmla="*/ 48 w 48"/>
                <a:gd name="T3" fmla="*/ 0 h 50"/>
                <a:gd name="T4" fmla="*/ 8 w 48"/>
                <a:gd name="T5" fmla="*/ 50 h 50"/>
                <a:gd name="T6" fmla="*/ 0 w 48"/>
                <a:gd name="T7" fmla="*/ 48 h 50"/>
                <a:gd name="T8" fmla="*/ 14 w 48"/>
                <a:gd name="T9" fmla="*/ 29 h 50"/>
                <a:gd name="T10" fmla="*/ 0 60000 65536"/>
                <a:gd name="T11" fmla="*/ 0 60000 65536"/>
                <a:gd name="T12" fmla="*/ 0 60000 65536"/>
                <a:gd name="T13" fmla="*/ 0 60000 65536"/>
                <a:gd name="T14" fmla="*/ 0 60000 65536"/>
                <a:gd name="T15" fmla="*/ 0 w 48"/>
                <a:gd name="T16" fmla="*/ 0 h 50"/>
                <a:gd name="T17" fmla="*/ 48 w 48"/>
                <a:gd name="T18" fmla="*/ 50 h 50"/>
              </a:gdLst>
              <a:ahLst/>
              <a:cxnLst>
                <a:cxn ang="T10">
                  <a:pos x="T0" y="T1"/>
                </a:cxn>
                <a:cxn ang="T11">
                  <a:pos x="T2" y="T3"/>
                </a:cxn>
                <a:cxn ang="T12">
                  <a:pos x="T4" y="T5"/>
                </a:cxn>
                <a:cxn ang="T13">
                  <a:pos x="T6" y="T7"/>
                </a:cxn>
                <a:cxn ang="T14">
                  <a:pos x="T8" y="T9"/>
                </a:cxn>
              </a:cxnLst>
              <a:rect l="T15" t="T16" r="T17" b="T18"/>
              <a:pathLst>
                <a:path w="48" h="50">
                  <a:moveTo>
                    <a:pt x="14" y="29"/>
                  </a:moveTo>
                  <a:lnTo>
                    <a:pt x="48" y="0"/>
                  </a:lnTo>
                  <a:lnTo>
                    <a:pt x="8" y="50"/>
                  </a:lnTo>
                  <a:lnTo>
                    <a:pt x="0" y="48"/>
                  </a:lnTo>
                  <a:lnTo>
                    <a:pt x="14" y="29"/>
                  </a:lnTo>
                </a:path>
              </a:pathLst>
            </a:custGeom>
            <a:noFill/>
            <a:ln w="0">
              <a:solidFill>
                <a:srgbClr val="000000"/>
              </a:solidFill>
              <a:prstDash val="solid"/>
              <a:round/>
              <a:headEnd/>
              <a:tailEnd/>
            </a:ln>
          </p:spPr>
          <p:txBody>
            <a:bodyPr/>
            <a:lstStyle/>
            <a:p>
              <a:endParaRPr lang="en-US"/>
            </a:p>
          </p:txBody>
        </p:sp>
        <p:sp>
          <p:nvSpPr>
            <p:cNvPr id="641" name="Freeform 323"/>
            <p:cNvSpPr>
              <a:spLocks/>
            </p:cNvSpPr>
            <p:nvPr/>
          </p:nvSpPr>
          <p:spPr bwMode="auto">
            <a:xfrm>
              <a:off x="626056" y="3662107"/>
              <a:ext cx="38586" cy="61581"/>
            </a:xfrm>
            <a:custGeom>
              <a:avLst/>
              <a:gdLst>
                <a:gd name="T0" fmla="*/ 0 w 16"/>
                <a:gd name="T1" fmla="*/ 0 h 27"/>
                <a:gd name="T2" fmla="*/ 16 w 16"/>
                <a:gd name="T3" fmla="*/ 27 h 27"/>
                <a:gd name="T4" fmla="*/ 8 w 16"/>
                <a:gd name="T5" fmla="*/ 27 h 27"/>
                <a:gd name="T6" fmla="*/ 0 w 16"/>
                <a:gd name="T7" fmla="*/ 0 h 27"/>
                <a:gd name="T8" fmla="*/ 0 60000 65536"/>
                <a:gd name="T9" fmla="*/ 0 60000 65536"/>
                <a:gd name="T10" fmla="*/ 0 60000 65536"/>
                <a:gd name="T11" fmla="*/ 0 60000 65536"/>
                <a:gd name="T12" fmla="*/ 0 w 16"/>
                <a:gd name="T13" fmla="*/ 0 h 27"/>
                <a:gd name="T14" fmla="*/ 16 w 16"/>
                <a:gd name="T15" fmla="*/ 27 h 27"/>
              </a:gdLst>
              <a:ahLst/>
              <a:cxnLst>
                <a:cxn ang="T8">
                  <a:pos x="T0" y="T1"/>
                </a:cxn>
                <a:cxn ang="T9">
                  <a:pos x="T2" y="T3"/>
                </a:cxn>
                <a:cxn ang="T10">
                  <a:pos x="T4" y="T5"/>
                </a:cxn>
                <a:cxn ang="T11">
                  <a:pos x="T6" y="T7"/>
                </a:cxn>
              </a:cxnLst>
              <a:rect l="T12" t="T13" r="T14" b="T15"/>
              <a:pathLst>
                <a:path w="16" h="27">
                  <a:moveTo>
                    <a:pt x="0" y="0"/>
                  </a:moveTo>
                  <a:lnTo>
                    <a:pt x="16" y="27"/>
                  </a:lnTo>
                  <a:lnTo>
                    <a:pt x="8" y="27"/>
                  </a:lnTo>
                  <a:lnTo>
                    <a:pt x="0" y="0"/>
                  </a:lnTo>
                </a:path>
              </a:pathLst>
            </a:custGeom>
            <a:noFill/>
            <a:ln w="0">
              <a:solidFill>
                <a:srgbClr val="000000"/>
              </a:solidFill>
              <a:prstDash val="solid"/>
              <a:round/>
              <a:headEnd/>
              <a:tailEnd/>
            </a:ln>
          </p:spPr>
          <p:txBody>
            <a:bodyPr/>
            <a:lstStyle/>
            <a:p>
              <a:endParaRPr lang="en-US"/>
            </a:p>
          </p:txBody>
        </p:sp>
        <p:sp>
          <p:nvSpPr>
            <p:cNvPr id="642" name="Freeform 324"/>
            <p:cNvSpPr>
              <a:spLocks/>
            </p:cNvSpPr>
            <p:nvPr/>
          </p:nvSpPr>
          <p:spPr bwMode="auto">
            <a:xfrm>
              <a:off x="459652" y="3381571"/>
              <a:ext cx="50645" cy="38773"/>
            </a:xfrm>
            <a:custGeom>
              <a:avLst/>
              <a:gdLst>
                <a:gd name="T0" fmla="*/ 0 w 21"/>
                <a:gd name="T1" fmla="*/ 0 h 17"/>
                <a:gd name="T2" fmla="*/ 21 w 21"/>
                <a:gd name="T3" fmla="*/ 13 h 17"/>
                <a:gd name="T4" fmla="*/ 6 w 21"/>
                <a:gd name="T5" fmla="*/ 17 h 17"/>
                <a:gd name="T6" fmla="*/ 0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0"/>
                  </a:moveTo>
                  <a:lnTo>
                    <a:pt x="21" y="13"/>
                  </a:lnTo>
                  <a:lnTo>
                    <a:pt x="6" y="17"/>
                  </a:lnTo>
                  <a:lnTo>
                    <a:pt x="0" y="0"/>
                  </a:lnTo>
                </a:path>
              </a:pathLst>
            </a:custGeom>
            <a:noFill/>
            <a:ln w="0">
              <a:solidFill>
                <a:srgbClr val="000000"/>
              </a:solidFill>
              <a:prstDash val="solid"/>
              <a:round/>
              <a:headEnd/>
              <a:tailEnd/>
            </a:ln>
          </p:spPr>
          <p:txBody>
            <a:bodyPr/>
            <a:lstStyle/>
            <a:p>
              <a:endParaRPr lang="en-US"/>
            </a:p>
          </p:txBody>
        </p:sp>
        <p:sp>
          <p:nvSpPr>
            <p:cNvPr id="643" name="Freeform 325"/>
            <p:cNvSpPr>
              <a:spLocks/>
            </p:cNvSpPr>
            <p:nvPr/>
          </p:nvSpPr>
          <p:spPr bwMode="auto">
            <a:xfrm>
              <a:off x="394538" y="3377009"/>
              <a:ext cx="38586" cy="31931"/>
            </a:xfrm>
            <a:custGeom>
              <a:avLst/>
              <a:gdLst>
                <a:gd name="T0" fmla="*/ 0 w 16"/>
                <a:gd name="T1" fmla="*/ 2 h 14"/>
                <a:gd name="T2" fmla="*/ 10 w 16"/>
                <a:gd name="T3" fmla="*/ 0 h 14"/>
                <a:gd name="T4" fmla="*/ 16 w 16"/>
                <a:gd name="T5" fmla="*/ 14 h 14"/>
                <a:gd name="T6" fmla="*/ 0 w 16"/>
                <a:gd name="T7" fmla="*/ 2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2"/>
                  </a:moveTo>
                  <a:lnTo>
                    <a:pt x="10" y="0"/>
                  </a:lnTo>
                  <a:lnTo>
                    <a:pt x="16" y="14"/>
                  </a:lnTo>
                  <a:lnTo>
                    <a:pt x="0" y="2"/>
                  </a:lnTo>
                </a:path>
              </a:pathLst>
            </a:custGeom>
            <a:noFill/>
            <a:ln w="0">
              <a:solidFill>
                <a:srgbClr val="000000"/>
              </a:solidFill>
              <a:prstDash val="solid"/>
              <a:round/>
              <a:headEnd/>
              <a:tailEnd/>
            </a:ln>
          </p:spPr>
          <p:txBody>
            <a:bodyPr/>
            <a:lstStyle/>
            <a:p>
              <a:endParaRPr lang="en-US"/>
            </a:p>
          </p:txBody>
        </p:sp>
        <p:sp>
          <p:nvSpPr>
            <p:cNvPr id="644" name="Freeform 326"/>
            <p:cNvSpPr>
              <a:spLocks/>
            </p:cNvSpPr>
            <p:nvPr/>
          </p:nvSpPr>
          <p:spPr bwMode="auto">
            <a:xfrm>
              <a:off x="2741072" y="3367886"/>
              <a:ext cx="2430942" cy="2242006"/>
            </a:xfrm>
            <a:custGeom>
              <a:avLst/>
              <a:gdLst>
                <a:gd name="T0" fmla="*/ 916 w 1008"/>
                <a:gd name="T1" fmla="*/ 269 h 983"/>
                <a:gd name="T2" fmla="*/ 851 w 1008"/>
                <a:gd name="T3" fmla="*/ 254 h 983"/>
                <a:gd name="T4" fmla="*/ 809 w 1008"/>
                <a:gd name="T5" fmla="*/ 261 h 983"/>
                <a:gd name="T6" fmla="*/ 774 w 1008"/>
                <a:gd name="T7" fmla="*/ 261 h 983"/>
                <a:gd name="T8" fmla="*/ 764 w 1008"/>
                <a:gd name="T9" fmla="*/ 261 h 983"/>
                <a:gd name="T10" fmla="*/ 749 w 1008"/>
                <a:gd name="T11" fmla="*/ 252 h 983"/>
                <a:gd name="T12" fmla="*/ 732 w 1008"/>
                <a:gd name="T13" fmla="*/ 273 h 983"/>
                <a:gd name="T14" fmla="*/ 722 w 1008"/>
                <a:gd name="T15" fmla="*/ 255 h 983"/>
                <a:gd name="T16" fmla="*/ 690 w 1008"/>
                <a:gd name="T17" fmla="*/ 250 h 983"/>
                <a:gd name="T18" fmla="*/ 668 w 1008"/>
                <a:gd name="T19" fmla="*/ 246 h 983"/>
                <a:gd name="T20" fmla="*/ 636 w 1008"/>
                <a:gd name="T21" fmla="*/ 238 h 983"/>
                <a:gd name="T22" fmla="*/ 617 w 1008"/>
                <a:gd name="T23" fmla="*/ 231 h 983"/>
                <a:gd name="T24" fmla="*/ 582 w 1008"/>
                <a:gd name="T25" fmla="*/ 223 h 983"/>
                <a:gd name="T26" fmla="*/ 569 w 1008"/>
                <a:gd name="T27" fmla="*/ 204 h 983"/>
                <a:gd name="T28" fmla="*/ 534 w 1008"/>
                <a:gd name="T29" fmla="*/ 192 h 983"/>
                <a:gd name="T30" fmla="*/ 310 w 1008"/>
                <a:gd name="T31" fmla="*/ 0 h 983"/>
                <a:gd name="T32" fmla="*/ 0 w 1008"/>
                <a:gd name="T33" fmla="*/ 384 h 983"/>
                <a:gd name="T34" fmla="*/ 4 w 1008"/>
                <a:gd name="T35" fmla="*/ 401 h 983"/>
                <a:gd name="T36" fmla="*/ 27 w 1008"/>
                <a:gd name="T37" fmla="*/ 434 h 983"/>
                <a:gd name="T38" fmla="*/ 123 w 1008"/>
                <a:gd name="T39" fmla="*/ 528 h 983"/>
                <a:gd name="T40" fmla="*/ 135 w 1008"/>
                <a:gd name="T41" fmla="*/ 559 h 983"/>
                <a:gd name="T42" fmla="*/ 202 w 1008"/>
                <a:gd name="T43" fmla="*/ 657 h 983"/>
                <a:gd name="T44" fmla="*/ 263 w 1008"/>
                <a:gd name="T45" fmla="*/ 666 h 983"/>
                <a:gd name="T46" fmla="*/ 298 w 1008"/>
                <a:gd name="T47" fmla="*/ 612 h 983"/>
                <a:gd name="T48" fmla="*/ 319 w 1008"/>
                <a:gd name="T49" fmla="*/ 605 h 983"/>
                <a:gd name="T50" fmla="*/ 359 w 1008"/>
                <a:gd name="T51" fmla="*/ 618 h 983"/>
                <a:gd name="T52" fmla="*/ 400 w 1008"/>
                <a:gd name="T53" fmla="*/ 637 h 983"/>
                <a:gd name="T54" fmla="*/ 413 w 1008"/>
                <a:gd name="T55" fmla="*/ 647 h 983"/>
                <a:gd name="T56" fmla="*/ 446 w 1008"/>
                <a:gd name="T57" fmla="*/ 691 h 983"/>
                <a:gd name="T58" fmla="*/ 501 w 1008"/>
                <a:gd name="T59" fmla="*/ 795 h 983"/>
                <a:gd name="T60" fmla="*/ 534 w 1008"/>
                <a:gd name="T61" fmla="*/ 829 h 983"/>
                <a:gd name="T62" fmla="*/ 546 w 1008"/>
                <a:gd name="T63" fmla="*/ 885 h 983"/>
                <a:gd name="T64" fmla="*/ 592 w 1008"/>
                <a:gd name="T65" fmla="*/ 941 h 983"/>
                <a:gd name="T66" fmla="*/ 676 w 1008"/>
                <a:gd name="T67" fmla="*/ 966 h 983"/>
                <a:gd name="T68" fmla="*/ 720 w 1008"/>
                <a:gd name="T69" fmla="*/ 973 h 983"/>
                <a:gd name="T70" fmla="*/ 716 w 1008"/>
                <a:gd name="T71" fmla="*/ 960 h 983"/>
                <a:gd name="T72" fmla="*/ 701 w 1008"/>
                <a:gd name="T73" fmla="*/ 866 h 983"/>
                <a:gd name="T74" fmla="*/ 693 w 1008"/>
                <a:gd name="T75" fmla="*/ 854 h 983"/>
                <a:gd name="T76" fmla="*/ 713 w 1008"/>
                <a:gd name="T77" fmla="*/ 820 h 983"/>
                <a:gd name="T78" fmla="*/ 718 w 1008"/>
                <a:gd name="T79" fmla="*/ 804 h 983"/>
                <a:gd name="T80" fmla="*/ 732 w 1008"/>
                <a:gd name="T81" fmla="*/ 774 h 983"/>
                <a:gd name="T82" fmla="*/ 745 w 1008"/>
                <a:gd name="T83" fmla="*/ 774 h 983"/>
                <a:gd name="T84" fmla="*/ 753 w 1008"/>
                <a:gd name="T85" fmla="*/ 760 h 983"/>
                <a:gd name="T86" fmla="*/ 763 w 1008"/>
                <a:gd name="T87" fmla="*/ 758 h 983"/>
                <a:gd name="T88" fmla="*/ 774 w 1008"/>
                <a:gd name="T89" fmla="*/ 741 h 983"/>
                <a:gd name="T90" fmla="*/ 799 w 1008"/>
                <a:gd name="T91" fmla="*/ 728 h 983"/>
                <a:gd name="T92" fmla="*/ 805 w 1008"/>
                <a:gd name="T93" fmla="*/ 735 h 983"/>
                <a:gd name="T94" fmla="*/ 883 w 1008"/>
                <a:gd name="T95" fmla="*/ 683 h 983"/>
                <a:gd name="T96" fmla="*/ 899 w 1008"/>
                <a:gd name="T97" fmla="*/ 639 h 983"/>
                <a:gd name="T98" fmla="*/ 916 w 1008"/>
                <a:gd name="T99" fmla="*/ 647 h 983"/>
                <a:gd name="T100" fmla="*/ 987 w 1008"/>
                <a:gd name="T101" fmla="*/ 634 h 983"/>
                <a:gd name="T102" fmla="*/ 983 w 1008"/>
                <a:gd name="T103" fmla="*/ 618 h 983"/>
                <a:gd name="T104" fmla="*/ 993 w 1008"/>
                <a:gd name="T105" fmla="*/ 580 h 983"/>
                <a:gd name="T106" fmla="*/ 997 w 1008"/>
                <a:gd name="T107" fmla="*/ 551 h 983"/>
                <a:gd name="T108" fmla="*/ 1008 w 1008"/>
                <a:gd name="T109" fmla="*/ 513 h 983"/>
                <a:gd name="T110" fmla="*/ 997 w 1008"/>
                <a:gd name="T111" fmla="*/ 480 h 983"/>
                <a:gd name="T112" fmla="*/ 985 w 1008"/>
                <a:gd name="T113" fmla="*/ 461 h 983"/>
                <a:gd name="T114" fmla="*/ 966 w 1008"/>
                <a:gd name="T115" fmla="*/ 422 h 983"/>
                <a:gd name="T116" fmla="*/ 943 w 1008"/>
                <a:gd name="T117" fmla="*/ 284 h 9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08"/>
                <a:gd name="T178" fmla="*/ 0 h 983"/>
                <a:gd name="T179" fmla="*/ 1008 w 1008"/>
                <a:gd name="T180" fmla="*/ 983 h 9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08" h="983">
                  <a:moveTo>
                    <a:pt x="928" y="277"/>
                  </a:moveTo>
                  <a:lnTo>
                    <a:pt x="924" y="275"/>
                  </a:lnTo>
                  <a:lnTo>
                    <a:pt x="922" y="273"/>
                  </a:lnTo>
                  <a:lnTo>
                    <a:pt x="916" y="269"/>
                  </a:lnTo>
                  <a:lnTo>
                    <a:pt x="880" y="250"/>
                  </a:lnTo>
                  <a:lnTo>
                    <a:pt x="878" y="254"/>
                  </a:lnTo>
                  <a:lnTo>
                    <a:pt x="866" y="255"/>
                  </a:lnTo>
                  <a:lnTo>
                    <a:pt x="851" y="254"/>
                  </a:lnTo>
                  <a:lnTo>
                    <a:pt x="843" y="254"/>
                  </a:lnTo>
                  <a:lnTo>
                    <a:pt x="839" y="255"/>
                  </a:lnTo>
                  <a:lnTo>
                    <a:pt x="826" y="259"/>
                  </a:lnTo>
                  <a:lnTo>
                    <a:pt x="809" y="261"/>
                  </a:lnTo>
                  <a:lnTo>
                    <a:pt x="805" y="263"/>
                  </a:lnTo>
                  <a:lnTo>
                    <a:pt x="793" y="273"/>
                  </a:lnTo>
                  <a:lnTo>
                    <a:pt x="782" y="265"/>
                  </a:lnTo>
                  <a:lnTo>
                    <a:pt x="774" y="261"/>
                  </a:lnTo>
                  <a:lnTo>
                    <a:pt x="774" y="259"/>
                  </a:lnTo>
                  <a:lnTo>
                    <a:pt x="772" y="257"/>
                  </a:lnTo>
                  <a:lnTo>
                    <a:pt x="766" y="257"/>
                  </a:lnTo>
                  <a:lnTo>
                    <a:pt x="764" y="261"/>
                  </a:lnTo>
                  <a:lnTo>
                    <a:pt x="761" y="261"/>
                  </a:lnTo>
                  <a:lnTo>
                    <a:pt x="753" y="259"/>
                  </a:lnTo>
                  <a:lnTo>
                    <a:pt x="751" y="254"/>
                  </a:lnTo>
                  <a:lnTo>
                    <a:pt x="749" y="252"/>
                  </a:lnTo>
                  <a:lnTo>
                    <a:pt x="741" y="255"/>
                  </a:lnTo>
                  <a:lnTo>
                    <a:pt x="736" y="263"/>
                  </a:lnTo>
                  <a:lnTo>
                    <a:pt x="738" y="269"/>
                  </a:lnTo>
                  <a:lnTo>
                    <a:pt x="732" y="273"/>
                  </a:lnTo>
                  <a:lnTo>
                    <a:pt x="728" y="267"/>
                  </a:lnTo>
                  <a:lnTo>
                    <a:pt x="730" y="259"/>
                  </a:lnTo>
                  <a:lnTo>
                    <a:pt x="730" y="255"/>
                  </a:lnTo>
                  <a:lnTo>
                    <a:pt x="722" y="255"/>
                  </a:lnTo>
                  <a:lnTo>
                    <a:pt x="715" y="261"/>
                  </a:lnTo>
                  <a:lnTo>
                    <a:pt x="713" y="261"/>
                  </a:lnTo>
                  <a:lnTo>
                    <a:pt x="695" y="248"/>
                  </a:lnTo>
                  <a:lnTo>
                    <a:pt x="690" y="250"/>
                  </a:lnTo>
                  <a:lnTo>
                    <a:pt x="686" y="259"/>
                  </a:lnTo>
                  <a:lnTo>
                    <a:pt x="672" y="255"/>
                  </a:lnTo>
                  <a:lnTo>
                    <a:pt x="672" y="248"/>
                  </a:lnTo>
                  <a:lnTo>
                    <a:pt x="668" y="246"/>
                  </a:lnTo>
                  <a:lnTo>
                    <a:pt x="661" y="238"/>
                  </a:lnTo>
                  <a:lnTo>
                    <a:pt x="661" y="236"/>
                  </a:lnTo>
                  <a:lnTo>
                    <a:pt x="642" y="232"/>
                  </a:lnTo>
                  <a:lnTo>
                    <a:pt x="636" y="238"/>
                  </a:lnTo>
                  <a:lnTo>
                    <a:pt x="628" y="234"/>
                  </a:lnTo>
                  <a:lnTo>
                    <a:pt x="622" y="227"/>
                  </a:lnTo>
                  <a:lnTo>
                    <a:pt x="619" y="229"/>
                  </a:lnTo>
                  <a:lnTo>
                    <a:pt x="617" y="231"/>
                  </a:lnTo>
                  <a:lnTo>
                    <a:pt x="613" y="231"/>
                  </a:lnTo>
                  <a:lnTo>
                    <a:pt x="605" y="227"/>
                  </a:lnTo>
                  <a:lnTo>
                    <a:pt x="586" y="223"/>
                  </a:lnTo>
                  <a:lnTo>
                    <a:pt x="582" y="223"/>
                  </a:lnTo>
                  <a:lnTo>
                    <a:pt x="578" y="215"/>
                  </a:lnTo>
                  <a:lnTo>
                    <a:pt x="580" y="211"/>
                  </a:lnTo>
                  <a:lnTo>
                    <a:pt x="576" y="208"/>
                  </a:lnTo>
                  <a:lnTo>
                    <a:pt x="569" y="204"/>
                  </a:lnTo>
                  <a:lnTo>
                    <a:pt x="565" y="208"/>
                  </a:lnTo>
                  <a:lnTo>
                    <a:pt x="549" y="209"/>
                  </a:lnTo>
                  <a:lnTo>
                    <a:pt x="544" y="206"/>
                  </a:lnTo>
                  <a:lnTo>
                    <a:pt x="534" y="192"/>
                  </a:lnTo>
                  <a:lnTo>
                    <a:pt x="530" y="190"/>
                  </a:lnTo>
                  <a:lnTo>
                    <a:pt x="521" y="188"/>
                  </a:lnTo>
                  <a:lnTo>
                    <a:pt x="526" y="12"/>
                  </a:lnTo>
                  <a:lnTo>
                    <a:pt x="310" y="0"/>
                  </a:lnTo>
                  <a:lnTo>
                    <a:pt x="308" y="0"/>
                  </a:lnTo>
                  <a:lnTo>
                    <a:pt x="275" y="409"/>
                  </a:lnTo>
                  <a:lnTo>
                    <a:pt x="2" y="382"/>
                  </a:lnTo>
                  <a:lnTo>
                    <a:pt x="0" y="384"/>
                  </a:lnTo>
                  <a:lnTo>
                    <a:pt x="2" y="388"/>
                  </a:lnTo>
                  <a:lnTo>
                    <a:pt x="4" y="388"/>
                  </a:lnTo>
                  <a:lnTo>
                    <a:pt x="0" y="394"/>
                  </a:lnTo>
                  <a:lnTo>
                    <a:pt x="4" y="401"/>
                  </a:lnTo>
                  <a:lnTo>
                    <a:pt x="4" y="403"/>
                  </a:lnTo>
                  <a:lnTo>
                    <a:pt x="20" y="413"/>
                  </a:lnTo>
                  <a:lnTo>
                    <a:pt x="22" y="422"/>
                  </a:lnTo>
                  <a:lnTo>
                    <a:pt x="27" y="434"/>
                  </a:lnTo>
                  <a:lnTo>
                    <a:pt x="43" y="444"/>
                  </a:lnTo>
                  <a:lnTo>
                    <a:pt x="85" y="493"/>
                  </a:lnTo>
                  <a:lnTo>
                    <a:pt x="119" y="522"/>
                  </a:lnTo>
                  <a:lnTo>
                    <a:pt x="123" y="528"/>
                  </a:lnTo>
                  <a:lnTo>
                    <a:pt x="125" y="534"/>
                  </a:lnTo>
                  <a:lnTo>
                    <a:pt x="125" y="541"/>
                  </a:lnTo>
                  <a:lnTo>
                    <a:pt x="127" y="545"/>
                  </a:lnTo>
                  <a:lnTo>
                    <a:pt x="135" y="559"/>
                  </a:lnTo>
                  <a:lnTo>
                    <a:pt x="135" y="587"/>
                  </a:lnTo>
                  <a:lnTo>
                    <a:pt x="137" y="595"/>
                  </a:lnTo>
                  <a:lnTo>
                    <a:pt x="148" y="616"/>
                  </a:lnTo>
                  <a:lnTo>
                    <a:pt x="202" y="657"/>
                  </a:lnTo>
                  <a:lnTo>
                    <a:pt x="238" y="678"/>
                  </a:lnTo>
                  <a:lnTo>
                    <a:pt x="248" y="680"/>
                  </a:lnTo>
                  <a:lnTo>
                    <a:pt x="256" y="676"/>
                  </a:lnTo>
                  <a:lnTo>
                    <a:pt x="263" y="666"/>
                  </a:lnTo>
                  <a:lnTo>
                    <a:pt x="269" y="662"/>
                  </a:lnTo>
                  <a:lnTo>
                    <a:pt x="286" y="626"/>
                  </a:lnTo>
                  <a:lnTo>
                    <a:pt x="292" y="614"/>
                  </a:lnTo>
                  <a:lnTo>
                    <a:pt x="298" y="612"/>
                  </a:lnTo>
                  <a:lnTo>
                    <a:pt x="311" y="616"/>
                  </a:lnTo>
                  <a:lnTo>
                    <a:pt x="313" y="614"/>
                  </a:lnTo>
                  <a:lnTo>
                    <a:pt x="315" y="609"/>
                  </a:lnTo>
                  <a:lnTo>
                    <a:pt x="319" y="605"/>
                  </a:lnTo>
                  <a:lnTo>
                    <a:pt x="327" y="607"/>
                  </a:lnTo>
                  <a:lnTo>
                    <a:pt x="333" y="612"/>
                  </a:lnTo>
                  <a:lnTo>
                    <a:pt x="354" y="614"/>
                  </a:lnTo>
                  <a:lnTo>
                    <a:pt x="359" y="618"/>
                  </a:lnTo>
                  <a:lnTo>
                    <a:pt x="373" y="622"/>
                  </a:lnTo>
                  <a:lnTo>
                    <a:pt x="379" y="618"/>
                  </a:lnTo>
                  <a:lnTo>
                    <a:pt x="396" y="628"/>
                  </a:lnTo>
                  <a:lnTo>
                    <a:pt x="400" y="637"/>
                  </a:lnTo>
                  <a:lnTo>
                    <a:pt x="402" y="637"/>
                  </a:lnTo>
                  <a:lnTo>
                    <a:pt x="404" y="641"/>
                  </a:lnTo>
                  <a:lnTo>
                    <a:pt x="405" y="643"/>
                  </a:lnTo>
                  <a:lnTo>
                    <a:pt x="413" y="647"/>
                  </a:lnTo>
                  <a:lnTo>
                    <a:pt x="423" y="659"/>
                  </a:lnTo>
                  <a:lnTo>
                    <a:pt x="438" y="674"/>
                  </a:lnTo>
                  <a:lnTo>
                    <a:pt x="446" y="685"/>
                  </a:lnTo>
                  <a:lnTo>
                    <a:pt x="446" y="691"/>
                  </a:lnTo>
                  <a:lnTo>
                    <a:pt x="471" y="747"/>
                  </a:lnTo>
                  <a:lnTo>
                    <a:pt x="473" y="758"/>
                  </a:lnTo>
                  <a:lnTo>
                    <a:pt x="500" y="787"/>
                  </a:lnTo>
                  <a:lnTo>
                    <a:pt x="501" y="795"/>
                  </a:lnTo>
                  <a:lnTo>
                    <a:pt x="519" y="814"/>
                  </a:lnTo>
                  <a:lnTo>
                    <a:pt x="525" y="816"/>
                  </a:lnTo>
                  <a:lnTo>
                    <a:pt x="530" y="825"/>
                  </a:lnTo>
                  <a:lnTo>
                    <a:pt x="534" y="829"/>
                  </a:lnTo>
                  <a:lnTo>
                    <a:pt x="532" y="848"/>
                  </a:lnTo>
                  <a:lnTo>
                    <a:pt x="538" y="856"/>
                  </a:lnTo>
                  <a:lnTo>
                    <a:pt x="540" y="877"/>
                  </a:lnTo>
                  <a:lnTo>
                    <a:pt x="546" y="885"/>
                  </a:lnTo>
                  <a:lnTo>
                    <a:pt x="565" y="920"/>
                  </a:lnTo>
                  <a:lnTo>
                    <a:pt x="565" y="931"/>
                  </a:lnTo>
                  <a:lnTo>
                    <a:pt x="578" y="931"/>
                  </a:lnTo>
                  <a:lnTo>
                    <a:pt x="592" y="941"/>
                  </a:lnTo>
                  <a:lnTo>
                    <a:pt x="609" y="946"/>
                  </a:lnTo>
                  <a:lnTo>
                    <a:pt x="634" y="962"/>
                  </a:lnTo>
                  <a:lnTo>
                    <a:pt x="668" y="966"/>
                  </a:lnTo>
                  <a:lnTo>
                    <a:pt x="676" y="966"/>
                  </a:lnTo>
                  <a:lnTo>
                    <a:pt x="695" y="979"/>
                  </a:lnTo>
                  <a:lnTo>
                    <a:pt x="703" y="983"/>
                  </a:lnTo>
                  <a:lnTo>
                    <a:pt x="713" y="971"/>
                  </a:lnTo>
                  <a:lnTo>
                    <a:pt x="720" y="973"/>
                  </a:lnTo>
                  <a:lnTo>
                    <a:pt x="722" y="971"/>
                  </a:lnTo>
                  <a:lnTo>
                    <a:pt x="722" y="966"/>
                  </a:lnTo>
                  <a:lnTo>
                    <a:pt x="715" y="964"/>
                  </a:lnTo>
                  <a:lnTo>
                    <a:pt x="716" y="960"/>
                  </a:lnTo>
                  <a:lnTo>
                    <a:pt x="709" y="952"/>
                  </a:lnTo>
                  <a:lnTo>
                    <a:pt x="697" y="908"/>
                  </a:lnTo>
                  <a:lnTo>
                    <a:pt x="692" y="891"/>
                  </a:lnTo>
                  <a:lnTo>
                    <a:pt x="701" y="866"/>
                  </a:lnTo>
                  <a:lnTo>
                    <a:pt x="699" y="858"/>
                  </a:lnTo>
                  <a:lnTo>
                    <a:pt x="697" y="856"/>
                  </a:lnTo>
                  <a:lnTo>
                    <a:pt x="695" y="856"/>
                  </a:lnTo>
                  <a:lnTo>
                    <a:pt x="693" y="854"/>
                  </a:lnTo>
                  <a:lnTo>
                    <a:pt x="693" y="852"/>
                  </a:lnTo>
                  <a:lnTo>
                    <a:pt x="695" y="850"/>
                  </a:lnTo>
                  <a:lnTo>
                    <a:pt x="707" y="843"/>
                  </a:lnTo>
                  <a:lnTo>
                    <a:pt x="713" y="820"/>
                  </a:lnTo>
                  <a:lnTo>
                    <a:pt x="707" y="818"/>
                  </a:lnTo>
                  <a:lnTo>
                    <a:pt x="705" y="806"/>
                  </a:lnTo>
                  <a:lnTo>
                    <a:pt x="711" y="799"/>
                  </a:lnTo>
                  <a:lnTo>
                    <a:pt x="718" y="804"/>
                  </a:lnTo>
                  <a:lnTo>
                    <a:pt x="732" y="797"/>
                  </a:lnTo>
                  <a:lnTo>
                    <a:pt x="736" y="783"/>
                  </a:lnTo>
                  <a:lnTo>
                    <a:pt x="728" y="779"/>
                  </a:lnTo>
                  <a:lnTo>
                    <a:pt x="732" y="774"/>
                  </a:lnTo>
                  <a:lnTo>
                    <a:pt x="734" y="774"/>
                  </a:lnTo>
                  <a:lnTo>
                    <a:pt x="738" y="776"/>
                  </a:lnTo>
                  <a:lnTo>
                    <a:pt x="741" y="772"/>
                  </a:lnTo>
                  <a:lnTo>
                    <a:pt x="745" y="774"/>
                  </a:lnTo>
                  <a:lnTo>
                    <a:pt x="749" y="774"/>
                  </a:lnTo>
                  <a:lnTo>
                    <a:pt x="753" y="772"/>
                  </a:lnTo>
                  <a:lnTo>
                    <a:pt x="753" y="770"/>
                  </a:lnTo>
                  <a:lnTo>
                    <a:pt x="753" y="760"/>
                  </a:lnTo>
                  <a:lnTo>
                    <a:pt x="755" y="756"/>
                  </a:lnTo>
                  <a:lnTo>
                    <a:pt x="759" y="756"/>
                  </a:lnTo>
                  <a:lnTo>
                    <a:pt x="761" y="756"/>
                  </a:lnTo>
                  <a:lnTo>
                    <a:pt x="763" y="758"/>
                  </a:lnTo>
                  <a:lnTo>
                    <a:pt x="784" y="753"/>
                  </a:lnTo>
                  <a:lnTo>
                    <a:pt x="786" y="749"/>
                  </a:lnTo>
                  <a:lnTo>
                    <a:pt x="784" y="747"/>
                  </a:lnTo>
                  <a:lnTo>
                    <a:pt x="774" y="741"/>
                  </a:lnTo>
                  <a:lnTo>
                    <a:pt x="774" y="737"/>
                  </a:lnTo>
                  <a:lnTo>
                    <a:pt x="791" y="731"/>
                  </a:lnTo>
                  <a:lnTo>
                    <a:pt x="795" y="728"/>
                  </a:lnTo>
                  <a:lnTo>
                    <a:pt x="799" y="728"/>
                  </a:lnTo>
                  <a:lnTo>
                    <a:pt x="801" y="728"/>
                  </a:lnTo>
                  <a:lnTo>
                    <a:pt x="799" y="730"/>
                  </a:lnTo>
                  <a:lnTo>
                    <a:pt x="801" y="735"/>
                  </a:lnTo>
                  <a:lnTo>
                    <a:pt x="805" y="735"/>
                  </a:lnTo>
                  <a:lnTo>
                    <a:pt x="809" y="733"/>
                  </a:lnTo>
                  <a:lnTo>
                    <a:pt x="835" y="724"/>
                  </a:lnTo>
                  <a:lnTo>
                    <a:pt x="882" y="695"/>
                  </a:lnTo>
                  <a:lnTo>
                    <a:pt x="883" y="683"/>
                  </a:lnTo>
                  <a:lnTo>
                    <a:pt x="905" y="664"/>
                  </a:lnTo>
                  <a:lnTo>
                    <a:pt x="906" y="662"/>
                  </a:lnTo>
                  <a:lnTo>
                    <a:pt x="897" y="649"/>
                  </a:lnTo>
                  <a:lnTo>
                    <a:pt x="899" y="639"/>
                  </a:lnTo>
                  <a:lnTo>
                    <a:pt x="914" y="634"/>
                  </a:lnTo>
                  <a:lnTo>
                    <a:pt x="916" y="634"/>
                  </a:lnTo>
                  <a:lnTo>
                    <a:pt x="914" y="645"/>
                  </a:lnTo>
                  <a:lnTo>
                    <a:pt x="916" y="647"/>
                  </a:lnTo>
                  <a:lnTo>
                    <a:pt x="931" y="647"/>
                  </a:lnTo>
                  <a:lnTo>
                    <a:pt x="935" y="651"/>
                  </a:lnTo>
                  <a:lnTo>
                    <a:pt x="968" y="635"/>
                  </a:lnTo>
                  <a:lnTo>
                    <a:pt x="987" y="634"/>
                  </a:lnTo>
                  <a:lnTo>
                    <a:pt x="987" y="632"/>
                  </a:lnTo>
                  <a:lnTo>
                    <a:pt x="983" y="628"/>
                  </a:lnTo>
                  <a:lnTo>
                    <a:pt x="981" y="622"/>
                  </a:lnTo>
                  <a:lnTo>
                    <a:pt x="983" y="618"/>
                  </a:lnTo>
                  <a:lnTo>
                    <a:pt x="985" y="612"/>
                  </a:lnTo>
                  <a:lnTo>
                    <a:pt x="991" y="607"/>
                  </a:lnTo>
                  <a:lnTo>
                    <a:pt x="999" y="587"/>
                  </a:lnTo>
                  <a:lnTo>
                    <a:pt x="993" y="580"/>
                  </a:lnTo>
                  <a:lnTo>
                    <a:pt x="993" y="572"/>
                  </a:lnTo>
                  <a:lnTo>
                    <a:pt x="995" y="568"/>
                  </a:lnTo>
                  <a:lnTo>
                    <a:pt x="993" y="563"/>
                  </a:lnTo>
                  <a:lnTo>
                    <a:pt x="997" y="551"/>
                  </a:lnTo>
                  <a:lnTo>
                    <a:pt x="1001" y="547"/>
                  </a:lnTo>
                  <a:lnTo>
                    <a:pt x="1004" y="540"/>
                  </a:lnTo>
                  <a:lnTo>
                    <a:pt x="1008" y="522"/>
                  </a:lnTo>
                  <a:lnTo>
                    <a:pt x="1008" y="513"/>
                  </a:lnTo>
                  <a:lnTo>
                    <a:pt x="1004" y="497"/>
                  </a:lnTo>
                  <a:lnTo>
                    <a:pt x="999" y="488"/>
                  </a:lnTo>
                  <a:lnTo>
                    <a:pt x="997" y="486"/>
                  </a:lnTo>
                  <a:lnTo>
                    <a:pt x="997" y="480"/>
                  </a:lnTo>
                  <a:lnTo>
                    <a:pt x="995" y="476"/>
                  </a:lnTo>
                  <a:lnTo>
                    <a:pt x="991" y="469"/>
                  </a:lnTo>
                  <a:lnTo>
                    <a:pt x="985" y="465"/>
                  </a:lnTo>
                  <a:lnTo>
                    <a:pt x="985" y="461"/>
                  </a:lnTo>
                  <a:lnTo>
                    <a:pt x="987" y="451"/>
                  </a:lnTo>
                  <a:lnTo>
                    <a:pt x="981" y="440"/>
                  </a:lnTo>
                  <a:lnTo>
                    <a:pt x="970" y="428"/>
                  </a:lnTo>
                  <a:lnTo>
                    <a:pt x="966" y="422"/>
                  </a:lnTo>
                  <a:lnTo>
                    <a:pt x="964" y="332"/>
                  </a:lnTo>
                  <a:lnTo>
                    <a:pt x="964" y="284"/>
                  </a:lnTo>
                  <a:lnTo>
                    <a:pt x="953" y="280"/>
                  </a:lnTo>
                  <a:lnTo>
                    <a:pt x="943" y="284"/>
                  </a:lnTo>
                  <a:lnTo>
                    <a:pt x="939" y="284"/>
                  </a:lnTo>
                  <a:lnTo>
                    <a:pt x="928" y="277"/>
                  </a:lnTo>
                </a:path>
              </a:pathLst>
            </a:custGeom>
            <a:noFill/>
            <a:ln w="0">
              <a:solidFill>
                <a:srgbClr val="000000"/>
              </a:solidFill>
              <a:prstDash val="solid"/>
              <a:round/>
              <a:headEnd/>
              <a:tailEnd/>
            </a:ln>
          </p:spPr>
          <p:txBody>
            <a:bodyPr/>
            <a:lstStyle/>
            <a:p>
              <a:endParaRPr lang="en-US"/>
            </a:p>
          </p:txBody>
        </p:sp>
        <p:sp>
          <p:nvSpPr>
            <p:cNvPr id="645" name="Freeform 335"/>
            <p:cNvSpPr>
              <a:spLocks/>
            </p:cNvSpPr>
            <p:nvPr/>
          </p:nvSpPr>
          <p:spPr bwMode="auto">
            <a:xfrm>
              <a:off x="3016000" y="4328094"/>
              <a:ext cx="253223" cy="462998"/>
            </a:xfrm>
            <a:custGeom>
              <a:avLst/>
              <a:gdLst>
                <a:gd name="T0" fmla="*/ 0 w 105"/>
                <a:gd name="T1" fmla="*/ 203 h 203"/>
                <a:gd name="T2" fmla="*/ 105 w 105"/>
                <a:gd name="T3" fmla="*/ 0 h 203"/>
                <a:gd name="T4" fmla="*/ 0 w 105"/>
                <a:gd name="T5" fmla="*/ 203 h 203"/>
                <a:gd name="T6" fmla="*/ 0 60000 65536"/>
                <a:gd name="T7" fmla="*/ 0 60000 65536"/>
                <a:gd name="T8" fmla="*/ 0 60000 65536"/>
                <a:gd name="T9" fmla="*/ 0 w 105"/>
                <a:gd name="T10" fmla="*/ 0 h 203"/>
                <a:gd name="T11" fmla="*/ 105 w 105"/>
                <a:gd name="T12" fmla="*/ 203 h 203"/>
              </a:gdLst>
              <a:ahLst/>
              <a:cxnLst>
                <a:cxn ang="T6">
                  <a:pos x="T0" y="T1"/>
                </a:cxn>
                <a:cxn ang="T7">
                  <a:pos x="T2" y="T3"/>
                </a:cxn>
                <a:cxn ang="T8">
                  <a:pos x="T4" y="T5"/>
                </a:cxn>
              </a:cxnLst>
              <a:rect l="T9" t="T10" r="T11" b="T12"/>
              <a:pathLst>
                <a:path w="105" h="203">
                  <a:moveTo>
                    <a:pt x="0" y="203"/>
                  </a:moveTo>
                  <a:lnTo>
                    <a:pt x="105" y="0"/>
                  </a:lnTo>
                  <a:lnTo>
                    <a:pt x="0" y="203"/>
                  </a:lnTo>
                  <a:close/>
                </a:path>
              </a:pathLst>
            </a:custGeom>
            <a:solidFill>
              <a:srgbClr val="000000"/>
            </a:solidFill>
            <a:ln w="9525">
              <a:noFill/>
              <a:round/>
              <a:headEnd/>
              <a:tailEnd/>
            </a:ln>
          </p:spPr>
          <p:txBody>
            <a:bodyPr/>
            <a:lstStyle/>
            <a:p>
              <a:endParaRPr lang="en-US"/>
            </a:p>
          </p:txBody>
        </p:sp>
        <p:sp>
          <p:nvSpPr>
            <p:cNvPr id="646" name="Freeform 336"/>
            <p:cNvSpPr>
              <a:spLocks/>
            </p:cNvSpPr>
            <p:nvPr/>
          </p:nvSpPr>
          <p:spPr bwMode="auto">
            <a:xfrm>
              <a:off x="3298163" y="4186686"/>
              <a:ext cx="77173" cy="75266"/>
            </a:xfrm>
            <a:custGeom>
              <a:avLst/>
              <a:gdLst>
                <a:gd name="T0" fmla="*/ 15 w 32"/>
                <a:gd name="T1" fmla="*/ 33 h 33"/>
                <a:gd name="T2" fmla="*/ 9 w 32"/>
                <a:gd name="T3" fmla="*/ 33 h 33"/>
                <a:gd name="T4" fmla="*/ 4 w 32"/>
                <a:gd name="T5" fmla="*/ 29 h 33"/>
                <a:gd name="T6" fmla="*/ 0 w 32"/>
                <a:gd name="T7" fmla="*/ 23 h 33"/>
                <a:gd name="T8" fmla="*/ 0 w 32"/>
                <a:gd name="T9" fmla="*/ 15 h 33"/>
                <a:gd name="T10" fmla="*/ 0 w 32"/>
                <a:gd name="T11" fmla="*/ 10 h 33"/>
                <a:gd name="T12" fmla="*/ 4 w 32"/>
                <a:gd name="T13" fmla="*/ 4 h 33"/>
                <a:gd name="T14" fmla="*/ 9 w 32"/>
                <a:gd name="T15" fmla="*/ 0 h 33"/>
                <a:gd name="T16" fmla="*/ 15 w 32"/>
                <a:gd name="T17" fmla="*/ 0 h 33"/>
                <a:gd name="T18" fmla="*/ 23 w 32"/>
                <a:gd name="T19" fmla="*/ 0 h 33"/>
                <a:gd name="T20" fmla="*/ 29 w 32"/>
                <a:gd name="T21" fmla="*/ 4 h 33"/>
                <a:gd name="T22" fmla="*/ 32 w 32"/>
                <a:gd name="T23" fmla="*/ 10 h 33"/>
                <a:gd name="T24" fmla="*/ 32 w 32"/>
                <a:gd name="T25" fmla="*/ 15 h 33"/>
                <a:gd name="T26" fmla="*/ 32 w 32"/>
                <a:gd name="T27" fmla="*/ 23 h 33"/>
                <a:gd name="T28" fmla="*/ 29 w 32"/>
                <a:gd name="T29" fmla="*/ 29 h 33"/>
                <a:gd name="T30" fmla="*/ 23 w 32"/>
                <a:gd name="T31" fmla="*/ 33 h 33"/>
                <a:gd name="T32" fmla="*/ 15 w 32"/>
                <a:gd name="T33" fmla="*/ 33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3"/>
                <a:gd name="T53" fmla="*/ 32 w 32"/>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3">
                  <a:moveTo>
                    <a:pt x="15" y="33"/>
                  </a:moveTo>
                  <a:lnTo>
                    <a:pt x="9" y="33"/>
                  </a:lnTo>
                  <a:lnTo>
                    <a:pt x="4" y="29"/>
                  </a:lnTo>
                  <a:lnTo>
                    <a:pt x="0" y="23"/>
                  </a:lnTo>
                  <a:lnTo>
                    <a:pt x="0" y="15"/>
                  </a:lnTo>
                  <a:lnTo>
                    <a:pt x="0" y="10"/>
                  </a:lnTo>
                  <a:lnTo>
                    <a:pt x="4" y="4"/>
                  </a:lnTo>
                  <a:lnTo>
                    <a:pt x="9" y="0"/>
                  </a:lnTo>
                  <a:lnTo>
                    <a:pt x="15" y="0"/>
                  </a:lnTo>
                  <a:lnTo>
                    <a:pt x="23" y="0"/>
                  </a:lnTo>
                  <a:lnTo>
                    <a:pt x="29" y="4"/>
                  </a:lnTo>
                  <a:lnTo>
                    <a:pt x="32" y="10"/>
                  </a:lnTo>
                  <a:lnTo>
                    <a:pt x="32" y="15"/>
                  </a:lnTo>
                  <a:lnTo>
                    <a:pt x="32" y="23"/>
                  </a:lnTo>
                  <a:lnTo>
                    <a:pt x="29" y="29"/>
                  </a:lnTo>
                  <a:lnTo>
                    <a:pt x="23" y="33"/>
                  </a:lnTo>
                  <a:lnTo>
                    <a:pt x="15" y="33"/>
                  </a:lnTo>
                  <a:close/>
                </a:path>
              </a:pathLst>
            </a:custGeom>
            <a:solidFill>
              <a:srgbClr val="FF1A00"/>
            </a:solidFill>
            <a:ln w="9525">
              <a:noFill/>
              <a:round/>
              <a:headEnd/>
              <a:tailEnd/>
            </a:ln>
          </p:spPr>
          <p:txBody>
            <a:bodyPr/>
            <a:lstStyle/>
            <a:p>
              <a:endParaRPr lang="en-US"/>
            </a:p>
          </p:txBody>
        </p:sp>
        <p:sp>
          <p:nvSpPr>
            <p:cNvPr id="647" name="Rectangle 337"/>
            <p:cNvSpPr>
              <a:spLocks noChangeArrowheads="1"/>
            </p:cNvSpPr>
            <p:nvPr/>
          </p:nvSpPr>
          <p:spPr bwMode="auto">
            <a:xfrm>
              <a:off x="2367266" y="3472802"/>
              <a:ext cx="91643" cy="218955"/>
            </a:xfrm>
            <a:prstGeom prst="rect">
              <a:avLst/>
            </a:prstGeom>
            <a:solidFill>
              <a:srgbClr val="FFFFFF"/>
            </a:solidFill>
            <a:ln w="9525">
              <a:noFill/>
              <a:miter lim="800000"/>
              <a:headEnd/>
              <a:tailEnd/>
            </a:ln>
          </p:spPr>
          <p:txBody>
            <a:bodyPr/>
            <a:lstStyle/>
            <a:p>
              <a:pPr eaLnBrk="0" hangingPunct="0"/>
              <a:endParaRPr lang="en-US"/>
            </a:p>
          </p:txBody>
        </p:sp>
        <p:sp>
          <p:nvSpPr>
            <p:cNvPr id="648" name="Freeform 338"/>
            <p:cNvSpPr>
              <a:spLocks/>
            </p:cNvSpPr>
            <p:nvPr/>
          </p:nvSpPr>
          <p:spPr bwMode="auto">
            <a:xfrm>
              <a:off x="2326268" y="3534383"/>
              <a:ext cx="81996" cy="100354"/>
            </a:xfrm>
            <a:custGeom>
              <a:avLst/>
              <a:gdLst>
                <a:gd name="T0" fmla="*/ 32 w 34"/>
                <a:gd name="T1" fmla="*/ 14 h 44"/>
                <a:gd name="T2" fmla="*/ 30 w 34"/>
                <a:gd name="T3" fmla="*/ 8 h 44"/>
                <a:gd name="T4" fmla="*/ 29 w 34"/>
                <a:gd name="T5" fmla="*/ 4 h 44"/>
                <a:gd name="T6" fmla="*/ 23 w 34"/>
                <a:gd name="T7" fmla="*/ 0 h 44"/>
                <a:gd name="T8" fmla="*/ 17 w 34"/>
                <a:gd name="T9" fmla="*/ 0 h 44"/>
                <a:gd name="T10" fmla="*/ 9 w 34"/>
                <a:gd name="T11" fmla="*/ 0 h 44"/>
                <a:gd name="T12" fmla="*/ 5 w 34"/>
                <a:gd name="T13" fmla="*/ 4 h 44"/>
                <a:gd name="T14" fmla="*/ 2 w 34"/>
                <a:gd name="T15" fmla="*/ 8 h 44"/>
                <a:gd name="T16" fmla="*/ 2 w 34"/>
                <a:gd name="T17" fmla="*/ 14 h 44"/>
                <a:gd name="T18" fmla="*/ 2 w 34"/>
                <a:gd name="T19" fmla="*/ 17 h 44"/>
                <a:gd name="T20" fmla="*/ 5 w 34"/>
                <a:gd name="T21" fmla="*/ 19 h 44"/>
                <a:gd name="T22" fmla="*/ 9 w 34"/>
                <a:gd name="T23" fmla="*/ 23 h 44"/>
                <a:gd name="T24" fmla="*/ 21 w 34"/>
                <a:gd name="T25" fmla="*/ 25 h 44"/>
                <a:gd name="T26" fmla="*/ 27 w 34"/>
                <a:gd name="T27" fmla="*/ 27 h 44"/>
                <a:gd name="T28" fmla="*/ 27 w 34"/>
                <a:gd name="T29" fmla="*/ 29 h 44"/>
                <a:gd name="T30" fmla="*/ 29 w 34"/>
                <a:gd name="T31" fmla="*/ 31 h 44"/>
                <a:gd name="T32" fmla="*/ 27 w 34"/>
                <a:gd name="T33" fmla="*/ 35 h 44"/>
                <a:gd name="T34" fmla="*/ 25 w 34"/>
                <a:gd name="T35" fmla="*/ 37 h 44"/>
                <a:gd name="T36" fmla="*/ 21 w 34"/>
                <a:gd name="T37" fmla="*/ 39 h 44"/>
                <a:gd name="T38" fmla="*/ 17 w 34"/>
                <a:gd name="T39" fmla="*/ 39 h 44"/>
                <a:gd name="T40" fmla="*/ 13 w 34"/>
                <a:gd name="T41" fmla="*/ 39 h 44"/>
                <a:gd name="T42" fmla="*/ 7 w 34"/>
                <a:gd name="T43" fmla="*/ 37 h 44"/>
                <a:gd name="T44" fmla="*/ 5 w 34"/>
                <a:gd name="T45" fmla="*/ 33 h 44"/>
                <a:gd name="T46" fmla="*/ 5 w 34"/>
                <a:gd name="T47" fmla="*/ 29 h 44"/>
                <a:gd name="T48" fmla="*/ 0 w 34"/>
                <a:gd name="T49" fmla="*/ 29 h 44"/>
                <a:gd name="T50" fmla="*/ 0 w 34"/>
                <a:gd name="T51" fmla="*/ 35 h 44"/>
                <a:gd name="T52" fmla="*/ 2 w 34"/>
                <a:gd name="T53" fmla="*/ 37 h 44"/>
                <a:gd name="T54" fmla="*/ 4 w 34"/>
                <a:gd name="T55" fmla="*/ 40 h 44"/>
                <a:gd name="T56" fmla="*/ 7 w 34"/>
                <a:gd name="T57" fmla="*/ 42 h 44"/>
                <a:gd name="T58" fmla="*/ 11 w 34"/>
                <a:gd name="T59" fmla="*/ 44 h 44"/>
                <a:gd name="T60" fmla="*/ 17 w 34"/>
                <a:gd name="T61" fmla="*/ 44 h 44"/>
                <a:gd name="T62" fmla="*/ 25 w 34"/>
                <a:gd name="T63" fmla="*/ 42 h 44"/>
                <a:gd name="T64" fmla="*/ 29 w 34"/>
                <a:gd name="T65" fmla="*/ 40 h 44"/>
                <a:gd name="T66" fmla="*/ 32 w 34"/>
                <a:gd name="T67" fmla="*/ 37 h 44"/>
                <a:gd name="T68" fmla="*/ 34 w 34"/>
                <a:gd name="T69" fmla="*/ 31 h 44"/>
                <a:gd name="T70" fmla="*/ 32 w 34"/>
                <a:gd name="T71" fmla="*/ 27 h 44"/>
                <a:gd name="T72" fmla="*/ 30 w 34"/>
                <a:gd name="T73" fmla="*/ 25 h 44"/>
                <a:gd name="T74" fmla="*/ 29 w 34"/>
                <a:gd name="T75" fmla="*/ 21 h 44"/>
                <a:gd name="T76" fmla="*/ 25 w 34"/>
                <a:gd name="T77" fmla="*/ 19 h 44"/>
                <a:gd name="T78" fmla="*/ 11 w 34"/>
                <a:gd name="T79" fmla="*/ 17 h 44"/>
                <a:gd name="T80" fmla="*/ 7 w 34"/>
                <a:gd name="T81" fmla="*/ 16 h 44"/>
                <a:gd name="T82" fmla="*/ 7 w 34"/>
                <a:gd name="T83" fmla="*/ 12 h 44"/>
                <a:gd name="T84" fmla="*/ 7 w 34"/>
                <a:gd name="T85" fmla="*/ 8 h 44"/>
                <a:gd name="T86" fmla="*/ 9 w 34"/>
                <a:gd name="T87" fmla="*/ 6 h 44"/>
                <a:gd name="T88" fmla="*/ 13 w 34"/>
                <a:gd name="T89" fmla="*/ 6 h 44"/>
                <a:gd name="T90" fmla="*/ 17 w 34"/>
                <a:gd name="T91" fmla="*/ 4 h 44"/>
                <a:gd name="T92" fmla="*/ 21 w 34"/>
                <a:gd name="T93" fmla="*/ 6 h 44"/>
                <a:gd name="T94" fmla="*/ 25 w 34"/>
                <a:gd name="T95" fmla="*/ 8 h 44"/>
                <a:gd name="T96" fmla="*/ 27 w 34"/>
                <a:gd name="T97" fmla="*/ 10 h 44"/>
                <a:gd name="T98" fmla="*/ 27 w 34"/>
                <a:gd name="T99" fmla="*/ 14 h 44"/>
                <a:gd name="T100" fmla="*/ 32 w 34"/>
                <a:gd name="T101" fmla="*/ 14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44"/>
                <a:gd name="T155" fmla="*/ 34 w 34"/>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44">
                  <a:moveTo>
                    <a:pt x="32" y="14"/>
                  </a:moveTo>
                  <a:lnTo>
                    <a:pt x="30" y="8"/>
                  </a:lnTo>
                  <a:lnTo>
                    <a:pt x="29" y="4"/>
                  </a:lnTo>
                  <a:lnTo>
                    <a:pt x="23" y="0"/>
                  </a:lnTo>
                  <a:lnTo>
                    <a:pt x="17" y="0"/>
                  </a:lnTo>
                  <a:lnTo>
                    <a:pt x="9" y="0"/>
                  </a:lnTo>
                  <a:lnTo>
                    <a:pt x="5" y="4"/>
                  </a:lnTo>
                  <a:lnTo>
                    <a:pt x="2" y="8"/>
                  </a:lnTo>
                  <a:lnTo>
                    <a:pt x="2" y="14"/>
                  </a:lnTo>
                  <a:lnTo>
                    <a:pt x="2" y="17"/>
                  </a:lnTo>
                  <a:lnTo>
                    <a:pt x="5" y="19"/>
                  </a:lnTo>
                  <a:lnTo>
                    <a:pt x="9" y="23"/>
                  </a:lnTo>
                  <a:lnTo>
                    <a:pt x="21" y="25"/>
                  </a:lnTo>
                  <a:lnTo>
                    <a:pt x="27" y="27"/>
                  </a:lnTo>
                  <a:lnTo>
                    <a:pt x="27" y="29"/>
                  </a:lnTo>
                  <a:lnTo>
                    <a:pt x="29" y="31"/>
                  </a:lnTo>
                  <a:lnTo>
                    <a:pt x="27" y="35"/>
                  </a:lnTo>
                  <a:lnTo>
                    <a:pt x="25" y="37"/>
                  </a:lnTo>
                  <a:lnTo>
                    <a:pt x="21" y="39"/>
                  </a:lnTo>
                  <a:lnTo>
                    <a:pt x="17" y="39"/>
                  </a:lnTo>
                  <a:lnTo>
                    <a:pt x="13" y="39"/>
                  </a:lnTo>
                  <a:lnTo>
                    <a:pt x="7" y="37"/>
                  </a:lnTo>
                  <a:lnTo>
                    <a:pt x="5" y="33"/>
                  </a:lnTo>
                  <a:lnTo>
                    <a:pt x="5" y="29"/>
                  </a:lnTo>
                  <a:lnTo>
                    <a:pt x="0" y="29"/>
                  </a:lnTo>
                  <a:lnTo>
                    <a:pt x="0" y="35"/>
                  </a:lnTo>
                  <a:lnTo>
                    <a:pt x="2" y="37"/>
                  </a:lnTo>
                  <a:lnTo>
                    <a:pt x="4" y="40"/>
                  </a:lnTo>
                  <a:lnTo>
                    <a:pt x="7" y="42"/>
                  </a:lnTo>
                  <a:lnTo>
                    <a:pt x="11" y="44"/>
                  </a:lnTo>
                  <a:lnTo>
                    <a:pt x="17" y="44"/>
                  </a:lnTo>
                  <a:lnTo>
                    <a:pt x="25" y="42"/>
                  </a:lnTo>
                  <a:lnTo>
                    <a:pt x="29" y="40"/>
                  </a:lnTo>
                  <a:lnTo>
                    <a:pt x="32" y="37"/>
                  </a:lnTo>
                  <a:lnTo>
                    <a:pt x="34" y="31"/>
                  </a:lnTo>
                  <a:lnTo>
                    <a:pt x="32" y="27"/>
                  </a:lnTo>
                  <a:lnTo>
                    <a:pt x="30" y="25"/>
                  </a:lnTo>
                  <a:lnTo>
                    <a:pt x="29" y="21"/>
                  </a:lnTo>
                  <a:lnTo>
                    <a:pt x="25" y="19"/>
                  </a:lnTo>
                  <a:lnTo>
                    <a:pt x="11" y="17"/>
                  </a:lnTo>
                  <a:lnTo>
                    <a:pt x="7" y="16"/>
                  </a:lnTo>
                  <a:lnTo>
                    <a:pt x="7" y="12"/>
                  </a:lnTo>
                  <a:lnTo>
                    <a:pt x="7" y="8"/>
                  </a:lnTo>
                  <a:lnTo>
                    <a:pt x="9" y="6"/>
                  </a:lnTo>
                  <a:lnTo>
                    <a:pt x="13" y="6"/>
                  </a:lnTo>
                  <a:lnTo>
                    <a:pt x="17" y="4"/>
                  </a:lnTo>
                  <a:lnTo>
                    <a:pt x="21" y="6"/>
                  </a:lnTo>
                  <a:lnTo>
                    <a:pt x="25"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649" name="Freeform 339"/>
            <p:cNvSpPr>
              <a:spLocks/>
            </p:cNvSpPr>
            <p:nvPr/>
          </p:nvSpPr>
          <p:spPr bwMode="auto">
            <a:xfrm>
              <a:off x="2422734" y="3561752"/>
              <a:ext cx="60291" cy="72985"/>
            </a:xfrm>
            <a:custGeom>
              <a:avLst/>
              <a:gdLst>
                <a:gd name="T0" fmla="*/ 0 w 25"/>
                <a:gd name="T1" fmla="*/ 0 h 32"/>
                <a:gd name="T2" fmla="*/ 0 w 25"/>
                <a:gd name="T3" fmla="*/ 23 h 32"/>
                <a:gd name="T4" fmla="*/ 0 w 25"/>
                <a:gd name="T5" fmla="*/ 23 h 32"/>
                <a:gd name="T6" fmla="*/ 0 w 25"/>
                <a:gd name="T7" fmla="*/ 27 h 32"/>
                <a:gd name="T8" fmla="*/ 4 w 25"/>
                <a:gd name="T9" fmla="*/ 30 h 32"/>
                <a:gd name="T10" fmla="*/ 6 w 25"/>
                <a:gd name="T11" fmla="*/ 30 h 32"/>
                <a:gd name="T12" fmla="*/ 10 w 25"/>
                <a:gd name="T13" fmla="*/ 32 h 32"/>
                <a:gd name="T14" fmla="*/ 15 w 25"/>
                <a:gd name="T15" fmla="*/ 30 h 32"/>
                <a:gd name="T16" fmla="*/ 17 w 25"/>
                <a:gd name="T17" fmla="*/ 28 h 32"/>
                <a:gd name="T18" fmla="*/ 19 w 25"/>
                <a:gd name="T19" fmla="*/ 27 h 32"/>
                <a:gd name="T20" fmla="*/ 19 w 25"/>
                <a:gd name="T21" fmla="*/ 30 h 32"/>
                <a:gd name="T22" fmla="*/ 25 w 25"/>
                <a:gd name="T23" fmla="*/ 30 h 32"/>
                <a:gd name="T24" fmla="*/ 25 w 25"/>
                <a:gd name="T25" fmla="*/ 0 h 32"/>
                <a:gd name="T26" fmla="*/ 19 w 25"/>
                <a:gd name="T27" fmla="*/ 0 h 32"/>
                <a:gd name="T28" fmla="*/ 19 w 25"/>
                <a:gd name="T29" fmla="*/ 19 h 32"/>
                <a:gd name="T30" fmla="*/ 19 w 25"/>
                <a:gd name="T31" fmla="*/ 19 h 32"/>
                <a:gd name="T32" fmla="*/ 17 w 25"/>
                <a:gd name="T33" fmla="*/ 25 h 32"/>
                <a:gd name="T34" fmla="*/ 15 w 25"/>
                <a:gd name="T35" fmla="*/ 27 h 32"/>
                <a:gd name="T36" fmla="*/ 12 w 25"/>
                <a:gd name="T37" fmla="*/ 27 h 32"/>
                <a:gd name="T38" fmla="*/ 10 w 25"/>
                <a:gd name="T39" fmla="*/ 27 h 32"/>
                <a:gd name="T40" fmla="*/ 8 w 25"/>
                <a:gd name="T41" fmla="*/ 27 h 32"/>
                <a:gd name="T42" fmla="*/ 6 w 25"/>
                <a:gd name="T43" fmla="*/ 25 h 32"/>
                <a:gd name="T44" fmla="*/ 6 w 25"/>
                <a:gd name="T45" fmla="*/ 21 h 32"/>
                <a:gd name="T46" fmla="*/ 6 w 25"/>
                <a:gd name="T47" fmla="*/ 0 h 32"/>
                <a:gd name="T48" fmla="*/ 0 w 25"/>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2"/>
                <a:gd name="T77" fmla="*/ 25 w 2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2">
                  <a:moveTo>
                    <a:pt x="0" y="0"/>
                  </a:moveTo>
                  <a:lnTo>
                    <a:pt x="0" y="23"/>
                  </a:lnTo>
                  <a:lnTo>
                    <a:pt x="0" y="27"/>
                  </a:lnTo>
                  <a:lnTo>
                    <a:pt x="4" y="30"/>
                  </a:lnTo>
                  <a:lnTo>
                    <a:pt x="6" y="30"/>
                  </a:lnTo>
                  <a:lnTo>
                    <a:pt x="10" y="32"/>
                  </a:lnTo>
                  <a:lnTo>
                    <a:pt x="15" y="30"/>
                  </a:lnTo>
                  <a:lnTo>
                    <a:pt x="17" y="28"/>
                  </a:lnTo>
                  <a:lnTo>
                    <a:pt x="19" y="27"/>
                  </a:lnTo>
                  <a:lnTo>
                    <a:pt x="19" y="30"/>
                  </a:lnTo>
                  <a:lnTo>
                    <a:pt x="25" y="30"/>
                  </a:lnTo>
                  <a:lnTo>
                    <a:pt x="25" y="0"/>
                  </a:lnTo>
                  <a:lnTo>
                    <a:pt x="19" y="0"/>
                  </a:lnTo>
                  <a:lnTo>
                    <a:pt x="19" y="19"/>
                  </a:lnTo>
                  <a:lnTo>
                    <a:pt x="17" y="25"/>
                  </a:lnTo>
                  <a:lnTo>
                    <a:pt x="15" y="27"/>
                  </a:lnTo>
                  <a:lnTo>
                    <a:pt x="12" y="27"/>
                  </a:lnTo>
                  <a:lnTo>
                    <a:pt x="10" y="27"/>
                  </a:lnTo>
                  <a:lnTo>
                    <a:pt x="8" y="27"/>
                  </a:lnTo>
                  <a:lnTo>
                    <a:pt x="6" y="25"/>
                  </a:lnTo>
                  <a:lnTo>
                    <a:pt x="6" y="21"/>
                  </a:lnTo>
                  <a:lnTo>
                    <a:pt x="6" y="0"/>
                  </a:lnTo>
                  <a:lnTo>
                    <a:pt x="0" y="0"/>
                  </a:lnTo>
                  <a:close/>
                </a:path>
              </a:pathLst>
            </a:custGeom>
            <a:solidFill>
              <a:srgbClr val="000000"/>
            </a:solidFill>
            <a:ln w="9525">
              <a:noFill/>
              <a:round/>
              <a:headEnd/>
              <a:tailEnd/>
            </a:ln>
          </p:spPr>
          <p:txBody>
            <a:bodyPr/>
            <a:lstStyle/>
            <a:p>
              <a:endParaRPr lang="en-US"/>
            </a:p>
          </p:txBody>
        </p:sp>
        <p:sp>
          <p:nvSpPr>
            <p:cNvPr id="650" name="Freeform 340"/>
            <p:cNvSpPr>
              <a:spLocks noEditPoints="1"/>
            </p:cNvSpPr>
            <p:nvPr/>
          </p:nvSpPr>
          <p:spPr bwMode="auto">
            <a:xfrm>
              <a:off x="2502319" y="3561752"/>
              <a:ext cx="65115" cy="95793"/>
            </a:xfrm>
            <a:custGeom>
              <a:avLst/>
              <a:gdLst>
                <a:gd name="T0" fmla="*/ 5 w 27"/>
                <a:gd name="T1" fmla="*/ 28 h 42"/>
                <a:gd name="T2" fmla="*/ 7 w 27"/>
                <a:gd name="T3" fmla="*/ 30 h 42"/>
                <a:gd name="T4" fmla="*/ 13 w 27"/>
                <a:gd name="T5" fmla="*/ 32 h 42"/>
                <a:gd name="T6" fmla="*/ 19 w 27"/>
                <a:gd name="T7" fmla="*/ 30 h 42"/>
                <a:gd name="T8" fmla="*/ 23 w 27"/>
                <a:gd name="T9" fmla="*/ 27 h 42"/>
                <a:gd name="T10" fmla="*/ 25 w 27"/>
                <a:gd name="T11" fmla="*/ 23 h 42"/>
                <a:gd name="T12" fmla="*/ 27 w 27"/>
                <a:gd name="T13" fmla="*/ 15 h 42"/>
                <a:gd name="T14" fmla="*/ 25 w 27"/>
                <a:gd name="T15" fmla="*/ 9 h 42"/>
                <a:gd name="T16" fmla="*/ 23 w 27"/>
                <a:gd name="T17" fmla="*/ 4 h 42"/>
                <a:gd name="T18" fmla="*/ 19 w 27"/>
                <a:gd name="T19" fmla="*/ 2 h 42"/>
                <a:gd name="T20" fmla="*/ 13 w 27"/>
                <a:gd name="T21" fmla="*/ 0 h 42"/>
                <a:gd name="T22" fmla="*/ 9 w 27"/>
                <a:gd name="T23" fmla="*/ 2 h 42"/>
                <a:gd name="T24" fmla="*/ 5 w 27"/>
                <a:gd name="T25" fmla="*/ 4 h 42"/>
                <a:gd name="T26" fmla="*/ 4 w 27"/>
                <a:gd name="T27" fmla="*/ 5 h 42"/>
                <a:gd name="T28" fmla="*/ 4 w 27"/>
                <a:gd name="T29" fmla="*/ 0 h 42"/>
                <a:gd name="T30" fmla="*/ 0 w 27"/>
                <a:gd name="T31" fmla="*/ 0 h 42"/>
                <a:gd name="T32" fmla="*/ 0 w 27"/>
                <a:gd name="T33" fmla="*/ 42 h 42"/>
                <a:gd name="T34" fmla="*/ 5 w 27"/>
                <a:gd name="T35" fmla="*/ 42 h 42"/>
                <a:gd name="T36" fmla="*/ 5 w 27"/>
                <a:gd name="T37" fmla="*/ 28 h 42"/>
                <a:gd name="T38" fmla="*/ 11 w 27"/>
                <a:gd name="T39" fmla="*/ 4 h 42"/>
                <a:gd name="T40" fmla="*/ 17 w 27"/>
                <a:gd name="T41" fmla="*/ 5 h 42"/>
                <a:gd name="T42" fmla="*/ 19 w 27"/>
                <a:gd name="T43" fmla="*/ 7 h 42"/>
                <a:gd name="T44" fmla="*/ 21 w 27"/>
                <a:gd name="T45" fmla="*/ 11 h 42"/>
                <a:gd name="T46" fmla="*/ 21 w 27"/>
                <a:gd name="T47" fmla="*/ 15 h 42"/>
                <a:gd name="T48" fmla="*/ 21 w 27"/>
                <a:gd name="T49" fmla="*/ 21 h 42"/>
                <a:gd name="T50" fmla="*/ 19 w 27"/>
                <a:gd name="T51" fmla="*/ 25 h 42"/>
                <a:gd name="T52" fmla="*/ 17 w 27"/>
                <a:gd name="T53" fmla="*/ 27 h 42"/>
                <a:gd name="T54" fmla="*/ 13 w 27"/>
                <a:gd name="T55" fmla="*/ 27 h 42"/>
                <a:gd name="T56" fmla="*/ 9 w 27"/>
                <a:gd name="T57" fmla="*/ 27 h 42"/>
                <a:gd name="T58" fmla="*/ 5 w 27"/>
                <a:gd name="T59" fmla="*/ 25 h 42"/>
                <a:gd name="T60" fmla="*/ 5 w 27"/>
                <a:gd name="T61" fmla="*/ 21 h 42"/>
                <a:gd name="T62" fmla="*/ 4 w 27"/>
                <a:gd name="T63" fmla="*/ 17 h 42"/>
                <a:gd name="T64" fmla="*/ 5 w 27"/>
                <a:gd name="T65" fmla="*/ 11 h 42"/>
                <a:gd name="T66" fmla="*/ 5 w 27"/>
                <a:gd name="T67" fmla="*/ 7 h 42"/>
                <a:gd name="T68" fmla="*/ 9 w 27"/>
                <a:gd name="T69" fmla="*/ 5 h 42"/>
                <a:gd name="T70" fmla="*/ 11 w 27"/>
                <a:gd name="T71" fmla="*/ 4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2"/>
                <a:gd name="T110" fmla="*/ 27 w 27"/>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2">
                  <a:moveTo>
                    <a:pt x="5" y="28"/>
                  </a:moveTo>
                  <a:lnTo>
                    <a:pt x="7" y="30"/>
                  </a:lnTo>
                  <a:lnTo>
                    <a:pt x="13" y="32"/>
                  </a:lnTo>
                  <a:lnTo>
                    <a:pt x="19" y="30"/>
                  </a:lnTo>
                  <a:lnTo>
                    <a:pt x="23" y="27"/>
                  </a:lnTo>
                  <a:lnTo>
                    <a:pt x="25" y="23"/>
                  </a:lnTo>
                  <a:lnTo>
                    <a:pt x="27" y="15"/>
                  </a:lnTo>
                  <a:lnTo>
                    <a:pt x="25" y="9"/>
                  </a:lnTo>
                  <a:lnTo>
                    <a:pt x="23" y="4"/>
                  </a:lnTo>
                  <a:lnTo>
                    <a:pt x="19" y="2"/>
                  </a:lnTo>
                  <a:lnTo>
                    <a:pt x="13" y="0"/>
                  </a:lnTo>
                  <a:lnTo>
                    <a:pt x="9" y="2"/>
                  </a:lnTo>
                  <a:lnTo>
                    <a:pt x="5" y="4"/>
                  </a:lnTo>
                  <a:lnTo>
                    <a:pt x="4" y="5"/>
                  </a:lnTo>
                  <a:lnTo>
                    <a:pt x="4" y="0"/>
                  </a:lnTo>
                  <a:lnTo>
                    <a:pt x="0" y="0"/>
                  </a:lnTo>
                  <a:lnTo>
                    <a:pt x="0" y="42"/>
                  </a:lnTo>
                  <a:lnTo>
                    <a:pt x="5" y="42"/>
                  </a:lnTo>
                  <a:lnTo>
                    <a:pt x="5" y="28"/>
                  </a:lnTo>
                  <a:close/>
                  <a:moveTo>
                    <a:pt x="11" y="4"/>
                  </a:moveTo>
                  <a:lnTo>
                    <a:pt x="17" y="5"/>
                  </a:lnTo>
                  <a:lnTo>
                    <a:pt x="19" y="7"/>
                  </a:lnTo>
                  <a:lnTo>
                    <a:pt x="21" y="11"/>
                  </a:lnTo>
                  <a:lnTo>
                    <a:pt x="21" y="15"/>
                  </a:lnTo>
                  <a:lnTo>
                    <a:pt x="21" y="21"/>
                  </a:lnTo>
                  <a:lnTo>
                    <a:pt x="19" y="25"/>
                  </a:lnTo>
                  <a:lnTo>
                    <a:pt x="17" y="27"/>
                  </a:lnTo>
                  <a:lnTo>
                    <a:pt x="13" y="27"/>
                  </a:lnTo>
                  <a:lnTo>
                    <a:pt x="9" y="27"/>
                  </a:lnTo>
                  <a:lnTo>
                    <a:pt x="5" y="25"/>
                  </a:lnTo>
                  <a:lnTo>
                    <a:pt x="5" y="21"/>
                  </a:lnTo>
                  <a:lnTo>
                    <a:pt x="4" y="17"/>
                  </a:lnTo>
                  <a:lnTo>
                    <a:pt x="5" y="11"/>
                  </a:lnTo>
                  <a:lnTo>
                    <a:pt x="5" y="7"/>
                  </a:lnTo>
                  <a:lnTo>
                    <a:pt x="9" y="5"/>
                  </a:lnTo>
                  <a:lnTo>
                    <a:pt x="11" y="4"/>
                  </a:lnTo>
                  <a:close/>
                </a:path>
              </a:pathLst>
            </a:custGeom>
            <a:solidFill>
              <a:srgbClr val="000000"/>
            </a:solidFill>
            <a:ln w="9525">
              <a:noFill/>
              <a:round/>
              <a:headEnd/>
              <a:tailEnd/>
            </a:ln>
          </p:spPr>
          <p:txBody>
            <a:bodyPr/>
            <a:lstStyle/>
            <a:p>
              <a:endParaRPr lang="en-US"/>
            </a:p>
          </p:txBody>
        </p:sp>
        <p:sp>
          <p:nvSpPr>
            <p:cNvPr id="651" name="Freeform 341"/>
            <p:cNvSpPr>
              <a:spLocks noEditPoints="1"/>
            </p:cNvSpPr>
            <p:nvPr/>
          </p:nvSpPr>
          <p:spPr bwMode="auto">
            <a:xfrm>
              <a:off x="2574668" y="3561752"/>
              <a:ext cx="69938" cy="72985"/>
            </a:xfrm>
            <a:custGeom>
              <a:avLst/>
              <a:gdLst>
                <a:gd name="T0" fmla="*/ 29 w 29"/>
                <a:gd name="T1" fmla="*/ 27 h 32"/>
                <a:gd name="T2" fmla="*/ 27 w 29"/>
                <a:gd name="T3" fmla="*/ 27 h 32"/>
                <a:gd name="T4" fmla="*/ 27 w 29"/>
                <a:gd name="T5" fmla="*/ 27 h 32"/>
                <a:gd name="T6" fmla="*/ 25 w 29"/>
                <a:gd name="T7" fmla="*/ 25 h 32"/>
                <a:gd name="T8" fmla="*/ 25 w 29"/>
                <a:gd name="T9" fmla="*/ 7 h 32"/>
                <a:gd name="T10" fmla="*/ 25 w 29"/>
                <a:gd name="T11" fmla="*/ 5 h 32"/>
                <a:gd name="T12" fmla="*/ 23 w 29"/>
                <a:gd name="T13" fmla="*/ 2 h 32"/>
                <a:gd name="T14" fmla="*/ 20 w 29"/>
                <a:gd name="T15" fmla="*/ 0 h 32"/>
                <a:gd name="T16" fmla="*/ 14 w 29"/>
                <a:gd name="T17" fmla="*/ 0 h 32"/>
                <a:gd name="T18" fmla="*/ 10 w 29"/>
                <a:gd name="T19" fmla="*/ 0 h 32"/>
                <a:gd name="T20" fmla="*/ 4 w 29"/>
                <a:gd name="T21" fmla="*/ 2 h 32"/>
                <a:gd name="T22" fmla="*/ 2 w 29"/>
                <a:gd name="T23" fmla="*/ 5 h 32"/>
                <a:gd name="T24" fmla="*/ 2 w 29"/>
                <a:gd name="T25" fmla="*/ 9 h 32"/>
                <a:gd name="T26" fmla="*/ 6 w 29"/>
                <a:gd name="T27" fmla="*/ 9 h 32"/>
                <a:gd name="T28" fmla="*/ 8 w 29"/>
                <a:gd name="T29" fmla="*/ 7 h 32"/>
                <a:gd name="T30" fmla="*/ 10 w 29"/>
                <a:gd name="T31" fmla="*/ 5 h 32"/>
                <a:gd name="T32" fmla="*/ 10 w 29"/>
                <a:gd name="T33" fmla="*/ 4 h 32"/>
                <a:gd name="T34" fmla="*/ 14 w 29"/>
                <a:gd name="T35" fmla="*/ 4 h 32"/>
                <a:gd name="T36" fmla="*/ 16 w 29"/>
                <a:gd name="T37" fmla="*/ 4 h 32"/>
                <a:gd name="T38" fmla="*/ 20 w 29"/>
                <a:gd name="T39" fmla="*/ 5 h 32"/>
                <a:gd name="T40" fmla="*/ 21 w 29"/>
                <a:gd name="T41" fmla="*/ 7 h 32"/>
                <a:gd name="T42" fmla="*/ 21 w 29"/>
                <a:gd name="T43" fmla="*/ 9 h 32"/>
                <a:gd name="T44" fmla="*/ 21 w 29"/>
                <a:gd name="T45" fmla="*/ 11 h 32"/>
                <a:gd name="T46" fmla="*/ 20 w 29"/>
                <a:gd name="T47" fmla="*/ 11 h 32"/>
                <a:gd name="T48" fmla="*/ 12 w 29"/>
                <a:gd name="T49" fmla="*/ 13 h 32"/>
                <a:gd name="T50" fmla="*/ 6 w 29"/>
                <a:gd name="T51" fmla="*/ 13 h 32"/>
                <a:gd name="T52" fmla="*/ 4 w 29"/>
                <a:gd name="T53" fmla="*/ 15 h 32"/>
                <a:gd name="T54" fmla="*/ 2 w 29"/>
                <a:gd name="T55" fmla="*/ 17 h 32"/>
                <a:gd name="T56" fmla="*/ 0 w 29"/>
                <a:gd name="T57" fmla="*/ 19 h 32"/>
                <a:gd name="T58" fmla="*/ 0 w 29"/>
                <a:gd name="T59" fmla="*/ 23 h 32"/>
                <a:gd name="T60" fmla="*/ 0 w 29"/>
                <a:gd name="T61" fmla="*/ 27 h 32"/>
                <a:gd name="T62" fmla="*/ 4 w 29"/>
                <a:gd name="T63" fmla="*/ 30 h 32"/>
                <a:gd name="T64" fmla="*/ 6 w 29"/>
                <a:gd name="T65" fmla="*/ 30 h 32"/>
                <a:gd name="T66" fmla="*/ 10 w 29"/>
                <a:gd name="T67" fmla="*/ 32 h 32"/>
                <a:gd name="T68" fmla="*/ 16 w 29"/>
                <a:gd name="T69" fmla="*/ 30 h 32"/>
                <a:gd name="T70" fmla="*/ 21 w 29"/>
                <a:gd name="T71" fmla="*/ 27 h 32"/>
                <a:gd name="T72" fmla="*/ 21 w 29"/>
                <a:gd name="T73" fmla="*/ 30 h 32"/>
                <a:gd name="T74" fmla="*/ 25 w 29"/>
                <a:gd name="T75" fmla="*/ 32 h 32"/>
                <a:gd name="T76" fmla="*/ 29 w 29"/>
                <a:gd name="T77" fmla="*/ 30 h 32"/>
                <a:gd name="T78" fmla="*/ 29 w 29"/>
                <a:gd name="T79" fmla="*/ 27 h 32"/>
                <a:gd name="T80" fmla="*/ 21 w 29"/>
                <a:gd name="T81" fmla="*/ 19 h 32"/>
                <a:gd name="T82" fmla="*/ 21 w 29"/>
                <a:gd name="T83" fmla="*/ 21 h 32"/>
                <a:gd name="T84" fmla="*/ 20 w 29"/>
                <a:gd name="T85" fmla="*/ 23 h 32"/>
                <a:gd name="T86" fmla="*/ 20 w 29"/>
                <a:gd name="T87" fmla="*/ 25 h 32"/>
                <a:gd name="T88" fmla="*/ 16 w 29"/>
                <a:gd name="T89" fmla="*/ 27 h 32"/>
                <a:gd name="T90" fmla="*/ 12 w 29"/>
                <a:gd name="T91" fmla="*/ 28 h 32"/>
                <a:gd name="T92" fmla="*/ 8 w 29"/>
                <a:gd name="T93" fmla="*/ 27 h 32"/>
                <a:gd name="T94" fmla="*/ 6 w 29"/>
                <a:gd name="T95" fmla="*/ 25 h 32"/>
                <a:gd name="T96" fmla="*/ 6 w 29"/>
                <a:gd name="T97" fmla="*/ 23 h 32"/>
                <a:gd name="T98" fmla="*/ 6 w 29"/>
                <a:gd name="T99" fmla="*/ 21 h 32"/>
                <a:gd name="T100" fmla="*/ 8 w 29"/>
                <a:gd name="T101" fmla="*/ 19 h 32"/>
                <a:gd name="T102" fmla="*/ 12 w 29"/>
                <a:gd name="T103" fmla="*/ 17 h 32"/>
                <a:gd name="T104" fmla="*/ 18 w 29"/>
                <a:gd name="T105" fmla="*/ 17 h 32"/>
                <a:gd name="T106" fmla="*/ 20 w 29"/>
                <a:gd name="T107" fmla="*/ 15 h 32"/>
                <a:gd name="T108" fmla="*/ 21 w 29"/>
                <a:gd name="T109" fmla="*/ 15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7"/>
                  </a:moveTo>
                  <a:lnTo>
                    <a:pt x="27" y="27"/>
                  </a:lnTo>
                  <a:lnTo>
                    <a:pt x="25" y="25"/>
                  </a:lnTo>
                  <a:lnTo>
                    <a:pt x="25" y="7"/>
                  </a:lnTo>
                  <a:lnTo>
                    <a:pt x="25" y="5"/>
                  </a:lnTo>
                  <a:lnTo>
                    <a:pt x="23" y="2"/>
                  </a:lnTo>
                  <a:lnTo>
                    <a:pt x="20" y="0"/>
                  </a:lnTo>
                  <a:lnTo>
                    <a:pt x="14" y="0"/>
                  </a:lnTo>
                  <a:lnTo>
                    <a:pt x="10" y="0"/>
                  </a:lnTo>
                  <a:lnTo>
                    <a:pt x="4" y="2"/>
                  </a:lnTo>
                  <a:lnTo>
                    <a:pt x="2" y="5"/>
                  </a:lnTo>
                  <a:lnTo>
                    <a:pt x="2" y="9"/>
                  </a:lnTo>
                  <a:lnTo>
                    <a:pt x="6" y="9"/>
                  </a:lnTo>
                  <a:lnTo>
                    <a:pt x="8" y="7"/>
                  </a:lnTo>
                  <a:lnTo>
                    <a:pt x="10" y="5"/>
                  </a:lnTo>
                  <a:lnTo>
                    <a:pt x="10" y="4"/>
                  </a:lnTo>
                  <a:lnTo>
                    <a:pt x="14" y="4"/>
                  </a:lnTo>
                  <a:lnTo>
                    <a:pt x="16" y="4"/>
                  </a:lnTo>
                  <a:lnTo>
                    <a:pt x="20" y="5"/>
                  </a:lnTo>
                  <a:lnTo>
                    <a:pt x="21" y="7"/>
                  </a:lnTo>
                  <a:lnTo>
                    <a:pt x="21" y="9"/>
                  </a:lnTo>
                  <a:lnTo>
                    <a:pt x="21" y="11"/>
                  </a:lnTo>
                  <a:lnTo>
                    <a:pt x="20" y="11"/>
                  </a:lnTo>
                  <a:lnTo>
                    <a:pt x="12" y="13"/>
                  </a:lnTo>
                  <a:lnTo>
                    <a:pt x="6" y="13"/>
                  </a:lnTo>
                  <a:lnTo>
                    <a:pt x="4" y="15"/>
                  </a:lnTo>
                  <a:lnTo>
                    <a:pt x="2" y="17"/>
                  </a:lnTo>
                  <a:lnTo>
                    <a:pt x="0" y="19"/>
                  </a:lnTo>
                  <a:lnTo>
                    <a:pt x="0" y="23"/>
                  </a:lnTo>
                  <a:lnTo>
                    <a:pt x="0" y="27"/>
                  </a:lnTo>
                  <a:lnTo>
                    <a:pt x="4" y="30"/>
                  </a:lnTo>
                  <a:lnTo>
                    <a:pt x="6" y="30"/>
                  </a:lnTo>
                  <a:lnTo>
                    <a:pt x="10" y="32"/>
                  </a:lnTo>
                  <a:lnTo>
                    <a:pt x="16" y="30"/>
                  </a:lnTo>
                  <a:lnTo>
                    <a:pt x="21" y="27"/>
                  </a:lnTo>
                  <a:lnTo>
                    <a:pt x="21" y="30"/>
                  </a:lnTo>
                  <a:lnTo>
                    <a:pt x="25" y="32"/>
                  </a:lnTo>
                  <a:lnTo>
                    <a:pt x="29" y="30"/>
                  </a:lnTo>
                  <a:lnTo>
                    <a:pt x="29" y="27"/>
                  </a:lnTo>
                  <a:close/>
                  <a:moveTo>
                    <a:pt x="21" y="19"/>
                  </a:moveTo>
                  <a:lnTo>
                    <a:pt x="21" y="21"/>
                  </a:lnTo>
                  <a:lnTo>
                    <a:pt x="20" y="23"/>
                  </a:lnTo>
                  <a:lnTo>
                    <a:pt x="20" y="25"/>
                  </a:lnTo>
                  <a:lnTo>
                    <a:pt x="16" y="27"/>
                  </a:lnTo>
                  <a:lnTo>
                    <a:pt x="12" y="28"/>
                  </a:lnTo>
                  <a:lnTo>
                    <a:pt x="8" y="27"/>
                  </a:lnTo>
                  <a:lnTo>
                    <a:pt x="6" y="25"/>
                  </a:lnTo>
                  <a:lnTo>
                    <a:pt x="6" y="23"/>
                  </a:lnTo>
                  <a:lnTo>
                    <a:pt x="6" y="21"/>
                  </a:lnTo>
                  <a:lnTo>
                    <a:pt x="8" y="19"/>
                  </a:lnTo>
                  <a:lnTo>
                    <a:pt x="12" y="17"/>
                  </a:lnTo>
                  <a:lnTo>
                    <a:pt x="18" y="17"/>
                  </a:lnTo>
                  <a:lnTo>
                    <a:pt x="20" y="15"/>
                  </a:lnTo>
                  <a:lnTo>
                    <a:pt x="21" y="15"/>
                  </a:lnTo>
                  <a:lnTo>
                    <a:pt x="21" y="19"/>
                  </a:lnTo>
                  <a:close/>
                </a:path>
              </a:pathLst>
            </a:custGeom>
            <a:solidFill>
              <a:srgbClr val="000000"/>
            </a:solidFill>
            <a:ln w="9525">
              <a:noFill/>
              <a:round/>
              <a:headEnd/>
              <a:tailEnd/>
            </a:ln>
          </p:spPr>
          <p:txBody>
            <a:bodyPr/>
            <a:lstStyle/>
            <a:p>
              <a:endParaRPr lang="en-US"/>
            </a:p>
          </p:txBody>
        </p:sp>
        <p:sp>
          <p:nvSpPr>
            <p:cNvPr id="652" name="Freeform 342"/>
            <p:cNvSpPr>
              <a:spLocks noEditPoints="1"/>
            </p:cNvSpPr>
            <p:nvPr/>
          </p:nvSpPr>
          <p:spPr bwMode="auto">
            <a:xfrm>
              <a:off x="2659076" y="3538945"/>
              <a:ext cx="14470" cy="91231"/>
            </a:xfrm>
            <a:custGeom>
              <a:avLst/>
              <a:gdLst>
                <a:gd name="T0" fmla="*/ 0 w 6"/>
                <a:gd name="T1" fmla="*/ 0 h 40"/>
                <a:gd name="T2" fmla="*/ 0 w 6"/>
                <a:gd name="T3" fmla="*/ 6 h 40"/>
                <a:gd name="T4" fmla="*/ 6 w 6"/>
                <a:gd name="T5" fmla="*/ 6 h 40"/>
                <a:gd name="T6" fmla="*/ 6 w 6"/>
                <a:gd name="T7" fmla="*/ 0 h 40"/>
                <a:gd name="T8" fmla="*/ 0 w 6"/>
                <a:gd name="T9" fmla="*/ 0 h 40"/>
                <a:gd name="T10" fmla="*/ 0 w 6"/>
                <a:gd name="T11" fmla="*/ 10 h 40"/>
                <a:gd name="T12" fmla="*/ 0 w 6"/>
                <a:gd name="T13" fmla="*/ 40 h 40"/>
                <a:gd name="T14" fmla="*/ 6 w 6"/>
                <a:gd name="T15" fmla="*/ 40 h 40"/>
                <a:gd name="T16" fmla="*/ 6 w 6"/>
                <a:gd name="T17" fmla="*/ 10 h 40"/>
                <a:gd name="T18" fmla="*/ 0 w 6"/>
                <a:gd name="T19" fmla="*/ 1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0"/>
                <a:gd name="T32" fmla="*/ 6 w 6"/>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0">
                  <a:moveTo>
                    <a:pt x="0" y="0"/>
                  </a:moveTo>
                  <a:lnTo>
                    <a:pt x="0" y="6"/>
                  </a:lnTo>
                  <a:lnTo>
                    <a:pt x="6" y="6"/>
                  </a:lnTo>
                  <a:lnTo>
                    <a:pt x="6" y="0"/>
                  </a:lnTo>
                  <a:lnTo>
                    <a:pt x="0" y="0"/>
                  </a:lnTo>
                  <a:close/>
                  <a:moveTo>
                    <a:pt x="0" y="10"/>
                  </a:moveTo>
                  <a:lnTo>
                    <a:pt x="0" y="40"/>
                  </a:lnTo>
                  <a:lnTo>
                    <a:pt x="6" y="40"/>
                  </a:lnTo>
                  <a:lnTo>
                    <a:pt x="6" y="10"/>
                  </a:lnTo>
                  <a:lnTo>
                    <a:pt x="0" y="10"/>
                  </a:lnTo>
                  <a:close/>
                </a:path>
              </a:pathLst>
            </a:custGeom>
            <a:solidFill>
              <a:srgbClr val="000000"/>
            </a:solidFill>
            <a:ln w="9525">
              <a:noFill/>
              <a:round/>
              <a:headEnd/>
              <a:tailEnd/>
            </a:ln>
          </p:spPr>
          <p:txBody>
            <a:bodyPr/>
            <a:lstStyle/>
            <a:p>
              <a:endParaRPr lang="en-US"/>
            </a:p>
          </p:txBody>
        </p:sp>
        <p:sp>
          <p:nvSpPr>
            <p:cNvPr id="653" name="Rectangle 343"/>
            <p:cNvSpPr>
              <a:spLocks noChangeArrowheads="1"/>
            </p:cNvSpPr>
            <p:nvPr/>
          </p:nvSpPr>
          <p:spPr bwMode="auto">
            <a:xfrm>
              <a:off x="1390549" y="1858010"/>
              <a:ext cx="598089" cy="271413"/>
            </a:xfrm>
            <a:prstGeom prst="rect">
              <a:avLst/>
            </a:prstGeom>
            <a:solidFill>
              <a:srgbClr val="FFFFFF"/>
            </a:solidFill>
            <a:ln w="9525">
              <a:noFill/>
              <a:miter lim="800000"/>
              <a:headEnd/>
              <a:tailEnd/>
            </a:ln>
          </p:spPr>
          <p:txBody>
            <a:bodyPr/>
            <a:lstStyle/>
            <a:p>
              <a:pPr eaLnBrk="0" hangingPunct="0"/>
              <a:endParaRPr lang="en-US" sz="2000">
                <a:latin typeface="Times New Roman" pitchFamily="18" charset="0"/>
              </a:endParaRPr>
            </a:p>
          </p:txBody>
        </p:sp>
        <p:sp>
          <p:nvSpPr>
            <p:cNvPr id="654" name="Freeform 344"/>
            <p:cNvSpPr>
              <a:spLocks noEditPoints="1"/>
            </p:cNvSpPr>
            <p:nvPr/>
          </p:nvSpPr>
          <p:spPr bwMode="auto">
            <a:xfrm>
              <a:off x="1470133" y="1867134"/>
              <a:ext cx="62703" cy="95793"/>
            </a:xfrm>
            <a:custGeom>
              <a:avLst/>
              <a:gdLst>
                <a:gd name="T0" fmla="*/ 23 w 26"/>
                <a:gd name="T1" fmla="*/ 0 h 42"/>
                <a:gd name="T2" fmla="*/ 23 w 26"/>
                <a:gd name="T3" fmla="*/ 15 h 42"/>
                <a:gd name="T4" fmla="*/ 17 w 26"/>
                <a:gd name="T5" fmla="*/ 11 h 42"/>
                <a:gd name="T6" fmla="*/ 13 w 26"/>
                <a:gd name="T7" fmla="*/ 10 h 42"/>
                <a:gd name="T8" fmla="*/ 7 w 26"/>
                <a:gd name="T9" fmla="*/ 11 h 42"/>
                <a:gd name="T10" fmla="*/ 3 w 26"/>
                <a:gd name="T11" fmla="*/ 13 h 42"/>
                <a:gd name="T12" fmla="*/ 2 w 26"/>
                <a:gd name="T13" fmla="*/ 19 h 42"/>
                <a:gd name="T14" fmla="*/ 0 w 26"/>
                <a:gd name="T15" fmla="*/ 25 h 42"/>
                <a:gd name="T16" fmla="*/ 2 w 26"/>
                <a:gd name="T17" fmla="*/ 33 h 42"/>
                <a:gd name="T18" fmla="*/ 3 w 26"/>
                <a:gd name="T19" fmla="*/ 38 h 42"/>
                <a:gd name="T20" fmla="*/ 7 w 26"/>
                <a:gd name="T21" fmla="*/ 40 h 42"/>
                <a:gd name="T22" fmla="*/ 13 w 26"/>
                <a:gd name="T23" fmla="*/ 42 h 42"/>
                <a:gd name="T24" fmla="*/ 19 w 26"/>
                <a:gd name="T25" fmla="*/ 40 h 42"/>
                <a:gd name="T26" fmla="*/ 23 w 26"/>
                <a:gd name="T27" fmla="*/ 36 h 42"/>
                <a:gd name="T28" fmla="*/ 23 w 26"/>
                <a:gd name="T29" fmla="*/ 42 h 42"/>
                <a:gd name="T30" fmla="*/ 26 w 26"/>
                <a:gd name="T31" fmla="*/ 42 h 42"/>
                <a:gd name="T32" fmla="*/ 26 w 26"/>
                <a:gd name="T33" fmla="*/ 0 h 42"/>
                <a:gd name="T34" fmla="*/ 23 w 26"/>
                <a:gd name="T35" fmla="*/ 0 h 42"/>
                <a:gd name="T36" fmla="*/ 13 w 26"/>
                <a:gd name="T37" fmla="*/ 15 h 42"/>
                <a:gd name="T38" fmla="*/ 17 w 26"/>
                <a:gd name="T39" fmla="*/ 15 h 42"/>
                <a:gd name="T40" fmla="*/ 19 w 26"/>
                <a:gd name="T41" fmla="*/ 17 h 42"/>
                <a:gd name="T42" fmla="*/ 21 w 26"/>
                <a:gd name="T43" fmla="*/ 21 h 42"/>
                <a:gd name="T44" fmla="*/ 23 w 26"/>
                <a:gd name="T45" fmla="*/ 27 h 42"/>
                <a:gd name="T46" fmla="*/ 21 w 26"/>
                <a:gd name="T47" fmla="*/ 31 h 42"/>
                <a:gd name="T48" fmla="*/ 21 w 26"/>
                <a:gd name="T49" fmla="*/ 35 h 42"/>
                <a:gd name="T50" fmla="*/ 17 w 26"/>
                <a:gd name="T51" fmla="*/ 36 h 42"/>
                <a:gd name="T52" fmla="*/ 13 w 26"/>
                <a:gd name="T53" fmla="*/ 38 h 42"/>
                <a:gd name="T54" fmla="*/ 11 w 26"/>
                <a:gd name="T55" fmla="*/ 36 h 42"/>
                <a:gd name="T56" fmla="*/ 7 w 26"/>
                <a:gd name="T57" fmla="*/ 35 h 42"/>
                <a:gd name="T58" fmla="*/ 5 w 26"/>
                <a:gd name="T59" fmla="*/ 31 h 42"/>
                <a:gd name="T60" fmla="*/ 5 w 26"/>
                <a:gd name="T61" fmla="*/ 25 h 42"/>
                <a:gd name="T62" fmla="*/ 5 w 26"/>
                <a:gd name="T63" fmla="*/ 21 h 42"/>
                <a:gd name="T64" fmla="*/ 7 w 26"/>
                <a:gd name="T65" fmla="*/ 17 h 42"/>
                <a:gd name="T66" fmla="*/ 9 w 26"/>
                <a:gd name="T67" fmla="*/ 15 h 42"/>
                <a:gd name="T68" fmla="*/ 13 w 26"/>
                <a:gd name="T69" fmla="*/ 15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42"/>
                <a:gd name="T107" fmla="*/ 26 w 26"/>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42">
                  <a:moveTo>
                    <a:pt x="23" y="0"/>
                  </a:moveTo>
                  <a:lnTo>
                    <a:pt x="23" y="15"/>
                  </a:lnTo>
                  <a:lnTo>
                    <a:pt x="17" y="11"/>
                  </a:lnTo>
                  <a:lnTo>
                    <a:pt x="13" y="10"/>
                  </a:lnTo>
                  <a:lnTo>
                    <a:pt x="7" y="11"/>
                  </a:lnTo>
                  <a:lnTo>
                    <a:pt x="3" y="13"/>
                  </a:lnTo>
                  <a:lnTo>
                    <a:pt x="2" y="19"/>
                  </a:lnTo>
                  <a:lnTo>
                    <a:pt x="0" y="25"/>
                  </a:lnTo>
                  <a:lnTo>
                    <a:pt x="2" y="33"/>
                  </a:lnTo>
                  <a:lnTo>
                    <a:pt x="3" y="38"/>
                  </a:lnTo>
                  <a:lnTo>
                    <a:pt x="7" y="40"/>
                  </a:lnTo>
                  <a:lnTo>
                    <a:pt x="13" y="42"/>
                  </a:lnTo>
                  <a:lnTo>
                    <a:pt x="19" y="40"/>
                  </a:lnTo>
                  <a:lnTo>
                    <a:pt x="23" y="36"/>
                  </a:lnTo>
                  <a:lnTo>
                    <a:pt x="23" y="42"/>
                  </a:lnTo>
                  <a:lnTo>
                    <a:pt x="26" y="42"/>
                  </a:lnTo>
                  <a:lnTo>
                    <a:pt x="26" y="0"/>
                  </a:lnTo>
                  <a:lnTo>
                    <a:pt x="23" y="0"/>
                  </a:lnTo>
                  <a:close/>
                  <a:moveTo>
                    <a:pt x="13" y="15"/>
                  </a:moveTo>
                  <a:lnTo>
                    <a:pt x="17" y="15"/>
                  </a:lnTo>
                  <a:lnTo>
                    <a:pt x="19" y="17"/>
                  </a:lnTo>
                  <a:lnTo>
                    <a:pt x="21" y="21"/>
                  </a:lnTo>
                  <a:lnTo>
                    <a:pt x="23" y="27"/>
                  </a:lnTo>
                  <a:lnTo>
                    <a:pt x="21" y="31"/>
                  </a:lnTo>
                  <a:lnTo>
                    <a:pt x="21" y="35"/>
                  </a:lnTo>
                  <a:lnTo>
                    <a:pt x="17" y="36"/>
                  </a:lnTo>
                  <a:lnTo>
                    <a:pt x="13" y="38"/>
                  </a:lnTo>
                  <a:lnTo>
                    <a:pt x="11" y="36"/>
                  </a:lnTo>
                  <a:lnTo>
                    <a:pt x="7" y="35"/>
                  </a:lnTo>
                  <a:lnTo>
                    <a:pt x="5" y="31"/>
                  </a:lnTo>
                  <a:lnTo>
                    <a:pt x="5" y="25"/>
                  </a:lnTo>
                  <a:lnTo>
                    <a:pt x="5" y="21"/>
                  </a:lnTo>
                  <a:lnTo>
                    <a:pt x="7" y="17"/>
                  </a:lnTo>
                  <a:lnTo>
                    <a:pt x="9" y="15"/>
                  </a:lnTo>
                  <a:lnTo>
                    <a:pt x="13" y="15"/>
                  </a:lnTo>
                  <a:close/>
                </a:path>
              </a:pathLst>
            </a:custGeom>
            <a:solidFill>
              <a:srgbClr val="000000"/>
            </a:solidFill>
            <a:ln w="9525">
              <a:noFill/>
              <a:round/>
              <a:headEnd/>
              <a:tailEnd/>
            </a:ln>
          </p:spPr>
          <p:txBody>
            <a:bodyPr/>
            <a:lstStyle/>
            <a:p>
              <a:endParaRPr lang="en-US"/>
            </a:p>
          </p:txBody>
        </p:sp>
        <p:sp>
          <p:nvSpPr>
            <p:cNvPr id="655" name="Freeform 345"/>
            <p:cNvSpPr>
              <a:spLocks noEditPoints="1"/>
            </p:cNvSpPr>
            <p:nvPr/>
          </p:nvSpPr>
          <p:spPr bwMode="auto">
            <a:xfrm>
              <a:off x="1547306" y="1889941"/>
              <a:ext cx="69938" cy="72985"/>
            </a:xfrm>
            <a:custGeom>
              <a:avLst/>
              <a:gdLst>
                <a:gd name="T0" fmla="*/ 29 w 29"/>
                <a:gd name="T1" fmla="*/ 28 h 32"/>
                <a:gd name="T2" fmla="*/ 27 w 29"/>
                <a:gd name="T3" fmla="*/ 28 h 32"/>
                <a:gd name="T4" fmla="*/ 27 w 29"/>
                <a:gd name="T5" fmla="*/ 28 h 32"/>
                <a:gd name="T6" fmla="*/ 25 w 29"/>
                <a:gd name="T7" fmla="*/ 26 h 32"/>
                <a:gd name="T8" fmla="*/ 25 w 29"/>
                <a:gd name="T9" fmla="*/ 9 h 32"/>
                <a:gd name="T10" fmla="*/ 25 w 29"/>
                <a:gd name="T11" fmla="*/ 5 h 32"/>
                <a:gd name="T12" fmla="*/ 23 w 29"/>
                <a:gd name="T13" fmla="*/ 1 h 32"/>
                <a:gd name="T14" fmla="*/ 19 w 29"/>
                <a:gd name="T15" fmla="*/ 1 h 32"/>
                <a:gd name="T16" fmla="*/ 14 w 29"/>
                <a:gd name="T17" fmla="*/ 0 h 32"/>
                <a:gd name="T18" fmla="*/ 10 w 29"/>
                <a:gd name="T19" fmla="*/ 1 h 32"/>
                <a:gd name="T20" fmla="*/ 6 w 29"/>
                <a:gd name="T21" fmla="*/ 1 h 32"/>
                <a:gd name="T22" fmla="*/ 2 w 29"/>
                <a:gd name="T23" fmla="*/ 5 h 32"/>
                <a:gd name="T24" fmla="*/ 2 w 29"/>
                <a:gd name="T25" fmla="*/ 11 h 32"/>
                <a:gd name="T26" fmla="*/ 8 w 29"/>
                <a:gd name="T27" fmla="*/ 11 h 32"/>
                <a:gd name="T28" fmla="*/ 8 w 29"/>
                <a:gd name="T29" fmla="*/ 7 h 32"/>
                <a:gd name="T30" fmla="*/ 8 w 29"/>
                <a:gd name="T31" fmla="*/ 5 h 32"/>
                <a:gd name="T32" fmla="*/ 12 w 29"/>
                <a:gd name="T33" fmla="*/ 5 h 32"/>
                <a:gd name="T34" fmla="*/ 14 w 29"/>
                <a:gd name="T35" fmla="*/ 3 h 32"/>
                <a:gd name="T36" fmla="*/ 18 w 29"/>
                <a:gd name="T37" fmla="*/ 5 h 32"/>
                <a:gd name="T38" fmla="*/ 19 w 29"/>
                <a:gd name="T39" fmla="*/ 5 h 32"/>
                <a:gd name="T40" fmla="*/ 19 w 29"/>
                <a:gd name="T41" fmla="*/ 7 h 32"/>
                <a:gd name="T42" fmla="*/ 21 w 29"/>
                <a:gd name="T43" fmla="*/ 9 h 32"/>
                <a:gd name="T44" fmla="*/ 21 w 29"/>
                <a:gd name="T45" fmla="*/ 11 h 32"/>
                <a:gd name="T46" fmla="*/ 19 w 29"/>
                <a:gd name="T47" fmla="*/ 13 h 32"/>
                <a:gd name="T48" fmla="*/ 12 w 29"/>
                <a:gd name="T49" fmla="*/ 13 h 32"/>
                <a:gd name="T50" fmla="*/ 8 w 29"/>
                <a:gd name="T51" fmla="*/ 15 h 32"/>
                <a:gd name="T52" fmla="*/ 4 w 29"/>
                <a:gd name="T53" fmla="*/ 17 h 32"/>
                <a:gd name="T54" fmla="*/ 2 w 29"/>
                <a:gd name="T55" fmla="*/ 19 h 32"/>
                <a:gd name="T56" fmla="*/ 0 w 29"/>
                <a:gd name="T57" fmla="*/ 21 h 32"/>
                <a:gd name="T58" fmla="*/ 0 w 29"/>
                <a:gd name="T59" fmla="*/ 23 h 32"/>
                <a:gd name="T60" fmla="*/ 2 w 29"/>
                <a:gd name="T61" fmla="*/ 26 h 32"/>
                <a:gd name="T62" fmla="*/ 2 w 29"/>
                <a:gd name="T63" fmla="*/ 30 h 32"/>
                <a:gd name="T64" fmla="*/ 6 w 29"/>
                <a:gd name="T65" fmla="*/ 32 h 32"/>
                <a:gd name="T66" fmla="*/ 10 w 29"/>
                <a:gd name="T67" fmla="*/ 32 h 32"/>
                <a:gd name="T68" fmla="*/ 16 w 29"/>
                <a:gd name="T69" fmla="*/ 30 h 32"/>
                <a:gd name="T70" fmla="*/ 21 w 29"/>
                <a:gd name="T71" fmla="*/ 28 h 32"/>
                <a:gd name="T72" fmla="*/ 23 w 29"/>
                <a:gd name="T73" fmla="*/ 30 h 32"/>
                <a:gd name="T74" fmla="*/ 25 w 29"/>
                <a:gd name="T75" fmla="*/ 32 h 32"/>
                <a:gd name="T76" fmla="*/ 29 w 29"/>
                <a:gd name="T77" fmla="*/ 32 h 32"/>
                <a:gd name="T78" fmla="*/ 29 w 29"/>
                <a:gd name="T79" fmla="*/ 28 h 32"/>
                <a:gd name="T80" fmla="*/ 21 w 29"/>
                <a:gd name="T81" fmla="*/ 19 h 32"/>
                <a:gd name="T82" fmla="*/ 21 w 29"/>
                <a:gd name="T83" fmla="*/ 21 h 32"/>
                <a:gd name="T84" fmla="*/ 19 w 29"/>
                <a:gd name="T85" fmla="*/ 25 h 32"/>
                <a:gd name="T86" fmla="*/ 19 w 29"/>
                <a:gd name="T87" fmla="*/ 25 h 32"/>
                <a:gd name="T88" fmla="*/ 18 w 29"/>
                <a:gd name="T89" fmla="*/ 26 h 32"/>
                <a:gd name="T90" fmla="*/ 12 w 29"/>
                <a:gd name="T91" fmla="*/ 28 h 32"/>
                <a:gd name="T92" fmla="*/ 8 w 29"/>
                <a:gd name="T93" fmla="*/ 26 h 32"/>
                <a:gd name="T94" fmla="*/ 6 w 29"/>
                <a:gd name="T95" fmla="*/ 25 h 32"/>
                <a:gd name="T96" fmla="*/ 6 w 29"/>
                <a:gd name="T97" fmla="*/ 23 h 32"/>
                <a:gd name="T98" fmla="*/ 6 w 29"/>
                <a:gd name="T99" fmla="*/ 21 h 32"/>
                <a:gd name="T100" fmla="*/ 8 w 29"/>
                <a:gd name="T101" fmla="*/ 19 h 32"/>
                <a:gd name="T102" fmla="*/ 12 w 29"/>
                <a:gd name="T103" fmla="*/ 19 h 32"/>
                <a:gd name="T104" fmla="*/ 18 w 29"/>
                <a:gd name="T105" fmla="*/ 17 h 32"/>
                <a:gd name="T106" fmla="*/ 19 w 29"/>
                <a:gd name="T107" fmla="*/ 17 h 32"/>
                <a:gd name="T108" fmla="*/ 21 w 29"/>
                <a:gd name="T109" fmla="*/ 17 h 32"/>
                <a:gd name="T110" fmla="*/ 21 w 29"/>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6"/>
                  </a:lnTo>
                  <a:lnTo>
                    <a:pt x="25" y="9"/>
                  </a:lnTo>
                  <a:lnTo>
                    <a:pt x="25" y="5"/>
                  </a:lnTo>
                  <a:lnTo>
                    <a:pt x="23" y="1"/>
                  </a:lnTo>
                  <a:lnTo>
                    <a:pt x="19" y="1"/>
                  </a:lnTo>
                  <a:lnTo>
                    <a:pt x="14" y="0"/>
                  </a:lnTo>
                  <a:lnTo>
                    <a:pt x="10" y="1"/>
                  </a:lnTo>
                  <a:lnTo>
                    <a:pt x="6" y="1"/>
                  </a:lnTo>
                  <a:lnTo>
                    <a:pt x="2" y="5"/>
                  </a:lnTo>
                  <a:lnTo>
                    <a:pt x="2" y="11"/>
                  </a:lnTo>
                  <a:lnTo>
                    <a:pt x="8" y="11"/>
                  </a:lnTo>
                  <a:lnTo>
                    <a:pt x="8" y="7"/>
                  </a:lnTo>
                  <a:lnTo>
                    <a:pt x="8" y="5"/>
                  </a:lnTo>
                  <a:lnTo>
                    <a:pt x="12" y="5"/>
                  </a:lnTo>
                  <a:lnTo>
                    <a:pt x="14" y="3"/>
                  </a:lnTo>
                  <a:lnTo>
                    <a:pt x="18" y="5"/>
                  </a:lnTo>
                  <a:lnTo>
                    <a:pt x="19" y="5"/>
                  </a:lnTo>
                  <a:lnTo>
                    <a:pt x="19" y="7"/>
                  </a:lnTo>
                  <a:lnTo>
                    <a:pt x="21" y="9"/>
                  </a:lnTo>
                  <a:lnTo>
                    <a:pt x="21" y="11"/>
                  </a:lnTo>
                  <a:lnTo>
                    <a:pt x="19" y="13"/>
                  </a:lnTo>
                  <a:lnTo>
                    <a:pt x="12" y="13"/>
                  </a:lnTo>
                  <a:lnTo>
                    <a:pt x="8" y="15"/>
                  </a:lnTo>
                  <a:lnTo>
                    <a:pt x="4" y="17"/>
                  </a:lnTo>
                  <a:lnTo>
                    <a:pt x="2" y="19"/>
                  </a:lnTo>
                  <a:lnTo>
                    <a:pt x="0" y="21"/>
                  </a:lnTo>
                  <a:lnTo>
                    <a:pt x="0" y="23"/>
                  </a:lnTo>
                  <a:lnTo>
                    <a:pt x="2" y="26"/>
                  </a:lnTo>
                  <a:lnTo>
                    <a:pt x="2" y="30"/>
                  </a:lnTo>
                  <a:lnTo>
                    <a:pt x="6" y="32"/>
                  </a:lnTo>
                  <a:lnTo>
                    <a:pt x="10" y="32"/>
                  </a:lnTo>
                  <a:lnTo>
                    <a:pt x="16" y="30"/>
                  </a:lnTo>
                  <a:lnTo>
                    <a:pt x="21" y="28"/>
                  </a:lnTo>
                  <a:lnTo>
                    <a:pt x="23" y="30"/>
                  </a:lnTo>
                  <a:lnTo>
                    <a:pt x="25" y="32"/>
                  </a:lnTo>
                  <a:lnTo>
                    <a:pt x="29" y="32"/>
                  </a:lnTo>
                  <a:lnTo>
                    <a:pt x="29" y="28"/>
                  </a:lnTo>
                  <a:close/>
                  <a:moveTo>
                    <a:pt x="21" y="19"/>
                  </a:moveTo>
                  <a:lnTo>
                    <a:pt x="21" y="21"/>
                  </a:lnTo>
                  <a:lnTo>
                    <a:pt x="19" y="25"/>
                  </a:lnTo>
                  <a:lnTo>
                    <a:pt x="18" y="26"/>
                  </a:lnTo>
                  <a:lnTo>
                    <a:pt x="12" y="28"/>
                  </a:lnTo>
                  <a:lnTo>
                    <a:pt x="8" y="26"/>
                  </a:lnTo>
                  <a:lnTo>
                    <a:pt x="6" y="25"/>
                  </a:lnTo>
                  <a:lnTo>
                    <a:pt x="6" y="23"/>
                  </a:lnTo>
                  <a:lnTo>
                    <a:pt x="6" y="21"/>
                  </a:lnTo>
                  <a:lnTo>
                    <a:pt x="8" y="19"/>
                  </a:lnTo>
                  <a:lnTo>
                    <a:pt x="12" y="19"/>
                  </a:lnTo>
                  <a:lnTo>
                    <a:pt x="18" y="17"/>
                  </a:lnTo>
                  <a:lnTo>
                    <a:pt x="19" y="17"/>
                  </a:lnTo>
                  <a:lnTo>
                    <a:pt x="21" y="17"/>
                  </a:lnTo>
                  <a:lnTo>
                    <a:pt x="21" y="19"/>
                  </a:lnTo>
                  <a:close/>
                </a:path>
              </a:pathLst>
            </a:custGeom>
            <a:solidFill>
              <a:srgbClr val="000000"/>
            </a:solidFill>
            <a:ln w="9525">
              <a:noFill/>
              <a:round/>
              <a:headEnd/>
              <a:tailEnd/>
            </a:ln>
          </p:spPr>
          <p:txBody>
            <a:bodyPr/>
            <a:lstStyle/>
            <a:p>
              <a:endParaRPr lang="en-US"/>
            </a:p>
          </p:txBody>
        </p:sp>
        <p:sp>
          <p:nvSpPr>
            <p:cNvPr id="656" name="Freeform 346"/>
            <p:cNvSpPr>
              <a:spLocks/>
            </p:cNvSpPr>
            <p:nvPr/>
          </p:nvSpPr>
          <p:spPr bwMode="auto">
            <a:xfrm>
              <a:off x="1631714" y="1867134"/>
              <a:ext cx="60291" cy="95793"/>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7 w 25"/>
                <a:gd name="T11" fmla="*/ 17 h 42"/>
                <a:gd name="T12" fmla="*/ 9 w 25"/>
                <a:gd name="T13" fmla="*/ 15 h 42"/>
                <a:gd name="T14" fmla="*/ 13 w 25"/>
                <a:gd name="T15" fmla="*/ 15 h 42"/>
                <a:gd name="T16" fmla="*/ 15 w 25"/>
                <a:gd name="T17" fmla="*/ 15 h 42"/>
                <a:gd name="T18" fmla="*/ 19 w 25"/>
                <a:gd name="T19" fmla="*/ 17 h 42"/>
                <a:gd name="T20" fmla="*/ 19 w 25"/>
                <a:gd name="T21" fmla="*/ 17 h 42"/>
                <a:gd name="T22" fmla="*/ 19 w 25"/>
                <a:gd name="T23" fmla="*/ 21 h 42"/>
                <a:gd name="T24" fmla="*/ 19 w 25"/>
                <a:gd name="T25" fmla="*/ 21 h 42"/>
                <a:gd name="T26" fmla="*/ 19 w 25"/>
                <a:gd name="T27" fmla="*/ 42 h 42"/>
                <a:gd name="T28" fmla="*/ 25 w 25"/>
                <a:gd name="T29" fmla="*/ 42 h 42"/>
                <a:gd name="T30" fmla="*/ 25 w 25"/>
                <a:gd name="T31" fmla="*/ 19 h 42"/>
                <a:gd name="T32" fmla="*/ 25 w 25"/>
                <a:gd name="T33" fmla="*/ 15 h 42"/>
                <a:gd name="T34" fmla="*/ 21 w 25"/>
                <a:gd name="T35" fmla="*/ 13 h 42"/>
                <a:gd name="T36" fmla="*/ 19 w 25"/>
                <a:gd name="T37" fmla="*/ 11 h 42"/>
                <a:gd name="T38" fmla="*/ 13 w 25"/>
                <a:gd name="T39" fmla="*/ 10 h 42"/>
                <a:gd name="T40" fmla="*/ 9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7" y="17"/>
                  </a:lnTo>
                  <a:lnTo>
                    <a:pt x="9" y="15"/>
                  </a:lnTo>
                  <a:lnTo>
                    <a:pt x="13" y="15"/>
                  </a:lnTo>
                  <a:lnTo>
                    <a:pt x="15" y="15"/>
                  </a:lnTo>
                  <a:lnTo>
                    <a:pt x="19" y="17"/>
                  </a:lnTo>
                  <a:lnTo>
                    <a:pt x="19" y="21"/>
                  </a:lnTo>
                  <a:lnTo>
                    <a:pt x="19" y="42"/>
                  </a:lnTo>
                  <a:lnTo>
                    <a:pt x="25" y="42"/>
                  </a:lnTo>
                  <a:lnTo>
                    <a:pt x="25" y="19"/>
                  </a:lnTo>
                  <a:lnTo>
                    <a:pt x="25" y="15"/>
                  </a:lnTo>
                  <a:lnTo>
                    <a:pt x="21" y="13"/>
                  </a:lnTo>
                  <a:lnTo>
                    <a:pt x="19" y="11"/>
                  </a:lnTo>
                  <a:lnTo>
                    <a:pt x="13" y="10"/>
                  </a:lnTo>
                  <a:lnTo>
                    <a:pt x="9"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657" name="Freeform 347"/>
            <p:cNvSpPr>
              <a:spLocks noEditPoints="1"/>
            </p:cNvSpPr>
            <p:nvPr/>
          </p:nvSpPr>
          <p:spPr bwMode="auto">
            <a:xfrm>
              <a:off x="1706475" y="1889941"/>
              <a:ext cx="67526" cy="72985"/>
            </a:xfrm>
            <a:custGeom>
              <a:avLst/>
              <a:gdLst>
                <a:gd name="T0" fmla="*/ 13 w 28"/>
                <a:gd name="T1" fmla="*/ 0 h 32"/>
                <a:gd name="T2" fmla="*/ 7 w 28"/>
                <a:gd name="T3" fmla="*/ 1 h 32"/>
                <a:gd name="T4" fmla="*/ 3 w 28"/>
                <a:gd name="T5" fmla="*/ 5 h 32"/>
                <a:gd name="T6" fmla="*/ 0 w 28"/>
                <a:gd name="T7" fmla="*/ 9 h 32"/>
                <a:gd name="T8" fmla="*/ 0 w 28"/>
                <a:gd name="T9" fmla="*/ 17 h 32"/>
                <a:gd name="T10" fmla="*/ 0 w 28"/>
                <a:gd name="T11" fmla="*/ 23 h 32"/>
                <a:gd name="T12" fmla="*/ 3 w 28"/>
                <a:gd name="T13" fmla="*/ 28 h 32"/>
                <a:gd name="T14" fmla="*/ 7 w 28"/>
                <a:gd name="T15" fmla="*/ 30 h 32"/>
                <a:gd name="T16" fmla="*/ 13 w 28"/>
                <a:gd name="T17" fmla="*/ 32 h 32"/>
                <a:gd name="T18" fmla="*/ 19 w 28"/>
                <a:gd name="T19" fmla="*/ 30 h 32"/>
                <a:gd name="T20" fmla="*/ 24 w 28"/>
                <a:gd name="T21" fmla="*/ 28 h 32"/>
                <a:gd name="T22" fmla="*/ 26 w 28"/>
                <a:gd name="T23" fmla="*/ 23 h 32"/>
                <a:gd name="T24" fmla="*/ 28 w 28"/>
                <a:gd name="T25" fmla="*/ 17 h 32"/>
                <a:gd name="T26" fmla="*/ 26 w 28"/>
                <a:gd name="T27" fmla="*/ 9 h 32"/>
                <a:gd name="T28" fmla="*/ 24 w 28"/>
                <a:gd name="T29" fmla="*/ 5 h 32"/>
                <a:gd name="T30" fmla="*/ 19 w 28"/>
                <a:gd name="T31" fmla="*/ 1 h 32"/>
                <a:gd name="T32" fmla="*/ 13 w 28"/>
                <a:gd name="T33" fmla="*/ 0 h 32"/>
                <a:gd name="T34" fmla="*/ 13 w 28"/>
                <a:gd name="T35" fmla="*/ 5 h 32"/>
                <a:gd name="T36" fmla="*/ 17 w 28"/>
                <a:gd name="T37" fmla="*/ 5 h 32"/>
                <a:gd name="T38" fmla="*/ 21 w 28"/>
                <a:gd name="T39" fmla="*/ 7 h 32"/>
                <a:gd name="T40" fmla="*/ 23 w 28"/>
                <a:gd name="T41" fmla="*/ 11 h 32"/>
                <a:gd name="T42" fmla="*/ 23 w 28"/>
                <a:gd name="T43" fmla="*/ 17 h 32"/>
                <a:gd name="T44" fmla="*/ 23 w 28"/>
                <a:gd name="T45" fmla="*/ 21 h 32"/>
                <a:gd name="T46" fmla="*/ 21 w 28"/>
                <a:gd name="T47" fmla="*/ 25 h 32"/>
                <a:gd name="T48" fmla="*/ 17 w 28"/>
                <a:gd name="T49" fmla="*/ 26 h 32"/>
                <a:gd name="T50" fmla="*/ 13 w 28"/>
                <a:gd name="T51" fmla="*/ 28 h 32"/>
                <a:gd name="T52" fmla="*/ 11 w 28"/>
                <a:gd name="T53" fmla="*/ 26 h 32"/>
                <a:gd name="T54" fmla="*/ 7 w 28"/>
                <a:gd name="T55" fmla="*/ 25 h 32"/>
                <a:gd name="T56" fmla="*/ 5 w 28"/>
                <a:gd name="T57" fmla="*/ 21 h 32"/>
                <a:gd name="T58" fmla="*/ 5 w 28"/>
                <a:gd name="T59" fmla="*/ 17 h 32"/>
                <a:gd name="T60" fmla="*/ 5 w 28"/>
                <a:gd name="T61" fmla="*/ 11 h 32"/>
                <a:gd name="T62" fmla="*/ 7 w 28"/>
                <a:gd name="T63" fmla="*/ 7 h 32"/>
                <a:gd name="T64" fmla="*/ 11 w 28"/>
                <a:gd name="T65" fmla="*/ 5 h 32"/>
                <a:gd name="T66" fmla="*/ 13 w 28"/>
                <a:gd name="T67" fmla="*/ 5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2"/>
                <a:gd name="T104" fmla="*/ 28 w 28"/>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2">
                  <a:moveTo>
                    <a:pt x="13" y="0"/>
                  </a:moveTo>
                  <a:lnTo>
                    <a:pt x="7" y="1"/>
                  </a:lnTo>
                  <a:lnTo>
                    <a:pt x="3" y="5"/>
                  </a:lnTo>
                  <a:lnTo>
                    <a:pt x="0" y="9"/>
                  </a:lnTo>
                  <a:lnTo>
                    <a:pt x="0" y="17"/>
                  </a:lnTo>
                  <a:lnTo>
                    <a:pt x="0" y="23"/>
                  </a:lnTo>
                  <a:lnTo>
                    <a:pt x="3" y="28"/>
                  </a:lnTo>
                  <a:lnTo>
                    <a:pt x="7" y="30"/>
                  </a:lnTo>
                  <a:lnTo>
                    <a:pt x="13" y="32"/>
                  </a:lnTo>
                  <a:lnTo>
                    <a:pt x="19" y="30"/>
                  </a:lnTo>
                  <a:lnTo>
                    <a:pt x="24" y="28"/>
                  </a:lnTo>
                  <a:lnTo>
                    <a:pt x="26" y="23"/>
                  </a:lnTo>
                  <a:lnTo>
                    <a:pt x="28" y="17"/>
                  </a:lnTo>
                  <a:lnTo>
                    <a:pt x="26" y="9"/>
                  </a:lnTo>
                  <a:lnTo>
                    <a:pt x="24" y="5"/>
                  </a:lnTo>
                  <a:lnTo>
                    <a:pt x="19" y="1"/>
                  </a:lnTo>
                  <a:lnTo>
                    <a:pt x="13" y="0"/>
                  </a:lnTo>
                  <a:close/>
                  <a:moveTo>
                    <a:pt x="13" y="5"/>
                  </a:moveTo>
                  <a:lnTo>
                    <a:pt x="17" y="5"/>
                  </a:lnTo>
                  <a:lnTo>
                    <a:pt x="21" y="7"/>
                  </a:lnTo>
                  <a:lnTo>
                    <a:pt x="23" y="11"/>
                  </a:lnTo>
                  <a:lnTo>
                    <a:pt x="23" y="17"/>
                  </a:lnTo>
                  <a:lnTo>
                    <a:pt x="23" y="21"/>
                  </a:lnTo>
                  <a:lnTo>
                    <a:pt x="21" y="25"/>
                  </a:lnTo>
                  <a:lnTo>
                    <a:pt x="17" y="26"/>
                  </a:lnTo>
                  <a:lnTo>
                    <a:pt x="13" y="28"/>
                  </a:lnTo>
                  <a:lnTo>
                    <a:pt x="11" y="26"/>
                  </a:lnTo>
                  <a:lnTo>
                    <a:pt x="7" y="25"/>
                  </a:lnTo>
                  <a:lnTo>
                    <a:pt x="5" y="21"/>
                  </a:lnTo>
                  <a:lnTo>
                    <a:pt x="5" y="17"/>
                  </a:lnTo>
                  <a:lnTo>
                    <a:pt x="5" y="11"/>
                  </a:lnTo>
                  <a:lnTo>
                    <a:pt x="7" y="7"/>
                  </a:lnTo>
                  <a:lnTo>
                    <a:pt x="11" y="5"/>
                  </a:lnTo>
                  <a:lnTo>
                    <a:pt x="13" y="5"/>
                  </a:lnTo>
                  <a:close/>
                </a:path>
              </a:pathLst>
            </a:custGeom>
            <a:solidFill>
              <a:srgbClr val="000000"/>
            </a:solidFill>
            <a:ln w="9525">
              <a:noFill/>
              <a:round/>
              <a:headEnd/>
              <a:tailEnd/>
            </a:ln>
          </p:spPr>
          <p:txBody>
            <a:bodyPr/>
            <a:lstStyle/>
            <a:p>
              <a:endParaRPr lang="en-US"/>
            </a:p>
          </p:txBody>
        </p:sp>
        <p:sp>
          <p:nvSpPr>
            <p:cNvPr id="658" name="Rectangle 348"/>
            <p:cNvSpPr>
              <a:spLocks noChangeArrowheads="1"/>
            </p:cNvSpPr>
            <p:nvPr/>
          </p:nvSpPr>
          <p:spPr bwMode="auto">
            <a:xfrm>
              <a:off x="1783647" y="1919591"/>
              <a:ext cx="36175" cy="13685"/>
            </a:xfrm>
            <a:prstGeom prst="rect">
              <a:avLst/>
            </a:prstGeom>
            <a:solidFill>
              <a:srgbClr val="000000"/>
            </a:solidFill>
            <a:ln w="9525">
              <a:noFill/>
              <a:miter lim="800000"/>
              <a:headEnd/>
              <a:tailEnd/>
            </a:ln>
          </p:spPr>
          <p:txBody>
            <a:bodyPr/>
            <a:lstStyle/>
            <a:p>
              <a:pPr eaLnBrk="0" hangingPunct="0"/>
              <a:endParaRPr lang="en-US"/>
            </a:p>
          </p:txBody>
        </p:sp>
        <p:sp>
          <p:nvSpPr>
            <p:cNvPr id="659" name="Freeform 349"/>
            <p:cNvSpPr>
              <a:spLocks/>
            </p:cNvSpPr>
            <p:nvPr/>
          </p:nvSpPr>
          <p:spPr bwMode="auto">
            <a:xfrm>
              <a:off x="1834292" y="1867134"/>
              <a:ext cx="84408" cy="95793"/>
            </a:xfrm>
            <a:custGeom>
              <a:avLst/>
              <a:gdLst>
                <a:gd name="T0" fmla="*/ 0 w 35"/>
                <a:gd name="T1" fmla="*/ 0 h 42"/>
                <a:gd name="T2" fmla="*/ 0 w 35"/>
                <a:gd name="T3" fmla="*/ 29 h 42"/>
                <a:gd name="T4" fmla="*/ 2 w 35"/>
                <a:gd name="T5" fmla="*/ 33 h 42"/>
                <a:gd name="T6" fmla="*/ 4 w 35"/>
                <a:gd name="T7" fmla="*/ 35 h 42"/>
                <a:gd name="T8" fmla="*/ 6 w 35"/>
                <a:gd name="T9" fmla="*/ 38 h 42"/>
                <a:gd name="T10" fmla="*/ 8 w 35"/>
                <a:gd name="T11" fmla="*/ 40 h 42"/>
                <a:gd name="T12" fmla="*/ 12 w 35"/>
                <a:gd name="T13" fmla="*/ 42 h 42"/>
                <a:gd name="T14" fmla="*/ 18 w 35"/>
                <a:gd name="T15" fmla="*/ 42 h 42"/>
                <a:gd name="T16" fmla="*/ 25 w 35"/>
                <a:gd name="T17" fmla="*/ 42 h 42"/>
                <a:gd name="T18" fmla="*/ 29 w 35"/>
                <a:gd name="T19" fmla="*/ 38 h 42"/>
                <a:gd name="T20" fmla="*/ 33 w 35"/>
                <a:gd name="T21" fmla="*/ 35 h 42"/>
                <a:gd name="T22" fmla="*/ 35 w 35"/>
                <a:gd name="T23" fmla="*/ 29 h 42"/>
                <a:gd name="T24" fmla="*/ 35 w 35"/>
                <a:gd name="T25" fmla="*/ 0 h 42"/>
                <a:gd name="T26" fmla="*/ 29 w 35"/>
                <a:gd name="T27" fmla="*/ 0 h 42"/>
                <a:gd name="T28" fmla="*/ 29 w 35"/>
                <a:gd name="T29" fmla="*/ 27 h 42"/>
                <a:gd name="T30" fmla="*/ 29 w 35"/>
                <a:gd name="T31" fmla="*/ 27 h 42"/>
                <a:gd name="T32" fmla="*/ 27 w 35"/>
                <a:gd name="T33" fmla="*/ 29 h 42"/>
                <a:gd name="T34" fmla="*/ 27 w 35"/>
                <a:gd name="T35" fmla="*/ 33 h 42"/>
                <a:gd name="T36" fmla="*/ 25 w 35"/>
                <a:gd name="T37" fmla="*/ 35 h 42"/>
                <a:gd name="T38" fmla="*/ 21 w 35"/>
                <a:gd name="T39" fmla="*/ 36 h 42"/>
                <a:gd name="T40" fmla="*/ 18 w 35"/>
                <a:gd name="T41" fmla="*/ 38 h 42"/>
                <a:gd name="T42" fmla="*/ 14 w 35"/>
                <a:gd name="T43" fmla="*/ 36 h 42"/>
                <a:gd name="T44" fmla="*/ 10 w 35"/>
                <a:gd name="T45" fmla="*/ 35 h 42"/>
                <a:gd name="T46" fmla="*/ 8 w 35"/>
                <a:gd name="T47" fmla="*/ 31 h 42"/>
                <a:gd name="T48" fmla="*/ 6 w 35"/>
                <a:gd name="T49" fmla="*/ 27 h 42"/>
                <a:gd name="T50" fmla="*/ 6 w 35"/>
                <a:gd name="T51" fmla="*/ 0 h 42"/>
                <a:gd name="T52" fmla="*/ 0 w 35"/>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
                <a:gd name="T82" fmla="*/ 0 h 42"/>
                <a:gd name="T83" fmla="*/ 35 w 35"/>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 h="42">
                  <a:moveTo>
                    <a:pt x="0" y="0"/>
                  </a:moveTo>
                  <a:lnTo>
                    <a:pt x="0" y="29"/>
                  </a:lnTo>
                  <a:lnTo>
                    <a:pt x="2" y="33"/>
                  </a:lnTo>
                  <a:lnTo>
                    <a:pt x="4" y="35"/>
                  </a:lnTo>
                  <a:lnTo>
                    <a:pt x="6" y="38"/>
                  </a:lnTo>
                  <a:lnTo>
                    <a:pt x="8" y="40"/>
                  </a:lnTo>
                  <a:lnTo>
                    <a:pt x="12" y="42"/>
                  </a:lnTo>
                  <a:lnTo>
                    <a:pt x="18" y="42"/>
                  </a:lnTo>
                  <a:lnTo>
                    <a:pt x="25" y="42"/>
                  </a:lnTo>
                  <a:lnTo>
                    <a:pt x="29" y="38"/>
                  </a:lnTo>
                  <a:lnTo>
                    <a:pt x="33" y="35"/>
                  </a:lnTo>
                  <a:lnTo>
                    <a:pt x="35" y="29"/>
                  </a:lnTo>
                  <a:lnTo>
                    <a:pt x="35" y="0"/>
                  </a:lnTo>
                  <a:lnTo>
                    <a:pt x="29" y="0"/>
                  </a:lnTo>
                  <a:lnTo>
                    <a:pt x="29" y="27"/>
                  </a:lnTo>
                  <a:lnTo>
                    <a:pt x="27" y="29"/>
                  </a:lnTo>
                  <a:lnTo>
                    <a:pt x="27" y="33"/>
                  </a:lnTo>
                  <a:lnTo>
                    <a:pt x="25" y="35"/>
                  </a:lnTo>
                  <a:lnTo>
                    <a:pt x="21" y="36"/>
                  </a:lnTo>
                  <a:lnTo>
                    <a:pt x="18" y="38"/>
                  </a:lnTo>
                  <a:lnTo>
                    <a:pt x="14" y="36"/>
                  </a:lnTo>
                  <a:lnTo>
                    <a:pt x="10" y="35"/>
                  </a:lnTo>
                  <a:lnTo>
                    <a:pt x="8" y="31"/>
                  </a:lnTo>
                  <a:lnTo>
                    <a:pt x="6" y="27"/>
                  </a:lnTo>
                  <a:lnTo>
                    <a:pt x="6" y="0"/>
                  </a:lnTo>
                  <a:lnTo>
                    <a:pt x="0" y="0"/>
                  </a:lnTo>
                  <a:close/>
                </a:path>
              </a:pathLst>
            </a:custGeom>
            <a:solidFill>
              <a:srgbClr val="000000"/>
            </a:solidFill>
            <a:ln w="9525">
              <a:noFill/>
              <a:round/>
              <a:headEnd/>
              <a:tailEnd/>
            </a:ln>
          </p:spPr>
          <p:txBody>
            <a:bodyPr/>
            <a:lstStyle/>
            <a:p>
              <a:endParaRPr lang="en-US"/>
            </a:p>
          </p:txBody>
        </p:sp>
        <p:sp>
          <p:nvSpPr>
            <p:cNvPr id="660" name="Freeform 350"/>
            <p:cNvSpPr>
              <a:spLocks/>
            </p:cNvSpPr>
            <p:nvPr/>
          </p:nvSpPr>
          <p:spPr bwMode="auto">
            <a:xfrm>
              <a:off x="1928346" y="1871695"/>
              <a:ext cx="36175" cy="91231"/>
            </a:xfrm>
            <a:custGeom>
              <a:avLst/>
              <a:gdLst>
                <a:gd name="T0" fmla="*/ 5 w 15"/>
                <a:gd name="T1" fmla="*/ 0 h 40"/>
                <a:gd name="T2" fmla="*/ 5 w 15"/>
                <a:gd name="T3" fmla="*/ 9 h 40"/>
                <a:gd name="T4" fmla="*/ 0 w 15"/>
                <a:gd name="T5" fmla="*/ 9 h 40"/>
                <a:gd name="T6" fmla="*/ 0 w 15"/>
                <a:gd name="T7" fmla="*/ 13 h 40"/>
                <a:gd name="T8" fmla="*/ 5 w 15"/>
                <a:gd name="T9" fmla="*/ 13 h 40"/>
                <a:gd name="T10" fmla="*/ 5 w 15"/>
                <a:gd name="T11" fmla="*/ 34 h 40"/>
                <a:gd name="T12" fmla="*/ 5 w 15"/>
                <a:gd name="T13" fmla="*/ 36 h 40"/>
                <a:gd name="T14" fmla="*/ 5 w 15"/>
                <a:gd name="T15" fmla="*/ 38 h 40"/>
                <a:gd name="T16" fmla="*/ 7 w 15"/>
                <a:gd name="T17" fmla="*/ 40 h 40"/>
                <a:gd name="T18" fmla="*/ 11 w 15"/>
                <a:gd name="T19" fmla="*/ 40 h 40"/>
                <a:gd name="T20" fmla="*/ 15 w 15"/>
                <a:gd name="T21" fmla="*/ 40 h 40"/>
                <a:gd name="T22" fmla="*/ 15 w 15"/>
                <a:gd name="T23" fmla="*/ 34 h 40"/>
                <a:gd name="T24" fmla="*/ 13 w 15"/>
                <a:gd name="T25" fmla="*/ 36 h 40"/>
                <a:gd name="T26" fmla="*/ 11 w 15"/>
                <a:gd name="T27" fmla="*/ 34 h 40"/>
                <a:gd name="T28" fmla="*/ 9 w 15"/>
                <a:gd name="T29" fmla="*/ 34 h 40"/>
                <a:gd name="T30" fmla="*/ 9 w 15"/>
                <a:gd name="T31" fmla="*/ 33 h 40"/>
                <a:gd name="T32" fmla="*/ 9 w 15"/>
                <a:gd name="T33" fmla="*/ 13 h 40"/>
                <a:gd name="T34" fmla="*/ 15 w 15"/>
                <a:gd name="T35" fmla="*/ 13 h 40"/>
                <a:gd name="T36" fmla="*/ 15 w 15"/>
                <a:gd name="T37" fmla="*/ 9 h 40"/>
                <a:gd name="T38" fmla="*/ 9 w 15"/>
                <a:gd name="T39" fmla="*/ 9 h 40"/>
                <a:gd name="T40" fmla="*/ 9 w 15"/>
                <a:gd name="T41" fmla="*/ 0 h 40"/>
                <a:gd name="T42" fmla="*/ 5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5" y="0"/>
                  </a:moveTo>
                  <a:lnTo>
                    <a:pt x="5" y="9"/>
                  </a:lnTo>
                  <a:lnTo>
                    <a:pt x="0" y="9"/>
                  </a:lnTo>
                  <a:lnTo>
                    <a:pt x="0" y="13"/>
                  </a:lnTo>
                  <a:lnTo>
                    <a:pt x="5" y="13"/>
                  </a:lnTo>
                  <a:lnTo>
                    <a:pt x="5" y="34"/>
                  </a:lnTo>
                  <a:lnTo>
                    <a:pt x="5" y="36"/>
                  </a:lnTo>
                  <a:lnTo>
                    <a:pt x="5" y="38"/>
                  </a:lnTo>
                  <a:lnTo>
                    <a:pt x="7" y="40"/>
                  </a:lnTo>
                  <a:lnTo>
                    <a:pt x="11" y="40"/>
                  </a:lnTo>
                  <a:lnTo>
                    <a:pt x="15" y="40"/>
                  </a:lnTo>
                  <a:lnTo>
                    <a:pt x="15" y="34"/>
                  </a:lnTo>
                  <a:lnTo>
                    <a:pt x="13" y="36"/>
                  </a:lnTo>
                  <a:lnTo>
                    <a:pt x="11" y="34"/>
                  </a:lnTo>
                  <a:lnTo>
                    <a:pt x="9" y="34"/>
                  </a:lnTo>
                  <a:lnTo>
                    <a:pt x="9" y="33"/>
                  </a:lnTo>
                  <a:lnTo>
                    <a:pt x="9" y="13"/>
                  </a:lnTo>
                  <a:lnTo>
                    <a:pt x="15" y="13"/>
                  </a:lnTo>
                  <a:lnTo>
                    <a:pt x="15" y="9"/>
                  </a:lnTo>
                  <a:lnTo>
                    <a:pt x="9" y="9"/>
                  </a:lnTo>
                  <a:lnTo>
                    <a:pt x="9" y="0"/>
                  </a:lnTo>
                  <a:lnTo>
                    <a:pt x="5" y="0"/>
                  </a:lnTo>
                  <a:close/>
                </a:path>
              </a:pathLst>
            </a:custGeom>
            <a:solidFill>
              <a:srgbClr val="000000"/>
            </a:solidFill>
            <a:ln w="9525">
              <a:noFill/>
              <a:round/>
              <a:headEnd/>
              <a:tailEnd/>
            </a:ln>
          </p:spPr>
          <p:txBody>
            <a:bodyPr/>
            <a:lstStyle/>
            <a:p>
              <a:endParaRPr lang="en-US"/>
            </a:p>
          </p:txBody>
        </p:sp>
        <p:sp>
          <p:nvSpPr>
            <p:cNvPr id="661" name="Freeform 351"/>
            <p:cNvSpPr>
              <a:spLocks noEditPoints="1"/>
            </p:cNvSpPr>
            <p:nvPr/>
          </p:nvSpPr>
          <p:spPr bwMode="auto">
            <a:xfrm>
              <a:off x="1969344" y="1889941"/>
              <a:ext cx="74761" cy="72985"/>
            </a:xfrm>
            <a:custGeom>
              <a:avLst/>
              <a:gdLst>
                <a:gd name="T0" fmla="*/ 31 w 31"/>
                <a:gd name="T1" fmla="*/ 28 h 32"/>
                <a:gd name="T2" fmla="*/ 29 w 31"/>
                <a:gd name="T3" fmla="*/ 28 h 32"/>
                <a:gd name="T4" fmla="*/ 27 w 31"/>
                <a:gd name="T5" fmla="*/ 28 h 32"/>
                <a:gd name="T6" fmla="*/ 27 w 31"/>
                <a:gd name="T7" fmla="*/ 26 h 32"/>
                <a:gd name="T8" fmla="*/ 27 w 31"/>
                <a:gd name="T9" fmla="*/ 9 h 32"/>
                <a:gd name="T10" fmla="*/ 25 w 31"/>
                <a:gd name="T11" fmla="*/ 5 h 32"/>
                <a:gd name="T12" fmla="*/ 23 w 31"/>
                <a:gd name="T13" fmla="*/ 1 h 32"/>
                <a:gd name="T14" fmla="*/ 19 w 31"/>
                <a:gd name="T15" fmla="*/ 1 h 32"/>
                <a:gd name="T16" fmla="*/ 15 w 31"/>
                <a:gd name="T17" fmla="*/ 0 h 32"/>
                <a:gd name="T18" fmla="*/ 10 w 31"/>
                <a:gd name="T19" fmla="*/ 1 h 32"/>
                <a:gd name="T20" fmla="*/ 6 w 31"/>
                <a:gd name="T21" fmla="*/ 1 h 32"/>
                <a:gd name="T22" fmla="*/ 4 w 31"/>
                <a:gd name="T23" fmla="*/ 5 h 32"/>
                <a:gd name="T24" fmla="*/ 2 w 31"/>
                <a:gd name="T25" fmla="*/ 11 h 32"/>
                <a:gd name="T26" fmla="*/ 8 w 31"/>
                <a:gd name="T27" fmla="*/ 11 h 32"/>
                <a:gd name="T28" fmla="*/ 8 w 31"/>
                <a:gd name="T29" fmla="*/ 7 h 32"/>
                <a:gd name="T30" fmla="*/ 10 w 31"/>
                <a:gd name="T31" fmla="*/ 5 h 32"/>
                <a:gd name="T32" fmla="*/ 11 w 31"/>
                <a:gd name="T33" fmla="*/ 5 h 32"/>
                <a:gd name="T34" fmla="*/ 15 w 31"/>
                <a:gd name="T35" fmla="*/ 3 h 32"/>
                <a:gd name="T36" fmla="*/ 17 w 31"/>
                <a:gd name="T37" fmla="*/ 5 h 32"/>
                <a:gd name="T38" fmla="*/ 19 w 31"/>
                <a:gd name="T39" fmla="*/ 5 h 32"/>
                <a:gd name="T40" fmla="*/ 21 w 31"/>
                <a:gd name="T41" fmla="*/ 7 h 32"/>
                <a:gd name="T42" fmla="*/ 21 w 31"/>
                <a:gd name="T43" fmla="*/ 9 h 32"/>
                <a:gd name="T44" fmla="*/ 21 w 31"/>
                <a:gd name="T45" fmla="*/ 11 h 32"/>
                <a:gd name="T46" fmla="*/ 21 w 31"/>
                <a:gd name="T47" fmla="*/ 13 h 32"/>
                <a:gd name="T48" fmla="*/ 13 w 31"/>
                <a:gd name="T49" fmla="*/ 13 h 32"/>
                <a:gd name="T50" fmla="*/ 8 w 31"/>
                <a:gd name="T51" fmla="*/ 15 h 32"/>
                <a:gd name="T52" fmla="*/ 6 w 31"/>
                <a:gd name="T53" fmla="*/ 17 h 32"/>
                <a:gd name="T54" fmla="*/ 2 w 31"/>
                <a:gd name="T55" fmla="*/ 19 h 32"/>
                <a:gd name="T56" fmla="*/ 2 w 31"/>
                <a:gd name="T57" fmla="*/ 21 h 32"/>
                <a:gd name="T58" fmla="*/ 0 w 31"/>
                <a:gd name="T59" fmla="*/ 23 h 32"/>
                <a:gd name="T60" fmla="*/ 2 w 31"/>
                <a:gd name="T61" fmla="*/ 26 h 32"/>
                <a:gd name="T62" fmla="*/ 4 w 31"/>
                <a:gd name="T63" fmla="*/ 30 h 32"/>
                <a:gd name="T64" fmla="*/ 8 w 31"/>
                <a:gd name="T65" fmla="*/ 32 h 32"/>
                <a:gd name="T66" fmla="*/ 11 w 31"/>
                <a:gd name="T67" fmla="*/ 32 h 32"/>
                <a:gd name="T68" fmla="*/ 17 w 31"/>
                <a:gd name="T69" fmla="*/ 30 h 32"/>
                <a:gd name="T70" fmla="*/ 21 w 31"/>
                <a:gd name="T71" fmla="*/ 28 h 32"/>
                <a:gd name="T72" fmla="*/ 23 w 31"/>
                <a:gd name="T73" fmla="*/ 30 h 32"/>
                <a:gd name="T74" fmla="*/ 27 w 31"/>
                <a:gd name="T75" fmla="*/ 32 h 32"/>
                <a:gd name="T76" fmla="*/ 31 w 31"/>
                <a:gd name="T77" fmla="*/ 32 h 32"/>
                <a:gd name="T78" fmla="*/ 31 w 31"/>
                <a:gd name="T79" fmla="*/ 28 h 32"/>
                <a:gd name="T80" fmla="*/ 21 w 31"/>
                <a:gd name="T81" fmla="*/ 19 h 32"/>
                <a:gd name="T82" fmla="*/ 21 w 31"/>
                <a:gd name="T83" fmla="*/ 21 h 32"/>
                <a:gd name="T84" fmla="*/ 21 w 31"/>
                <a:gd name="T85" fmla="*/ 25 h 32"/>
                <a:gd name="T86" fmla="*/ 19 w 31"/>
                <a:gd name="T87" fmla="*/ 25 h 32"/>
                <a:gd name="T88" fmla="*/ 17 w 31"/>
                <a:gd name="T89" fmla="*/ 26 h 32"/>
                <a:gd name="T90" fmla="*/ 11 w 31"/>
                <a:gd name="T91" fmla="*/ 28 h 32"/>
                <a:gd name="T92" fmla="*/ 8 w 31"/>
                <a:gd name="T93" fmla="*/ 26 h 32"/>
                <a:gd name="T94" fmla="*/ 6 w 31"/>
                <a:gd name="T95" fmla="*/ 25 h 32"/>
                <a:gd name="T96" fmla="*/ 6 w 31"/>
                <a:gd name="T97" fmla="*/ 23 h 32"/>
                <a:gd name="T98" fmla="*/ 6 w 31"/>
                <a:gd name="T99" fmla="*/ 21 h 32"/>
                <a:gd name="T100" fmla="*/ 8 w 31"/>
                <a:gd name="T101" fmla="*/ 19 h 32"/>
                <a:gd name="T102" fmla="*/ 11 w 31"/>
                <a:gd name="T103" fmla="*/ 19 h 32"/>
                <a:gd name="T104" fmla="*/ 17 w 31"/>
                <a:gd name="T105" fmla="*/ 17 h 32"/>
                <a:gd name="T106" fmla="*/ 21 w 31"/>
                <a:gd name="T107" fmla="*/ 17 h 32"/>
                <a:gd name="T108" fmla="*/ 21 w 31"/>
                <a:gd name="T109" fmla="*/ 17 h 32"/>
                <a:gd name="T110" fmla="*/ 21 w 31"/>
                <a:gd name="T111" fmla="*/ 19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
                <a:gd name="T169" fmla="*/ 0 h 32"/>
                <a:gd name="T170" fmla="*/ 31 w 31"/>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 h="32">
                  <a:moveTo>
                    <a:pt x="31" y="28"/>
                  </a:moveTo>
                  <a:lnTo>
                    <a:pt x="29" y="28"/>
                  </a:lnTo>
                  <a:lnTo>
                    <a:pt x="27" y="28"/>
                  </a:lnTo>
                  <a:lnTo>
                    <a:pt x="27" y="26"/>
                  </a:lnTo>
                  <a:lnTo>
                    <a:pt x="27" y="9"/>
                  </a:lnTo>
                  <a:lnTo>
                    <a:pt x="25" y="5"/>
                  </a:lnTo>
                  <a:lnTo>
                    <a:pt x="23" y="1"/>
                  </a:lnTo>
                  <a:lnTo>
                    <a:pt x="19" y="1"/>
                  </a:lnTo>
                  <a:lnTo>
                    <a:pt x="15" y="0"/>
                  </a:lnTo>
                  <a:lnTo>
                    <a:pt x="10" y="1"/>
                  </a:lnTo>
                  <a:lnTo>
                    <a:pt x="6" y="1"/>
                  </a:lnTo>
                  <a:lnTo>
                    <a:pt x="4" y="5"/>
                  </a:lnTo>
                  <a:lnTo>
                    <a:pt x="2" y="11"/>
                  </a:lnTo>
                  <a:lnTo>
                    <a:pt x="8" y="11"/>
                  </a:lnTo>
                  <a:lnTo>
                    <a:pt x="8" y="7"/>
                  </a:lnTo>
                  <a:lnTo>
                    <a:pt x="10" y="5"/>
                  </a:lnTo>
                  <a:lnTo>
                    <a:pt x="11" y="5"/>
                  </a:lnTo>
                  <a:lnTo>
                    <a:pt x="15" y="3"/>
                  </a:lnTo>
                  <a:lnTo>
                    <a:pt x="17" y="5"/>
                  </a:lnTo>
                  <a:lnTo>
                    <a:pt x="19" y="5"/>
                  </a:lnTo>
                  <a:lnTo>
                    <a:pt x="21" y="7"/>
                  </a:lnTo>
                  <a:lnTo>
                    <a:pt x="21" y="9"/>
                  </a:lnTo>
                  <a:lnTo>
                    <a:pt x="21" y="11"/>
                  </a:lnTo>
                  <a:lnTo>
                    <a:pt x="21" y="13"/>
                  </a:lnTo>
                  <a:lnTo>
                    <a:pt x="13" y="13"/>
                  </a:lnTo>
                  <a:lnTo>
                    <a:pt x="8" y="15"/>
                  </a:lnTo>
                  <a:lnTo>
                    <a:pt x="6" y="17"/>
                  </a:lnTo>
                  <a:lnTo>
                    <a:pt x="2" y="19"/>
                  </a:lnTo>
                  <a:lnTo>
                    <a:pt x="2" y="21"/>
                  </a:lnTo>
                  <a:lnTo>
                    <a:pt x="0" y="23"/>
                  </a:lnTo>
                  <a:lnTo>
                    <a:pt x="2" y="26"/>
                  </a:lnTo>
                  <a:lnTo>
                    <a:pt x="4" y="30"/>
                  </a:lnTo>
                  <a:lnTo>
                    <a:pt x="8" y="32"/>
                  </a:lnTo>
                  <a:lnTo>
                    <a:pt x="11" y="32"/>
                  </a:lnTo>
                  <a:lnTo>
                    <a:pt x="17" y="30"/>
                  </a:lnTo>
                  <a:lnTo>
                    <a:pt x="21" y="28"/>
                  </a:lnTo>
                  <a:lnTo>
                    <a:pt x="23" y="30"/>
                  </a:lnTo>
                  <a:lnTo>
                    <a:pt x="27" y="32"/>
                  </a:lnTo>
                  <a:lnTo>
                    <a:pt x="31" y="32"/>
                  </a:lnTo>
                  <a:lnTo>
                    <a:pt x="31" y="28"/>
                  </a:lnTo>
                  <a:close/>
                  <a:moveTo>
                    <a:pt x="21" y="19"/>
                  </a:moveTo>
                  <a:lnTo>
                    <a:pt x="21" y="21"/>
                  </a:lnTo>
                  <a:lnTo>
                    <a:pt x="21" y="25"/>
                  </a:lnTo>
                  <a:lnTo>
                    <a:pt x="19" y="25"/>
                  </a:lnTo>
                  <a:lnTo>
                    <a:pt x="17" y="26"/>
                  </a:lnTo>
                  <a:lnTo>
                    <a:pt x="11" y="28"/>
                  </a:lnTo>
                  <a:lnTo>
                    <a:pt x="8" y="26"/>
                  </a:lnTo>
                  <a:lnTo>
                    <a:pt x="6" y="25"/>
                  </a:lnTo>
                  <a:lnTo>
                    <a:pt x="6" y="23"/>
                  </a:lnTo>
                  <a:lnTo>
                    <a:pt x="6" y="21"/>
                  </a:lnTo>
                  <a:lnTo>
                    <a:pt x="8" y="19"/>
                  </a:lnTo>
                  <a:lnTo>
                    <a:pt x="11" y="19"/>
                  </a:lnTo>
                  <a:lnTo>
                    <a:pt x="17" y="17"/>
                  </a:lnTo>
                  <a:lnTo>
                    <a:pt x="21" y="17"/>
                  </a:lnTo>
                  <a:lnTo>
                    <a:pt x="21" y="19"/>
                  </a:lnTo>
                  <a:close/>
                </a:path>
              </a:pathLst>
            </a:custGeom>
            <a:solidFill>
              <a:srgbClr val="000000"/>
            </a:solidFill>
            <a:ln w="9525">
              <a:noFill/>
              <a:round/>
              <a:headEnd/>
              <a:tailEnd/>
            </a:ln>
          </p:spPr>
          <p:txBody>
            <a:bodyPr/>
            <a:lstStyle/>
            <a:p>
              <a:endParaRPr lang="en-US"/>
            </a:p>
          </p:txBody>
        </p:sp>
        <p:sp>
          <p:nvSpPr>
            <p:cNvPr id="662" name="Freeform 352"/>
            <p:cNvSpPr>
              <a:spLocks/>
            </p:cNvSpPr>
            <p:nvPr/>
          </p:nvSpPr>
          <p:spPr bwMode="auto">
            <a:xfrm>
              <a:off x="2051340" y="1867134"/>
              <a:ext cx="60291" cy="95793"/>
            </a:xfrm>
            <a:custGeom>
              <a:avLst/>
              <a:gdLst>
                <a:gd name="T0" fmla="*/ 0 w 25"/>
                <a:gd name="T1" fmla="*/ 0 h 42"/>
                <a:gd name="T2" fmla="*/ 0 w 25"/>
                <a:gd name="T3" fmla="*/ 42 h 42"/>
                <a:gd name="T4" fmla="*/ 6 w 25"/>
                <a:gd name="T5" fmla="*/ 42 h 42"/>
                <a:gd name="T6" fmla="*/ 6 w 25"/>
                <a:gd name="T7" fmla="*/ 23 h 42"/>
                <a:gd name="T8" fmla="*/ 6 w 25"/>
                <a:gd name="T9" fmla="*/ 21 h 42"/>
                <a:gd name="T10" fmla="*/ 8 w 25"/>
                <a:gd name="T11" fmla="*/ 17 h 42"/>
                <a:gd name="T12" fmla="*/ 12 w 25"/>
                <a:gd name="T13" fmla="*/ 15 h 42"/>
                <a:gd name="T14" fmla="*/ 16 w 25"/>
                <a:gd name="T15" fmla="*/ 15 h 42"/>
                <a:gd name="T16" fmla="*/ 18 w 25"/>
                <a:gd name="T17" fmla="*/ 15 h 42"/>
                <a:gd name="T18" fmla="*/ 20 w 25"/>
                <a:gd name="T19" fmla="*/ 17 h 42"/>
                <a:gd name="T20" fmla="*/ 20 w 25"/>
                <a:gd name="T21" fmla="*/ 17 h 42"/>
                <a:gd name="T22" fmla="*/ 22 w 25"/>
                <a:gd name="T23" fmla="*/ 21 h 42"/>
                <a:gd name="T24" fmla="*/ 22 w 25"/>
                <a:gd name="T25" fmla="*/ 21 h 42"/>
                <a:gd name="T26" fmla="*/ 22 w 25"/>
                <a:gd name="T27" fmla="*/ 42 h 42"/>
                <a:gd name="T28" fmla="*/ 25 w 25"/>
                <a:gd name="T29" fmla="*/ 42 h 42"/>
                <a:gd name="T30" fmla="*/ 25 w 25"/>
                <a:gd name="T31" fmla="*/ 19 h 42"/>
                <a:gd name="T32" fmla="*/ 25 w 25"/>
                <a:gd name="T33" fmla="*/ 15 h 42"/>
                <a:gd name="T34" fmla="*/ 24 w 25"/>
                <a:gd name="T35" fmla="*/ 13 h 42"/>
                <a:gd name="T36" fmla="*/ 20 w 25"/>
                <a:gd name="T37" fmla="*/ 11 h 42"/>
                <a:gd name="T38" fmla="*/ 16 w 25"/>
                <a:gd name="T39" fmla="*/ 10 h 42"/>
                <a:gd name="T40" fmla="*/ 10 w 25"/>
                <a:gd name="T41" fmla="*/ 11 h 42"/>
                <a:gd name="T42" fmla="*/ 6 w 25"/>
                <a:gd name="T43" fmla="*/ 15 h 42"/>
                <a:gd name="T44" fmla="*/ 6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6" y="42"/>
                  </a:lnTo>
                  <a:lnTo>
                    <a:pt x="6" y="23"/>
                  </a:lnTo>
                  <a:lnTo>
                    <a:pt x="6" y="21"/>
                  </a:lnTo>
                  <a:lnTo>
                    <a:pt x="8" y="17"/>
                  </a:lnTo>
                  <a:lnTo>
                    <a:pt x="12" y="15"/>
                  </a:lnTo>
                  <a:lnTo>
                    <a:pt x="16" y="15"/>
                  </a:lnTo>
                  <a:lnTo>
                    <a:pt x="18" y="15"/>
                  </a:lnTo>
                  <a:lnTo>
                    <a:pt x="20" y="17"/>
                  </a:lnTo>
                  <a:lnTo>
                    <a:pt x="22" y="21"/>
                  </a:lnTo>
                  <a:lnTo>
                    <a:pt x="22" y="42"/>
                  </a:lnTo>
                  <a:lnTo>
                    <a:pt x="25" y="42"/>
                  </a:lnTo>
                  <a:lnTo>
                    <a:pt x="25" y="19"/>
                  </a:lnTo>
                  <a:lnTo>
                    <a:pt x="25" y="15"/>
                  </a:lnTo>
                  <a:lnTo>
                    <a:pt x="24" y="13"/>
                  </a:lnTo>
                  <a:lnTo>
                    <a:pt x="20" y="11"/>
                  </a:lnTo>
                  <a:lnTo>
                    <a:pt x="16" y="10"/>
                  </a:lnTo>
                  <a:lnTo>
                    <a:pt x="10" y="11"/>
                  </a:lnTo>
                  <a:lnTo>
                    <a:pt x="6" y="15"/>
                  </a:lnTo>
                  <a:lnTo>
                    <a:pt x="6" y="0"/>
                  </a:lnTo>
                  <a:lnTo>
                    <a:pt x="0" y="0"/>
                  </a:lnTo>
                  <a:close/>
                </a:path>
              </a:pathLst>
            </a:custGeom>
            <a:solidFill>
              <a:srgbClr val="000000"/>
            </a:solidFill>
            <a:ln w="9525">
              <a:noFill/>
              <a:round/>
              <a:headEnd/>
              <a:tailEnd/>
            </a:ln>
          </p:spPr>
          <p:txBody>
            <a:bodyPr/>
            <a:lstStyle/>
            <a:p>
              <a:endParaRPr lang="en-US"/>
            </a:p>
          </p:txBody>
        </p:sp>
        <p:sp>
          <p:nvSpPr>
            <p:cNvPr id="663" name="Rectangle 353"/>
            <p:cNvSpPr>
              <a:spLocks noChangeArrowheads="1"/>
            </p:cNvSpPr>
            <p:nvPr/>
          </p:nvSpPr>
          <p:spPr bwMode="auto">
            <a:xfrm>
              <a:off x="2130925" y="1919591"/>
              <a:ext cx="33763" cy="13685"/>
            </a:xfrm>
            <a:prstGeom prst="rect">
              <a:avLst/>
            </a:prstGeom>
            <a:solidFill>
              <a:srgbClr val="000000"/>
            </a:solidFill>
            <a:ln w="9525">
              <a:noFill/>
              <a:miter lim="800000"/>
              <a:headEnd/>
              <a:tailEnd/>
            </a:ln>
          </p:spPr>
          <p:txBody>
            <a:bodyPr/>
            <a:lstStyle/>
            <a:p>
              <a:pPr eaLnBrk="0" hangingPunct="0"/>
              <a:endParaRPr lang="en-US"/>
            </a:p>
          </p:txBody>
        </p:sp>
        <p:sp>
          <p:nvSpPr>
            <p:cNvPr id="664" name="Freeform 354"/>
            <p:cNvSpPr>
              <a:spLocks/>
            </p:cNvSpPr>
            <p:nvPr/>
          </p:nvSpPr>
          <p:spPr bwMode="auto">
            <a:xfrm>
              <a:off x="1426723" y="2024507"/>
              <a:ext cx="130229" cy="95793"/>
            </a:xfrm>
            <a:custGeom>
              <a:avLst/>
              <a:gdLst>
                <a:gd name="T0" fmla="*/ 0 w 54"/>
                <a:gd name="T1" fmla="*/ 0 h 42"/>
                <a:gd name="T2" fmla="*/ 12 w 54"/>
                <a:gd name="T3" fmla="*/ 42 h 42"/>
                <a:gd name="T4" fmla="*/ 18 w 54"/>
                <a:gd name="T5" fmla="*/ 42 h 42"/>
                <a:gd name="T6" fmla="*/ 27 w 54"/>
                <a:gd name="T7" fmla="*/ 8 h 42"/>
                <a:gd name="T8" fmla="*/ 37 w 54"/>
                <a:gd name="T9" fmla="*/ 42 h 42"/>
                <a:gd name="T10" fmla="*/ 43 w 54"/>
                <a:gd name="T11" fmla="*/ 42 h 42"/>
                <a:gd name="T12" fmla="*/ 54 w 54"/>
                <a:gd name="T13" fmla="*/ 0 h 42"/>
                <a:gd name="T14" fmla="*/ 48 w 54"/>
                <a:gd name="T15" fmla="*/ 0 h 42"/>
                <a:gd name="T16" fmla="*/ 41 w 54"/>
                <a:gd name="T17" fmla="*/ 35 h 42"/>
                <a:gd name="T18" fmla="*/ 31 w 54"/>
                <a:gd name="T19" fmla="*/ 0 h 42"/>
                <a:gd name="T20" fmla="*/ 23 w 54"/>
                <a:gd name="T21" fmla="*/ 0 h 42"/>
                <a:gd name="T22" fmla="*/ 14 w 54"/>
                <a:gd name="T23" fmla="*/ 35 h 42"/>
                <a:gd name="T24" fmla="*/ 6 w 54"/>
                <a:gd name="T25" fmla="*/ 0 h 42"/>
                <a:gd name="T26" fmla="*/ 0 w 54"/>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
                <a:gd name="T43" fmla="*/ 0 h 42"/>
                <a:gd name="T44" fmla="*/ 54 w 54"/>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 h="42">
                  <a:moveTo>
                    <a:pt x="0" y="0"/>
                  </a:moveTo>
                  <a:lnTo>
                    <a:pt x="12" y="42"/>
                  </a:lnTo>
                  <a:lnTo>
                    <a:pt x="18" y="42"/>
                  </a:lnTo>
                  <a:lnTo>
                    <a:pt x="27" y="8"/>
                  </a:lnTo>
                  <a:lnTo>
                    <a:pt x="37" y="42"/>
                  </a:lnTo>
                  <a:lnTo>
                    <a:pt x="43" y="42"/>
                  </a:lnTo>
                  <a:lnTo>
                    <a:pt x="54" y="0"/>
                  </a:lnTo>
                  <a:lnTo>
                    <a:pt x="48" y="0"/>
                  </a:lnTo>
                  <a:lnTo>
                    <a:pt x="41" y="35"/>
                  </a:lnTo>
                  <a:lnTo>
                    <a:pt x="31" y="0"/>
                  </a:lnTo>
                  <a:lnTo>
                    <a:pt x="23" y="0"/>
                  </a:lnTo>
                  <a:lnTo>
                    <a:pt x="14" y="35"/>
                  </a:lnTo>
                  <a:lnTo>
                    <a:pt x="6" y="0"/>
                  </a:lnTo>
                  <a:lnTo>
                    <a:pt x="0" y="0"/>
                  </a:lnTo>
                  <a:close/>
                </a:path>
              </a:pathLst>
            </a:custGeom>
            <a:solidFill>
              <a:srgbClr val="000000"/>
            </a:solidFill>
            <a:ln w="9525">
              <a:noFill/>
              <a:round/>
              <a:headEnd/>
              <a:tailEnd/>
            </a:ln>
          </p:spPr>
          <p:txBody>
            <a:bodyPr/>
            <a:lstStyle/>
            <a:p>
              <a:endParaRPr lang="en-US"/>
            </a:p>
          </p:txBody>
        </p:sp>
        <p:sp>
          <p:nvSpPr>
            <p:cNvPr id="665" name="Freeform 355"/>
            <p:cNvSpPr>
              <a:spLocks/>
            </p:cNvSpPr>
            <p:nvPr/>
          </p:nvSpPr>
          <p:spPr bwMode="auto">
            <a:xfrm>
              <a:off x="1561776" y="2051877"/>
              <a:ext cx="65115" cy="100354"/>
            </a:xfrm>
            <a:custGeom>
              <a:avLst/>
              <a:gdLst>
                <a:gd name="T0" fmla="*/ 0 w 27"/>
                <a:gd name="T1" fmla="*/ 0 h 44"/>
                <a:gd name="T2" fmla="*/ 12 w 27"/>
                <a:gd name="T3" fmla="*/ 32 h 44"/>
                <a:gd name="T4" fmla="*/ 10 w 27"/>
                <a:gd name="T5" fmla="*/ 34 h 44"/>
                <a:gd name="T6" fmla="*/ 10 w 27"/>
                <a:gd name="T7" fmla="*/ 36 h 44"/>
                <a:gd name="T8" fmla="*/ 8 w 27"/>
                <a:gd name="T9" fmla="*/ 38 h 44"/>
                <a:gd name="T10" fmla="*/ 6 w 27"/>
                <a:gd name="T11" fmla="*/ 40 h 44"/>
                <a:gd name="T12" fmla="*/ 2 w 27"/>
                <a:gd name="T13" fmla="*/ 38 h 44"/>
                <a:gd name="T14" fmla="*/ 2 w 27"/>
                <a:gd name="T15" fmla="*/ 44 h 44"/>
                <a:gd name="T16" fmla="*/ 6 w 27"/>
                <a:gd name="T17" fmla="*/ 44 h 44"/>
                <a:gd name="T18" fmla="*/ 10 w 27"/>
                <a:gd name="T19" fmla="*/ 44 h 44"/>
                <a:gd name="T20" fmla="*/ 12 w 27"/>
                <a:gd name="T21" fmla="*/ 40 h 44"/>
                <a:gd name="T22" fmla="*/ 15 w 27"/>
                <a:gd name="T23" fmla="*/ 32 h 44"/>
                <a:gd name="T24" fmla="*/ 17 w 27"/>
                <a:gd name="T25" fmla="*/ 28 h 44"/>
                <a:gd name="T26" fmla="*/ 19 w 27"/>
                <a:gd name="T27" fmla="*/ 25 h 44"/>
                <a:gd name="T28" fmla="*/ 27 w 27"/>
                <a:gd name="T29" fmla="*/ 0 h 44"/>
                <a:gd name="T30" fmla="*/ 21 w 27"/>
                <a:gd name="T31" fmla="*/ 0 h 44"/>
                <a:gd name="T32" fmla="*/ 13 w 27"/>
                <a:gd name="T33" fmla="*/ 25 h 44"/>
                <a:gd name="T34" fmla="*/ 6 w 27"/>
                <a:gd name="T35" fmla="*/ 0 h 44"/>
                <a:gd name="T36" fmla="*/ 0 w 27"/>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44"/>
                <a:gd name="T59" fmla="*/ 27 w 2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44">
                  <a:moveTo>
                    <a:pt x="0" y="0"/>
                  </a:moveTo>
                  <a:lnTo>
                    <a:pt x="12" y="32"/>
                  </a:lnTo>
                  <a:lnTo>
                    <a:pt x="10" y="34"/>
                  </a:lnTo>
                  <a:lnTo>
                    <a:pt x="10" y="36"/>
                  </a:lnTo>
                  <a:lnTo>
                    <a:pt x="8" y="38"/>
                  </a:lnTo>
                  <a:lnTo>
                    <a:pt x="6" y="40"/>
                  </a:lnTo>
                  <a:lnTo>
                    <a:pt x="2" y="38"/>
                  </a:lnTo>
                  <a:lnTo>
                    <a:pt x="2" y="44"/>
                  </a:lnTo>
                  <a:lnTo>
                    <a:pt x="6" y="44"/>
                  </a:lnTo>
                  <a:lnTo>
                    <a:pt x="10" y="44"/>
                  </a:lnTo>
                  <a:lnTo>
                    <a:pt x="12" y="40"/>
                  </a:lnTo>
                  <a:lnTo>
                    <a:pt x="15" y="32"/>
                  </a:lnTo>
                  <a:lnTo>
                    <a:pt x="17" y="28"/>
                  </a:lnTo>
                  <a:lnTo>
                    <a:pt x="19" y="25"/>
                  </a:lnTo>
                  <a:lnTo>
                    <a:pt x="27" y="0"/>
                  </a:lnTo>
                  <a:lnTo>
                    <a:pt x="21"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666" name="Freeform 356"/>
            <p:cNvSpPr>
              <a:spLocks noEditPoints="1"/>
            </p:cNvSpPr>
            <p:nvPr/>
          </p:nvSpPr>
          <p:spPr bwMode="auto">
            <a:xfrm>
              <a:off x="1636537" y="2051877"/>
              <a:ext cx="69938" cy="72985"/>
            </a:xfrm>
            <a:custGeom>
              <a:avLst/>
              <a:gdLst>
                <a:gd name="T0" fmla="*/ 13 w 29"/>
                <a:gd name="T1" fmla="*/ 0 h 32"/>
                <a:gd name="T2" fmla="*/ 7 w 29"/>
                <a:gd name="T3" fmla="*/ 0 h 32"/>
                <a:gd name="T4" fmla="*/ 4 w 29"/>
                <a:gd name="T5" fmla="*/ 3 h 32"/>
                <a:gd name="T6" fmla="*/ 0 w 29"/>
                <a:gd name="T7" fmla="*/ 9 h 32"/>
                <a:gd name="T8" fmla="*/ 0 w 29"/>
                <a:gd name="T9" fmla="*/ 15 h 32"/>
                <a:gd name="T10" fmla="*/ 0 w 29"/>
                <a:gd name="T11" fmla="*/ 23 h 32"/>
                <a:gd name="T12" fmla="*/ 4 w 29"/>
                <a:gd name="T13" fmla="*/ 28 h 32"/>
                <a:gd name="T14" fmla="*/ 7 w 29"/>
                <a:gd name="T15" fmla="*/ 30 h 32"/>
                <a:gd name="T16" fmla="*/ 13 w 29"/>
                <a:gd name="T17" fmla="*/ 32 h 32"/>
                <a:gd name="T18" fmla="*/ 19 w 29"/>
                <a:gd name="T19" fmla="*/ 30 h 32"/>
                <a:gd name="T20" fmla="*/ 23 w 29"/>
                <a:gd name="T21" fmla="*/ 28 h 32"/>
                <a:gd name="T22" fmla="*/ 27 w 29"/>
                <a:gd name="T23" fmla="*/ 23 h 32"/>
                <a:gd name="T24" fmla="*/ 29 w 29"/>
                <a:gd name="T25" fmla="*/ 15 h 32"/>
                <a:gd name="T26" fmla="*/ 27 w 29"/>
                <a:gd name="T27" fmla="*/ 9 h 32"/>
                <a:gd name="T28" fmla="*/ 23 w 29"/>
                <a:gd name="T29" fmla="*/ 3 h 32"/>
                <a:gd name="T30" fmla="*/ 19 w 29"/>
                <a:gd name="T31" fmla="*/ 0 h 32"/>
                <a:gd name="T32" fmla="*/ 13 w 29"/>
                <a:gd name="T33" fmla="*/ 0 h 32"/>
                <a:gd name="T34" fmla="*/ 13 w 29"/>
                <a:gd name="T35" fmla="*/ 3 h 32"/>
                <a:gd name="T36" fmla="*/ 17 w 29"/>
                <a:gd name="T37" fmla="*/ 5 h 32"/>
                <a:gd name="T38" fmla="*/ 19 w 29"/>
                <a:gd name="T39" fmla="*/ 7 h 32"/>
                <a:gd name="T40" fmla="*/ 21 w 29"/>
                <a:gd name="T41" fmla="*/ 11 h 32"/>
                <a:gd name="T42" fmla="*/ 23 w 29"/>
                <a:gd name="T43" fmla="*/ 15 h 32"/>
                <a:gd name="T44" fmla="*/ 21 w 29"/>
                <a:gd name="T45" fmla="*/ 21 h 32"/>
                <a:gd name="T46" fmla="*/ 19 w 29"/>
                <a:gd name="T47" fmla="*/ 25 h 32"/>
                <a:gd name="T48" fmla="*/ 17 w 29"/>
                <a:gd name="T49" fmla="*/ 26 h 32"/>
                <a:gd name="T50" fmla="*/ 13 w 29"/>
                <a:gd name="T51" fmla="*/ 28 h 32"/>
                <a:gd name="T52" fmla="*/ 9 w 29"/>
                <a:gd name="T53" fmla="*/ 26 h 32"/>
                <a:gd name="T54" fmla="*/ 7 w 29"/>
                <a:gd name="T55" fmla="*/ 25 h 32"/>
                <a:gd name="T56" fmla="*/ 5 w 29"/>
                <a:gd name="T57" fmla="*/ 21 h 32"/>
                <a:gd name="T58" fmla="*/ 5 w 29"/>
                <a:gd name="T59" fmla="*/ 15 h 32"/>
                <a:gd name="T60" fmla="*/ 5 w 29"/>
                <a:gd name="T61" fmla="*/ 11 h 32"/>
                <a:gd name="T62" fmla="*/ 7 w 29"/>
                <a:gd name="T63" fmla="*/ 7 h 32"/>
                <a:gd name="T64" fmla="*/ 9 w 29"/>
                <a:gd name="T65" fmla="*/ 5 h 32"/>
                <a:gd name="T66" fmla="*/ 13 w 29"/>
                <a:gd name="T67" fmla="*/ 3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2"/>
                <a:gd name="T104" fmla="*/ 29 w 29"/>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2">
                  <a:moveTo>
                    <a:pt x="13" y="0"/>
                  </a:moveTo>
                  <a:lnTo>
                    <a:pt x="7" y="0"/>
                  </a:lnTo>
                  <a:lnTo>
                    <a:pt x="4" y="3"/>
                  </a:lnTo>
                  <a:lnTo>
                    <a:pt x="0" y="9"/>
                  </a:lnTo>
                  <a:lnTo>
                    <a:pt x="0" y="15"/>
                  </a:lnTo>
                  <a:lnTo>
                    <a:pt x="0" y="23"/>
                  </a:lnTo>
                  <a:lnTo>
                    <a:pt x="4" y="28"/>
                  </a:lnTo>
                  <a:lnTo>
                    <a:pt x="7" y="30"/>
                  </a:lnTo>
                  <a:lnTo>
                    <a:pt x="13" y="32"/>
                  </a:lnTo>
                  <a:lnTo>
                    <a:pt x="19" y="30"/>
                  </a:lnTo>
                  <a:lnTo>
                    <a:pt x="23" y="28"/>
                  </a:lnTo>
                  <a:lnTo>
                    <a:pt x="27" y="23"/>
                  </a:lnTo>
                  <a:lnTo>
                    <a:pt x="29" y="15"/>
                  </a:lnTo>
                  <a:lnTo>
                    <a:pt x="27" y="9"/>
                  </a:lnTo>
                  <a:lnTo>
                    <a:pt x="23" y="3"/>
                  </a:lnTo>
                  <a:lnTo>
                    <a:pt x="19" y="0"/>
                  </a:lnTo>
                  <a:lnTo>
                    <a:pt x="13" y="0"/>
                  </a:lnTo>
                  <a:close/>
                  <a:moveTo>
                    <a:pt x="13" y="3"/>
                  </a:moveTo>
                  <a:lnTo>
                    <a:pt x="17" y="5"/>
                  </a:lnTo>
                  <a:lnTo>
                    <a:pt x="19" y="7"/>
                  </a:lnTo>
                  <a:lnTo>
                    <a:pt x="21" y="11"/>
                  </a:lnTo>
                  <a:lnTo>
                    <a:pt x="23" y="15"/>
                  </a:lnTo>
                  <a:lnTo>
                    <a:pt x="21" y="21"/>
                  </a:lnTo>
                  <a:lnTo>
                    <a:pt x="19" y="25"/>
                  </a:lnTo>
                  <a:lnTo>
                    <a:pt x="17" y="26"/>
                  </a:lnTo>
                  <a:lnTo>
                    <a:pt x="13" y="28"/>
                  </a:lnTo>
                  <a:lnTo>
                    <a:pt x="9" y="26"/>
                  </a:lnTo>
                  <a:lnTo>
                    <a:pt x="7" y="25"/>
                  </a:lnTo>
                  <a:lnTo>
                    <a:pt x="5" y="21"/>
                  </a:lnTo>
                  <a:lnTo>
                    <a:pt x="5" y="15"/>
                  </a:lnTo>
                  <a:lnTo>
                    <a:pt x="5" y="11"/>
                  </a:lnTo>
                  <a:lnTo>
                    <a:pt x="7" y="7"/>
                  </a:lnTo>
                  <a:lnTo>
                    <a:pt x="9" y="5"/>
                  </a:lnTo>
                  <a:lnTo>
                    <a:pt x="13" y="3"/>
                  </a:lnTo>
                  <a:close/>
                </a:path>
              </a:pathLst>
            </a:custGeom>
            <a:solidFill>
              <a:srgbClr val="000000"/>
            </a:solidFill>
            <a:ln w="9525">
              <a:noFill/>
              <a:round/>
              <a:headEnd/>
              <a:tailEnd/>
            </a:ln>
          </p:spPr>
          <p:txBody>
            <a:bodyPr/>
            <a:lstStyle/>
            <a:p>
              <a:endParaRPr lang="en-US"/>
            </a:p>
          </p:txBody>
        </p:sp>
        <p:sp>
          <p:nvSpPr>
            <p:cNvPr id="667" name="Freeform 357"/>
            <p:cNvSpPr>
              <a:spLocks/>
            </p:cNvSpPr>
            <p:nvPr/>
          </p:nvSpPr>
          <p:spPr bwMode="auto">
            <a:xfrm>
              <a:off x="1718533" y="2051877"/>
              <a:ext cx="98878" cy="68423"/>
            </a:xfrm>
            <a:custGeom>
              <a:avLst/>
              <a:gdLst>
                <a:gd name="T0" fmla="*/ 21 w 41"/>
                <a:gd name="T1" fmla="*/ 5 h 30"/>
                <a:gd name="T2" fmla="*/ 18 w 41"/>
                <a:gd name="T3" fmla="*/ 0 h 30"/>
                <a:gd name="T4" fmla="*/ 14 w 41"/>
                <a:gd name="T5" fmla="*/ 0 h 30"/>
                <a:gd name="T6" fmla="*/ 10 w 41"/>
                <a:gd name="T7" fmla="*/ 0 h 30"/>
                <a:gd name="T8" fmla="*/ 6 w 41"/>
                <a:gd name="T9" fmla="*/ 3 h 30"/>
                <a:gd name="T10" fmla="*/ 4 w 41"/>
                <a:gd name="T11" fmla="*/ 3 h 30"/>
                <a:gd name="T12" fmla="*/ 4 w 41"/>
                <a:gd name="T13" fmla="*/ 5 h 30"/>
                <a:gd name="T14" fmla="*/ 4 w 41"/>
                <a:gd name="T15" fmla="*/ 0 h 30"/>
                <a:gd name="T16" fmla="*/ 0 w 41"/>
                <a:gd name="T17" fmla="*/ 0 h 30"/>
                <a:gd name="T18" fmla="*/ 0 w 41"/>
                <a:gd name="T19" fmla="*/ 30 h 30"/>
                <a:gd name="T20" fmla="*/ 4 w 41"/>
                <a:gd name="T21" fmla="*/ 30 h 30"/>
                <a:gd name="T22" fmla="*/ 4 w 41"/>
                <a:gd name="T23" fmla="*/ 13 h 30"/>
                <a:gd name="T24" fmla="*/ 6 w 41"/>
                <a:gd name="T25" fmla="*/ 9 h 30"/>
                <a:gd name="T26" fmla="*/ 6 w 41"/>
                <a:gd name="T27" fmla="*/ 7 h 30"/>
                <a:gd name="T28" fmla="*/ 10 w 41"/>
                <a:gd name="T29" fmla="*/ 5 h 30"/>
                <a:gd name="T30" fmla="*/ 12 w 41"/>
                <a:gd name="T31" fmla="*/ 3 h 30"/>
                <a:gd name="T32" fmla="*/ 16 w 41"/>
                <a:gd name="T33" fmla="*/ 5 h 30"/>
                <a:gd name="T34" fmla="*/ 18 w 41"/>
                <a:gd name="T35" fmla="*/ 9 h 30"/>
                <a:gd name="T36" fmla="*/ 18 w 41"/>
                <a:gd name="T37" fmla="*/ 30 h 30"/>
                <a:gd name="T38" fmla="*/ 23 w 41"/>
                <a:gd name="T39" fmla="*/ 30 h 30"/>
                <a:gd name="T40" fmla="*/ 23 w 41"/>
                <a:gd name="T41" fmla="*/ 11 h 30"/>
                <a:gd name="T42" fmla="*/ 23 w 41"/>
                <a:gd name="T43" fmla="*/ 9 h 30"/>
                <a:gd name="T44" fmla="*/ 25 w 41"/>
                <a:gd name="T45" fmla="*/ 5 h 30"/>
                <a:gd name="T46" fmla="*/ 27 w 41"/>
                <a:gd name="T47" fmla="*/ 5 h 30"/>
                <a:gd name="T48" fmla="*/ 29 w 41"/>
                <a:gd name="T49" fmla="*/ 3 h 30"/>
                <a:gd name="T50" fmla="*/ 33 w 41"/>
                <a:gd name="T51" fmla="*/ 5 h 30"/>
                <a:gd name="T52" fmla="*/ 35 w 41"/>
                <a:gd name="T53" fmla="*/ 5 h 30"/>
                <a:gd name="T54" fmla="*/ 35 w 41"/>
                <a:gd name="T55" fmla="*/ 7 h 30"/>
                <a:gd name="T56" fmla="*/ 35 w 41"/>
                <a:gd name="T57" fmla="*/ 11 h 30"/>
                <a:gd name="T58" fmla="*/ 35 w 41"/>
                <a:gd name="T59" fmla="*/ 30 h 30"/>
                <a:gd name="T60" fmla="*/ 41 w 41"/>
                <a:gd name="T61" fmla="*/ 30 h 30"/>
                <a:gd name="T62" fmla="*/ 41 w 41"/>
                <a:gd name="T63" fmla="*/ 11 h 30"/>
                <a:gd name="T64" fmla="*/ 41 w 41"/>
                <a:gd name="T65" fmla="*/ 11 h 30"/>
                <a:gd name="T66" fmla="*/ 41 w 41"/>
                <a:gd name="T67" fmla="*/ 5 h 30"/>
                <a:gd name="T68" fmla="*/ 39 w 41"/>
                <a:gd name="T69" fmla="*/ 1 h 30"/>
                <a:gd name="T70" fmla="*/ 35 w 41"/>
                <a:gd name="T71" fmla="*/ 0 h 30"/>
                <a:gd name="T72" fmla="*/ 31 w 41"/>
                <a:gd name="T73" fmla="*/ 0 h 30"/>
                <a:gd name="T74" fmla="*/ 27 w 41"/>
                <a:gd name="T75" fmla="*/ 0 h 30"/>
                <a:gd name="T76" fmla="*/ 23 w 41"/>
                <a:gd name="T77" fmla="*/ 3 h 30"/>
                <a:gd name="T78" fmla="*/ 21 w 41"/>
                <a:gd name="T79" fmla="*/ 5 h 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
                <a:gd name="T121" fmla="*/ 0 h 30"/>
                <a:gd name="T122" fmla="*/ 41 w 41"/>
                <a:gd name="T123" fmla="*/ 30 h 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 h="30">
                  <a:moveTo>
                    <a:pt x="21" y="5"/>
                  </a:moveTo>
                  <a:lnTo>
                    <a:pt x="18" y="0"/>
                  </a:lnTo>
                  <a:lnTo>
                    <a:pt x="14" y="0"/>
                  </a:lnTo>
                  <a:lnTo>
                    <a:pt x="10" y="0"/>
                  </a:lnTo>
                  <a:lnTo>
                    <a:pt x="6" y="3"/>
                  </a:lnTo>
                  <a:lnTo>
                    <a:pt x="4" y="3"/>
                  </a:lnTo>
                  <a:lnTo>
                    <a:pt x="4" y="5"/>
                  </a:lnTo>
                  <a:lnTo>
                    <a:pt x="4" y="0"/>
                  </a:lnTo>
                  <a:lnTo>
                    <a:pt x="0" y="0"/>
                  </a:lnTo>
                  <a:lnTo>
                    <a:pt x="0" y="30"/>
                  </a:lnTo>
                  <a:lnTo>
                    <a:pt x="4" y="30"/>
                  </a:lnTo>
                  <a:lnTo>
                    <a:pt x="4" y="13"/>
                  </a:lnTo>
                  <a:lnTo>
                    <a:pt x="6" y="9"/>
                  </a:lnTo>
                  <a:lnTo>
                    <a:pt x="6" y="7"/>
                  </a:lnTo>
                  <a:lnTo>
                    <a:pt x="10" y="5"/>
                  </a:lnTo>
                  <a:lnTo>
                    <a:pt x="12" y="3"/>
                  </a:lnTo>
                  <a:lnTo>
                    <a:pt x="16" y="5"/>
                  </a:lnTo>
                  <a:lnTo>
                    <a:pt x="18" y="9"/>
                  </a:lnTo>
                  <a:lnTo>
                    <a:pt x="18" y="30"/>
                  </a:lnTo>
                  <a:lnTo>
                    <a:pt x="23" y="30"/>
                  </a:lnTo>
                  <a:lnTo>
                    <a:pt x="23" y="11"/>
                  </a:lnTo>
                  <a:lnTo>
                    <a:pt x="23" y="9"/>
                  </a:lnTo>
                  <a:lnTo>
                    <a:pt x="25" y="5"/>
                  </a:lnTo>
                  <a:lnTo>
                    <a:pt x="27" y="5"/>
                  </a:lnTo>
                  <a:lnTo>
                    <a:pt x="29" y="3"/>
                  </a:lnTo>
                  <a:lnTo>
                    <a:pt x="33" y="5"/>
                  </a:lnTo>
                  <a:lnTo>
                    <a:pt x="35" y="5"/>
                  </a:lnTo>
                  <a:lnTo>
                    <a:pt x="35" y="7"/>
                  </a:lnTo>
                  <a:lnTo>
                    <a:pt x="35" y="11"/>
                  </a:lnTo>
                  <a:lnTo>
                    <a:pt x="35" y="30"/>
                  </a:lnTo>
                  <a:lnTo>
                    <a:pt x="41" y="30"/>
                  </a:lnTo>
                  <a:lnTo>
                    <a:pt x="41" y="11"/>
                  </a:lnTo>
                  <a:lnTo>
                    <a:pt x="41" y="5"/>
                  </a:lnTo>
                  <a:lnTo>
                    <a:pt x="39" y="1"/>
                  </a:lnTo>
                  <a:lnTo>
                    <a:pt x="35" y="0"/>
                  </a:lnTo>
                  <a:lnTo>
                    <a:pt x="31" y="0"/>
                  </a:lnTo>
                  <a:lnTo>
                    <a:pt x="27" y="0"/>
                  </a:lnTo>
                  <a:lnTo>
                    <a:pt x="23" y="3"/>
                  </a:lnTo>
                  <a:lnTo>
                    <a:pt x="21" y="5"/>
                  </a:lnTo>
                  <a:close/>
                </a:path>
              </a:pathLst>
            </a:custGeom>
            <a:solidFill>
              <a:srgbClr val="000000"/>
            </a:solidFill>
            <a:ln w="9525">
              <a:noFill/>
              <a:round/>
              <a:headEnd/>
              <a:tailEnd/>
            </a:ln>
          </p:spPr>
          <p:txBody>
            <a:bodyPr/>
            <a:lstStyle/>
            <a:p>
              <a:endParaRPr lang="en-US"/>
            </a:p>
          </p:txBody>
        </p:sp>
        <p:sp>
          <p:nvSpPr>
            <p:cNvPr id="668" name="Freeform 358"/>
            <p:cNvSpPr>
              <a:spLocks noEditPoints="1"/>
            </p:cNvSpPr>
            <p:nvPr/>
          </p:nvSpPr>
          <p:spPr bwMode="auto">
            <a:xfrm>
              <a:off x="1834292" y="2024507"/>
              <a:ext cx="14470" cy="95793"/>
            </a:xfrm>
            <a:custGeom>
              <a:avLst/>
              <a:gdLst>
                <a:gd name="T0" fmla="*/ 0 w 6"/>
                <a:gd name="T1" fmla="*/ 0 h 42"/>
                <a:gd name="T2" fmla="*/ 0 w 6"/>
                <a:gd name="T3" fmla="*/ 6 h 42"/>
                <a:gd name="T4" fmla="*/ 6 w 6"/>
                <a:gd name="T5" fmla="*/ 6 h 42"/>
                <a:gd name="T6" fmla="*/ 6 w 6"/>
                <a:gd name="T7" fmla="*/ 0 h 42"/>
                <a:gd name="T8" fmla="*/ 0 w 6"/>
                <a:gd name="T9" fmla="*/ 0 h 42"/>
                <a:gd name="T10" fmla="*/ 0 w 6"/>
                <a:gd name="T11" fmla="*/ 12 h 42"/>
                <a:gd name="T12" fmla="*/ 0 w 6"/>
                <a:gd name="T13" fmla="*/ 42 h 42"/>
                <a:gd name="T14" fmla="*/ 6 w 6"/>
                <a:gd name="T15" fmla="*/ 42 h 42"/>
                <a:gd name="T16" fmla="*/ 6 w 6"/>
                <a:gd name="T17" fmla="*/ 12 h 42"/>
                <a:gd name="T18" fmla="*/ 0 w 6"/>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6"/>
                  </a:lnTo>
                  <a:lnTo>
                    <a:pt x="6" y="6"/>
                  </a:lnTo>
                  <a:lnTo>
                    <a:pt x="6" y="0"/>
                  </a:lnTo>
                  <a:lnTo>
                    <a:pt x="0" y="0"/>
                  </a:lnTo>
                  <a:close/>
                  <a:moveTo>
                    <a:pt x="0" y="12"/>
                  </a:moveTo>
                  <a:lnTo>
                    <a:pt x="0" y="42"/>
                  </a:lnTo>
                  <a:lnTo>
                    <a:pt x="6" y="42"/>
                  </a:lnTo>
                  <a:lnTo>
                    <a:pt x="6" y="12"/>
                  </a:lnTo>
                  <a:lnTo>
                    <a:pt x="0" y="12"/>
                  </a:lnTo>
                  <a:close/>
                </a:path>
              </a:pathLst>
            </a:custGeom>
            <a:solidFill>
              <a:srgbClr val="000000"/>
            </a:solidFill>
            <a:ln w="9525">
              <a:noFill/>
              <a:round/>
              <a:headEnd/>
              <a:tailEnd/>
            </a:ln>
          </p:spPr>
          <p:txBody>
            <a:bodyPr/>
            <a:lstStyle/>
            <a:p>
              <a:endParaRPr lang="en-US"/>
            </a:p>
          </p:txBody>
        </p:sp>
        <p:sp>
          <p:nvSpPr>
            <p:cNvPr id="669" name="Freeform 359"/>
            <p:cNvSpPr>
              <a:spLocks/>
            </p:cNvSpPr>
            <p:nvPr/>
          </p:nvSpPr>
          <p:spPr bwMode="auto">
            <a:xfrm>
              <a:off x="1868055" y="2051877"/>
              <a:ext cx="60291" cy="68423"/>
            </a:xfrm>
            <a:custGeom>
              <a:avLst/>
              <a:gdLst>
                <a:gd name="T0" fmla="*/ 25 w 25"/>
                <a:gd name="T1" fmla="*/ 30 h 30"/>
                <a:gd name="T2" fmla="*/ 25 w 25"/>
                <a:gd name="T3" fmla="*/ 9 h 30"/>
                <a:gd name="T4" fmla="*/ 23 w 25"/>
                <a:gd name="T5" fmla="*/ 5 h 30"/>
                <a:gd name="T6" fmla="*/ 21 w 25"/>
                <a:gd name="T7" fmla="*/ 1 h 30"/>
                <a:gd name="T8" fmla="*/ 19 w 25"/>
                <a:gd name="T9" fmla="*/ 0 h 30"/>
                <a:gd name="T10" fmla="*/ 13 w 25"/>
                <a:gd name="T11" fmla="*/ 0 h 30"/>
                <a:gd name="T12" fmla="*/ 7 w 25"/>
                <a:gd name="T13" fmla="*/ 0 h 30"/>
                <a:gd name="T14" fmla="*/ 4 w 25"/>
                <a:gd name="T15" fmla="*/ 5 h 30"/>
                <a:gd name="T16" fmla="*/ 4 w 25"/>
                <a:gd name="T17" fmla="*/ 0 h 30"/>
                <a:gd name="T18" fmla="*/ 0 w 25"/>
                <a:gd name="T19" fmla="*/ 0 h 30"/>
                <a:gd name="T20" fmla="*/ 0 w 25"/>
                <a:gd name="T21" fmla="*/ 30 h 30"/>
                <a:gd name="T22" fmla="*/ 4 w 25"/>
                <a:gd name="T23" fmla="*/ 30 h 30"/>
                <a:gd name="T24" fmla="*/ 4 w 25"/>
                <a:gd name="T25" fmla="*/ 13 h 30"/>
                <a:gd name="T26" fmla="*/ 5 w 25"/>
                <a:gd name="T27" fmla="*/ 9 h 30"/>
                <a:gd name="T28" fmla="*/ 7 w 25"/>
                <a:gd name="T29" fmla="*/ 7 h 30"/>
                <a:gd name="T30" fmla="*/ 9 w 25"/>
                <a:gd name="T31" fmla="*/ 5 h 30"/>
                <a:gd name="T32" fmla="*/ 13 w 25"/>
                <a:gd name="T33" fmla="*/ 3 h 30"/>
                <a:gd name="T34" fmla="*/ 15 w 25"/>
                <a:gd name="T35" fmla="*/ 5 h 30"/>
                <a:gd name="T36" fmla="*/ 17 w 25"/>
                <a:gd name="T37" fmla="*/ 5 h 30"/>
                <a:gd name="T38" fmla="*/ 19 w 25"/>
                <a:gd name="T39" fmla="*/ 7 h 30"/>
                <a:gd name="T40" fmla="*/ 19 w 25"/>
                <a:gd name="T41" fmla="*/ 11 h 30"/>
                <a:gd name="T42" fmla="*/ 19 w 25"/>
                <a:gd name="T43" fmla="*/ 30 h 30"/>
                <a:gd name="T44" fmla="*/ 25 w 25"/>
                <a:gd name="T45" fmla="*/ 3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0"/>
                <a:gd name="T71" fmla="*/ 25 w 25"/>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0">
                  <a:moveTo>
                    <a:pt x="25" y="30"/>
                  </a:moveTo>
                  <a:lnTo>
                    <a:pt x="25" y="9"/>
                  </a:lnTo>
                  <a:lnTo>
                    <a:pt x="23" y="5"/>
                  </a:lnTo>
                  <a:lnTo>
                    <a:pt x="21" y="1"/>
                  </a:lnTo>
                  <a:lnTo>
                    <a:pt x="19" y="0"/>
                  </a:lnTo>
                  <a:lnTo>
                    <a:pt x="13" y="0"/>
                  </a:lnTo>
                  <a:lnTo>
                    <a:pt x="7" y="0"/>
                  </a:lnTo>
                  <a:lnTo>
                    <a:pt x="4" y="5"/>
                  </a:lnTo>
                  <a:lnTo>
                    <a:pt x="4" y="0"/>
                  </a:lnTo>
                  <a:lnTo>
                    <a:pt x="0" y="0"/>
                  </a:lnTo>
                  <a:lnTo>
                    <a:pt x="0" y="30"/>
                  </a:lnTo>
                  <a:lnTo>
                    <a:pt x="4" y="30"/>
                  </a:lnTo>
                  <a:lnTo>
                    <a:pt x="4" y="13"/>
                  </a:lnTo>
                  <a:lnTo>
                    <a:pt x="5" y="9"/>
                  </a:lnTo>
                  <a:lnTo>
                    <a:pt x="7" y="7"/>
                  </a:lnTo>
                  <a:lnTo>
                    <a:pt x="9" y="5"/>
                  </a:lnTo>
                  <a:lnTo>
                    <a:pt x="13" y="3"/>
                  </a:lnTo>
                  <a:lnTo>
                    <a:pt x="15" y="5"/>
                  </a:lnTo>
                  <a:lnTo>
                    <a:pt x="17" y="5"/>
                  </a:lnTo>
                  <a:lnTo>
                    <a:pt x="19" y="7"/>
                  </a:lnTo>
                  <a:lnTo>
                    <a:pt x="19" y="11"/>
                  </a:lnTo>
                  <a:lnTo>
                    <a:pt x="19" y="30"/>
                  </a:lnTo>
                  <a:lnTo>
                    <a:pt x="25" y="30"/>
                  </a:lnTo>
                  <a:close/>
                </a:path>
              </a:pathLst>
            </a:custGeom>
            <a:solidFill>
              <a:srgbClr val="000000"/>
            </a:solidFill>
            <a:ln w="9525">
              <a:noFill/>
              <a:round/>
              <a:headEnd/>
              <a:tailEnd/>
            </a:ln>
          </p:spPr>
          <p:txBody>
            <a:bodyPr/>
            <a:lstStyle/>
            <a:p>
              <a:endParaRPr lang="en-US"/>
            </a:p>
          </p:txBody>
        </p:sp>
        <p:sp>
          <p:nvSpPr>
            <p:cNvPr id="670" name="Freeform 360"/>
            <p:cNvSpPr>
              <a:spLocks noEditPoints="1"/>
            </p:cNvSpPr>
            <p:nvPr/>
          </p:nvSpPr>
          <p:spPr bwMode="auto">
            <a:xfrm>
              <a:off x="1940405" y="2051877"/>
              <a:ext cx="65115" cy="100354"/>
            </a:xfrm>
            <a:custGeom>
              <a:avLst/>
              <a:gdLst>
                <a:gd name="T0" fmla="*/ 22 w 27"/>
                <a:gd name="T1" fmla="*/ 5 h 44"/>
                <a:gd name="T2" fmla="*/ 18 w 27"/>
                <a:gd name="T3" fmla="*/ 0 h 44"/>
                <a:gd name="T4" fmla="*/ 12 w 27"/>
                <a:gd name="T5" fmla="*/ 0 h 44"/>
                <a:gd name="T6" fmla="*/ 8 w 27"/>
                <a:gd name="T7" fmla="*/ 0 h 44"/>
                <a:gd name="T8" fmla="*/ 4 w 27"/>
                <a:gd name="T9" fmla="*/ 3 h 44"/>
                <a:gd name="T10" fmla="*/ 0 w 27"/>
                <a:gd name="T11" fmla="*/ 9 h 44"/>
                <a:gd name="T12" fmla="*/ 0 w 27"/>
                <a:gd name="T13" fmla="*/ 15 h 44"/>
                <a:gd name="T14" fmla="*/ 0 w 27"/>
                <a:gd name="T15" fmla="*/ 23 h 44"/>
                <a:gd name="T16" fmla="*/ 4 w 27"/>
                <a:gd name="T17" fmla="*/ 28 h 44"/>
                <a:gd name="T18" fmla="*/ 8 w 27"/>
                <a:gd name="T19" fmla="*/ 30 h 44"/>
                <a:gd name="T20" fmla="*/ 14 w 27"/>
                <a:gd name="T21" fmla="*/ 32 h 44"/>
                <a:gd name="T22" fmla="*/ 18 w 27"/>
                <a:gd name="T23" fmla="*/ 30 h 44"/>
                <a:gd name="T24" fmla="*/ 22 w 27"/>
                <a:gd name="T25" fmla="*/ 28 h 44"/>
                <a:gd name="T26" fmla="*/ 22 w 27"/>
                <a:gd name="T27" fmla="*/ 28 h 44"/>
                <a:gd name="T28" fmla="*/ 22 w 27"/>
                <a:gd name="T29" fmla="*/ 34 h 44"/>
                <a:gd name="T30" fmla="*/ 20 w 27"/>
                <a:gd name="T31" fmla="*/ 38 h 44"/>
                <a:gd name="T32" fmla="*/ 18 w 27"/>
                <a:gd name="T33" fmla="*/ 40 h 44"/>
                <a:gd name="T34" fmla="*/ 12 w 27"/>
                <a:gd name="T35" fmla="*/ 40 h 44"/>
                <a:gd name="T36" fmla="*/ 8 w 27"/>
                <a:gd name="T37" fmla="*/ 38 h 44"/>
                <a:gd name="T38" fmla="*/ 6 w 27"/>
                <a:gd name="T39" fmla="*/ 36 h 44"/>
                <a:gd name="T40" fmla="*/ 6 w 27"/>
                <a:gd name="T41" fmla="*/ 34 h 44"/>
                <a:gd name="T42" fmla="*/ 0 w 27"/>
                <a:gd name="T43" fmla="*/ 34 h 44"/>
                <a:gd name="T44" fmla="*/ 2 w 27"/>
                <a:gd name="T45" fmla="*/ 38 h 44"/>
                <a:gd name="T46" fmla="*/ 4 w 27"/>
                <a:gd name="T47" fmla="*/ 42 h 44"/>
                <a:gd name="T48" fmla="*/ 8 w 27"/>
                <a:gd name="T49" fmla="*/ 44 h 44"/>
                <a:gd name="T50" fmla="*/ 14 w 27"/>
                <a:gd name="T51" fmla="*/ 44 h 44"/>
                <a:gd name="T52" fmla="*/ 20 w 27"/>
                <a:gd name="T53" fmla="*/ 44 h 44"/>
                <a:gd name="T54" fmla="*/ 23 w 27"/>
                <a:gd name="T55" fmla="*/ 40 h 44"/>
                <a:gd name="T56" fmla="*/ 25 w 27"/>
                <a:gd name="T57" fmla="*/ 36 h 44"/>
                <a:gd name="T58" fmla="*/ 27 w 27"/>
                <a:gd name="T59" fmla="*/ 30 h 44"/>
                <a:gd name="T60" fmla="*/ 27 w 27"/>
                <a:gd name="T61" fmla="*/ 0 h 44"/>
                <a:gd name="T62" fmla="*/ 22 w 27"/>
                <a:gd name="T63" fmla="*/ 0 h 44"/>
                <a:gd name="T64" fmla="*/ 22 w 27"/>
                <a:gd name="T65" fmla="*/ 5 h 44"/>
                <a:gd name="T66" fmla="*/ 14 w 27"/>
                <a:gd name="T67" fmla="*/ 3 h 44"/>
                <a:gd name="T68" fmla="*/ 18 w 27"/>
                <a:gd name="T69" fmla="*/ 5 h 44"/>
                <a:gd name="T70" fmla="*/ 20 w 27"/>
                <a:gd name="T71" fmla="*/ 7 h 44"/>
                <a:gd name="T72" fmla="*/ 22 w 27"/>
                <a:gd name="T73" fmla="*/ 11 h 44"/>
                <a:gd name="T74" fmla="*/ 22 w 27"/>
                <a:gd name="T75" fmla="*/ 17 h 44"/>
                <a:gd name="T76" fmla="*/ 22 w 27"/>
                <a:gd name="T77" fmla="*/ 21 h 44"/>
                <a:gd name="T78" fmla="*/ 20 w 27"/>
                <a:gd name="T79" fmla="*/ 25 h 44"/>
                <a:gd name="T80" fmla="*/ 18 w 27"/>
                <a:gd name="T81" fmla="*/ 26 h 44"/>
                <a:gd name="T82" fmla="*/ 14 w 27"/>
                <a:gd name="T83" fmla="*/ 28 h 44"/>
                <a:gd name="T84" fmla="*/ 10 w 27"/>
                <a:gd name="T85" fmla="*/ 26 h 44"/>
                <a:gd name="T86" fmla="*/ 8 w 27"/>
                <a:gd name="T87" fmla="*/ 25 h 44"/>
                <a:gd name="T88" fmla="*/ 6 w 27"/>
                <a:gd name="T89" fmla="*/ 21 h 44"/>
                <a:gd name="T90" fmla="*/ 6 w 27"/>
                <a:gd name="T91" fmla="*/ 15 h 44"/>
                <a:gd name="T92" fmla="*/ 6 w 27"/>
                <a:gd name="T93" fmla="*/ 11 h 44"/>
                <a:gd name="T94" fmla="*/ 8 w 27"/>
                <a:gd name="T95" fmla="*/ 7 h 44"/>
                <a:gd name="T96" fmla="*/ 10 w 27"/>
                <a:gd name="T97" fmla="*/ 5 h 44"/>
                <a:gd name="T98" fmla="*/ 14 w 27"/>
                <a:gd name="T99" fmla="*/ 3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44"/>
                <a:gd name="T152" fmla="*/ 27 w 27"/>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44">
                  <a:moveTo>
                    <a:pt x="22" y="5"/>
                  </a:moveTo>
                  <a:lnTo>
                    <a:pt x="18" y="0"/>
                  </a:lnTo>
                  <a:lnTo>
                    <a:pt x="12" y="0"/>
                  </a:lnTo>
                  <a:lnTo>
                    <a:pt x="8" y="0"/>
                  </a:lnTo>
                  <a:lnTo>
                    <a:pt x="4" y="3"/>
                  </a:lnTo>
                  <a:lnTo>
                    <a:pt x="0" y="9"/>
                  </a:lnTo>
                  <a:lnTo>
                    <a:pt x="0" y="15"/>
                  </a:lnTo>
                  <a:lnTo>
                    <a:pt x="0" y="23"/>
                  </a:lnTo>
                  <a:lnTo>
                    <a:pt x="4" y="28"/>
                  </a:lnTo>
                  <a:lnTo>
                    <a:pt x="8" y="30"/>
                  </a:lnTo>
                  <a:lnTo>
                    <a:pt x="14" y="32"/>
                  </a:lnTo>
                  <a:lnTo>
                    <a:pt x="18" y="30"/>
                  </a:lnTo>
                  <a:lnTo>
                    <a:pt x="22" y="28"/>
                  </a:lnTo>
                  <a:lnTo>
                    <a:pt x="22" y="34"/>
                  </a:lnTo>
                  <a:lnTo>
                    <a:pt x="20" y="38"/>
                  </a:lnTo>
                  <a:lnTo>
                    <a:pt x="18" y="40"/>
                  </a:lnTo>
                  <a:lnTo>
                    <a:pt x="12" y="40"/>
                  </a:lnTo>
                  <a:lnTo>
                    <a:pt x="8" y="38"/>
                  </a:lnTo>
                  <a:lnTo>
                    <a:pt x="6" y="36"/>
                  </a:lnTo>
                  <a:lnTo>
                    <a:pt x="6" y="34"/>
                  </a:lnTo>
                  <a:lnTo>
                    <a:pt x="0" y="34"/>
                  </a:lnTo>
                  <a:lnTo>
                    <a:pt x="2" y="38"/>
                  </a:lnTo>
                  <a:lnTo>
                    <a:pt x="4" y="42"/>
                  </a:lnTo>
                  <a:lnTo>
                    <a:pt x="8" y="44"/>
                  </a:lnTo>
                  <a:lnTo>
                    <a:pt x="14" y="44"/>
                  </a:lnTo>
                  <a:lnTo>
                    <a:pt x="20" y="44"/>
                  </a:lnTo>
                  <a:lnTo>
                    <a:pt x="23" y="40"/>
                  </a:lnTo>
                  <a:lnTo>
                    <a:pt x="25" y="36"/>
                  </a:lnTo>
                  <a:lnTo>
                    <a:pt x="27" y="30"/>
                  </a:lnTo>
                  <a:lnTo>
                    <a:pt x="27" y="0"/>
                  </a:lnTo>
                  <a:lnTo>
                    <a:pt x="22" y="0"/>
                  </a:lnTo>
                  <a:lnTo>
                    <a:pt x="22" y="5"/>
                  </a:lnTo>
                  <a:close/>
                  <a:moveTo>
                    <a:pt x="14" y="3"/>
                  </a:moveTo>
                  <a:lnTo>
                    <a:pt x="18" y="5"/>
                  </a:lnTo>
                  <a:lnTo>
                    <a:pt x="20" y="7"/>
                  </a:lnTo>
                  <a:lnTo>
                    <a:pt x="22" y="11"/>
                  </a:lnTo>
                  <a:lnTo>
                    <a:pt x="22" y="17"/>
                  </a:lnTo>
                  <a:lnTo>
                    <a:pt x="22" y="21"/>
                  </a:lnTo>
                  <a:lnTo>
                    <a:pt x="20" y="25"/>
                  </a:lnTo>
                  <a:lnTo>
                    <a:pt x="18" y="26"/>
                  </a:lnTo>
                  <a:lnTo>
                    <a:pt x="14" y="28"/>
                  </a:lnTo>
                  <a:lnTo>
                    <a:pt x="10" y="26"/>
                  </a:lnTo>
                  <a:lnTo>
                    <a:pt x="8" y="25"/>
                  </a:lnTo>
                  <a:lnTo>
                    <a:pt x="6" y="21"/>
                  </a:lnTo>
                  <a:lnTo>
                    <a:pt x="6" y="15"/>
                  </a:lnTo>
                  <a:lnTo>
                    <a:pt x="6" y="11"/>
                  </a:lnTo>
                  <a:lnTo>
                    <a:pt x="8" y="7"/>
                  </a:lnTo>
                  <a:lnTo>
                    <a:pt x="10" y="5"/>
                  </a:lnTo>
                  <a:lnTo>
                    <a:pt x="14" y="3"/>
                  </a:lnTo>
                  <a:close/>
                </a:path>
              </a:pathLst>
            </a:custGeom>
            <a:solidFill>
              <a:srgbClr val="000000"/>
            </a:solidFill>
            <a:ln w="9525">
              <a:noFill/>
              <a:round/>
              <a:headEnd/>
              <a:tailEnd/>
            </a:ln>
          </p:spPr>
          <p:txBody>
            <a:bodyPr/>
            <a:lstStyle/>
            <a:p>
              <a:endParaRPr lang="en-US"/>
            </a:p>
          </p:txBody>
        </p:sp>
        <p:sp>
          <p:nvSpPr>
            <p:cNvPr id="671" name="Rectangle 361"/>
            <p:cNvSpPr>
              <a:spLocks noChangeArrowheads="1"/>
            </p:cNvSpPr>
            <p:nvPr/>
          </p:nvSpPr>
          <p:spPr bwMode="auto">
            <a:xfrm>
              <a:off x="1682358" y="2261708"/>
              <a:ext cx="91643" cy="244043"/>
            </a:xfrm>
            <a:prstGeom prst="rect">
              <a:avLst/>
            </a:prstGeom>
            <a:solidFill>
              <a:srgbClr val="FFFFFF"/>
            </a:solidFill>
            <a:ln w="9525">
              <a:noFill/>
              <a:miter lim="800000"/>
              <a:headEnd/>
              <a:tailEnd/>
            </a:ln>
          </p:spPr>
          <p:txBody>
            <a:bodyPr/>
            <a:lstStyle/>
            <a:p>
              <a:pPr eaLnBrk="0" hangingPunct="0"/>
              <a:endParaRPr lang="en-US"/>
            </a:p>
          </p:txBody>
        </p:sp>
        <p:sp>
          <p:nvSpPr>
            <p:cNvPr id="672" name="Freeform 362"/>
            <p:cNvSpPr>
              <a:spLocks/>
            </p:cNvSpPr>
            <p:nvPr/>
          </p:nvSpPr>
          <p:spPr bwMode="auto">
            <a:xfrm>
              <a:off x="1168677" y="2330132"/>
              <a:ext cx="77173" cy="102635"/>
            </a:xfrm>
            <a:custGeom>
              <a:avLst/>
              <a:gdLst>
                <a:gd name="T0" fmla="*/ 32 w 32"/>
                <a:gd name="T1" fmla="*/ 14 h 45"/>
                <a:gd name="T2" fmla="*/ 31 w 32"/>
                <a:gd name="T3" fmla="*/ 8 h 45"/>
                <a:gd name="T4" fmla="*/ 27 w 32"/>
                <a:gd name="T5" fmla="*/ 4 h 45"/>
                <a:gd name="T6" fmla="*/ 23 w 32"/>
                <a:gd name="T7" fmla="*/ 0 h 45"/>
                <a:gd name="T8" fmla="*/ 15 w 32"/>
                <a:gd name="T9" fmla="*/ 0 h 45"/>
                <a:gd name="T10" fmla="*/ 9 w 32"/>
                <a:gd name="T11" fmla="*/ 0 h 45"/>
                <a:gd name="T12" fmla="*/ 6 w 32"/>
                <a:gd name="T13" fmla="*/ 4 h 45"/>
                <a:gd name="T14" fmla="*/ 2 w 32"/>
                <a:gd name="T15" fmla="*/ 8 h 45"/>
                <a:gd name="T16" fmla="*/ 2 w 32"/>
                <a:gd name="T17" fmla="*/ 14 h 45"/>
                <a:gd name="T18" fmla="*/ 2 w 32"/>
                <a:gd name="T19" fmla="*/ 18 h 45"/>
                <a:gd name="T20" fmla="*/ 4 w 32"/>
                <a:gd name="T21" fmla="*/ 22 h 45"/>
                <a:gd name="T22" fmla="*/ 9 w 32"/>
                <a:gd name="T23" fmla="*/ 23 h 45"/>
                <a:gd name="T24" fmla="*/ 21 w 32"/>
                <a:gd name="T25" fmla="*/ 25 h 45"/>
                <a:gd name="T26" fmla="*/ 27 w 32"/>
                <a:gd name="T27" fmla="*/ 29 h 45"/>
                <a:gd name="T28" fmla="*/ 27 w 32"/>
                <a:gd name="T29" fmla="*/ 29 h 45"/>
                <a:gd name="T30" fmla="*/ 27 w 32"/>
                <a:gd name="T31" fmla="*/ 33 h 45"/>
                <a:gd name="T32" fmla="*/ 27 w 32"/>
                <a:gd name="T33" fmla="*/ 35 h 45"/>
                <a:gd name="T34" fmla="*/ 25 w 32"/>
                <a:gd name="T35" fmla="*/ 39 h 45"/>
                <a:gd name="T36" fmla="*/ 21 w 32"/>
                <a:gd name="T37" fmla="*/ 39 h 45"/>
                <a:gd name="T38" fmla="*/ 17 w 32"/>
                <a:gd name="T39" fmla="*/ 41 h 45"/>
                <a:gd name="T40" fmla="*/ 11 w 32"/>
                <a:gd name="T41" fmla="*/ 39 h 45"/>
                <a:gd name="T42" fmla="*/ 8 w 32"/>
                <a:gd name="T43" fmla="*/ 37 h 45"/>
                <a:gd name="T44" fmla="*/ 6 w 32"/>
                <a:gd name="T45" fmla="*/ 35 h 45"/>
                <a:gd name="T46" fmla="*/ 6 w 32"/>
                <a:gd name="T47" fmla="*/ 29 h 45"/>
                <a:gd name="T48" fmla="*/ 0 w 32"/>
                <a:gd name="T49" fmla="*/ 29 h 45"/>
                <a:gd name="T50" fmla="*/ 0 w 32"/>
                <a:gd name="T51" fmla="*/ 35 h 45"/>
                <a:gd name="T52" fmla="*/ 2 w 32"/>
                <a:gd name="T53" fmla="*/ 37 h 45"/>
                <a:gd name="T54" fmla="*/ 4 w 32"/>
                <a:gd name="T55" fmla="*/ 41 h 45"/>
                <a:gd name="T56" fmla="*/ 6 w 32"/>
                <a:gd name="T57" fmla="*/ 43 h 45"/>
                <a:gd name="T58" fmla="*/ 11 w 32"/>
                <a:gd name="T59" fmla="*/ 45 h 45"/>
                <a:gd name="T60" fmla="*/ 15 w 32"/>
                <a:gd name="T61" fmla="*/ 45 h 45"/>
                <a:gd name="T62" fmla="*/ 23 w 32"/>
                <a:gd name="T63" fmla="*/ 45 h 45"/>
                <a:gd name="T64" fmla="*/ 29 w 32"/>
                <a:gd name="T65" fmla="*/ 41 h 45"/>
                <a:gd name="T66" fmla="*/ 32 w 32"/>
                <a:gd name="T67" fmla="*/ 37 h 45"/>
                <a:gd name="T68" fmla="*/ 32 w 32"/>
                <a:gd name="T69" fmla="*/ 31 h 45"/>
                <a:gd name="T70" fmla="*/ 32 w 32"/>
                <a:gd name="T71" fmla="*/ 27 h 45"/>
                <a:gd name="T72" fmla="*/ 31 w 32"/>
                <a:gd name="T73" fmla="*/ 25 h 45"/>
                <a:gd name="T74" fmla="*/ 27 w 32"/>
                <a:gd name="T75" fmla="*/ 22 h 45"/>
                <a:gd name="T76" fmla="*/ 23 w 32"/>
                <a:gd name="T77" fmla="*/ 22 h 45"/>
                <a:gd name="T78" fmla="*/ 11 w 32"/>
                <a:gd name="T79" fmla="*/ 18 h 45"/>
                <a:gd name="T80" fmla="*/ 8 w 32"/>
                <a:gd name="T81" fmla="*/ 16 h 45"/>
                <a:gd name="T82" fmla="*/ 6 w 32"/>
                <a:gd name="T83" fmla="*/ 12 h 45"/>
                <a:gd name="T84" fmla="*/ 8 w 32"/>
                <a:gd name="T85" fmla="*/ 10 h 45"/>
                <a:gd name="T86" fmla="*/ 9 w 32"/>
                <a:gd name="T87" fmla="*/ 6 h 45"/>
                <a:gd name="T88" fmla="*/ 11 w 32"/>
                <a:gd name="T89" fmla="*/ 6 h 45"/>
                <a:gd name="T90" fmla="*/ 15 w 32"/>
                <a:gd name="T91" fmla="*/ 4 h 45"/>
                <a:gd name="T92" fmla="*/ 21 w 32"/>
                <a:gd name="T93" fmla="*/ 6 h 45"/>
                <a:gd name="T94" fmla="*/ 23 w 32"/>
                <a:gd name="T95" fmla="*/ 8 h 45"/>
                <a:gd name="T96" fmla="*/ 27 w 32"/>
                <a:gd name="T97" fmla="*/ 10 h 45"/>
                <a:gd name="T98" fmla="*/ 27 w 32"/>
                <a:gd name="T99" fmla="*/ 14 h 45"/>
                <a:gd name="T100" fmla="*/ 32 w 32"/>
                <a:gd name="T101" fmla="*/ 14 h 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
                <a:gd name="T154" fmla="*/ 0 h 45"/>
                <a:gd name="T155" fmla="*/ 32 w 32"/>
                <a:gd name="T156" fmla="*/ 45 h 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 h="45">
                  <a:moveTo>
                    <a:pt x="32" y="14"/>
                  </a:moveTo>
                  <a:lnTo>
                    <a:pt x="31" y="8"/>
                  </a:lnTo>
                  <a:lnTo>
                    <a:pt x="27" y="4"/>
                  </a:lnTo>
                  <a:lnTo>
                    <a:pt x="23" y="0"/>
                  </a:lnTo>
                  <a:lnTo>
                    <a:pt x="15" y="0"/>
                  </a:lnTo>
                  <a:lnTo>
                    <a:pt x="9" y="0"/>
                  </a:lnTo>
                  <a:lnTo>
                    <a:pt x="6" y="4"/>
                  </a:lnTo>
                  <a:lnTo>
                    <a:pt x="2" y="8"/>
                  </a:lnTo>
                  <a:lnTo>
                    <a:pt x="2" y="14"/>
                  </a:lnTo>
                  <a:lnTo>
                    <a:pt x="2" y="18"/>
                  </a:lnTo>
                  <a:lnTo>
                    <a:pt x="4" y="22"/>
                  </a:lnTo>
                  <a:lnTo>
                    <a:pt x="9" y="23"/>
                  </a:lnTo>
                  <a:lnTo>
                    <a:pt x="21" y="25"/>
                  </a:lnTo>
                  <a:lnTo>
                    <a:pt x="27" y="29"/>
                  </a:lnTo>
                  <a:lnTo>
                    <a:pt x="27" y="33"/>
                  </a:lnTo>
                  <a:lnTo>
                    <a:pt x="27" y="35"/>
                  </a:lnTo>
                  <a:lnTo>
                    <a:pt x="25" y="39"/>
                  </a:lnTo>
                  <a:lnTo>
                    <a:pt x="21" y="39"/>
                  </a:lnTo>
                  <a:lnTo>
                    <a:pt x="17" y="41"/>
                  </a:lnTo>
                  <a:lnTo>
                    <a:pt x="11" y="39"/>
                  </a:lnTo>
                  <a:lnTo>
                    <a:pt x="8" y="37"/>
                  </a:lnTo>
                  <a:lnTo>
                    <a:pt x="6" y="35"/>
                  </a:lnTo>
                  <a:lnTo>
                    <a:pt x="6" y="29"/>
                  </a:lnTo>
                  <a:lnTo>
                    <a:pt x="0" y="29"/>
                  </a:lnTo>
                  <a:lnTo>
                    <a:pt x="0" y="35"/>
                  </a:lnTo>
                  <a:lnTo>
                    <a:pt x="2" y="37"/>
                  </a:lnTo>
                  <a:lnTo>
                    <a:pt x="4" y="41"/>
                  </a:lnTo>
                  <a:lnTo>
                    <a:pt x="6" y="43"/>
                  </a:lnTo>
                  <a:lnTo>
                    <a:pt x="11" y="45"/>
                  </a:lnTo>
                  <a:lnTo>
                    <a:pt x="15" y="45"/>
                  </a:lnTo>
                  <a:lnTo>
                    <a:pt x="23" y="45"/>
                  </a:lnTo>
                  <a:lnTo>
                    <a:pt x="29" y="41"/>
                  </a:lnTo>
                  <a:lnTo>
                    <a:pt x="32" y="37"/>
                  </a:lnTo>
                  <a:lnTo>
                    <a:pt x="32" y="31"/>
                  </a:lnTo>
                  <a:lnTo>
                    <a:pt x="32" y="27"/>
                  </a:lnTo>
                  <a:lnTo>
                    <a:pt x="31" y="25"/>
                  </a:lnTo>
                  <a:lnTo>
                    <a:pt x="27" y="22"/>
                  </a:lnTo>
                  <a:lnTo>
                    <a:pt x="23" y="22"/>
                  </a:lnTo>
                  <a:lnTo>
                    <a:pt x="11" y="18"/>
                  </a:lnTo>
                  <a:lnTo>
                    <a:pt x="8" y="16"/>
                  </a:lnTo>
                  <a:lnTo>
                    <a:pt x="6" y="12"/>
                  </a:lnTo>
                  <a:lnTo>
                    <a:pt x="8" y="10"/>
                  </a:lnTo>
                  <a:lnTo>
                    <a:pt x="9" y="6"/>
                  </a:lnTo>
                  <a:lnTo>
                    <a:pt x="11" y="6"/>
                  </a:lnTo>
                  <a:lnTo>
                    <a:pt x="15" y="4"/>
                  </a:lnTo>
                  <a:lnTo>
                    <a:pt x="21" y="6"/>
                  </a:lnTo>
                  <a:lnTo>
                    <a:pt x="23" y="8"/>
                  </a:lnTo>
                  <a:lnTo>
                    <a:pt x="27" y="10"/>
                  </a:lnTo>
                  <a:lnTo>
                    <a:pt x="27" y="14"/>
                  </a:lnTo>
                  <a:lnTo>
                    <a:pt x="32" y="14"/>
                  </a:lnTo>
                  <a:close/>
                </a:path>
              </a:pathLst>
            </a:custGeom>
            <a:solidFill>
              <a:srgbClr val="000000"/>
            </a:solidFill>
            <a:ln w="9525">
              <a:noFill/>
              <a:round/>
              <a:headEnd/>
              <a:tailEnd/>
            </a:ln>
          </p:spPr>
          <p:txBody>
            <a:bodyPr/>
            <a:lstStyle/>
            <a:p>
              <a:endParaRPr lang="en-US"/>
            </a:p>
          </p:txBody>
        </p:sp>
        <p:sp>
          <p:nvSpPr>
            <p:cNvPr id="673" name="Freeform 363"/>
            <p:cNvSpPr>
              <a:spLocks noEditPoints="1"/>
            </p:cNvSpPr>
            <p:nvPr/>
          </p:nvSpPr>
          <p:spPr bwMode="auto">
            <a:xfrm>
              <a:off x="1260320" y="2357501"/>
              <a:ext cx="69938" cy="75266"/>
            </a:xfrm>
            <a:custGeom>
              <a:avLst/>
              <a:gdLst>
                <a:gd name="T0" fmla="*/ 29 w 29"/>
                <a:gd name="T1" fmla="*/ 17 h 33"/>
                <a:gd name="T2" fmla="*/ 27 w 29"/>
                <a:gd name="T3" fmla="*/ 10 h 33"/>
                <a:gd name="T4" fmla="*/ 25 w 29"/>
                <a:gd name="T5" fmla="*/ 6 h 33"/>
                <a:gd name="T6" fmla="*/ 19 w 29"/>
                <a:gd name="T7" fmla="*/ 2 h 33"/>
                <a:gd name="T8" fmla="*/ 16 w 29"/>
                <a:gd name="T9" fmla="*/ 0 h 33"/>
                <a:gd name="T10" fmla="*/ 8 w 29"/>
                <a:gd name="T11" fmla="*/ 2 h 33"/>
                <a:gd name="T12" fmla="*/ 4 w 29"/>
                <a:gd name="T13" fmla="*/ 4 h 33"/>
                <a:gd name="T14" fmla="*/ 0 w 29"/>
                <a:gd name="T15" fmla="*/ 10 h 33"/>
                <a:gd name="T16" fmla="*/ 0 w 29"/>
                <a:gd name="T17" fmla="*/ 17 h 33"/>
                <a:gd name="T18" fmla="*/ 0 w 29"/>
                <a:gd name="T19" fmla="*/ 21 h 33"/>
                <a:gd name="T20" fmla="*/ 2 w 29"/>
                <a:gd name="T21" fmla="*/ 25 h 33"/>
                <a:gd name="T22" fmla="*/ 4 w 29"/>
                <a:gd name="T23" fmla="*/ 29 h 33"/>
                <a:gd name="T24" fmla="*/ 6 w 29"/>
                <a:gd name="T25" fmla="*/ 31 h 33"/>
                <a:gd name="T26" fmla="*/ 10 w 29"/>
                <a:gd name="T27" fmla="*/ 33 h 33"/>
                <a:gd name="T28" fmla="*/ 14 w 29"/>
                <a:gd name="T29" fmla="*/ 33 h 33"/>
                <a:gd name="T30" fmla="*/ 19 w 29"/>
                <a:gd name="T31" fmla="*/ 31 h 33"/>
                <a:gd name="T32" fmla="*/ 25 w 29"/>
                <a:gd name="T33" fmla="*/ 29 h 33"/>
                <a:gd name="T34" fmla="*/ 27 w 29"/>
                <a:gd name="T35" fmla="*/ 25 h 33"/>
                <a:gd name="T36" fmla="*/ 27 w 29"/>
                <a:gd name="T37" fmla="*/ 23 h 33"/>
                <a:gd name="T38" fmla="*/ 23 w 29"/>
                <a:gd name="T39" fmla="*/ 23 h 33"/>
                <a:gd name="T40" fmla="*/ 21 w 29"/>
                <a:gd name="T41" fmla="*/ 25 h 33"/>
                <a:gd name="T42" fmla="*/ 19 w 29"/>
                <a:gd name="T43" fmla="*/ 27 h 33"/>
                <a:gd name="T44" fmla="*/ 18 w 29"/>
                <a:gd name="T45" fmla="*/ 27 h 33"/>
                <a:gd name="T46" fmla="*/ 14 w 29"/>
                <a:gd name="T47" fmla="*/ 29 h 33"/>
                <a:gd name="T48" fmla="*/ 12 w 29"/>
                <a:gd name="T49" fmla="*/ 27 h 33"/>
                <a:gd name="T50" fmla="*/ 8 w 29"/>
                <a:gd name="T51" fmla="*/ 25 h 33"/>
                <a:gd name="T52" fmla="*/ 6 w 29"/>
                <a:gd name="T53" fmla="*/ 23 h 33"/>
                <a:gd name="T54" fmla="*/ 6 w 29"/>
                <a:gd name="T55" fmla="*/ 17 h 33"/>
                <a:gd name="T56" fmla="*/ 29 w 29"/>
                <a:gd name="T57" fmla="*/ 17 h 33"/>
                <a:gd name="T58" fmla="*/ 6 w 29"/>
                <a:gd name="T59" fmla="*/ 13 h 33"/>
                <a:gd name="T60" fmla="*/ 6 w 29"/>
                <a:gd name="T61" fmla="*/ 10 h 33"/>
                <a:gd name="T62" fmla="*/ 8 w 29"/>
                <a:gd name="T63" fmla="*/ 8 h 33"/>
                <a:gd name="T64" fmla="*/ 12 w 29"/>
                <a:gd name="T65" fmla="*/ 6 h 33"/>
                <a:gd name="T66" fmla="*/ 14 w 29"/>
                <a:gd name="T67" fmla="*/ 6 h 33"/>
                <a:gd name="T68" fmla="*/ 18 w 29"/>
                <a:gd name="T69" fmla="*/ 6 h 33"/>
                <a:gd name="T70" fmla="*/ 19 w 29"/>
                <a:gd name="T71" fmla="*/ 8 h 33"/>
                <a:gd name="T72" fmla="*/ 21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19" y="2"/>
                  </a:lnTo>
                  <a:lnTo>
                    <a:pt x="16"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8" y="27"/>
                  </a:lnTo>
                  <a:lnTo>
                    <a:pt x="14" y="29"/>
                  </a:lnTo>
                  <a:lnTo>
                    <a:pt x="12" y="27"/>
                  </a:lnTo>
                  <a:lnTo>
                    <a:pt x="8" y="25"/>
                  </a:lnTo>
                  <a:lnTo>
                    <a:pt x="6" y="23"/>
                  </a:lnTo>
                  <a:lnTo>
                    <a:pt x="6" y="17"/>
                  </a:lnTo>
                  <a:lnTo>
                    <a:pt x="29" y="17"/>
                  </a:lnTo>
                  <a:close/>
                  <a:moveTo>
                    <a:pt x="6" y="13"/>
                  </a:moveTo>
                  <a:lnTo>
                    <a:pt x="6" y="10"/>
                  </a:lnTo>
                  <a:lnTo>
                    <a:pt x="8" y="8"/>
                  </a:lnTo>
                  <a:lnTo>
                    <a:pt x="12" y="6"/>
                  </a:lnTo>
                  <a:lnTo>
                    <a:pt x="14" y="6"/>
                  </a:lnTo>
                  <a:lnTo>
                    <a:pt x="18"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674" name="Freeform 364"/>
            <p:cNvSpPr>
              <a:spLocks/>
            </p:cNvSpPr>
            <p:nvPr/>
          </p:nvSpPr>
          <p:spPr bwMode="auto">
            <a:xfrm>
              <a:off x="1335081" y="2357501"/>
              <a:ext cx="69938" cy="70704"/>
            </a:xfrm>
            <a:custGeom>
              <a:avLst/>
              <a:gdLst>
                <a:gd name="T0" fmla="*/ 0 w 29"/>
                <a:gd name="T1" fmla="*/ 0 h 31"/>
                <a:gd name="T2" fmla="*/ 11 w 29"/>
                <a:gd name="T3" fmla="*/ 31 h 31"/>
                <a:gd name="T4" fmla="*/ 17 w 29"/>
                <a:gd name="T5" fmla="*/ 31 h 31"/>
                <a:gd name="T6" fmla="*/ 29 w 29"/>
                <a:gd name="T7" fmla="*/ 0 h 31"/>
                <a:gd name="T8" fmla="*/ 23 w 29"/>
                <a:gd name="T9" fmla="*/ 0 h 31"/>
                <a:gd name="T10" fmla="*/ 13 w 29"/>
                <a:gd name="T11" fmla="*/ 25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1" y="31"/>
                  </a:lnTo>
                  <a:lnTo>
                    <a:pt x="17" y="31"/>
                  </a:lnTo>
                  <a:lnTo>
                    <a:pt x="29" y="0"/>
                  </a:lnTo>
                  <a:lnTo>
                    <a:pt x="23" y="0"/>
                  </a:lnTo>
                  <a:lnTo>
                    <a:pt x="13" y="25"/>
                  </a:lnTo>
                  <a:lnTo>
                    <a:pt x="6" y="0"/>
                  </a:lnTo>
                  <a:lnTo>
                    <a:pt x="0" y="0"/>
                  </a:lnTo>
                  <a:close/>
                </a:path>
              </a:pathLst>
            </a:custGeom>
            <a:solidFill>
              <a:srgbClr val="000000"/>
            </a:solidFill>
            <a:ln w="9525">
              <a:noFill/>
              <a:round/>
              <a:headEnd/>
              <a:tailEnd/>
            </a:ln>
          </p:spPr>
          <p:txBody>
            <a:bodyPr/>
            <a:lstStyle/>
            <a:p>
              <a:endParaRPr lang="en-US"/>
            </a:p>
          </p:txBody>
        </p:sp>
        <p:sp>
          <p:nvSpPr>
            <p:cNvPr id="675" name="Freeform 365"/>
            <p:cNvSpPr>
              <a:spLocks noEditPoints="1"/>
            </p:cNvSpPr>
            <p:nvPr/>
          </p:nvSpPr>
          <p:spPr bwMode="auto">
            <a:xfrm>
              <a:off x="1414665" y="2330132"/>
              <a:ext cx="12058" cy="98073"/>
            </a:xfrm>
            <a:custGeom>
              <a:avLst/>
              <a:gdLst>
                <a:gd name="T0" fmla="*/ 0 w 5"/>
                <a:gd name="T1" fmla="*/ 0 h 43"/>
                <a:gd name="T2" fmla="*/ 0 w 5"/>
                <a:gd name="T3" fmla="*/ 8 h 43"/>
                <a:gd name="T4" fmla="*/ 5 w 5"/>
                <a:gd name="T5" fmla="*/ 8 h 43"/>
                <a:gd name="T6" fmla="*/ 5 w 5"/>
                <a:gd name="T7" fmla="*/ 0 h 43"/>
                <a:gd name="T8" fmla="*/ 0 w 5"/>
                <a:gd name="T9" fmla="*/ 0 h 43"/>
                <a:gd name="T10" fmla="*/ 0 w 5"/>
                <a:gd name="T11" fmla="*/ 12 h 43"/>
                <a:gd name="T12" fmla="*/ 0 w 5"/>
                <a:gd name="T13" fmla="*/ 43 h 43"/>
                <a:gd name="T14" fmla="*/ 5 w 5"/>
                <a:gd name="T15" fmla="*/ 43 h 43"/>
                <a:gd name="T16" fmla="*/ 5 w 5"/>
                <a:gd name="T17" fmla="*/ 12 h 43"/>
                <a:gd name="T18" fmla="*/ 0 w 5"/>
                <a:gd name="T19" fmla="*/ 12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3"/>
                <a:gd name="T32" fmla="*/ 5 w 5"/>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3">
                  <a:moveTo>
                    <a:pt x="0" y="0"/>
                  </a:moveTo>
                  <a:lnTo>
                    <a:pt x="0" y="8"/>
                  </a:lnTo>
                  <a:lnTo>
                    <a:pt x="5" y="8"/>
                  </a:lnTo>
                  <a:lnTo>
                    <a:pt x="5" y="0"/>
                  </a:lnTo>
                  <a:lnTo>
                    <a:pt x="0" y="0"/>
                  </a:lnTo>
                  <a:close/>
                  <a:moveTo>
                    <a:pt x="0" y="12"/>
                  </a:moveTo>
                  <a:lnTo>
                    <a:pt x="0" y="43"/>
                  </a:lnTo>
                  <a:lnTo>
                    <a:pt x="5" y="43"/>
                  </a:lnTo>
                  <a:lnTo>
                    <a:pt x="5" y="12"/>
                  </a:lnTo>
                  <a:lnTo>
                    <a:pt x="0" y="12"/>
                  </a:lnTo>
                  <a:close/>
                </a:path>
              </a:pathLst>
            </a:custGeom>
            <a:solidFill>
              <a:srgbClr val="000000"/>
            </a:solidFill>
            <a:ln w="9525">
              <a:noFill/>
              <a:round/>
              <a:headEnd/>
              <a:tailEnd/>
            </a:ln>
          </p:spPr>
          <p:txBody>
            <a:bodyPr/>
            <a:lstStyle/>
            <a:p>
              <a:endParaRPr lang="en-US"/>
            </a:p>
          </p:txBody>
        </p:sp>
        <p:sp>
          <p:nvSpPr>
            <p:cNvPr id="676" name="Freeform 366"/>
            <p:cNvSpPr>
              <a:spLocks noEditPoints="1"/>
            </p:cNvSpPr>
            <p:nvPr/>
          </p:nvSpPr>
          <p:spPr bwMode="auto">
            <a:xfrm>
              <a:off x="1441193" y="2357501"/>
              <a:ext cx="65115" cy="75266"/>
            </a:xfrm>
            <a:custGeom>
              <a:avLst/>
              <a:gdLst>
                <a:gd name="T0" fmla="*/ 27 w 27"/>
                <a:gd name="T1" fmla="*/ 17 h 33"/>
                <a:gd name="T2" fmla="*/ 27 w 27"/>
                <a:gd name="T3" fmla="*/ 10 h 33"/>
                <a:gd name="T4" fmla="*/ 23 w 27"/>
                <a:gd name="T5" fmla="*/ 6 h 33"/>
                <a:gd name="T6" fmla="*/ 19 w 27"/>
                <a:gd name="T7" fmla="*/ 2 h 33"/>
                <a:gd name="T8" fmla="*/ 15 w 27"/>
                <a:gd name="T9" fmla="*/ 0 h 33"/>
                <a:gd name="T10" fmla="*/ 8 w 27"/>
                <a:gd name="T11" fmla="*/ 2 h 33"/>
                <a:gd name="T12" fmla="*/ 4 w 27"/>
                <a:gd name="T13" fmla="*/ 4 h 33"/>
                <a:gd name="T14" fmla="*/ 0 w 27"/>
                <a:gd name="T15" fmla="*/ 10 h 33"/>
                <a:gd name="T16" fmla="*/ 0 w 27"/>
                <a:gd name="T17" fmla="*/ 17 h 33"/>
                <a:gd name="T18" fmla="*/ 0 w 27"/>
                <a:gd name="T19" fmla="*/ 21 h 33"/>
                <a:gd name="T20" fmla="*/ 2 w 27"/>
                <a:gd name="T21" fmla="*/ 25 h 33"/>
                <a:gd name="T22" fmla="*/ 4 w 27"/>
                <a:gd name="T23" fmla="*/ 29 h 33"/>
                <a:gd name="T24" fmla="*/ 6 w 27"/>
                <a:gd name="T25" fmla="*/ 31 h 33"/>
                <a:gd name="T26" fmla="*/ 10 w 27"/>
                <a:gd name="T27" fmla="*/ 33 h 33"/>
                <a:gd name="T28" fmla="*/ 14 w 27"/>
                <a:gd name="T29" fmla="*/ 33 h 33"/>
                <a:gd name="T30" fmla="*/ 19 w 27"/>
                <a:gd name="T31" fmla="*/ 31 h 33"/>
                <a:gd name="T32" fmla="*/ 25 w 27"/>
                <a:gd name="T33" fmla="*/ 29 h 33"/>
                <a:gd name="T34" fmla="*/ 27 w 27"/>
                <a:gd name="T35" fmla="*/ 25 h 33"/>
                <a:gd name="T36" fmla="*/ 27 w 27"/>
                <a:gd name="T37" fmla="*/ 23 h 33"/>
                <a:gd name="T38" fmla="*/ 23 w 27"/>
                <a:gd name="T39" fmla="*/ 23 h 33"/>
                <a:gd name="T40" fmla="*/ 21 w 27"/>
                <a:gd name="T41" fmla="*/ 25 h 33"/>
                <a:gd name="T42" fmla="*/ 19 w 27"/>
                <a:gd name="T43" fmla="*/ 27 h 33"/>
                <a:gd name="T44" fmla="*/ 17 w 27"/>
                <a:gd name="T45" fmla="*/ 27 h 33"/>
                <a:gd name="T46" fmla="*/ 14 w 27"/>
                <a:gd name="T47" fmla="*/ 29 h 33"/>
                <a:gd name="T48" fmla="*/ 10 w 27"/>
                <a:gd name="T49" fmla="*/ 27 h 33"/>
                <a:gd name="T50" fmla="*/ 8 w 27"/>
                <a:gd name="T51" fmla="*/ 25 h 33"/>
                <a:gd name="T52" fmla="*/ 6 w 27"/>
                <a:gd name="T53" fmla="*/ 23 h 33"/>
                <a:gd name="T54" fmla="*/ 6 w 27"/>
                <a:gd name="T55" fmla="*/ 17 h 33"/>
                <a:gd name="T56" fmla="*/ 27 w 27"/>
                <a:gd name="T57" fmla="*/ 17 h 33"/>
                <a:gd name="T58" fmla="*/ 6 w 27"/>
                <a:gd name="T59" fmla="*/ 13 h 33"/>
                <a:gd name="T60" fmla="*/ 6 w 27"/>
                <a:gd name="T61" fmla="*/ 10 h 33"/>
                <a:gd name="T62" fmla="*/ 8 w 27"/>
                <a:gd name="T63" fmla="*/ 8 h 33"/>
                <a:gd name="T64" fmla="*/ 12 w 27"/>
                <a:gd name="T65" fmla="*/ 6 h 33"/>
                <a:gd name="T66" fmla="*/ 14 w 27"/>
                <a:gd name="T67" fmla="*/ 6 h 33"/>
                <a:gd name="T68" fmla="*/ 17 w 27"/>
                <a:gd name="T69" fmla="*/ 6 h 33"/>
                <a:gd name="T70" fmla="*/ 19 w 27"/>
                <a:gd name="T71" fmla="*/ 8 h 33"/>
                <a:gd name="T72" fmla="*/ 21 w 27"/>
                <a:gd name="T73" fmla="*/ 10 h 33"/>
                <a:gd name="T74" fmla="*/ 23 w 27"/>
                <a:gd name="T75" fmla="*/ 13 h 33"/>
                <a:gd name="T76" fmla="*/ 6 w 27"/>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6"/>
                  </a:lnTo>
                  <a:lnTo>
                    <a:pt x="19" y="2"/>
                  </a:lnTo>
                  <a:lnTo>
                    <a:pt x="15" y="0"/>
                  </a:lnTo>
                  <a:lnTo>
                    <a:pt x="8" y="2"/>
                  </a:lnTo>
                  <a:lnTo>
                    <a:pt x="4" y="4"/>
                  </a:lnTo>
                  <a:lnTo>
                    <a:pt x="0" y="10"/>
                  </a:lnTo>
                  <a:lnTo>
                    <a:pt x="0" y="17"/>
                  </a:lnTo>
                  <a:lnTo>
                    <a:pt x="0" y="21"/>
                  </a:lnTo>
                  <a:lnTo>
                    <a:pt x="2" y="25"/>
                  </a:lnTo>
                  <a:lnTo>
                    <a:pt x="4" y="29"/>
                  </a:lnTo>
                  <a:lnTo>
                    <a:pt x="6" y="31"/>
                  </a:lnTo>
                  <a:lnTo>
                    <a:pt x="10" y="33"/>
                  </a:lnTo>
                  <a:lnTo>
                    <a:pt x="14" y="33"/>
                  </a:lnTo>
                  <a:lnTo>
                    <a:pt x="19" y="31"/>
                  </a:lnTo>
                  <a:lnTo>
                    <a:pt x="25" y="29"/>
                  </a:lnTo>
                  <a:lnTo>
                    <a:pt x="27" y="25"/>
                  </a:lnTo>
                  <a:lnTo>
                    <a:pt x="27" y="23"/>
                  </a:lnTo>
                  <a:lnTo>
                    <a:pt x="23" y="23"/>
                  </a:lnTo>
                  <a:lnTo>
                    <a:pt x="21" y="25"/>
                  </a:lnTo>
                  <a:lnTo>
                    <a:pt x="19" y="27"/>
                  </a:lnTo>
                  <a:lnTo>
                    <a:pt x="17" y="27"/>
                  </a:lnTo>
                  <a:lnTo>
                    <a:pt x="14" y="29"/>
                  </a:lnTo>
                  <a:lnTo>
                    <a:pt x="10" y="27"/>
                  </a:lnTo>
                  <a:lnTo>
                    <a:pt x="8" y="25"/>
                  </a:lnTo>
                  <a:lnTo>
                    <a:pt x="6" y="23"/>
                  </a:lnTo>
                  <a:lnTo>
                    <a:pt x="6" y="17"/>
                  </a:lnTo>
                  <a:lnTo>
                    <a:pt x="27" y="17"/>
                  </a:lnTo>
                  <a:close/>
                  <a:moveTo>
                    <a:pt x="6" y="13"/>
                  </a:moveTo>
                  <a:lnTo>
                    <a:pt x="6" y="10"/>
                  </a:lnTo>
                  <a:lnTo>
                    <a:pt x="8" y="8"/>
                  </a:lnTo>
                  <a:lnTo>
                    <a:pt x="12" y="6"/>
                  </a:lnTo>
                  <a:lnTo>
                    <a:pt x="14" y="6"/>
                  </a:lnTo>
                  <a:lnTo>
                    <a:pt x="17" y="6"/>
                  </a:lnTo>
                  <a:lnTo>
                    <a:pt x="19" y="8"/>
                  </a:lnTo>
                  <a:lnTo>
                    <a:pt x="21" y="10"/>
                  </a:lnTo>
                  <a:lnTo>
                    <a:pt x="23" y="13"/>
                  </a:lnTo>
                  <a:lnTo>
                    <a:pt x="6" y="13"/>
                  </a:lnTo>
                  <a:close/>
                </a:path>
              </a:pathLst>
            </a:custGeom>
            <a:solidFill>
              <a:srgbClr val="000000"/>
            </a:solidFill>
            <a:ln w="9525">
              <a:noFill/>
              <a:round/>
              <a:headEnd/>
              <a:tailEnd/>
            </a:ln>
          </p:spPr>
          <p:txBody>
            <a:bodyPr/>
            <a:lstStyle/>
            <a:p>
              <a:endParaRPr lang="en-US"/>
            </a:p>
          </p:txBody>
        </p:sp>
        <p:sp>
          <p:nvSpPr>
            <p:cNvPr id="677" name="Freeform 367"/>
            <p:cNvSpPr>
              <a:spLocks/>
            </p:cNvSpPr>
            <p:nvPr/>
          </p:nvSpPr>
          <p:spPr bwMode="auto">
            <a:xfrm>
              <a:off x="1525601" y="2357501"/>
              <a:ext cx="36175" cy="70704"/>
            </a:xfrm>
            <a:custGeom>
              <a:avLst/>
              <a:gdLst>
                <a:gd name="T0" fmla="*/ 15 w 15"/>
                <a:gd name="T1" fmla="*/ 0 h 31"/>
                <a:gd name="T2" fmla="*/ 13 w 15"/>
                <a:gd name="T3" fmla="*/ 0 h 31"/>
                <a:gd name="T4" fmla="*/ 7 w 15"/>
                <a:gd name="T5" fmla="*/ 2 h 31"/>
                <a:gd name="T6" fmla="*/ 5 w 15"/>
                <a:gd name="T7" fmla="*/ 6 h 31"/>
                <a:gd name="T8" fmla="*/ 5 w 15"/>
                <a:gd name="T9" fmla="*/ 0 h 31"/>
                <a:gd name="T10" fmla="*/ 0 w 15"/>
                <a:gd name="T11" fmla="*/ 0 h 31"/>
                <a:gd name="T12" fmla="*/ 0 w 15"/>
                <a:gd name="T13" fmla="*/ 31 h 31"/>
                <a:gd name="T14" fmla="*/ 5 w 15"/>
                <a:gd name="T15" fmla="*/ 31 h 31"/>
                <a:gd name="T16" fmla="*/ 5 w 15"/>
                <a:gd name="T17" fmla="*/ 13 h 31"/>
                <a:gd name="T18" fmla="*/ 5 w 15"/>
                <a:gd name="T19" fmla="*/ 10 h 31"/>
                <a:gd name="T20" fmla="*/ 7 w 15"/>
                <a:gd name="T21" fmla="*/ 8 h 31"/>
                <a:gd name="T22" fmla="*/ 9 w 15"/>
                <a:gd name="T23" fmla="*/ 6 h 31"/>
                <a:gd name="T24" fmla="*/ 13 w 15"/>
                <a:gd name="T25" fmla="*/ 6 h 31"/>
                <a:gd name="T26" fmla="*/ 15 w 15"/>
                <a:gd name="T27" fmla="*/ 6 h 31"/>
                <a:gd name="T28" fmla="*/ 15 w 15"/>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15" y="0"/>
                  </a:moveTo>
                  <a:lnTo>
                    <a:pt x="13" y="0"/>
                  </a:lnTo>
                  <a:lnTo>
                    <a:pt x="7" y="2"/>
                  </a:lnTo>
                  <a:lnTo>
                    <a:pt x="5" y="6"/>
                  </a:lnTo>
                  <a:lnTo>
                    <a:pt x="5" y="0"/>
                  </a:lnTo>
                  <a:lnTo>
                    <a:pt x="0" y="0"/>
                  </a:lnTo>
                  <a:lnTo>
                    <a:pt x="0" y="31"/>
                  </a:lnTo>
                  <a:lnTo>
                    <a:pt x="5" y="31"/>
                  </a:lnTo>
                  <a:lnTo>
                    <a:pt x="5" y="13"/>
                  </a:lnTo>
                  <a:lnTo>
                    <a:pt x="5" y="10"/>
                  </a:lnTo>
                  <a:lnTo>
                    <a:pt x="7" y="8"/>
                  </a:lnTo>
                  <a:lnTo>
                    <a:pt x="9"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678" name="Freeform 368"/>
            <p:cNvSpPr>
              <a:spLocks/>
            </p:cNvSpPr>
            <p:nvPr/>
          </p:nvSpPr>
          <p:spPr bwMode="auto">
            <a:xfrm>
              <a:off x="1602774" y="2330132"/>
              <a:ext cx="89231" cy="98073"/>
            </a:xfrm>
            <a:custGeom>
              <a:avLst/>
              <a:gdLst>
                <a:gd name="T0" fmla="*/ 0 w 37"/>
                <a:gd name="T1" fmla="*/ 0 h 43"/>
                <a:gd name="T2" fmla="*/ 16 w 37"/>
                <a:gd name="T3" fmla="*/ 43 h 43"/>
                <a:gd name="T4" fmla="*/ 21 w 37"/>
                <a:gd name="T5" fmla="*/ 43 h 43"/>
                <a:gd name="T6" fmla="*/ 37 w 37"/>
                <a:gd name="T7" fmla="*/ 0 h 43"/>
                <a:gd name="T8" fmla="*/ 31 w 37"/>
                <a:gd name="T9" fmla="*/ 0 h 43"/>
                <a:gd name="T10" fmla="*/ 18 w 37"/>
                <a:gd name="T11" fmla="*/ 37 h 43"/>
                <a:gd name="T12" fmla="*/ 6 w 37"/>
                <a:gd name="T13" fmla="*/ 0 h 43"/>
                <a:gd name="T14" fmla="*/ 0 w 3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43"/>
                <a:gd name="T26" fmla="*/ 37 w 3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43">
                  <a:moveTo>
                    <a:pt x="0" y="0"/>
                  </a:moveTo>
                  <a:lnTo>
                    <a:pt x="16" y="43"/>
                  </a:lnTo>
                  <a:lnTo>
                    <a:pt x="21" y="43"/>
                  </a:lnTo>
                  <a:lnTo>
                    <a:pt x="37" y="0"/>
                  </a:lnTo>
                  <a:lnTo>
                    <a:pt x="31" y="0"/>
                  </a:lnTo>
                  <a:lnTo>
                    <a:pt x="18" y="37"/>
                  </a:lnTo>
                  <a:lnTo>
                    <a:pt x="6" y="0"/>
                  </a:lnTo>
                  <a:lnTo>
                    <a:pt x="0" y="0"/>
                  </a:lnTo>
                  <a:close/>
                </a:path>
              </a:pathLst>
            </a:custGeom>
            <a:solidFill>
              <a:srgbClr val="000000"/>
            </a:solidFill>
            <a:ln w="9525">
              <a:noFill/>
              <a:round/>
              <a:headEnd/>
              <a:tailEnd/>
            </a:ln>
          </p:spPr>
          <p:txBody>
            <a:bodyPr/>
            <a:lstStyle/>
            <a:p>
              <a:endParaRPr lang="en-US"/>
            </a:p>
          </p:txBody>
        </p:sp>
        <p:sp>
          <p:nvSpPr>
            <p:cNvPr id="679" name="Freeform 369"/>
            <p:cNvSpPr>
              <a:spLocks noEditPoints="1"/>
            </p:cNvSpPr>
            <p:nvPr/>
          </p:nvSpPr>
          <p:spPr bwMode="auto">
            <a:xfrm>
              <a:off x="1701651" y="2357501"/>
              <a:ext cx="67526" cy="75266"/>
            </a:xfrm>
            <a:custGeom>
              <a:avLst/>
              <a:gdLst>
                <a:gd name="T0" fmla="*/ 28 w 28"/>
                <a:gd name="T1" fmla="*/ 29 h 33"/>
                <a:gd name="T2" fmla="*/ 26 w 28"/>
                <a:gd name="T3" fmla="*/ 29 h 33"/>
                <a:gd name="T4" fmla="*/ 25 w 28"/>
                <a:gd name="T5" fmla="*/ 27 h 33"/>
                <a:gd name="T6" fmla="*/ 25 w 28"/>
                <a:gd name="T7" fmla="*/ 27 h 33"/>
                <a:gd name="T8" fmla="*/ 25 w 28"/>
                <a:gd name="T9" fmla="*/ 8 h 33"/>
                <a:gd name="T10" fmla="*/ 25 w 28"/>
                <a:gd name="T11" fmla="*/ 6 h 33"/>
                <a:gd name="T12" fmla="*/ 21 w 28"/>
                <a:gd name="T13" fmla="*/ 2 h 33"/>
                <a:gd name="T14" fmla="*/ 19 w 28"/>
                <a:gd name="T15" fmla="*/ 0 h 33"/>
                <a:gd name="T16" fmla="*/ 13 w 28"/>
                <a:gd name="T17" fmla="*/ 0 h 33"/>
                <a:gd name="T18" fmla="*/ 7 w 28"/>
                <a:gd name="T19" fmla="*/ 0 h 33"/>
                <a:gd name="T20" fmla="*/ 3 w 28"/>
                <a:gd name="T21" fmla="*/ 2 h 33"/>
                <a:gd name="T22" fmla="*/ 2 w 28"/>
                <a:gd name="T23" fmla="*/ 6 h 33"/>
                <a:gd name="T24" fmla="*/ 2 w 28"/>
                <a:gd name="T25" fmla="*/ 10 h 33"/>
                <a:gd name="T26" fmla="*/ 5 w 28"/>
                <a:gd name="T27" fmla="*/ 10 h 33"/>
                <a:gd name="T28" fmla="*/ 5 w 28"/>
                <a:gd name="T29" fmla="*/ 8 h 33"/>
                <a:gd name="T30" fmla="*/ 7 w 28"/>
                <a:gd name="T31" fmla="*/ 6 h 33"/>
                <a:gd name="T32" fmla="*/ 9 w 28"/>
                <a:gd name="T33" fmla="*/ 6 h 33"/>
                <a:gd name="T34" fmla="*/ 13 w 28"/>
                <a:gd name="T35" fmla="*/ 4 h 33"/>
                <a:gd name="T36" fmla="*/ 15 w 28"/>
                <a:gd name="T37" fmla="*/ 6 h 33"/>
                <a:gd name="T38" fmla="*/ 17 w 28"/>
                <a:gd name="T39" fmla="*/ 6 h 33"/>
                <a:gd name="T40" fmla="*/ 19 w 28"/>
                <a:gd name="T41" fmla="*/ 8 h 33"/>
                <a:gd name="T42" fmla="*/ 19 w 28"/>
                <a:gd name="T43" fmla="*/ 10 h 33"/>
                <a:gd name="T44" fmla="*/ 19 w 28"/>
                <a:gd name="T45" fmla="*/ 11 h 33"/>
                <a:gd name="T46" fmla="*/ 19 w 28"/>
                <a:gd name="T47" fmla="*/ 11 h 33"/>
                <a:gd name="T48" fmla="*/ 11 w 28"/>
                <a:gd name="T49" fmla="*/ 13 h 33"/>
                <a:gd name="T50" fmla="*/ 5 w 28"/>
                <a:gd name="T51" fmla="*/ 15 h 33"/>
                <a:gd name="T52" fmla="*/ 2 w 28"/>
                <a:gd name="T53" fmla="*/ 15 h 33"/>
                <a:gd name="T54" fmla="*/ 2 w 28"/>
                <a:gd name="T55" fmla="*/ 17 h 33"/>
                <a:gd name="T56" fmla="*/ 0 w 28"/>
                <a:gd name="T57" fmla="*/ 21 h 33"/>
                <a:gd name="T58" fmla="*/ 0 w 28"/>
                <a:gd name="T59" fmla="*/ 23 h 33"/>
                <a:gd name="T60" fmla="*/ 0 w 28"/>
                <a:gd name="T61" fmla="*/ 27 h 33"/>
                <a:gd name="T62" fmla="*/ 2 w 28"/>
                <a:gd name="T63" fmla="*/ 31 h 33"/>
                <a:gd name="T64" fmla="*/ 5 w 28"/>
                <a:gd name="T65" fmla="*/ 33 h 33"/>
                <a:gd name="T66" fmla="*/ 9 w 28"/>
                <a:gd name="T67" fmla="*/ 33 h 33"/>
                <a:gd name="T68" fmla="*/ 15 w 28"/>
                <a:gd name="T69" fmla="*/ 31 h 33"/>
                <a:gd name="T70" fmla="*/ 19 w 28"/>
                <a:gd name="T71" fmla="*/ 27 h 33"/>
                <a:gd name="T72" fmla="*/ 21 w 28"/>
                <a:gd name="T73" fmla="*/ 31 h 33"/>
                <a:gd name="T74" fmla="*/ 25 w 28"/>
                <a:gd name="T75" fmla="*/ 33 h 33"/>
                <a:gd name="T76" fmla="*/ 28 w 28"/>
                <a:gd name="T77" fmla="*/ 31 h 33"/>
                <a:gd name="T78" fmla="*/ 28 w 28"/>
                <a:gd name="T79" fmla="*/ 29 h 33"/>
                <a:gd name="T80" fmla="*/ 19 w 28"/>
                <a:gd name="T81" fmla="*/ 19 h 33"/>
                <a:gd name="T82" fmla="*/ 19 w 28"/>
                <a:gd name="T83" fmla="*/ 19 h 33"/>
                <a:gd name="T84" fmla="*/ 19 w 28"/>
                <a:gd name="T85" fmla="*/ 21 h 33"/>
                <a:gd name="T86" fmla="*/ 19 w 28"/>
                <a:gd name="T87" fmla="*/ 23 h 33"/>
                <a:gd name="T88" fmla="*/ 17 w 28"/>
                <a:gd name="T89" fmla="*/ 25 h 33"/>
                <a:gd name="T90" fmla="*/ 15 w 28"/>
                <a:gd name="T91" fmla="*/ 27 h 33"/>
                <a:gd name="T92" fmla="*/ 9 w 28"/>
                <a:gd name="T93" fmla="*/ 29 h 33"/>
                <a:gd name="T94" fmla="*/ 5 w 28"/>
                <a:gd name="T95" fmla="*/ 27 h 33"/>
                <a:gd name="T96" fmla="*/ 5 w 28"/>
                <a:gd name="T97" fmla="*/ 25 h 33"/>
                <a:gd name="T98" fmla="*/ 3 w 28"/>
                <a:gd name="T99" fmla="*/ 23 h 33"/>
                <a:gd name="T100" fmla="*/ 5 w 28"/>
                <a:gd name="T101" fmla="*/ 21 h 33"/>
                <a:gd name="T102" fmla="*/ 5 w 28"/>
                <a:gd name="T103" fmla="*/ 19 h 33"/>
                <a:gd name="T104" fmla="*/ 11 w 28"/>
                <a:gd name="T105" fmla="*/ 17 h 33"/>
                <a:gd name="T106" fmla="*/ 15 w 28"/>
                <a:gd name="T107" fmla="*/ 17 h 33"/>
                <a:gd name="T108" fmla="*/ 19 w 28"/>
                <a:gd name="T109" fmla="*/ 17 h 33"/>
                <a:gd name="T110" fmla="*/ 19 w 28"/>
                <a:gd name="T111" fmla="*/ 15 h 33"/>
                <a:gd name="T112" fmla="*/ 19 w 28"/>
                <a:gd name="T113" fmla="*/ 19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
                <a:gd name="T172" fmla="*/ 0 h 33"/>
                <a:gd name="T173" fmla="*/ 28 w 28"/>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 h="33">
                  <a:moveTo>
                    <a:pt x="28" y="29"/>
                  </a:moveTo>
                  <a:lnTo>
                    <a:pt x="26" y="29"/>
                  </a:lnTo>
                  <a:lnTo>
                    <a:pt x="25" y="27"/>
                  </a:lnTo>
                  <a:lnTo>
                    <a:pt x="25" y="8"/>
                  </a:lnTo>
                  <a:lnTo>
                    <a:pt x="25" y="6"/>
                  </a:lnTo>
                  <a:lnTo>
                    <a:pt x="21" y="2"/>
                  </a:lnTo>
                  <a:lnTo>
                    <a:pt x="19" y="0"/>
                  </a:lnTo>
                  <a:lnTo>
                    <a:pt x="13" y="0"/>
                  </a:lnTo>
                  <a:lnTo>
                    <a:pt x="7" y="0"/>
                  </a:lnTo>
                  <a:lnTo>
                    <a:pt x="3" y="2"/>
                  </a:lnTo>
                  <a:lnTo>
                    <a:pt x="2" y="6"/>
                  </a:lnTo>
                  <a:lnTo>
                    <a:pt x="2" y="10"/>
                  </a:lnTo>
                  <a:lnTo>
                    <a:pt x="5" y="10"/>
                  </a:lnTo>
                  <a:lnTo>
                    <a:pt x="5" y="8"/>
                  </a:lnTo>
                  <a:lnTo>
                    <a:pt x="7" y="6"/>
                  </a:lnTo>
                  <a:lnTo>
                    <a:pt x="9" y="6"/>
                  </a:lnTo>
                  <a:lnTo>
                    <a:pt x="13" y="4"/>
                  </a:lnTo>
                  <a:lnTo>
                    <a:pt x="15" y="6"/>
                  </a:lnTo>
                  <a:lnTo>
                    <a:pt x="17" y="6"/>
                  </a:lnTo>
                  <a:lnTo>
                    <a:pt x="19" y="8"/>
                  </a:lnTo>
                  <a:lnTo>
                    <a:pt x="19" y="10"/>
                  </a:lnTo>
                  <a:lnTo>
                    <a:pt x="19" y="11"/>
                  </a:lnTo>
                  <a:lnTo>
                    <a:pt x="11" y="13"/>
                  </a:lnTo>
                  <a:lnTo>
                    <a:pt x="5" y="15"/>
                  </a:lnTo>
                  <a:lnTo>
                    <a:pt x="2" y="15"/>
                  </a:lnTo>
                  <a:lnTo>
                    <a:pt x="2" y="17"/>
                  </a:lnTo>
                  <a:lnTo>
                    <a:pt x="0" y="21"/>
                  </a:lnTo>
                  <a:lnTo>
                    <a:pt x="0" y="23"/>
                  </a:lnTo>
                  <a:lnTo>
                    <a:pt x="0" y="27"/>
                  </a:lnTo>
                  <a:lnTo>
                    <a:pt x="2" y="31"/>
                  </a:lnTo>
                  <a:lnTo>
                    <a:pt x="5" y="33"/>
                  </a:lnTo>
                  <a:lnTo>
                    <a:pt x="9" y="33"/>
                  </a:lnTo>
                  <a:lnTo>
                    <a:pt x="15" y="31"/>
                  </a:lnTo>
                  <a:lnTo>
                    <a:pt x="19" y="27"/>
                  </a:lnTo>
                  <a:lnTo>
                    <a:pt x="21" y="31"/>
                  </a:lnTo>
                  <a:lnTo>
                    <a:pt x="25" y="33"/>
                  </a:lnTo>
                  <a:lnTo>
                    <a:pt x="28" y="31"/>
                  </a:lnTo>
                  <a:lnTo>
                    <a:pt x="28" y="29"/>
                  </a:lnTo>
                  <a:close/>
                  <a:moveTo>
                    <a:pt x="19" y="19"/>
                  </a:moveTo>
                  <a:lnTo>
                    <a:pt x="19" y="19"/>
                  </a:lnTo>
                  <a:lnTo>
                    <a:pt x="19" y="21"/>
                  </a:lnTo>
                  <a:lnTo>
                    <a:pt x="19" y="23"/>
                  </a:lnTo>
                  <a:lnTo>
                    <a:pt x="17" y="25"/>
                  </a:lnTo>
                  <a:lnTo>
                    <a:pt x="15" y="27"/>
                  </a:lnTo>
                  <a:lnTo>
                    <a:pt x="9" y="29"/>
                  </a:lnTo>
                  <a:lnTo>
                    <a:pt x="5" y="27"/>
                  </a:lnTo>
                  <a:lnTo>
                    <a:pt x="5" y="25"/>
                  </a:lnTo>
                  <a:lnTo>
                    <a:pt x="3" y="23"/>
                  </a:lnTo>
                  <a:lnTo>
                    <a:pt x="5" y="21"/>
                  </a:lnTo>
                  <a:lnTo>
                    <a:pt x="5" y="19"/>
                  </a:lnTo>
                  <a:lnTo>
                    <a:pt x="11" y="17"/>
                  </a:lnTo>
                  <a:lnTo>
                    <a:pt x="15" y="17"/>
                  </a:lnTo>
                  <a:lnTo>
                    <a:pt x="19" y="17"/>
                  </a:lnTo>
                  <a:lnTo>
                    <a:pt x="19" y="15"/>
                  </a:lnTo>
                  <a:lnTo>
                    <a:pt x="19" y="19"/>
                  </a:lnTo>
                  <a:close/>
                </a:path>
              </a:pathLst>
            </a:custGeom>
            <a:solidFill>
              <a:srgbClr val="000000"/>
            </a:solidFill>
            <a:ln w="9525">
              <a:noFill/>
              <a:round/>
              <a:headEnd/>
              <a:tailEnd/>
            </a:ln>
          </p:spPr>
          <p:txBody>
            <a:bodyPr/>
            <a:lstStyle/>
            <a:p>
              <a:endParaRPr lang="en-US"/>
            </a:p>
          </p:txBody>
        </p:sp>
        <p:sp>
          <p:nvSpPr>
            <p:cNvPr id="680" name="Rectangle 370"/>
            <p:cNvSpPr>
              <a:spLocks noChangeArrowheads="1"/>
            </p:cNvSpPr>
            <p:nvPr/>
          </p:nvSpPr>
          <p:spPr bwMode="auto">
            <a:xfrm>
              <a:off x="1778824" y="2330132"/>
              <a:ext cx="14470" cy="98073"/>
            </a:xfrm>
            <a:prstGeom prst="rect">
              <a:avLst/>
            </a:prstGeom>
            <a:solidFill>
              <a:srgbClr val="000000"/>
            </a:solidFill>
            <a:ln w="9525">
              <a:noFill/>
              <a:miter lim="800000"/>
              <a:headEnd/>
              <a:tailEnd/>
            </a:ln>
          </p:spPr>
          <p:txBody>
            <a:bodyPr/>
            <a:lstStyle/>
            <a:p>
              <a:pPr eaLnBrk="0" hangingPunct="0"/>
              <a:endParaRPr lang="en-US"/>
            </a:p>
          </p:txBody>
        </p:sp>
        <p:sp>
          <p:nvSpPr>
            <p:cNvPr id="681" name="Rectangle 371"/>
            <p:cNvSpPr>
              <a:spLocks noChangeArrowheads="1"/>
            </p:cNvSpPr>
            <p:nvPr/>
          </p:nvSpPr>
          <p:spPr bwMode="auto">
            <a:xfrm>
              <a:off x="1812587" y="2330132"/>
              <a:ext cx="12058" cy="98073"/>
            </a:xfrm>
            <a:prstGeom prst="rect">
              <a:avLst/>
            </a:prstGeom>
            <a:solidFill>
              <a:srgbClr val="000000"/>
            </a:solidFill>
            <a:ln w="9525">
              <a:noFill/>
              <a:miter lim="800000"/>
              <a:headEnd/>
              <a:tailEnd/>
            </a:ln>
          </p:spPr>
          <p:txBody>
            <a:bodyPr/>
            <a:lstStyle/>
            <a:p>
              <a:pPr eaLnBrk="0" hangingPunct="0"/>
              <a:endParaRPr lang="en-US"/>
            </a:p>
          </p:txBody>
        </p:sp>
        <p:sp>
          <p:nvSpPr>
            <p:cNvPr id="682" name="Freeform 372"/>
            <p:cNvSpPr>
              <a:spLocks noEditPoints="1"/>
            </p:cNvSpPr>
            <p:nvPr/>
          </p:nvSpPr>
          <p:spPr bwMode="auto">
            <a:xfrm>
              <a:off x="1839115" y="2357501"/>
              <a:ext cx="69938" cy="75266"/>
            </a:xfrm>
            <a:custGeom>
              <a:avLst/>
              <a:gdLst>
                <a:gd name="T0" fmla="*/ 29 w 29"/>
                <a:gd name="T1" fmla="*/ 17 h 33"/>
                <a:gd name="T2" fmla="*/ 27 w 29"/>
                <a:gd name="T3" fmla="*/ 10 h 33"/>
                <a:gd name="T4" fmla="*/ 25 w 29"/>
                <a:gd name="T5" fmla="*/ 6 h 33"/>
                <a:gd name="T6" fmla="*/ 21 w 29"/>
                <a:gd name="T7" fmla="*/ 2 h 33"/>
                <a:gd name="T8" fmla="*/ 16 w 29"/>
                <a:gd name="T9" fmla="*/ 0 h 33"/>
                <a:gd name="T10" fmla="*/ 10 w 29"/>
                <a:gd name="T11" fmla="*/ 2 h 33"/>
                <a:gd name="T12" fmla="*/ 4 w 29"/>
                <a:gd name="T13" fmla="*/ 4 h 33"/>
                <a:gd name="T14" fmla="*/ 2 w 29"/>
                <a:gd name="T15" fmla="*/ 10 h 33"/>
                <a:gd name="T16" fmla="*/ 0 w 29"/>
                <a:gd name="T17" fmla="*/ 17 h 33"/>
                <a:gd name="T18" fmla="*/ 2 w 29"/>
                <a:gd name="T19" fmla="*/ 21 h 33"/>
                <a:gd name="T20" fmla="*/ 2 w 29"/>
                <a:gd name="T21" fmla="*/ 25 h 33"/>
                <a:gd name="T22" fmla="*/ 4 w 29"/>
                <a:gd name="T23" fmla="*/ 29 h 33"/>
                <a:gd name="T24" fmla="*/ 8 w 29"/>
                <a:gd name="T25" fmla="*/ 31 h 33"/>
                <a:gd name="T26" fmla="*/ 10 w 29"/>
                <a:gd name="T27" fmla="*/ 33 h 33"/>
                <a:gd name="T28" fmla="*/ 16 w 29"/>
                <a:gd name="T29" fmla="*/ 33 h 33"/>
                <a:gd name="T30" fmla="*/ 21 w 29"/>
                <a:gd name="T31" fmla="*/ 31 h 33"/>
                <a:gd name="T32" fmla="*/ 25 w 29"/>
                <a:gd name="T33" fmla="*/ 29 h 33"/>
                <a:gd name="T34" fmla="*/ 27 w 29"/>
                <a:gd name="T35" fmla="*/ 25 h 33"/>
                <a:gd name="T36" fmla="*/ 29 w 29"/>
                <a:gd name="T37" fmla="*/ 23 h 33"/>
                <a:gd name="T38" fmla="*/ 23 w 29"/>
                <a:gd name="T39" fmla="*/ 23 h 33"/>
                <a:gd name="T40" fmla="*/ 21 w 29"/>
                <a:gd name="T41" fmla="*/ 25 h 33"/>
                <a:gd name="T42" fmla="*/ 19 w 29"/>
                <a:gd name="T43" fmla="*/ 27 h 33"/>
                <a:gd name="T44" fmla="*/ 17 w 29"/>
                <a:gd name="T45" fmla="*/ 27 h 33"/>
                <a:gd name="T46" fmla="*/ 14 w 29"/>
                <a:gd name="T47" fmla="*/ 29 h 33"/>
                <a:gd name="T48" fmla="*/ 12 w 29"/>
                <a:gd name="T49" fmla="*/ 27 h 33"/>
                <a:gd name="T50" fmla="*/ 8 w 29"/>
                <a:gd name="T51" fmla="*/ 25 h 33"/>
                <a:gd name="T52" fmla="*/ 8 w 29"/>
                <a:gd name="T53" fmla="*/ 23 h 33"/>
                <a:gd name="T54" fmla="*/ 6 w 29"/>
                <a:gd name="T55" fmla="*/ 17 h 33"/>
                <a:gd name="T56" fmla="*/ 29 w 29"/>
                <a:gd name="T57" fmla="*/ 17 h 33"/>
                <a:gd name="T58" fmla="*/ 6 w 29"/>
                <a:gd name="T59" fmla="*/ 13 h 33"/>
                <a:gd name="T60" fmla="*/ 8 w 29"/>
                <a:gd name="T61" fmla="*/ 10 h 33"/>
                <a:gd name="T62" fmla="*/ 8 w 29"/>
                <a:gd name="T63" fmla="*/ 8 h 33"/>
                <a:gd name="T64" fmla="*/ 12 w 29"/>
                <a:gd name="T65" fmla="*/ 6 h 33"/>
                <a:gd name="T66" fmla="*/ 16 w 29"/>
                <a:gd name="T67" fmla="*/ 6 h 33"/>
                <a:gd name="T68" fmla="*/ 17 w 29"/>
                <a:gd name="T69" fmla="*/ 6 h 33"/>
                <a:gd name="T70" fmla="*/ 21 w 29"/>
                <a:gd name="T71" fmla="*/ 8 h 33"/>
                <a:gd name="T72" fmla="*/ 23 w 29"/>
                <a:gd name="T73" fmla="*/ 10 h 33"/>
                <a:gd name="T74" fmla="*/ 23 w 29"/>
                <a:gd name="T75" fmla="*/ 13 h 33"/>
                <a:gd name="T76" fmla="*/ 6 w 29"/>
                <a:gd name="T77" fmla="*/ 13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6"/>
                  </a:lnTo>
                  <a:lnTo>
                    <a:pt x="21" y="2"/>
                  </a:lnTo>
                  <a:lnTo>
                    <a:pt x="16" y="0"/>
                  </a:lnTo>
                  <a:lnTo>
                    <a:pt x="10" y="2"/>
                  </a:lnTo>
                  <a:lnTo>
                    <a:pt x="4" y="4"/>
                  </a:lnTo>
                  <a:lnTo>
                    <a:pt x="2" y="10"/>
                  </a:lnTo>
                  <a:lnTo>
                    <a:pt x="0" y="17"/>
                  </a:lnTo>
                  <a:lnTo>
                    <a:pt x="2" y="21"/>
                  </a:lnTo>
                  <a:lnTo>
                    <a:pt x="2" y="25"/>
                  </a:lnTo>
                  <a:lnTo>
                    <a:pt x="4" y="29"/>
                  </a:lnTo>
                  <a:lnTo>
                    <a:pt x="8" y="31"/>
                  </a:lnTo>
                  <a:lnTo>
                    <a:pt x="10" y="33"/>
                  </a:lnTo>
                  <a:lnTo>
                    <a:pt x="16" y="33"/>
                  </a:lnTo>
                  <a:lnTo>
                    <a:pt x="21" y="31"/>
                  </a:lnTo>
                  <a:lnTo>
                    <a:pt x="25" y="29"/>
                  </a:lnTo>
                  <a:lnTo>
                    <a:pt x="27" y="25"/>
                  </a:lnTo>
                  <a:lnTo>
                    <a:pt x="29" y="23"/>
                  </a:lnTo>
                  <a:lnTo>
                    <a:pt x="23" y="23"/>
                  </a:lnTo>
                  <a:lnTo>
                    <a:pt x="21" y="25"/>
                  </a:lnTo>
                  <a:lnTo>
                    <a:pt x="19" y="27"/>
                  </a:lnTo>
                  <a:lnTo>
                    <a:pt x="17" y="27"/>
                  </a:lnTo>
                  <a:lnTo>
                    <a:pt x="14" y="29"/>
                  </a:lnTo>
                  <a:lnTo>
                    <a:pt x="12" y="27"/>
                  </a:lnTo>
                  <a:lnTo>
                    <a:pt x="8" y="25"/>
                  </a:lnTo>
                  <a:lnTo>
                    <a:pt x="8" y="23"/>
                  </a:lnTo>
                  <a:lnTo>
                    <a:pt x="6" y="17"/>
                  </a:lnTo>
                  <a:lnTo>
                    <a:pt x="29" y="17"/>
                  </a:lnTo>
                  <a:close/>
                  <a:moveTo>
                    <a:pt x="6" y="13"/>
                  </a:moveTo>
                  <a:lnTo>
                    <a:pt x="8" y="10"/>
                  </a:lnTo>
                  <a:lnTo>
                    <a:pt x="8" y="8"/>
                  </a:lnTo>
                  <a:lnTo>
                    <a:pt x="12" y="6"/>
                  </a:lnTo>
                  <a:lnTo>
                    <a:pt x="16" y="6"/>
                  </a:lnTo>
                  <a:lnTo>
                    <a:pt x="17" y="6"/>
                  </a:lnTo>
                  <a:lnTo>
                    <a:pt x="21" y="8"/>
                  </a:lnTo>
                  <a:lnTo>
                    <a:pt x="23" y="10"/>
                  </a:lnTo>
                  <a:lnTo>
                    <a:pt x="23" y="13"/>
                  </a:lnTo>
                  <a:lnTo>
                    <a:pt x="6" y="13"/>
                  </a:lnTo>
                  <a:close/>
                </a:path>
              </a:pathLst>
            </a:custGeom>
            <a:solidFill>
              <a:srgbClr val="000000"/>
            </a:solidFill>
            <a:ln w="9525">
              <a:noFill/>
              <a:round/>
              <a:headEnd/>
              <a:tailEnd/>
            </a:ln>
          </p:spPr>
          <p:txBody>
            <a:bodyPr/>
            <a:lstStyle/>
            <a:p>
              <a:endParaRPr lang="en-US"/>
            </a:p>
          </p:txBody>
        </p:sp>
        <p:sp>
          <p:nvSpPr>
            <p:cNvPr id="683" name="Freeform 373"/>
            <p:cNvSpPr>
              <a:spLocks/>
            </p:cNvSpPr>
            <p:nvPr/>
          </p:nvSpPr>
          <p:spPr bwMode="auto">
            <a:xfrm>
              <a:off x="1913876" y="2357501"/>
              <a:ext cx="69938" cy="100354"/>
            </a:xfrm>
            <a:custGeom>
              <a:avLst/>
              <a:gdLst>
                <a:gd name="T0" fmla="*/ 0 w 29"/>
                <a:gd name="T1" fmla="*/ 0 h 44"/>
                <a:gd name="T2" fmla="*/ 11 w 29"/>
                <a:gd name="T3" fmla="*/ 33 h 44"/>
                <a:gd name="T4" fmla="*/ 11 w 29"/>
                <a:gd name="T5" fmla="*/ 34 h 44"/>
                <a:gd name="T6" fmla="*/ 9 w 29"/>
                <a:gd name="T7" fmla="*/ 36 h 44"/>
                <a:gd name="T8" fmla="*/ 8 w 29"/>
                <a:gd name="T9" fmla="*/ 38 h 44"/>
                <a:gd name="T10" fmla="*/ 6 w 29"/>
                <a:gd name="T11" fmla="*/ 40 h 44"/>
                <a:gd name="T12" fmla="*/ 4 w 29"/>
                <a:gd name="T13" fmla="*/ 38 h 44"/>
                <a:gd name="T14" fmla="*/ 4 w 29"/>
                <a:gd name="T15" fmla="*/ 44 h 44"/>
                <a:gd name="T16" fmla="*/ 6 w 29"/>
                <a:gd name="T17" fmla="*/ 44 h 44"/>
                <a:gd name="T18" fmla="*/ 9 w 29"/>
                <a:gd name="T19" fmla="*/ 44 h 44"/>
                <a:gd name="T20" fmla="*/ 13 w 29"/>
                <a:gd name="T21" fmla="*/ 40 h 44"/>
                <a:gd name="T22" fmla="*/ 17 w 29"/>
                <a:gd name="T23" fmla="*/ 34 h 44"/>
                <a:gd name="T24" fmla="*/ 17 w 29"/>
                <a:gd name="T25" fmla="*/ 29 h 44"/>
                <a:gd name="T26" fmla="*/ 19 w 29"/>
                <a:gd name="T27" fmla="*/ 25 h 44"/>
                <a:gd name="T28" fmla="*/ 29 w 29"/>
                <a:gd name="T29" fmla="*/ 0 h 44"/>
                <a:gd name="T30" fmla="*/ 23 w 29"/>
                <a:gd name="T31" fmla="*/ 0 h 44"/>
                <a:gd name="T32" fmla="*/ 15 w 29"/>
                <a:gd name="T33" fmla="*/ 25 h 44"/>
                <a:gd name="T34" fmla="*/ 6 w 29"/>
                <a:gd name="T35" fmla="*/ 0 h 44"/>
                <a:gd name="T36" fmla="*/ 0 w 29"/>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44"/>
                <a:gd name="T59" fmla="*/ 29 w 29"/>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44">
                  <a:moveTo>
                    <a:pt x="0" y="0"/>
                  </a:moveTo>
                  <a:lnTo>
                    <a:pt x="11" y="33"/>
                  </a:lnTo>
                  <a:lnTo>
                    <a:pt x="11" y="34"/>
                  </a:lnTo>
                  <a:lnTo>
                    <a:pt x="9" y="36"/>
                  </a:lnTo>
                  <a:lnTo>
                    <a:pt x="8" y="38"/>
                  </a:lnTo>
                  <a:lnTo>
                    <a:pt x="6" y="40"/>
                  </a:lnTo>
                  <a:lnTo>
                    <a:pt x="4" y="38"/>
                  </a:lnTo>
                  <a:lnTo>
                    <a:pt x="4" y="44"/>
                  </a:lnTo>
                  <a:lnTo>
                    <a:pt x="6" y="44"/>
                  </a:lnTo>
                  <a:lnTo>
                    <a:pt x="9" y="44"/>
                  </a:lnTo>
                  <a:lnTo>
                    <a:pt x="13" y="40"/>
                  </a:lnTo>
                  <a:lnTo>
                    <a:pt x="17" y="34"/>
                  </a:lnTo>
                  <a:lnTo>
                    <a:pt x="17" y="29"/>
                  </a:lnTo>
                  <a:lnTo>
                    <a:pt x="19" y="25"/>
                  </a:lnTo>
                  <a:lnTo>
                    <a:pt x="29" y="0"/>
                  </a:lnTo>
                  <a:lnTo>
                    <a:pt x="23" y="0"/>
                  </a:lnTo>
                  <a:lnTo>
                    <a:pt x="15" y="25"/>
                  </a:lnTo>
                  <a:lnTo>
                    <a:pt x="6" y="0"/>
                  </a:lnTo>
                  <a:lnTo>
                    <a:pt x="0" y="0"/>
                  </a:lnTo>
                  <a:close/>
                </a:path>
              </a:pathLst>
            </a:custGeom>
            <a:solidFill>
              <a:srgbClr val="000000"/>
            </a:solidFill>
            <a:ln w="9525">
              <a:noFill/>
              <a:round/>
              <a:headEnd/>
              <a:tailEnd/>
            </a:ln>
          </p:spPr>
          <p:txBody>
            <a:bodyPr/>
            <a:lstStyle/>
            <a:p>
              <a:endParaRPr lang="en-US"/>
            </a:p>
          </p:txBody>
        </p:sp>
        <p:sp>
          <p:nvSpPr>
            <p:cNvPr id="684" name="Rectangle 374"/>
            <p:cNvSpPr>
              <a:spLocks noChangeArrowheads="1"/>
            </p:cNvSpPr>
            <p:nvPr/>
          </p:nvSpPr>
          <p:spPr bwMode="auto">
            <a:xfrm>
              <a:off x="6515303" y="2387151"/>
              <a:ext cx="106113" cy="285097"/>
            </a:xfrm>
            <a:prstGeom prst="rect">
              <a:avLst/>
            </a:prstGeom>
            <a:solidFill>
              <a:srgbClr val="FFFFFF"/>
            </a:solidFill>
            <a:ln w="9525">
              <a:noFill/>
              <a:miter lim="800000"/>
              <a:headEnd/>
              <a:tailEnd/>
            </a:ln>
          </p:spPr>
          <p:txBody>
            <a:bodyPr/>
            <a:lstStyle/>
            <a:p>
              <a:pPr eaLnBrk="0" hangingPunct="0"/>
              <a:endParaRPr lang="en-US"/>
            </a:p>
          </p:txBody>
        </p:sp>
        <p:sp>
          <p:nvSpPr>
            <p:cNvPr id="685" name="Rectangle 375"/>
            <p:cNvSpPr>
              <a:spLocks noChangeArrowheads="1"/>
            </p:cNvSpPr>
            <p:nvPr/>
          </p:nvSpPr>
          <p:spPr bwMode="auto">
            <a:xfrm>
              <a:off x="6645532" y="3897027"/>
              <a:ext cx="106113" cy="285097"/>
            </a:xfrm>
            <a:prstGeom prst="rect">
              <a:avLst/>
            </a:prstGeom>
            <a:solidFill>
              <a:srgbClr val="FFFFFF"/>
            </a:solidFill>
            <a:ln w="9525">
              <a:noFill/>
              <a:miter lim="800000"/>
              <a:headEnd/>
              <a:tailEnd/>
            </a:ln>
          </p:spPr>
          <p:txBody>
            <a:bodyPr/>
            <a:lstStyle/>
            <a:p>
              <a:pPr eaLnBrk="0" hangingPunct="0"/>
              <a:endParaRPr lang="en-US"/>
            </a:p>
          </p:txBody>
        </p:sp>
        <p:sp>
          <p:nvSpPr>
            <p:cNvPr id="686" name="Rectangle 376"/>
            <p:cNvSpPr>
              <a:spLocks noChangeArrowheads="1"/>
            </p:cNvSpPr>
            <p:nvPr/>
          </p:nvSpPr>
          <p:spPr bwMode="auto">
            <a:xfrm>
              <a:off x="3423569" y="1643617"/>
              <a:ext cx="106113" cy="285097"/>
            </a:xfrm>
            <a:prstGeom prst="rect">
              <a:avLst/>
            </a:prstGeom>
            <a:solidFill>
              <a:srgbClr val="FFFFFF"/>
            </a:solidFill>
            <a:ln w="9525">
              <a:noFill/>
              <a:miter lim="800000"/>
              <a:headEnd/>
              <a:tailEnd/>
            </a:ln>
          </p:spPr>
          <p:txBody>
            <a:bodyPr/>
            <a:lstStyle/>
            <a:p>
              <a:pPr eaLnBrk="0" hangingPunct="0"/>
              <a:endParaRPr lang="en-US"/>
            </a:p>
          </p:txBody>
        </p:sp>
        <p:sp>
          <p:nvSpPr>
            <p:cNvPr id="687" name="Freeform 377"/>
            <p:cNvSpPr>
              <a:spLocks/>
            </p:cNvSpPr>
            <p:nvPr/>
          </p:nvSpPr>
          <p:spPr bwMode="auto">
            <a:xfrm>
              <a:off x="6242786" y="3981416"/>
              <a:ext cx="91643" cy="100354"/>
            </a:xfrm>
            <a:custGeom>
              <a:avLst/>
              <a:gdLst>
                <a:gd name="T0" fmla="*/ 36 w 38"/>
                <a:gd name="T1" fmla="*/ 13 h 44"/>
                <a:gd name="T2" fmla="*/ 36 w 38"/>
                <a:gd name="T3" fmla="*/ 10 h 44"/>
                <a:gd name="T4" fmla="*/ 32 w 38"/>
                <a:gd name="T5" fmla="*/ 4 h 44"/>
                <a:gd name="T6" fmla="*/ 27 w 38"/>
                <a:gd name="T7" fmla="*/ 2 h 44"/>
                <a:gd name="T8" fmla="*/ 19 w 38"/>
                <a:gd name="T9" fmla="*/ 0 h 44"/>
                <a:gd name="T10" fmla="*/ 15 w 38"/>
                <a:gd name="T11" fmla="*/ 0 h 44"/>
                <a:gd name="T12" fmla="*/ 11 w 38"/>
                <a:gd name="T13" fmla="*/ 2 h 44"/>
                <a:gd name="T14" fmla="*/ 7 w 38"/>
                <a:gd name="T15" fmla="*/ 4 h 44"/>
                <a:gd name="T16" fmla="*/ 5 w 38"/>
                <a:gd name="T17" fmla="*/ 6 h 44"/>
                <a:gd name="T18" fmla="*/ 2 w 38"/>
                <a:gd name="T19" fmla="*/ 10 h 44"/>
                <a:gd name="T20" fmla="*/ 2 w 38"/>
                <a:gd name="T21" fmla="*/ 13 h 44"/>
                <a:gd name="T22" fmla="*/ 0 w 38"/>
                <a:gd name="T23" fmla="*/ 21 h 44"/>
                <a:gd name="T24" fmla="*/ 0 w 38"/>
                <a:gd name="T25" fmla="*/ 29 h 44"/>
                <a:gd name="T26" fmla="*/ 2 w 38"/>
                <a:gd name="T27" fmla="*/ 34 h 44"/>
                <a:gd name="T28" fmla="*/ 5 w 38"/>
                <a:gd name="T29" fmla="*/ 38 h 44"/>
                <a:gd name="T30" fmla="*/ 9 w 38"/>
                <a:gd name="T31" fmla="*/ 42 h 44"/>
                <a:gd name="T32" fmla="*/ 13 w 38"/>
                <a:gd name="T33" fmla="*/ 44 h 44"/>
                <a:gd name="T34" fmla="*/ 19 w 38"/>
                <a:gd name="T35" fmla="*/ 44 h 44"/>
                <a:gd name="T36" fmla="*/ 23 w 38"/>
                <a:gd name="T37" fmla="*/ 44 h 44"/>
                <a:gd name="T38" fmla="*/ 27 w 38"/>
                <a:gd name="T39" fmla="*/ 42 h 44"/>
                <a:gd name="T40" fmla="*/ 30 w 38"/>
                <a:gd name="T41" fmla="*/ 40 h 44"/>
                <a:gd name="T42" fmla="*/ 32 w 38"/>
                <a:gd name="T43" fmla="*/ 38 h 44"/>
                <a:gd name="T44" fmla="*/ 34 w 38"/>
                <a:gd name="T45" fmla="*/ 44 h 44"/>
                <a:gd name="T46" fmla="*/ 38 w 38"/>
                <a:gd name="T47" fmla="*/ 44 h 44"/>
                <a:gd name="T48" fmla="*/ 38 w 38"/>
                <a:gd name="T49" fmla="*/ 21 h 44"/>
                <a:gd name="T50" fmla="*/ 19 w 38"/>
                <a:gd name="T51" fmla="*/ 21 h 44"/>
                <a:gd name="T52" fmla="*/ 19 w 38"/>
                <a:gd name="T53" fmla="*/ 25 h 44"/>
                <a:gd name="T54" fmla="*/ 32 w 38"/>
                <a:gd name="T55" fmla="*/ 25 h 44"/>
                <a:gd name="T56" fmla="*/ 32 w 38"/>
                <a:gd name="T57" fmla="*/ 31 h 44"/>
                <a:gd name="T58" fmla="*/ 28 w 38"/>
                <a:gd name="T59" fmla="*/ 36 h 44"/>
                <a:gd name="T60" fmla="*/ 25 w 38"/>
                <a:gd name="T61" fmla="*/ 38 h 44"/>
                <a:gd name="T62" fmla="*/ 19 w 38"/>
                <a:gd name="T63" fmla="*/ 38 h 44"/>
                <a:gd name="T64" fmla="*/ 13 w 38"/>
                <a:gd name="T65" fmla="*/ 38 h 44"/>
                <a:gd name="T66" fmla="*/ 9 w 38"/>
                <a:gd name="T67" fmla="*/ 34 h 44"/>
                <a:gd name="T68" fmla="*/ 7 w 38"/>
                <a:gd name="T69" fmla="*/ 29 h 44"/>
                <a:gd name="T70" fmla="*/ 5 w 38"/>
                <a:gd name="T71" fmla="*/ 23 h 44"/>
                <a:gd name="T72" fmla="*/ 7 w 38"/>
                <a:gd name="T73" fmla="*/ 15 h 44"/>
                <a:gd name="T74" fmla="*/ 9 w 38"/>
                <a:gd name="T75" fmla="*/ 10 h 44"/>
                <a:gd name="T76" fmla="*/ 13 w 38"/>
                <a:gd name="T77" fmla="*/ 6 h 44"/>
                <a:gd name="T78" fmla="*/ 19 w 38"/>
                <a:gd name="T79" fmla="*/ 6 h 44"/>
                <a:gd name="T80" fmla="*/ 25 w 38"/>
                <a:gd name="T81" fmla="*/ 6 h 44"/>
                <a:gd name="T82" fmla="*/ 27 w 38"/>
                <a:gd name="T83" fmla="*/ 8 h 44"/>
                <a:gd name="T84" fmla="*/ 30 w 38"/>
                <a:gd name="T85" fmla="*/ 10 h 44"/>
                <a:gd name="T86" fmla="*/ 32 w 38"/>
                <a:gd name="T87" fmla="*/ 13 h 44"/>
                <a:gd name="T88" fmla="*/ 36 w 38"/>
                <a:gd name="T89" fmla="*/ 13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
                <a:gd name="T136" fmla="*/ 0 h 44"/>
                <a:gd name="T137" fmla="*/ 38 w 38"/>
                <a:gd name="T138" fmla="*/ 44 h 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 h="44">
                  <a:moveTo>
                    <a:pt x="36" y="13"/>
                  </a:moveTo>
                  <a:lnTo>
                    <a:pt x="36" y="10"/>
                  </a:lnTo>
                  <a:lnTo>
                    <a:pt x="32" y="4"/>
                  </a:lnTo>
                  <a:lnTo>
                    <a:pt x="27" y="2"/>
                  </a:lnTo>
                  <a:lnTo>
                    <a:pt x="19" y="0"/>
                  </a:lnTo>
                  <a:lnTo>
                    <a:pt x="15" y="0"/>
                  </a:lnTo>
                  <a:lnTo>
                    <a:pt x="11" y="2"/>
                  </a:lnTo>
                  <a:lnTo>
                    <a:pt x="7" y="4"/>
                  </a:lnTo>
                  <a:lnTo>
                    <a:pt x="5" y="6"/>
                  </a:lnTo>
                  <a:lnTo>
                    <a:pt x="2" y="10"/>
                  </a:lnTo>
                  <a:lnTo>
                    <a:pt x="2" y="13"/>
                  </a:lnTo>
                  <a:lnTo>
                    <a:pt x="0" y="21"/>
                  </a:lnTo>
                  <a:lnTo>
                    <a:pt x="0" y="29"/>
                  </a:lnTo>
                  <a:lnTo>
                    <a:pt x="2" y="34"/>
                  </a:lnTo>
                  <a:lnTo>
                    <a:pt x="5" y="38"/>
                  </a:lnTo>
                  <a:lnTo>
                    <a:pt x="9" y="42"/>
                  </a:lnTo>
                  <a:lnTo>
                    <a:pt x="13" y="44"/>
                  </a:lnTo>
                  <a:lnTo>
                    <a:pt x="19" y="44"/>
                  </a:lnTo>
                  <a:lnTo>
                    <a:pt x="23" y="44"/>
                  </a:lnTo>
                  <a:lnTo>
                    <a:pt x="27" y="42"/>
                  </a:lnTo>
                  <a:lnTo>
                    <a:pt x="30" y="40"/>
                  </a:lnTo>
                  <a:lnTo>
                    <a:pt x="32" y="38"/>
                  </a:lnTo>
                  <a:lnTo>
                    <a:pt x="34" y="44"/>
                  </a:lnTo>
                  <a:lnTo>
                    <a:pt x="38" y="44"/>
                  </a:lnTo>
                  <a:lnTo>
                    <a:pt x="38" y="21"/>
                  </a:lnTo>
                  <a:lnTo>
                    <a:pt x="19" y="21"/>
                  </a:lnTo>
                  <a:lnTo>
                    <a:pt x="19" y="25"/>
                  </a:lnTo>
                  <a:lnTo>
                    <a:pt x="32" y="25"/>
                  </a:lnTo>
                  <a:lnTo>
                    <a:pt x="32" y="31"/>
                  </a:lnTo>
                  <a:lnTo>
                    <a:pt x="28" y="36"/>
                  </a:lnTo>
                  <a:lnTo>
                    <a:pt x="25" y="38"/>
                  </a:lnTo>
                  <a:lnTo>
                    <a:pt x="19" y="38"/>
                  </a:lnTo>
                  <a:lnTo>
                    <a:pt x="13" y="38"/>
                  </a:lnTo>
                  <a:lnTo>
                    <a:pt x="9" y="34"/>
                  </a:lnTo>
                  <a:lnTo>
                    <a:pt x="7" y="29"/>
                  </a:lnTo>
                  <a:lnTo>
                    <a:pt x="5" y="23"/>
                  </a:lnTo>
                  <a:lnTo>
                    <a:pt x="7" y="15"/>
                  </a:lnTo>
                  <a:lnTo>
                    <a:pt x="9" y="10"/>
                  </a:lnTo>
                  <a:lnTo>
                    <a:pt x="13" y="6"/>
                  </a:lnTo>
                  <a:lnTo>
                    <a:pt x="19" y="6"/>
                  </a:lnTo>
                  <a:lnTo>
                    <a:pt x="25" y="6"/>
                  </a:lnTo>
                  <a:lnTo>
                    <a:pt x="27" y="8"/>
                  </a:lnTo>
                  <a:lnTo>
                    <a:pt x="30" y="10"/>
                  </a:lnTo>
                  <a:lnTo>
                    <a:pt x="32" y="13"/>
                  </a:lnTo>
                  <a:lnTo>
                    <a:pt x="36" y="13"/>
                  </a:lnTo>
                  <a:close/>
                </a:path>
              </a:pathLst>
            </a:custGeom>
            <a:solidFill>
              <a:srgbClr val="000000"/>
            </a:solidFill>
            <a:ln w="9525">
              <a:noFill/>
              <a:round/>
              <a:headEnd/>
              <a:tailEnd/>
            </a:ln>
          </p:spPr>
          <p:txBody>
            <a:bodyPr/>
            <a:lstStyle/>
            <a:p>
              <a:endParaRPr lang="en-US"/>
            </a:p>
          </p:txBody>
        </p:sp>
        <p:sp>
          <p:nvSpPr>
            <p:cNvPr id="688" name="Freeform 378"/>
            <p:cNvSpPr>
              <a:spLocks/>
            </p:cNvSpPr>
            <p:nvPr/>
          </p:nvSpPr>
          <p:spPr bwMode="auto">
            <a:xfrm>
              <a:off x="6353722" y="4011066"/>
              <a:ext cx="60291" cy="70704"/>
            </a:xfrm>
            <a:custGeom>
              <a:avLst/>
              <a:gdLst>
                <a:gd name="T0" fmla="*/ 0 w 25"/>
                <a:gd name="T1" fmla="*/ 0 h 31"/>
                <a:gd name="T2" fmla="*/ 0 w 25"/>
                <a:gd name="T3" fmla="*/ 21 h 31"/>
                <a:gd name="T4" fmla="*/ 0 w 25"/>
                <a:gd name="T5" fmla="*/ 21 h 31"/>
                <a:gd name="T6" fmla="*/ 2 w 25"/>
                <a:gd name="T7" fmla="*/ 25 h 31"/>
                <a:gd name="T8" fmla="*/ 4 w 25"/>
                <a:gd name="T9" fmla="*/ 29 h 31"/>
                <a:gd name="T10" fmla="*/ 5 w 25"/>
                <a:gd name="T11" fmla="*/ 31 h 31"/>
                <a:gd name="T12" fmla="*/ 9 w 25"/>
                <a:gd name="T13" fmla="*/ 31 h 31"/>
                <a:gd name="T14" fmla="*/ 15 w 25"/>
                <a:gd name="T15" fmla="*/ 29 h 31"/>
                <a:gd name="T16" fmla="*/ 19 w 25"/>
                <a:gd name="T17" fmla="*/ 27 h 31"/>
                <a:gd name="T18" fmla="*/ 19 w 25"/>
                <a:gd name="T19" fmla="*/ 25 h 31"/>
                <a:gd name="T20" fmla="*/ 19 w 25"/>
                <a:gd name="T21" fmla="*/ 31 h 31"/>
                <a:gd name="T22" fmla="*/ 25 w 25"/>
                <a:gd name="T23" fmla="*/ 31 h 31"/>
                <a:gd name="T24" fmla="*/ 25 w 25"/>
                <a:gd name="T25" fmla="*/ 0 h 31"/>
                <a:gd name="T26" fmla="*/ 19 w 25"/>
                <a:gd name="T27" fmla="*/ 0 h 31"/>
                <a:gd name="T28" fmla="*/ 19 w 25"/>
                <a:gd name="T29" fmla="*/ 18 h 31"/>
                <a:gd name="T30" fmla="*/ 19 w 25"/>
                <a:gd name="T31" fmla="*/ 18 h 31"/>
                <a:gd name="T32" fmla="*/ 17 w 25"/>
                <a:gd name="T33" fmla="*/ 23 h 31"/>
                <a:gd name="T34" fmla="*/ 15 w 25"/>
                <a:gd name="T35" fmla="*/ 25 h 31"/>
                <a:gd name="T36" fmla="*/ 11 w 25"/>
                <a:gd name="T37" fmla="*/ 27 h 31"/>
                <a:gd name="T38" fmla="*/ 9 w 25"/>
                <a:gd name="T39" fmla="*/ 25 h 31"/>
                <a:gd name="T40" fmla="*/ 7 w 25"/>
                <a:gd name="T41" fmla="*/ 25 h 31"/>
                <a:gd name="T42" fmla="*/ 5 w 25"/>
                <a:gd name="T43" fmla="*/ 23 h 31"/>
                <a:gd name="T44" fmla="*/ 5 w 25"/>
                <a:gd name="T45" fmla="*/ 20 h 31"/>
                <a:gd name="T46" fmla="*/ 5 w 25"/>
                <a:gd name="T47" fmla="*/ 0 h 31"/>
                <a:gd name="T48" fmla="*/ 0 w 25"/>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31"/>
                <a:gd name="T77" fmla="*/ 25 w 25"/>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31">
                  <a:moveTo>
                    <a:pt x="0" y="0"/>
                  </a:moveTo>
                  <a:lnTo>
                    <a:pt x="0" y="21"/>
                  </a:lnTo>
                  <a:lnTo>
                    <a:pt x="2" y="25"/>
                  </a:lnTo>
                  <a:lnTo>
                    <a:pt x="4" y="29"/>
                  </a:lnTo>
                  <a:lnTo>
                    <a:pt x="5" y="31"/>
                  </a:lnTo>
                  <a:lnTo>
                    <a:pt x="9" y="31"/>
                  </a:lnTo>
                  <a:lnTo>
                    <a:pt x="15" y="29"/>
                  </a:lnTo>
                  <a:lnTo>
                    <a:pt x="19" y="27"/>
                  </a:lnTo>
                  <a:lnTo>
                    <a:pt x="19" y="25"/>
                  </a:lnTo>
                  <a:lnTo>
                    <a:pt x="19" y="31"/>
                  </a:lnTo>
                  <a:lnTo>
                    <a:pt x="25" y="31"/>
                  </a:lnTo>
                  <a:lnTo>
                    <a:pt x="25" y="0"/>
                  </a:lnTo>
                  <a:lnTo>
                    <a:pt x="19" y="0"/>
                  </a:lnTo>
                  <a:lnTo>
                    <a:pt x="19" y="18"/>
                  </a:lnTo>
                  <a:lnTo>
                    <a:pt x="17" y="23"/>
                  </a:lnTo>
                  <a:lnTo>
                    <a:pt x="15" y="25"/>
                  </a:lnTo>
                  <a:lnTo>
                    <a:pt x="11" y="27"/>
                  </a:lnTo>
                  <a:lnTo>
                    <a:pt x="9" y="25"/>
                  </a:lnTo>
                  <a:lnTo>
                    <a:pt x="7" y="25"/>
                  </a:lnTo>
                  <a:lnTo>
                    <a:pt x="5" y="23"/>
                  </a:lnTo>
                  <a:lnTo>
                    <a:pt x="5" y="20"/>
                  </a:lnTo>
                  <a:lnTo>
                    <a:pt x="5" y="0"/>
                  </a:lnTo>
                  <a:lnTo>
                    <a:pt x="0" y="0"/>
                  </a:lnTo>
                  <a:close/>
                </a:path>
              </a:pathLst>
            </a:custGeom>
            <a:solidFill>
              <a:srgbClr val="000000"/>
            </a:solidFill>
            <a:ln w="9525">
              <a:noFill/>
              <a:round/>
              <a:headEnd/>
              <a:tailEnd/>
            </a:ln>
          </p:spPr>
          <p:txBody>
            <a:bodyPr/>
            <a:lstStyle/>
            <a:p>
              <a:endParaRPr lang="en-US"/>
            </a:p>
          </p:txBody>
        </p:sp>
        <p:sp>
          <p:nvSpPr>
            <p:cNvPr id="689" name="Rectangle 379"/>
            <p:cNvSpPr>
              <a:spLocks noChangeArrowheads="1"/>
            </p:cNvSpPr>
            <p:nvPr/>
          </p:nvSpPr>
          <p:spPr bwMode="auto">
            <a:xfrm>
              <a:off x="6430895" y="3985977"/>
              <a:ext cx="14470" cy="95793"/>
            </a:xfrm>
            <a:prstGeom prst="rect">
              <a:avLst/>
            </a:prstGeom>
            <a:solidFill>
              <a:srgbClr val="000000"/>
            </a:solidFill>
            <a:ln w="9525">
              <a:noFill/>
              <a:miter lim="800000"/>
              <a:headEnd/>
              <a:tailEnd/>
            </a:ln>
          </p:spPr>
          <p:txBody>
            <a:bodyPr/>
            <a:lstStyle/>
            <a:p>
              <a:pPr eaLnBrk="0" hangingPunct="0"/>
              <a:endParaRPr lang="en-US"/>
            </a:p>
          </p:txBody>
        </p:sp>
        <p:sp>
          <p:nvSpPr>
            <p:cNvPr id="690" name="Freeform 380"/>
            <p:cNvSpPr>
              <a:spLocks/>
            </p:cNvSpPr>
            <p:nvPr/>
          </p:nvSpPr>
          <p:spPr bwMode="auto">
            <a:xfrm>
              <a:off x="6455011" y="3981416"/>
              <a:ext cx="36175" cy="100354"/>
            </a:xfrm>
            <a:custGeom>
              <a:avLst/>
              <a:gdLst>
                <a:gd name="T0" fmla="*/ 15 w 15"/>
                <a:gd name="T1" fmla="*/ 0 h 44"/>
                <a:gd name="T2" fmla="*/ 11 w 15"/>
                <a:gd name="T3" fmla="*/ 0 h 44"/>
                <a:gd name="T4" fmla="*/ 10 w 15"/>
                <a:gd name="T5" fmla="*/ 2 h 44"/>
                <a:gd name="T6" fmla="*/ 6 w 15"/>
                <a:gd name="T7" fmla="*/ 2 h 44"/>
                <a:gd name="T8" fmla="*/ 6 w 15"/>
                <a:gd name="T9" fmla="*/ 4 h 44"/>
                <a:gd name="T10" fmla="*/ 6 w 15"/>
                <a:gd name="T11" fmla="*/ 8 h 44"/>
                <a:gd name="T12" fmla="*/ 6 w 15"/>
                <a:gd name="T13" fmla="*/ 13 h 44"/>
                <a:gd name="T14" fmla="*/ 0 w 15"/>
                <a:gd name="T15" fmla="*/ 13 h 44"/>
                <a:gd name="T16" fmla="*/ 0 w 15"/>
                <a:gd name="T17" fmla="*/ 17 h 44"/>
                <a:gd name="T18" fmla="*/ 6 w 15"/>
                <a:gd name="T19" fmla="*/ 17 h 44"/>
                <a:gd name="T20" fmla="*/ 6 w 15"/>
                <a:gd name="T21" fmla="*/ 44 h 44"/>
                <a:gd name="T22" fmla="*/ 10 w 15"/>
                <a:gd name="T23" fmla="*/ 44 h 44"/>
                <a:gd name="T24" fmla="*/ 10 w 15"/>
                <a:gd name="T25" fmla="*/ 17 h 44"/>
                <a:gd name="T26" fmla="*/ 15 w 15"/>
                <a:gd name="T27" fmla="*/ 17 h 44"/>
                <a:gd name="T28" fmla="*/ 15 w 15"/>
                <a:gd name="T29" fmla="*/ 13 h 44"/>
                <a:gd name="T30" fmla="*/ 10 w 15"/>
                <a:gd name="T31" fmla="*/ 13 h 44"/>
                <a:gd name="T32" fmla="*/ 10 w 15"/>
                <a:gd name="T33" fmla="*/ 10 h 44"/>
                <a:gd name="T34" fmla="*/ 11 w 15"/>
                <a:gd name="T35" fmla="*/ 6 h 44"/>
                <a:gd name="T36" fmla="*/ 13 w 15"/>
                <a:gd name="T37" fmla="*/ 6 h 44"/>
                <a:gd name="T38" fmla="*/ 15 w 15"/>
                <a:gd name="T39" fmla="*/ 6 h 44"/>
                <a:gd name="T40" fmla="*/ 15 w 15"/>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4"/>
                <a:gd name="T65" fmla="*/ 15 w 15"/>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4">
                  <a:moveTo>
                    <a:pt x="15" y="0"/>
                  </a:moveTo>
                  <a:lnTo>
                    <a:pt x="11" y="0"/>
                  </a:lnTo>
                  <a:lnTo>
                    <a:pt x="10" y="2"/>
                  </a:lnTo>
                  <a:lnTo>
                    <a:pt x="6" y="2"/>
                  </a:lnTo>
                  <a:lnTo>
                    <a:pt x="6" y="4"/>
                  </a:lnTo>
                  <a:lnTo>
                    <a:pt x="6" y="8"/>
                  </a:lnTo>
                  <a:lnTo>
                    <a:pt x="6" y="13"/>
                  </a:lnTo>
                  <a:lnTo>
                    <a:pt x="0" y="13"/>
                  </a:lnTo>
                  <a:lnTo>
                    <a:pt x="0" y="17"/>
                  </a:lnTo>
                  <a:lnTo>
                    <a:pt x="6" y="17"/>
                  </a:lnTo>
                  <a:lnTo>
                    <a:pt x="6" y="44"/>
                  </a:lnTo>
                  <a:lnTo>
                    <a:pt x="10" y="44"/>
                  </a:lnTo>
                  <a:lnTo>
                    <a:pt x="10" y="17"/>
                  </a:lnTo>
                  <a:lnTo>
                    <a:pt x="15" y="17"/>
                  </a:lnTo>
                  <a:lnTo>
                    <a:pt x="15" y="13"/>
                  </a:lnTo>
                  <a:lnTo>
                    <a:pt x="10" y="13"/>
                  </a:lnTo>
                  <a:lnTo>
                    <a:pt x="10" y="10"/>
                  </a:lnTo>
                  <a:lnTo>
                    <a:pt x="11" y="6"/>
                  </a:lnTo>
                  <a:lnTo>
                    <a:pt x="13" y="6"/>
                  </a:lnTo>
                  <a:lnTo>
                    <a:pt x="15" y="6"/>
                  </a:lnTo>
                  <a:lnTo>
                    <a:pt x="15" y="0"/>
                  </a:lnTo>
                  <a:close/>
                </a:path>
              </a:pathLst>
            </a:custGeom>
            <a:solidFill>
              <a:srgbClr val="000000"/>
            </a:solidFill>
            <a:ln w="9525">
              <a:noFill/>
              <a:round/>
              <a:headEnd/>
              <a:tailEnd/>
            </a:ln>
          </p:spPr>
          <p:txBody>
            <a:bodyPr/>
            <a:lstStyle/>
            <a:p>
              <a:endParaRPr lang="en-US"/>
            </a:p>
          </p:txBody>
        </p:sp>
        <p:sp>
          <p:nvSpPr>
            <p:cNvPr id="691" name="Freeform 381"/>
            <p:cNvSpPr>
              <a:spLocks/>
            </p:cNvSpPr>
            <p:nvPr/>
          </p:nvSpPr>
          <p:spPr bwMode="auto">
            <a:xfrm>
              <a:off x="6537008" y="3981416"/>
              <a:ext cx="94054" cy="100354"/>
            </a:xfrm>
            <a:custGeom>
              <a:avLst/>
              <a:gdLst>
                <a:gd name="T0" fmla="*/ 37 w 39"/>
                <a:gd name="T1" fmla="*/ 13 h 44"/>
                <a:gd name="T2" fmla="*/ 35 w 39"/>
                <a:gd name="T3" fmla="*/ 8 h 44"/>
                <a:gd name="T4" fmla="*/ 33 w 39"/>
                <a:gd name="T5" fmla="*/ 4 h 44"/>
                <a:gd name="T6" fmla="*/ 27 w 39"/>
                <a:gd name="T7" fmla="*/ 2 h 44"/>
                <a:gd name="T8" fmla="*/ 20 w 39"/>
                <a:gd name="T9" fmla="*/ 0 h 44"/>
                <a:gd name="T10" fmla="*/ 16 w 39"/>
                <a:gd name="T11" fmla="*/ 0 h 44"/>
                <a:gd name="T12" fmla="*/ 12 w 39"/>
                <a:gd name="T13" fmla="*/ 2 h 44"/>
                <a:gd name="T14" fmla="*/ 8 w 39"/>
                <a:gd name="T15" fmla="*/ 4 h 44"/>
                <a:gd name="T16" fmla="*/ 6 w 39"/>
                <a:gd name="T17" fmla="*/ 6 h 44"/>
                <a:gd name="T18" fmla="*/ 4 w 39"/>
                <a:gd name="T19" fmla="*/ 10 h 44"/>
                <a:gd name="T20" fmla="*/ 2 w 39"/>
                <a:gd name="T21" fmla="*/ 13 h 44"/>
                <a:gd name="T22" fmla="*/ 0 w 39"/>
                <a:gd name="T23" fmla="*/ 23 h 44"/>
                <a:gd name="T24" fmla="*/ 2 w 39"/>
                <a:gd name="T25" fmla="*/ 31 h 44"/>
                <a:gd name="T26" fmla="*/ 6 w 39"/>
                <a:gd name="T27" fmla="*/ 38 h 44"/>
                <a:gd name="T28" fmla="*/ 8 w 39"/>
                <a:gd name="T29" fmla="*/ 40 h 44"/>
                <a:gd name="T30" fmla="*/ 12 w 39"/>
                <a:gd name="T31" fmla="*/ 42 h 44"/>
                <a:gd name="T32" fmla="*/ 16 w 39"/>
                <a:gd name="T33" fmla="*/ 44 h 44"/>
                <a:gd name="T34" fmla="*/ 20 w 39"/>
                <a:gd name="T35" fmla="*/ 44 h 44"/>
                <a:gd name="T36" fmla="*/ 27 w 39"/>
                <a:gd name="T37" fmla="*/ 44 h 44"/>
                <a:gd name="T38" fmla="*/ 31 w 39"/>
                <a:gd name="T39" fmla="*/ 40 h 44"/>
                <a:gd name="T40" fmla="*/ 35 w 39"/>
                <a:gd name="T41" fmla="*/ 34 h 44"/>
                <a:gd name="T42" fmla="*/ 39 w 39"/>
                <a:gd name="T43" fmla="*/ 27 h 44"/>
                <a:gd name="T44" fmla="*/ 33 w 39"/>
                <a:gd name="T45" fmla="*/ 27 h 44"/>
                <a:gd name="T46" fmla="*/ 31 w 39"/>
                <a:gd name="T47" fmla="*/ 33 h 44"/>
                <a:gd name="T48" fmla="*/ 29 w 39"/>
                <a:gd name="T49" fmla="*/ 36 h 44"/>
                <a:gd name="T50" fmla="*/ 25 w 39"/>
                <a:gd name="T51" fmla="*/ 38 h 44"/>
                <a:gd name="T52" fmla="*/ 20 w 39"/>
                <a:gd name="T53" fmla="*/ 38 h 44"/>
                <a:gd name="T54" fmla="*/ 14 w 39"/>
                <a:gd name="T55" fmla="*/ 38 h 44"/>
                <a:gd name="T56" fmla="*/ 10 w 39"/>
                <a:gd name="T57" fmla="*/ 34 h 44"/>
                <a:gd name="T58" fmla="*/ 8 w 39"/>
                <a:gd name="T59" fmla="*/ 29 h 44"/>
                <a:gd name="T60" fmla="*/ 6 w 39"/>
                <a:gd name="T61" fmla="*/ 21 h 44"/>
                <a:gd name="T62" fmla="*/ 8 w 39"/>
                <a:gd name="T63" fmla="*/ 15 h 44"/>
                <a:gd name="T64" fmla="*/ 10 w 39"/>
                <a:gd name="T65" fmla="*/ 10 h 44"/>
                <a:gd name="T66" fmla="*/ 14 w 39"/>
                <a:gd name="T67" fmla="*/ 6 h 44"/>
                <a:gd name="T68" fmla="*/ 20 w 39"/>
                <a:gd name="T69" fmla="*/ 6 h 44"/>
                <a:gd name="T70" fmla="*/ 25 w 39"/>
                <a:gd name="T71" fmla="*/ 6 h 44"/>
                <a:gd name="T72" fmla="*/ 29 w 39"/>
                <a:gd name="T73" fmla="*/ 8 h 44"/>
                <a:gd name="T74" fmla="*/ 31 w 39"/>
                <a:gd name="T75" fmla="*/ 10 h 44"/>
                <a:gd name="T76" fmla="*/ 31 w 39"/>
                <a:gd name="T77" fmla="*/ 13 h 44"/>
                <a:gd name="T78" fmla="*/ 37 w 39"/>
                <a:gd name="T79" fmla="*/ 13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44"/>
                <a:gd name="T122" fmla="*/ 39 w 39"/>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44">
                  <a:moveTo>
                    <a:pt x="37" y="13"/>
                  </a:moveTo>
                  <a:lnTo>
                    <a:pt x="35" y="8"/>
                  </a:lnTo>
                  <a:lnTo>
                    <a:pt x="33" y="4"/>
                  </a:lnTo>
                  <a:lnTo>
                    <a:pt x="27" y="2"/>
                  </a:lnTo>
                  <a:lnTo>
                    <a:pt x="20" y="0"/>
                  </a:lnTo>
                  <a:lnTo>
                    <a:pt x="16" y="0"/>
                  </a:lnTo>
                  <a:lnTo>
                    <a:pt x="12" y="2"/>
                  </a:lnTo>
                  <a:lnTo>
                    <a:pt x="8" y="4"/>
                  </a:lnTo>
                  <a:lnTo>
                    <a:pt x="6" y="6"/>
                  </a:lnTo>
                  <a:lnTo>
                    <a:pt x="4" y="10"/>
                  </a:lnTo>
                  <a:lnTo>
                    <a:pt x="2" y="13"/>
                  </a:lnTo>
                  <a:lnTo>
                    <a:pt x="0" y="23"/>
                  </a:lnTo>
                  <a:lnTo>
                    <a:pt x="2" y="31"/>
                  </a:lnTo>
                  <a:lnTo>
                    <a:pt x="6" y="38"/>
                  </a:lnTo>
                  <a:lnTo>
                    <a:pt x="8" y="40"/>
                  </a:lnTo>
                  <a:lnTo>
                    <a:pt x="12" y="42"/>
                  </a:lnTo>
                  <a:lnTo>
                    <a:pt x="16" y="44"/>
                  </a:lnTo>
                  <a:lnTo>
                    <a:pt x="20" y="44"/>
                  </a:lnTo>
                  <a:lnTo>
                    <a:pt x="27" y="44"/>
                  </a:lnTo>
                  <a:lnTo>
                    <a:pt x="31" y="40"/>
                  </a:lnTo>
                  <a:lnTo>
                    <a:pt x="35" y="34"/>
                  </a:lnTo>
                  <a:lnTo>
                    <a:pt x="39" y="27"/>
                  </a:lnTo>
                  <a:lnTo>
                    <a:pt x="33" y="27"/>
                  </a:lnTo>
                  <a:lnTo>
                    <a:pt x="31" y="33"/>
                  </a:lnTo>
                  <a:lnTo>
                    <a:pt x="29" y="36"/>
                  </a:lnTo>
                  <a:lnTo>
                    <a:pt x="25" y="38"/>
                  </a:lnTo>
                  <a:lnTo>
                    <a:pt x="20" y="38"/>
                  </a:lnTo>
                  <a:lnTo>
                    <a:pt x="14" y="38"/>
                  </a:lnTo>
                  <a:lnTo>
                    <a:pt x="10" y="34"/>
                  </a:lnTo>
                  <a:lnTo>
                    <a:pt x="8" y="29"/>
                  </a:lnTo>
                  <a:lnTo>
                    <a:pt x="6" y="21"/>
                  </a:lnTo>
                  <a:lnTo>
                    <a:pt x="8" y="15"/>
                  </a:lnTo>
                  <a:lnTo>
                    <a:pt x="10" y="10"/>
                  </a:lnTo>
                  <a:lnTo>
                    <a:pt x="14" y="6"/>
                  </a:lnTo>
                  <a:lnTo>
                    <a:pt x="20" y="6"/>
                  </a:lnTo>
                  <a:lnTo>
                    <a:pt x="25" y="6"/>
                  </a:lnTo>
                  <a:lnTo>
                    <a:pt x="29" y="8"/>
                  </a:lnTo>
                  <a:lnTo>
                    <a:pt x="31" y="10"/>
                  </a:lnTo>
                  <a:lnTo>
                    <a:pt x="31" y="13"/>
                  </a:lnTo>
                  <a:lnTo>
                    <a:pt x="37" y="13"/>
                  </a:lnTo>
                  <a:close/>
                </a:path>
              </a:pathLst>
            </a:custGeom>
            <a:solidFill>
              <a:srgbClr val="000000"/>
            </a:solidFill>
            <a:ln w="9525">
              <a:noFill/>
              <a:round/>
              <a:headEnd/>
              <a:tailEnd/>
            </a:ln>
          </p:spPr>
          <p:txBody>
            <a:bodyPr/>
            <a:lstStyle/>
            <a:p>
              <a:endParaRPr lang="en-US"/>
            </a:p>
          </p:txBody>
        </p:sp>
        <p:sp>
          <p:nvSpPr>
            <p:cNvPr id="692" name="Freeform 382"/>
            <p:cNvSpPr>
              <a:spLocks noEditPoints="1"/>
            </p:cNvSpPr>
            <p:nvPr/>
          </p:nvSpPr>
          <p:spPr bwMode="auto">
            <a:xfrm>
              <a:off x="6640708" y="4006504"/>
              <a:ext cx="67526" cy="75266"/>
            </a:xfrm>
            <a:custGeom>
              <a:avLst/>
              <a:gdLst>
                <a:gd name="T0" fmla="*/ 13 w 28"/>
                <a:gd name="T1" fmla="*/ 0 h 33"/>
                <a:gd name="T2" fmla="*/ 7 w 28"/>
                <a:gd name="T3" fmla="*/ 2 h 33"/>
                <a:gd name="T4" fmla="*/ 4 w 28"/>
                <a:gd name="T5" fmla="*/ 4 h 33"/>
                <a:gd name="T6" fmla="*/ 0 w 28"/>
                <a:gd name="T7" fmla="*/ 10 h 33"/>
                <a:gd name="T8" fmla="*/ 0 w 28"/>
                <a:gd name="T9" fmla="*/ 16 h 33"/>
                <a:gd name="T10" fmla="*/ 0 w 28"/>
                <a:gd name="T11" fmla="*/ 23 h 33"/>
                <a:gd name="T12" fmla="*/ 4 w 28"/>
                <a:gd name="T13" fmla="*/ 27 h 33"/>
                <a:gd name="T14" fmla="*/ 7 w 28"/>
                <a:gd name="T15" fmla="*/ 31 h 33"/>
                <a:gd name="T16" fmla="*/ 13 w 28"/>
                <a:gd name="T17" fmla="*/ 33 h 33"/>
                <a:gd name="T18" fmla="*/ 19 w 28"/>
                <a:gd name="T19" fmla="*/ 31 h 33"/>
                <a:gd name="T20" fmla="*/ 25 w 28"/>
                <a:gd name="T21" fmla="*/ 27 h 33"/>
                <a:gd name="T22" fmla="*/ 27 w 28"/>
                <a:gd name="T23" fmla="*/ 23 h 33"/>
                <a:gd name="T24" fmla="*/ 28 w 28"/>
                <a:gd name="T25" fmla="*/ 16 h 33"/>
                <a:gd name="T26" fmla="*/ 27 w 28"/>
                <a:gd name="T27" fmla="*/ 10 h 33"/>
                <a:gd name="T28" fmla="*/ 25 w 28"/>
                <a:gd name="T29" fmla="*/ 4 h 33"/>
                <a:gd name="T30" fmla="*/ 19 w 28"/>
                <a:gd name="T31" fmla="*/ 2 h 33"/>
                <a:gd name="T32" fmla="*/ 13 w 28"/>
                <a:gd name="T33" fmla="*/ 0 h 33"/>
                <a:gd name="T34" fmla="*/ 13 w 28"/>
                <a:gd name="T35" fmla="*/ 4 h 33"/>
                <a:gd name="T36" fmla="*/ 17 w 28"/>
                <a:gd name="T37" fmla="*/ 6 h 33"/>
                <a:gd name="T38" fmla="*/ 21 w 28"/>
                <a:gd name="T39" fmla="*/ 8 h 33"/>
                <a:gd name="T40" fmla="*/ 21 w 28"/>
                <a:gd name="T41" fmla="*/ 12 h 33"/>
                <a:gd name="T42" fmla="*/ 23 w 28"/>
                <a:gd name="T43" fmla="*/ 16 h 33"/>
                <a:gd name="T44" fmla="*/ 21 w 28"/>
                <a:gd name="T45" fmla="*/ 22 h 33"/>
                <a:gd name="T46" fmla="*/ 21 w 28"/>
                <a:gd name="T47" fmla="*/ 25 h 33"/>
                <a:gd name="T48" fmla="*/ 17 w 28"/>
                <a:gd name="T49" fmla="*/ 27 h 33"/>
                <a:gd name="T50" fmla="*/ 13 w 28"/>
                <a:gd name="T51" fmla="*/ 29 h 33"/>
                <a:gd name="T52" fmla="*/ 9 w 28"/>
                <a:gd name="T53" fmla="*/ 27 h 33"/>
                <a:gd name="T54" fmla="*/ 7 w 28"/>
                <a:gd name="T55" fmla="*/ 25 h 33"/>
                <a:gd name="T56" fmla="*/ 5 w 28"/>
                <a:gd name="T57" fmla="*/ 22 h 33"/>
                <a:gd name="T58" fmla="*/ 5 w 28"/>
                <a:gd name="T59" fmla="*/ 16 h 33"/>
                <a:gd name="T60" fmla="*/ 5 w 28"/>
                <a:gd name="T61" fmla="*/ 12 h 33"/>
                <a:gd name="T62" fmla="*/ 7 w 28"/>
                <a:gd name="T63" fmla="*/ 8 h 33"/>
                <a:gd name="T64" fmla="*/ 9 w 28"/>
                <a:gd name="T65" fmla="*/ 6 h 33"/>
                <a:gd name="T66" fmla="*/ 13 w 28"/>
                <a:gd name="T67" fmla="*/ 4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3"/>
                <a:gd name="T104" fmla="*/ 28 w 28"/>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3">
                  <a:moveTo>
                    <a:pt x="13" y="0"/>
                  </a:moveTo>
                  <a:lnTo>
                    <a:pt x="7" y="2"/>
                  </a:lnTo>
                  <a:lnTo>
                    <a:pt x="4" y="4"/>
                  </a:lnTo>
                  <a:lnTo>
                    <a:pt x="0" y="10"/>
                  </a:lnTo>
                  <a:lnTo>
                    <a:pt x="0" y="16"/>
                  </a:lnTo>
                  <a:lnTo>
                    <a:pt x="0" y="23"/>
                  </a:lnTo>
                  <a:lnTo>
                    <a:pt x="4" y="27"/>
                  </a:lnTo>
                  <a:lnTo>
                    <a:pt x="7" y="31"/>
                  </a:lnTo>
                  <a:lnTo>
                    <a:pt x="13" y="33"/>
                  </a:lnTo>
                  <a:lnTo>
                    <a:pt x="19" y="31"/>
                  </a:lnTo>
                  <a:lnTo>
                    <a:pt x="25" y="27"/>
                  </a:lnTo>
                  <a:lnTo>
                    <a:pt x="27" y="23"/>
                  </a:lnTo>
                  <a:lnTo>
                    <a:pt x="28" y="16"/>
                  </a:lnTo>
                  <a:lnTo>
                    <a:pt x="27" y="10"/>
                  </a:lnTo>
                  <a:lnTo>
                    <a:pt x="25" y="4"/>
                  </a:lnTo>
                  <a:lnTo>
                    <a:pt x="19" y="2"/>
                  </a:lnTo>
                  <a:lnTo>
                    <a:pt x="13" y="0"/>
                  </a:lnTo>
                  <a:close/>
                  <a:moveTo>
                    <a:pt x="13" y="4"/>
                  </a:moveTo>
                  <a:lnTo>
                    <a:pt x="17" y="6"/>
                  </a:lnTo>
                  <a:lnTo>
                    <a:pt x="21" y="8"/>
                  </a:lnTo>
                  <a:lnTo>
                    <a:pt x="21" y="12"/>
                  </a:lnTo>
                  <a:lnTo>
                    <a:pt x="23" y="16"/>
                  </a:lnTo>
                  <a:lnTo>
                    <a:pt x="21" y="22"/>
                  </a:lnTo>
                  <a:lnTo>
                    <a:pt x="21" y="25"/>
                  </a:lnTo>
                  <a:lnTo>
                    <a:pt x="17" y="27"/>
                  </a:lnTo>
                  <a:lnTo>
                    <a:pt x="13" y="29"/>
                  </a:lnTo>
                  <a:lnTo>
                    <a:pt x="9" y="27"/>
                  </a:lnTo>
                  <a:lnTo>
                    <a:pt x="7" y="25"/>
                  </a:lnTo>
                  <a:lnTo>
                    <a:pt x="5" y="22"/>
                  </a:lnTo>
                  <a:lnTo>
                    <a:pt x="5" y="16"/>
                  </a:lnTo>
                  <a:lnTo>
                    <a:pt x="5" y="12"/>
                  </a:lnTo>
                  <a:lnTo>
                    <a:pt x="7" y="8"/>
                  </a:lnTo>
                  <a:lnTo>
                    <a:pt x="9" y="6"/>
                  </a:lnTo>
                  <a:lnTo>
                    <a:pt x="13" y="4"/>
                  </a:lnTo>
                  <a:close/>
                </a:path>
              </a:pathLst>
            </a:custGeom>
            <a:solidFill>
              <a:srgbClr val="000000"/>
            </a:solidFill>
            <a:ln w="9525">
              <a:noFill/>
              <a:round/>
              <a:headEnd/>
              <a:tailEnd/>
            </a:ln>
          </p:spPr>
          <p:txBody>
            <a:bodyPr/>
            <a:lstStyle/>
            <a:p>
              <a:endParaRPr lang="en-US"/>
            </a:p>
          </p:txBody>
        </p:sp>
        <p:sp>
          <p:nvSpPr>
            <p:cNvPr id="693" name="Freeform 383"/>
            <p:cNvSpPr>
              <a:spLocks noEditPoints="1"/>
            </p:cNvSpPr>
            <p:nvPr/>
          </p:nvSpPr>
          <p:spPr bwMode="auto">
            <a:xfrm>
              <a:off x="6717881" y="4006504"/>
              <a:ext cx="69938" cy="75266"/>
            </a:xfrm>
            <a:custGeom>
              <a:avLst/>
              <a:gdLst>
                <a:gd name="T0" fmla="*/ 29 w 29"/>
                <a:gd name="T1" fmla="*/ 27 h 33"/>
                <a:gd name="T2" fmla="*/ 27 w 29"/>
                <a:gd name="T3" fmla="*/ 29 h 33"/>
                <a:gd name="T4" fmla="*/ 25 w 29"/>
                <a:gd name="T5" fmla="*/ 27 h 33"/>
                <a:gd name="T6" fmla="*/ 25 w 29"/>
                <a:gd name="T7" fmla="*/ 27 h 33"/>
                <a:gd name="T8" fmla="*/ 25 w 29"/>
                <a:gd name="T9" fmla="*/ 10 h 33"/>
                <a:gd name="T10" fmla="*/ 25 w 29"/>
                <a:gd name="T11" fmla="*/ 6 h 33"/>
                <a:gd name="T12" fmla="*/ 23 w 29"/>
                <a:gd name="T13" fmla="*/ 2 h 33"/>
                <a:gd name="T14" fmla="*/ 20 w 29"/>
                <a:gd name="T15" fmla="*/ 0 h 33"/>
                <a:gd name="T16" fmla="*/ 14 w 29"/>
                <a:gd name="T17" fmla="*/ 0 h 33"/>
                <a:gd name="T18" fmla="*/ 8 w 29"/>
                <a:gd name="T19" fmla="*/ 0 h 33"/>
                <a:gd name="T20" fmla="*/ 4 w 29"/>
                <a:gd name="T21" fmla="*/ 4 h 33"/>
                <a:gd name="T22" fmla="*/ 2 w 29"/>
                <a:gd name="T23" fmla="*/ 6 h 33"/>
                <a:gd name="T24" fmla="*/ 2 w 29"/>
                <a:gd name="T25" fmla="*/ 10 h 33"/>
                <a:gd name="T26" fmla="*/ 6 w 29"/>
                <a:gd name="T27" fmla="*/ 10 h 33"/>
                <a:gd name="T28" fmla="*/ 8 w 29"/>
                <a:gd name="T29" fmla="*/ 8 h 33"/>
                <a:gd name="T30" fmla="*/ 8 w 29"/>
                <a:gd name="T31" fmla="*/ 6 h 33"/>
                <a:gd name="T32" fmla="*/ 10 w 29"/>
                <a:gd name="T33" fmla="*/ 4 h 33"/>
                <a:gd name="T34" fmla="*/ 14 w 29"/>
                <a:gd name="T35" fmla="*/ 4 h 33"/>
                <a:gd name="T36" fmla="*/ 18 w 29"/>
                <a:gd name="T37" fmla="*/ 4 h 33"/>
                <a:gd name="T38" fmla="*/ 20 w 29"/>
                <a:gd name="T39" fmla="*/ 6 h 33"/>
                <a:gd name="T40" fmla="*/ 20 w 29"/>
                <a:gd name="T41" fmla="*/ 8 h 33"/>
                <a:gd name="T42" fmla="*/ 20 w 29"/>
                <a:gd name="T43" fmla="*/ 10 h 33"/>
                <a:gd name="T44" fmla="*/ 20 w 29"/>
                <a:gd name="T45" fmla="*/ 12 h 33"/>
                <a:gd name="T46" fmla="*/ 20 w 29"/>
                <a:gd name="T47" fmla="*/ 14 h 33"/>
                <a:gd name="T48" fmla="*/ 12 w 29"/>
                <a:gd name="T49" fmla="*/ 14 h 33"/>
                <a:gd name="T50" fmla="*/ 6 w 29"/>
                <a:gd name="T51" fmla="*/ 16 h 33"/>
                <a:gd name="T52" fmla="*/ 4 w 29"/>
                <a:gd name="T53" fmla="*/ 16 h 33"/>
                <a:gd name="T54" fmla="*/ 2 w 29"/>
                <a:gd name="T55" fmla="*/ 18 h 33"/>
                <a:gd name="T56" fmla="*/ 0 w 29"/>
                <a:gd name="T57" fmla="*/ 22 h 33"/>
                <a:gd name="T58" fmla="*/ 0 w 29"/>
                <a:gd name="T59" fmla="*/ 23 h 33"/>
                <a:gd name="T60" fmla="*/ 0 w 29"/>
                <a:gd name="T61" fmla="*/ 27 h 33"/>
                <a:gd name="T62" fmla="*/ 2 w 29"/>
                <a:gd name="T63" fmla="*/ 31 h 33"/>
                <a:gd name="T64" fmla="*/ 6 w 29"/>
                <a:gd name="T65" fmla="*/ 33 h 33"/>
                <a:gd name="T66" fmla="*/ 10 w 29"/>
                <a:gd name="T67" fmla="*/ 33 h 33"/>
                <a:gd name="T68" fmla="*/ 16 w 29"/>
                <a:gd name="T69" fmla="*/ 31 h 33"/>
                <a:gd name="T70" fmla="*/ 21 w 29"/>
                <a:gd name="T71" fmla="*/ 27 h 33"/>
                <a:gd name="T72" fmla="*/ 21 w 29"/>
                <a:gd name="T73" fmla="*/ 31 h 33"/>
                <a:gd name="T74" fmla="*/ 25 w 29"/>
                <a:gd name="T75" fmla="*/ 33 h 33"/>
                <a:gd name="T76" fmla="*/ 29 w 29"/>
                <a:gd name="T77" fmla="*/ 33 h 33"/>
                <a:gd name="T78" fmla="*/ 29 w 29"/>
                <a:gd name="T79" fmla="*/ 27 h 33"/>
                <a:gd name="T80" fmla="*/ 20 w 29"/>
                <a:gd name="T81" fmla="*/ 20 h 33"/>
                <a:gd name="T82" fmla="*/ 20 w 29"/>
                <a:gd name="T83" fmla="*/ 22 h 33"/>
                <a:gd name="T84" fmla="*/ 20 w 29"/>
                <a:gd name="T85" fmla="*/ 22 h 33"/>
                <a:gd name="T86" fmla="*/ 20 w 29"/>
                <a:gd name="T87" fmla="*/ 23 h 33"/>
                <a:gd name="T88" fmla="*/ 20 w 29"/>
                <a:gd name="T89" fmla="*/ 25 h 33"/>
                <a:gd name="T90" fmla="*/ 16 w 29"/>
                <a:gd name="T91" fmla="*/ 27 h 33"/>
                <a:gd name="T92" fmla="*/ 12 w 29"/>
                <a:gd name="T93" fmla="*/ 29 h 33"/>
                <a:gd name="T94" fmla="*/ 8 w 29"/>
                <a:gd name="T95" fmla="*/ 27 h 33"/>
                <a:gd name="T96" fmla="*/ 6 w 29"/>
                <a:gd name="T97" fmla="*/ 25 h 33"/>
                <a:gd name="T98" fmla="*/ 6 w 29"/>
                <a:gd name="T99" fmla="*/ 23 h 33"/>
                <a:gd name="T100" fmla="*/ 6 w 29"/>
                <a:gd name="T101" fmla="*/ 22 h 33"/>
                <a:gd name="T102" fmla="*/ 8 w 29"/>
                <a:gd name="T103" fmla="*/ 20 h 33"/>
                <a:gd name="T104" fmla="*/ 12 w 29"/>
                <a:gd name="T105" fmla="*/ 18 h 33"/>
                <a:gd name="T106" fmla="*/ 18 w 29"/>
                <a:gd name="T107" fmla="*/ 18 h 33"/>
                <a:gd name="T108" fmla="*/ 20 w 29"/>
                <a:gd name="T109" fmla="*/ 16 h 33"/>
                <a:gd name="T110" fmla="*/ 20 w 29"/>
                <a:gd name="T111" fmla="*/ 16 h 33"/>
                <a:gd name="T112" fmla="*/ 20 w 29"/>
                <a:gd name="T113" fmla="*/ 20 h 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3"/>
                <a:gd name="T173" fmla="*/ 29 w 29"/>
                <a:gd name="T174" fmla="*/ 33 h 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3">
                  <a:moveTo>
                    <a:pt x="29" y="27"/>
                  </a:moveTo>
                  <a:lnTo>
                    <a:pt x="27" y="29"/>
                  </a:lnTo>
                  <a:lnTo>
                    <a:pt x="25" y="27"/>
                  </a:lnTo>
                  <a:lnTo>
                    <a:pt x="25" y="10"/>
                  </a:lnTo>
                  <a:lnTo>
                    <a:pt x="25" y="6"/>
                  </a:lnTo>
                  <a:lnTo>
                    <a:pt x="23" y="2"/>
                  </a:lnTo>
                  <a:lnTo>
                    <a:pt x="20" y="0"/>
                  </a:lnTo>
                  <a:lnTo>
                    <a:pt x="14" y="0"/>
                  </a:lnTo>
                  <a:lnTo>
                    <a:pt x="8" y="0"/>
                  </a:lnTo>
                  <a:lnTo>
                    <a:pt x="4" y="4"/>
                  </a:lnTo>
                  <a:lnTo>
                    <a:pt x="2" y="6"/>
                  </a:lnTo>
                  <a:lnTo>
                    <a:pt x="2" y="10"/>
                  </a:lnTo>
                  <a:lnTo>
                    <a:pt x="6" y="10"/>
                  </a:lnTo>
                  <a:lnTo>
                    <a:pt x="8" y="8"/>
                  </a:lnTo>
                  <a:lnTo>
                    <a:pt x="8" y="6"/>
                  </a:lnTo>
                  <a:lnTo>
                    <a:pt x="10" y="4"/>
                  </a:lnTo>
                  <a:lnTo>
                    <a:pt x="14" y="4"/>
                  </a:lnTo>
                  <a:lnTo>
                    <a:pt x="18" y="4"/>
                  </a:lnTo>
                  <a:lnTo>
                    <a:pt x="20" y="6"/>
                  </a:lnTo>
                  <a:lnTo>
                    <a:pt x="20" y="8"/>
                  </a:lnTo>
                  <a:lnTo>
                    <a:pt x="20" y="10"/>
                  </a:lnTo>
                  <a:lnTo>
                    <a:pt x="20" y="12"/>
                  </a:lnTo>
                  <a:lnTo>
                    <a:pt x="20" y="14"/>
                  </a:lnTo>
                  <a:lnTo>
                    <a:pt x="12" y="14"/>
                  </a:lnTo>
                  <a:lnTo>
                    <a:pt x="6" y="16"/>
                  </a:lnTo>
                  <a:lnTo>
                    <a:pt x="4" y="16"/>
                  </a:lnTo>
                  <a:lnTo>
                    <a:pt x="2" y="18"/>
                  </a:lnTo>
                  <a:lnTo>
                    <a:pt x="0" y="22"/>
                  </a:lnTo>
                  <a:lnTo>
                    <a:pt x="0" y="23"/>
                  </a:lnTo>
                  <a:lnTo>
                    <a:pt x="0" y="27"/>
                  </a:lnTo>
                  <a:lnTo>
                    <a:pt x="2" y="31"/>
                  </a:lnTo>
                  <a:lnTo>
                    <a:pt x="6" y="33"/>
                  </a:lnTo>
                  <a:lnTo>
                    <a:pt x="10" y="33"/>
                  </a:lnTo>
                  <a:lnTo>
                    <a:pt x="16" y="31"/>
                  </a:lnTo>
                  <a:lnTo>
                    <a:pt x="21" y="27"/>
                  </a:lnTo>
                  <a:lnTo>
                    <a:pt x="21" y="31"/>
                  </a:lnTo>
                  <a:lnTo>
                    <a:pt x="25" y="33"/>
                  </a:lnTo>
                  <a:lnTo>
                    <a:pt x="29" y="33"/>
                  </a:lnTo>
                  <a:lnTo>
                    <a:pt x="29" y="27"/>
                  </a:lnTo>
                  <a:close/>
                  <a:moveTo>
                    <a:pt x="20" y="20"/>
                  </a:moveTo>
                  <a:lnTo>
                    <a:pt x="20" y="22"/>
                  </a:lnTo>
                  <a:lnTo>
                    <a:pt x="20" y="23"/>
                  </a:lnTo>
                  <a:lnTo>
                    <a:pt x="20" y="25"/>
                  </a:lnTo>
                  <a:lnTo>
                    <a:pt x="16" y="27"/>
                  </a:lnTo>
                  <a:lnTo>
                    <a:pt x="12" y="29"/>
                  </a:lnTo>
                  <a:lnTo>
                    <a:pt x="8" y="27"/>
                  </a:lnTo>
                  <a:lnTo>
                    <a:pt x="6" y="25"/>
                  </a:lnTo>
                  <a:lnTo>
                    <a:pt x="6" y="23"/>
                  </a:lnTo>
                  <a:lnTo>
                    <a:pt x="6" y="22"/>
                  </a:lnTo>
                  <a:lnTo>
                    <a:pt x="8" y="20"/>
                  </a:lnTo>
                  <a:lnTo>
                    <a:pt x="12" y="18"/>
                  </a:lnTo>
                  <a:lnTo>
                    <a:pt x="18" y="18"/>
                  </a:lnTo>
                  <a:lnTo>
                    <a:pt x="20" y="16"/>
                  </a:lnTo>
                  <a:lnTo>
                    <a:pt x="20" y="20"/>
                  </a:lnTo>
                  <a:close/>
                </a:path>
              </a:pathLst>
            </a:custGeom>
            <a:solidFill>
              <a:srgbClr val="000000"/>
            </a:solidFill>
            <a:ln w="9525">
              <a:noFill/>
              <a:round/>
              <a:headEnd/>
              <a:tailEnd/>
            </a:ln>
          </p:spPr>
          <p:txBody>
            <a:bodyPr/>
            <a:lstStyle/>
            <a:p>
              <a:endParaRPr lang="en-US"/>
            </a:p>
          </p:txBody>
        </p:sp>
        <p:sp>
          <p:nvSpPr>
            <p:cNvPr id="694" name="Freeform 384"/>
            <p:cNvSpPr>
              <a:spLocks/>
            </p:cNvSpPr>
            <p:nvPr/>
          </p:nvSpPr>
          <p:spPr bwMode="auto">
            <a:xfrm>
              <a:off x="6797466" y="4006504"/>
              <a:ext cx="60291" cy="75266"/>
            </a:xfrm>
            <a:custGeom>
              <a:avLst/>
              <a:gdLst>
                <a:gd name="T0" fmla="*/ 23 w 25"/>
                <a:gd name="T1" fmla="*/ 10 h 33"/>
                <a:gd name="T2" fmla="*/ 23 w 25"/>
                <a:gd name="T3" fmla="*/ 6 h 33"/>
                <a:gd name="T4" fmla="*/ 21 w 25"/>
                <a:gd name="T5" fmla="*/ 4 h 33"/>
                <a:gd name="T6" fmla="*/ 17 w 25"/>
                <a:gd name="T7" fmla="*/ 0 h 33"/>
                <a:gd name="T8" fmla="*/ 11 w 25"/>
                <a:gd name="T9" fmla="*/ 0 h 33"/>
                <a:gd name="T10" fmla="*/ 8 w 25"/>
                <a:gd name="T11" fmla="*/ 0 h 33"/>
                <a:gd name="T12" fmla="*/ 4 w 25"/>
                <a:gd name="T13" fmla="*/ 4 h 33"/>
                <a:gd name="T14" fmla="*/ 2 w 25"/>
                <a:gd name="T15" fmla="*/ 6 h 33"/>
                <a:gd name="T16" fmla="*/ 0 w 25"/>
                <a:gd name="T17" fmla="*/ 10 h 33"/>
                <a:gd name="T18" fmla="*/ 2 w 25"/>
                <a:gd name="T19" fmla="*/ 12 h 33"/>
                <a:gd name="T20" fmla="*/ 2 w 25"/>
                <a:gd name="T21" fmla="*/ 16 h 33"/>
                <a:gd name="T22" fmla="*/ 4 w 25"/>
                <a:gd name="T23" fmla="*/ 16 h 33"/>
                <a:gd name="T24" fmla="*/ 8 w 25"/>
                <a:gd name="T25" fmla="*/ 18 h 33"/>
                <a:gd name="T26" fmla="*/ 13 w 25"/>
                <a:gd name="T27" fmla="*/ 20 h 33"/>
                <a:gd name="T28" fmla="*/ 19 w 25"/>
                <a:gd name="T29" fmla="*/ 22 h 33"/>
                <a:gd name="T30" fmla="*/ 19 w 25"/>
                <a:gd name="T31" fmla="*/ 22 h 33"/>
                <a:gd name="T32" fmla="*/ 19 w 25"/>
                <a:gd name="T33" fmla="*/ 23 h 33"/>
                <a:gd name="T34" fmla="*/ 19 w 25"/>
                <a:gd name="T35" fmla="*/ 25 h 33"/>
                <a:gd name="T36" fmla="*/ 17 w 25"/>
                <a:gd name="T37" fmla="*/ 27 h 33"/>
                <a:gd name="T38" fmla="*/ 11 w 25"/>
                <a:gd name="T39" fmla="*/ 29 h 33"/>
                <a:gd name="T40" fmla="*/ 10 w 25"/>
                <a:gd name="T41" fmla="*/ 27 h 33"/>
                <a:gd name="T42" fmla="*/ 6 w 25"/>
                <a:gd name="T43" fmla="*/ 27 h 33"/>
                <a:gd name="T44" fmla="*/ 6 w 25"/>
                <a:gd name="T45" fmla="*/ 25 h 33"/>
                <a:gd name="T46" fmla="*/ 4 w 25"/>
                <a:gd name="T47" fmla="*/ 22 h 33"/>
                <a:gd name="T48" fmla="*/ 0 w 25"/>
                <a:gd name="T49" fmla="*/ 22 h 33"/>
                <a:gd name="T50" fmla="*/ 0 w 25"/>
                <a:gd name="T51" fmla="*/ 27 h 33"/>
                <a:gd name="T52" fmla="*/ 4 w 25"/>
                <a:gd name="T53" fmla="*/ 31 h 33"/>
                <a:gd name="T54" fmla="*/ 8 w 25"/>
                <a:gd name="T55" fmla="*/ 33 h 33"/>
                <a:gd name="T56" fmla="*/ 13 w 25"/>
                <a:gd name="T57" fmla="*/ 33 h 33"/>
                <a:gd name="T58" fmla="*/ 17 w 25"/>
                <a:gd name="T59" fmla="*/ 33 h 33"/>
                <a:gd name="T60" fmla="*/ 21 w 25"/>
                <a:gd name="T61" fmla="*/ 31 h 33"/>
                <a:gd name="T62" fmla="*/ 23 w 25"/>
                <a:gd name="T63" fmla="*/ 27 h 33"/>
                <a:gd name="T64" fmla="*/ 25 w 25"/>
                <a:gd name="T65" fmla="*/ 23 h 33"/>
                <a:gd name="T66" fmla="*/ 25 w 25"/>
                <a:gd name="T67" fmla="*/ 20 h 33"/>
                <a:gd name="T68" fmla="*/ 23 w 25"/>
                <a:gd name="T69" fmla="*/ 18 h 33"/>
                <a:gd name="T70" fmla="*/ 19 w 25"/>
                <a:gd name="T71" fmla="*/ 16 h 33"/>
                <a:gd name="T72" fmla="*/ 10 w 25"/>
                <a:gd name="T73" fmla="*/ 14 h 33"/>
                <a:gd name="T74" fmla="*/ 6 w 25"/>
                <a:gd name="T75" fmla="*/ 12 h 33"/>
                <a:gd name="T76" fmla="*/ 6 w 25"/>
                <a:gd name="T77" fmla="*/ 10 h 33"/>
                <a:gd name="T78" fmla="*/ 6 w 25"/>
                <a:gd name="T79" fmla="*/ 8 h 33"/>
                <a:gd name="T80" fmla="*/ 8 w 25"/>
                <a:gd name="T81" fmla="*/ 6 h 33"/>
                <a:gd name="T82" fmla="*/ 11 w 25"/>
                <a:gd name="T83" fmla="*/ 4 h 33"/>
                <a:gd name="T84" fmla="*/ 15 w 25"/>
                <a:gd name="T85" fmla="*/ 4 h 33"/>
                <a:gd name="T86" fmla="*/ 17 w 25"/>
                <a:gd name="T87" fmla="*/ 6 h 33"/>
                <a:gd name="T88" fmla="*/ 19 w 25"/>
                <a:gd name="T89" fmla="*/ 8 h 33"/>
                <a:gd name="T90" fmla="*/ 19 w 25"/>
                <a:gd name="T91" fmla="*/ 10 h 33"/>
                <a:gd name="T92" fmla="*/ 23 w 25"/>
                <a:gd name="T93" fmla="*/ 10 h 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
                <a:gd name="T142" fmla="*/ 0 h 33"/>
                <a:gd name="T143" fmla="*/ 25 w 25"/>
                <a:gd name="T144" fmla="*/ 33 h 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 h="33">
                  <a:moveTo>
                    <a:pt x="23" y="10"/>
                  </a:moveTo>
                  <a:lnTo>
                    <a:pt x="23" y="6"/>
                  </a:lnTo>
                  <a:lnTo>
                    <a:pt x="21" y="4"/>
                  </a:lnTo>
                  <a:lnTo>
                    <a:pt x="17" y="0"/>
                  </a:lnTo>
                  <a:lnTo>
                    <a:pt x="11" y="0"/>
                  </a:lnTo>
                  <a:lnTo>
                    <a:pt x="8" y="0"/>
                  </a:lnTo>
                  <a:lnTo>
                    <a:pt x="4" y="4"/>
                  </a:lnTo>
                  <a:lnTo>
                    <a:pt x="2" y="6"/>
                  </a:lnTo>
                  <a:lnTo>
                    <a:pt x="0" y="10"/>
                  </a:lnTo>
                  <a:lnTo>
                    <a:pt x="2" y="12"/>
                  </a:lnTo>
                  <a:lnTo>
                    <a:pt x="2" y="16"/>
                  </a:lnTo>
                  <a:lnTo>
                    <a:pt x="4" y="16"/>
                  </a:lnTo>
                  <a:lnTo>
                    <a:pt x="8" y="18"/>
                  </a:lnTo>
                  <a:lnTo>
                    <a:pt x="13" y="20"/>
                  </a:lnTo>
                  <a:lnTo>
                    <a:pt x="19" y="22"/>
                  </a:lnTo>
                  <a:lnTo>
                    <a:pt x="19" y="23"/>
                  </a:lnTo>
                  <a:lnTo>
                    <a:pt x="19" y="25"/>
                  </a:lnTo>
                  <a:lnTo>
                    <a:pt x="17" y="27"/>
                  </a:lnTo>
                  <a:lnTo>
                    <a:pt x="11" y="29"/>
                  </a:lnTo>
                  <a:lnTo>
                    <a:pt x="10" y="27"/>
                  </a:lnTo>
                  <a:lnTo>
                    <a:pt x="6" y="27"/>
                  </a:lnTo>
                  <a:lnTo>
                    <a:pt x="6" y="25"/>
                  </a:lnTo>
                  <a:lnTo>
                    <a:pt x="4" y="22"/>
                  </a:lnTo>
                  <a:lnTo>
                    <a:pt x="0" y="22"/>
                  </a:lnTo>
                  <a:lnTo>
                    <a:pt x="0" y="27"/>
                  </a:lnTo>
                  <a:lnTo>
                    <a:pt x="4" y="31"/>
                  </a:lnTo>
                  <a:lnTo>
                    <a:pt x="8" y="33"/>
                  </a:lnTo>
                  <a:lnTo>
                    <a:pt x="13" y="33"/>
                  </a:lnTo>
                  <a:lnTo>
                    <a:pt x="17" y="33"/>
                  </a:lnTo>
                  <a:lnTo>
                    <a:pt x="21" y="31"/>
                  </a:lnTo>
                  <a:lnTo>
                    <a:pt x="23" y="27"/>
                  </a:lnTo>
                  <a:lnTo>
                    <a:pt x="25" y="23"/>
                  </a:lnTo>
                  <a:lnTo>
                    <a:pt x="25" y="20"/>
                  </a:lnTo>
                  <a:lnTo>
                    <a:pt x="23" y="18"/>
                  </a:lnTo>
                  <a:lnTo>
                    <a:pt x="19" y="16"/>
                  </a:lnTo>
                  <a:lnTo>
                    <a:pt x="10" y="14"/>
                  </a:lnTo>
                  <a:lnTo>
                    <a:pt x="6" y="12"/>
                  </a:lnTo>
                  <a:lnTo>
                    <a:pt x="6" y="10"/>
                  </a:lnTo>
                  <a:lnTo>
                    <a:pt x="6" y="8"/>
                  </a:lnTo>
                  <a:lnTo>
                    <a:pt x="8" y="6"/>
                  </a:lnTo>
                  <a:lnTo>
                    <a:pt x="11" y="4"/>
                  </a:lnTo>
                  <a:lnTo>
                    <a:pt x="15" y="4"/>
                  </a:lnTo>
                  <a:lnTo>
                    <a:pt x="17" y="6"/>
                  </a:lnTo>
                  <a:lnTo>
                    <a:pt x="19" y="8"/>
                  </a:lnTo>
                  <a:lnTo>
                    <a:pt x="19" y="10"/>
                  </a:lnTo>
                  <a:lnTo>
                    <a:pt x="23" y="10"/>
                  </a:lnTo>
                  <a:close/>
                </a:path>
              </a:pathLst>
            </a:custGeom>
            <a:solidFill>
              <a:srgbClr val="000000"/>
            </a:solidFill>
            <a:ln w="9525">
              <a:noFill/>
              <a:round/>
              <a:headEnd/>
              <a:tailEnd/>
            </a:ln>
          </p:spPr>
          <p:txBody>
            <a:bodyPr/>
            <a:lstStyle/>
            <a:p>
              <a:endParaRPr lang="en-US"/>
            </a:p>
          </p:txBody>
        </p:sp>
        <p:sp>
          <p:nvSpPr>
            <p:cNvPr id="695" name="Freeform 385"/>
            <p:cNvSpPr>
              <a:spLocks/>
            </p:cNvSpPr>
            <p:nvPr/>
          </p:nvSpPr>
          <p:spPr bwMode="auto">
            <a:xfrm>
              <a:off x="6862580" y="3990539"/>
              <a:ext cx="36175" cy="91231"/>
            </a:xfrm>
            <a:custGeom>
              <a:avLst/>
              <a:gdLst>
                <a:gd name="T0" fmla="*/ 6 w 15"/>
                <a:gd name="T1" fmla="*/ 0 h 40"/>
                <a:gd name="T2" fmla="*/ 6 w 15"/>
                <a:gd name="T3" fmla="*/ 9 h 40"/>
                <a:gd name="T4" fmla="*/ 0 w 15"/>
                <a:gd name="T5" fmla="*/ 9 h 40"/>
                <a:gd name="T6" fmla="*/ 0 w 15"/>
                <a:gd name="T7" fmla="*/ 13 h 40"/>
                <a:gd name="T8" fmla="*/ 6 w 15"/>
                <a:gd name="T9" fmla="*/ 13 h 40"/>
                <a:gd name="T10" fmla="*/ 6 w 15"/>
                <a:gd name="T11" fmla="*/ 34 h 40"/>
                <a:gd name="T12" fmla="*/ 6 w 15"/>
                <a:gd name="T13" fmla="*/ 36 h 40"/>
                <a:gd name="T14" fmla="*/ 6 w 15"/>
                <a:gd name="T15" fmla="*/ 38 h 40"/>
                <a:gd name="T16" fmla="*/ 8 w 15"/>
                <a:gd name="T17" fmla="*/ 40 h 40"/>
                <a:gd name="T18" fmla="*/ 11 w 15"/>
                <a:gd name="T19" fmla="*/ 40 h 40"/>
                <a:gd name="T20" fmla="*/ 15 w 15"/>
                <a:gd name="T21" fmla="*/ 40 h 40"/>
                <a:gd name="T22" fmla="*/ 15 w 15"/>
                <a:gd name="T23" fmla="*/ 34 h 40"/>
                <a:gd name="T24" fmla="*/ 13 w 15"/>
                <a:gd name="T25" fmla="*/ 34 h 40"/>
                <a:gd name="T26" fmla="*/ 11 w 15"/>
                <a:gd name="T27" fmla="*/ 34 h 40"/>
                <a:gd name="T28" fmla="*/ 9 w 15"/>
                <a:gd name="T29" fmla="*/ 34 h 40"/>
                <a:gd name="T30" fmla="*/ 9 w 15"/>
                <a:gd name="T31" fmla="*/ 32 h 40"/>
                <a:gd name="T32" fmla="*/ 9 w 15"/>
                <a:gd name="T33" fmla="*/ 13 h 40"/>
                <a:gd name="T34" fmla="*/ 15 w 15"/>
                <a:gd name="T35" fmla="*/ 13 h 40"/>
                <a:gd name="T36" fmla="*/ 15 w 15"/>
                <a:gd name="T37" fmla="*/ 9 h 40"/>
                <a:gd name="T38" fmla="*/ 9 w 15"/>
                <a:gd name="T39" fmla="*/ 9 h 40"/>
                <a:gd name="T40" fmla="*/ 9 w 15"/>
                <a:gd name="T41" fmla="*/ 0 h 40"/>
                <a:gd name="T42" fmla="*/ 6 w 15"/>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40"/>
                <a:gd name="T68" fmla="*/ 15 w 15"/>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40">
                  <a:moveTo>
                    <a:pt x="6" y="0"/>
                  </a:moveTo>
                  <a:lnTo>
                    <a:pt x="6" y="9"/>
                  </a:lnTo>
                  <a:lnTo>
                    <a:pt x="0" y="9"/>
                  </a:lnTo>
                  <a:lnTo>
                    <a:pt x="0" y="13"/>
                  </a:lnTo>
                  <a:lnTo>
                    <a:pt x="6" y="13"/>
                  </a:lnTo>
                  <a:lnTo>
                    <a:pt x="6" y="34"/>
                  </a:lnTo>
                  <a:lnTo>
                    <a:pt x="6" y="36"/>
                  </a:lnTo>
                  <a:lnTo>
                    <a:pt x="6" y="38"/>
                  </a:lnTo>
                  <a:lnTo>
                    <a:pt x="8" y="40"/>
                  </a:lnTo>
                  <a:lnTo>
                    <a:pt x="11" y="40"/>
                  </a:lnTo>
                  <a:lnTo>
                    <a:pt x="15" y="40"/>
                  </a:lnTo>
                  <a:lnTo>
                    <a:pt x="15" y="34"/>
                  </a:lnTo>
                  <a:lnTo>
                    <a:pt x="13" y="34"/>
                  </a:lnTo>
                  <a:lnTo>
                    <a:pt x="11" y="34"/>
                  </a:lnTo>
                  <a:lnTo>
                    <a:pt x="9" y="34"/>
                  </a:lnTo>
                  <a:lnTo>
                    <a:pt x="9" y="32"/>
                  </a:lnTo>
                  <a:lnTo>
                    <a:pt x="9" y="13"/>
                  </a:lnTo>
                  <a:lnTo>
                    <a:pt x="15" y="13"/>
                  </a:lnTo>
                  <a:lnTo>
                    <a:pt x="15" y="9"/>
                  </a:lnTo>
                  <a:lnTo>
                    <a:pt x="9" y="9"/>
                  </a:lnTo>
                  <a:lnTo>
                    <a:pt x="9" y="0"/>
                  </a:lnTo>
                  <a:lnTo>
                    <a:pt x="6" y="0"/>
                  </a:lnTo>
                  <a:close/>
                </a:path>
              </a:pathLst>
            </a:custGeom>
            <a:solidFill>
              <a:srgbClr val="000000"/>
            </a:solidFill>
            <a:ln w="9525">
              <a:noFill/>
              <a:round/>
              <a:headEnd/>
              <a:tailEnd/>
            </a:ln>
          </p:spPr>
          <p:txBody>
            <a:bodyPr/>
            <a:lstStyle/>
            <a:p>
              <a:endParaRPr lang="en-US"/>
            </a:p>
          </p:txBody>
        </p:sp>
        <p:sp>
          <p:nvSpPr>
            <p:cNvPr id="696" name="Freeform 386"/>
            <p:cNvSpPr>
              <a:spLocks noEditPoints="1"/>
            </p:cNvSpPr>
            <p:nvPr/>
          </p:nvSpPr>
          <p:spPr bwMode="auto">
            <a:xfrm>
              <a:off x="6187318" y="2510313"/>
              <a:ext cx="86819" cy="95793"/>
            </a:xfrm>
            <a:custGeom>
              <a:avLst/>
              <a:gdLst>
                <a:gd name="T0" fmla="*/ 15 w 36"/>
                <a:gd name="T1" fmla="*/ 0 h 42"/>
                <a:gd name="T2" fmla="*/ 0 w 36"/>
                <a:gd name="T3" fmla="*/ 42 h 42"/>
                <a:gd name="T4" fmla="*/ 5 w 36"/>
                <a:gd name="T5" fmla="*/ 42 h 42"/>
                <a:gd name="T6" fmla="*/ 9 w 36"/>
                <a:gd name="T7" fmla="*/ 29 h 42"/>
                <a:gd name="T8" fmla="*/ 26 w 36"/>
                <a:gd name="T9" fmla="*/ 29 h 42"/>
                <a:gd name="T10" fmla="*/ 30 w 36"/>
                <a:gd name="T11" fmla="*/ 42 h 42"/>
                <a:gd name="T12" fmla="*/ 36 w 36"/>
                <a:gd name="T13" fmla="*/ 42 h 42"/>
                <a:gd name="T14" fmla="*/ 23 w 36"/>
                <a:gd name="T15" fmla="*/ 0 h 42"/>
                <a:gd name="T16" fmla="*/ 15 w 36"/>
                <a:gd name="T17" fmla="*/ 0 h 42"/>
                <a:gd name="T18" fmla="*/ 19 w 36"/>
                <a:gd name="T19" fmla="*/ 6 h 42"/>
                <a:gd name="T20" fmla="*/ 25 w 36"/>
                <a:gd name="T21" fmla="*/ 25 h 42"/>
                <a:gd name="T22" fmla="*/ 11 w 36"/>
                <a:gd name="T23" fmla="*/ 25 h 42"/>
                <a:gd name="T24" fmla="*/ 19 w 36"/>
                <a:gd name="T25" fmla="*/ 6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2"/>
                <a:gd name="T41" fmla="*/ 36 w 36"/>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2">
                  <a:moveTo>
                    <a:pt x="15" y="0"/>
                  </a:moveTo>
                  <a:lnTo>
                    <a:pt x="0" y="42"/>
                  </a:lnTo>
                  <a:lnTo>
                    <a:pt x="5" y="42"/>
                  </a:lnTo>
                  <a:lnTo>
                    <a:pt x="9" y="29"/>
                  </a:lnTo>
                  <a:lnTo>
                    <a:pt x="26" y="29"/>
                  </a:lnTo>
                  <a:lnTo>
                    <a:pt x="30" y="42"/>
                  </a:lnTo>
                  <a:lnTo>
                    <a:pt x="36" y="42"/>
                  </a:lnTo>
                  <a:lnTo>
                    <a:pt x="23" y="0"/>
                  </a:lnTo>
                  <a:lnTo>
                    <a:pt x="15" y="0"/>
                  </a:lnTo>
                  <a:close/>
                  <a:moveTo>
                    <a:pt x="19" y="6"/>
                  </a:moveTo>
                  <a:lnTo>
                    <a:pt x="25" y="25"/>
                  </a:lnTo>
                  <a:lnTo>
                    <a:pt x="11" y="25"/>
                  </a:lnTo>
                  <a:lnTo>
                    <a:pt x="19" y="6"/>
                  </a:lnTo>
                  <a:close/>
                </a:path>
              </a:pathLst>
            </a:custGeom>
            <a:solidFill>
              <a:srgbClr val="000000"/>
            </a:solidFill>
            <a:ln w="9525">
              <a:noFill/>
              <a:round/>
              <a:headEnd/>
              <a:tailEnd/>
            </a:ln>
          </p:spPr>
          <p:txBody>
            <a:bodyPr/>
            <a:lstStyle/>
            <a:p>
              <a:endParaRPr lang="en-US"/>
            </a:p>
          </p:txBody>
        </p:sp>
        <p:sp>
          <p:nvSpPr>
            <p:cNvPr id="697" name="Freeform 387"/>
            <p:cNvSpPr>
              <a:spLocks noEditPoints="1"/>
            </p:cNvSpPr>
            <p:nvPr/>
          </p:nvSpPr>
          <p:spPr bwMode="auto">
            <a:xfrm>
              <a:off x="6288608" y="2533121"/>
              <a:ext cx="65115" cy="100354"/>
            </a:xfrm>
            <a:custGeom>
              <a:avLst/>
              <a:gdLst>
                <a:gd name="T0" fmla="*/ 4 w 27"/>
                <a:gd name="T1" fmla="*/ 28 h 44"/>
                <a:gd name="T2" fmla="*/ 8 w 27"/>
                <a:gd name="T3" fmla="*/ 32 h 44"/>
                <a:gd name="T4" fmla="*/ 13 w 27"/>
                <a:gd name="T5" fmla="*/ 32 h 44"/>
                <a:gd name="T6" fmla="*/ 17 w 27"/>
                <a:gd name="T7" fmla="*/ 32 h 44"/>
                <a:gd name="T8" fmla="*/ 23 w 27"/>
                <a:gd name="T9" fmla="*/ 28 h 44"/>
                <a:gd name="T10" fmla="*/ 25 w 27"/>
                <a:gd name="T11" fmla="*/ 23 h 44"/>
                <a:gd name="T12" fmla="*/ 27 w 27"/>
                <a:gd name="T13" fmla="*/ 15 h 44"/>
                <a:gd name="T14" fmla="*/ 25 w 27"/>
                <a:gd name="T15" fmla="*/ 9 h 44"/>
                <a:gd name="T16" fmla="*/ 23 w 27"/>
                <a:gd name="T17" fmla="*/ 4 h 44"/>
                <a:gd name="T18" fmla="*/ 19 w 27"/>
                <a:gd name="T19" fmla="*/ 2 h 44"/>
                <a:gd name="T20" fmla="*/ 13 w 27"/>
                <a:gd name="T21" fmla="*/ 0 h 44"/>
                <a:gd name="T22" fmla="*/ 8 w 27"/>
                <a:gd name="T23" fmla="*/ 2 h 44"/>
                <a:gd name="T24" fmla="*/ 6 w 27"/>
                <a:gd name="T25" fmla="*/ 5 h 44"/>
                <a:gd name="T26" fmla="*/ 4 w 27"/>
                <a:gd name="T27" fmla="*/ 5 h 44"/>
                <a:gd name="T28" fmla="*/ 4 w 27"/>
                <a:gd name="T29" fmla="*/ 2 h 44"/>
                <a:gd name="T30" fmla="*/ 0 w 27"/>
                <a:gd name="T31" fmla="*/ 2 h 44"/>
                <a:gd name="T32" fmla="*/ 0 w 27"/>
                <a:gd name="T33" fmla="*/ 44 h 44"/>
                <a:gd name="T34" fmla="*/ 4 w 27"/>
                <a:gd name="T35" fmla="*/ 44 h 44"/>
                <a:gd name="T36" fmla="*/ 4 w 27"/>
                <a:gd name="T37" fmla="*/ 28 h 44"/>
                <a:gd name="T38" fmla="*/ 11 w 27"/>
                <a:gd name="T39" fmla="*/ 5 h 44"/>
                <a:gd name="T40" fmla="*/ 15 w 27"/>
                <a:gd name="T41" fmla="*/ 5 h 44"/>
                <a:gd name="T42" fmla="*/ 19 w 27"/>
                <a:gd name="T43" fmla="*/ 7 h 44"/>
                <a:gd name="T44" fmla="*/ 21 w 27"/>
                <a:gd name="T45" fmla="*/ 11 h 44"/>
                <a:gd name="T46" fmla="*/ 21 w 27"/>
                <a:gd name="T47" fmla="*/ 17 h 44"/>
                <a:gd name="T48" fmla="*/ 21 w 27"/>
                <a:gd name="T49" fmla="*/ 21 h 44"/>
                <a:gd name="T50" fmla="*/ 19 w 27"/>
                <a:gd name="T51" fmla="*/ 25 h 44"/>
                <a:gd name="T52" fmla="*/ 15 w 27"/>
                <a:gd name="T53" fmla="*/ 27 h 44"/>
                <a:gd name="T54" fmla="*/ 11 w 27"/>
                <a:gd name="T55" fmla="*/ 28 h 44"/>
                <a:gd name="T56" fmla="*/ 9 w 27"/>
                <a:gd name="T57" fmla="*/ 27 h 44"/>
                <a:gd name="T58" fmla="*/ 6 w 27"/>
                <a:gd name="T59" fmla="*/ 25 h 44"/>
                <a:gd name="T60" fmla="*/ 6 w 27"/>
                <a:gd name="T61" fmla="*/ 21 h 44"/>
                <a:gd name="T62" fmla="*/ 4 w 27"/>
                <a:gd name="T63" fmla="*/ 17 h 44"/>
                <a:gd name="T64" fmla="*/ 6 w 27"/>
                <a:gd name="T65" fmla="*/ 11 h 44"/>
                <a:gd name="T66" fmla="*/ 6 w 27"/>
                <a:gd name="T67" fmla="*/ 9 h 44"/>
                <a:gd name="T68" fmla="*/ 9 w 27"/>
                <a:gd name="T69" fmla="*/ 5 h 44"/>
                <a:gd name="T70" fmla="*/ 11 w 27"/>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44"/>
                <a:gd name="T110" fmla="*/ 27 w 27"/>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44">
                  <a:moveTo>
                    <a:pt x="4" y="28"/>
                  </a:moveTo>
                  <a:lnTo>
                    <a:pt x="8" y="32"/>
                  </a:lnTo>
                  <a:lnTo>
                    <a:pt x="13" y="32"/>
                  </a:lnTo>
                  <a:lnTo>
                    <a:pt x="17" y="32"/>
                  </a:lnTo>
                  <a:lnTo>
                    <a:pt x="23" y="28"/>
                  </a:lnTo>
                  <a:lnTo>
                    <a:pt x="25" y="23"/>
                  </a:lnTo>
                  <a:lnTo>
                    <a:pt x="27" y="15"/>
                  </a:lnTo>
                  <a:lnTo>
                    <a:pt x="25" y="9"/>
                  </a:lnTo>
                  <a:lnTo>
                    <a:pt x="23" y="4"/>
                  </a:lnTo>
                  <a:lnTo>
                    <a:pt x="19" y="2"/>
                  </a:lnTo>
                  <a:lnTo>
                    <a:pt x="13" y="0"/>
                  </a:lnTo>
                  <a:lnTo>
                    <a:pt x="8" y="2"/>
                  </a:lnTo>
                  <a:lnTo>
                    <a:pt x="6" y="5"/>
                  </a:lnTo>
                  <a:lnTo>
                    <a:pt x="4" y="5"/>
                  </a:lnTo>
                  <a:lnTo>
                    <a:pt x="4" y="2"/>
                  </a:lnTo>
                  <a:lnTo>
                    <a:pt x="0" y="2"/>
                  </a:lnTo>
                  <a:lnTo>
                    <a:pt x="0" y="44"/>
                  </a:lnTo>
                  <a:lnTo>
                    <a:pt x="4" y="44"/>
                  </a:lnTo>
                  <a:lnTo>
                    <a:pt x="4" y="28"/>
                  </a:lnTo>
                  <a:close/>
                  <a:moveTo>
                    <a:pt x="11" y="5"/>
                  </a:moveTo>
                  <a:lnTo>
                    <a:pt x="15" y="5"/>
                  </a:lnTo>
                  <a:lnTo>
                    <a:pt x="19" y="7"/>
                  </a:lnTo>
                  <a:lnTo>
                    <a:pt x="21" y="11"/>
                  </a:lnTo>
                  <a:lnTo>
                    <a:pt x="21" y="17"/>
                  </a:lnTo>
                  <a:lnTo>
                    <a:pt x="21" y="21"/>
                  </a:lnTo>
                  <a:lnTo>
                    <a:pt x="19" y="25"/>
                  </a:lnTo>
                  <a:lnTo>
                    <a:pt x="15" y="27"/>
                  </a:lnTo>
                  <a:lnTo>
                    <a:pt x="11" y="28"/>
                  </a:lnTo>
                  <a:lnTo>
                    <a:pt x="9" y="27"/>
                  </a:lnTo>
                  <a:lnTo>
                    <a:pt x="6" y="25"/>
                  </a:lnTo>
                  <a:lnTo>
                    <a:pt x="6" y="21"/>
                  </a:lnTo>
                  <a:lnTo>
                    <a:pt x="4" y="17"/>
                  </a:lnTo>
                  <a:lnTo>
                    <a:pt x="6" y="11"/>
                  </a:lnTo>
                  <a:lnTo>
                    <a:pt x="6" y="9"/>
                  </a:lnTo>
                  <a:lnTo>
                    <a:pt x="9" y="5"/>
                  </a:lnTo>
                  <a:lnTo>
                    <a:pt x="11" y="5"/>
                  </a:lnTo>
                  <a:close/>
                </a:path>
              </a:pathLst>
            </a:custGeom>
            <a:solidFill>
              <a:srgbClr val="000000"/>
            </a:solidFill>
            <a:ln w="9525">
              <a:noFill/>
              <a:round/>
              <a:headEnd/>
              <a:tailEnd/>
            </a:ln>
          </p:spPr>
          <p:txBody>
            <a:bodyPr/>
            <a:lstStyle/>
            <a:p>
              <a:endParaRPr lang="en-US"/>
            </a:p>
          </p:txBody>
        </p:sp>
        <p:sp>
          <p:nvSpPr>
            <p:cNvPr id="698" name="Freeform 388"/>
            <p:cNvSpPr>
              <a:spLocks noEditPoints="1"/>
            </p:cNvSpPr>
            <p:nvPr/>
          </p:nvSpPr>
          <p:spPr bwMode="auto">
            <a:xfrm>
              <a:off x="6365780" y="2533121"/>
              <a:ext cx="60291" cy="100354"/>
            </a:xfrm>
            <a:custGeom>
              <a:avLst/>
              <a:gdLst>
                <a:gd name="T0" fmla="*/ 4 w 25"/>
                <a:gd name="T1" fmla="*/ 28 h 44"/>
                <a:gd name="T2" fmla="*/ 8 w 25"/>
                <a:gd name="T3" fmla="*/ 32 h 44"/>
                <a:gd name="T4" fmla="*/ 14 w 25"/>
                <a:gd name="T5" fmla="*/ 32 h 44"/>
                <a:gd name="T6" fmla="*/ 20 w 25"/>
                <a:gd name="T7" fmla="*/ 32 h 44"/>
                <a:gd name="T8" fmla="*/ 23 w 25"/>
                <a:gd name="T9" fmla="*/ 28 h 44"/>
                <a:gd name="T10" fmla="*/ 25 w 25"/>
                <a:gd name="T11" fmla="*/ 23 h 44"/>
                <a:gd name="T12" fmla="*/ 25 w 25"/>
                <a:gd name="T13" fmla="*/ 15 h 44"/>
                <a:gd name="T14" fmla="*/ 25 w 25"/>
                <a:gd name="T15" fmla="*/ 9 h 44"/>
                <a:gd name="T16" fmla="*/ 23 w 25"/>
                <a:gd name="T17" fmla="*/ 4 h 44"/>
                <a:gd name="T18" fmla="*/ 20 w 25"/>
                <a:gd name="T19" fmla="*/ 2 h 44"/>
                <a:gd name="T20" fmla="*/ 14 w 25"/>
                <a:gd name="T21" fmla="*/ 0 h 44"/>
                <a:gd name="T22" fmla="*/ 8 w 25"/>
                <a:gd name="T23" fmla="*/ 2 h 44"/>
                <a:gd name="T24" fmla="*/ 4 w 25"/>
                <a:gd name="T25" fmla="*/ 5 h 44"/>
                <a:gd name="T26" fmla="*/ 4 w 25"/>
                <a:gd name="T27" fmla="*/ 5 h 44"/>
                <a:gd name="T28" fmla="*/ 4 w 25"/>
                <a:gd name="T29" fmla="*/ 2 h 44"/>
                <a:gd name="T30" fmla="*/ 0 w 25"/>
                <a:gd name="T31" fmla="*/ 2 h 44"/>
                <a:gd name="T32" fmla="*/ 0 w 25"/>
                <a:gd name="T33" fmla="*/ 44 h 44"/>
                <a:gd name="T34" fmla="*/ 4 w 25"/>
                <a:gd name="T35" fmla="*/ 44 h 44"/>
                <a:gd name="T36" fmla="*/ 4 w 25"/>
                <a:gd name="T37" fmla="*/ 28 h 44"/>
                <a:gd name="T38" fmla="*/ 12 w 25"/>
                <a:gd name="T39" fmla="*/ 5 h 44"/>
                <a:gd name="T40" fmla="*/ 16 w 25"/>
                <a:gd name="T41" fmla="*/ 5 h 44"/>
                <a:gd name="T42" fmla="*/ 20 w 25"/>
                <a:gd name="T43" fmla="*/ 7 h 44"/>
                <a:gd name="T44" fmla="*/ 20 w 25"/>
                <a:gd name="T45" fmla="*/ 11 h 44"/>
                <a:gd name="T46" fmla="*/ 22 w 25"/>
                <a:gd name="T47" fmla="*/ 17 h 44"/>
                <a:gd name="T48" fmla="*/ 20 w 25"/>
                <a:gd name="T49" fmla="*/ 21 h 44"/>
                <a:gd name="T50" fmla="*/ 20 w 25"/>
                <a:gd name="T51" fmla="*/ 25 h 44"/>
                <a:gd name="T52" fmla="*/ 16 w 25"/>
                <a:gd name="T53" fmla="*/ 27 h 44"/>
                <a:gd name="T54" fmla="*/ 14 w 25"/>
                <a:gd name="T55" fmla="*/ 28 h 44"/>
                <a:gd name="T56" fmla="*/ 10 w 25"/>
                <a:gd name="T57" fmla="*/ 27 h 44"/>
                <a:gd name="T58" fmla="*/ 6 w 25"/>
                <a:gd name="T59" fmla="*/ 25 h 44"/>
                <a:gd name="T60" fmla="*/ 4 w 25"/>
                <a:gd name="T61" fmla="*/ 21 h 44"/>
                <a:gd name="T62" fmla="*/ 4 w 25"/>
                <a:gd name="T63" fmla="*/ 17 h 44"/>
                <a:gd name="T64" fmla="*/ 4 w 25"/>
                <a:gd name="T65" fmla="*/ 11 h 44"/>
                <a:gd name="T66" fmla="*/ 6 w 25"/>
                <a:gd name="T67" fmla="*/ 9 h 44"/>
                <a:gd name="T68" fmla="*/ 8 w 25"/>
                <a:gd name="T69" fmla="*/ 5 h 44"/>
                <a:gd name="T70" fmla="*/ 12 w 25"/>
                <a:gd name="T71" fmla="*/ 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
                <a:gd name="T109" fmla="*/ 0 h 44"/>
                <a:gd name="T110" fmla="*/ 25 w 25"/>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 h="44">
                  <a:moveTo>
                    <a:pt x="4" y="28"/>
                  </a:moveTo>
                  <a:lnTo>
                    <a:pt x="8" y="32"/>
                  </a:lnTo>
                  <a:lnTo>
                    <a:pt x="14" y="32"/>
                  </a:lnTo>
                  <a:lnTo>
                    <a:pt x="20" y="32"/>
                  </a:lnTo>
                  <a:lnTo>
                    <a:pt x="23" y="28"/>
                  </a:lnTo>
                  <a:lnTo>
                    <a:pt x="25" y="23"/>
                  </a:lnTo>
                  <a:lnTo>
                    <a:pt x="25" y="15"/>
                  </a:lnTo>
                  <a:lnTo>
                    <a:pt x="25" y="9"/>
                  </a:lnTo>
                  <a:lnTo>
                    <a:pt x="23" y="4"/>
                  </a:lnTo>
                  <a:lnTo>
                    <a:pt x="20" y="2"/>
                  </a:lnTo>
                  <a:lnTo>
                    <a:pt x="14" y="0"/>
                  </a:lnTo>
                  <a:lnTo>
                    <a:pt x="8" y="2"/>
                  </a:lnTo>
                  <a:lnTo>
                    <a:pt x="4" y="5"/>
                  </a:lnTo>
                  <a:lnTo>
                    <a:pt x="4" y="2"/>
                  </a:lnTo>
                  <a:lnTo>
                    <a:pt x="0" y="2"/>
                  </a:lnTo>
                  <a:lnTo>
                    <a:pt x="0" y="44"/>
                  </a:lnTo>
                  <a:lnTo>
                    <a:pt x="4" y="44"/>
                  </a:lnTo>
                  <a:lnTo>
                    <a:pt x="4" y="28"/>
                  </a:lnTo>
                  <a:close/>
                  <a:moveTo>
                    <a:pt x="12" y="5"/>
                  </a:moveTo>
                  <a:lnTo>
                    <a:pt x="16" y="5"/>
                  </a:lnTo>
                  <a:lnTo>
                    <a:pt x="20" y="7"/>
                  </a:lnTo>
                  <a:lnTo>
                    <a:pt x="20" y="11"/>
                  </a:lnTo>
                  <a:lnTo>
                    <a:pt x="22" y="17"/>
                  </a:lnTo>
                  <a:lnTo>
                    <a:pt x="20" y="21"/>
                  </a:lnTo>
                  <a:lnTo>
                    <a:pt x="20" y="25"/>
                  </a:lnTo>
                  <a:lnTo>
                    <a:pt x="16" y="27"/>
                  </a:lnTo>
                  <a:lnTo>
                    <a:pt x="14" y="28"/>
                  </a:lnTo>
                  <a:lnTo>
                    <a:pt x="10" y="27"/>
                  </a:lnTo>
                  <a:lnTo>
                    <a:pt x="6" y="25"/>
                  </a:lnTo>
                  <a:lnTo>
                    <a:pt x="4" y="21"/>
                  </a:lnTo>
                  <a:lnTo>
                    <a:pt x="4" y="17"/>
                  </a:lnTo>
                  <a:lnTo>
                    <a:pt x="4" y="11"/>
                  </a:lnTo>
                  <a:lnTo>
                    <a:pt x="6" y="9"/>
                  </a:lnTo>
                  <a:lnTo>
                    <a:pt x="8" y="5"/>
                  </a:lnTo>
                  <a:lnTo>
                    <a:pt x="12" y="5"/>
                  </a:lnTo>
                  <a:close/>
                </a:path>
              </a:pathLst>
            </a:custGeom>
            <a:solidFill>
              <a:srgbClr val="000000"/>
            </a:solidFill>
            <a:ln w="9525">
              <a:noFill/>
              <a:round/>
              <a:headEnd/>
              <a:tailEnd/>
            </a:ln>
          </p:spPr>
          <p:txBody>
            <a:bodyPr/>
            <a:lstStyle/>
            <a:p>
              <a:endParaRPr lang="en-US"/>
            </a:p>
          </p:txBody>
        </p:sp>
        <p:sp>
          <p:nvSpPr>
            <p:cNvPr id="699" name="Freeform 389"/>
            <p:cNvSpPr>
              <a:spLocks noEditPoints="1"/>
            </p:cNvSpPr>
            <p:nvPr/>
          </p:nvSpPr>
          <p:spPr bwMode="auto">
            <a:xfrm>
              <a:off x="6440542" y="2533121"/>
              <a:ext cx="69938" cy="72985"/>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5 w 29"/>
                <a:gd name="T11" fmla="*/ 5 h 32"/>
                <a:gd name="T12" fmla="*/ 23 w 29"/>
                <a:gd name="T13" fmla="*/ 4 h 32"/>
                <a:gd name="T14" fmla="*/ 19 w 29"/>
                <a:gd name="T15" fmla="*/ 2 h 32"/>
                <a:gd name="T16" fmla="*/ 14 w 29"/>
                <a:gd name="T17" fmla="*/ 0 h 32"/>
                <a:gd name="T18" fmla="*/ 8 w 29"/>
                <a:gd name="T19" fmla="*/ 2 h 32"/>
                <a:gd name="T20" fmla="*/ 4 w 29"/>
                <a:gd name="T21" fmla="*/ 4 h 32"/>
                <a:gd name="T22" fmla="*/ 2 w 29"/>
                <a:gd name="T23" fmla="*/ 5 h 32"/>
                <a:gd name="T24" fmla="*/ 2 w 29"/>
                <a:gd name="T25" fmla="*/ 11 h 32"/>
                <a:gd name="T26" fmla="*/ 6 w 29"/>
                <a:gd name="T27" fmla="*/ 11 h 32"/>
                <a:gd name="T28" fmla="*/ 6 w 29"/>
                <a:gd name="T29" fmla="*/ 7 h 32"/>
                <a:gd name="T30" fmla="*/ 8 w 29"/>
                <a:gd name="T31" fmla="*/ 5 h 32"/>
                <a:gd name="T32" fmla="*/ 10 w 29"/>
                <a:gd name="T33" fmla="*/ 5 h 32"/>
                <a:gd name="T34" fmla="*/ 14 w 29"/>
                <a:gd name="T35" fmla="*/ 4 h 32"/>
                <a:gd name="T36" fmla="*/ 16 w 29"/>
                <a:gd name="T37" fmla="*/ 5 h 32"/>
                <a:gd name="T38" fmla="*/ 17 w 29"/>
                <a:gd name="T39" fmla="*/ 5 h 32"/>
                <a:gd name="T40" fmla="*/ 19 w 29"/>
                <a:gd name="T41" fmla="*/ 7 h 32"/>
                <a:gd name="T42" fmla="*/ 19 w 29"/>
                <a:gd name="T43" fmla="*/ 9 h 32"/>
                <a:gd name="T44" fmla="*/ 19 w 29"/>
                <a:gd name="T45" fmla="*/ 11 h 32"/>
                <a:gd name="T46" fmla="*/ 19 w 29"/>
                <a:gd name="T47" fmla="*/ 13 h 32"/>
                <a:gd name="T48" fmla="*/ 12 w 29"/>
                <a:gd name="T49" fmla="*/ 15 h 32"/>
                <a:gd name="T50" fmla="*/ 6 w 29"/>
                <a:gd name="T51" fmla="*/ 15 h 32"/>
                <a:gd name="T52" fmla="*/ 4 w 29"/>
                <a:gd name="T53" fmla="*/ 15 h 32"/>
                <a:gd name="T54" fmla="*/ 2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21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7 w 29"/>
                <a:gd name="T87" fmla="*/ 27 h 32"/>
                <a:gd name="T88" fmla="*/ 16 w 29"/>
                <a:gd name="T89" fmla="*/ 27 h 32"/>
                <a:gd name="T90" fmla="*/ 12 w 29"/>
                <a:gd name="T91" fmla="*/ 28 h 32"/>
                <a:gd name="T92" fmla="*/ 6 w 29"/>
                <a:gd name="T93" fmla="*/ 27 h 32"/>
                <a:gd name="T94" fmla="*/ 6 w 29"/>
                <a:gd name="T95" fmla="*/ 25 h 32"/>
                <a:gd name="T96" fmla="*/ 6 w 29"/>
                <a:gd name="T97" fmla="*/ 23 h 32"/>
                <a:gd name="T98" fmla="*/ 6 w 29"/>
                <a:gd name="T99" fmla="*/ 21 h 32"/>
                <a:gd name="T100" fmla="*/ 6 w 29"/>
                <a:gd name="T101" fmla="*/ 21 h 32"/>
                <a:gd name="T102" fmla="*/ 12 w 29"/>
                <a:gd name="T103" fmla="*/ 19 h 32"/>
                <a:gd name="T104" fmla="*/ 17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5" y="5"/>
                  </a:lnTo>
                  <a:lnTo>
                    <a:pt x="23" y="4"/>
                  </a:lnTo>
                  <a:lnTo>
                    <a:pt x="19" y="2"/>
                  </a:lnTo>
                  <a:lnTo>
                    <a:pt x="14" y="0"/>
                  </a:lnTo>
                  <a:lnTo>
                    <a:pt x="8" y="2"/>
                  </a:lnTo>
                  <a:lnTo>
                    <a:pt x="4" y="4"/>
                  </a:lnTo>
                  <a:lnTo>
                    <a:pt x="2" y="5"/>
                  </a:lnTo>
                  <a:lnTo>
                    <a:pt x="2" y="11"/>
                  </a:lnTo>
                  <a:lnTo>
                    <a:pt x="6" y="11"/>
                  </a:lnTo>
                  <a:lnTo>
                    <a:pt x="6" y="7"/>
                  </a:lnTo>
                  <a:lnTo>
                    <a:pt x="8" y="5"/>
                  </a:lnTo>
                  <a:lnTo>
                    <a:pt x="10" y="5"/>
                  </a:lnTo>
                  <a:lnTo>
                    <a:pt x="14" y="4"/>
                  </a:lnTo>
                  <a:lnTo>
                    <a:pt x="16" y="5"/>
                  </a:lnTo>
                  <a:lnTo>
                    <a:pt x="17" y="5"/>
                  </a:lnTo>
                  <a:lnTo>
                    <a:pt x="19" y="7"/>
                  </a:lnTo>
                  <a:lnTo>
                    <a:pt x="19" y="9"/>
                  </a:lnTo>
                  <a:lnTo>
                    <a:pt x="19" y="11"/>
                  </a:lnTo>
                  <a:lnTo>
                    <a:pt x="19" y="13"/>
                  </a:lnTo>
                  <a:lnTo>
                    <a:pt x="12" y="15"/>
                  </a:lnTo>
                  <a:lnTo>
                    <a:pt x="6" y="15"/>
                  </a:lnTo>
                  <a:lnTo>
                    <a:pt x="4" y="15"/>
                  </a:lnTo>
                  <a:lnTo>
                    <a:pt x="2" y="19"/>
                  </a:lnTo>
                  <a:lnTo>
                    <a:pt x="0" y="21"/>
                  </a:lnTo>
                  <a:lnTo>
                    <a:pt x="0" y="23"/>
                  </a:lnTo>
                  <a:lnTo>
                    <a:pt x="0" y="27"/>
                  </a:lnTo>
                  <a:lnTo>
                    <a:pt x="2" y="30"/>
                  </a:lnTo>
                  <a:lnTo>
                    <a:pt x="6" y="32"/>
                  </a:lnTo>
                  <a:lnTo>
                    <a:pt x="10" y="32"/>
                  </a:lnTo>
                  <a:lnTo>
                    <a:pt x="16" y="32"/>
                  </a:lnTo>
                  <a:lnTo>
                    <a:pt x="21" y="28"/>
                  </a:lnTo>
                  <a:lnTo>
                    <a:pt x="21" y="32"/>
                  </a:lnTo>
                  <a:lnTo>
                    <a:pt x="25" y="32"/>
                  </a:lnTo>
                  <a:lnTo>
                    <a:pt x="29" y="32"/>
                  </a:lnTo>
                  <a:lnTo>
                    <a:pt x="29" y="28"/>
                  </a:lnTo>
                  <a:close/>
                  <a:moveTo>
                    <a:pt x="19" y="21"/>
                  </a:moveTo>
                  <a:lnTo>
                    <a:pt x="19" y="21"/>
                  </a:lnTo>
                  <a:lnTo>
                    <a:pt x="19" y="25"/>
                  </a:lnTo>
                  <a:lnTo>
                    <a:pt x="17" y="27"/>
                  </a:lnTo>
                  <a:lnTo>
                    <a:pt x="16" y="27"/>
                  </a:lnTo>
                  <a:lnTo>
                    <a:pt x="12" y="28"/>
                  </a:lnTo>
                  <a:lnTo>
                    <a:pt x="6" y="27"/>
                  </a:lnTo>
                  <a:lnTo>
                    <a:pt x="6" y="25"/>
                  </a:lnTo>
                  <a:lnTo>
                    <a:pt x="6" y="23"/>
                  </a:lnTo>
                  <a:lnTo>
                    <a:pt x="6" y="21"/>
                  </a:lnTo>
                  <a:lnTo>
                    <a:pt x="12" y="19"/>
                  </a:lnTo>
                  <a:lnTo>
                    <a:pt x="17" y="17"/>
                  </a:lnTo>
                  <a:lnTo>
                    <a:pt x="19" y="17"/>
                  </a:lnTo>
                  <a:lnTo>
                    <a:pt x="19" y="21"/>
                  </a:lnTo>
                  <a:close/>
                </a:path>
              </a:pathLst>
            </a:custGeom>
            <a:solidFill>
              <a:srgbClr val="000000"/>
            </a:solidFill>
            <a:ln w="9525">
              <a:noFill/>
              <a:round/>
              <a:headEnd/>
              <a:tailEnd/>
            </a:ln>
          </p:spPr>
          <p:txBody>
            <a:bodyPr/>
            <a:lstStyle/>
            <a:p>
              <a:endParaRPr lang="en-US"/>
            </a:p>
          </p:txBody>
        </p:sp>
        <p:sp>
          <p:nvSpPr>
            <p:cNvPr id="700" name="Rectangle 390"/>
            <p:cNvSpPr>
              <a:spLocks noChangeArrowheads="1"/>
            </p:cNvSpPr>
            <p:nvPr/>
          </p:nvSpPr>
          <p:spPr bwMode="auto">
            <a:xfrm>
              <a:off x="6524949" y="2510313"/>
              <a:ext cx="12058" cy="95793"/>
            </a:xfrm>
            <a:prstGeom prst="rect">
              <a:avLst/>
            </a:prstGeom>
            <a:solidFill>
              <a:srgbClr val="000000"/>
            </a:solidFill>
            <a:ln w="9525">
              <a:noFill/>
              <a:miter lim="800000"/>
              <a:headEnd/>
              <a:tailEnd/>
            </a:ln>
          </p:spPr>
          <p:txBody>
            <a:bodyPr/>
            <a:lstStyle/>
            <a:p>
              <a:pPr eaLnBrk="0" hangingPunct="0"/>
              <a:endParaRPr lang="en-US"/>
            </a:p>
          </p:txBody>
        </p:sp>
        <p:sp>
          <p:nvSpPr>
            <p:cNvPr id="701" name="Freeform 391"/>
            <p:cNvSpPr>
              <a:spLocks noEditPoints="1"/>
            </p:cNvSpPr>
            <p:nvPr/>
          </p:nvSpPr>
          <p:spPr bwMode="auto">
            <a:xfrm>
              <a:off x="6551477" y="2533121"/>
              <a:ext cx="69938" cy="72985"/>
            </a:xfrm>
            <a:custGeom>
              <a:avLst/>
              <a:gdLst>
                <a:gd name="T0" fmla="*/ 29 w 29"/>
                <a:gd name="T1" fmla="*/ 28 h 32"/>
                <a:gd name="T2" fmla="*/ 27 w 29"/>
                <a:gd name="T3" fmla="*/ 28 h 32"/>
                <a:gd name="T4" fmla="*/ 25 w 29"/>
                <a:gd name="T5" fmla="*/ 28 h 32"/>
                <a:gd name="T6" fmla="*/ 25 w 29"/>
                <a:gd name="T7" fmla="*/ 27 h 32"/>
                <a:gd name="T8" fmla="*/ 25 w 29"/>
                <a:gd name="T9" fmla="*/ 9 h 32"/>
                <a:gd name="T10" fmla="*/ 23 w 29"/>
                <a:gd name="T11" fmla="*/ 5 h 32"/>
                <a:gd name="T12" fmla="*/ 21 w 29"/>
                <a:gd name="T13" fmla="*/ 4 h 32"/>
                <a:gd name="T14" fmla="*/ 18 w 29"/>
                <a:gd name="T15" fmla="*/ 2 h 32"/>
                <a:gd name="T16" fmla="*/ 14 w 29"/>
                <a:gd name="T17" fmla="*/ 0 h 32"/>
                <a:gd name="T18" fmla="*/ 8 w 29"/>
                <a:gd name="T19" fmla="*/ 2 h 32"/>
                <a:gd name="T20" fmla="*/ 4 w 29"/>
                <a:gd name="T21" fmla="*/ 4 h 32"/>
                <a:gd name="T22" fmla="*/ 2 w 29"/>
                <a:gd name="T23" fmla="*/ 5 h 32"/>
                <a:gd name="T24" fmla="*/ 0 w 29"/>
                <a:gd name="T25" fmla="*/ 11 h 32"/>
                <a:gd name="T26" fmla="*/ 6 w 29"/>
                <a:gd name="T27" fmla="*/ 11 h 32"/>
                <a:gd name="T28" fmla="*/ 6 w 29"/>
                <a:gd name="T29" fmla="*/ 7 h 32"/>
                <a:gd name="T30" fmla="*/ 8 w 29"/>
                <a:gd name="T31" fmla="*/ 5 h 32"/>
                <a:gd name="T32" fmla="*/ 10 w 29"/>
                <a:gd name="T33" fmla="*/ 5 h 32"/>
                <a:gd name="T34" fmla="*/ 12 w 29"/>
                <a:gd name="T35" fmla="*/ 4 h 32"/>
                <a:gd name="T36" fmla="*/ 16 w 29"/>
                <a:gd name="T37" fmla="*/ 5 h 32"/>
                <a:gd name="T38" fmla="*/ 18 w 29"/>
                <a:gd name="T39" fmla="*/ 5 h 32"/>
                <a:gd name="T40" fmla="*/ 19 w 29"/>
                <a:gd name="T41" fmla="*/ 7 h 32"/>
                <a:gd name="T42" fmla="*/ 19 w 29"/>
                <a:gd name="T43" fmla="*/ 9 h 32"/>
                <a:gd name="T44" fmla="*/ 19 w 29"/>
                <a:gd name="T45" fmla="*/ 11 h 32"/>
                <a:gd name="T46" fmla="*/ 18 w 29"/>
                <a:gd name="T47" fmla="*/ 13 h 32"/>
                <a:gd name="T48" fmla="*/ 12 w 29"/>
                <a:gd name="T49" fmla="*/ 15 h 32"/>
                <a:gd name="T50" fmla="*/ 6 w 29"/>
                <a:gd name="T51" fmla="*/ 15 h 32"/>
                <a:gd name="T52" fmla="*/ 2 w 29"/>
                <a:gd name="T53" fmla="*/ 15 h 32"/>
                <a:gd name="T54" fmla="*/ 0 w 29"/>
                <a:gd name="T55" fmla="*/ 19 h 32"/>
                <a:gd name="T56" fmla="*/ 0 w 29"/>
                <a:gd name="T57" fmla="*/ 21 h 32"/>
                <a:gd name="T58" fmla="*/ 0 w 29"/>
                <a:gd name="T59" fmla="*/ 23 h 32"/>
                <a:gd name="T60" fmla="*/ 0 w 29"/>
                <a:gd name="T61" fmla="*/ 27 h 32"/>
                <a:gd name="T62" fmla="*/ 2 w 29"/>
                <a:gd name="T63" fmla="*/ 30 h 32"/>
                <a:gd name="T64" fmla="*/ 6 w 29"/>
                <a:gd name="T65" fmla="*/ 32 h 32"/>
                <a:gd name="T66" fmla="*/ 10 w 29"/>
                <a:gd name="T67" fmla="*/ 32 h 32"/>
                <a:gd name="T68" fmla="*/ 16 w 29"/>
                <a:gd name="T69" fmla="*/ 32 h 32"/>
                <a:gd name="T70" fmla="*/ 19 w 29"/>
                <a:gd name="T71" fmla="*/ 28 h 32"/>
                <a:gd name="T72" fmla="*/ 21 w 29"/>
                <a:gd name="T73" fmla="*/ 32 h 32"/>
                <a:gd name="T74" fmla="*/ 25 w 29"/>
                <a:gd name="T75" fmla="*/ 32 h 32"/>
                <a:gd name="T76" fmla="*/ 29 w 29"/>
                <a:gd name="T77" fmla="*/ 32 h 32"/>
                <a:gd name="T78" fmla="*/ 29 w 29"/>
                <a:gd name="T79" fmla="*/ 28 h 32"/>
                <a:gd name="T80" fmla="*/ 19 w 29"/>
                <a:gd name="T81" fmla="*/ 21 h 32"/>
                <a:gd name="T82" fmla="*/ 19 w 29"/>
                <a:gd name="T83" fmla="*/ 21 h 32"/>
                <a:gd name="T84" fmla="*/ 19 w 29"/>
                <a:gd name="T85" fmla="*/ 25 h 32"/>
                <a:gd name="T86" fmla="*/ 18 w 29"/>
                <a:gd name="T87" fmla="*/ 27 h 32"/>
                <a:gd name="T88" fmla="*/ 16 w 29"/>
                <a:gd name="T89" fmla="*/ 27 h 32"/>
                <a:gd name="T90" fmla="*/ 10 w 29"/>
                <a:gd name="T91" fmla="*/ 28 h 32"/>
                <a:gd name="T92" fmla="*/ 6 w 29"/>
                <a:gd name="T93" fmla="*/ 27 h 32"/>
                <a:gd name="T94" fmla="*/ 6 w 29"/>
                <a:gd name="T95" fmla="*/ 25 h 32"/>
                <a:gd name="T96" fmla="*/ 4 w 29"/>
                <a:gd name="T97" fmla="*/ 23 h 32"/>
                <a:gd name="T98" fmla="*/ 6 w 29"/>
                <a:gd name="T99" fmla="*/ 21 h 32"/>
                <a:gd name="T100" fmla="*/ 6 w 29"/>
                <a:gd name="T101" fmla="*/ 21 h 32"/>
                <a:gd name="T102" fmla="*/ 12 w 29"/>
                <a:gd name="T103" fmla="*/ 19 h 32"/>
                <a:gd name="T104" fmla="*/ 16 w 29"/>
                <a:gd name="T105" fmla="*/ 17 h 32"/>
                <a:gd name="T106" fmla="*/ 19 w 29"/>
                <a:gd name="T107" fmla="*/ 17 h 32"/>
                <a:gd name="T108" fmla="*/ 19 w 29"/>
                <a:gd name="T109" fmla="*/ 17 h 32"/>
                <a:gd name="T110" fmla="*/ 19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7" y="28"/>
                  </a:lnTo>
                  <a:lnTo>
                    <a:pt x="25" y="28"/>
                  </a:lnTo>
                  <a:lnTo>
                    <a:pt x="25" y="27"/>
                  </a:lnTo>
                  <a:lnTo>
                    <a:pt x="25" y="9"/>
                  </a:lnTo>
                  <a:lnTo>
                    <a:pt x="23" y="5"/>
                  </a:lnTo>
                  <a:lnTo>
                    <a:pt x="21" y="4"/>
                  </a:lnTo>
                  <a:lnTo>
                    <a:pt x="18" y="2"/>
                  </a:lnTo>
                  <a:lnTo>
                    <a:pt x="14" y="0"/>
                  </a:lnTo>
                  <a:lnTo>
                    <a:pt x="8" y="2"/>
                  </a:lnTo>
                  <a:lnTo>
                    <a:pt x="4" y="4"/>
                  </a:lnTo>
                  <a:lnTo>
                    <a:pt x="2" y="5"/>
                  </a:lnTo>
                  <a:lnTo>
                    <a:pt x="0" y="11"/>
                  </a:lnTo>
                  <a:lnTo>
                    <a:pt x="6" y="11"/>
                  </a:lnTo>
                  <a:lnTo>
                    <a:pt x="6" y="7"/>
                  </a:lnTo>
                  <a:lnTo>
                    <a:pt x="8" y="5"/>
                  </a:lnTo>
                  <a:lnTo>
                    <a:pt x="10" y="5"/>
                  </a:lnTo>
                  <a:lnTo>
                    <a:pt x="12" y="4"/>
                  </a:lnTo>
                  <a:lnTo>
                    <a:pt x="16" y="5"/>
                  </a:lnTo>
                  <a:lnTo>
                    <a:pt x="18" y="5"/>
                  </a:lnTo>
                  <a:lnTo>
                    <a:pt x="19" y="7"/>
                  </a:lnTo>
                  <a:lnTo>
                    <a:pt x="19" y="9"/>
                  </a:lnTo>
                  <a:lnTo>
                    <a:pt x="19" y="11"/>
                  </a:lnTo>
                  <a:lnTo>
                    <a:pt x="18" y="13"/>
                  </a:lnTo>
                  <a:lnTo>
                    <a:pt x="12" y="15"/>
                  </a:lnTo>
                  <a:lnTo>
                    <a:pt x="6" y="15"/>
                  </a:lnTo>
                  <a:lnTo>
                    <a:pt x="2" y="15"/>
                  </a:lnTo>
                  <a:lnTo>
                    <a:pt x="0" y="19"/>
                  </a:lnTo>
                  <a:lnTo>
                    <a:pt x="0" y="21"/>
                  </a:lnTo>
                  <a:lnTo>
                    <a:pt x="0" y="23"/>
                  </a:lnTo>
                  <a:lnTo>
                    <a:pt x="0" y="27"/>
                  </a:lnTo>
                  <a:lnTo>
                    <a:pt x="2" y="30"/>
                  </a:lnTo>
                  <a:lnTo>
                    <a:pt x="6" y="32"/>
                  </a:lnTo>
                  <a:lnTo>
                    <a:pt x="10" y="32"/>
                  </a:lnTo>
                  <a:lnTo>
                    <a:pt x="16" y="32"/>
                  </a:lnTo>
                  <a:lnTo>
                    <a:pt x="19" y="28"/>
                  </a:lnTo>
                  <a:lnTo>
                    <a:pt x="21" y="32"/>
                  </a:lnTo>
                  <a:lnTo>
                    <a:pt x="25" y="32"/>
                  </a:lnTo>
                  <a:lnTo>
                    <a:pt x="29" y="32"/>
                  </a:lnTo>
                  <a:lnTo>
                    <a:pt x="29" y="28"/>
                  </a:lnTo>
                  <a:close/>
                  <a:moveTo>
                    <a:pt x="19" y="21"/>
                  </a:moveTo>
                  <a:lnTo>
                    <a:pt x="19" y="21"/>
                  </a:lnTo>
                  <a:lnTo>
                    <a:pt x="19" y="25"/>
                  </a:lnTo>
                  <a:lnTo>
                    <a:pt x="18" y="27"/>
                  </a:lnTo>
                  <a:lnTo>
                    <a:pt x="16" y="27"/>
                  </a:lnTo>
                  <a:lnTo>
                    <a:pt x="10" y="28"/>
                  </a:lnTo>
                  <a:lnTo>
                    <a:pt x="6" y="27"/>
                  </a:lnTo>
                  <a:lnTo>
                    <a:pt x="6" y="25"/>
                  </a:lnTo>
                  <a:lnTo>
                    <a:pt x="4" y="23"/>
                  </a:lnTo>
                  <a:lnTo>
                    <a:pt x="6" y="21"/>
                  </a:lnTo>
                  <a:lnTo>
                    <a:pt x="12" y="19"/>
                  </a:lnTo>
                  <a:lnTo>
                    <a:pt x="16" y="17"/>
                  </a:lnTo>
                  <a:lnTo>
                    <a:pt x="19" y="17"/>
                  </a:lnTo>
                  <a:lnTo>
                    <a:pt x="19" y="21"/>
                  </a:lnTo>
                  <a:close/>
                </a:path>
              </a:pathLst>
            </a:custGeom>
            <a:solidFill>
              <a:srgbClr val="000000"/>
            </a:solidFill>
            <a:ln w="9525">
              <a:noFill/>
              <a:round/>
              <a:headEnd/>
              <a:tailEnd/>
            </a:ln>
          </p:spPr>
          <p:txBody>
            <a:bodyPr/>
            <a:lstStyle/>
            <a:p>
              <a:endParaRPr lang="en-US"/>
            </a:p>
          </p:txBody>
        </p:sp>
        <p:sp>
          <p:nvSpPr>
            <p:cNvPr id="702" name="Freeform 392"/>
            <p:cNvSpPr>
              <a:spLocks/>
            </p:cNvSpPr>
            <p:nvPr/>
          </p:nvSpPr>
          <p:spPr bwMode="auto">
            <a:xfrm>
              <a:off x="6626239" y="2533121"/>
              <a:ext cx="65115" cy="72985"/>
            </a:xfrm>
            <a:custGeom>
              <a:avLst/>
              <a:gdLst>
                <a:gd name="T0" fmla="*/ 27 w 27"/>
                <a:gd name="T1" fmla="*/ 11 h 32"/>
                <a:gd name="T2" fmla="*/ 25 w 27"/>
                <a:gd name="T3" fmla="*/ 7 h 32"/>
                <a:gd name="T4" fmla="*/ 23 w 27"/>
                <a:gd name="T5" fmla="*/ 4 h 32"/>
                <a:gd name="T6" fmla="*/ 19 w 27"/>
                <a:gd name="T7" fmla="*/ 2 h 32"/>
                <a:gd name="T8" fmla="*/ 15 w 27"/>
                <a:gd name="T9" fmla="*/ 0 h 32"/>
                <a:gd name="T10" fmla="*/ 10 w 27"/>
                <a:gd name="T11" fmla="*/ 2 h 32"/>
                <a:gd name="T12" fmla="*/ 4 w 27"/>
                <a:gd name="T13" fmla="*/ 5 h 32"/>
                <a:gd name="T14" fmla="*/ 2 w 27"/>
                <a:gd name="T15" fmla="*/ 9 h 32"/>
                <a:gd name="T16" fmla="*/ 0 w 27"/>
                <a:gd name="T17" fmla="*/ 17 h 32"/>
                <a:gd name="T18" fmla="*/ 2 w 27"/>
                <a:gd name="T19" fmla="*/ 23 h 32"/>
                <a:gd name="T20" fmla="*/ 4 w 27"/>
                <a:gd name="T21" fmla="*/ 28 h 32"/>
                <a:gd name="T22" fmla="*/ 10 w 27"/>
                <a:gd name="T23" fmla="*/ 32 h 32"/>
                <a:gd name="T24" fmla="*/ 15 w 27"/>
                <a:gd name="T25" fmla="*/ 32 h 32"/>
                <a:gd name="T26" fmla="*/ 19 w 27"/>
                <a:gd name="T27" fmla="*/ 32 h 32"/>
                <a:gd name="T28" fmla="*/ 23 w 27"/>
                <a:gd name="T29" fmla="*/ 28 h 32"/>
                <a:gd name="T30" fmla="*/ 25 w 27"/>
                <a:gd name="T31" fmla="*/ 27 h 32"/>
                <a:gd name="T32" fmla="*/ 27 w 27"/>
                <a:gd name="T33" fmla="*/ 21 h 32"/>
                <a:gd name="T34" fmla="*/ 21 w 27"/>
                <a:gd name="T35" fmla="*/ 21 h 32"/>
                <a:gd name="T36" fmla="*/ 21 w 27"/>
                <a:gd name="T37" fmla="*/ 25 h 32"/>
                <a:gd name="T38" fmla="*/ 19 w 27"/>
                <a:gd name="T39" fmla="*/ 27 h 32"/>
                <a:gd name="T40" fmla="*/ 17 w 27"/>
                <a:gd name="T41" fmla="*/ 28 h 32"/>
                <a:gd name="T42" fmla="*/ 13 w 27"/>
                <a:gd name="T43" fmla="*/ 28 h 32"/>
                <a:gd name="T44" fmla="*/ 10 w 27"/>
                <a:gd name="T45" fmla="*/ 27 h 32"/>
                <a:gd name="T46" fmla="*/ 8 w 27"/>
                <a:gd name="T47" fmla="*/ 25 h 32"/>
                <a:gd name="T48" fmla="*/ 6 w 27"/>
                <a:gd name="T49" fmla="*/ 21 h 32"/>
                <a:gd name="T50" fmla="*/ 6 w 27"/>
                <a:gd name="T51" fmla="*/ 17 h 32"/>
                <a:gd name="T52" fmla="*/ 6 w 27"/>
                <a:gd name="T53" fmla="*/ 11 h 32"/>
                <a:gd name="T54" fmla="*/ 8 w 27"/>
                <a:gd name="T55" fmla="*/ 7 h 32"/>
                <a:gd name="T56" fmla="*/ 11 w 27"/>
                <a:gd name="T57" fmla="*/ 5 h 32"/>
                <a:gd name="T58" fmla="*/ 15 w 27"/>
                <a:gd name="T59" fmla="*/ 5 h 32"/>
                <a:gd name="T60" fmla="*/ 17 w 27"/>
                <a:gd name="T61" fmla="*/ 5 h 32"/>
                <a:gd name="T62" fmla="*/ 19 w 27"/>
                <a:gd name="T63" fmla="*/ 7 h 32"/>
                <a:gd name="T64" fmla="*/ 21 w 27"/>
                <a:gd name="T65" fmla="*/ 9 h 32"/>
                <a:gd name="T66" fmla="*/ 21 w 27"/>
                <a:gd name="T67" fmla="*/ 11 h 32"/>
                <a:gd name="T68" fmla="*/ 27 w 27"/>
                <a:gd name="T69" fmla="*/ 1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
                <a:gd name="T106" fmla="*/ 0 h 32"/>
                <a:gd name="T107" fmla="*/ 27 w 27"/>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 h="32">
                  <a:moveTo>
                    <a:pt x="27" y="11"/>
                  </a:moveTo>
                  <a:lnTo>
                    <a:pt x="25" y="7"/>
                  </a:lnTo>
                  <a:lnTo>
                    <a:pt x="23" y="4"/>
                  </a:lnTo>
                  <a:lnTo>
                    <a:pt x="19" y="2"/>
                  </a:lnTo>
                  <a:lnTo>
                    <a:pt x="15" y="0"/>
                  </a:lnTo>
                  <a:lnTo>
                    <a:pt x="10" y="2"/>
                  </a:lnTo>
                  <a:lnTo>
                    <a:pt x="4" y="5"/>
                  </a:lnTo>
                  <a:lnTo>
                    <a:pt x="2" y="9"/>
                  </a:lnTo>
                  <a:lnTo>
                    <a:pt x="0" y="17"/>
                  </a:lnTo>
                  <a:lnTo>
                    <a:pt x="2" y="23"/>
                  </a:lnTo>
                  <a:lnTo>
                    <a:pt x="4" y="28"/>
                  </a:lnTo>
                  <a:lnTo>
                    <a:pt x="10" y="32"/>
                  </a:lnTo>
                  <a:lnTo>
                    <a:pt x="15" y="32"/>
                  </a:lnTo>
                  <a:lnTo>
                    <a:pt x="19" y="32"/>
                  </a:lnTo>
                  <a:lnTo>
                    <a:pt x="23" y="28"/>
                  </a:lnTo>
                  <a:lnTo>
                    <a:pt x="25" y="27"/>
                  </a:lnTo>
                  <a:lnTo>
                    <a:pt x="27" y="21"/>
                  </a:lnTo>
                  <a:lnTo>
                    <a:pt x="21" y="21"/>
                  </a:lnTo>
                  <a:lnTo>
                    <a:pt x="21" y="25"/>
                  </a:lnTo>
                  <a:lnTo>
                    <a:pt x="19" y="27"/>
                  </a:lnTo>
                  <a:lnTo>
                    <a:pt x="17" y="28"/>
                  </a:lnTo>
                  <a:lnTo>
                    <a:pt x="13" y="28"/>
                  </a:lnTo>
                  <a:lnTo>
                    <a:pt x="10" y="27"/>
                  </a:lnTo>
                  <a:lnTo>
                    <a:pt x="8" y="25"/>
                  </a:lnTo>
                  <a:lnTo>
                    <a:pt x="6" y="21"/>
                  </a:lnTo>
                  <a:lnTo>
                    <a:pt x="6" y="17"/>
                  </a:lnTo>
                  <a:lnTo>
                    <a:pt x="6" y="11"/>
                  </a:lnTo>
                  <a:lnTo>
                    <a:pt x="8" y="7"/>
                  </a:lnTo>
                  <a:lnTo>
                    <a:pt x="11" y="5"/>
                  </a:lnTo>
                  <a:lnTo>
                    <a:pt x="15" y="5"/>
                  </a:lnTo>
                  <a:lnTo>
                    <a:pt x="17" y="5"/>
                  </a:lnTo>
                  <a:lnTo>
                    <a:pt x="19" y="7"/>
                  </a:lnTo>
                  <a:lnTo>
                    <a:pt x="21" y="9"/>
                  </a:lnTo>
                  <a:lnTo>
                    <a:pt x="21" y="11"/>
                  </a:lnTo>
                  <a:lnTo>
                    <a:pt x="27" y="11"/>
                  </a:lnTo>
                  <a:close/>
                </a:path>
              </a:pathLst>
            </a:custGeom>
            <a:solidFill>
              <a:srgbClr val="000000"/>
            </a:solidFill>
            <a:ln w="9525">
              <a:noFill/>
              <a:round/>
              <a:headEnd/>
              <a:tailEnd/>
            </a:ln>
          </p:spPr>
          <p:txBody>
            <a:bodyPr/>
            <a:lstStyle/>
            <a:p>
              <a:endParaRPr lang="en-US"/>
            </a:p>
          </p:txBody>
        </p:sp>
        <p:sp>
          <p:nvSpPr>
            <p:cNvPr id="703" name="Freeform 393"/>
            <p:cNvSpPr>
              <a:spLocks/>
            </p:cNvSpPr>
            <p:nvPr/>
          </p:nvSpPr>
          <p:spPr bwMode="auto">
            <a:xfrm>
              <a:off x="6705823" y="2510313"/>
              <a:ext cx="60291" cy="95793"/>
            </a:xfrm>
            <a:custGeom>
              <a:avLst/>
              <a:gdLst>
                <a:gd name="T0" fmla="*/ 0 w 25"/>
                <a:gd name="T1" fmla="*/ 0 h 42"/>
                <a:gd name="T2" fmla="*/ 0 w 25"/>
                <a:gd name="T3" fmla="*/ 42 h 42"/>
                <a:gd name="T4" fmla="*/ 3 w 25"/>
                <a:gd name="T5" fmla="*/ 42 h 42"/>
                <a:gd name="T6" fmla="*/ 3 w 25"/>
                <a:gd name="T7" fmla="*/ 25 h 42"/>
                <a:gd name="T8" fmla="*/ 5 w 25"/>
                <a:gd name="T9" fmla="*/ 21 h 42"/>
                <a:gd name="T10" fmla="*/ 5 w 25"/>
                <a:gd name="T11" fmla="*/ 17 h 42"/>
                <a:gd name="T12" fmla="*/ 9 w 25"/>
                <a:gd name="T13" fmla="*/ 15 h 42"/>
                <a:gd name="T14" fmla="*/ 13 w 25"/>
                <a:gd name="T15" fmla="*/ 15 h 42"/>
                <a:gd name="T16" fmla="*/ 15 w 25"/>
                <a:gd name="T17" fmla="*/ 15 h 42"/>
                <a:gd name="T18" fmla="*/ 17 w 25"/>
                <a:gd name="T19" fmla="*/ 15 h 42"/>
                <a:gd name="T20" fmla="*/ 19 w 25"/>
                <a:gd name="T21" fmla="*/ 17 h 42"/>
                <a:gd name="T22" fmla="*/ 19 w 25"/>
                <a:gd name="T23" fmla="*/ 19 h 42"/>
                <a:gd name="T24" fmla="*/ 19 w 25"/>
                <a:gd name="T25" fmla="*/ 21 h 42"/>
                <a:gd name="T26" fmla="*/ 19 w 25"/>
                <a:gd name="T27" fmla="*/ 42 h 42"/>
                <a:gd name="T28" fmla="*/ 25 w 25"/>
                <a:gd name="T29" fmla="*/ 42 h 42"/>
                <a:gd name="T30" fmla="*/ 25 w 25"/>
                <a:gd name="T31" fmla="*/ 19 h 42"/>
                <a:gd name="T32" fmla="*/ 23 w 25"/>
                <a:gd name="T33" fmla="*/ 15 h 42"/>
                <a:gd name="T34" fmla="*/ 21 w 25"/>
                <a:gd name="T35" fmla="*/ 14 h 42"/>
                <a:gd name="T36" fmla="*/ 19 w 25"/>
                <a:gd name="T37" fmla="*/ 12 h 42"/>
                <a:gd name="T38" fmla="*/ 13 w 25"/>
                <a:gd name="T39" fmla="*/ 10 h 42"/>
                <a:gd name="T40" fmla="*/ 7 w 25"/>
                <a:gd name="T41" fmla="*/ 12 h 42"/>
                <a:gd name="T42" fmla="*/ 3 w 25"/>
                <a:gd name="T43" fmla="*/ 15 h 42"/>
                <a:gd name="T44" fmla="*/ 3 w 25"/>
                <a:gd name="T45" fmla="*/ 0 h 42"/>
                <a:gd name="T46" fmla="*/ 0 w 25"/>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42"/>
                <a:gd name="T74" fmla="*/ 25 w 25"/>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42">
                  <a:moveTo>
                    <a:pt x="0" y="0"/>
                  </a:moveTo>
                  <a:lnTo>
                    <a:pt x="0" y="42"/>
                  </a:lnTo>
                  <a:lnTo>
                    <a:pt x="3" y="42"/>
                  </a:lnTo>
                  <a:lnTo>
                    <a:pt x="3" y="25"/>
                  </a:lnTo>
                  <a:lnTo>
                    <a:pt x="5" y="21"/>
                  </a:lnTo>
                  <a:lnTo>
                    <a:pt x="5" y="17"/>
                  </a:lnTo>
                  <a:lnTo>
                    <a:pt x="9" y="15"/>
                  </a:lnTo>
                  <a:lnTo>
                    <a:pt x="13" y="15"/>
                  </a:lnTo>
                  <a:lnTo>
                    <a:pt x="15" y="15"/>
                  </a:lnTo>
                  <a:lnTo>
                    <a:pt x="17" y="15"/>
                  </a:lnTo>
                  <a:lnTo>
                    <a:pt x="19" y="17"/>
                  </a:lnTo>
                  <a:lnTo>
                    <a:pt x="19" y="19"/>
                  </a:lnTo>
                  <a:lnTo>
                    <a:pt x="19" y="21"/>
                  </a:lnTo>
                  <a:lnTo>
                    <a:pt x="19" y="42"/>
                  </a:lnTo>
                  <a:lnTo>
                    <a:pt x="25" y="42"/>
                  </a:lnTo>
                  <a:lnTo>
                    <a:pt x="25" y="19"/>
                  </a:lnTo>
                  <a:lnTo>
                    <a:pt x="23" y="15"/>
                  </a:lnTo>
                  <a:lnTo>
                    <a:pt x="21" y="14"/>
                  </a:lnTo>
                  <a:lnTo>
                    <a:pt x="19" y="12"/>
                  </a:lnTo>
                  <a:lnTo>
                    <a:pt x="13" y="10"/>
                  </a:lnTo>
                  <a:lnTo>
                    <a:pt x="7" y="12"/>
                  </a:lnTo>
                  <a:lnTo>
                    <a:pt x="3" y="15"/>
                  </a:lnTo>
                  <a:lnTo>
                    <a:pt x="3" y="0"/>
                  </a:lnTo>
                  <a:lnTo>
                    <a:pt x="0" y="0"/>
                  </a:lnTo>
                  <a:close/>
                </a:path>
              </a:pathLst>
            </a:custGeom>
            <a:solidFill>
              <a:srgbClr val="000000"/>
            </a:solidFill>
            <a:ln w="9525">
              <a:noFill/>
              <a:round/>
              <a:headEnd/>
              <a:tailEnd/>
            </a:ln>
          </p:spPr>
          <p:txBody>
            <a:bodyPr/>
            <a:lstStyle/>
            <a:p>
              <a:endParaRPr lang="en-US"/>
            </a:p>
          </p:txBody>
        </p:sp>
        <p:sp>
          <p:nvSpPr>
            <p:cNvPr id="704" name="Freeform 394"/>
            <p:cNvSpPr>
              <a:spLocks noEditPoints="1"/>
            </p:cNvSpPr>
            <p:nvPr/>
          </p:nvSpPr>
          <p:spPr bwMode="auto">
            <a:xfrm>
              <a:off x="6782996" y="2510313"/>
              <a:ext cx="9647" cy="95793"/>
            </a:xfrm>
            <a:custGeom>
              <a:avLst/>
              <a:gdLst>
                <a:gd name="T0" fmla="*/ 0 w 4"/>
                <a:gd name="T1" fmla="*/ 0 h 42"/>
                <a:gd name="T2" fmla="*/ 0 w 4"/>
                <a:gd name="T3" fmla="*/ 6 h 42"/>
                <a:gd name="T4" fmla="*/ 4 w 4"/>
                <a:gd name="T5" fmla="*/ 6 h 42"/>
                <a:gd name="T6" fmla="*/ 4 w 4"/>
                <a:gd name="T7" fmla="*/ 0 h 42"/>
                <a:gd name="T8" fmla="*/ 0 w 4"/>
                <a:gd name="T9" fmla="*/ 0 h 42"/>
                <a:gd name="T10" fmla="*/ 0 w 4"/>
                <a:gd name="T11" fmla="*/ 12 h 42"/>
                <a:gd name="T12" fmla="*/ 0 w 4"/>
                <a:gd name="T13" fmla="*/ 42 h 42"/>
                <a:gd name="T14" fmla="*/ 4 w 4"/>
                <a:gd name="T15" fmla="*/ 42 h 42"/>
                <a:gd name="T16" fmla="*/ 4 w 4"/>
                <a:gd name="T17" fmla="*/ 12 h 42"/>
                <a:gd name="T18" fmla="*/ 0 w 4"/>
                <a:gd name="T19" fmla="*/ 12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2"/>
                <a:gd name="T32" fmla="*/ 4 w 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2">
                  <a:moveTo>
                    <a:pt x="0" y="0"/>
                  </a:moveTo>
                  <a:lnTo>
                    <a:pt x="0" y="6"/>
                  </a:lnTo>
                  <a:lnTo>
                    <a:pt x="4" y="6"/>
                  </a:lnTo>
                  <a:lnTo>
                    <a:pt x="4" y="0"/>
                  </a:lnTo>
                  <a:lnTo>
                    <a:pt x="0" y="0"/>
                  </a:lnTo>
                  <a:close/>
                  <a:moveTo>
                    <a:pt x="0" y="12"/>
                  </a:moveTo>
                  <a:lnTo>
                    <a:pt x="0" y="42"/>
                  </a:lnTo>
                  <a:lnTo>
                    <a:pt x="4" y="42"/>
                  </a:lnTo>
                  <a:lnTo>
                    <a:pt x="4" y="12"/>
                  </a:lnTo>
                  <a:lnTo>
                    <a:pt x="0" y="12"/>
                  </a:lnTo>
                  <a:close/>
                </a:path>
              </a:pathLst>
            </a:custGeom>
            <a:solidFill>
              <a:srgbClr val="000000"/>
            </a:solidFill>
            <a:ln w="9525">
              <a:noFill/>
              <a:round/>
              <a:headEnd/>
              <a:tailEnd/>
            </a:ln>
          </p:spPr>
          <p:txBody>
            <a:bodyPr/>
            <a:lstStyle/>
            <a:p>
              <a:endParaRPr lang="en-US"/>
            </a:p>
          </p:txBody>
        </p:sp>
        <p:sp>
          <p:nvSpPr>
            <p:cNvPr id="705" name="Freeform 395"/>
            <p:cNvSpPr>
              <a:spLocks noEditPoints="1"/>
            </p:cNvSpPr>
            <p:nvPr/>
          </p:nvSpPr>
          <p:spPr bwMode="auto">
            <a:xfrm>
              <a:off x="6807112" y="2533121"/>
              <a:ext cx="69938" cy="72985"/>
            </a:xfrm>
            <a:custGeom>
              <a:avLst/>
              <a:gdLst>
                <a:gd name="T0" fmla="*/ 29 w 29"/>
                <a:gd name="T1" fmla="*/ 28 h 32"/>
                <a:gd name="T2" fmla="*/ 29 w 29"/>
                <a:gd name="T3" fmla="*/ 28 h 32"/>
                <a:gd name="T4" fmla="*/ 27 w 29"/>
                <a:gd name="T5" fmla="*/ 28 h 32"/>
                <a:gd name="T6" fmla="*/ 27 w 29"/>
                <a:gd name="T7" fmla="*/ 27 h 32"/>
                <a:gd name="T8" fmla="*/ 27 w 29"/>
                <a:gd name="T9" fmla="*/ 9 h 32"/>
                <a:gd name="T10" fmla="*/ 25 w 29"/>
                <a:gd name="T11" fmla="*/ 5 h 32"/>
                <a:gd name="T12" fmla="*/ 23 w 29"/>
                <a:gd name="T13" fmla="*/ 4 h 32"/>
                <a:gd name="T14" fmla="*/ 19 w 29"/>
                <a:gd name="T15" fmla="*/ 2 h 32"/>
                <a:gd name="T16" fmla="*/ 15 w 29"/>
                <a:gd name="T17" fmla="*/ 0 h 32"/>
                <a:gd name="T18" fmla="*/ 9 w 29"/>
                <a:gd name="T19" fmla="*/ 2 h 32"/>
                <a:gd name="T20" fmla="*/ 6 w 29"/>
                <a:gd name="T21" fmla="*/ 4 h 32"/>
                <a:gd name="T22" fmla="*/ 4 w 29"/>
                <a:gd name="T23" fmla="*/ 5 h 32"/>
                <a:gd name="T24" fmla="*/ 2 w 29"/>
                <a:gd name="T25" fmla="*/ 11 h 32"/>
                <a:gd name="T26" fmla="*/ 7 w 29"/>
                <a:gd name="T27" fmla="*/ 11 h 32"/>
                <a:gd name="T28" fmla="*/ 7 w 29"/>
                <a:gd name="T29" fmla="*/ 7 h 32"/>
                <a:gd name="T30" fmla="*/ 9 w 29"/>
                <a:gd name="T31" fmla="*/ 5 h 32"/>
                <a:gd name="T32" fmla="*/ 11 w 29"/>
                <a:gd name="T33" fmla="*/ 5 h 32"/>
                <a:gd name="T34" fmla="*/ 13 w 29"/>
                <a:gd name="T35" fmla="*/ 4 h 32"/>
                <a:gd name="T36" fmla="*/ 17 w 29"/>
                <a:gd name="T37" fmla="*/ 5 h 32"/>
                <a:gd name="T38" fmla="*/ 19 w 29"/>
                <a:gd name="T39" fmla="*/ 5 h 32"/>
                <a:gd name="T40" fmla="*/ 21 w 29"/>
                <a:gd name="T41" fmla="*/ 7 h 32"/>
                <a:gd name="T42" fmla="*/ 21 w 29"/>
                <a:gd name="T43" fmla="*/ 9 h 32"/>
                <a:gd name="T44" fmla="*/ 21 w 29"/>
                <a:gd name="T45" fmla="*/ 11 h 32"/>
                <a:gd name="T46" fmla="*/ 19 w 29"/>
                <a:gd name="T47" fmla="*/ 13 h 32"/>
                <a:gd name="T48" fmla="*/ 11 w 29"/>
                <a:gd name="T49" fmla="*/ 15 h 32"/>
                <a:gd name="T50" fmla="*/ 7 w 29"/>
                <a:gd name="T51" fmla="*/ 15 h 32"/>
                <a:gd name="T52" fmla="*/ 6 w 29"/>
                <a:gd name="T53" fmla="*/ 15 h 32"/>
                <a:gd name="T54" fmla="*/ 2 w 29"/>
                <a:gd name="T55" fmla="*/ 19 h 32"/>
                <a:gd name="T56" fmla="*/ 2 w 29"/>
                <a:gd name="T57" fmla="*/ 21 h 32"/>
                <a:gd name="T58" fmla="*/ 0 w 29"/>
                <a:gd name="T59" fmla="*/ 23 h 32"/>
                <a:gd name="T60" fmla="*/ 2 w 29"/>
                <a:gd name="T61" fmla="*/ 27 h 32"/>
                <a:gd name="T62" fmla="*/ 4 w 29"/>
                <a:gd name="T63" fmla="*/ 30 h 32"/>
                <a:gd name="T64" fmla="*/ 6 w 29"/>
                <a:gd name="T65" fmla="*/ 32 h 32"/>
                <a:gd name="T66" fmla="*/ 11 w 29"/>
                <a:gd name="T67" fmla="*/ 32 h 32"/>
                <a:gd name="T68" fmla="*/ 17 w 29"/>
                <a:gd name="T69" fmla="*/ 32 h 32"/>
                <a:gd name="T70" fmla="*/ 21 w 29"/>
                <a:gd name="T71" fmla="*/ 28 h 32"/>
                <a:gd name="T72" fmla="*/ 23 w 29"/>
                <a:gd name="T73" fmla="*/ 32 h 32"/>
                <a:gd name="T74" fmla="*/ 27 w 29"/>
                <a:gd name="T75" fmla="*/ 32 h 32"/>
                <a:gd name="T76" fmla="*/ 29 w 29"/>
                <a:gd name="T77" fmla="*/ 32 h 32"/>
                <a:gd name="T78" fmla="*/ 29 w 29"/>
                <a:gd name="T79" fmla="*/ 28 h 32"/>
                <a:gd name="T80" fmla="*/ 21 w 29"/>
                <a:gd name="T81" fmla="*/ 21 h 32"/>
                <a:gd name="T82" fmla="*/ 21 w 29"/>
                <a:gd name="T83" fmla="*/ 21 h 32"/>
                <a:gd name="T84" fmla="*/ 21 w 29"/>
                <a:gd name="T85" fmla="*/ 25 h 32"/>
                <a:gd name="T86" fmla="*/ 19 w 29"/>
                <a:gd name="T87" fmla="*/ 27 h 32"/>
                <a:gd name="T88" fmla="*/ 17 w 29"/>
                <a:gd name="T89" fmla="*/ 27 h 32"/>
                <a:gd name="T90" fmla="*/ 11 w 29"/>
                <a:gd name="T91" fmla="*/ 28 h 32"/>
                <a:gd name="T92" fmla="*/ 7 w 29"/>
                <a:gd name="T93" fmla="*/ 27 h 32"/>
                <a:gd name="T94" fmla="*/ 6 w 29"/>
                <a:gd name="T95" fmla="*/ 25 h 32"/>
                <a:gd name="T96" fmla="*/ 6 w 29"/>
                <a:gd name="T97" fmla="*/ 23 h 32"/>
                <a:gd name="T98" fmla="*/ 6 w 29"/>
                <a:gd name="T99" fmla="*/ 21 h 32"/>
                <a:gd name="T100" fmla="*/ 7 w 29"/>
                <a:gd name="T101" fmla="*/ 21 h 32"/>
                <a:gd name="T102" fmla="*/ 11 w 29"/>
                <a:gd name="T103" fmla="*/ 19 h 32"/>
                <a:gd name="T104" fmla="*/ 17 w 29"/>
                <a:gd name="T105" fmla="*/ 17 h 32"/>
                <a:gd name="T106" fmla="*/ 21 w 29"/>
                <a:gd name="T107" fmla="*/ 17 h 32"/>
                <a:gd name="T108" fmla="*/ 21 w 29"/>
                <a:gd name="T109" fmla="*/ 17 h 32"/>
                <a:gd name="T110" fmla="*/ 21 w 29"/>
                <a:gd name="T111" fmla="*/ 21 h 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2"/>
                <a:gd name="T170" fmla="*/ 29 w 29"/>
                <a:gd name="T171" fmla="*/ 32 h 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2">
                  <a:moveTo>
                    <a:pt x="29" y="28"/>
                  </a:moveTo>
                  <a:lnTo>
                    <a:pt x="29" y="28"/>
                  </a:lnTo>
                  <a:lnTo>
                    <a:pt x="27" y="28"/>
                  </a:lnTo>
                  <a:lnTo>
                    <a:pt x="27" y="27"/>
                  </a:lnTo>
                  <a:lnTo>
                    <a:pt x="27" y="9"/>
                  </a:lnTo>
                  <a:lnTo>
                    <a:pt x="25" y="5"/>
                  </a:lnTo>
                  <a:lnTo>
                    <a:pt x="23" y="4"/>
                  </a:lnTo>
                  <a:lnTo>
                    <a:pt x="19" y="2"/>
                  </a:lnTo>
                  <a:lnTo>
                    <a:pt x="15" y="0"/>
                  </a:lnTo>
                  <a:lnTo>
                    <a:pt x="9" y="2"/>
                  </a:lnTo>
                  <a:lnTo>
                    <a:pt x="6" y="4"/>
                  </a:lnTo>
                  <a:lnTo>
                    <a:pt x="4" y="5"/>
                  </a:lnTo>
                  <a:lnTo>
                    <a:pt x="2" y="11"/>
                  </a:lnTo>
                  <a:lnTo>
                    <a:pt x="7" y="11"/>
                  </a:lnTo>
                  <a:lnTo>
                    <a:pt x="7" y="7"/>
                  </a:lnTo>
                  <a:lnTo>
                    <a:pt x="9" y="5"/>
                  </a:lnTo>
                  <a:lnTo>
                    <a:pt x="11" y="5"/>
                  </a:lnTo>
                  <a:lnTo>
                    <a:pt x="13" y="4"/>
                  </a:lnTo>
                  <a:lnTo>
                    <a:pt x="17" y="5"/>
                  </a:lnTo>
                  <a:lnTo>
                    <a:pt x="19" y="5"/>
                  </a:lnTo>
                  <a:lnTo>
                    <a:pt x="21" y="7"/>
                  </a:lnTo>
                  <a:lnTo>
                    <a:pt x="21" y="9"/>
                  </a:lnTo>
                  <a:lnTo>
                    <a:pt x="21" y="11"/>
                  </a:lnTo>
                  <a:lnTo>
                    <a:pt x="19" y="13"/>
                  </a:lnTo>
                  <a:lnTo>
                    <a:pt x="11" y="15"/>
                  </a:lnTo>
                  <a:lnTo>
                    <a:pt x="7" y="15"/>
                  </a:lnTo>
                  <a:lnTo>
                    <a:pt x="6" y="15"/>
                  </a:lnTo>
                  <a:lnTo>
                    <a:pt x="2" y="19"/>
                  </a:lnTo>
                  <a:lnTo>
                    <a:pt x="2" y="21"/>
                  </a:lnTo>
                  <a:lnTo>
                    <a:pt x="0" y="23"/>
                  </a:lnTo>
                  <a:lnTo>
                    <a:pt x="2" y="27"/>
                  </a:lnTo>
                  <a:lnTo>
                    <a:pt x="4" y="30"/>
                  </a:lnTo>
                  <a:lnTo>
                    <a:pt x="6" y="32"/>
                  </a:lnTo>
                  <a:lnTo>
                    <a:pt x="11" y="32"/>
                  </a:lnTo>
                  <a:lnTo>
                    <a:pt x="17" y="32"/>
                  </a:lnTo>
                  <a:lnTo>
                    <a:pt x="21" y="28"/>
                  </a:lnTo>
                  <a:lnTo>
                    <a:pt x="23" y="32"/>
                  </a:lnTo>
                  <a:lnTo>
                    <a:pt x="27" y="32"/>
                  </a:lnTo>
                  <a:lnTo>
                    <a:pt x="29" y="32"/>
                  </a:lnTo>
                  <a:lnTo>
                    <a:pt x="29" y="28"/>
                  </a:lnTo>
                  <a:close/>
                  <a:moveTo>
                    <a:pt x="21" y="21"/>
                  </a:moveTo>
                  <a:lnTo>
                    <a:pt x="21" y="21"/>
                  </a:lnTo>
                  <a:lnTo>
                    <a:pt x="21" y="25"/>
                  </a:lnTo>
                  <a:lnTo>
                    <a:pt x="19" y="27"/>
                  </a:lnTo>
                  <a:lnTo>
                    <a:pt x="17" y="27"/>
                  </a:lnTo>
                  <a:lnTo>
                    <a:pt x="11" y="28"/>
                  </a:lnTo>
                  <a:lnTo>
                    <a:pt x="7" y="27"/>
                  </a:lnTo>
                  <a:lnTo>
                    <a:pt x="6" y="25"/>
                  </a:lnTo>
                  <a:lnTo>
                    <a:pt x="6" y="23"/>
                  </a:lnTo>
                  <a:lnTo>
                    <a:pt x="6" y="21"/>
                  </a:lnTo>
                  <a:lnTo>
                    <a:pt x="7" y="21"/>
                  </a:lnTo>
                  <a:lnTo>
                    <a:pt x="11" y="19"/>
                  </a:lnTo>
                  <a:lnTo>
                    <a:pt x="17" y="17"/>
                  </a:lnTo>
                  <a:lnTo>
                    <a:pt x="21" y="17"/>
                  </a:lnTo>
                  <a:lnTo>
                    <a:pt x="21" y="21"/>
                  </a:lnTo>
                  <a:close/>
                </a:path>
              </a:pathLst>
            </a:custGeom>
            <a:solidFill>
              <a:srgbClr val="000000"/>
            </a:solidFill>
            <a:ln w="9525">
              <a:noFill/>
              <a:round/>
              <a:headEnd/>
              <a:tailEnd/>
            </a:ln>
          </p:spPr>
          <p:txBody>
            <a:bodyPr/>
            <a:lstStyle/>
            <a:p>
              <a:endParaRPr lang="en-US"/>
            </a:p>
          </p:txBody>
        </p:sp>
        <p:sp>
          <p:nvSpPr>
            <p:cNvPr id="706" name="Freeform 396"/>
            <p:cNvSpPr>
              <a:spLocks/>
            </p:cNvSpPr>
            <p:nvPr/>
          </p:nvSpPr>
          <p:spPr bwMode="auto">
            <a:xfrm>
              <a:off x="6889108" y="2533121"/>
              <a:ext cx="60291" cy="72985"/>
            </a:xfrm>
            <a:custGeom>
              <a:avLst/>
              <a:gdLst>
                <a:gd name="T0" fmla="*/ 25 w 25"/>
                <a:gd name="T1" fmla="*/ 32 h 32"/>
                <a:gd name="T2" fmla="*/ 25 w 25"/>
                <a:gd name="T3" fmla="*/ 9 h 32"/>
                <a:gd name="T4" fmla="*/ 25 w 25"/>
                <a:gd name="T5" fmla="*/ 5 h 32"/>
                <a:gd name="T6" fmla="*/ 23 w 25"/>
                <a:gd name="T7" fmla="*/ 4 h 32"/>
                <a:gd name="T8" fmla="*/ 20 w 25"/>
                <a:gd name="T9" fmla="*/ 2 h 32"/>
                <a:gd name="T10" fmla="*/ 16 w 25"/>
                <a:gd name="T11" fmla="*/ 0 h 32"/>
                <a:gd name="T12" fmla="*/ 10 w 25"/>
                <a:gd name="T13" fmla="*/ 2 h 32"/>
                <a:gd name="T14" fmla="*/ 6 w 25"/>
                <a:gd name="T15" fmla="*/ 5 h 32"/>
                <a:gd name="T16" fmla="*/ 6 w 25"/>
                <a:gd name="T17" fmla="*/ 2 h 32"/>
                <a:gd name="T18" fmla="*/ 0 w 25"/>
                <a:gd name="T19" fmla="*/ 2 h 32"/>
                <a:gd name="T20" fmla="*/ 0 w 25"/>
                <a:gd name="T21" fmla="*/ 32 h 32"/>
                <a:gd name="T22" fmla="*/ 6 w 25"/>
                <a:gd name="T23" fmla="*/ 32 h 32"/>
                <a:gd name="T24" fmla="*/ 6 w 25"/>
                <a:gd name="T25" fmla="*/ 15 h 32"/>
                <a:gd name="T26" fmla="*/ 6 w 25"/>
                <a:gd name="T27" fmla="*/ 11 h 32"/>
                <a:gd name="T28" fmla="*/ 8 w 25"/>
                <a:gd name="T29" fmla="*/ 7 h 32"/>
                <a:gd name="T30" fmla="*/ 12 w 25"/>
                <a:gd name="T31" fmla="*/ 5 h 32"/>
                <a:gd name="T32" fmla="*/ 14 w 25"/>
                <a:gd name="T33" fmla="*/ 5 h 32"/>
                <a:gd name="T34" fmla="*/ 18 w 25"/>
                <a:gd name="T35" fmla="*/ 5 h 32"/>
                <a:gd name="T36" fmla="*/ 20 w 25"/>
                <a:gd name="T37" fmla="*/ 7 h 32"/>
                <a:gd name="T38" fmla="*/ 20 w 25"/>
                <a:gd name="T39" fmla="*/ 9 h 32"/>
                <a:gd name="T40" fmla="*/ 21 w 25"/>
                <a:gd name="T41" fmla="*/ 13 h 32"/>
                <a:gd name="T42" fmla="*/ 21 w 25"/>
                <a:gd name="T43" fmla="*/ 32 h 32"/>
                <a:gd name="T44" fmla="*/ 25 w 25"/>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
                <a:gd name="T70" fmla="*/ 0 h 32"/>
                <a:gd name="T71" fmla="*/ 25 w 25"/>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 h="32">
                  <a:moveTo>
                    <a:pt x="25" y="32"/>
                  </a:moveTo>
                  <a:lnTo>
                    <a:pt x="25" y="9"/>
                  </a:lnTo>
                  <a:lnTo>
                    <a:pt x="25" y="5"/>
                  </a:lnTo>
                  <a:lnTo>
                    <a:pt x="23" y="4"/>
                  </a:lnTo>
                  <a:lnTo>
                    <a:pt x="20" y="2"/>
                  </a:lnTo>
                  <a:lnTo>
                    <a:pt x="16" y="0"/>
                  </a:lnTo>
                  <a:lnTo>
                    <a:pt x="10" y="2"/>
                  </a:lnTo>
                  <a:lnTo>
                    <a:pt x="6" y="5"/>
                  </a:lnTo>
                  <a:lnTo>
                    <a:pt x="6" y="2"/>
                  </a:lnTo>
                  <a:lnTo>
                    <a:pt x="0" y="2"/>
                  </a:lnTo>
                  <a:lnTo>
                    <a:pt x="0" y="32"/>
                  </a:lnTo>
                  <a:lnTo>
                    <a:pt x="6" y="32"/>
                  </a:lnTo>
                  <a:lnTo>
                    <a:pt x="6" y="15"/>
                  </a:lnTo>
                  <a:lnTo>
                    <a:pt x="6" y="11"/>
                  </a:lnTo>
                  <a:lnTo>
                    <a:pt x="8" y="7"/>
                  </a:lnTo>
                  <a:lnTo>
                    <a:pt x="12" y="5"/>
                  </a:lnTo>
                  <a:lnTo>
                    <a:pt x="14" y="5"/>
                  </a:lnTo>
                  <a:lnTo>
                    <a:pt x="18" y="5"/>
                  </a:lnTo>
                  <a:lnTo>
                    <a:pt x="20" y="7"/>
                  </a:lnTo>
                  <a:lnTo>
                    <a:pt x="20" y="9"/>
                  </a:lnTo>
                  <a:lnTo>
                    <a:pt x="21" y="13"/>
                  </a:lnTo>
                  <a:lnTo>
                    <a:pt x="21" y="32"/>
                  </a:lnTo>
                  <a:lnTo>
                    <a:pt x="25" y="32"/>
                  </a:lnTo>
                  <a:close/>
                </a:path>
              </a:pathLst>
            </a:custGeom>
            <a:solidFill>
              <a:srgbClr val="000000"/>
            </a:solidFill>
            <a:ln w="9525">
              <a:noFill/>
              <a:round/>
              <a:headEnd/>
              <a:tailEnd/>
            </a:ln>
          </p:spPr>
          <p:txBody>
            <a:bodyPr/>
            <a:lstStyle/>
            <a:p>
              <a:endParaRPr lang="en-US"/>
            </a:p>
          </p:txBody>
        </p:sp>
        <p:sp>
          <p:nvSpPr>
            <p:cNvPr id="707" name="Freeform 397"/>
            <p:cNvSpPr>
              <a:spLocks noEditPoints="1"/>
            </p:cNvSpPr>
            <p:nvPr/>
          </p:nvSpPr>
          <p:spPr bwMode="auto">
            <a:xfrm>
              <a:off x="3334338" y="1728006"/>
              <a:ext cx="74761" cy="95793"/>
            </a:xfrm>
            <a:custGeom>
              <a:avLst/>
              <a:gdLst>
                <a:gd name="T0" fmla="*/ 0 w 31"/>
                <a:gd name="T1" fmla="*/ 0 h 42"/>
                <a:gd name="T2" fmla="*/ 0 w 31"/>
                <a:gd name="T3" fmla="*/ 42 h 42"/>
                <a:gd name="T4" fmla="*/ 6 w 31"/>
                <a:gd name="T5" fmla="*/ 42 h 42"/>
                <a:gd name="T6" fmla="*/ 6 w 31"/>
                <a:gd name="T7" fmla="*/ 25 h 42"/>
                <a:gd name="T8" fmla="*/ 19 w 31"/>
                <a:gd name="T9" fmla="*/ 25 h 42"/>
                <a:gd name="T10" fmla="*/ 23 w 31"/>
                <a:gd name="T11" fmla="*/ 25 h 42"/>
                <a:gd name="T12" fmla="*/ 27 w 31"/>
                <a:gd name="T13" fmla="*/ 21 h 42"/>
                <a:gd name="T14" fmla="*/ 29 w 31"/>
                <a:gd name="T15" fmla="*/ 17 h 42"/>
                <a:gd name="T16" fmla="*/ 31 w 31"/>
                <a:gd name="T17" fmla="*/ 13 h 42"/>
                <a:gd name="T18" fmla="*/ 29 w 31"/>
                <a:gd name="T19" fmla="*/ 7 h 42"/>
                <a:gd name="T20" fmla="*/ 27 w 31"/>
                <a:gd name="T21" fmla="*/ 3 h 42"/>
                <a:gd name="T22" fmla="*/ 23 w 31"/>
                <a:gd name="T23" fmla="*/ 1 h 42"/>
                <a:gd name="T24" fmla="*/ 19 w 31"/>
                <a:gd name="T25" fmla="*/ 0 h 42"/>
                <a:gd name="T26" fmla="*/ 19 w 31"/>
                <a:gd name="T27" fmla="*/ 0 h 42"/>
                <a:gd name="T28" fmla="*/ 0 w 31"/>
                <a:gd name="T29" fmla="*/ 0 h 42"/>
                <a:gd name="T30" fmla="*/ 6 w 31"/>
                <a:gd name="T31" fmla="*/ 21 h 42"/>
                <a:gd name="T32" fmla="*/ 6 w 31"/>
                <a:gd name="T33" fmla="*/ 5 h 42"/>
                <a:gd name="T34" fmla="*/ 17 w 31"/>
                <a:gd name="T35" fmla="*/ 5 h 42"/>
                <a:gd name="T36" fmla="*/ 21 w 31"/>
                <a:gd name="T37" fmla="*/ 5 h 42"/>
                <a:gd name="T38" fmla="*/ 23 w 31"/>
                <a:gd name="T39" fmla="*/ 7 h 42"/>
                <a:gd name="T40" fmla="*/ 25 w 31"/>
                <a:gd name="T41" fmla="*/ 9 h 42"/>
                <a:gd name="T42" fmla="*/ 25 w 31"/>
                <a:gd name="T43" fmla="*/ 13 h 42"/>
                <a:gd name="T44" fmla="*/ 25 w 31"/>
                <a:gd name="T45" fmla="*/ 15 h 42"/>
                <a:gd name="T46" fmla="*/ 23 w 31"/>
                <a:gd name="T47" fmla="*/ 19 h 42"/>
                <a:gd name="T48" fmla="*/ 21 w 31"/>
                <a:gd name="T49" fmla="*/ 19 h 42"/>
                <a:gd name="T50" fmla="*/ 17 w 31"/>
                <a:gd name="T51" fmla="*/ 21 h 42"/>
                <a:gd name="T52" fmla="*/ 6 w 31"/>
                <a:gd name="T53" fmla="*/ 21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
                <a:gd name="T82" fmla="*/ 0 h 42"/>
                <a:gd name="T83" fmla="*/ 31 w 31"/>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 h="42">
                  <a:moveTo>
                    <a:pt x="0" y="0"/>
                  </a:moveTo>
                  <a:lnTo>
                    <a:pt x="0" y="42"/>
                  </a:lnTo>
                  <a:lnTo>
                    <a:pt x="6" y="42"/>
                  </a:lnTo>
                  <a:lnTo>
                    <a:pt x="6" y="25"/>
                  </a:lnTo>
                  <a:lnTo>
                    <a:pt x="19" y="25"/>
                  </a:lnTo>
                  <a:lnTo>
                    <a:pt x="23" y="25"/>
                  </a:lnTo>
                  <a:lnTo>
                    <a:pt x="27" y="21"/>
                  </a:lnTo>
                  <a:lnTo>
                    <a:pt x="29" y="17"/>
                  </a:lnTo>
                  <a:lnTo>
                    <a:pt x="31" y="13"/>
                  </a:lnTo>
                  <a:lnTo>
                    <a:pt x="29" y="7"/>
                  </a:lnTo>
                  <a:lnTo>
                    <a:pt x="27" y="3"/>
                  </a:lnTo>
                  <a:lnTo>
                    <a:pt x="23" y="1"/>
                  </a:lnTo>
                  <a:lnTo>
                    <a:pt x="19" y="0"/>
                  </a:lnTo>
                  <a:lnTo>
                    <a:pt x="0" y="0"/>
                  </a:lnTo>
                  <a:close/>
                  <a:moveTo>
                    <a:pt x="6" y="21"/>
                  </a:moveTo>
                  <a:lnTo>
                    <a:pt x="6" y="5"/>
                  </a:lnTo>
                  <a:lnTo>
                    <a:pt x="17" y="5"/>
                  </a:lnTo>
                  <a:lnTo>
                    <a:pt x="21" y="5"/>
                  </a:lnTo>
                  <a:lnTo>
                    <a:pt x="23" y="7"/>
                  </a:lnTo>
                  <a:lnTo>
                    <a:pt x="25" y="9"/>
                  </a:lnTo>
                  <a:lnTo>
                    <a:pt x="25" y="13"/>
                  </a:lnTo>
                  <a:lnTo>
                    <a:pt x="25" y="15"/>
                  </a:lnTo>
                  <a:lnTo>
                    <a:pt x="23" y="19"/>
                  </a:lnTo>
                  <a:lnTo>
                    <a:pt x="21" y="19"/>
                  </a:lnTo>
                  <a:lnTo>
                    <a:pt x="17" y="21"/>
                  </a:lnTo>
                  <a:lnTo>
                    <a:pt x="6" y="21"/>
                  </a:lnTo>
                  <a:close/>
                </a:path>
              </a:pathLst>
            </a:custGeom>
            <a:solidFill>
              <a:srgbClr val="000000"/>
            </a:solidFill>
            <a:ln w="9525">
              <a:noFill/>
              <a:round/>
              <a:headEnd/>
              <a:tailEnd/>
            </a:ln>
          </p:spPr>
          <p:txBody>
            <a:bodyPr/>
            <a:lstStyle/>
            <a:p>
              <a:endParaRPr lang="en-US"/>
            </a:p>
          </p:txBody>
        </p:sp>
        <p:sp>
          <p:nvSpPr>
            <p:cNvPr id="708" name="Freeform 398"/>
            <p:cNvSpPr>
              <a:spLocks noEditPoints="1"/>
            </p:cNvSpPr>
            <p:nvPr/>
          </p:nvSpPr>
          <p:spPr bwMode="auto">
            <a:xfrm>
              <a:off x="3418745" y="1753095"/>
              <a:ext cx="69938" cy="75266"/>
            </a:xfrm>
            <a:custGeom>
              <a:avLst/>
              <a:gdLst>
                <a:gd name="T0" fmla="*/ 15 w 29"/>
                <a:gd name="T1" fmla="*/ 0 h 33"/>
                <a:gd name="T2" fmla="*/ 9 w 29"/>
                <a:gd name="T3" fmla="*/ 2 h 33"/>
                <a:gd name="T4" fmla="*/ 5 w 29"/>
                <a:gd name="T5" fmla="*/ 4 h 33"/>
                <a:gd name="T6" fmla="*/ 2 w 29"/>
                <a:gd name="T7" fmla="*/ 10 h 33"/>
                <a:gd name="T8" fmla="*/ 0 w 29"/>
                <a:gd name="T9" fmla="*/ 15 h 33"/>
                <a:gd name="T10" fmla="*/ 2 w 29"/>
                <a:gd name="T11" fmla="*/ 23 h 33"/>
                <a:gd name="T12" fmla="*/ 5 w 29"/>
                <a:gd name="T13" fmla="*/ 27 h 33"/>
                <a:gd name="T14" fmla="*/ 9 w 29"/>
                <a:gd name="T15" fmla="*/ 31 h 33"/>
                <a:gd name="T16" fmla="*/ 15 w 29"/>
                <a:gd name="T17" fmla="*/ 33 h 33"/>
                <a:gd name="T18" fmla="*/ 21 w 29"/>
                <a:gd name="T19" fmla="*/ 31 h 33"/>
                <a:gd name="T20" fmla="*/ 25 w 29"/>
                <a:gd name="T21" fmla="*/ 27 h 33"/>
                <a:gd name="T22" fmla="*/ 29 w 29"/>
                <a:gd name="T23" fmla="*/ 23 h 33"/>
                <a:gd name="T24" fmla="*/ 29 w 29"/>
                <a:gd name="T25" fmla="*/ 15 h 33"/>
                <a:gd name="T26" fmla="*/ 29 w 29"/>
                <a:gd name="T27" fmla="*/ 10 h 33"/>
                <a:gd name="T28" fmla="*/ 25 w 29"/>
                <a:gd name="T29" fmla="*/ 4 h 33"/>
                <a:gd name="T30" fmla="*/ 21 w 29"/>
                <a:gd name="T31" fmla="*/ 2 h 33"/>
                <a:gd name="T32" fmla="*/ 15 w 29"/>
                <a:gd name="T33" fmla="*/ 0 h 33"/>
                <a:gd name="T34" fmla="*/ 15 w 29"/>
                <a:gd name="T35" fmla="*/ 0 h 33"/>
                <a:gd name="T36" fmla="*/ 15 w 29"/>
                <a:gd name="T37" fmla="*/ 4 h 33"/>
                <a:gd name="T38" fmla="*/ 19 w 29"/>
                <a:gd name="T39" fmla="*/ 6 h 33"/>
                <a:gd name="T40" fmla="*/ 21 w 29"/>
                <a:gd name="T41" fmla="*/ 8 h 33"/>
                <a:gd name="T42" fmla="*/ 23 w 29"/>
                <a:gd name="T43" fmla="*/ 12 h 33"/>
                <a:gd name="T44" fmla="*/ 23 w 29"/>
                <a:gd name="T45" fmla="*/ 15 h 33"/>
                <a:gd name="T46" fmla="*/ 23 w 29"/>
                <a:gd name="T47" fmla="*/ 21 h 33"/>
                <a:gd name="T48" fmla="*/ 21 w 29"/>
                <a:gd name="T49" fmla="*/ 25 h 33"/>
                <a:gd name="T50" fmla="*/ 19 w 29"/>
                <a:gd name="T51" fmla="*/ 27 h 33"/>
                <a:gd name="T52" fmla="*/ 15 w 29"/>
                <a:gd name="T53" fmla="*/ 27 h 33"/>
                <a:gd name="T54" fmla="*/ 11 w 29"/>
                <a:gd name="T55" fmla="*/ 27 h 33"/>
                <a:gd name="T56" fmla="*/ 7 w 29"/>
                <a:gd name="T57" fmla="*/ 25 h 33"/>
                <a:gd name="T58" fmla="*/ 5 w 29"/>
                <a:gd name="T59" fmla="*/ 21 h 33"/>
                <a:gd name="T60" fmla="*/ 5 w 29"/>
                <a:gd name="T61" fmla="*/ 15 h 33"/>
                <a:gd name="T62" fmla="*/ 5 w 29"/>
                <a:gd name="T63" fmla="*/ 12 h 33"/>
                <a:gd name="T64" fmla="*/ 7 w 29"/>
                <a:gd name="T65" fmla="*/ 8 h 33"/>
                <a:gd name="T66" fmla="*/ 11 w 29"/>
                <a:gd name="T67" fmla="*/ 6 h 33"/>
                <a:gd name="T68" fmla="*/ 15 w 29"/>
                <a:gd name="T69" fmla="*/ 4 h 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
                <a:gd name="T106" fmla="*/ 0 h 33"/>
                <a:gd name="T107" fmla="*/ 29 w 29"/>
                <a:gd name="T108" fmla="*/ 33 h 3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 h="33">
                  <a:moveTo>
                    <a:pt x="15" y="0"/>
                  </a:moveTo>
                  <a:lnTo>
                    <a:pt x="9" y="2"/>
                  </a:lnTo>
                  <a:lnTo>
                    <a:pt x="5" y="4"/>
                  </a:lnTo>
                  <a:lnTo>
                    <a:pt x="2" y="10"/>
                  </a:lnTo>
                  <a:lnTo>
                    <a:pt x="0" y="15"/>
                  </a:lnTo>
                  <a:lnTo>
                    <a:pt x="2" y="23"/>
                  </a:lnTo>
                  <a:lnTo>
                    <a:pt x="5" y="27"/>
                  </a:lnTo>
                  <a:lnTo>
                    <a:pt x="9" y="31"/>
                  </a:lnTo>
                  <a:lnTo>
                    <a:pt x="15" y="33"/>
                  </a:lnTo>
                  <a:lnTo>
                    <a:pt x="21" y="31"/>
                  </a:lnTo>
                  <a:lnTo>
                    <a:pt x="25" y="27"/>
                  </a:lnTo>
                  <a:lnTo>
                    <a:pt x="29" y="23"/>
                  </a:lnTo>
                  <a:lnTo>
                    <a:pt x="29" y="15"/>
                  </a:lnTo>
                  <a:lnTo>
                    <a:pt x="29" y="10"/>
                  </a:lnTo>
                  <a:lnTo>
                    <a:pt x="25" y="4"/>
                  </a:lnTo>
                  <a:lnTo>
                    <a:pt x="21" y="2"/>
                  </a:lnTo>
                  <a:lnTo>
                    <a:pt x="15" y="0"/>
                  </a:lnTo>
                  <a:close/>
                  <a:moveTo>
                    <a:pt x="15" y="4"/>
                  </a:moveTo>
                  <a:lnTo>
                    <a:pt x="19" y="6"/>
                  </a:lnTo>
                  <a:lnTo>
                    <a:pt x="21" y="8"/>
                  </a:lnTo>
                  <a:lnTo>
                    <a:pt x="23" y="12"/>
                  </a:lnTo>
                  <a:lnTo>
                    <a:pt x="23" y="15"/>
                  </a:lnTo>
                  <a:lnTo>
                    <a:pt x="23" y="21"/>
                  </a:lnTo>
                  <a:lnTo>
                    <a:pt x="21" y="25"/>
                  </a:lnTo>
                  <a:lnTo>
                    <a:pt x="19" y="27"/>
                  </a:lnTo>
                  <a:lnTo>
                    <a:pt x="15" y="27"/>
                  </a:lnTo>
                  <a:lnTo>
                    <a:pt x="11" y="27"/>
                  </a:lnTo>
                  <a:lnTo>
                    <a:pt x="7" y="25"/>
                  </a:lnTo>
                  <a:lnTo>
                    <a:pt x="5" y="21"/>
                  </a:lnTo>
                  <a:lnTo>
                    <a:pt x="5" y="15"/>
                  </a:lnTo>
                  <a:lnTo>
                    <a:pt x="5" y="12"/>
                  </a:lnTo>
                  <a:lnTo>
                    <a:pt x="7" y="8"/>
                  </a:lnTo>
                  <a:lnTo>
                    <a:pt x="11" y="6"/>
                  </a:lnTo>
                  <a:lnTo>
                    <a:pt x="15" y="4"/>
                  </a:lnTo>
                  <a:close/>
                </a:path>
              </a:pathLst>
            </a:custGeom>
            <a:solidFill>
              <a:srgbClr val="000000"/>
            </a:solidFill>
            <a:ln w="9525">
              <a:noFill/>
              <a:round/>
              <a:headEnd/>
              <a:tailEnd/>
            </a:ln>
          </p:spPr>
          <p:txBody>
            <a:bodyPr/>
            <a:lstStyle/>
            <a:p>
              <a:endParaRPr lang="en-US"/>
            </a:p>
          </p:txBody>
        </p:sp>
        <p:sp>
          <p:nvSpPr>
            <p:cNvPr id="709" name="Freeform 399"/>
            <p:cNvSpPr>
              <a:spLocks/>
            </p:cNvSpPr>
            <p:nvPr/>
          </p:nvSpPr>
          <p:spPr bwMode="auto">
            <a:xfrm>
              <a:off x="3495918" y="1753095"/>
              <a:ext cx="98878" cy="70704"/>
            </a:xfrm>
            <a:custGeom>
              <a:avLst/>
              <a:gdLst>
                <a:gd name="T0" fmla="*/ 0 w 41"/>
                <a:gd name="T1" fmla="*/ 0 h 31"/>
                <a:gd name="T2" fmla="*/ 8 w 41"/>
                <a:gd name="T3" fmla="*/ 31 h 31"/>
                <a:gd name="T4" fmla="*/ 14 w 41"/>
                <a:gd name="T5" fmla="*/ 31 h 31"/>
                <a:gd name="T6" fmla="*/ 20 w 41"/>
                <a:gd name="T7" fmla="*/ 8 h 31"/>
                <a:gd name="T8" fmla="*/ 25 w 41"/>
                <a:gd name="T9" fmla="*/ 31 h 31"/>
                <a:gd name="T10" fmla="*/ 31 w 41"/>
                <a:gd name="T11" fmla="*/ 31 h 31"/>
                <a:gd name="T12" fmla="*/ 41 w 41"/>
                <a:gd name="T13" fmla="*/ 0 h 31"/>
                <a:gd name="T14" fmla="*/ 35 w 41"/>
                <a:gd name="T15" fmla="*/ 0 h 31"/>
                <a:gd name="T16" fmla="*/ 29 w 41"/>
                <a:gd name="T17" fmla="*/ 25 h 31"/>
                <a:gd name="T18" fmla="*/ 23 w 41"/>
                <a:gd name="T19" fmla="*/ 0 h 31"/>
                <a:gd name="T20" fmla="*/ 18 w 41"/>
                <a:gd name="T21" fmla="*/ 0 h 31"/>
                <a:gd name="T22" fmla="*/ 12 w 41"/>
                <a:gd name="T23" fmla="*/ 25 h 31"/>
                <a:gd name="T24" fmla="*/ 6 w 41"/>
                <a:gd name="T25" fmla="*/ 0 h 31"/>
                <a:gd name="T26" fmla="*/ 0 w 41"/>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
                <a:gd name="T43" fmla="*/ 0 h 31"/>
                <a:gd name="T44" fmla="*/ 41 w 41"/>
                <a:gd name="T45" fmla="*/ 31 h 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 h="31">
                  <a:moveTo>
                    <a:pt x="0" y="0"/>
                  </a:moveTo>
                  <a:lnTo>
                    <a:pt x="8" y="31"/>
                  </a:lnTo>
                  <a:lnTo>
                    <a:pt x="14" y="31"/>
                  </a:lnTo>
                  <a:lnTo>
                    <a:pt x="20" y="8"/>
                  </a:lnTo>
                  <a:lnTo>
                    <a:pt x="25" y="31"/>
                  </a:lnTo>
                  <a:lnTo>
                    <a:pt x="31" y="31"/>
                  </a:lnTo>
                  <a:lnTo>
                    <a:pt x="41" y="0"/>
                  </a:lnTo>
                  <a:lnTo>
                    <a:pt x="35" y="0"/>
                  </a:lnTo>
                  <a:lnTo>
                    <a:pt x="29" y="25"/>
                  </a:lnTo>
                  <a:lnTo>
                    <a:pt x="23" y="0"/>
                  </a:lnTo>
                  <a:lnTo>
                    <a:pt x="18" y="0"/>
                  </a:lnTo>
                  <a:lnTo>
                    <a:pt x="12" y="25"/>
                  </a:lnTo>
                  <a:lnTo>
                    <a:pt x="6" y="0"/>
                  </a:lnTo>
                  <a:lnTo>
                    <a:pt x="0" y="0"/>
                  </a:lnTo>
                  <a:close/>
                </a:path>
              </a:pathLst>
            </a:custGeom>
            <a:solidFill>
              <a:srgbClr val="000000"/>
            </a:solidFill>
            <a:ln w="9525">
              <a:noFill/>
              <a:round/>
              <a:headEnd/>
              <a:tailEnd/>
            </a:ln>
          </p:spPr>
          <p:txBody>
            <a:bodyPr/>
            <a:lstStyle/>
            <a:p>
              <a:endParaRPr lang="en-US"/>
            </a:p>
          </p:txBody>
        </p:sp>
        <p:sp>
          <p:nvSpPr>
            <p:cNvPr id="710" name="Freeform 400"/>
            <p:cNvSpPr>
              <a:spLocks noEditPoints="1"/>
            </p:cNvSpPr>
            <p:nvPr/>
          </p:nvSpPr>
          <p:spPr bwMode="auto">
            <a:xfrm>
              <a:off x="3599619" y="1728006"/>
              <a:ext cx="67526" cy="100354"/>
            </a:xfrm>
            <a:custGeom>
              <a:avLst/>
              <a:gdLst>
                <a:gd name="T0" fmla="*/ 23 w 28"/>
                <a:gd name="T1" fmla="*/ 0 h 44"/>
                <a:gd name="T2" fmla="*/ 23 w 28"/>
                <a:gd name="T3" fmla="*/ 15 h 44"/>
                <a:gd name="T4" fmla="*/ 23 w 28"/>
                <a:gd name="T5" fmla="*/ 17 h 44"/>
                <a:gd name="T6" fmla="*/ 19 w 28"/>
                <a:gd name="T7" fmla="*/ 13 h 44"/>
                <a:gd name="T8" fmla="*/ 13 w 28"/>
                <a:gd name="T9" fmla="*/ 11 h 44"/>
                <a:gd name="T10" fmla="*/ 7 w 28"/>
                <a:gd name="T11" fmla="*/ 13 h 44"/>
                <a:gd name="T12" fmla="*/ 3 w 28"/>
                <a:gd name="T13" fmla="*/ 15 h 44"/>
                <a:gd name="T14" fmla="*/ 2 w 28"/>
                <a:gd name="T15" fmla="*/ 21 h 44"/>
                <a:gd name="T16" fmla="*/ 0 w 28"/>
                <a:gd name="T17" fmla="*/ 26 h 44"/>
                <a:gd name="T18" fmla="*/ 2 w 28"/>
                <a:gd name="T19" fmla="*/ 34 h 44"/>
                <a:gd name="T20" fmla="*/ 3 w 28"/>
                <a:gd name="T21" fmla="*/ 38 h 44"/>
                <a:gd name="T22" fmla="*/ 7 w 28"/>
                <a:gd name="T23" fmla="*/ 42 h 44"/>
                <a:gd name="T24" fmla="*/ 13 w 28"/>
                <a:gd name="T25" fmla="*/ 44 h 44"/>
                <a:gd name="T26" fmla="*/ 19 w 28"/>
                <a:gd name="T27" fmla="*/ 42 h 44"/>
                <a:gd name="T28" fmla="*/ 23 w 28"/>
                <a:gd name="T29" fmla="*/ 38 h 44"/>
                <a:gd name="T30" fmla="*/ 23 w 28"/>
                <a:gd name="T31" fmla="*/ 42 h 44"/>
                <a:gd name="T32" fmla="*/ 28 w 28"/>
                <a:gd name="T33" fmla="*/ 42 h 44"/>
                <a:gd name="T34" fmla="*/ 28 w 28"/>
                <a:gd name="T35" fmla="*/ 0 h 44"/>
                <a:gd name="T36" fmla="*/ 23 w 28"/>
                <a:gd name="T37" fmla="*/ 0 h 44"/>
                <a:gd name="T38" fmla="*/ 13 w 28"/>
                <a:gd name="T39" fmla="*/ 15 h 44"/>
                <a:gd name="T40" fmla="*/ 17 w 28"/>
                <a:gd name="T41" fmla="*/ 17 h 44"/>
                <a:gd name="T42" fmla="*/ 21 w 28"/>
                <a:gd name="T43" fmla="*/ 19 h 44"/>
                <a:gd name="T44" fmla="*/ 23 w 28"/>
                <a:gd name="T45" fmla="*/ 23 h 44"/>
                <a:gd name="T46" fmla="*/ 23 w 28"/>
                <a:gd name="T47" fmla="*/ 28 h 44"/>
                <a:gd name="T48" fmla="*/ 23 w 28"/>
                <a:gd name="T49" fmla="*/ 32 h 44"/>
                <a:gd name="T50" fmla="*/ 21 w 28"/>
                <a:gd name="T51" fmla="*/ 34 h 44"/>
                <a:gd name="T52" fmla="*/ 17 w 28"/>
                <a:gd name="T53" fmla="*/ 38 h 44"/>
                <a:gd name="T54" fmla="*/ 13 w 28"/>
                <a:gd name="T55" fmla="*/ 38 h 44"/>
                <a:gd name="T56" fmla="*/ 11 w 28"/>
                <a:gd name="T57" fmla="*/ 38 h 44"/>
                <a:gd name="T58" fmla="*/ 7 w 28"/>
                <a:gd name="T59" fmla="*/ 36 h 44"/>
                <a:gd name="T60" fmla="*/ 5 w 28"/>
                <a:gd name="T61" fmla="*/ 32 h 44"/>
                <a:gd name="T62" fmla="*/ 5 w 28"/>
                <a:gd name="T63" fmla="*/ 26 h 44"/>
                <a:gd name="T64" fmla="*/ 5 w 28"/>
                <a:gd name="T65" fmla="*/ 23 h 44"/>
                <a:gd name="T66" fmla="*/ 7 w 28"/>
                <a:gd name="T67" fmla="*/ 19 h 44"/>
                <a:gd name="T68" fmla="*/ 11 w 28"/>
                <a:gd name="T69" fmla="*/ 17 h 44"/>
                <a:gd name="T70" fmla="*/ 13 w 28"/>
                <a:gd name="T71" fmla="*/ 15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
                <a:gd name="T109" fmla="*/ 0 h 44"/>
                <a:gd name="T110" fmla="*/ 28 w 28"/>
                <a:gd name="T111" fmla="*/ 44 h 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 h="44">
                  <a:moveTo>
                    <a:pt x="23" y="0"/>
                  </a:moveTo>
                  <a:lnTo>
                    <a:pt x="23" y="15"/>
                  </a:lnTo>
                  <a:lnTo>
                    <a:pt x="23" y="17"/>
                  </a:lnTo>
                  <a:lnTo>
                    <a:pt x="19" y="13"/>
                  </a:lnTo>
                  <a:lnTo>
                    <a:pt x="13" y="11"/>
                  </a:lnTo>
                  <a:lnTo>
                    <a:pt x="7" y="13"/>
                  </a:lnTo>
                  <a:lnTo>
                    <a:pt x="3" y="15"/>
                  </a:lnTo>
                  <a:lnTo>
                    <a:pt x="2" y="21"/>
                  </a:lnTo>
                  <a:lnTo>
                    <a:pt x="0" y="26"/>
                  </a:lnTo>
                  <a:lnTo>
                    <a:pt x="2" y="34"/>
                  </a:lnTo>
                  <a:lnTo>
                    <a:pt x="3" y="38"/>
                  </a:lnTo>
                  <a:lnTo>
                    <a:pt x="7" y="42"/>
                  </a:lnTo>
                  <a:lnTo>
                    <a:pt x="13" y="44"/>
                  </a:lnTo>
                  <a:lnTo>
                    <a:pt x="19" y="42"/>
                  </a:lnTo>
                  <a:lnTo>
                    <a:pt x="23" y="38"/>
                  </a:lnTo>
                  <a:lnTo>
                    <a:pt x="23" y="42"/>
                  </a:lnTo>
                  <a:lnTo>
                    <a:pt x="28" y="42"/>
                  </a:lnTo>
                  <a:lnTo>
                    <a:pt x="28" y="0"/>
                  </a:lnTo>
                  <a:lnTo>
                    <a:pt x="23" y="0"/>
                  </a:lnTo>
                  <a:close/>
                  <a:moveTo>
                    <a:pt x="13" y="15"/>
                  </a:moveTo>
                  <a:lnTo>
                    <a:pt x="17" y="17"/>
                  </a:lnTo>
                  <a:lnTo>
                    <a:pt x="21" y="19"/>
                  </a:lnTo>
                  <a:lnTo>
                    <a:pt x="23" y="23"/>
                  </a:lnTo>
                  <a:lnTo>
                    <a:pt x="23" y="28"/>
                  </a:lnTo>
                  <a:lnTo>
                    <a:pt x="23" y="32"/>
                  </a:lnTo>
                  <a:lnTo>
                    <a:pt x="21" y="34"/>
                  </a:lnTo>
                  <a:lnTo>
                    <a:pt x="17" y="38"/>
                  </a:lnTo>
                  <a:lnTo>
                    <a:pt x="13" y="38"/>
                  </a:lnTo>
                  <a:lnTo>
                    <a:pt x="11" y="38"/>
                  </a:lnTo>
                  <a:lnTo>
                    <a:pt x="7" y="36"/>
                  </a:lnTo>
                  <a:lnTo>
                    <a:pt x="5" y="32"/>
                  </a:lnTo>
                  <a:lnTo>
                    <a:pt x="5" y="26"/>
                  </a:lnTo>
                  <a:lnTo>
                    <a:pt x="5" y="23"/>
                  </a:lnTo>
                  <a:lnTo>
                    <a:pt x="7" y="19"/>
                  </a:lnTo>
                  <a:lnTo>
                    <a:pt x="11" y="17"/>
                  </a:lnTo>
                  <a:lnTo>
                    <a:pt x="13" y="15"/>
                  </a:lnTo>
                  <a:close/>
                </a:path>
              </a:pathLst>
            </a:custGeom>
            <a:solidFill>
              <a:srgbClr val="000000"/>
            </a:solidFill>
            <a:ln w="9525">
              <a:noFill/>
              <a:round/>
              <a:headEnd/>
              <a:tailEnd/>
            </a:ln>
          </p:spPr>
          <p:txBody>
            <a:bodyPr/>
            <a:lstStyle/>
            <a:p>
              <a:endParaRPr lang="en-US"/>
            </a:p>
          </p:txBody>
        </p:sp>
        <p:sp>
          <p:nvSpPr>
            <p:cNvPr id="711" name="Freeform 401"/>
            <p:cNvSpPr>
              <a:spLocks noEditPoints="1"/>
            </p:cNvSpPr>
            <p:nvPr/>
          </p:nvSpPr>
          <p:spPr bwMode="auto">
            <a:xfrm>
              <a:off x="3681615" y="1753095"/>
              <a:ext cx="65115" cy="75266"/>
            </a:xfrm>
            <a:custGeom>
              <a:avLst/>
              <a:gdLst>
                <a:gd name="T0" fmla="*/ 27 w 27"/>
                <a:gd name="T1" fmla="*/ 17 h 33"/>
                <a:gd name="T2" fmla="*/ 27 w 27"/>
                <a:gd name="T3" fmla="*/ 10 h 33"/>
                <a:gd name="T4" fmla="*/ 23 w 27"/>
                <a:gd name="T5" fmla="*/ 4 h 33"/>
                <a:gd name="T6" fmla="*/ 19 w 27"/>
                <a:gd name="T7" fmla="*/ 2 h 33"/>
                <a:gd name="T8" fmla="*/ 14 w 27"/>
                <a:gd name="T9" fmla="*/ 0 h 33"/>
                <a:gd name="T10" fmla="*/ 8 w 27"/>
                <a:gd name="T11" fmla="*/ 2 h 33"/>
                <a:gd name="T12" fmla="*/ 4 w 27"/>
                <a:gd name="T13" fmla="*/ 4 h 33"/>
                <a:gd name="T14" fmla="*/ 0 w 27"/>
                <a:gd name="T15" fmla="*/ 10 h 33"/>
                <a:gd name="T16" fmla="*/ 0 w 27"/>
                <a:gd name="T17" fmla="*/ 15 h 33"/>
                <a:gd name="T18" fmla="*/ 0 w 27"/>
                <a:gd name="T19" fmla="*/ 21 h 33"/>
                <a:gd name="T20" fmla="*/ 0 w 27"/>
                <a:gd name="T21" fmla="*/ 25 h 33"/>
                <a:gd name="T22" fmla="*/ 2 w 27"/>
                <a:gd name="T23" fmla="*/ 29 h 33"/>
                <a:gd name="T24" fmla="*/ 6 w 27"/>
                <a:gd name="T25" fmla="*/ 31 h 33"/>
                <a:gd name="T26" fmla="*/ 10 w 27"/>
                <a:gd name="T27" fmla="*/ 33 h 33"/>
                <a:gd name="T28" fmla="*/ 14 w 27"/>
                <a:gd name="T29" fmla="*/ 33 h 33"/>
                <a:gd name="T30" fmla="*/ 19 w 27"/>
                <a:gd name="T31" fmla="*/ 31 h 33"/>
                <a:gd name="T32" fmla="*/ 23 w 27"/>
                <a:gd name="T33" fmla="*/ 27 h 33"/>
                <a:gd name="T34" fmla="*/ 25 w 27"/>
                <a:gd name="T35" fmla="*/ 25 h 33"/>
                <a:gd name="T36" fmla="*/ 27 w 27"/>
                <a:gd name="T37" fmla="*/ 21 h 33"/>
                <a:gd name="T38" fmla="*/ 21 w 27"/>
                <a:gd name="T39" fmla="*/ 21 h 33"/>
                <a:gd name="T40" fmla="*/ 21 w 27"/>
                <a:gd name="T41" fmla="*/ 25 h 33"/>
                <a:gd name="T42" fmla="*/ 19 w 27"/>
                <a:gd name="T43" fmla="*/ 27 h 33"/>
                <a:gd name="T44" fmla="*/ 17 w 27"/>
                <a:gd name="T45" fmla="*/ 27 h 33"/>
                <a:gd name="T46" fmla="*/ 14 w 27"/>
                <a:gd name="T47" fmla="*/ 27 h 33"/>
                <a:gd name="T48" fmla="*/ 10 w 27"/>
                <a:gd name="T49" fmla="*/ 27 h 33"/>
                <a:gd name="T50" fmla="*/ 8 w 27"/>
                <a:gd name="T51" fmla="*/ 25 h 33"/>
                <a:gd name="T52" fmla="*/ 6 w 27"/>
                <a:gd name="T53" fmla="*/ 21 h 33"/>
                <a:gd name="T54" fmla="*/ 4 w 27"/>
                <a:gd name="T55" fmla="*/ 17 h 33"/>
                <a:gd name="T56" fmla="*/ 27 w 27"/>
                <a:gd name="T57" fmla="*/ 17 h 33"/>
                <a:gd name="T58" fmla="*/ 4 w 27"/>
                <a:gd name="T59" fmla="*/ 14 h 33"/>
                <a:gd name="T60" fmla="*/ 6 w 27"/>
                <a:gd name="T61" fmla="*/ 10 h 33"/>
                <a:gd name="T62" fmla="*/ 8 w 27"/>
                <a:gd name="T63" fmla="*/ 8 h 33"/>
                <a:gd name="T64" fmla="*/ 10 w 27"/>
                <a:gd name="T65" fmla="*/ 6 h 33"/>
                <a:gd name="T66" fmla="*/ 14 w 27"/>
                <a:gd name="T67" fmla="*/ 4 h 33"/>
                <a:gd name="T68" fmla="*/ 17 w 27"/>
                <a:gd name="T69" fmla="*/ 6 h 33"/>
                <a:gd name="T70" fmla="*/ 19 w 27"/>
                <a:gd name="T71" fmla="*/ 8 h 33"/>
                <a:gd name="T72" fmla="*/ 21 w 27"/>
                <a:gd name="T73" fmla="*/ 10 h 33"/>
                <a:gd name="T74" fmla="*/ 21 w 27"/>
                <a:gd name="T75" fmla="*/ 14 h 33"/>
                <a:gd name="T76" fmla="*/ 4 w 27"/>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
                <a:gd name="T118" fmla="*/ 0 h 33"/>
                <a:gd name="T119" fmla="*/ 27 w 27"/>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 h="33">
                  <a:moveTo>
                    <a:pt x="27" y="17"/>
                  </a:moveTo>
                  <a:lnTo>
                    <a:pt x="27" y="10"/>
                  </a:lnTo>
                  <a:lnTo>
                    <a:pt x="23" y="4"/>
                  </a:lnTo>
                  <a:lnTo>
                    <a:pt x="19" y="2"/>
                  </a:lnTo>
                  <a:lnTo>
                    <a:pt x="14" y="0"/>
                  </a:lnTo>
                  <a:lnTo>
                    <a:pt x="8" y="2"/>
                  </a:lnTo>
                  <a:lnTo>
                    <a:pt x="4" y="4"/>
                  </a:lnTo>
                  <a:lnTo>
                    <a:pt x="0" y="10"/>
                  </a:lnTo>
                  <a:lnTo>
                    <a:pt x="0" y="15"/>
                  </a:lnTo>
                  <a:lnTo>
                    <a:pt x="0" y="21"/>
                  </a:lnTo>
                  <a:lnTo>
                    <a:pt x="0" y="25"/>
                  </a:lnTo>
                  <a:lnTo>
                    <a:pt x="2" y="29"/>
                  </a:lnTo>
                  <a:lnTo>
                    <a:pt x="6" y="31"/>
                  </a:lnTo>
                  <a:lnTo>
                    <a:pt x="10" y="33"/>
                  </a:lnTo>
                  <a:lnTo>
                    <a:pt x="14" y="33"/>
                  </a:lnTo>
                  <a:lnTo>
                    <a:pt x="19" y="31"/>
                  </a:lnTo>
                  <a:lnTo>
                    <a:pt x="23" y="27"/>
                  </a:lnTo>
                  <a:lnTo>
                    <a:pt x="25" y="25"/>
                  </a:lnTo>
                  <a:lnTo>
                    <a:pt x="27" y="21"/>
                  </a:lnTo>
                  <a:lnTo>
                    <a:pt x="21" y="21"/>
                  </a:lnTo>
                  <a:lnTo>
                    <a:pt x="21" y="25"/>
                  </a:lnTo>
                  <a:lnTo>
                    <a:pt x="19" y="27"/>
                  </a:lnTo>
                  <a:lnTo>
                    <a:pt x="17" y="27"/>
                  </a:lnTo>
                  <a:lnTo>
                    <a:pt x="14" y="27"/>
                  </a:lnTo>
                  <a:lnTo>
                    <a:pt x="10" y="27"/>
                  </a:lnTo>
                  <a:lnTo>
                    <a:pt x="8" y="25"/>
                  </a:lnTo>
                  <a:lnTo>
                    <a:pt x="6" y="21"/>
                  </a:lnTo>
                  <a:lnTo>
                    <a:pt x="4" y="17"/>
                  </a:lnTo>
                  <a:lnTo>
                    <a:pt x="27" y="17"/>
                  </a:lnTo>
                  <a:close/>
                  <a:moveTo>
                    <a:pt x="4" y="14"/>
                  </a:moveTo>
                  <a:lnTo>
                    <a:pt x="6" y="10"/>
                  </a:lnTo>
                  <a:lnTo>
                    <a:pt x="8" y="8"/>
                  </a:lnTo>
                  <a:lnTo>
                    <a:pt x="10" y="6"/>
                  </a:lnTo>
                  <a:lnTo>
                    <a:pt x="14" y="4"/>
                  </a:lnTo>
                  <a:lnTo>
                    <a:pt x="17" y="6"/>
                  </a:lnTo>
                  <a:lnTo>
                    <a:pt x="19" y="8"/>
                  </a:lnTo>
                  <a:lnTo>
                    <a:pt x="21" y="10"/>
                  </a:lnTo>
                  <a:lnTo>
                    <a:pt x="21" y="14"/>
                  </a:lnTo>
                  <a:lnTo>
                    <a:pt x="4" y="14"/>
                  </a:lnTo>
                  <a:close/>
                </a:path>
              </a:pathLst>
            </a:custGeom>
            <a:solidFill>
              <a:srgbClr val="000000"/>
            </a:solidFill>
            <a:ln w="9525">
              <a:noFill/>
              <a:round/>
              <a:headEnd/>
              <a:tailEnd/>
            </a:ln>
          </p:spPr>
          <p:txBody>
            <a:bodyPr/>
            <a:lstStyle/>
            <a:p>
              <a:endParaRPr lang="en-US"/>
            </a:p>
          </p:txBody>
        </p:sp>
        <p:sp>
          <p:nvSpPr>
            <p:cNvPr id="712" name="Freeform 402"/>
            <p:cNvSpPr>
              <a:spLocks/>
            </p:cNvSpPr>
            <p:nvPr/>
          </p:nvSpPr>
          <p:spPr bwMode="auto">
            <a:xfrm>
              <a:off x="3766023" y="1753095"/>
              <a:ext cx="31351" cy="70704"/>
            </a:xfrm>
            <a:custGeom>
              <a:avLst/>
              <a:gdLst>
                <a:gd name="T0" fmla="*/ 13 w 13"/>
                <a:gd name="T1" fmla="*/ 0 h 31"/>
                <a:gd name="T2" fmla="*/ 11 w 13"/>
                <a:gd name="T3" fmla="*/ 0 h 31"/>
                <a:gd name="T4" fmla="*/ 7 w 13"/>
                <a:gd name="T5" fmla="*/ 2 h 31"/>
                <a:gd name="T6" fmla="*/ 4 w 13"/>
                <a:gd name="T7" fmla="*/ 6 h 31"/>
                <a:gd name="T8" fmla="*/ 4 w 13"/>
                <a:gd name="T9" fmla="*/ 0 h 31"/>
                <a:gd name="T10" fmla="*/ 0 w 13"/>
                <a:gd name="T11" fmla="*/ 0 h 31"/>
                <a:gd name="T12" fmla="*/ 0 w 13"/>
                <a:gd name="T13" fmla="*/ 31 h 31"/>
                <a:gd name="T14" fmla="*/ 4 w 13"/>
                <a:gd name="T15" fmla="*/ 31 h 31"/>
                <a:gd name="T16" fmla="*/ 4 w 13"/>
                <a:gd name="T17" fmla="*/ 14 h 31"/>
                <a:gd name="T18" fmla="*/ 5 w 13"/>
                <a:gd name="T19" fmla="*/ 10 h 31"/>
                <a:gd name="T20" fmla="*/ 5 w 13"/>
                <a:gd name="T21" fmla="*/ 8 h 31"/>
                <a:gd name="T22" fmla="*/ 9 w 13"/>
                <a:gd name="T23" fmla="*/ 6 h 31"/>
                <a:gd name="T24" fmla="*/ 11 w 13"/>
                <a:gd name="T25" fmla="*/ 6 h 31"/>
                <a:gd name="T26" fmla="*/ 13 w 13"/>
                <a:gd name="T27" fmla="*/ 6 h 31"/>
                <a:gd name="T28" fmla="*/ 13 w 13"/>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1"/>
                <a:gd name="T47" fmla="*/ 13 w 1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1">
                  <a:moveTo>
                    <a:pt x="13" y="0"/>
                  </a:moveTo>
                  <a:lnTo>
                    <a:pt x="11" y="0"/>
                  </a:lnTo>
                  <a:lnTo>
                    <a:pt x="7" y="2"/>
                  </a:lnTo>
                  <a:lnTo>
                    <a:pt x="4" y="6"/>
                  </a:lnTo>
                  <a:lnTo>
                    <a:pt x="4" y="0"/>
                  </a:lnTo>
                  <a:lnTo>
                    <a:pt x="0" y="0"/>
                  </a:lnTo>
                  <a:lnTo>
                    <a:pt x="0" y="31"/>
                  </a:lnTo>
                  <a:lnTo>
                    <a:pt x="4" y="31"/>
                  </a:lnTo>
                  <a:lnTo>
                    <a:pt x="4" y="14"/>
                  </a:lnTo>
                  <a:lnTo>
                    <a:pt x="5" y="10"/>
                  </a:lnTo>
                  <a:lnTo>
                    <a:pt x="5" y="8"/>
                  </a:lnTo>
                  <a:lnTo>
                    <a:pt x="9" y="6"/>
                  </a:lnTo>
                  <a:lnTo>
                    <a:pt x="11" y="6"/>
                  </a:lnTo>
                  <a:lnTo>
                    <a:pt x="13" y="6"/>
                  </a:lnTo>
                  <a:lnTo>
                    <a:pt x="13" y="0"/>
                  </a:lnTo>
                  <a:close/>
                </a:path>
              </a:pathLst>
            </a:custGeom>
            <a:solidFill>
              <a:srgbClr val="000000"/>
            </a:solidFill>
            <a:ln w="9525">
              <a:noFill/>
              <a:round/>
              <a:headEnd/>
              <a:tailEnd/>
            </a:ln>
          </p:spPr>
          <p:txBody>
            <a:bodyPr/>
            <a:lstStyle/>
            <a:p>
              <a:endParaRPr lang="en-US"/>
            </a:p>
          </p:txBody>
        </p:sp>
        <p:sp>
          <p:nvSpPr>
            <p:cNvPr id="713" name="Freeform 403"/>
            <p:cNvSpPr>
              <a:spLocks noEditPoints="1"/>
            </p:cNvSpPr>
            <p:nvPr/>
          </p:nvSpPr>
          <p:spPr bwMode="auto">
            <a:xfrm>
              <a:off x="3852842" y="1728006"/>
              <a:ext cx="84408" cy="95793"/>
            </a:xfrm>
            <a:custGeom>
              <a:avLst/>
              <a:gdLst>
                <a:gd name="T0" fmla="*/ 0 w 35"/>
                <a:gd name="T1" fmla="*/ 0 h 42"/>
                <a:gd name="T2" fmla="*/ 0 w 35"/>
                <a:gd name="T3" fmla="*/ 42 h 42"/>
                <a:gd name="T4" fmla="*/ 6 w 35"/>
                <a:gd name="T5" fmla="*/ 42 h 42"/>
                <a:gd name="T6" fmla="*/ 6 w 35"/>
                <a:gd name="T7" fmla="*/ 25 h 42"/>
                <a:gd name="T8" fmla="*/ 19 w 35"/>
                <a:gd name="T9" fmla="*/ 25 h 42"/>
                <a:gd name="T10" fmla="*/ 23 w 35"/>
                <a:gd name="T11" fmla="*/ 26 h 42"/>
                <a:gd name="T12" fmla="*/ 25 w 35"/>
                <a:gd name="T13" fmla="*/ 28 h 42"/>
                <a:gd name="T14" fmla="*/ 27 w 35"/>
                <a:gd name="T15" fmla="*/ 34 h 42"/>
                <a:gd name="T16" fmla="*/ 27 w 35"/>
                <a:gd name="T17" fmla="*/ 38 h 42"/>
                <a:gd name="T18" fmla="*/ 27 w 35"/>
                <a:gd name="T19" fmla="*/ 38 h 42"/>
                <a:gd name="T20" fmla="*/ 27 w 35"/>
                <a:gd name="T21" fmla="*/ 42 h 42"/>
                <a:gd name="T22" fmla="*/ 35 w 35"/>
                <a:gd name="T23" fmla="*/ 42 h 42"/>
                <a:gd name="T24" fmla="*/ 35 w 35"/>
                <a:gd name="T25" fmla="*/ 42 h 42"/>
                <a:gd name="T26" fmla="*/ 33 w 35"/>
                <a:gd name="T27" fmla="*/ 40 h 42"/>
                <a:gd name="T28" fmla="*/ 33 w 35"/>
                <a:gd name="T29" fmla="*/ 38 h 42"/>
                <a:gd name="T30" fmla="*/ 31 w 35"/>
                <a:gd name="T31" fmla="*/ 28 h 42"/>
                <a:gd name="T32" fmla="*/ 31 w 35"/>
                <a:gd name="T33" fmla="*/ 25 h 42"/>
                <a:gd name="T34" fmla="*/ 27 w 35"/>
                <a:gd name="T35" fmla="*/ 23 h 42"/>
                <a:gd name="T36" fmla="*/ 29 w 35"/>
                <a:gd name="T37" fmla="*/ 21 h 42"/>
                <a:gd name="T38" fmla="*/ 31 w 35"/>
                <a:gd name="T39" fmla="*/ 17 h 42"/>
                <a:gd name="T40" fmla="*/ 33 w 35"/>
                <a:gd name="T41" fmla="*/ 15 h 42"/>
                <a:gd name="T42" fmla="*/ 33 w 35"/>
                <a:gd name="T43" fmla="*/ 11 h 42"/>
                <a:gd name="T44" fmla="*/ 33 w 35"/>
                <a:gd name="T45" fmla="*/ 7 h 42"/>
                <a:gd name="T46" fmla="*/ 31 w 35"/>
                <a:gd name="T47" fmla="*/ 5 h 42"/>
                <a:gd name="T48" fmla="*/ 25 w 35"/>
                <a:gd name="T49" fmla="*/ 1 h 42"/>
                <a:gd name="T50" fmla="*/ 19 w 35"/>
                <a:gd name="T51" fmla="*/ 0 h 42"/>
                <a:gd name="T52" fmla="*/ 0 w 35"/>
                <a:gd name="T53" fmla="*/ 0 h 42"/>
                <a:gd name="T54" fmla="*/ 6 w 35"/>
                <a:gd name="T55" fmla="*/ 5 h 42"/>
                <a:gd name="T56" fmla="*/ 19 w 35"/>
                <a:gd name="T57" fmla="*/ 5 h 42"/>
                <a:gd name="T58" fmla="*/ 21 w 35"/>
                <a:gd name="T59" fmla="*/ 5 h 42"/>
                <a:gd name="T60" fmla="*/ 23 w 35"/>
                <a:gd name="T61" fmla="*/ 5 h 42"/>
                <a:gd name="T62" fmla="*/ 25 w 35"/>
                <a:gd name="T63" fmla="*/ 7 h 42"/>
                <a:gd name="T64" fmla="*/ 27 w 35"/>
                <a:gd name="T65" fmla="*/ 13 h 42"/>
                <a:gd name="T66" fmla="*/ 27 w 35"/>
                <a:gd name="T67" fmla="*/ 15 h 42"/>
                <a:gd name="T68" fmla="*/ 25 w 35"/>
                <a:gd name="T69" fmla="*/ 17 h 42"/>
                <a:gd name="T70" fmla="*/ 23 w 35"/>
                <a:gd name="T71" fmla="*/ 19 h 42"/>
                <a:gd name="T72" fmla="*/ 19 w 35"/>
                <a:gd name="T73" fmla="*/ 21 h 42"/>
                <a:gd name="T74" fmla="*/ 6 w 35"/>
                <a:gd name="T75" fmla="*/ 21 h 42"/>
                <a:gd name="T76" fmla="*/ 6 w 35"/>
                <a:gd name="T77" fmla="*/ 5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
                <a:gd name="T118" fmla="*/ 0 h 42"/>
                <a:gd name="T119" fmla="*/ 35 w 35"/>
                <a:gd name="T120" fmla="*/ 42 h 4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 h="42">
                  <a:moveTo>
                    <a:pt x="0" y="0"/>
                  </a:moveTo>
                  <a:lnTo>
                    <a:pt x="0" y="42"/>
                  </a:lnTo>
                  <a:lnTo>
                    <a:pt x="6" y="42"/>
                  </a:lnTo>
                  <a:lnTo>
                    <a:pt x="6" y="25"/>
                  </a:lnTo>
                  <a:lnTo>
                    <a:pt x="19" y="25"/>
                  </a:lnTo>
                  <a:lnTo>
                    <a:pt x="23" y="26"/>
                  </a:lnTo>
                  <a:lnTo>
                    <a:pt x="25" y="28"/>
                  </a:lnTo>
                  <a:lnTo>
                    <a:pt x="27" y="34"/>
                  </a:lnTo>
                  <a:lnTo>
                    <a:pt x="27" y="38"/>
                  </a:lnTo>
                  <a:lnTo>
                    <a:pt x="27" y="42"/>
                  </a:lnTo>
                  <a:lnTo>
                    <a:pt x="35" y="42"/>
                  </a:lnTo>
                  <a:lnTo>
                    <a:pt x="33" y="40"/>
                  </a:lnTo>
                  <a:lnTo>
                    <a:pt x="33" y="38"/>
                  </a:lnTo>
                  <a:lnTo>
                    <a:pt x="31" y="28"/>
                  </a:lnTo>
                  <a:lnTo>
                    <a:pt x="31" y="25"/>
                  </a:lnTo>
                  <a:lnTo>
                    <a:pt x="27" y="23"/>
                  </a:lnTo>
                  <a:lnTo>
                    <a:pt x="29" y="21"/>
                  </a:lnTo>
                  <a:lnTo>
                    <a:pt x="31" y="17"/>
                  </a:lnTo>
                  <a:lnTo>
                    <a:pt x="33" y="15"/>
                  </a:lnTo>
                  <a:lnTo>
                    <a:pt x="33" y="11"/>
                  </a:lnTo>
                  <a:lnTo>
                    <a:pt x="33" y="7"/>
                  </a:lnTo>
                  <a:lnTo>
                    <a:pt x="31" y="5"/>
                  </a:lnTo>
                  <a:lnTo>
                    <a:pt x="25" y="1"/>
                  </a:lnTo>
                  <a:lnTo>
                    <a:pt x="19" y="0"/>
                  </a:lnTo>
                  <a:lnTo>
                    <a:pt x="0" y="0"/>
                  </a:lnTo>
                  <a:close/>
                  <a:moveTo>
                    <a:pt x="6" y="5"/>
                  </a:moveTo>
                  <a:lnTo>
                    <a:pt x="19" y="5"/>
                  </a:lnTo>
                  <a:lnTo>
                    <a:pt x="21" y="5"/>
                  </a:lnTo>
                  <a:lnTo>
                    <a:pt x="23" y="5"/>
                  </a:lnTo>
                  <a:lnTo>
                    <a:pt x="25" y="7"/>
                  </a:lnTo>
                  <a:lnTo>
                    <a:pt x="27" y="13"/>
                  </a:lnTo>
                  <a:lnTo>
                    <a:pt x="27" y="15"/>
                  </a:lnTo>
                  <a:lnTo>
                    <a:pt x="25" y="17"/>
                  </a:lnTo>
                  <a:lnTo>
                    <a:pt x="23" y="19"/>
                  </a:lnTo>
                  <a:lnTo>
                    <a:pt x="19" y="21"/>
                  </a:lnTo>
                  <a:lnTo>
                    <a:pt x="6" y="21"/>
                  </a:lnTo>
                  <a:lnTo>
                    <a:pt x="6" y="5"/>
                  </a:lnTo>
                  <a:close/>
                </a:path>
              </a:pathLst>
            </a:custGeom>
            <a:solidFill>
              <a:srgbClr val="000000"/>
            </a:solidFill>
            <a:ln w="9525">
              <a:noFill/>
              <a:round/>
              <a:headEnd/>
              <a:tailEnd/>
            </a:ln>
          </p:spPr>
          <p:txBody>
            <a:bodyPr/>
            <a:lstStyle/>
            <a:p>
              <a:endParaRPr lang="en-US"/>
            </a:p>
          </p:txBody>
        </p:sp>
        <p:sp>
          <p:nvSpPr>
            <p:cNvPr id="714" name="Freeform 404"/>
            <p:cNvSpPr>
              <a:spLocks noEditPoints="1"/>
            </p:cNvSpPr>
            <p:nvPr/>
          </p:nvSpPr>
          <p:spPr bwMode="auto">
            <a:xfrm>
              <a:off x="3949308" y="1728006"/>
              <a:ext cx="14470" cy="95793"/>
            </a:xfrm>
            <a:custGeom>
              <a:avLst/>
              <a:gdLst>
                <a:gd name="T0" fmla="*/ 0 w 6"/>
                <a:gd name="T1" fmla="*/ 0 h 42"/>
                <a:gd name="T2" fmla="*/ 0 w 6"/>
                <a:gd name="T3" fmla="*/ 7 h 42"/>
                <a:gd name="T4" fmla="*/ 6 w 6"/>
                <a:gd name="T5" fmla="*/ 7 h 42"/>
                <a:gd name="T6" fmla="*/ 6 w 6"/>
                <a:gd name="T7" fmla="*/ 0 h 42"/>
                <a:gd name="T8" fmla="*/ 0 w 6"/>
                <a:gd name="T9" fmla="*/ 0 h 42"/>
                <a:gd name="T10" fmla="*/ 0 w 6"/>
                <a:gd name="T11" fmla="*/ 11 h 42"/>
                <a:gd name="T12" fmla="*/ 0 w 6"/>
                <a:gd name="T13" fmla="*/ 42 h 42"/>
                <a:gd name="T14" fmla="*/ 6 w 6"/>
                <a:gd name="T15" fmla="*/ 42 h 42"/>
                <a:gd name="T16" fmla="*/ 6 w 6"/>
                <a:gd name="T17" fmla="*/ 11 h 42"/>
                <a:gd name="T18" fmla="*/ 0 w 6"/>
                <a:gd name="T19" fmla="*/ 11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2"/>
                <a:gd name="T32" fmla="*/ 6 w 6"/>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2">
                  <a:moveTo>
                    <a:pt x="0" y="0"/>
                  </a:moveTo>
                  <a:lnTo>
                    <a:pt x="0" y="7"/>
                  </a:lnTo>
                  <a:lnTo>
                    <a:pt x="6" y="7"/>
                  </a:lnTo>
                  <a:lnTo>
                    <a:pt x="6" y="0"/>
                  </a:lnTo>
                  <a:lnTo>
                    <a:pt x="0" y="0"/>
                  </a:lnTo>
                  <a:close/>
                  <a:moveTo>
                    <a:pt x="0" y="11"/>
                  </a:moveTo>
                  <a:lnTo>
                    <a:pt x="0" y="42"/>
                  </a:lnTo>
                  <a:lnTo>
                    <a:pt x="6" y="42"/>
                  </a:lnTo>
                  <a:lnTo>
                    <a:pt x="6" y="11"/>
                  </a:lnTo>
                  <a:lnTo>
                    <a:pt x="0" y="11"/>
                  </a:lnTo>
                  <a:close/>
                </a:path>
              </a:pathLst>
            </a:custGeom>
            <a:solidFill>
              <a:srgbClr val="000000"/>
            </a:solidFill>
            <a:ln w="9525">
              <a:noFill/>
              <a:round/>
              <a:headEnd/>
              <a:tailEnd/>
            </a:ln>
          </p:spPr>
          <p:txBody>
            <a:bodyPr/>
            <a:lstStyle/>
            <a:p>
              <a:endParaRPr lang="en-US"/>
            </a:p>
          </p:txBody>
        </p:sp>
        <p:sp>
          <p:nvSpPr>
            <p:cNvPr id="715" name="Freeform 405"/>
            <p:cNvSpPr>
              <a:spLocks/>
            </p:cNvSpPr>
            <p:nvPr/>
          </p:nvSpPr>
          <p:spPr bwMode="auto">
            <a:xfrm>
              <a:off x="3973425" y="1753095"/>
              <a:ext cx="69938" cy="70704"/>
            </a:xfrm>
            <a:custGeom>
              <a:avLst/>
              <a:gdLst>
                <a:gd name="T0" fmla="*/ 0 w 29"/>
                <a:gd name="T1" fmla="*/ 0 h 31"/>
                <a:gd name="T2" fmla="*/ 12 w 29"/>
                <a:gd name="T3" fmla="*/ 31 h 31"/>
                <a:gd name="T4" fmla="*/ 17 w 29"/>
                <a:gd name="T5" fmla="*/ 31 h 31"/>
                <a:gd name="T6" fmla="*/ 29 w 29"/>
                <a:gd name="T7" fmla="*/ 0 h 31"/>
                <a:gd name="T8" fmla="*/ 23 w 29"/>
                <a:gd name="T9" fmla="*/ 0 h 31"/>
                <a:gd name="T10" fmla="*/ 14 w 29"/>
                <a:gd name="T11" fmla="*/ 27 h 31"/>
                <a:gd name="T12" fmla="*/ 6 w 29"/>
                <a:gd name="T13" fmla="*/ 0 h 31"/>
                <a:gd name="T14" fmla="*/ 0 w 29"/>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31"/>
                <a:gd name="T26" fmla="*/ 29 w 29"/>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31">
                  <a:moveTo>
                    <a:pt x="0" y="0"/>
                  </a:moveTo>
                  <a:lnTo>
                    <a:pt x="12" y="31"/>
                  </a:lnTo>
                  <a:lnTo>
                    <a:pt x="17" y="31"/>
                  </a:lnTo>
                  <a:lnTo>
                    <a:pt x="29" y="0"/>
                  </a:lnTo>
                  <a:lnTo>
                    <a:pt x="23" y="0"/>
                  </a:lnTo>
                  <a:lnTo>
                    <a:pt x="14" y="27"/>
                  </a:lnTo>
                  <a:lnTo>
                    <a:pt x="6" y="0"/>
                  </a:lnTo>
                  <a:lnTo>
                    <a:pt x="0" y="0"/>
                  </a:lnTo>
                  <a:close/>
                </a:path>
              </a:pathLst>
            </a:custGeom>
            <a:solidFill>
              <a:srgbClr val="000000"/>
            </a:solidFill>
            <a:ln w="9525">
              <a:noFill/>
              <a:round/>
              <a:headEnd/>
              <a:tailEnd/>
            </a:ln>
          </p:spPr>
          <p:txBody>
            <a:bodyPr/>
            <a:lstStyle/>
            <a:p>
              <a:endParaRPr lang="en-US"/>
            </a:p>
          </p:txBody>
        </p:sp>
        <p:sp>
          <p:nvSpPr>
            <p:cNvPr id="716" name="Freeform 406"/>
            <p:cNvSpPr>
              <a:spLocks noEditPoints="1"/>
            </p:cNvSpPr>
            <p:nvPr/>
          </p:nvSpPr>
          <p:spPr bwMode="auto">
            <a:xfrm>
              <a:off x="4048186" y="1753095"/>
              <a:ext cx="69938" cy="75266"/>
            </a:xfrm>
            <a:custGeom>
              <a:avLst/>
              <a:gdLst>
                <a:gd name="T0" fmla="*/ 29 w 29"/>
                <a:gd name="T1" fmla="*/ 17 h 33"/>
                <a:gd name="T2" fmla="*/ 27 w 29"/>
                <a:gd name="T3" fmla="*/ 10 h 33"/>
                <a:gd name="T4" fmla="*/ 25 w 29"/>
                <a:gd name="T5" fmla="*/ 4 h 33"/>
                <a:gd name="T6" fmla="*/ 21 w 29"/>
                <a:gd name="T7" fmla="*/ 2 h 33"/>
                <a:gd name="T8" fmla="*/ 15 w 29"/>
                <a:gd name="T9" fmla="*/ 0 h 33"/>
                <a:gd name="T10" fmla="*/ 9 w 29"/>
                <a:gd name="T11" fmla="*/ 2 h 33"/>
                <a:gd name="T12" fmla="*/ 4 w 29"/>
                <a:gd name="T13" fmla="*/ 4 h 33"/>
                <a:gd name="T14" fmla="*/ 2 w 29"/>
                <a:gd name="T15" fmla="*/ 10 h 33"/>
                <a:gd name="T16" fmla="*/ 0 w 29"/>
                <a:gd name="T17" fmla="*/ 15 h 33"/>
                <a:gd name="T18" fmla="*/ 0 w 29"/>
                <a:gd name="T19" fmla="*/ 21 h 33"/>
                <a:gd name="T20" fmla="*/ 2 w 29"/>
                <a:gd name="T21" fmla="*/ 25 h 33"/>
                <a:gd name="T22" fmla="*/ 4 w 29"/>
                <a:gd name="T23" fmla="*/ 29 h 33"/>
                <a:gd name="T24" fmla="*/ 7 w 29"/>
                <a:gd name="T25" fmla="*/ 31 h 33"/>
                <a:gd name="T26" fmla="*/ 9 w 29"/>
                <a:gd name="T27" fmla="*/ 33 h 33"/>
                <a:gd name="T28" fmla="*/ 15 w 29"/>
                <a:gd name="T29" fmla="*/ 33 h 33"/>
                <a:gd name="T30" fmla="*/ 21 w 29"/>
                <a:gd name="T31" fmla="*/ 31 h 33"/>
                <a:gd name="T32" fmla="*/ 25 w 29"/>
                <a:gd name="T33" fmla="*/ 27 h 33"/>
                <a:gd name="T34" fmla="*/ 27 w 29"/>
                <a:gd name="T35" fmla="*/ 25 h 33"/>
                <a:gd name="T36" fmla="*/ 29 w 29"/>
                <a:gd name="T37" fmla="*/ 21 h 33"/>
                <a:gd name="T38" fmla="*/ 23 w 29"/>
                <a:gd name="T39" fmla="*/ 21 h 33"/>
                <a:gd name="T40" fmla="*/ 21 w 29"/>
                <a:gd name="T41" fmla="*/ 25 h 33"/>
                <a:gd name="T42" fmla="*/ 19 w 29"/>
                <a:gd name="T43" fmla="*/ 27 h 33"/>
                <a:gd name="T44" fmla="*/ 17 w 29"/>
                <a:gd name="T45" fmla="*/ 27 h 33"/>
                <a:gd name="T46" fmla="*/ 15 w 29"/>
                <a:gd name="T47" fmla="*/ 27 h 33"/>
                <a:gd name="T48" fmla="*/ 11 w 29"/>
                <a:gd name="T49" fmla="*/ 27 h 33"/>
                <a:gd name="T50" fmla="*/ 7 w 29"/>
                <a:gd name="T51" fmla="*/ 25 h 33"/>
                <a:gd name="T52" fmla="*/ 6 w 29"/>
                <a:gd name="T53" fmla="*/ 21 h 33"/>
                <a:gd name="T54" fmla="*/ 6 w 29"/>
                <a:gd name="T55" fmla="*/ 17 h 33"/>
                <a:gd name="T56" fmla="*/ 29 w 29"/>
                <a:gd name="T57" fmla="*/ 17 h 33"/>
                <a:gd name="T58" fmla="*/ 6 w 29"/>
                <a:gd name="T59" fmla="*/ 14 h 33"/>
                <a:gd name="T60" fmla="*/ 6 w 29"/>
                <a:gd name="T61" fmla="*/ 10 h 33"/>
                <a:gd name="T62" fmla="*/ 7 w 29"/>
                <a:gd name="T63" fmla="*/ 8 h 33"/>
                <a:gd name="T64" fmla="*/ 11 w 29"/>
                <a:gd name="T65" fmla="*/ 6 h 33"/>
                <a:gd name="T66" fmla="*/ 15 w 29"/>
                <a:gd name="T67" fmla="*/ 4 h 33"/>
                <a:gd name="T68" fmla="*/ 17 w 29"/>
                <a:gd name="T69" fmla="*/ 6 h 33"/>
                <a:gd name="T70" fmla="*/ 21 w 29"/>
                <a:gd name="T71" fmla="*/ 8 h 33"/>
                <a:gd name="T72" fmla="*/ 23 w 29"/>
                <a:gd name="T73" fmla="*/ 10 h 33"/>
                <a:gd name="T74" fmla="*/ 23 w 29"/>
                <a:gd name="T75" fmla="*/ 14 h 33"/>
                <a:gd name="T76" fmla="*/ 6 w 29"/>
                <a:gd name="T77" fmla="*/ 14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3"/>
                <a:gd name="T119" fmla="*/ 29 w 29"/>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3">
                  <a:moveTo>
                    <a:pt x="29" y="17"/>
                  </a:moveTo>
                  <a:lnTo>
                    <a:pt x="27" y="10"/>
                  </a:lnTo>
                  <a:lnTo>
                    <a:pt x="25" y="4"/>
                  </a:lnTo>
                  <a:lnTo>
                    <a:pt x="21" y="2"/>
                  </a:lnTo>
                  <a:lnTo>
                    <a:pt x="15" y="0"/>
                  </a:lnTo>
                  <a:lnTo>
                    <a:pt x="9" y="2"/>
                  </a:lnTo>
                  <a:lnTo>
                    <a:pt x="4" y="4"/>
                  </a:lnTo>
                  <a:lnTo>
                    <a:pt x="2" y="10"/>
                  </a:lnTo>
                  <a:lnTo>
                    <a:pt x="0" y="15"/>
                  </a:lnTo>
                  <a:lnTo>
                    <a:pt x="0" y="21"/>
                  </a:lnTo>
                  <a:lnTo>
                    <a:pt x="2" y="25"/>
                  </a:lnTo>
                  <a:lnTo>
                    <a:pt x="4" y="29"/>
                  </a:lnTo>
                  <a:lnTo>
                    <a:pt x="7" y="31"/>
                  </a:lnTo>
                  <a:lnTo>
                    <a:pt x="9" y="33"/>
                  </a:lnTo>
                  <a:lnTo>
                    <a:pt x="15" y="33"/>
                  </a:lnTo>
                  <a:lnTo>
                    <a:pt x="21" y="31"/>
                  </a:lnTo>
                  <a:lnTo>
                    <a:pt x="25" y="27"/>
                  </a:lnTo>
                  <a:lnTo>
                    <a:pt x="27" y="25"/>
                  </a:lnTo>
                  <a:lnTo>
                    <a:pt x="29" y="21"/>
                  </a:lnTo>
                  <a:lnTo>
                    <a:pt x="23" y="21"/>
                  </a:lnTo>
                  <a:lnTo>
                    <a:pt x="21" y="25"/>
                  </a:lnTo>
                  <a:lnTo>
                    <a:pt x="19" y="27"/>
                  </a:lnTo>
                  <a:lnTo>
                    <a:pt x="17" y="27"/>
                  </a:lnTo>
                  <a:lnTo>
                    <a:pt x="15" y="27"/>
                  </a:lnTo>
                  <a:lnTo>
                    <a:pt x="11" y="27"/>
                  </a:lnTo>
                  <a:lnTo>
                    <a:pt x="7" y="25"/>
                  </a:lnTo>
                  <a:lnTo>
                    <a:pt x="6" y="21"/>
                  </a:lnTo>
                  <a:lnTo>
                    <a:pt x="6" y="17"/>
                  </a:lnTo>
                  <a:lnTo>
                    <a:pt x="29" y="17"/>
                  </a:lnTo>
                  <a:close/>
                  <a:moveTo>
                    <a:pt x="6" y="14"/>
                  </a:moveTo>
                  <a:lnTo>
                    <a:pt x="6" y="10"/>
                  </a:lnTo>
                  <a:lnTo>
                    <a:pt x="7" y="8"/>
                  </a:lnTo>
                  <a:lnTo>
                    <a:pt x="11" y="6"/>
                  </a:lnTo>
                  <a:lnTo>
                    <a:pt x="15" y="4"/>
                  </a:lnTo>
                  <a:lnTo>
                    <a:pt x="17" y="6"/>
                  </a:lnTo>
                  <a:lnTo>
                    <a:pt x="21" y="8"/>
                  </a:lnTo>
                  <a:lnTo>
                    <a:pt x="23" y="10"/>
                  </a:lnTo>
                  <a:lnTo>
                    <a:pt x="23" y="14"/>
                  </a:lnTo>
                  <a:lnTo>
                    <a:pt x="6" y="14"/>
                  </a:lnTo>
                  <a:close/>
                </a:path>
              </a:pathLst>
            </a:custGeom>
            <a:solidFill>
              <a:srgbClr val="000000"/>
            </a:solidFill>
            <a:ln w="9525">
              <a:noFill/>
              <a:round/>
              <a:headEnd/>
              <a:tailEnd/>
            </a:ln>
          </p:spPr>
          <p:txBody>
            <a:bodyPr/>
            <a:lstStyle/>
            <a:p>
              <a:endParaRPr lang="en-US"/>
            </a:p>
          </p:txBody>
        </p:sp>
        <p:sp>
          <p:nvSpPr>
            <p:cNvPr id="717" name="Freeform 407"/>
            <p:cNvSpPr>
              <a:spLocks/>
            </p:cNvSpPr>
            <p:nvPr/>
          </p:nvSpPr>
          <p:spPr bwMode="auto">
            <a:xfrm>
              <a:off x="4130182" y="1753095"/>
              <a:ext cx="38586" cy="70704"/>
            </a:xfrm>
            <a:custGeom>
              <a:avLst/>
              <a:gdLst>
                <a:gd name="T0" fmla="*/ 16 w 16"/>
                <a:gd name="T1" fmla="*/ 0 h 31"/>
                <a:gd name="T2" fmla="*/ 14 w 16"/>
                <a:gd name="T3" fmla="*/ 0 h 31"/>
                <a:gd name="T4" fmla="*/ 10 w 16"/>
                <a:gd name="T5" fmla="*/ 2 h 31"/>
                <a:gd name="T6" fmla="*/ 6 w 16"/>
                <a:gd name="T7" fmla="*/ 6 h 31"/>
                <a:gd name="T8" fmla="*/ 6 w 16"/>
                <a:gd name="T9" fmla="*/ 0 h 31"/>
                <a:gd name="T10" fmla="*/ 0 w 16"/>
                <a:gd name="T11" fmla="*/ 0 h 31"/>
                <a:gd name="T12" fmla="*/ 0 w 16"/>
                <a:gd name="T13" fmla="*/ 31 h 31"/>
                <a:gd name="T14" fmla="*/ 6 w 16"/>
                <a:gd name="T15" fmla="*/ 31 h 31"/>
                <a:gd name="T16" fmla="*/ 6 w 16"/>
                <a:gd name="T17" fmla="*/ 14 h 31"/>
                <a:gd name="T18" fmla="*/ 6 w 16"/>
                <a:gd name="T19" fmla="*/ 10 h 31"/>
                <a:gd name="T20" fmla="*/ 8 w 16"/>
                <a:gd name="T21" fmla="*/ 8 h 31"/>
                <a:gd name="T22" fmla="*/ 12 w 16"/>
                <a:gd name="T23" fmla="*/ 6 h 31"/>
                <a:gd name="T24" fmla="*/ 14 w 16"/>
                <a:gd name="T25" fmla="*/ 6 h 31"/>
                <a:gd name="T26" fmla="*/ 16 w 16"/>
                <a:gd name="T27" fmla="*/ 6 h 31"/>
                <a:gd name="T28" fmla="*/ 16 w 16"/>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1"/>
                <a:gd name="T47" fmla="*/ 16 w 16"/>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1">
                  <a:moveTo>
                    <a:pt x="16" y="0"/>
                  </a:moveTo>
                  <a:lnTo>
                    <a:pt x="14" y="0"/>
                  </a:lnTo>
                  <a:lnTo>
                    <a:pt x="10" y="2"/>
                  </a:lnTo>
                  <a:lnTo>
                    <a:pt x="6" y="6"/>
                  </a:lnTo>
                  <a:lnTo>
                    <a:pt x="6" y="0"/>
                  </a:lnTo>
                  <a:lnTo>
                    <a:pt x="0" y="0"/>
                  </a:lnTo>
                  <a:lnTo>
                    <a:pt x="0" y="31"/>
                  </a:lnTo>
                  <a:lnTo>
                    <a:pt x="6" y="31"/>
                  </a:lnTo>
                  <a:lnTo>
                    <a:pt x="6" y="14"/>
                  </a:lnTo>
                  <a:lnTo>
                    <a:pt x="6" y="10"/>
                  </a:lnTo>
                  <a:lnTo>
                    <a:pt x="8" y="8"/>
                  </a:lnTo>
                  <a:lnTo>
                    <a:pt x="12" y="6"/>
                  </a:lnTo>
                  <a:lnTo>
                    <a:pt x="14" y="6"/>
                  </a:lnTo>
                  <a:lnTo>
                    <a:pt x="16" y="6"/>
                  </a:lnTo>
                  <a:lnTo>
                    <a:pt x="16" y="0"/>
                  </a:lnTo>
                  <a:close/>
                </a:path>
              </a:pathLst>
            </a:custGeom>
            <a:solidFill>
              <a:srgbClr val="000000"/>
            </a:solidFill>
            <a:ln w="9525">
              <a:noFill/>
              <a:round/>
              <a:headEnd/>
              <a:tailEnd/>
            </a:ln>
          </p:spPr>
          <p:txBody>
            <a:bodyPr/>
            <a:lstStyle/>
            <a:p>
              <a:endParaRPr lang="en-US"/>
            </a:p>
          </p:txBody>
        </p:sp>
        <p:sp>
          <p:nvSpPr>
            <p:cNvPr id="718" name="Freeform 408"/>
            <p:cNvSpPr>
              <a:spLocks/>
            </p:cNvSpPr>
            <p:nvPr/>
          </p:nvSpPr>
          <p:spPr bwMode="auto">
            <a:xfrm>
              <a:off x="3237872" y="4230021"/>
              <a:ext cx="86819" cy="111758"/>
            </a:xfrm>
            <a:custGeom>
              <a:avLst/>
              <a:gdLst>
                <a:gd name="T0" fmla="*/ 17 w 36"/>
                <a:gd name="T1" fmla="*/ 34 h 49"/>
                <a:gd name="T2" fmla="*/ 2 w 36"/>
                <a:gd name="T3" fmla="*/ 36 h 49"/>
                <a:gd name="T4" fmla="*/ 0 w 36"/>
                <a:gd name="T5" fmla="*/ 34 h 49"/>
                <a:gd name="T6" fmla="*/ 21 w 36"/>
                <a:gd name="T7" fmla="*/ 19 h 49"/>
                <a:gd name="T8" fmla="*/ 36 w 36"/>
                <a:gd name="T9" fmla="*/ 0 h 49"/>
                <a:gd name="T10" fmla="*/ 29 w 36"/>
                <a:gd name="T11" fmla="*/ 25 h 49"/>
                <a:gd name="T12" fmla="*/ 27 w 36"/>
                <a:gd name="T13" fmla="*/ 49 h 49"/>
                <a:gd name="T14" fmla="*/ 27 w 36"/>
                <a:gd name="T15" fmla="*/ 49 h 49"/>
                <a:gd name="T16" fmla="*/ 17 w 36"/>
                <a:gd name="T17" fmla="*/ 3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9"/>
                <a:gd name="T29" fmla="*/ 36 w 36"/>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9">
                  <a:moveTo>
                    <a:pt x="17" y="34"/>
                  </a:moveTo>
                  <a:lnTo>
                    <a:pt x="2" y="36"/>
                  </a:lnTo>
                  <a:lnTo>
                    <a:pt x="0" y="34"/>
                  </a:lnTo>
                  <a:lnTo>
                    <a:pt x="21" y="19"/>
                  </a:lnTo>
                  <a:lnTo>
                    <a:pt x="36" y="0"/>
                  </a:lnTo>
                  <a:lnTo>
                    <a:pt x="29" y="25"/>
                  </a:lnTo>
                  <a:lnTo>
                    <a:pt x="27" y="49"/>
                  </a:lnTo>
                  <a:lnTo>
                    <a:pt x="17" y="34"/>
                  </a:lnTo>
                  <a:close/>
                </a:path>
              </a:pathLst>
            </a:custGeom>
            <a:solidFill>
              <a:srgbClr val="000000"/>
            </a:solidFill>
            <a:ln w="3175" cmpd="sng">
              <a:solidFill>
                <a:srgbClr val="000000"/>
              </a:solidFill>
              <a:round/>
              <a:headEnd/>
              <a:tailEnd/>
            </a:ln>
          </p:spPr>
          <p:txBody>
            <a:bodyPr/>
            <a:lstStyle/>
            <a:p>
              <a:endParaRPr lang="en-US"/>
            </a:p>
          </p:txBody>
        </p:sp>
        <p:sp>
          <p:nvSpPr>
            <p:cNvPr id="719" name="Rectangle 6"/>
            <p:cNvSpPr>
              <a:spLocks noChangeArrowheads="1"/>
            </p:cNvSpPr>
            <p:nvPr/>
          </p:nvSpPr>
          <p:spPr bwMode="auto">
            <a:xfrm>
              <a:off x="6454775" y="4848225"/>
              <a:ext cx="776288" cy="411163"/>
            </a:xfrm>
            <a:prstGeom prst="rect">
              <a:avLst/>
            </a:prstGeom>
            <a:solidFill>
              <a:srgbClr val="FFFFFF"/>
            </a:solidFill>
            <a:ln w="12700" algn="ctr">
              <a:noFill/>
              <a:round/>
              <a:headEnd/>
              <a:tailEnd/>
            </a:ln>
          </p:spPr>
          <p:txBody>
            <a:bodyPr/>
            <a:lstStyle/>
            <a:p>
              <a:pPr eaLnBrk="0" hangingPunct="0"/>
              <a:endParaRPr lang="en-US" sz="1400">
                <a:solidFill>
                  <a:srgbClr val="03086F"/>
                </a:solidFill>
              </a:endParaRPr>
            </a:p>
          </p:txBody>
        </p:sp>
        <p:sp>
          <p:nvSpPr>
            <p:cNvPr id="720" name="TextBox 719"/>
            <p:cNvSpPr txBox="1"/>
            <p:nvPr/>
          </p:nvSpPr>
          <p:spPr>
            <a:xfrm>
              <a:off x="3307317" y="4111823"/>
              <a:ext cx="274083" cy="307777"/>
            </a:xfrm>
            <a:prstGeom prst="rect">
              <a:avLst/>
            </a:prstGeom>
            <a:noFill/>
          </p:spPr>
          <p:txBody>
            <a:bodyPr wrap="none" rtlCol="0">
              <a:spAutoFit/>
            </a:bodyPr>
            <a:lstStyle/>
            <a:p>
              <a:r>
                <a:rPr lang="en-US" sz="1400" dirty="0">
                  <a:solidFill>
                    <a:schemeClr val="accent6"/>
                  </a:solidFill>
                </a:rPr>
                <a:t>•</a:t>
              </a:r>
            </a:p>
          </p:txBody>
        </p:sp>
      </p:grpSp>
      <p:cxnSp>
        <p:nvCxnSpPr>
          <p:cNvPr id="3" name="Straight Arrow Connector 2"/>
          <p:cNvCxnSpPr/>
          <p:nvPr/>
        </p:nvCxnSpPr>
        <p:spPr>
          <a:xfrm flipV="1">
            <a:off x="2895600" y="1650087"/>
            <a:ext cx="2971798" cy="788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1" name="Straight Arrow Connector 720"/>
          <p:cNvCxnSpPr/>
          <p:nvPr/>
        </p:nvCxnSpPr>
        <p:spPr>
          <a:xfrm>
            <a:off x="2514600" y="1066800"/>
            <a:ext cx="3429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4" name="Straight Arrow Connector 723"/>
          <p:cNvCxnSpPr/>
          <p:nvPr/>
        </p:nvCxnSpPr>
        <p:spPr>
          <a:xfrm>
            <a:off x="1524000" y="3733800"/>
            <a:ext cx="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6" name="Straight Connector 725"/>
          <p:cNvCxnSpPr/>
          <p:nvPr/>
        </p:nvCxnSpPr>
        <p:spPr>
          <a:xfrm>
            <a:off x="2514600" y="10668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7" name="Straight Connector 726"/>
          <p:cNvCxnSpPr/>
          <p:nvPr/>
        </p:nvCxnSpPr>
        <p:spPr>
          <a:xfrm>
            <a:off x="2895600" y="21336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0" name="Straight Arrow Connector 729"/>
          <p:cNvCxnSpPr/>
          <p:nvPr/>
        </p:nvCxnSpPr>
        <p:spPr>
          <a:xfrm>
            <a:off x="2895600" y="2438400"/>
            <a:ext cx="3516548" cy="1202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4" name="Straight Arrow Connector 733"/>
          <p:cNvCxnSpPr/>
          <p:nvPr/>
        </p:nvCxnSpPr>
        <p:spPr>
          <a:xfrm flipV="1">
            <a:off x="2514600" y="3669041"/>
            <a:ext cx="3581400" cy="1409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6" name="Straight Connector 735"/>
          <p:cNvCxnSpPr/>
          <p:nvPr/>
        </p:nvCxnSpPr>
        <p:spPr>
          <a:xfrm>
            <a:off x="2514600" y="3810000"/>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8" name="Straight Arrow Connector 737"/>
          <p:cNvCxnSpPr/>
          <p:nvPr/>
        </p:nvCxnSpPr>
        <p:spPr>
          <a:xfrm>
            <a:off x="2971800" y="5562600"/>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0" name="Straight Arrow Connector 739"/>
          <p:cNvCxnSpPr/>
          <p:nvPr/>
        </p:nvCxnSpPr>
        <p:spPr>
          <a:xfrm>
            <a:off x="5410200" y="5562600"/>
            <a:ext cx="685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1" name="Straight Arrow Connector 740"/>
          <p:cNvCxnSpPr/>
          <p:nvPr/>
        </p:nvCxnSpPr>
        <p:spPr>
          <a:xfrm flipV="1">
            <a:off x="5486400" y="3962400"/>
            <a:ext cx="4572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43" name="Rectangle 742"/>
          <p:cNvSpPr/>
          <p:nvPr/>
        </p:nvSpPr>
        <p:spPr>
          <a:xfrm rot="20637507">
            <a:off x="3238500" y="1699062"/>
            <a:ext cx="2362200" cy="307777"/>
          </a:xfrm>
          <a:prstGeom prst="rect">
            <a:avLst/>
          </a:prstGeom>
        </p:spPr>
        <p:txBody>
          <a:bodyPr wrap="square">
            <a:spAutoFit/>
          </a:bodyPr>
          <a:lstStyle/>
          <a:p>
            <a:pPr algn="r">
              <a:defRPr/>
            </a:pPr>
            <a:r>
              <a:rPr lang="en-US" sz="1400" b="1" dirty="0">
                <a:solidFill>
                  <a:srgbClr val="461123"/>
                </a:solidFill>
                <a:effectLst>
                  <a:outerShdw blurRad="38100" dist="38100" dir="2700000" algn="tl">
                    <a:srgbClr val="DDDDDD"/>
                  </a:outerShdw>
                </a:effectLst>
                <a:latin typeface="Helvetica" charset="0"/>
              </a:rPr>
              <a:t>HLW redefined as TRU</a:t>
            </a:r>
          </a:p>
        </p:txBody>
      </p:sp>
      <p:sp>
        <p:nvSpPr>
          <p:cNvPr id="745" name="Rectangle 744"/>
          <p:cNvSpPr/>
          <p:nvPr/>
        </p:nvSpPr>
        <p:spPr>
          <a:xfrm>
            <a:off x="0" y="2438400"/>
            <a:ext cx="2209800" cy="492443"/>
          </a:xfrm>
          <a:prstGeom prst="rect">
            <a:avLst/>
          </a:prstGeom>
        </p:spPr>
        <p:txBody>
          <a:bodyPr wrap="square">
            <a:spAutoFit/>
          </a:bodyPr>
          <a:lstStyle/>
          <a:p>
            <a:pPr algn="ctr">
              <a:defRPr/>
            </a:pPr>
            <a:r>
              <a:rPr lang="en-US" sz="1400" b="1" dirty="0">
                <a:solidFill>
                  <a:srgbClr val="461123"/>
                </a:solidFill>
                <a:effectLst>
                  <a:outerShdw blurRad="38100" dist="38100" dir="2700000" algn="tl">
                    <a:srgbClr val="DDDDDD"/>
                  </a:outerShdw>
                </a:effectLst>
                <a:latin typeface="Helvetica" charset="0"/>
              </a:rPr>
              <a:t>stays right where it is</a:t>
            </a:r>
          </a:p>
          <a:p>
            <a:pPr algn="ctr">
              <a:defRPr/>
            </a:pPr>
            <a:r>
              <a:rPr lang="en-US" sz="1200" b="1" dirty="0">
                <a:solidFill>
                  <a:srgbClr val="461123"/>
                </a:solidFill>
                <a:effectLst>
                  <a:outerShdw blurRad="38100" dist="38100" dir="2700000" algn="tl">
                    <a:srgbClr val="DDDDDD"/>
                  </a:outerShdw>
                </a:effectLst>
                <a:latin typeface="Helvetica" charset="0"/>
              </a:rPr>
              <a:t>(EISs show no problem)</a:t>
            </a:r>
          </a:p>
        </p:txBody>
      </p:sp>
      <p:cxnSp>
        <p:nvCxnSpPr>
          <p:cNvPr id="746" name="Straight Arrow Connector 745"/>
          <p:cNvCxnSpPr/>
          <p:nvPr/>
        </p:nvCxnSpPr>
        <p:spPr>
          <a:xfrm>
            <a:off x="1143000" y="17526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48" name="Rectangle 747"/>
          <p:cNvSpPr/>
          <p:nvPr/>
        </p:nvSpPr>
        <p:spPr>
          <a:xfrm>
            <a:off x="6096000" y="533400"/>
            <a:ext cx="838200" cy="307777"/>
          </a:xfrm>
          <a:prstGeom prst="rect">
            <a:avLst/>
          </a:prstGeom>
        </p:spPr>
        <p:txBody>
          <a:bodyPr wrap="square">
            <a:spAutoFit/>
          </a:bodyPr>
          <a:lstStyle/>
          <a:p>
            <a:pPr algn="ctr">
              <a:defRPr/>
            </a:pPr>
            <a:r>
              <a:rPr lang="en-US" sz="1400" b="1" dirty="0">
                <a:solidFill>
                  <a:srgbClr val="461123"/>
                </a:solidFill>
                <a:effectLst>
                  <a:outerShdw blurRad="38100" dist="38100" dir="2700000" algn="tl">
                    <a:srgbClr val="DDDDDD"/>
                  </a:outerShdw>
                </a:effectLst>
                <a:latin typeface="Helvetica" charset="0"/>
              </a:rPr>
              <a:t>WIPP</a:t>
            </a:r>
          </a:p>
        </p:txBody>
      </p:sp>
      <p:sp>
        <p:nvSpPr>
          <p:cNvPr id="749" name="Rectangle 748"/>
          <p:cNvSpPr/>
          <p:nvPr/>
        </p:nvSpPr>
        <p:spPr>
          <a:xfrm>
            <a:off x="5867400" y="3886200"/>
            <a:ext cx="1371600" cy="461665"/>
          </a:xfrm>
          <a:prstGeom prst="rect">
            <a:avLst/>
          </a:prstGeom>
        </p:spPr>
        <p:txBody>
          <a:bodyPr wrap="square">
            <a:spAutoFit/>
          </a:bodyPr>
          <a:lstStyle/>
          <a:p>
            <a:pPr algn="ctr">
              <a:defRPr/>
            </a:pPr>
            <a:r>
              <a:rPr lang="en-US" sz="1200" b="1" dirty="0">
                <a:solidFill>
                  <a:srgbClr val="461123"/>
                </a:solidFill>
                <a:effectLst>
                  <a:outerShdw blurRad="38100" dist="38100" dir="2700000" algn="tl">
                    <a:srgbClr val="DDDDDD"/>
                  </a:outerShdw>
                </a:effectLst>
                <a:latin typeface="Helvetica" charset="0"/>
              </a:rPr>
              <a:t>Second salt repository</a:t>
            </a:r>
          </a:p>
        </p:txBody>
      </p:sp>
      <p:sp>
        <p:nvSpPr>
          <p:cNvPr id="750" name="Rectangle 749"/>
          <p:cNvSpPr/>
          <p:nvPr/>
        </p:nvSpPr>
        <p:spPr>
          <a:xfrm>
            <a:off x="3505200" y="6396335"/>
            <a:ext cx="1981200" cy="461665"/>
          </a:xfrm>
          <a:prstGeom prst="rect">
            <a:avLst/>
          </a:prstGeom>
        </p:spPr>
        <p:txBody>
          <a:bodyPr wrap="square">
            <a:spAutoFit/>
          </a:bodyPr>
          <a:lstStyle/>
          <a:p>
            <a:pPr algn="ctr">
              <a:defRPr/>
            </a:pPr>
            <a:r>
              <a:rPr lang="en-US" sz="1200" b="1" dirty="0">
                <a:solidFill>
                  <a:srgbClr val="461123"/>
                </a:solidFill>
                <a:effectLst>
                  <a:outerShdw blurRad="38100" dist="38100" dir="2700000" algn="tl">
                    <a:srgbClr val="DDDDDD"/>
                  </a:outerShdw>
                </a:effectLst>
                <a:latin typeface="Helvetica" charset="0"/>
              </a:rPr>
              <a:t>Burn in fast reactors later this century</a:t>
            </a:r>
          </a:p>
        </p:txBody>
      </p:sp>
      <p:sp>
        <p:nvSpPr>
          <p:cNvPr id="751" name="Rectangle 750"/>
          <p:cNvSpPr/>
          <p:nvPr/>
        </p:nvSpPr>
        <p:spPr>
          <a:xfrm>
            <a:off x="6400800" y="6553200"/>
            <a:ext cx="2209800" cy="276999"/>
          </a:xfrm>
          <a:prstGeom prst="rect">
            <a:avLst/>
          </a:prstGeom>
        </p:spPr>
        <p:txBody>
          <a:bodyPr wrap="square">
            <a:spAutoFit/>
          </a:bodyPr>
          <a:lstStyle/>
          <a:p>
            <a:pPr algn="ctr">
              <a:defRPr/>
            </a:pPr>
            <a:r>
              <a:rPr lang="en-US" sz="1200" b="1" dirty="0">
                <a:solidFill>
                  <a:srgbClr val="461123"/>
                </a:solidFill>
                <a:effectLst>
                  <a:outerShdw blurRad="38100" dist="38100" dir="2700000" algn="tl">
                    <a:srgbClr val="DDDDDD"/>
                  </a:outerShdw>
                </a:effectLst>
                <a:latin typeface="Helvetica" charset="0"/>
              </a:rPr>
              <a:t>Deep borehole</a:t>
            </a:r>
          </a:p>
        </p:txBody>
      </p:sp>
      <p:sp>
        <p:nvSpPr>
          <p:cNvPr id="332" name="Rectangle 331"/>
          <p:cNvSpPr/>
          <p:nvPr/>
        </p:nvSpPr>
        <p:spPr>
          <a:xfrm rot="569991">
            <a:off x="3513620" y="2412031"/>
            <a:ext cx="2476182" cy="307777"/>
          </a:xfrm>
          <a:prstGeom prst="rect">
            <a:avLst/>
          </a:prstGeom>
        </p:spPr>
        <p:txBody>
          <a:bodyPr wrap="square">
            <a:spAutoFit/>
          </a:bodyPr>
          <a:lstStyle/>
          <a:p>
            <a:pPr algn="r">
              <a:defRPr/>
            </a:pPr>
            <a:r>
              <a:rPr lang="en-US" sz="1400" b="1" dirty="0">
                <a:solidFill>
                  <a:srgbClr val="461123"/>
                </a:solidFill>
                <a:effectLst>
                  <a:outerShdw blurRad="38100" dist="38100" dir="2700000" algn="tl">
                    <a:srgbClr val="DDDDDD"/>
                  </a:outerShdw>
                </a:effectLst>
                <a:latin typeface="Helvetica" charset="0"/>
              </a:rPr>
              <a:t>2</a:t>
            </a:r>
            <a:r>
              <a:rPr lang="en-US" sz="1400" b="1" baseline="30000" dirty="0">
                <a:solidFill>
                  <a:srgbClr val="461123"/>
                </a:solidFill>
                <a:effectLst>
                  <a:outerShdw blurRad="38100" dist="38100" dir="2700000" algn="tl">
                    <a:srgbClr val="DDDDDD"/>
                  </a:outerShdw>
                </a:effectLst>
                <a:latin typeface="Helvetica" charset="0"/>
              </a:rPr>
              <a:t>nd</a:t>
            </a:r>
            <a:r>
              <a:rPr lang="en-US" sz="1400" b="1" dirty="0">
                <a:solidFill>
                  <a:srgbClr val="461123"/>
                </a:solidFill>
                <a:effectLst>
                  <a:outerShdw blurRad="38100" dist="38100" dir="2700000" algn="tl">
                    <a:srgbClr val="DDDDDD"/>
                  </a:outerShdw>
                </a:effectLst>
                <a:latin typeface="Helvetica" charset="0"/>
              </a:rPr>
              <a:t> salt repository - cheap</a:t>
            </a:r>
          </a:p>
        </p:txBody>
      </p:sp>
      <p:grpSp>
        <p:nvGrpSpPr>
          <p:cNvPr id="12" name="Group 11"/>
          <p:cNvGrpSpPr/>
          <p:nvPr/>
        </p:nvGrpSpPr>
        <p:grpSpPr>
          <a:xfrm>
            <a:off x="3886200" y="4034135"/>
            <a:ext cx="1143000" cy="2356556"/>
            <a:chOff x="3886200" y="4034135"/>
            <a:chExt cx="1143000" cy="2356556"/>
          </a:xfrm>
        </p:grpSpPr>
        <p:pic>
          <p:nvPicPr>
            <p:cNvPr id="2" name="Picture 1"/>
            <p:cNvPicPr>
              <a:picLocks noChangeAspect="1"/>
            </p:cNvPicPr>
            <p:nvPr/>
          </p:nvPicPr>
          <p:blipFill>
            <a:blip r:embed="rId4"/>
            <a:stretch>
              <a:fillRect/>
            </a:stretch>
          </p:blipFill>
          <p:spPr>
            <a:xfrm>
              <a:off x="3886200" y="4034135"/>
              <a:ext cx="1143000" cy="2356556"/>
            </a:xfrm>
            <a:prstGeom prst="rect">
              <a:avLst/>
            </a:prstGeom>
          </p:spPr>
        </p:pic>
        <p:sp>
          <p:nvSpPr>
            <p:cNvPr id="10" name="Rectangle 9"/>
            <p:cNvSpPr/>
            <p:nvPr/>
          </p:nvSpPr>
          <p:spPr>
            <a:xfrm>
              <a:off x="4876800" y="5562600"/>
              <a:ext cx="1524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5" name="Rectangle 334"/>
            <p:cNvSpPr/>
            <p:nvPr/>
          </p:nvSpPr>
          <p:spPr>
            <a:xfrm>
              <a:off x="3886200" y="5562600"/>
              <a:ext cx="1524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36" name="Picture 335"/>
          <p:cNvPicPr>
            <a:picLocks noChangeAspect="1"/>
          </p:cNvPicPr>
          <p:nvPr/>
        </p:nvPicPr>
        <p:blipFill rotWithShape="1">
          <a:blip r:embed="rId5"/>
          <a:srcRect r="13333"/>
          <a:stretch/>
        </p:blipFill>
        <p:spPr>
          <a:xfrm>
            <a:off x="0" y="4690054"/>
            <a:ext cx="2895600" cy="2167946"/>
          </a:xfrm>
          <a:prstGeom prst="rect">
            <a:avLst/>
          </a:prstGeom>
        </p:spPr>
      </p:pic>
      <p:sp>
        <p:nvSpPr>
          <p:cNvPr id="337" name="Rectangle 336"/>
          <p:cNvSpPr/>
          <p:nvPr/>
        </p:nvSpPr>
        <p:spPr>
          <a:xfrm>
            <a:off x="1219200" y="4800600"/>
            <a:ext cx="1371600" cy="276999"/>
          </a:xfrm>
          <a:prstGeom prst="rect">
            <a:avLst/>
          </a:prstGeom>
        </p:spPr>
        <p:txBody>
          <a:bodyPr wrap="square">
            <a:spAutoFit/>
          </a:bodyPr>
          <a:lstStyle/>
          <a:p>
            <a:pPr algn="ctr">
              <a:defRPr/>
            </a:pPr>
            <a:r>
              <a:rPr lang="en-US" sz="1200" b="1">
                <a:solidFill>
                  <a:srgbClr val="461123"/>
                </a:solidFill>
                <a:effectLst>
                  <a:outerShdw blurRad="38100" dist="38100" dir="2700000" algn="tl">
                    <a:srgbClr val="DDDDDD"/>
                  </a:outerShdw>
                </a:effectLst>
                <a:latin typeface="Helvetica" charset="0"/>
              </a:rPr>
              <a:t>Interim storage</a:t>
            </a:r>
          </a:p>
        </p:txBody>
      </p:sp>
      <p:cxnSp>
        <p:nvCxnSpPr>
          <p:cNvPr id="338" name="Straight Arrow Connector 337"/>
          <p:cNvCxnSpPr/>
          <p:nvPr/>
        </p:nvCxnSpPr>
        <p:spPr>
          <a:xfrm>
            <a:off x="2971800" y="2438400"/>
            <a:ext cx="3066781" cy="4924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0" name="Rectangle 339"/>
          <p:cNvSpPr/>
          <p:nvPr/>
        </p:nvSpPr>
        <p:spPr>
          <a:xfrm rot="1182340">
            <a:off x="2990802" y="2907943"/>
            <a:ext cx="2674419" cy="307777"/>
          </a:xfrm>
          <a:prstGeom prst="rect">
            <a:avLst/>
          </a:prstGeom>
        </p:spPr>
        <p:txBody>
          <a:bodyPr wrap="square">
            <a:spAutoFit/>
          </a:bodyPr>
          <a:lstStyle/>
          <a:p>
            <a:pPr algn="r">
              <a:defRPr/>
            </a:pPr>
            <a:r>
              <a:rPr lang="en-US" sz="1400" b="1" dirty="0">
                <a:solidFill>
                  <a:srgbClr val="461123"/>
                </a:solidFill>
                <a:effectLst>
                  <a:outerShdw blurRad="38100" dist="38100" dir="2700000" algn="tl">
                    <a:srgbClr val="DDDDDD"/>
                  </a:outerShdw>
                </a:effectLst>
                <a:latin typeface="Helvetica" charset="0"/>
              </a:rPr>
              <a:t>HLW redefined as </a:t>
            </a:r>
            <a:r>
              <a:rPr lang="en-US" sz="1400" b="1">
                <a:solidFill>
                  <a:srgbClr val="461123"/>
                </a:solidFill>
                <a:effectLst>
                  <a:outerShdw blurRad="38100" dist="38100" dir="2700000" algn="tl">
                    <a:srgbClr val="DDDDDD"/>
                  </a:outerShdw>
                </a:effectLst>
                <a:latin typeface="Helvetica" charset="0"/>
              </a:rPr>
              <a:t>LLW to TX</a:t>
            </a:r>
            <a:endParaRPr lang="en-US" sz="1400" b="1" dirty="0">
              <a:solidFill>
                <a:srgbClr val="461123"/>
              </a:solidFill>
              <a:effectLst>
                <a:outerShdw blurRad="38100" dist="38100" dir="2700000" algn="tl">
                  <a:srgbClr val="DDDDDD"/>
                </a:outerShdw>
              </a:effectLst>
              <a:latin typeface="Helvetica" charset="0"/>
            </a:endParaRPr>
          </a:p>
        </p:txBody>
      </p:sp>
    </p:spTree>
    <p:extLst>
      <p:ext uri="{BB962C8B-B14F-4D97-AF65-F5344CB8AC3E}">
        <p14:creationId xmlns:p14="http://schemas.microsoft.com/office/powerpoint/2010/main" val="144763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8625" y="421518"/>
            <a:ext cx="8293330" cy="6162771"/>
          </a:xfrm>
          <a:prstGeom prst="rect">
            <a:avLst/>
          </a:prstGeom>
        </p:spPr>
      </p:pic>
    </p:spTree>
    <p:extLst>
      <p:ext uri="{BB962C8B-B14F-4D97-AF65-F5344CB8AC3E}">
        <p14:creationId xmlns:p14="http://schemas.microsoft.com/office/powerpoint/2010/main" val="1961796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grayscl/>
            <a:lum bright="-11000"/>
            <a:extLst>
              <a:ext uri="{28A0092B-C50C-407E-A947-70E740481C1C}">
                <a14:useLocalDpi xmlns:a14="http://schemas.microsoft.com/office/drawing/2010/main"/>
              </a:ext>
            </a:extLst>
          </a:blip>
          <a:srcRect l="9027" r="8333" b="3473"/>
          <a:stretch>
            <a:fillRect/>
          </a:stretch>
        </p:blipFill>
        <p:spPr bwMode="auto">
          <a:xfrm>
            <a:off x="0" y="3124200"/>
            <a:ext cx="4445000" cy="37335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483852"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419" name="Text Box 11"/>
          <p:cNvSpPr txBox="1">
            <a:spLocks noChangeArrowheads="1"/>
          </p:cNvSpPr>
          <p:nvPr/>
        </p:nvSpPr>
        <p:spPr bwMode="auto">
          <a:xfrm>
            <a:off x="0" y="2362200"/>
            <a:ext cx="4419600" cy="819455"/>
          </a:xfrm>
          <a:prstGeom prst="rect">
            <a:avLst/>
          </a:prstGeom>
          <a:solidFill>
            <a:schemeClr val="tx1"/>
          </a:solidFill>
          <a:ln>
            <a:noFill/>
          </a:ln>
          <a:effectLst/>
        </p:spPr>
        <p:txBody>
          <a:bodyPr wrap="square" lIns="80010" tIns="40005" rIns="80010" bIns="40005">
            <a:spAutoFit/>
          </a:bodyPr>
          <a:lstStyle/>
          <a:p>
            <a:pPr>
              <a:defRPr/>
            </a:pPr>
            <a:r>
              <a:rPr lang="en-US" sz="2000" b="1" dirty="0">
                <a:solidFill>
                  <a:schemeClr val="bg1"/>
                </a:solidFill>
              </a:rPr>
              <a:t>What is in the tanks at the Hanford Nuclear Reservation Washington State?</a:t>
            </a:r>
          </a:p>
          <a:p>
            <a:pPr>
              <a:defRPr/>
            </a:pPr>
            <a:endParaRPr lang="en-US" sz="800" b="1" dirty="0">
              <a:solidFill>
                <a:schemeClr val="bg1"/>
              </a:solidFill>
            </a:endParaRPr>
          </a:p>
        </p:txBody>
      </p:sp>
      <p:pic>
        <p:nvPicPr>
          <p:cNvPr id="17420" name="Picture 12"/>
          <p:cNvPicPr>
            <a:picLocks noChangeAspect="1" noChangeArrowheads="1"/>
          </p:cNvPicPr>
          <p:nvPr/>
        </p:nvPicPr>
        <p:blipFill>
          <a:blip r:embed="rId5" cstate="print">
            <a:lum bright="-36000" contrast="66000"/>
            <a:extLst>
              <a:ext uri="{28A0092B-C50C-407E-A947-70E740481C1C}">
                <a14:useLocalDpi xmlns:a14="http://schemas.microsoft.com/office/drawing/2010/main"/>
              </a:ext>
            </a:extLst>
          </a:blip>
          <a:srcRect/>
          <a:stretch>
            <a:fillRect/>
          </a:stretch>
        </p:blipFill>
        <p:spPr bwMode="auto">
          <a:xfrm>
            <a:off x="4381500" y="0"/>
            <a:ext cx="47625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Text Box 11"/>
          <p:cNvSpPr txBox="1">
            <a:spLocks noChangeArrowheads="1"/>
          </p:cNvSpPr>
          <p:nvPr/>
        </p:nvSpPr>
        <p:spPr bwMode="auto">
          <a:xfrm>
            <a:off x="5257800" y="1208656"/>
            <a:ext cx="1143000" cy="696344"/>
          </a:xfrm>
          <a:prstGeom prst="rect">
            <a:avLst/>
          </a:prstGeom>
          <a:solidFill>
            <a:schemeClr val="tx1"/>
          </a:solidFill>
          <a:ln>
            <a:noFill/>
          </a:ln>
          <a:effectLst/>
        </p:spPr>
        <p:txBody>
          <a:bodyPr wrap="square" lIns="80010" tIns="40005" rIns="80010" bIns="40005">
            <a:spAutoFit/>
          </a:bodyPr>
          <a:lstStyle/>
          <a:p>
            <a:pPr algn="ctr">
              <a:defRPr/>
            </a:pPr>
            <a:r>
              <a:rPr lang="en-US" sz="2000" dirty="0">
                <a:solidFill>
                  <a:schemeClr val="bg1"/>
                </a:solidFill>
              </a:rPr>
              <a:t>Waste Tanks</a:t>
            </a:r>
          </a:p>
        </p:txBody>
      </p:sp>
    </p:spTree>
    <p:extLst>
      <p:ext uri="{BB962C8B-B14F-4D97-AF65-F5344CB8AC3E}">
        <p14:creationId xmlns:p14="http://schemas.microsoft.com/office/powerpoint/2010/main" val="1337813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a:noFill/>
        </p:grpSpPr>
        <p:pic>
          <p:nvPicPr>
            <p:cNvPr id="5" name="Picture 4"/>
            <p:cNvPicPr>
              <a:picLocks noChangeAspect="1"/>
            </p:cNvPicPr>
            <p:nvPr/>
          </p:nvPicPr>
          <p:blipFill>
            <a:blip r:embed="rId2">
              <a:alphaModFix/>
            </a:blip>
            <a:stretch>
              <a:fillRect/>
            </a:stretch>
          </p:blipFill>
          <p:spPr>
            <a:xfrm>
              <a:off x="0" y="0"/>
              <a:ext cx="9144000" cy="6858000"/>
            </a:xfrm>
            <a:prstGeom prst="rect">
              <a:avLst/>
            </a:prstGeom>
            <a:grpFill/>
          </p:spPr>
        </p:pic>
        <p:pic>
          <p:nvPicPr>
            <p:cNvPr id="6" name="Picture 5"/>
            <p:cNvPicPr>
              <a:picLocks noChangeAspect="1"/>
            </p:cNvPicPr>
            <p:nvPr/>
          </p:nvPicPr>
          <p:blipFill rotWithShape="1">
            <a:blip r:embed="rId3">
              <a:alphaModFix/>
            </a:blip>
            <a:srcRect t="25283" r="44763" b="1068"/>
            <a:stretch/>
          </p:blipFill>
          <p:spPr>
            <a:xfrm>
              <a:off x="0" y="1"/>
              <a:ext cx="1066800" cy="1066800"/>
            </a:xfrm>
            <a:prstGeom prst="rect">
              <a:avLst/>
            </a:prstGeom>
            <a:grpFill/>
          </p:spPr>
        </p:pic>
      </p:grpSp>
      <p:pic>
        <p:nvPicPr>
          <p:cNvPr id="4" name="Picture 3"/>
          <p:cNvPicPr>
            <a:picLocks noChangeAspect="1"/>
          </p:cNvPicPr>
          <p:nvPr/>
        </p:nvPicPr>
        <p:blipFill rotWithShape="1">
          <a:blip r:embed="rId4"/>
          <a:srcRect t="7777" r="885" b="10000"/>
          <a:stretch/>
        </p:blipFill>
        <p:spPr>
          <a:xfrm>
            <a:off x="533400" y="1102410"/>
            <a:ext cx="8077200" cy="5755590"/>
          </a:xfrm>
          <a:prstGeom prst="rect">
            <a:avLst/>
          </a:prstGeom>
        </p:spPr>
      </p:pic>
      <p:sp>
        <p:nvSpPr>
          <p:cNvPr id="7" name="TextBox 6"/>
          <p:cNvSpPr txBox="1"/>
          <p:nvPr/>
        </p:nvSpPr>
        <p:spPr>
          <a:xfrm>
            <a:off x="1371600" y="27985"/>
            <a:ext cx="7391400" cy="954107"/>
          </a:xfrm>
          <a:prstGeom prst="rect">
            <a:avLst/>
          </a:prstGeom>
          <a:noFill/>
        </p:spPr>
        <p:txBody>
          <a:bodyPr wrap="square" rtlCol="0">
            <a:spAutoFit/>
          </a:bodyPr>
          <a:lstStyle/>
          <a:p>
            <a:pPr>
              <a:spcBef>
                <a:spcPts val="1800"/>
              </a:spcBef>
            </a:pPr>
            <a:r>
              <a:rPr lang="en-US" sz="2800" dirty="0">
                <a:solidFill>
                  <a:schemeClr val="bg1"/>
                </a:solidFill>
              </a:rPr>
              <a:t>Hanford tank waste poses no measureable risk to human health and the environment -- offsite</a:t>
            </a:r>
          </a:p>
        </p:txBody>
      </p:sp>
      <p:sp>
        <p:nvSpPr>
          <p:cNvPr id="8" name="TextBox 7"/>
          <p:cNvSpPr txBox="1"/>
          <p:nvPr/>
        </p:nvSpPr>
        <p:spPr>
          <a:xfrm>
            <a:off x="1155700" y="53385"/>
            <a:ext cx="7899400" cy="954107"/>
          </a:xfrm>
          <a:prstGeom prst="rect">
            <a:avLst/>
          </a:prstGeom>
          <a:noFill/>
        </p:spPr>
        <p:txBody>
          <a:bodyPr wrap="square" rtlCol="0">
            <a:spAutoFit/>
          </a:bodyPr>
          <a:lstStyle/>
          <a:p>
            <a:pPr>
              <a:spcBef>
                <a:spcPts val="1800"/>
              </a:spcBef>
            </a:pPr>
            <a:r>
              <a:rPr lang="en-US" sz="2800" dirty="0">
                <a:solidFill>
                  <a:schemeClr val="bg1"/>
                </a:solidFill>
              </a:rPr>
              <a:t>Hanford tank waste only poses a small risk to human workers – onsite – and is greater </a:t>
            </a:r>
            <a:r>
              <a:rPr lang="en-US" sz="2800">
                <a:solidFill>
                  <a:schemeClr val="bg1"/>
                </a:solidFill>
              </a:rPr>
              <a:t>if vitrified</a:t>
            </a:r>
            <a:endParaRPr lang="en-US" sz="2800" dirty="0">
              <a:solidFill>
                <a:schemeClr val="bg1"/>
              </a:solidFill>
            </a:endParaRPr>
          </a:p>
        </p:txBody>
      </p:sp>
    </p:spTree>
    <p:extLst>
      <p:ext uri="{BB962C8B-B14F-4D97-AF65-F5344CB8AC3E}">
        <p14:creationId xmlns:p14="http://schemas.microsoft.com/office/powerpoint/2010/main" val="5320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09585"/>
          </a:xfrm>
          <a:prstGeom prst="rect">
            <a:avLst/>
          </a:prstGeom>
          <a:solidFill>
            <a:schemeClr val="tx1"/>
          </a:solidFill>
        </p:spPr>
        <p:txBody>
          <a:bodyPr wrap="square" rtlCol="0">
            <a:spAutoFit/>
          </a:bodyPr>
          <a:lstStyle/>
          <a:p>
            <a:pPr algn="ctr"/>
            <a:endParaRPr lang="en-US" sz="1400" b="1" dirty="0">
              <a:solidFill>
                <a:schemeClr val="bg1"/>
              </a:solidFill>
            </a:endParaRPr>
          </a:p>
          <a:p>
            <a:r>
              <a:rPr lang="en-US" sz="3600" b="1" dirty="0">
                <a:solidFill>
                  <a:schemeClr val="bg1"/>
                </a:solidFill>
              </a:rPr>
              <a:t>                  TIMEFRAME</a:t>
            </a:r>
            <a:endParaRPr lang="en-US" sz="2800" b="1" dirty="0">
              <a:solidFill>
                <a:schemeClr val="bg1"/>
              </a:solidFill>
            </a:endParaRPr>
          </a:p>
          <a:p>
            <a:pPr marL="909638"/>
            <a:endParaRPr lang="en-US" sz="1200" dirty="0">
              <a:solidFill>
                <a:schemeClr val="bg1"/>
              </a:solidFill>
            </a:endParaRPr>
          </a:p>
          <a:p>
            <a:pPr marL="165100"/>
            <a:r>
              <a:rPr lang="en-US" sz="2800" dirty="0">
                <a:solidFill>
                  <a:schemeClr val="bg1"/>
                </a:solidFill>
              </a:rPr>
              <a:t>  EPA  40 CFR 191</a:t>
            </a:r>
          </a:p>
          <a:p>
            <a:pPr marL="909638"/>
            <a:endParaRPr lang="en-US" sz="2000" dirty="0">
              <a:solidFill>
                <a:schemeClr val="bg1"/>
              </a:solidFill>
            </a:endParaRPr>
          </a:p>
          <a:p>
            <a:pPr marL="685800" indent="-342900">
              <a:buFont typeface="Arial"/>
              <a:buChar char="•"/>
            </a:pPr>
            <a:r>
              <a:rPr lang="en-US" sz="2800" dirty="0">
                <a:solidFill>
                  <a:schemeClr val="bg1"/>
                </a:solidFill>
              </a:rPr>
              <a:t>1,000-year requirement</a:t>
            </a:r>
          </a:p>
          <a:p>
            <a:pPr marL="914400" lvl="1" indent="-342900">
              <a:spcBef>
                <a:spcPts val="1200"/>
              </a:spcBef>
              <a:buFont typeface="Arial"/>
              <a:buChar char="•"/>
            </a:pPr>
            <a:r>
              <a:rPr lang="en-US" sz="2800" dirty="0">
                <a:solidFill>
                  <a:schemeClr val="bg1"/>
                </a:solidFill>
              </a:rPr>
              <a:t>  4 </a:t>
            </a:r>
            <a:r>
              <a:rPr lang="en-US" sz="2800" dirty="0" err="1">
                <a:solidFill>
                  <a:schemeClr val="bg1"/>
                </a:solidFill>
              </a:rPr>
              <a:t>mrem</a:t>
            </a:r>
            <a:r>
              <a:rPr lang="en-US" sz="2800" dirty="0">
                <a:solidFill>
                  <a:schemeClr val="bg1"/>
                </a:solidFill>
              </a:rPr>
              <a:t>/</a:t>
            </a:r>
            <a:r>
              <a:rPr lang="en-US" sz="2800" dirty="0" err="1">
                <a:solidFill>
                  <a:schemeClr val="bg1"/>
                </a:solidFill>
              </a:rPr>
              <a:t>yr</a:t>
            </a:r>
            <a:r>
              <a:rPr lang="en-US" sz="2800" dirty="0">
                <a:solidFill>
                  <a:schemeClr val="bg1"/>
                </a:solidFill>
              </a:rPr>
              <a:t> whole body   (water)</a:t>
            </a:r>
          </a:p>
          <a:p>
            <a:pPr marL="914400" lvl="1" indent="-342900">
              <a:spcBef>
                <a:spcPts val="1200"/>
              </a:spcBef>
              <a:buFont typeface="Arial"/>
              <a:buChar char="•"/>
            </a:pPr>
            <a:r>
              <a:rPr lang="en-US" sz="2800" dirty="0">
                <a:solidFill>
                  <a:schemeClr val="bg1"/>
                </a:solidFill>
              </a:rPr>
              <a:t>25 </a:t>
            </a:r>
            <a:r>
              <a:rPr lang="en-US" sz="2800" dirty="0" err="1">
                <a:solidFill>
                  <a:schemeClr val="bg1"/>
                </a:solidFill>
              </a:rPr>
              <a:t>mrem</a:t>
            </a:r>
            <a:r>
              <a:rPr lang="en-US" sz="2800" dirty="0">
                <a:solidFill>
                  <a:schemeClr val="bg1"/>
                </a:solidFill>
              </a:rPr>
              <a:t>/</a:t>
            </a:r>
            <a:r>
              <a:rPr lang="en-US" sz="2800" dirty="0" err="1">
                <a:solidFill>
                  <a:schemeClr val="bg1"/>
                </a:solidFill>
              </a:rPr>
              <a:t>yr</a:t>
            </a:r>
            <a:r>
              <a:rPr lang="en-US" sz="2800" dirty="0">
                <a:solidFill>
                  <a:schemeClr val="bg1"/>
                </a:solidFill>
              </a:rPr>
              <a:t> whole body   (all pathways)</a:t>
            </a:r>
          </a:p>
          <a:p>
            <a:pPr marL="914400" lvl="1" indent="-342900">
              <a:spcBef>
                <a:spcPts val="1200"/>
              </a:spcBef>
              <a:buFont typeface="Arial"/>
              <a:buChar char="•"/>
            </a:pPr>
            <a:r>
              <a:rPr lang="en-US" sz="2800" dirty="0">
                <a:solidFill>
                  <a:schemeClr val="bg1"/>
                </a:solidFill>
              </a:rPr>
              <a:t>75 </a:t>
            </a:r>
            <a:r>
              <a:rPr lang="en-US" sz="2800" dirty="0" err="1">
                <a:solidFill>
                  <a:schemeClr val="bg1"/>
                </a:solidFill>
              </a:rPr>
              <a:t>mrem</a:t>
            </a:r>
            <a:r>
              <a:rPr lang="en-US" sz="2800" dirty="0">
                <a:solidFill>
                  <a:schemeClr val="bg1"/>
                </a:solidFill>
              </a:rPr>
              <a:t>/</a:t>
            </a:r>
            <a:r>
              <a:rPr lang="en-US" sz="2800" dirty="0" err="1">
                <a:solidFill>
                  <a:schemeClr val="bg1"/>
                </a:solidFill>
              </a:rPr>
              <a:t>yr</a:t>
            </a:r>
            <a:r>
              <a:rPr lang="en-US" sz="2800" dirty="0">
                <a:solidFill>
                  <a:schemeClr val="bg1"/>
                </a:solidFill>
              </a:rPr>
              <a:t> critical organ </a:t>
            </a:r>
          </a:p>
          <a:p>
            <a:pPr marL="2287588" lvl="1" indent="-342900">
              <a:buFont typeface="Arial"/>
              <a:buChar char="•"/>
            </a:pPr>
            <a:endParaRPr lang="en-US" sz="2800" dirty="0">
              <a:solidFill>
                <a:schemeClr val="bg1"/>
              </a:solidFill>
            </a:endParaRPr>
          </a:p>
          <a:p>
            <a:pPr marL="622300" indent="-279400">
              <a:buFont typeface="Arial"/>
              <a:buChar char="•"/>
            </a:pPr>
            <a:r>
              <a:rPr lang="en-US" sz="2800" dirty="0">
                <a:solidFill>
                  <a:schemeClr val="bg1"/>
                </a:solidFill>
              </a:rPr>
              <a:t>10,000-year requirement</a:t>
            </a:r>
          </a:p>
          <a:p>
            <a:pPr marL="914400" lvl="1" indent="-342900">
              <a:spcBef>
                <a:spcPts val="1200"/>
              </a:spcBef>
              <a:buFont typeface="Arial"/>
              <a:buChar char="•"/>
            </a:pPr>
            <a:r>
              <a:rPr lang="en-US" sz="2800" dirty="0">
                <a:solidFill>
                  <a:schemeClr val="bg1"/>
                </a:solidFill>
              </a:rPr>
              <a:t>Curie release limits</a:t>
            </a:r>
          </a:p>
          <a:p>
            <a:pPr lvl="2" indent="-342900">
              <a:spcBef>
                <a:spcPts val="1200"/>
              </a:spcBef>
              <a:buFont typeface="Arial"/>
              <a:buChar char="•"/>
            </a:pPr>
            <a:r>
              <a:rPr lang="en-US" sz="2800" dirty="0">
                <a:solidFill>
                  <a:schemeClr val="bg1"/>
                </a:solidFill>
              </a:rPr>
              <a:t>1-in-10 chance of exceeding the limit</a:t>
            </a:r>
          </a:p>
          <a:p>
            <a:pPr lvl="2" indent="-342900">
              <a:spcBef>
                <a:spcPts val="1200"/>
              </a:spcBef>
              <a:spcAft>
                <a:spcPts val="600"/>
              </a:spcAft>
              <a:buFont typeface="Arial"/>
              <a:buChar char="•"/>
            </a:pPr>
            <a:r>
              <a:rPr lang="en-US" sz="2800" dirty="0">
                <a:solidFill>
                  <a:schemeClr val="bg1"/>
                </a:solidFill>
              </a:rPr>
              <a:t>1-in-1000 chance of exceeding 10x the limit</a:t>
            </a:r>
            <a:endParaRPr lang="en-US" sz="1100" dirty="0">
              <a:solidFill>
                <a:schemeClr val="bg1"/>
              </a:solidFill>
            </a:endParaRPr>
          </a:p>
          <a:p>
            <a:pPr marL="2401888" lvl="2"/>
            <a:endParaRPr lang="en-US" sz="1600" dirty="0">
              <a:solidFill>
                <a:schemeClr val="bg1"/>
              </a:solidFill>
            </a:endParaRPr>
          </a:p>
        </p:txBody>
      </p:sp>
      <p:pic>
        <p:nvPicPr>
          <p:cNvPr id="3" name="Picture 2"/>
          <p:cNvPicPr>
            <a:picLocks noChangeAspect="1" noChangeArrowheads="1"/>
          </p:cNvPicPr>
          <p:nvPr/>
        </p:nvPicPr>
        <p:blipFill rotWithShape="1">
          <a:blip r:embed="rId3">
            <a:lum bright="-3000" contrast="30000"/>
            <a:extLst>
              <a:ext uri="{28A0092B-C50C-407E-A947-70E740481C1C}">
                <a14:useLocalDpi xmlns:a14="http://schemas.microsoft.com/office/drawing/2010/main" val="0"/>
              </a:ext>
            </a:extLst>
          </a:blip>
          <a:srcRect l="35937" t="14584" r="16250"/>
          <a:stretch/>
        </p:blipFill>
        <p:spPr bwMode="auto">
          <a:xfrm>
            <a:off x="4724400" y="12700"/>
            <a:ext cx="4419600" cy="54214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986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grayscl/>
            <a:lum bright="-32000" contrast="60000"/>
            <a:extLst>
              <a:ext uri="{28A0092B-C50C-407E-A947-70E740481C1C}">
                <a14:useLocalDpi xmlns:a14="http://schemas.microsoft.com/office/drawing/2010/main"/>
              </a:ext>
            </a:extLst>
          </a:blip>
          <a:srcRect l="9027" r="8333" b="3473"/>
          <a:stretch>
            <a:fillRect/>
          </a:stretch>
        </p:blipFill>
        <p:spPr bwMode="auto">
          <a:xfrm>
            <a:off x="0" y="0"/>
            <a:ext cx="9144000" cy="6857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419" name="Text Box 11"/>
          <p:cNvSpPr txBox="1">
            <a:spLocks noChangeArrowheads="1"/>
          </p:cNvSpPr>
          <p:nvPr/>
        </p:nvSpPr>
        <p:spPr bwMode="auto">
          <a:xfrm>
            <a:off x="304800" y="226747"/>
            <a:ext cx="5791200" cy="1373453"/>
          </a:xfrm>
          <a:prstGeom prst="rect">
            <a:avLst/>
          </a:prstGeom>
          <a:solidFill>
            <a:schemeClr val="tx1"/>
          </a:solidFill>
          <a:ln>
            <a:noFill/>
          </a:ln>
          <a:effectLst/>
        </p:spPr>
        <p:txBody>
          <a:bodyPr wrap="square" lIns="80010" tIns="40005" rIns="80010" bIns="40005">
            <a:spAutoFit/>
          </a:bodyPr>
          <a:lstStyle/>
          <a:p>
            <a:pPr>
              <a:defRPr/>
            </a:pPr>
            <a:r>
              <a:rPr lang="en-US" sz="2800" b="1" dirty="0">
                <a:solidFill>
                  <a:schemeClr val="bg1"/>
                </a:solidFill>
              </a:rPr>
              <a:t>Hanford has a complex subsurface stratigraphy, but all vadose zone flow ends up at the Columbia River’s edge</a:t>
            </a:r>
            <a:endParaRPr lang="en-US" sz="1000" b="1" dirty="0">
              <a:solidFill>
                <a:schemeClr val="bg1"/>
              </a:solidFill>
            </a:endParaRPr>
          </a:p>
        </p:txBody>
      </p:sp>
    </p:spTree>
    <p:extLst>
      <p:ext uri="{BB962C8B-B14F-4D97-AF65-F5344CB8AC3E}">
        <p14:creationId xmlns:p14="http://schemas.microsoft.com/office/powerpoint/2010/main" val="1135071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86" y="0"/>
            <a:ext cx="9133114" cy="6858000"/>
          </a:xfrm>
          <a:prstGeom prst="rect">
            <a:avLst/>
          </a:prstGeom>
        </p:spPr>
      </p:pic>
      <p:pic>
        <p:nvPicPr>
          <p:cNvPr id="5" name="Picture 4"/>
          <p:cNvPicPr>
            <a:picLocks noChangeAspect="1"/>
          </p:cNvPicPr>
          <p:nvPr/>
        </p:nvPicPr>
        <p:blipFill>
          <a:blip r:embed="rId3"/>
          <a:stretch>
            <a:fillRect/>
          </a:stretch>
        </p:blipFill>
        <p:spPr>
          <a:xfrm>
            <a:off x="6654800" y="5109123"/>
            <a:ext cx="2489200" cy="1748877"/>
          </a:xfrm>
          <a:prstGeom prst="rect">
            <a:avLst/>
          </a:prstGeom>
        </p:spPr>
      </p:pic>
      <p:pic>
        <p:nvPicPr>
          <p:cNvPr id="6" name="Picture 5"/>
          <p:cNvPicPr>
            <a:picLocks noChangeAspect="1"/>
          </p:cNvPicPr>
          <p:nvPr/>
        </p:nvPicPr>
        <p:blipFill>
          <a:blip r:embed="rId4"/>
          <a:stretch>
            <a:fillRect/>
          </a:stretch>
        </p:blipFill>
        <p:spPr>
          <a:xfrm>
            <a:off x="6654800" y="4876800"/>
            <a:ext cx="2489200" cy="795965"/>
          </a:xfrm>
          <a:prstGeom prst="rect">
            <a:avLst/>
          </a:prstGeom>
        </p:spPr>
      </p:pic>
      <p:sp>
        <p:nvSpPr>
          <p:cNvPr id="2" name="TextBox 1"/>
          <p:cNvSpPr txBox="1"/>
          <p:nvPr/>
        </p:nvSpPr>
        <p:spPr>
          <a:xfrm>
            <a:off x="990600" y="981670"/>
            <a:ext cx="1676399" cy="923330"/>
          </a:xfrm>
          <a:prstGeom prst="rect">
            <a:avLst/>
          </a:prstGeom>
          <a:noFill/>
        </p:spPr>
        <p:txBody>
          <a:bodyPr wrap="square" rtlCol="0">
            <a:spAutoFit/>
          </a:bodyPr>
          <a:lstStyle/>
          <a:p>
            <a:pPr algn="ctr"/>
            <a:r>
              <a:rPr lang="en-US" dirty="0">
                <a:solidFill>
                  <a:schemeClr val="bg1"/>
                </a:solidFill>
              </a:rPr>
              <a:t>Regulatory limit at river’s edge</a:t>
            </a:r>
          </a:p>
          <a:p>
            <a:pPr algn="ctr"/>
            <a:r>
              <a:rPr lang="en-US" dirty="0">
                <a:solidFill>
                  <a:schemeClr val="bg1"/>
                </a:solidFill>
              </a:rPr>
              <a:t>4 </a:t>
            </a:r>
            <a:r>
              <a:rPr lang="en-US" dirty="0" err="1">
                <a:solidFill>
                  <a:schemeClr val="bg1"/>
                </a:solidFill>
              </a:rPr>
              <a:t>mrem</a:t>
            </a:r>
            <a:r>
              <a:rPr lang="en-US" dirty="0">
                <a:solidFill>
                  <a:schemeClr val="bg1"/>
                </a:solidFill>
              </a:rPr>
              <a:t>/</a:t>
            </a:r>
            <a:r>
              <a:rPr lang="en-US" dirty="0" err="1">
                <a:solidFill>
                  <a:schemeClr val="bg1"/>
                </a:solidFill>
              </a:rPr>
              <a:t>yr</a:t>
            </a:r>
            <a:endParaRPr lang="en-US" dirty="0">
              <a:solidFill>
                <a:schemeClr val="bg1"/>
              </a:solidFill>
            </a:endParaRPr>
          </a:p>
        </p:txBody>
      </p:sp>
      <p:cxnSp>
        <p:nvCxnSpPr>
          <p:cNvPr id="7" name="Straight Arrow Connector 6"/>
          <p:cNvCxnSpPr/>
          <p:nvPr/>
        </p:nvCxnSpPr>
        <p:spPr>
          <a:xfrm flipH="1">
            <a:off x="685800" y="1828800"/>
            <a:ext cx="533400"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51314" y="1905000"/>
            <a:ext cx="315686" cy="3164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26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
            <a:ext cx="7503319" cy="954107"/>
          </a:xfrm>
          <a:prstGeom prst="rect">
            <a:avLst/>
          </a:prstGeom>
          <a:noFill/>
        </p:spPr>
        <p:txBody>
          <a:bodyPr wrap="square" rtlCol="0">
            <a:spAutoFit/>
          </a:bodyPr>
          <a:lstStyle/>
          <a:p>
            <a:pPr algn="ctr"/>
            <a:r>
              <a:rPr lang="en-US" sz="2800" cap="small" dirty="0"/>
              <a:t>Advection-Diffusion-Dispersion Equations for Radionuclide Subsurface Transport </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contrast="6000"/>
                    </a14:imgEffect>
                  </a14:imgLayer>
                </a14:imgProps>
              </a:ext>
              <a:ext uri="{28A0092B-C50C-407E-A947-70E740481C1C}">
                <a14:useLocalDpi xmlns:a14="http://schemas.microsoft.com/office/drawing/2010/main"/>
              </a:ext>
            </a:extLst>
          </a:blip>
          <a:srcRect/>
          <a:stretch/>
        </p:blipFill>
        <p:spPr>
          <a:xfrm>
            <a:off x="76200" y="1295400"/>
            <a:ext cx="8953374" cy="1910137"/>
          </a:xfrm>
          <a:prstGeom prst="rect">
            <a:avLst/>
          </a:prstGeom>
        </p:spPr>
      </p:pic>
      <p:pic>
        <p:nvPicPr>
          <p:cNvPr id="3" name="Picture 2"/>
          <p:cNvPicPr>
            <a:picLocks noChangeAspect="1"/>
          </p:cNvPicPr>
          <p:nvPr/>
        </p:nvPicPr>
        <p:blipFill>
          <a:blip r:embed="rId5"/>
          <a:stretch>
            <a:fillRect/>
          </a:stretch>
        </p:blipFill>
        <p:spPr>
          <a:xfrm>
            <a:off x="685800" y="3200400"/>
            <a:ext cx="5791200" cy="3285298"/>
          </a:xfrm>
          <a:prstGeom prst="rect">
            <a:avLst/>
          </a:prstGeom>
        </p:spPr>
      </p:pic>
    </p:spTree>
    <p:extLst>
      <p:ext uri="{BB962C8B-B14F-4D97-AF65-F5344CB8AC3E}">
        <p14:creationId xmlns:p14="http://schemas.microsoft.com/office/powerpoint/2010/main" val="1345474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81000" y="0"/>
            <a:ext cx="8229600" cy="685800"/>
          </a:xfrm>
          <a:prstGeom prst="rect">
            <a:avLst/>
          </a:prstGeom>
          <a:solidFill>
            <a:srgbClr val="FFFFFF"/>
          </a:solidFill>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600" b="1">
              <a:latin typeface="Times New Roman"/>
              <a:cs typeface="Times New Roman"/>
            </a:endParaRPr>
          </a:p>
          <a:p>
            <a:r>
              <a:rPr lang="en-US" sz="1600" b="1" dirty="0">
                <a:latin typeface="Times New Roman"/>
                <a:cs typeface="Times New Roman"/>
              </a:rPr>
              <a:t>Tank Closure Alternatives For The DOE Environmental Impact Statement</a:t>
            </a:r>
          </a:p>
          <a:p>
            <a:endParaRPr lang="en-US" sz="10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endParaRPr lang="en-US" sz="1000" b="1" dirty="0">
              <a:latin typeface="Times New Roman"/>
              <a:cs typeface="Times New Roman"/>
            </a:endParaRPr>
          </a:p>
        </p:txBody>
      </p:sp>
      <p:pic>
        <p:nvPicPr>
          <p:cNvPr id="2" name="Picture 1"/>
          <p:cNvPicPr>
            <a:picLocks noChangeAspect="1"/>
          </p:cNvPicPr>
          <p:nvPr/>
        </p:nvPicPr>
        <p:blipFill>
          <a:blip r:embed="rId2"/>
          <a:stretch>
            <a:fillRect/>
          </a:stretch>
        </p:blipFill>
        <p:spPr>
          <a:xfrm>
            <a:off x="0" y="762000"/>
            <a:ext cx="9144000" cy="5943600"/>
          </a:xfrm>
          <a:prstGeom prst="rect">
            <a:avLst/>
          </a:prstGeom>
        </p:spPr>
      </p:pic>
    </p:spTree>
    <p:extLst>
      <p:ext uri="{BB962C8B-B14F-4D97-AF65-F5344CB8AC3E}">
        <p14:creationId xmlns:p14="http://schemas.microsoft.com/office/powerpoint/2010/main" val="108531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type="title" idx="4294967295"/>
          </p:nvPr>
        </p:nvSpPr>
        <p:spPr bwMode="auto">
          <a:xfrm>
            <a:off x="533400" y="0"/>
            <a:ext cx="8305800" cy="1066800"/>
          </a:xfrm>
          <a:prstGeom prst="rect">
            <a:avLst/>
          </a:prstGeom>
          <a:solidFill>
            <a:srgbClr val="FFFFFF"/>
          </a:solidFill>
        </p:spPr>
        <p:txBody>
          <a:bodyPr wrap="square" lIns="91440" tIns="45720" rIns="91440" bIns="45720" numCol="1" anchor="t" anchorCtr="0" compatLnSpc="1">
            <a:prstTxWarp prst="textNoShape">
              <a:avLst/>
            </a:prstTxWarp>
          </a:bodyPr>
          <a:lstStyle/>
          <a:p>
            <a:pPr algn="l">
              <a:defRPr/>
            </a:pPr>
            <a:r>
              <a:rPr lang="en-US" sz="1800" b="0" dirty="0">
                <a:solidFill>
                  <a:schemeClr val="tx1"/>
                </a:solidFill>
              </a:rPr>
              <a:t>EIS results for </a:t>
            </a:r>
            <a:r>
              <a:rPr lang="en-US" sz="1800" dirty="0"/>
              <a:t>Hanford ta</a:t>
            </a:r>
            <a:r>
              <a:rPr lang="en-US" sz="1800" b="0" dirty="0">
                <a:solidFill>
                  <a:schemeClr val="tx1"/>
                </a:solidFill>
              </a:rPr>
              <a:t>nk waste – No Action (</a:t>
            </a:r>
            <a:r>
              <a:rPr lang="en-US" sz="1800" b="1" dirty="0">
                <a:solidFill>
                  <a:srgbClr val="000000"/>
                </a:solidFill>
                <a:latin typeface="Times New Roman"/>
                <a:cs typeface="Times New Roman"/>
              </a:rPr>
              <a:t>1</a:t>
            </a:r>
            <a:r>
              <a:rPr lang="en-US" sz="1800" b="0" dirty="0">
                <a:solidFill>
                  <a:schemeClr val="tx1"/>
                </a:solidFill>
              </a:rPr>
              <a:t>) or </a:t>
            </a:r>
            <a:r>
              <a:rPr lang="en-US" sz="1800" b="0" dirty="0" err="1">
                <a:solidFill>
                  <a:schemeClr val="tx1"/>
                </a:solidFill>
              </a:rPr>
              <a:t>vitrification</a:t>
            </a:r>
            <a:r>
              <a:rPr lang="en-US" sz="1800" b="0" dirty="0">
                <a:solidFill>
                  <a:schemeClr val="tx1"/>
                </a:solidFill>
              </a:rPr>
              <a:t> </a:t>
            </a:r>
            <a:r>
              <a:rPr lang="en-US" sz="1800" dirty="0"/>
              <a:t>with various closure scenarios. Note column showing peak dose at river’s edge (     ) at peak year (e.g., 4978)</a:t>
            </a:r>
            <a:endParaRPr lang="en-US" sz="1800" b="0" dirty="0">
              <a:solidFill>
                <a:schemeClr val="tx1"/>
              </a:solidFill>
            </a:endParaRPr>
          </a:p>
        </p:txBody>
      </p:sp>
      <p:sp>
        <p:nvSpPr>
          <p:cNvPr id="8" name="Rectangle 3"/>
          <p:cNvSpPr txBox="1">
            <a:spLocks noChangeArrowheads="1"/>
          </p:cNvSpPr>
          <p:nvPr/>
        </p:nvSpPr>
        <p:spPr bwMode="auto">
          <a:xfrm>
            <a:off x="381000" y="762000"/>
            <a:ext cx="8229600" cy="685800"/>
          </a:xfrm>
          <a:prstGeom prst="rect">
            <a:avLst/>
          </a:prstGeom>
          <a:solidFill>
            <a:srgbClr val="FFFFFF"/>
          </a:solidFill>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latin typeface="Times New Roman"/>
                <a:cs typeface="Times New Roman"/>
              </a:rPr>
              <a:t>Table S-10. tank Closure Alternatives - Summary of Radiation Dose and Hazard Index at</a:t>
            </a:r>
          </a:p>
          <a:p>
            <a:r>
              <a:rPr lang="en-US" sz="1600" b="1" dirty="0">
                <a:latin typeface="Times New Roman"/>
                <a:cs typeface="Times New Roman"/>
              </a:rPr>
              <a:t>Year of Peak Dose/Hazard Index for the Drinking-Water Well User</a:t>
            </a: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r>
              <a:rPr lang="en-US" sz="1400" b="1" dirty="0">
                <a:latin typeface="Times New Roman"/>
                <a:cs typeface="Times New Roman"/>
              </a:rPr>
              <a:t>Note: </a:t>
            </a:r>
            <a:r>
              <a:rPr lang="en-US" sz="1400" dirty="0">
                <a:latin typeface="Times New Roman"/>
                <a:cs typeface="Times New Roman"/>
              </a:rPr>
              <a:t>Calendar year of peak impact shown in parentheses</a:t>
            </a:r>
          </a:p>
        </p:txBody>
      </p:sp>
      <p:graphicFrame>
        <p:nvGraphicFramePr>
          <p:cNvPr id="5" name="Table 4"/>
          <p:cNvGraphicFramePr>
            <a:graphicFrameLocks noGrp="1"/>
          </p:cNvGraphicFramePr>
          <p:nvPr>
            <p:extLst>
              <p:ext uri="{D42A27DB-BD31-4B8C-83A1-F6EECF244321}">
                <p14:modId xmlns:p14="http://schemas.microsoft.com/office/powerpoint/2010/main" val="1456121232"/>
              </p:ext>
            </p:extLst>
          </p:nvPr>
        </p:nvGraphicFramePr>
        <p:xfrm>
          <a:off x="457200" y="1310640"/>
          <a:ext cx="8382000" cy="484632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152400">
                <a:tc rowSpan="2">
                  <a:txBody>
                    <a:bodyPr/>
                    <a:lstStyle/>
                    <a:p>
                      <a:pPr algn="ctr"/>
                      <a:endParaRPr lang="en-US" sz="600" b="1" dirty="0">
                        <a:solidFill>
                          <a:srgbClr val="000000"/>
                        </a:solidFill>
                        <a:latin typeface="Times New Roman"/>
                        <a:cs typeface="Times New Roman"/>
                      </a:endParaRPr>
                    </a:p>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Tank Closure</a:t>
                      </a:r>
                    </a:p>
                    <a:p>
                      <a:pPr algn="ctr"/>
                      <a:r>
                        <a:rPr lang="en-US" sz="1400" b="1" dirty="0">
                          <a:solidFill>
                            <a:srgbClr val="000000"/>
                          </a:solidFill>
                          <a:latin typeface="Times New Roman"/>
                          <a:cs typeface="Times New Roman"/>
                        </a:rPr>
                        <a:t>Alternative</a:t>
                      </a:r>
                    </a:p>
                  </a:txBody>
                  <a:tcPr>
                    <a:solidFill>
                      <a:srgbClr val="FCD5B5"/>
                    </a:solidFill>
                  </a:tcPr>
                </a:tc>
                <a:tc gridSpan="2">
                  <a:txBody>
                    <a:bodyPr/>
                    <a:lstStyle/>
                    <a:p>
                      <a:pPr algn="ctr"/>
                      <a:r>
                        <a:rPr lang="en-US" sz="1400" b="1" dirty="0">
                          <a:solidFill>
                            <a:srgbClr val="000000"/>
                          </a:solidFill>
                          <a:latin typeface="Times New Roman"/>
                          <a:cs typeface="Times New Roman"/>
                        </a:rPr>
                        <a:t>Core Zone Boundary</a:t>
                      </a:r>
                    </a:p>
                  </a:txBody>
                  <a:tcPr>
                    <a:solidFill>
                      <a:srgbClr val="FCD5B5"/>
                    </a:solidFill>
                  </a:tcPr>
                </a:tc>
                <a:tc hMerge="1">
                  <a:txBody>
                    <a:bodyPr/>
                    <a:lstStyle/>
                    <a:p>
                      <a:endParaRPr lang="en-US" dirty="0"/>
                    </a:p>
                  </a:txBody>
                  <a:tcPr>
                    <a:solidFill>
                      <a:srgbClr val="E4D1AD"/>
                    </a:solidFill>
                  </a:tcPr>
                </a:tc>
                <a:tc gridSpan="2">
                  <a:txBody>
                    <a:bodyPr/>
                    <a:lstStyle/>
                    <a:p>
                      <a:pPr algn="ctr"/>
                      <a:r>
                        <a:rPr lang="en-US" sz="1400" b="1" dirty="0">
                          <a:solidFill>
                            <a:srgbClr val="000000"/>
                          </a:solidFill>
                          <a:latin typeface="Times New Roman"/>
                          <a:cs typeface="Times New Roman"/>
                        </a:rPr>
                        <a:t>Columbia River </a:t>
                      </a:r>
                      <a:r>
                        <a:rPr lang="en-US" sz="1400" b="1" dirty="0" err="1">
                          <a:solidFill>
                            <a:srgbClr val="000000"/>
                          </a:solidFill>
                          <a:latin typeface="Times New Roman"/>
                          <a:cs typeface="Times New Roman"/>
                        </a:rPr>
                        <a:t>Nearshore</a:t>
                      </a:r>
                      <a:endParaRPr lang="en-US" sz="1400" b="1" dirty="0">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extLst>
                  <a:ext uri="{0D108BD9-81ED-4DB2-BD59-A6C34878D82A}">
                    <a16:rowId xmlns:a16="http://schemas.microsoft.com/office/drawing/2014/main" val="10000"/>
                  </a:ext>
                </a:extLst>
              </a:tr>
              <a:tr h="400049">
                <a:tc vMerge="1">
                  <a:txBody>
                    <a:bodyPr/>
                    <a:lstStyle/>
                    <a:p>
                      <a:endParaRPr lang="en-US" dirty="0"/>
                    </a:p>
                  </a:txBody>
                  <a:tcPr>
                    <a:solidFill>
                      <a:srgbClr val="E4D1AD"/>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extLst>
                  <a:ext uri="{0D108BD9-81ED-4DB2-BD59-A6C34878D82A}">
                    <a16:rowId xmlns:a16="http://schemas.microsoft.com/office/drawing/2014/main" val="10001"/>
                  </a:ext>
                </a:extLst>
              </a:tr>
              <a:tr h="400050">
                <a:tc>
                  <a:txBody>
                    <a:bodyPr/>
                    <a:lstStyle/>
                    <a:p>
                      <a:r>
                        <a:rPr lang="en-US" sz="1500" b="1" dirty="0">
                          <a:solidFill>
                            <a:srgbClr val="000000"/>
                          </a:solidFill>
                          <a:latin typeface="Times New Roman"/>
                          <a:cs typeface="Times New Roman"/>
                        </a:rPr>
                        <a:t>1</a:t>
                      </a:r>
                      <a:r>
                        <a:rPr lang="en-US" sz="2000" b="1" dirty="0">
                          <a:solidFill>
                            <a:srgbClr val="000000"/>
                          </a:solidFill>
                          <a:latin typeface="Times New Roman"/>
                          <a:cs typeface="Times New Roman"/>
                        </a:rPr>
                        <a:t>  </a:t>
                      </a:r>
                      <a:r>
                        <a:rPr lang="en-US" sz="1200" b="1" i="1" dirty="0">
                          <a:solidFill>
                            <a:srgbClr val="000000"/>
                          </a:solidFill>
                          <a:latin typeface="Times New Roman"/>
                          <a:cs typeface="Times New Roman"/>
                        </a:rPr>
                        <a:t>(No Action)</a:t>
                      </a:r>
                      <a:endParaRPr lang="en-US" sz="12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58.88</a:t>
                      </a:r>
                      <a:endParaRPr lang="en-US" sz="1400" baseline="0" dirty="0">
                        <a:solidFill>
                          <a:srgbClr val="000000"/>
                        </a:solidFill>
                        <a:latin typeface="Times New Roman"/>
                        <a:cs typeface="Times New Roman"/>
                      </a:endParaRPr>
                    </a:p>
                    <a:p>
                      <a:pPr algn="ctr">
                        <a:lnSpc>
                          <a:spcPts val="1380"/>
                        </a:lnSpc>
                      </a:pPr>
                      <a:r>
                        <a:rPr lang="en-US" sz="1400" baseline="0" dirty="0">
                          <a:solidFill>
                            <a:srgbClr val="000000"/>
                          </a:solidFill>
                          <a:latin typeface="Times New Roman"/>
                          <a:cs typeface="Times New Roman"/>
                        </a:rPr>
                        <a:t>(4313)</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9.20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(2500)</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4.37</a:t>
                      </a:r>
                    </a:p>
                    <a:p>
                      <a:pPr algn="ctr">
                        <a:lnSpc>
                          <a:spcPts val="1380"/>
                        </a:lnSpc>
                      </a:pPr>
                      <a:r>
                        <a:rPr lang="en-US" sz="1400" dirty="0">
                          <a:solidFill>
                            <a:srgbClr val="000000"/>
                          </a:solidFill>
                          <a:latin typeface="Times New Roman"/>
                          <a:cs typeface="Times New Roman"/>
                        </a:rPr>
                        <a:t>(4978)</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(4498)</a:t>
                      </a:r>
                    </a:p>
                  </a:txBody>
                  <a:tcPr/>
                </a:tc>
                <a:extLst>
                  <a:ext uri="{0D108BD9-81ED-4DB2-BD59-A6C34878D82A}">
                    <a16:rowId xmlns:a16="http://schemas.microsoft.com/office/drawing/2014/main" val="10002"/>
                  </a:ext>
                </a:extLst>
              </a:tr>
              <a:tr h="400050">
                <a:tc>
                  <a:txBody>
                    <a:bodyPr/>
                    <a:lstStyle/>
                    <a:p>
                      <a:r>
                        <a:rPr lang="en-US" sz="1500" b="1" dirty="0">
                          <a:solidFill>
                            <a:srgbClr val="000000"/>
                          </a:solidFill>
                          <a:latin typeface="Times New Roman"/>
                          <a:cs typeface="Times New Roman"/>
                        </a:rPr>
                        <a:t>2A</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8.64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(2069)</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5.26</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(2068)</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0.941</a:t>
                      </a:r>
                    </a:p>
                    <a:p>
                      <a:pPr algn="ctr">
                        <a:lnSpc>
                          <a:spcPts val="1380"/>
                        </a:lnSpc>
                      </a:pPr>
                      <a:r>
                        <a:rPr lang="en-US" sz="1400" dirty="0">
                          <a:solidFill>
                            <a:srgbClr val="000000"/>
                          </a:solidFill>
                          <a:latin typeface="Times New Roman"/>
                          <a:cs typeface="Times New Roman"/>
                        </a:rPr>
                        <a:t>(2317)</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(2079)</a:t>
                      </a:r>
                    </a:p>
                  </a:txBody>
                  <a:tcPr/>
                </a:tc>
                <a:extLst>
                  <a:ext uri="{0D108BD9-81ED-4DB2-BD59-A6C34878D82A}">
                    <a16:rowId xmlns:a16="http://schemas.microsoft.com/office/drawing/2014/main" val="10003"/>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Times New Roman"/>
                          <a:cs typeface="Times New Roman"/>
                        </a:rPr>
                        <a:t>4\2B, 3A, 3B, 3C, 6C</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7.58</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0.885</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4"/>
                  </a:ext>
                </a:extLst>
              </a:tr>
              <a:tr h="400050">
                <a:tc>
                  <a:txBody>
                    <a:bodyPr/>
                    <a:lstStyle/>
                    <a:p>
                      <a:r>
                        <a:rPr lang="en-US" sz="1500" b="1" dirty="0">
                          <a:solidFill>
                            <a:srgbClr val="000000"/>
                          </a:solidFill>
                          <a:latin typeface="Times New Roman"/>
                          <a:cs typeface="Times New Roman"/>
                        </a:rPr>
                        <a:t>4</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7.41</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0.882</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5"/>
                  </a:ext>
                </a:extLst>
              </a:tr>
              <a:tr h="400050">
                <a:tc>
                  <a:txBody>
                    <a:bodyPr/>
                    <a:lstStyle/>
                    <a:p>
                      <a:r>
                        <a:rPr lang="en-US" sz="1500" b="1" dirty="0">
                          <a:solidFill>
                            <a:srgbClr val="000000"/>
                          </a:solidFill>
                          <a:latin typeface="Times New Roman"/>
                          <a:cs typeface="Times New Roman"/>
                        </a:rPr>
                        <a:t>5</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0.894</a:t>
                      </a:r>
                    </a:p>
                    <a:p>
                      <a:pPr algn="ctr">
                        <a:lnSpc>
                          <a:spcPts val="1380"/>
                        </a:lnSpc>
                      </a:pPr>
                      <a:r>
                        <a:rPr lang="en-US" sz="1400" dirty="0">
                          <a:solidFill>
                            <a:srgbClr val="000000"/>
                          </a:solidFill>
                          <a:latin typeface="Times New Roman"/>
                          <a:cs typeface="Times New Roman"/>
                        </a:rPr>
                        <a:t>(4809)</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6"/>
                  </a:ext>
                </a:extLst>
              </a:tr>
              <a:tr h="400050">
                <a:tc>
                  <a:txBody>
                    <a:bodyPr/>
                    <a:lstStyle/>
                    <a:p>
                      <a:r>
                        <a:rPr lang="en-US" sz="1500" b="1" dirty="0">
                          <a:solidFill>
                            <a:srgbClr val="000000"/>
                          </a:solidFill>
                          <a:latin typeface="Times New Roman"/>
                          <a:cs typeface="Times New Roman"/>
                        </a:rPr>
                        <a:t>6A,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0.876</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7"/>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0000"/>
                          </a:solidFill>
                          <a:latin typeface="Times New Roman"/>
                          <a:cs typeface="Times New Roman"/>
                        </a:rPr>
                        <a:t>6A, Option </a:t>
                      </a:r>
                      <a:r>
                        <a:rPr lang="en-US" sz="1500" b="1" baseline="0" dirty="0">
                          <a:solidFill>
                            <a:srgbClr val="000000"/>
                          </a:solidFill>
                          <a:latin typeface="Times New Roman"/>
                          <a:cs typeface="Times New Roman"/>
                        </a:rPr>
                        <a:t>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5.22</a:t>
                      </a:r>
                    </a:p>
                    <a:p>
                      <a:pPr algn="ctr">
                        <a:lnSpc>
                          <a:spcPts val="1380"/>
                        </a:lnSpc>
                      </a:pPr>
                      <a:r>
                        <a:rPr lang="en-US" sz="1400" dirty="0">
                          <a:solidFill>
                            <a:srgbClr val="000000"/>
                          </a:solidFill>
                          <a:latin typeface="Times New Roman"/>
                          <a:cs typeface="Times New Roman"/>
                        </a:rPr>
                        <a:t>(2051)</a:t>
                      </a:r>
                    </a:p>
                  </a:txBody>
                  <a:tcPr/>
                </a:tc>
                <a:tc>
                  <a:txBody>
                    <a:bodyPr/>
                    <a:lstStyle/>
                    <a:p>
                      <a:pPr algn="ctr">
                        <a:lnSpc>
                          <a:spcPts val="1380"/>
                        </a:lnSpc>
                      </a:pPr>
                      <a:r>
                        <a:rPr lang="en-US" sz="1400" dirty="0">
                          <a:solidFill>
                            <a:srgbClr val="000000"/>
                          </a:solidFill>
                          <a:latin typeface="Times New Roman"/>
                          <a:cs typeface="Times New Roman"/>
                        </a:rPr>
                        <a:t>0.899</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0.912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8"/>
                  </a:ext>
                </a:extLst>
              </a:tr>
              <a:tr h="400050">
                <a:tc>
                  <a:txBody>
                    <a:bodyPr/>
                    <a:lstStyle/>
                    <a:p>
                      <a:r>
                        <a:rPr lang="en-US" sz="1500" b="1" dirty="0">
                          <a:solidFill>
                            <a:srgbClr val="000000"/>
                          </a:solidFill>
                          <a:latin typeface="Times New Roman"/>
                          <a:cs typeface="Times New Roman"/>
                        </a:rPr>
                        <a:t>6B,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7.35</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0.822</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0.972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9"/>
                  </a:ext>
                </a:extLst>
              </a:tr>
              <a:tr h="400050">
                <a:tc>
                  <a:txBody>
                    <a:bodyPr/>
                    <a:lstStyle/>
                    <a:p>
                      <a:r>
                        <a:rPr lang="en-US" sz="1500" b="1" dirty="0">
                          <a:solidFill>
                            <a:srgbClr val="000000"/>
                          </a:solidFill>
                          <a:latin typeface="Times New Roman"/>
                          <a:cs typeface="Times New Roman"/>
                        </a:rPr>
                        <a:t>6B, Option</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7.92</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(2065)</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5.23</a:t>
                      </a:r>
                    </a:p>
                    <a:p>
                      <a:pPr algn="ctr">
                        <a:lnSpc>
                          <a:spcPts val="1380"/>
                        </a:lnSpc>
                      </a:pPr>
                      <a:r>
                        <a:rPr lang="en-US" sz="1400" dirty="0">
                          <a:solidFill>
                            <a:srgbClr val="000000"/>
                          </a:solidFill>
                          <a:latin typeface="Times New Roman"/>
                          <a:cs typeface="Times New Roman"/>
                        </a:rPr>
                        <a:t>(2083)</a:t>
                      </a:r>
                    </a:p>
                  </a:txBody>
                  <a:tcPr/>
                </a:tc>
                <a:tc>
                  <a:txBody>
                    <a:bodyPr/>
                    <a:lstStyle/>
                    <a:p>
                      <a:pPr algn="ctr">
                        <a:lnSpc>
                          <a:spcPts val="1380"/>
                        </a:lnSpc>
                      </a:pPr>
                      <a:r>
                        <a:rPr lang="en-US" sz="1400" dirty="0">
                          <a:solidFill>
                            <a:srgbClr val="000000"/>
                          </a:solidFill>
                          <a:latin typeface="Times New Roman"/>
                          <a:cs typeface="Times New Roman"/>
                        </a:rPr>
                        <a:t>0.807</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0.830</a:t>
                      </a:r>
                    </a:p>
                    <a:p>
                      <a:pPr algn="ctr">
                        <a:lnSpc>
                          <a:spcPts val="1380"/>
                        </a:lnSpc>
                      </a:pPr>
                      <a:r>
                        <a:rPr lang="en-US" sz="1400" dirty="0">
                          <a:solidFill>
                            <a:srgbClr val="000000"/>
                          </a:solidFill>
                          <a:latin typeface="Times New Roman"/>
                          <a:cs typeface="Times New Roman"/>
                        </a:rPr>
                        <a:t>(2074)</a:t>
                      </a:r>
                    </a:p>
                  </a:txBody>
                  <a:tcPr/>
                </a:tc>
                <a:extLst>
                  <a:ext uri="{0D108BD9-81ED-4DB2-BD59-A6C34878D82A}">
                    <a16:rowId xmlns:a16="http://schemas.microsoft.com/office/drawing/2014/main" val="10010"/>
                  </a:ext>
                </a:extLst>
              </a:tr>
            </a:tbl>
          </a:graphicData>
        </a:graphic>
      </p:graphicFrame>
      <p:cxnSp>
        <p:nvCxnSpPr>
          <p:cNvPr id="3" name="Straight Arrow Connector 2"/>
          <p:cNvCxnSpPr/>
          <p:nvPr/>
        </p:nvCxnSpPr>
        <p:spPr>
          <a:xfrm flipV="1">
            <a:off x="6324600" y="6248400"/>
            <a:ext cx="0" cy="533400"/>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248400" y="381000"/>
            <a:ext cx="0" cy="228600"/>
          </a:xfrm>
          <a:prstGeom prst="straightConnector1">
            <a:avLst/>
          </a:prstGeom>
          <a:ln w="28575">
            <a:solidFill>
              <a:schemeClr val="tx1"/>
            </a:solidFill>
            <a:headEnd w="lg" len="lg"/>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85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103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62" name="Freeform 2"/>
          <p:cNvSpPr>
            <a:spLocks/>
          </p:cNvSpPr>
          <p:nvPr/>
        </p:nvSpPr>
        <p:spPr bwMode="auto">
          <a:xfrm>
            <a:off x="3810000" y="3429000"/>
            <a:ext cx="838200" cy="685800"/>
          </a:xfrm>
          <a:custGeom>
            <a:avLst/>
            <a:gdLst>
              <a:gd name="T0" fmla="*/ 0 w 528"/>
              <a:gd name="T1" fmla="*/ 0 h 432"/>
              <a:gd name="T2" fmla="*/ 156 w 528"/>
              <a:gd name="T3" fmla="*/ 58 h 432"/>
              <a:gd name="T4" fmla="*/ 192 w 528"/>
              <a:gd name="T5" fmla="*/ 192 h 432"/>
              <a:gd name="T6" fmla="*/ 336 w 528"/>
              <a:gd name="T7" fmla="*/ 240 h 432"/>
              <a:gd name="T8" fmla="*/ 384 w 528"/>
              <a:gd name="T9" fmla="*/ 384 h 432"/>
              <a:gd name="T10" fmla="*/ 528 w 528"/>
              <a:gd name="T11" fmla="*/ 432 h 432"/>
            </a:gdLst>
            <a:ahLst/>
            <a:cxnLst>
              <a:cxn ang="0">
                <a:pos x="T0" y="T1"/>
              </a:cxn>
              <a:cxn ang="0">
                <a:pos x="T2" y="T3"/>
              </a:cxn>
              <a:cxn ang="0">
                <a:pos x="T4" y="T5"/>
              </a:cxn>
              <a:cxn ang="0">
                <a:pos x="T6" y="T7"/>
              </a:cxn>
              <a:cxn ang="0">
                <a:pos x="T8" y="T9"/>
              </a:cxn>
              <a:cxn ang="0">
                <a:pos x="T10" y="T11"/>
              </a:cxn>
            </a:cxnLst>
            <a:rect l="0" t="0" r="r" b="b"/>
            <a:pathLst>
              <a:path w="528" h="432">
                <a:moveTo>
                  <a:pt x="0" y="0"/>
                </a:moveTo>
                <a:cubicBezTo>
                  <a:pt x="26" y="10"/>
                  <a:pt x="124" y="26"/>
                  <a:pt x="156" y="58"/>
                </a:cubicBezTo>
                <a:cubicBezTo>
                  <a:pt x="188" y="90"/>
                  <a:pt x="162" y="162"/>
                  <a:pt x="192" y="192"/>
                </a:cubicBezTo>
                <a:cubicBezTo>
                  <a:pt x="222" y="222"/>
                  <a:pt x="304" y="208"/>
                  <a:pt x="336" y="240"/>
                </a:cubicBezTo>
                <a:cubicBezTo>
                  <a:pt x="368" y="272"/>
                  <a:pt x="352" y="352"/>
                  <a:pt x="384" y="384"/>
                </a:cubicBezTo>
                <a:cubicBezTo>
                  <a:pt x="416" y="416"/>
                  <a:pt x="504" y="424"/>
                  <a:pt x="528" y="432"/>
                </a:cubicBezTo>
              </a:path>
            </a:pathLst>
          </a:custGeom>
          <a:noFill/>
          <a:ln w="12700" cap="flat" cmpd="sng">
            <a:solidFill>
              <a:schemeClr val="tx1"/>
            </a:solidFill>
            <a:prstDash val="solid"/>
            <a:round/>
            <a:headEnd type="none" w="med" len="me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63" name="Line 3"/>
          <p:cNvSpPr>
            <a:spLocks noChangeShapeType="1"/>
          </p:cNvSpPr>
          <p:nvPr/>
        </p:nvSpPr>
        <p:spPr bwMode="auto">
          <a:xfrm>
            <a:off x="846138" y="1214438"/>
            <a:ext cx="7391400" cy="0"/>
          </a:xfrm>
          <a:prstGeom prst="line">
            <a:avLst/>
          </a:prstGeom>
          <a:noFill/>
          <a:ln w="31750">
            <a:solidFill>
              <a:srgbClr val="00005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0964" name="Rectangle 4"/>
          <p:cNvSpPr>
            <a:spLocks noChangeArrowheads="1"/>
          </p:cNvSpPr>
          <p:nvPr/>
        </p:nvSpPr>
        <p:spPr bwMode="auto">
          <a:xfrm>
            <a:off x="228600" y="609600"/>
            <a:ext cx="8534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endParaRPr lang="en-US" sz="1200" b="1">
              <a:solidFill>
                <a:srgbClr val="D93192"/>
              </a:solidFill>
              <a:effectLst>
                <a:outerShdw blurRad="38100" dist="38100" dir="2700000" algn="tl">
                  <a:srgbClr val="DDDDDD"/>
                </a:outerShdw>
              </a:effectLst>
              <a:latin typeface="Garamond" charset="0"/>
            </a:endParaRPr>
          </a:p>
        </p:txBody>
      </p:sp>
      <p:sp>
        <p:nvSpPr>
          <p:cNvPr id="40965" name="Oval 5"/>
          <p:cNvSpPr>
            <a:spLocks noChangeArrowheads="1"/>
          </p:cNvSpPr>
          <p:nvPr/>
        </p:nvSpPr>
        <p:spPr bwMode="auto">
          <a:xfrm>
            <a:off x="3962400" y="3886200"/>
            <a:ext cx="163513"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0966" name="Group 6"/>
          <p:cNvGrpSpPr>
            <a:grpSpLocks/>
          </p:cNvGrpSpPr>
          <p:nvPr/>
        </p:nvGrpSpPr>
        <p:grpSpPr bwMode="auto">
          <a:xfrm>
            <a:off x="3449638" y="3436938"/>
            <a:ext cx="958850" cy="1014412"/>
            <a:chOff x="2995" y="1917"/>
            <a:chExt cx="604" cy="639"/>
          </a:xfrm>
        </p:grpSpPr>
        <p:sp>
          <p:nvSpPr>
            <p:cNvPr id="40967" name="Oval 7"/>
            <p:cNvSpPr>
              <a:spLocks noChangeArrowheads="1"/>
            </p:cNvSpPr>
            <p:nvPr/>
          </p:nvSpPr>
          <p:spPr bwMode="auto">
            <a:xfrm>
              <a:off x="3045" y="20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68" name="Oval 8"/>
            <p:cNvSpPr>
              <a:spLocks noChangeArrowheads="1"/>
            </p:cNvSpPr>
            <p:nvPr/>
          </p:nvSpPr>
          <p:spPr bwMode="auto">
            <a:xfrm>
              <a:off x="3141" y="212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69" name="Oval 9"/>
            <p:cNvSpPr>
              <a:spLocks noChangeArrowheads="1"/>
            </p:cNvSpPr>
            <p:nvPr/>
          </p:nvSpPr>
          <p:spPr bwMode="auto">
            <a:xfrm>
              <a:off x="3237" y="222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0" name="Oval 10"/>
            <p:cNvSpPr>
              <a:spLocks noChangeArrowheads="1"/>
            </p:cNvSpPr>
            <p:nvPr/>
          </p:nvSpPr>
          <p:spPr bwMode="auto">
            <a:xfrm>
              <a:off x="3005" y="22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1" name="Oval 11"/>
            <p:cNvSpPr>
              <a:spLocks noChangeArrowheads="1"/>
            </p:cNvSpPr>
            <p:nvPr/>
          </p:nvSpPr>
          <p:spPr bwMode="auto">
            <a:xfrm>
              <a:off x="3101" y="232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2" name="Oval 12"/>
            <p:cNvSpPr>
              <a:spLocks noChangeArrowheads="1"/>
            </p:cNvSpPr>
            <p:nvPr/>
          </p:nvSpPr>
          <p:spPr bwMode="auto">
            <a:xfrm>
              <a:off x="3028" y="22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3" name="Oval 13"/>
            <p:cNvSpPr>
              <a:spLocks noChangeArrowheads="1"/>
            </p:cNvSpPr>
            <p:nvPr/>
          </p:nvSpPr>
          <p:spPr bwMode="auto">
            <a:xfrm>
              <a:off x="2995" y="214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4" name="Oval 14"/>
            <p:cNvSpPr>
              <a:spLocks noChangeArrowheads="1"/>
            </p:cNvSpPr>
            <p:nvPr/>
          </p:nvSpPr>
          <p:spPr bwMode="auto">
            <a:xfrm>
              <a:off x="2997" y="20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5" name="Oval 15"/>
            <p:cNvSpPr>
              <a:spLocks noChangeArrowheads="1"/>
            </p:cNvSpPr>
            <p:nvPr/>
          </p:nvSpPr>
          <p:spPr bwMode="auto">
            <a:xfrm>
              <a:off x="3047" y="19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6" name="Oval 16"/>
            <p:cNvSpPr>
              <a:spLocks noChangeArrowheads="1"/>
            </p:cNvSpPr>
            <p:nvPr/>
          </p:nvSpPr>
          <p:spPr bwMode="auto">
            <a:xfrm>
              <a:off x="3208" y="1917"/>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7" name="Oval 17"/>
            <p:cNvSpPr>
              <a:spLocks noChangeArrowheads="1"/>
            </p:cNvSpPr>
            <p:nvPr/>
          </p:nvSpPr>
          <p:spPr bwMode="auto">
            <a:xfrm>
              <a:off x="3447" y="23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8" name="Oval 18"/>
            <p:cNvSpPr>
              <a:spLocks noChangeArrowheads="1"/>
            </p:cNvSpPr>
            <p:nvPr/>
          </p:nvSpPr>
          <p:spPr bwMode="auto">
            <a:xfrm>
              <a:off x="3161" y="241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9" name="Oval 19"/>
            <p:cNvSpPr>
              <a:spLocks noChangeArrowheads="1"/>
            </p:cNvSpPr>
            <p:nvPr/>
          </p:nvSpPr>
          <p:spPr bwMode="auto">
            <a:xfrm>
              <a:off x="3089" y="210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0" name="Oval 20"/>
            <p:cNvSpPr>
              <a:spLocks noChangeArrowheads="1"/>
            </p:cNvSpPr>
            <p:nvPr/>
          </p:nvSpPr>
          <p:spPr bwMode="auto">
            <a:xfrm>
              <a:off x="3185" y="22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1" name="Oval 21"/>
            <p:cNvSpPr>
              <a:spLocks noChangeArrowheads="1"/>
            </p:cNvSpPr>
            <p:nvPr/>
          </p:nvSpPr>
          <p:spPr bwMode="auto">
            <a:xfrm>
              <a:off x="3281" y="230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2" name="Oval 22"/>
            <p:cNvSpPr>
              <a:spLocks noChangeArrowheads="1"/>
            </p:cNvSpPr>
            <p:nvPr/>
          </p:nvSpPr>
          <p:spPr bwMode="auto">
            <a:xfrm>
              <a:off x="33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3" name="Oval 23"/>
            <p:cNvSpPr>
              <a:spLocks noChangeArrowheads="1"/>
            </p:cNvSpPr>
            <p:nvPr/>
          </p:nvSpPr>
          <p:spPr bwMode="auto">
            <a:xfrm>
              <a:off x="3425" y="19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4" name="Oval 24"/>
            <p:cNvSpPr>
              <a:spLocks noChangeArrowheads="1"/>
            </p:cNvSpPr>
            <p:nvPr/>
          </p:nvSpPr>
          <p:spPr bwMode="auto">
            <a:xfrm>
              <a:off x="3316" y="195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5" name="Oval 25"/>
            <p:cNvSpPr>
              <a:spLocks noChangeArrowheads="1"/>
            </p:cNvSpPr>
            <p:nvPr/>
          </p:nvSpPr>
          <p:spPr bwMode="auto">
            <a:xfrm>
              <a:off x="3496" y="208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6" name="Oval 26"/>
            <p:cNvSpPr>
              <a:spLocks noChangeArrowheads="1"/>
            </p:cNvSpPr>
            <p:nvPr/>
          </p:nvSpPr>
          <p:spPr bwMode="auto">
            <a:xfrm>
              <a:off x="3387" y="206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7" name="Oval 27"/>
            <p:cNvSpPr>
              <a:spLocks noChangeArrowheads="1"/>
            </p:cNvSpPr>
            <p:nvPr/>
          </p:nvSpPr>
          <p:spPr bwMode="auto">
            <a:xfrm>
              <a:off x="3335" y="20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8" name="Oval 28"/>
            <p:cNvSpPr>
              <a:spLocks noChangeArrowheads="1"/>
            </p:cNvSpPr>
            <p:nvPr/>
          </p:nvSpPr>
          <p:spPr bwMode="auto">
            <a:xfrm>
              <a:off x="3421" y="2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9" name="Oval 29"/>
            <p:cNvSpPr>
              <a:spLocks noChangeArrowheads="1"/>
            </p:cNvSpPr>
            <p:nvPr/>
          </p:nvSpPr>
          <p:spPr bwMode="auto">
            <a:xfrm>
              <a:off x="3443" y="220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0" name="Oval 30"/>
            <p:cNvSpPr>
              <a:spLocks noChangeArrowheads="1"/>
            </p:cNvSpPr>
            <p:nvPr/>
          </p:nvSpPr>
          <p:spPr bwMode="auto">
            <a:xfrm>
              <a:off x="3052" y="220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1" name="Oval 31"/>
            <p:cNvSpPr>
              <a:spLocks noChangeArrowheads="1"/>
            </p:cNvSpPr>
            <p:nvPr/>
          </p:nvSpPr>
          <p:spPr bwMode="auto">
            <a:xfrm>
              <a:off x="3148" y="229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2" name="Oval 32"/>
            <p:cNvSpPr>
              <a:spLocks noChangeArrowheads="1"/>
            </p:cNvSpPr>
            <p:nvPr/>
          </p:nvSpPr>
          <p:spPr bwMode="auto">
            <a:xfrm>
              <a:off x="3244" y="239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3" name="Oval 33"/>
            <p:cNvSpPr>
              <a:spLocks noChangeArrowheads="1"/>
            </p:cNvSpPr>
            <p:nvPr/>
          </p:nvSpPr>
          <p:spPr bwMode="auto">
            <a:xfrm>
              <a:off x="3283" y="207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4" name="Oval 34"/>
            <p:cNvSpPr>
              <a:spLocks noChangeArrowheads="1"/>
            </p:cNvSpPr>
            <p:nvPr/>
          </p:nvSpPr>
          <p:spPr bwMode="auto">
            <a:xfrm>
              <a:off x="3379" y="21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5" name="Oval 35"/>
            <p:cNvSpPr>
              <a:spLocks noChangeArrowheads="1"/>
            </p:cNvSpPr>
            <p:nvPr/>
          </p:nvSpPr>
          <p:spPr bwMode="auto">
            <a:xfrm>
              <a:off x="3403"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6" name="Oval 36"/>
            <p:cNvSpPr>
              <a:spLocks noChangeArrowheads="1"/>
            </p:cNvSpPr>
            <p:nvPr/>
          </p:nvSpPr>
          <p:spPr bwMode="auto">
            <a:xfrm>
              <a:off x="3428" y="21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7" name="Oval 37"/>
            <p:cNvSpPr>
              <a:spLocks noChangeArrowheads="1"/>
            </p:cNvSpPr>
            <p:nvPr/>
          </p:nvSpPr>
          <p:spPr bwMode="auto">
            <a:xfrm>
              <a:off x="3283" y="20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8" name="Oval 38"/>
            <p:cNvSpPr>
              <a:spLocks noChangeArrowheads="1"/>
            </p:cNvSpPr>
            <p:nvPr/>
          </p:nvSpPr>
          <p:spPr bwMode="auto">
            <a:xfrm>
              <a:off x="3175" y="206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99" name="Oval 39"/>
            <p:cNvSpPr>
              <a:spLocks noChangeArrowheads="1"/>
            </p:cNvSpPr>
            <p:nvPr/>
          </p:nvSpPr>
          <p:spPr bwMode="auto">
            <a:xfrm>
              <a:off x="3271" y="216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0" name="Oval 40"/>
            <p:cNvSpPr>
              <a:spLocks noChangeArrowheads="1"/>
            </p:cNvSpPr>
            <p:nvPr/>
          </p:nvSpPr>
          <p:spPr bwMode="auto">
            <a:xfrm>
              <a:off x="3367" y="226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1" name="Oval 41"/>
            <p:cNvSpPr>
              <a:spLocks noChangeArrowheads="1"/>
            </p:cNvSpPr>
            <p:nvPr/>
          </p:nvSpPr>
          <p:spPr bwMode="auto">
            <a:xfrm>
              <a:off x="3369" y="231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2" name="Oval 42"/>
            <p:cNvSpPr>
              <a:spLocks noChangeArrowheads="1"/>
            </p:cNvSpPr>
            <p:nvPr/>
          </p:nvSpPr>
          <p:spPr bwMode="auto">
            <a:xfrm>
              <a:off x="3240" y="24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3" name="Oval 43"/>
            <p:cNvSpPr>
              <a:spLocks noChangeArrowheads="1"/>
            </p:cNvSpPr>
            <p:nvPr/>
          </p:nvSpPr>
          <p:spPr bwMode="auto">
            <a:xfrm>
              <a:off x="3051" y="20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4" name="Oval 44"/>
            <p:cNvSpPr>
              <a:spLocks noChangeArrowheads="1"/>
            </p:cNvSpPr>
            <p:nvPr/>
          </p:nvSpPr>
          <p:spPr bwMode="auto">
            <a:xfrm>
              <a:off x="3147" y="218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5" name="Oval 45"/>
            <p:cNvSpPr>
              <a:spLocks noChangeArrowheads="1"/>
            </p:cNvSpPr>
            <p:nvPr/>
          </p:nvSpPr>
          <p:spPr bwMode="auto">
            <a:xfrm>
              <a:off x="3236" y="194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6" name="Oval 46"/>
            <p:cNvSpPr>
              <a:spLocks noChangeArrowheads="1"/>
            </p:cNvSpPr>
            <p:nvPr/>
          </p:nvSpPr>
          <p:spPr bwMode="auto">
            <a:xfrm>
              <a:off x="3128" y="197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7" name="Oval 47"/>
            <p:cNvSpPr>
              <a:spLocks noChangeArrowheads="1"/>
            </p:cNvSpPr>
            <p:nvPr/>
          </p:nvSpPr>
          <p:spPr bwMode="auto">
            <a:xfrm>
              <a:off x="3475" y="225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8" name="Oval 48"/>
            <p:cNvSpPr>
              <a:spLocks noChangeArrowheads="1"/>
            </p:cNvSpPr>
            <p:nvPr/>
          </p:nvSpPr>
          <p:spPr bwMode="auto">
            <a:xfrm>
              <a:off x="3217"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09" name="Oval 49"/>
            <p:cNvSpPr>
              <a:spLocks noChangeArrowheads="1"/>
            </p:cNvSpPr>
            <p:nvPr/>
          </p:nvSpPr>
          <p:spPr bwMode="auto">
            <a:xfrm>
              <a:off x="3039" y="217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0" name="Oval 50"/>
            <p:cNvSpPr>
              <a:spLocks noChangeArrowheads="1"/>
            </p:cNvSpPr>
            <p:nvPr/>
          </p:nvSpPr>
          <p:spPr bwMode="auto">
            <a:xfrm>
              <a:off x="3135" y="227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1" name="Oval 51"/>
            <p:cNvSpPr>
              <a:spLocks noChangeArrowheads="1"/>
            </p:cNvSpPr>
            <p:nvPr/>
          </p:nvSpPr>
          <p:spPr bwMode="auto">
            <a:xfrm>
              <a:off x="3231" y="236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2" name="Oval 52"/>
            <p:cNvSpPr>
              <a:spLocks noChangeArrowheads="1"/>
            </p:cNvSpPr>
            <p:nvPr/>
          </p:nvSpPr>
          <p:spPr bwMode="auto">
            <a:xfrm>
              <a:off x="3327" y="246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013" name="Text Box 53"/>
          <p:cNvSpPr txBox="1">
            <a:spLocks noChangeArrowheads="1"/>
          </p:cNvSpPr>
          <p:nvPr/>
        </p:nvSpPr>
        <p:spPr bwMode="auto">
          <a:xfrm>
            <a:off x="1409700" y="1538287"/>
            <a:ext cx="15335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b="1" dirty="0">
                <a:solidFill>
                  <a:srgbClr val="FF0000"/>
                </a:solidFill>
                <a:effectLst>
                  <a:outerShdw blurRad="38100" dist="38100" dir="2700000" algn="tl">
                    <a:srgbClr val="DDDDDD"/>
                  </a:outerShdw>
                </a:effectLst>
                <a:latin typeface="Times New Roman" charset="0"/>
              </a:rPr>
              <a:t>proton</a:t>
            </a:r>
          </a:p>
        </p:txBody>
      </p:sp>
      <p:sp>
        <p:nvSpPr>
          <p:cNvPr id="41014" name="Text Box 54"/>
          <p:cNvSpPr txBox="1">
            <a:spLocks noChangeArrowheads="1"/>
          </p:cNvSpPr>
          <p:nvPr/>
        </p:nvSpPr>
        <p:spPr bwMode="auto">
          <a:xfrm>
            <a:off x="1409700" y="1919287"/>
            <a:ext cx="15763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b="1" dirty="0">
                <a:solidFill>
                  <a:srgbClr val="010552"/>
                </a:solidFill>
                <a:effectLst>
                  <a:outerShdw blurRad="38100" dist="38100" dir="2700000" algn="tl">
                    <a:srgbClr val="DDDDDD"/>
                  </a:outerShdw>
                </a:effectLst>
                <a:latin typeface="Times New Roman" charset="0"/>
              </a:rPr>
              <a:t>neutron</a:t>
            </a:r>
            <a:endParaRPr lang="en-US" sz="1800" b="1" dirty="0">
              <a:solidFill>
                <a:schemeClr val="bg1"/>
              </a:solidFill>
              <a:effectLst>
                <a:outerShdw blurRad="38100" dist="38100" dir="2700000" algn="tl">
                  <a:srgbClr val="DDDDDD"/>
                </a:outerShdw>
              </a:effectLst>
              <a:latin typeface="Times New Roman" charset="0"/>
            </a:endParaRPr>
          </a:p>
        </p:txBody>
      </p:sp>
      <p:sp>
        <p:nvSpPr>
          <p:cNvPr id="41015" name="Oval 55"/>
          <p:cNvSpPr>
            <a:spLocks noChangeArrowheads="1"/>
          </p:cNvSpPr>
          <p:nvPr/>
        </p:nvSpPr>
        <p:spPr bwMode="auto">
          <a:xfrm>
            <a:off x="1143000" y="17033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6" name="Oval 56"/>
          <p:cNvSpPr>
            <a:spLocks noChangeArrowheads="1"/>
          </p:cNvSpPr>
          <p:nvPr/>
        </p:nvSpPr>
        <p:spPr bwMode="auto">
          <a:xfrm>
            <a:off x="1157288" y="2063750"/>
            <a:ext cx="160337"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1017" name="Group 57"/>
          <p:cNvGrpSpPr>
            <a:grpSpLocks/>
          </p:cNvGrpSpPr>
          <p:nvPr/>
        </p:nvGrpSpPr>
        <p:grpSpPr bwMode="auto">
          <a:xfrm>
            <a:off x="3352800" y="3352800"/>
            <a:ext cx="1320800" cy="1314450"/>
            <a:chOff x="2915" y="2491"/>
            <a:chExt cx="832" cy="828"/>
          </a:xfrm>
        </p:grpSpPr>
        <p:sp>
          <p:nvSpPr>
            <p:cNvPr id="41018" name="Oval 58"/>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9" name="Oval 59"/>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0" name="Oval 60"/>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1" name="Oval 61"/>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2" name="Oval 62"/>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3" name="Oval 63"/>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4" name="Oval 64"/>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5" name="Oval 65"/>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6" name="Oval 66"/>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7" name="Oval 67"/>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8" name="Oval 68"/>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29" name="Oval 69"/>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0" name="Oval 70"/>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1" name="Oval 71"/>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2" name="Oval 72"/>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3" name="Oval 73"/>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4" name="Oval 74"/>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5" name="Oval 75"/>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6" name="Oval 76"/>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7" name="Oval 77"/>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8" name="Oval 78"/>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39" name="Oval 79"/>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0" name="Oval 80"/>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1" name="Oval 81"/>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2" name="Oval 82"/>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3" name="Oval 83"/>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4" name="Oval 84"/>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5" name="Oval 85"/>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6" name="Oval 86"/>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7" name="Oval 87"/>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8" name="Oval 88"/>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9" name="Oval 89"/>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0" name="Oval 90"/>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1" name="Oval 91"/>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2" name="Oval 92"/>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3" name="Oval 93"/>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4" name="Oval 94"/>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5" name="Oval 95"/>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6" name="Oval 96"/>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7" name="Oval 97"/>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8" name="Oval 98"/>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9" name="Oval 99"/>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0" name="Oval 100"/>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1" name="Oval 101"/>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2" name="Oval 102"/>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3" name="Oval 103"/>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4" name="Oval 104"/>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5" name="Oval 105"/>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6" name="Oval 106"/>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7" name="Oval 107"/>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8" name="Oval 108"/>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69" name="Oval 109"/>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0" name="Oval 110"/>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1" name="Oval 111"/>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2" name="Oval 112"/>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3" name="Oval 113"/>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4" name="Oval 114"/>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5" name="Oval 115"/>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6" name="Oval 116"/>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7" name="Oval 117"/>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8" name="Oval 118"/>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79" name="Oval 119"/>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0" name="Oval 120"/>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1" name="Oval 121"/>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2" name="Oval 122"/>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3" name="Oval 123"/>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4" name="Oval 124"/>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5" name="Oval 125"/>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6" name="Oval 126"/>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7" name="Oval 127"/>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8" name="Oval 128"/>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89" name="Oval 129"/>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0" name="Oval 130"/>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1" name="Oval 131"/>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2" name="Oval 132"/>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3" name="Oval 133"/>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4" name="Oval 134"/>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5" name="Oval 135"/>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6" name="Oval 136"/>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7" name="Oval 137"/>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8" name="Oval 138"/>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99" name="Oval 139"/>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0" name="Oval 140"/>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1" name="Oval 141"/>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2" name="Oval 142"/>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3" name="Oval 143"/>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4" name="Oval 144"/>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5" name="Oval 145"/>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6" name="Oval 146"/>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7" name="Oval 147"/>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8" name="Oval 148"/>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09" name="Oval 149"/>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0" name="Oval 150"/>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1" name="Oval 151"/>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2" name="Oval 152"/>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113" name="Oval 153"/>
          <p:cNvSpPr>
            <a:spLocks noChangeArrowheads="1"/>
          </p:cNvSpPr>
          <p:nvPr/>
        </p:nvSpPr>
        <p:spPr bwMode="auto">
          <a:xfrm>
            <a:off x="4419600" y="35115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4" name="Oval 154"/>
          <p:cNvSpPr>
            <a:spLocks noChangeArrowheads="1"/>
          </p:cNvSpPr>
          <p:nvPr/>
        </p:nvSpPr>
        <p:spPr bwMode="auto">
          <a:xfrm>
            <a:off x="3733800" y="4343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15" name="Text Box 155"/>
          <p:cNvSpPr txBox="1">
            <a:spLocks noChangeArrowheads="1"/>
          </p:cNvSpPr>
          <p:nvPr/>
        </p:nvSpPr>
        <p:spPr bwMode="auto">
          <a:xfrm>
            <a:off x="412750" y="5118100"/>
            <a:ext cx="2951163"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dirty="0">
                <a:solidFill>
                  <a:srgbClr val="882345"/>
                </a:solidFill>
                <a:effectLst>
                  <a:outerShdw blurRad="38100" dist="38100" dir="2700000" algn="tl">
                    <a:srgbClr val="DDDDDD"/>
                  </a:outerShdw>
                </a:effectLst>
                <a:latin typeface="Times New Roman" charset="0"/>
              </a:rPr>
              <a:t>       92  protons</a:t>
            </a:r>
          </a:p>
          <a:p>
            <a:r>
              <a:rPr lang="en-US" sz="2400" b="1" dirty="0">
                <a:solidFill>
                  <a:srgbClr val="882345"/>
                </a:solidFill>
                <a:effectLst>
                  <a:outerShdw blurRad="38100" dist="38100" dir="2700000" algn="tl">
                    <a:srgbClr val="DDDDDD"/>
                  </a:outerShdw>
                </a:effectLst>
                <a:latin typeface="Times New Roman" charset="0"/>
              </a:rPr>
              <a:t>+   143 neutrons</a:t>
            </a:r>
          </a:p>
          <a:p>
            <a:endParaRPr lang="en-US" sz="2400" b="1" dirty="0">
              <a:solidFill>
                <a:srgbClr val="882345"/>
              </a:solidFill>
              <a:effectLst>
                <a:outerShdw blurRad="38100" dist="38100" dir="2700000" algn="tl">
                  <a:srgbClr val="DDDDDD"/>
                </a:outerShdw>
              </a:effectLst>
              <a:latin typeface="Times New Roman" charset="0"/>
            </a:endParaRPr>
          </a:p>
          <a:p>
            <a:r>
              <a:rPr lang="en-US" sz="2400" b="1" dirty="0">
                <a:solidFill>
                  <a:srgbClr val="882345"/>
                </a:solidFill>
                <a:effectLst>
                  <a:outerShdw blurRad="38100" dist="38100" dir="2700000" algn="tl">
                    <a:srgbClr val="DDDDDD"/>
                  </a:outerShdw>
                </a:effectLst>
                <a:latin typeface="Times New Roman" charset="0"/>
              </a:rPr>
              <a:t>      235 total </a:t>
            </a:r>
          </a:p>
        </p:txBody>
      </p:sp>
      <p:sp>
        <p:nvSpPr>
          <p:cNvPr id="41116" name="Line 156"/>
          <p:cNvSpPr>
            <a:spLocks noChangeShapeType="1"/>
          </p:cNvSpPr>
          <p:nvPr/>
        </p:nvSpPr>
        <p:spPr bwMode="auto">
          <a:xfrm>
            <a:off x="487363" y="6096000"/>
            <a:ext cx="2122487" cy="0"/>
          </a:xfrm>
          <a:prstGeom prst="line">
            <a:avLst/>
          </a:prstGeom>
          <a:noFill/>
          <a:ln w="38100">
            <a:solidFill>
              <a:srgbClr val="00005E"/>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1117" name="Rectangle 157"/>
          <p:cNvSpPr>
            <a:spLocks noChangeArrowheads="1"/>
          </p:cNvSpPr>
          <p:nvPr/>
        </p:nvSpPr>
        <p:spPr bwMode="auto">
          <a:xfrm>
            <a:off x="2819400" y="381000"/>
            <a:ext cx="3886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sz="4000" b="1" i="1">
                <a:solidFill>
                  <a:srgbClr val="882345"/>
                </a:solidFill>
                <a:effectLst>
                  <a:outerShdw blurRad="38100" dist="38100" dir="2700000" algn="tl">
                    <a:srgbClr val="DDDDDD"/>
                  </a:outerShdw>
                </a:effectLst>
              </a:rPr>
              <a:t>Fission of </a:t>
            </a:r>
            <a:r>
              <a:rPr lang="en-US" sz="4000" b="1" i="1" baseline="30000">
                <a:solidFill>
                  <a:srgbClr val="882345"/>
                </a:solidFill>
                <a:effectLst>
                  <a:outerShdw blurRad="38100" dist="38100" dir="2700000" algn="tl">
                    <a:srgbClr val="DDDDDD"/>
                  </a:outerShdw>
                </a:effectLst>
              </a:rPr>
              <a:t>235</a:t>
            </a:r>
            <a:r>
              <a:rPr lang="en-US" sz="4000" b="1" i="1">
                <a:solidFill>
                  <a:srgbClr val="882345"/>
                </a:solidFill>
                <a:effectLst>
                  <a:outerShdw blurRad="38100" dist="38100" dir="2700000" algn="tl">
                    <a:srgbClr val="DDDDDD"/>
                  </a:outerShdw>
                </a:effectLst>
              </a:rPr>
              <a:t>U</a:t>
            </a:r>
          </a:p>
        </p:txBody>
      </p:sp>
      <p:sp>
        <p:nvSpPr>
          <p:cNvPr id="41118" name="Text Box 158"/>
          <p:cNvSpPr txBox="1">
            <a:spLocks noChangeArrowheads="1"/>
          </p:cNvSpPr>
          <p:nvPr/>
        </p:nvSpPr>
        <p:spPr bwMode="auto">
          <a:xfrm>
            <a:off x="2743200" y="4724400"/>
            <a:ext cx="8429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b="1" i="1" baseline="30000">
                <a:solidFill>
                  <a:srgbClr val="003591"/>
                </a:solidFill>
                <a:effectLst>
                  <a:outerShdw blurRad="38100" dist="38100" dir="2700000" algn="tl">
                    <a:srgbClr val="DDDDDD"/>
                  </a:outerShdw>
                </a:effectLst>
              </a:rPr>
              <a:t>235</a:t>
            </a:r>
            <a:r>
              <a:rPr lang="en-US" sz="2800" b="1" i="1">
                <a:solidFill>
                  <a:srgbClr val="003591"/>
                </a:solidFill>
                <a:effectLst>
                  <a:outerShdw blurRad="38100" dist="38100" dir="2700000" algn="tl">
                    <a:srgbClr val="DDDDDD"/>
                  </a:outerShdw>
                </a:effectLst>
              </a:rPr>
              <a:t>U</a:t>
            </a:r>
          </a:p>
        </p:txBody>
      </p:sp>
      <p:sp>
        <p:nvSpPr>
          <p:cNvPr id="41119" name="Oval 159"/>
          <p:cNvSpPr>
            <a:spLocks noChangeArrowheads="1"/>
          </p:cNvSpPr>
          <p:nvPr/>
        </p:nvSpPr>
        <p:spPr bwMode="auto">
          <a:xfrm>
            <a:off x="6400800" y="3886200"/>
            <a:ext cx="163513"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1120" name="Group 160"/>
          <p:cNvGrpSpPr>
            <a:grpSpLocks/>
          </p:cNvGrpSpPr>
          <p:nvPr/>
        </p:nvGrpSpPr>
        <p:grpSpPr bwMode="auto">
          <a:xfrm>
            <a:off x="3505200" y="2133600"/>
            <a:ext cx="958850" cy="1014413"/>
            <a:chOff x="2995" y="1917"/>
            <a:chExt cx="604" cy="639"/>
          </a:xfrm>
        </p:grpSpPr>
        <p:sp>
          <p:nvSpPr>
            <p:cNvPr id="41121" name="Oval 161"/>
            <p:cNvSpPr>
              <a:spLocks noChangeArrowheads="1"/>
            </p:cNvSpPr>
            <p:nvPr/>
          </p:nvSpPr>
          <p:spPr bwMode="auto">
            <a:xfrm>
              <a:off x="3045" y="20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2" name="Oval 162"/>
            <p:cNvSpPr>
              <a:spLocks noChangeArrowheads="1"/>
            </p:cNvSpPr>
            <p:nvPr/>
          </p:nvSpPr>
          <p:spPr bwMode="auto">
            <a:xfrm>
              <a:off x="3141" y="212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3" name="Oval 163"/>
            <p:cNvSpPr>
              <a:spLocks noChangeArrowheads="1"/>
            </p:cNvSpPr>
            <p:nvPr/>
          </p:nvSpPr>
          <p:spPr bwMode="auto">
            <a:xfrm>
              <a:off x="3237" y="222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4" name="Oval 164"/>
            <p:cNvSpPr>
              <a:spLocks noChangeArrowheads="1"/>
            </p:cNvSpPr>
            <p:nvPr/>
          </p:nvSpPr>
          <p:spPr bwMode="auto">
            <a:xfrm>
              <a:off x="3005" y="22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5" name="Oval 165"/>
            <p:cNvSpPr>
              <a:spLocks noChangeArrowheads="1"/>
            </p:cNvSpPr>
            <p:nvPr/>
          </p:nvSpPr>
          <p:spPr bwMode="auto">
            <a:xfrm>
              <a:off x="3101" y="232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6" name="Oval 166"/>
            <p:cNvSpPr>
              <a:spLocks noChangeArrowheads="1"/>
            </p:cNvSpPr>
            <p:nvPr/>
          </p:nvSpPr>
          <p:spPr bwMode="auto">
            <a:xfrm>
              <a:off x="3028" y="22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7" name="Oval 167"/>
            <p:cNvSpPr>
              <a:spLocks noChangeArrowheads="1"/>
            </p:cNvSpPr>
            <p:nvPr/>
          </p:nvSpPr>
          <p:spPr bwMode="auto">
            <a:xfrm>
              <a:off x="2995" y="214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8" name="Oval 168"/>
            <p:cNvSpPr>
              <a:spLocks noChangeArrowheads="1"/>
            </p:cNvSpPr>
            <p:nvPr/>
          </p:nvSpPr>
          <p:spPr bwMode="auto">
            <a:xfrm>
              <a:off x="2997" y="20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29" name="Oval 169"/>
            <p:cNvSpPr>
              <a:spLocks noChangeArrowheads="1"/>
            </p:cNvSpPr>
            <p:nvPr/>
          </p:nvSpPr>
          <p:spPr bwMode="auto">
            <a:xfrm>
              <a:off x="3047" y="19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0" name="Oval 170"/>
            <p:cNvSpPr>
              <a:spLocks noChangeArrowheads="1"/>
            </p:cNvSpPr>
            <p:nvPr/>
          </p:nvSpPr>
          <p:spPr bwMode="auto">
            <a:xfrm>
              <a:off x="3208" y="1917"/>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1" name="Oval 171"/>
            <p:cNvSpPr>
              <a:spLocks noChangeArrowheads="1"/>
            </p:cNvSpPr>
            <p:nvPr/>
          </p:nvSpPr>
          <p:spPr bwMode="auto">
            <a:xfrm>
              <a:off x="3447" y="23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2" name="Oval 172"/>
            <p:cNvSpPr>
              <a:spLocks noChangeArrowheads="1"/>
            </p:cNvSpPr>
            <p:nvPr/>
          </p:nvSpPr>
          <p:spPr bwMode="auto">
            <a:xfrm>
              <a:off x="3161" y="241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3" name="Oval 173"/>
            <p:cNvSpPr>
              <a:spLocks noChangeArrowheads="1"/>
            </p:cNvSpPr>
            <p:nvPr/>
          </p:nvSpPr>
          <p:spPr bwMode="auto">
            <a:xfrm>
              <a:off x="3089" y="210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4" name="Oval 174"/>
            <p:cNvSpPr>
              <a:spLocks noChangeArrowheads="1"/>
            </p:cNvSpPr>
            <p:nvPr/>
          </p:nvSpPr>
          <p:spPr bwMode="auto">
            <a:xfrm>
              <a:off x="3185" y="22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5" name="Oval 175"/>
            <p:cNvSpPr>
              <a:spLocks noChangeArrowheads="1"/>
            </p:cNvSpPr>
            <p:nvPr/>
          </p:nvSpPr>
          <p:spPr bwMode="auto">
            <a:xfrm>
              <a:off x="3281" y="230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6" name="Oval 176"/>
            <p:cNvSpPr>
              <a:spLocks noChangeArrowheads="1"/>
            </p:cNvSpPr>
            <p:nvPr/>
          </p:nvSpPr>
          <p:spPr bwMode="auto">
            <a:xfrm>
              <a:off x="33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7" name="Oval 177"/>
            <p:cNvSpPr>
              <a:spLocks noChangeArrowheads="1"/>
            </p:cNvSpPr>
            <p:nvPr/>
          </p:nvSpPr>
          <p:spPr bwMode="auto">
            <a:xfrm>
              <a:off x="3425" y="19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8" name="Oval 178"/>
            <p:cNvSpPr>
              <a:spLocks noChangeArrowheads="1"/>
            </p:cNvSpPr>
            <p:nvPr/>
          </p:nvSpPr>
          <p:spPr bwMode="auto">
            <a:xfrm>
              <a:off x="3316" y="195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39" name="Oval 179"/>
            <p:cNvSpPr>
              <a:spLocks noChangeArrowheads="1"/>
            </p:cNvSpPr>
            <p:nvPr/>
          </p:nvSpPr>
          <p:spPr bwMode="auto">
            <a:xfrm>
              <a:off x="3496" y="208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0" name="Oval 180"/>
            <p:cNvSpPr>
              <a:spLocks noChangeArrowheads="1"/>
            </p:cNvSpPr>
            <p:nvPr/>
          </p:nvSpPr>
          <p:spPr bwMode="auto">
            <a:xfrm>
              <a:off x="3387" y="206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1" name="Oval 181"/>
            <p:cNvSpPr>
              <a:spLocks noChangeArrowheads="1"/>
            </p:cNvSpPr>
            <p:nvPr/>
          </p:nvSpPr>
          <p:spPr bwMode="auto">
            <a:xfrm>
              <a:off x="3335" y="20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2" name="Oval 182"/>
            <p:cNvSpPr>
              <a:spLocks noChangeArrowheads="1"/>
            </p:cNvSpPr>
            <p:nvPr/>
          </p:nvSpPr>
          <p:spPr bwMode="auto">
            <a:xfrm>
              <a:off x="3421" y="2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3" name="Oval 183"/>
            <p:cNvSpPr>
              <a:spLocks noChangeArrowheads="1"/>
            </p:cNvSpPr>
            <p:nvPr/>
          </p:nvSpPr>
          <p:spPr bwMode="auto">
            <a:xfrm>
              <a:off x="3443" y="220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4" name="Oval 184"/>
            <p:cNvSpPr>
              <a:spLocks noChangeArrowheads="1"/>
            </p:cNvSpPr>
            <p:nvPr/>
          </p:nvSpPr>
          <p:spPr bwMode="auto">
            <a:xfrm>
              <a:off x="3052" y="220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5" name="Oval 185"/>
            <p:cNvSpPr>
              <a:spLocks noChangeArrowheads="1"/>
            </p:cNvSpPr>
            <p:nvPr/>
          </p:nvSpPr>
          <p:spPr bwMode="auto">
            <a:xfrm>
              <a:off x="3148" y="229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6" name="Oval 186"/>
            <p:cNvSpPr>
              <a:spLocks noChangeArrowheads="1"/>
            </p:cNvSpPr>
            <p:nvPr/>
          </p:nvSpPr>
          <p:spPr bwMode="auto">
            <a:xfrm>
              <a:off x="3244" y="239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7" name="Oval 187"/>
            <p:cNvSpPr>
              <a:spLocks noChangeArrowheads="1"/>
            </p:cNvSpPr>
            <p:nvPr/>
          </p:nvSpPr>
          <p:spPr bwMode="auto">
            <a:xfrm>
              <a:off x="3283" y="207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8" name="Oval 188"/>
            <p:cNvSpPr>
              <a:spLocks noChangeArrowheads="1"/>
            </p:cNvSpPr>
            <p:nvPr/>
          </p:nvSpPr>
          <p:spPr bwMode="auto">
            <a:xfrm>
              <a:off x="3379" y="21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9" name="Oval 189"/>
            <p:cNvSpPr>
              <a:spLocks noChangeArrowheads="1"/>
            </p:cNvSpPr>
            <p:nvPr/>
          </p:nvSpPr>
          <p:spPr bwMode="auto">
            <a:xfrm>
              <a:off x="3403"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0" name="Oval 190"/>
            <p:cNvSpPr>
              <a:spLocks noChangeArrowheads="1"/>
            </p:cNvSpPr>
            <p:nvPr/>
          </p:nvSpPr>
          <p:spPr bwMode="auto">
            <a:xfrm>
              <a:off x="3428" y="21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1" name="Oval 191"/>
            <p:cNvSpPr>
              <a:spLocks noChangeArrowheads="1"/>
            </p:cNvSpPr>
            <p:nvPr/>
          </p:nvSpPr>
          <p:spPr bwMode="auto">
            <a:xfrm>
              <a:off x="3283" y="20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2" name="Oval 192"/>
            <p:cNvSpPr>
              <a:spLocks noChangeArrowheads="1"/>
            </p:cNvSpPr>
            <p:nvPr/>
          </p:nvSpPr>
          <p:spPr bwMode="auto">
            <a:xfrm>
              <a:off x="3175" y="206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3" name="Oval 193"/>
            <p:cNvSpPr>
              <a:spLocks noChangeArrowheads="1"/>
            </p:cNvSpPr>
            <p:nvPr/>
          </p:nvSpPr>
          <p:spPr bwMode="auto">
            <a:xfrm>
              <a:off x="3271" y="216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4" name="Oval 194"/>
            <p:cNvSpPr>
              <a:spLocks noChangeArrowheads="1"/>
            </p:cNvSpPr>
            <p:nvPr/>
          </p:nvSpPr>
          <p:spPr bwMode="auto">
            <a:xfrm>
              <a:off x="3367" y="226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5" name="Oval 195"/>
            <p:cNvSpPr>
              <a:spLocks noChangeArrowheads="1"/>
            </p:cNvSpPr>
            <p:nvPr/>
          </p:nvSpPr>
          <p:spPr bwMode="auto">
            <a:xfrm>
              <a:off x="3369" y="231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6" name="Oval 196"/>
            <p:cNvSpPr>
              <a:spLocks noChangeArrowheads="1"/>
            </p:cNvSpPr>
            <p:nvPr/>
          </p:nvSpPr>
          <p:spPr bwMode="auto">
            <a:xfrm>
              <a:off x="3240" y="246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7" name="Oval 197"/>
            <p:cNvSpPr>
              <a:spLocks noChangeArrowheads="1"/>
            </p:cNvSpPr>
            <p:nvPr/>
          </p:nvSpPr>
          <p:spPr bwMode="auto">
            <a:xfrm>
              <a:off x="3051" y="20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8" name="Oval 198"/>
            <p:cNvSpPr>
              <a:spLocks noChangeArrowheads="1"/>
            </p:cNvSpPr>
            <p:nvPr/>
          </p:nvSpPr>
          <p:spPr bwMode="auto">
            <a:xfrm>
              <a:off x="3147" y="218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59" name="Oval 199"/>
            <p:cNvSpPr>
              <a:spLocks noChangeArrowheads="1"/>
            </p:cNvSpPr>
            <p:nvPr/>
          </p:nvSpPr>
          <p:spPr bwMode="auto">
            <a:xfrm>
              <a:off x="3236" y="194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0" name="Oval 200"/>
            <p:cNvSpPr>
              <a:spLocks noChangeArrowheads="1"/>
            </p:cNvSpPr>
            <p:nvPr/>
          </p:nvSpPr>
          <p:spPr bwMode="auto">
            <a:xfrm>
              <a:off x="3128" y="197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1" name="Oval 201"/>
            <p:cNvSpPr>
              <a:spLocks noChangeArrowheads="1"/>
            </p:cNvSpPr>
            <p:nvPr/>
          </p:nvSpPr>
          <p:spPr bwMode="auto">
            <a:xfrm>
              <a:off x="3475" y="225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2" name="Oval 202"/>
            <p:cNvSpPr>
              <a:spLocks noChangeArrowheads="1"/>
            </p:cNvSpPr>
            <p:nvPr/>
          </p:nvSpPr>
          <p:spPr bwMode="auto">
            <a:xfrm>
              <a:off x="3217" y="20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3" name="Oval 203"/>
            <p:cNvSpPr>
              <a:spLocks noChangeArrowheads="1"/>
            </p:cNvSpPr>
            <p:nvPr/>
          </p:nvSpPr>
          <p:spPr bwMode="auto">
            <a:xfrm>
              <a:off x="3039" y="217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4" name="Oval 204"/>
            <p:cNvSpPr>
              <a:spLocks noChangeArrowheads="1"/>
            </p:cNvSpPr>
            <p:nvPr/>
          </p:nvSpPr>
          <p:spPr bwMode="auto">
            <a:xfrm>
              <a:off x="3135" y="2270"/>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5" name="Oval 205"/>
            <p:cNvSpPr>
              <a:spLocks noChangeArrowheads="1"/>
            </p:cNvSpPr>
            <p:nvPr/>
          </p:nvSpPr>
          <p:spPr bwMode="auto">
            <a:xfrm>
              <a:off x="3231" y="236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6" name="Oval 206"/>
            <p:cNvSpPr>
              <a:spLocks noChangeArrowheads="1"/>
            </p:cNvSpPr>
            <p:nvPr/>
          </p:nvSpPr>
          <p:spPr bwMode="auto">
            <a:xfrm>
              <a:off x="3327" y="246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167" name="Group 207"/>
          <p:cNvGrpSpPr>
            <a:grpSpLocks/>
          </p:cNvGrpSpPr>
          <p:nvPr/>
        </p:nvGrpSpPr>
        <p:grpSpPr bwMode="auto">
          <a:xfrm>
            <a:off x="3429000" y="4876800"/>
            <a:ext cx="1320800" cy="1314450"/>
            <a:chOff x="2915" y="2491"/>
            <a:chExt cx="832" cy="828"/>
          </a:xfrm>
        </p:grpSpPr>
        <p:sp>
          <p:nvSpPr>
            <p:cNvPr id="41168" name="Oval 208"/>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69" name="Oval 209"/>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0" name="Oval 210"/>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1" name="Oval 211"/>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2" name="Oval 212"/>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3" name="Oval 213"/>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4" name="Oval 214"/>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5" name="Oval 215"/>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6" name="Oval 216"/>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7" name="Oval 217"/>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8" name="Oval 218"/>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79" name="Oval 219"/>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0" name="Oval 220"/>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1" name="Oval 221"/>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2" name="Oval 222"/>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3" name="Oval 223"/>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4" name="Oval 224"/>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5" name="Oval 225"/>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6" name="Oval 226"/>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7" name="Oval 227"/>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8" name="Oval 228"/>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89" name="Oval 229"/>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0" name="Oval 230"/>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1" name="Oval 231"/>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2" name="Oval 232"/>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3" name="Oval 233"/>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4" name="Oval 234"/>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5" name="Oval 235"/>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6" name="Oval 236"/>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7" name="Oval 237"/>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8" name="Oval 238"/>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99" name="Oval 239"/>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0" name="Oval 240"/>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1" name="Oval 241"/>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2" name="Oval 242"/>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3" name="Oval 243"/>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4" name="Oval 244"/>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5" name="Oval 245"/>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6" name="Oval 246"/>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7" name="Oval 247"/>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8" name="Oval 248"/>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9" name="Oval 249"/>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0" name="Oval 250"/>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1" name="Oval 251"/>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2" name="Oval 252"/>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3" name="Oval 253"/>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4" name="Oval 254"/>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5" name="Oval 255"/>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6" name="Oval 256"/>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7" name="Oval 257"/>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8" name="Oval 258"/>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19" name="Oval 259"/>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0" name="Oval 260"/>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1" name="Oval 261"/>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2" name="Oval 262"/>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3" name="Oval 263"/>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4" name="Oval 264"/>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5" name="Oval 265"/>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6" name="Oval 266"/>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7" name="Oval 267"/>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8" name="Oval 268"/>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29" name="Oval 269"/>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0" name="Oval 270"/>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1" name="Oval 271"/>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2" name="Oval 272"/>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3" name="Oval 273"/>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4" name="Oval 274"/>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5" name="Oval 275"/>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6" name="Oval 276"/>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7" name="Oval 277"/>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8" name="Oval 278"/>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39" name="Oval 279"/>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0" name="Oval 280"/>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1" name="Oval 281"/>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2" name="Oval 282"/>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3" name="Oval 283"/>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4" name="Oval 284"/>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5" name="Oval 285"/>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6" name="Oval 286"/>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7" name="Oval 287"/>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8" name="Oval 288"/>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9" name="Oval 289"/>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0" name="Oval 290"/>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1" name="Oval 291"/>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2" name="Oval 292"/>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3" name="Oval 293"/>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4" name="Oval 294"/>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5" name="Oval 295"/>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6" name="Oval 296"/>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7" name="Oval 297"/>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8" name="Oval 298"/>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9" name="Oval 299"/>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0" name="Oval 300"/>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1" name="Oval 301"/>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2" name="Oval 302"/>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263" name="Oval 303"/>
          <p:cNvSpPr>
            <a:spLocks noChangeArrowheads="1"/>
          </p:cNvSpPr>
          <p:nvPr/>
        </p:nvSpPr>
        <p:spPr bwMode="auto">
          <a:xfrm>
            <a:off x="5410200" y="2819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4" name="Oval 304"/>
          <p:cNvSpPr>
            <a:spLocks noChangeArrowheads="1"/>
          </p:cNvSpPr>
          <p:nvPr/>
        </p:nvSpPr>
        <p:spPr bwMode="auto">
          <a:xfrm>
            <a:off x="5181600" y="5257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5" name="Freeform 305"/>
          <p:cNvSpPr>
            <a:spLocks/>
          </p:cNvSpPr>
          <p:nvPr/>
        </p:nvSpPr>
        <p:spPr bwMode="auto">
          <a:xfrm>
            <a:off x="5638800" y="5334000"/>
            <a:ext cx="838200" cy="685800"/>
          </a:xfrm>
          <a:custGeom>
            <a:avLst/>
            <a:gdLst>
              <a:gd name="T0" fmla="*/ 0 w 528"/>
              <a:gd name="T1" fmla="*/ 0 h 432"/>
              <a:gd name="T2" fmla="*/ 156 w 528"/>
              <a:gd name="T3" fmla="*/ 58 h 432"/>
              <a:gd name="T4" fmla="*/ 192 w 528"/>
              <a:gd name="T5" fmla="*/ 192 h 432"/>
              <a:gd name="T6" fmla="*/ 336 w 528"/>
              <a:gd name="T7" fmla="*/ 240 h 432"/>
              <a:gd name="T8" fmla="*/ 384 w 528"/>
              <a:gd name="T9" fmla="*/ 384 h 432"/>
              <a:gd name="T10" fmla="*/ 528 w 528"/>
              <a:gd name="T11" fmla="*/ 432 h 432"/>
            </a:gdLst>
            <a:ahLst/>
            <a:cxnLst>
              <a:cxn ang="0">
                <a:pos x="T0" y="T1"/>
              </a:cxn>
              <a:cxn ang="0">
                <a:pos x="T2" y="T3"/>
              </a:cxn>
              <a:cxn ang="0">
                <a:pos x="T4" y="T5"/>
              </a:cxn>
              <a:cxn ang="0">
                <a:pos x="T6" y="T7"/>
              </a:cxn>
              <a:cxn ang="0">
                <a:pos x="T8" y="T9"/>
              </a:cxn>
              <a:cxn ang="0">
                <a:pos x="T10" y="T11"/>
              </a:cxn>
            </a:cxnLst>
            <a:rect l="0" t="0" r="r" b="b"/>
            <a:pathLst>
              <a:path w="528" h="432">
                <a:moveTo>
                  <a:pt x="0" y="0"/>
                </a:moveTo>
                <a:cubicBezTo>
                  <a:pt x="26" y="10"/>
                  <a:pt x="124" y="26"/>
                  <a:pt x="156" y="58"/>
                </a:cubicBezTo>
                <a:cubicBezTo>
                  <a:pt x="188" y="90"/>
                  <a:pt x="162" y="162"/>
                  <a:pt x="192" y="192"/>
                </a:cubicBezTo>
                <a:cubicBezTo>
                  <a:pt x="222" y="222"/>
                  <a:pt x="304" y="208"/>
                  <a:pt x="336" y="240"/>
                </a:cubicBezTo>
                <a:cubicBezTo>
                  <a:pt x="368" y="272"/>
                  <a:pt x="352" y="352"/>
                  <a:pt x="384" y="384"/>
                </a:cubicBezTo>
                <a:cubicBezTo>
                  <a:pt x="416" y="416"/>
                  <a:pt x="504" y="424"/>
                  <a:pt x="528" y="432"/>
                </a:cubicBezTo>
              </a:path>
            </a:pathLst>
          </a:custGeom>
          <a:noFill/>
          <a:ln w="12700" cap="flat" cmpd="sng">
            <a:solidFill>
              <a:schemeClr val="tx1"/>
            </a:solidFill>
            <a:prstDash val="solid"/>
            <a:round/>
            <a:headEnd type="none" w="med" len="me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66" name="Text Box 306"/>
          <p:cNvSpPr txBox="1">
            <a:spLocks noChangeArrowheads="1"/>
          </p:cNvSpPr>
          <p:nvPr/>
        </p:nvSpPr>
        <p:spPr bwMode="auto">
          <a:xfrm>
            <a:off x="5486400" y="1219200"/>
            <a:ext cx="3429000"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r>
              <a:rPr lang="en-US" sz="1800" b="1">
                <a:solidFill>
                  <a:srgbClr val="010552"/>
                </a:solidFill>
                <a:effectLst>
                  <a:outerShdw blurRad="38100" dist="38100" dir="2700000" algn="tl">
                    <a:srgbClr val="DDDDDD"/>
                  </a:outerShdw>
                </a:effectLst>
                <a:latin typeface="Times New Roman" charset="0"/>
              </a:rPr>
              <a:t>Resultant formation of two unequal pieces (fission products), 3 neutrons and a small amount of mass turned into energy</a:t>
            </a:r>
          </a:p>
        </p:txBody>
      </p:sp>
      <p:sp>
        <p:nvSpPr>
          <p:cNvPr id="41267" name="Text Box 307"/>
          <p:cNvSpPr txBox="1">
            <a:spLocks noChangeArrowheads="1"/>
          </p:cNvSpPr>
          <p:nvPr/>
        </p:nvSpPr>
        <p:spPr bwMode="auto">
          <a:xfrm>
            <a:off x="3124200" y="1600200"/>
            <a:ext cx="86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baseline="30000" dirty="0">
                <a:solidFill>
                  <a:srgbClr val="71131B"/>
                </a:solidFill>
                <a:effectLst>
                  <a:outerShdw blurRad="38100" dist="38100" dir="2700000" algn="tl">
                    <a:srgbClr val="DDDDDD"/>
                  </a:outerShdw>
                </a:effectLst>
                <a:latin typeface="Times New Roman" charset="0"/>
              </a:rPr>
              <a:t>90</a:t>
            </a:r>
            <a:r>
              <a:rPr lang="en-US" sz="2400" b="1" dirty="0">
                <a:solidFill>
                  <a:srgbClr val="71131B"/>
                </a:solidFill>
                <a:effectLst>
                  <a:outerShdw blurRad="38100" dist="38100" dir="2700000" algn="tl">
                    <a:srgbClr val="DDDDDD"/>
                  </a:outerShdw>
                </a:effectLst>
                <a:latin typeface="Times New Roman" charset="0"/>
              </a:rPr>
              <a:t>Sr</a:t>
            </a:r>
          </a:p>
        </p:txBody>
      </p:sp>
      <p:sp>
        <p:nvSpPr>
          <p:cNvPr id="41268" name="Text Box 308"/>
          <p:cNvSpPr txBox="1">
            <a:spLocks noChangeArrowheads="1"/>
          </p:cNvSpPr>
          <p:nvPr/>
        </p:nvSpPr>
        <p:spPr bwMode="auto">
          <a:xfrm>
            <a:off x="4267200" y="6172200"/>
            <a:ext cx="86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baseline="30000" dirty="0">
                <a:solidFill>
                  <a:srgbClr val="71131B"/>
                </a:solidFill>
                <a:effectLst>
                  <a:outerShdw blurRad="38100" dist="38100" dir="2700000" algn="tl">
                    <a:srgbClr val="DDDDDD"/>
                  </a:outerShdw>
                </a:effectLst>
                <a:latin typeface="Times New Roman" charset="0"/>
              </a:rPr>
              <a:t>137</a:t>
            </a:r>
            <a:r>
              <a:rPr lang="en-US" sz="2400" b="1" dirty="0">
                <a:solidFill>
                  <a:srgbClr val="71131B"/>
                </a:solidFill>
                <a:effectLst>
                  <a:outerShdw blurRad="38100" dist="38100" dir="2700000" algn="tl">
                    <a:srgbClr val="DDDDDD"/>
                  </a:outerShdw>
                </a:effectLst>
                <a:latin typeface="Times New Roman" charset="0"/>
              </a:rPr>
              <a:t>Cs</a:t>
            </a:r>
          </a:p>
        </p:txBody>
      </p:sp>
      <p:grpSp>
        <p:nvGrpSpPr>
          <p:cNvPr id="41269" name="Group 309"/>
          <p:cNvGrpSpPr>
            <a:grpSpLocks/>
          </p:cNvGrpSpPr>
          <p:nvPr/>
        </p:nvGrpSpPr>
        <p:grpSpPr bwMode="auto">
          <a:xfrm>
            <a:off x="5791200" y="1524000"/>
            <a:ext cx="1320800" cy="1314450"/>
            <a:chOff x="2915" y="2491"/>
            <a:chExt cx="832" cy="828"/>
          </a:xfrm>
        </p:grpSpPr>
        <p:sp>
          <p:nvSpPr>
            <p:cNvPr id="41270" name="Oval 310"/>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1" name="Oval 311"/>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2" name="Oval 312"/>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3" name="Oval 313"/>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4" name="Oval 314"/>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5" name="Oval 315"/>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6" name="Oval 316"/>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7" name="Oval 317"/>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8" name="Oval 318"/>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9" name="Oval 319"/>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0" name="Oval 320"/>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1" name="Oval 321"/>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2" name="Oval 322"/>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3" name="Oval 323"/>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4" name="Oval 324"/>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5" name="Oval 325"/>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6" name="Oval 326"/>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7" name="Oval 327"/>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8" name="Oval 328"/>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89" name="Oval 329"/>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0" name="Oval 330"/>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1" name="Oval 331"/>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2" name="Oval 332"/>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3" name="Oval 333"/>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4" name="Oval 334"/>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5" name="Oval 335"/>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6" name="Oval 336"/>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7" name="Oval 337"/>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8" name="Oval 338"/>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9" name="Oval 339"/>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0" name="Oval 340"/>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1" name="Oval 341"/>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2" name="Oval 342"/>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3" name="Oval 343"/>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4" name="Oval 344"/>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5" name="Oval 345"/>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6" name="Oval 346"/>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7" name="Oval 347"/>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8" name="Oval 348"/>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9" name="Oval 349"/>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0" name="Oval 350"/>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1" name="Oval 351"/>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2" name="Oval 352"/>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3" name="Oval 353"/>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4" name="Oval 354"/>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5" name="Oval 355"/>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6" name="Oval 356"/>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7" name="Oval 357"/>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8" name="Oval 358"/>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9" name="Oval 359"/>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0" name="Oval 360"/>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1" name="Oval 361"/>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2" name="Oval 362"/>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3" name="Oval 363"/>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4" name="Oval 364"/>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5" name="Oval 365"/>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6" name="Oval 366"/>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7" name="Oval 367"/>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8" name="Oval 368"/>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9" name="Oval 369"/>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0" name="Oval 370"/>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1" name="Oval 371"/>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2" name="Oval 372"/>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3" name="Oval 373"/>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4" name="Oval 374"/>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5" name="Oval 375"/>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6" name="Oval 376"/>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7" name="Oval 377"/>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8" name="Oval 378"/>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9" name="Oval 379"/>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0" name="Oval 380"/>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1" name="Oval 381"/>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2" name="Oval 382"/>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3" name="Oval 383"/>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4" name="Oval 384"/>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5" name="Oval 385"/>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6" name="Oval 386"/>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7" name="Oval 387"/>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8" name="Oval 388"/>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9" name="Oval 389"/>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0" name="Oval 390"/>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1" name="Oval 391"/>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2" name="Oval 392"/>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3" name="Oval 393"/>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4" name="Oval 394"/>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5" name="Oval 395"/>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6" name="Oval 396"/>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7" name="Oval 397"/>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8" name="Oval 398"/>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9" name="Oval 399"/>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0" name="Oval 400"/>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1" name="Oval 401"/>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2" name="Oval 402"/>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3" name="Oval 403"/>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4" name="Oval 404"/>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365" name="Text Box 405"/>
          <p:cNvSpPr txBox="1">
            <a:spLocks noChangeArrowheads="1"/>
          </p:cNvSpPr>
          <p:nvPr/>
        </p:nvSpPr>
        <p:spPr bwMode="auto">
          <a:xfrm>
            <a:off x="6781800" y="2590800"/>
            <a:ext cx="642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3591"/>
                </a:solidFill>
                <a:effectLst>
                  <a:outerShdw blurRad="38100" dist="38100" dir="2700000" algn="tl">
                    <a:srgbClr val="DDDDDD"/>
                  </a:outerShdw>
                </a:effectLst>
              </a:rPr>
              <a:t>235</a:t>
            </a:r>
            <a:r>
              <a:rPr lang="en-US" sz="2000" b="1" i="1">
                <a:solidFill>
                  <a:srgbClr val="003591"/>
                </a:solidFill>
                <a:effectLst>
                  <a:outerShdw blurRad="38100" dist="38100" dir="2700000" algn="tl">
                    <a:srgbClr val="DDDDDD"/>
                  </a:outerShdw>
                </a:effectLst>
              </a:rPr>
              <a:t>U</a:t>
            </a:r>
          </a:p>
        </p:txBody>
      </p:sp>
      <p:grpSp>
        <p:nvGrpSpPr>
          <p:cNvPr id="41366" name="Group 406"/>
          <p:cNvGrpSpPr>
            <a:grpSpLocks/>
          </p:cNvGrpSpPr>
          <p:nvPr/>
        </p:nvGrpSpPr>
        <p:grpSpPr bwMode="auto">
          <a:xfrm>
            <a:off x="6934200" y="3124200"/>
            <a:ext cx="1320800" cy="1314450"/>
            <a:chOff x="2915" y="2491"/>
            <a:chExt cx="832" cy="828"/>
          </a:xfrm>
        </p:grpSpPr>
        <p:sp>
          <p:nvSpPr>
            <p:cNvPr id="41367" name="Oval 407"/>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8" name="Oval 408"/>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9" name="Oval 409"/>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0" name="Oval 410"/>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1" name="Oval 411"/>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2" name="Oval 412"/>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3" name="Oval 413"/>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4" name="Oval 414"/>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5" name="Oval 415"/>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6" name="Oval 416"/>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7" name="Oval 417"/>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8" name="Oval 418"/>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9" name="Oval 419"/>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0" name="Oval 420"/>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1" name="Oval 421"/>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2" name="Oval 422"/>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3" name="Oval 423"/>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4" name="Oval 424"/>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5" name="Oval 425"/>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6" name="Oval 426"/>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7" name="Oval 427"/>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8" name="Oval 428"/>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9" name="Oval 429"/>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0" name="Oval 430"/>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1" name="Oval 431"/>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2" name="Oval 432"/>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3" name="Oval 433"/>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4" name="Oval 434"/>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5" name="Oval 435"/>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6" name="Oval 436"/>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7" name="Oval 437"/>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8" name="Oval 438"/>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9" name="Oval 439"/>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0" name="Oval 440"/>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1" name="Oval 441"/>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2" name="Oval 442"/>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3" name="Oval 443"/>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4" name="Oval 444"/>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5" name="Oval 445"/>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6" name="Oval 446"/>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7" name="Oval 447"/>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8" name="Oval 448"/>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9" name="Oval 449"/>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0" name="Oval 450"/>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1" name="Oval 451"/>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2" name="Oval 452"/>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3" name="Oval 453"/>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4" name="Oval 454"/>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5" name="Oval 455"/>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6" name="Oval 456"/>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7" name="Oval 457"/>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8" name="Oval 458"/>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9" name="Oval 459"/>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0" name="Oval 460"/>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1" name="Oval 461"/>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2" name="Oval 462"/>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3" name="Oval 463"/>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4" name="Oval 464"/>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5" name="Oval 465"/>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6" name="Oval 466"/>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7" name="Oval 467"/>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8" name="Oval 468"/>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9" name="Oval 469"/>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0" name="Oval 470"/>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1" name="Oval 471"/>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2" name="Oval 472"/>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3" name="Oval 473"/>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4" name="Oval 474"/>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5" name="Oval 475"/>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6" name="Oval 476"/>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7" name="Oval 477"/>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8" name="Oval 478"/>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9" name="Oval 479"/>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0" name="Oval 480"/>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1" name="Oval 481"/>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2" name="Oval 482"/>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3" name="Oval 483"/>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4" name="Oval 484"/>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5" name="Oval 485"/>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6" name="Oval 486"/>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7" name="Oval 487"/>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8" name="Oval 488"/>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49" name="Oval 489"/>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0" name="Oval 490"/>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1" name="Oval 491"/>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2" name="Oval 492"/>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3" name="Oval 493"/>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4" name="Oval 494"/>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5" name="Oval 495"/>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6" name="Oval 496"/>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7" name="Oval 497"/>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8" name="Oval 498"/>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9" name="Oval 499"/>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0" name="Oval 500"/>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1" name="Oval 501"/>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462" name="Text Box 502"/>
          <p:cNvSpPr txBox="1">
            <a:spLocks noChangeArrowheads="1"/>
          </p:cNvSpPr>
          <p:nvPr/>
        </p:nvSpPr>
        <p:spPr bwMode="auto">
          <a:xfrm>
            <a:off x="7467600" y="4419600"/>
            <a:ext cx="642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3591"/>
                </a:solidFill>
                <a:effectLst>
                  <a:outerShdw blurRad="38100" dist="38100" dir="2700000" algn="tl">
                    <a:srgbClr val="DDDDDD"/>
                  </a:outerShdw>
                </a:effectLst>
              </a:rPr>
              <a:t>235</a:t>
            </a:r>
            <a:r>
              <a:rPr lang="en-US" sz="2000" b="1" i="1">
                <a:solidFill>
                  <a:srgbClr val="003591"/>
                </a:solidFill>
                <a:effectLst>
                  <a:outerShdw blurRad="38100" dist="38100" dir="2700000" algn="tl">
                    <a:srgbClr val="DDDDDD"/>
                  </a:outerShdw>
                </a:effectLst>
              </a:rPr>
              <a:t>U</a:t>
            </a:r>
          </a:p>
        </p:txBody>
      </p:sp>
      <p:grpSp>
        <p:nvGrpSpPr>
          <p:cNvPr id="41463" name="Group 503"/>
          <p:cNvGrpSpPr>
            <a:grpSpLocks/>
          </p:cNvGrpSpPr>
          <p:nvPr/>
        </p:nvGrpSpPr>
        <p:grpSpPr bwMode="auto">
          <a:xfrm>
            <a:off x="5638800" y="4800600"/>
            <a:ext cx="1320800" cy="1314450"/>
            <a:chOff x="2915" y="2491"/>
            <a:chExt cx="832" cy="828"/>
          </a:xfrm>
        </p:grpSpPr>
        <p:sp>
          <p:nvSpPr>
            <p:cNvPr id="41464" name="Oval 504"/>
            <p:cNvSpPr>
              <a:spLocks noChangeArrowheads="1"/>
            </p:cNvSpPr>
            <p:nvPr/>
          </p:nvSpPr>
          <p:spPr bwMode="auto">
            <a:xfrm>
              <a:off x="3049" y="28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5" name="Oval 505"/>
            <p:cNvSpPr>
              <a:spLocks noChangeArrowheads="1"/>
            </p:cNvSpPr>
            <p:nvPr/>
          </p:nvSpPr>
          <p:spPr bwMode="auto">
            <a:xfrm>
              <a:off x="3031" y="28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6" name="Oval 506"/>
            <p:cNvSpPr>
              <a:spLocks noChangeArrowheads="1"/>
            </p:cNvSpPr>
            <p:nvPr/>
          </p:nvSpPr>
          <p:spPr bwMode="auto">
            <a:xfrm>
              <a:off x="3351" y="257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7" name="Oval 507"/>
            <p:cNvSpPr>
              <a:spLocks noChangeArrowheads="1"/>
            </p:cNvSpPr>
            <p:nvPr/>
          </p:nvSpPr>
          <p:spPr bwMode="auto">
            <a:xfrm>
              <a:off x="3419" y="264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8" name="Oval 508"/>
            <p:cNvSpPr>
              <a:spLocks noChangeArrowheads="1"/>
            </p:cNvSpPr>
            <p:nvPr/>
          </p:nvSpPr>
          <p:spPr bwMode="auto">
            <a:xfrm>
              <a:off x="3532" y="281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69" name="Oval 509"/>
            <p:cNvSpPr>
              <a:spLocks noChangeArrowheads="1"/>
            </p:cNvSpPr>
            <p:nvPr/>
          </p:nvSpPr>
          <p:spPr bwMode="auto">
            <a:xfrm>
              <a:off x="3480" y="288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0" name="Oval 510"/>
            <p:cNvSpPr>
              <a:spLocks noChangeArrowheads="1"/>
            </p:cNvSpPr>
            <p:nvPr/>
          </p:nvSpPr>
          <p:spPr bwMode="auto">
            <a:xfrm>
              <a:off x="3063" y="261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1" name="Oval 511"/>
            <p:cNvSpPr>
              <a:spLocks noChangeArrowheads="1"/>
            </p:cNvSpPr>
            <p:nvPr/>
          </p:nvSpPr>
          <p:spPr bwMode="auto">
            <a:xfrm>
              <a:off x="3159" y="270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2" name="Oval 512"/>
            <p:cNvSpPr>
              <a:spLocks noChangeArrowheads="1"/>
            </p:cNvSpPr>
            <p:nvPr/>
          </p:nvSpPr>
          <p:spPr bwMode="auto">
            <a:xfrm>
              <a:off x="3255" y="280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3" name="Oval 513"/>
            <p:cNvSpPr>
              <a:spLocks noChangeArrowheads="1"/>
            </p:cNvSpPr>
            <p:nvPr/>
          </p:nvSpPr>
          <p:spPr bwMode="auto">
            <a:xfrm>
              <a:off x="3181" y="253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4" name="Oval 514"/>
            <p:cNvSpPr>
              <a:spLocks noChangeArrowheads="1"/>
            </p:cNvSpPr>
            <p:nvPr/>
          </p:nvSpPr>
          <p:spPr bwMode="auto">
            <a:xfrm>
              <a:off x="3111" y="252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5" name="Oval 515"/>
            <p:cNvSpPr>
              <a:spLocks noChangeArrowheads="1"/>
            </p:cNvSpPr>
            <p:nvPr/>
          </p:nvSpPr>
          <p:spPr bwMode="auto">
            <a:xfrm>
              <a:off x="3207" y="262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6" name="Oval 516"/>
            <p:cNvSpPr>
              <a:spLocks noChangeArrowheads="1"/>
            </p:cNvSpPr>
            <p:nvPr/>
          </p:nvSpPr>
          <p:spPr bwMode="auto">
            <a:xfrm>
              <a:off x="3303" y="271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7" name="Oval 517"/>
            <p:cNvSpPr>
              <a:spLocks noChangeArrowheads="1"/>
            </p:cNvSpPr>
            <p:nvPr/>
          </p:nvSpPr>
          <p:spPr bwMode="auto">
            <a:xfrm>
              <a:off x="3007" y="28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8" name="Oval 518"/>
            <p:cNvSpPr>
              <a:spLocks noChangeArrowheads="1"/>
            </p:cNvSpPr>
            <p:nvPr/>
          </p:nvSpPr>
          <p:spPr bwMode="auto">
            <a:xfrm>
              <a:off x="3567" y="268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9" name="Oval 519"/>
            <p:cNvSpPr>
              <a:spLocks noChangeArrowheads="1"/>
            </p:cNvSpPr>
            <p:nvPr/>
          </p:nvSpPr>
          <p:spPr bwMode="auto">
            <a:xfrm>
              <a:off x="3487" y="2604"/>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0" name="Oval 520"/>
            <p:cNvSpPr>
              <a:spLocks noChangeArrowheads="1"/>
            </p:cNvSpPr>
            <p:nvPr/>
          </p:nvSpPr>
          <p:spPr bwMode="auto">
            <a:xfrm>
              <a:off x="3539" y="27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1" name="Oval 521"/>
            <p:cNvSpPr>
              <a:spLocks noChangeArrowheads="1"/>
            </p:cNvSpPr>
            <p:nvPr/>
          </p:nvSpPr>
          <p:spPr bwMode="auto">
            <a:xfrm>
              <a:off x="3495" y="273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2" name="Oval 522"/>
            <p:cNvSpPr>
              <a:spLocks noChangeArrowheads="1"/>
            </p:cNvSpPr>
            <p:nvPr/>
          </p:nvSpPr>
          <p:spPr bwMode="auto">
            <a:xfrm>
              <a:off x="3331" y="299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3" name="Oval 523"/>
            <p:cNvSpPr>
              <a:spLocks noChangeArrowheads="1"/>
            </p:cNvSpPr>
            <p:nvPr/>
          </p:nvSpPr>
          <p:spPr bwMode="auto">
            <a:xfrm>
              <a:off x="3260" y="296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4" name="Oval 524"/>
            <p:cNvSpPr>
              <a:spLocks noChangeArrowheads="1"/>
            </p:cNvSpPr>
            <p:nvPr/>
          </p:nvSpPr>
          <p:spPr bwMode="auto">
            <a:xfrm>
              <a:off x="3180" y="291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5" name="Oval 525"/>
            <p:cNvSpPr>
              <a:spLocks noChangeArrowheads="1"/>
            </p:cNvSpPr>
            <p:nvPr/>
          </p:nvSpPr>
          <p:spPr bwMode="auto">
            <a:xfrm>
              <a:off x="3136" y="287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6" name="Oval 526"/>
            <p:cNvSpPr>
              <a:spLocks noChangeArrowheads="1"/>
            </p:cNvSpPr>
            <p:nvPr/>
          </p:nvSpPr>
          <p:spPr bwMode="auto">
            <a:xfrm>
              <a:off x="3340" y="2491"/>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7" name="Oval 527"/>
            <p:cNvSpPr>
              <a:spLocks noChangeArrowheads="1"/>
            </p:cNvSpPr>
            <p:nvPr/>
          </p:nvSpPr>
          <p:spPr bwMode="auto">
            <a:xfrm>
              <a:off x="3385" y="293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8" name="Oval 528"/>
            <p:cNvSpPr>
              <a:spLocks noChangeArrowheads="1"/>
            </p:cNvSpPr>
            <p:nvPr/>
          </p:nvSpPr>
          <p:spPr bwMode="auto">
            <a:xfrm>
              <a:off x="3620" y="274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9" name="Oval 529"/>
            <p:cNvSpPr>
              <a:spLocks noChangeArrowheads="1"/>
            </p:cNvSpPr>
            <p:nvPr/>
          </p:nvSpPr>
          <p:spPr bwMode="auto">
            <a:xfrm>
              <a:off x="3475" y="28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0" name="Oval 530"/>
            <p:cNvSpPr>
              <a:spLocks noChangeArrowheads="1"/>
            </p:cNvSpPr>
            <p:nvPr/>
          </p:nvSpPr>
          <p:spPr bwMode="auto">
            <a:xfrm>
              <a:off x="3449" y="27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1" name="Oval 531"/>
            <p:cNvSpPr>
              <a:spLocks noChangeArrowheads="1"/>
            </p:cNvSpPr>
            <p:nvPr/>
          </p:nvSpPr>
          <p:spPr bwMode="auto">
            <a:xfrm>
              <a:off x="3304" y="2904"/>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2" name="Oval 532"/>
            <p:cNvSpPr>
              <a:spLocks noChangeArrowheads="1"/>
            </p:cNvSpPr>
            <p:nvPr/>
          </p:nvSpPr>
          <p:spPr bwMode="auto">
            <a:xfrm>
              <a:off x="3352" y="2626"/>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3" name="Oval 533"/>
            <p:cNvSpPr>
              <a:spLocks noChangeArrowheads="1"/>
            </p:cNvSpPr>
            <p:nvPr/>
          </p:nvSpPr>
          <p:spPr bwMode="auto">
            <a:xfrm>
              <a:off x="3141" y="26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4" name="Oval 534"/>
            <p:cNvSpPr>
              <a:spLocks noChangeArrowheads="1"/>
            </p:cNvSpPr>
            <p:nvPr/>
          </p:nvSpPr>
          <p:spPr bwMode="auto">
            <a:xfrm>
              <a:off x="3237" y="27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5" name="Oval 535"/>
            <p:cNvSpPr>
              <a:spLocks noChangeArrowheads="1"/>
            </p:cNvSpPr>
            <p:nvPr/>
          </p:nvSpPr>
          <p:spPr bwMode="auto">
            <a:xfrm>
              <a:off x="3279" y="263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6" name="Oval 536"/>
            <p:cNvSpPr>
              <a:spLocks noChangeArrowheads="1"/>
            </p:cNvSpPr>
            <p:nvPr/>
          </p:nvSpPr>
          <p:spPr bwMode="auto">
            <a:xfrm>
              <a:off x="3375" y="272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7" name="Oval 537"/>
            <p:cNvSpPr>
              <a:spLocks noChangeArrowheads="1"/>
            </p:cNvSpPr>
            <p:nvPr/>
          </p:nvSpPr>
          <p:spPr bwMode="auto">
            <a:xfrm>
              <a:off x="3261" y="25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8" name="Oval 538"/>
            <p:cNvSpPr>
              <a:spLocks noChangeArrowheads="1"/>
            </p:cNvSpPr>
            <p:nvPr/>
          </p:nvSpPr>
          <p:spPr bwMode="auto">
            <a:xfrm>
              <a:off x="3357" y="265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9" name="Oval 539"/>
            <p:cNvSpPr>
              <a:spLocks noChangeArrowheads="1"/>
            </p:cNvSpPr>
            <p:nvPr/>
          </p:nvSpPr>
          <p:spPr bwMode="auto">
            <a:xfrm>
              <a:off x="3045" y="28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0" name="Oval 540"/>
            <p:cNvSpPr>
              <a:spLocks noChangeArrowheads="1"/>
            </p:cNvSpPr>
            <p:nvPr/>
          </p:nvSpPr>
          <p:spPr bwMode="auto">
            <a:xfrm>
              <a:off x="3423" y="255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1" name="Oval 541"/>
            <p:cNvSpPr>
              <a:spLocks noChangeArrowheads="1"/>
            </p:cNvSpPr>
            <p:nvPr/>
          </p:nvSpPr>
          <p:spPr bwMode="auto">
            <a:xfrm>
              <a:off x="3491" y="2673"/>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2" name="Oval 542"/>
            <p:cNvSpPr>
              <a:spLocks noChangeArrowheads="1"/>
            </p:cNvSpPr>
            <p:nvPr/>
          </p:nvSpPr>
          <p:spPr bwMode="auto">
            <a:xfrm>
              <a:off x="3373" y="280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3" name="Oval 543"/>
            <p:cNvSpPr>
              <a:spLocks noChangeArrowheads="1"/>
            </p:cNvSpPr>
            <p:nvPr/>
          </p:nvSpPr>
          <p:spPr bwMode="auto">
            <a:xfrm>
              <a:off x="3039" y="27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4" name="Oval 544"/>
            <p:cNvSpPr>
              <a:spLocks noChangeArrowheads="1"/>
            </p:cNvSpPr>
            <p:nvPr/>
          </p:nvSpPr>
          <p:spPr bwMode="auto">
            <a:xfrm>
              <a:off x="3005" y="27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5" name="Oval 545"/>
            <p:cNvSpPr>
              <a:spLocks noChangeArrowheads="1"/>
            </p:cNvSpPr>
            <p:nvPr/>
          </p:nvSpPr>
          <p:spPr bwMode="auto">
            <a:xfrm>
              <a:off x="3101" y="282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6" name="Oval 546"/>
            <p:cNvSpPr>
              <a:spLocks noChangeArrowheads="1"/>
            </p:cNvSpPr>
            <p:nvPr/>
          </p:nvSpPr>
          <p:spPr bwMode="auto">
            <a:xfrm>
              <a:off x="3143" y="2738"/>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7" name="Oval 547"/>
            <p:cNvSpPr>
              <a:spLocks noChangeArrowheads="1"/>
            </p:cNvSpPr>
            <p:nvPr/>
          </p:nvSpPr>
          <p:spPr bwMode="auto">
            <a:xfrm>
              <a:off x="3239" y="283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8" name="Oval 548"/>
            <p:cNvSpPr>
              <a:spLocks noChangeArrowheads="1"/>
            </p:cNvSpPr>
            <p:nvPr/>
          </p:nvSpPr>
          <p:spPr bwMode="auto">
            <a:xfrm>
              <a:off x="3029" y="257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09" name="Oval 549"/>
            <p:cNvSpPr>
              <a:spLocks noChangeArrowheads="1"/>
            </p:cNvSpPr>
            <p:nvPr/>
          </p:nvSpPr>
          <p:spPr bwMode="auto">
            <a:xfrm>
              <a:off x="3125" y="266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0" name="Oval 550"/>
            <p:cNvSpPr>
              <a:spLocks noChangeArrowheads="1"/>
            </p:cNvSpPr>
            <p:nvPr/>
          </p:nvSpPr>
          <p:spPr bwMode="auto">
            <a:xfrm>
              <a:off x="3221" y="276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1" name="Oval 551"/>
            <p:cNvSpPr>
              <a:spLocks noChangeArrowheads="1"/>
            </p:cNvSpPr>
            <p:nvPr/>
          </p:nvSpPr>
          <p:spPr bwMode="auto">
            <a:xfrm>
              <a:off x="3095" y="256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2" name="Oval 552"/>
            <p:cNvSpPr>
              <a:spLocks noChangeArrowheads="1"/>
            </p:cNvSpPr>
            <p:nvPr/>
          </p:nvSpPr>
          <p:spPr bwMode="auto">
            <a:xfrm>
              <a:off x="3191" y="266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3" name="Oval 553"/>
            <p:cNvSpPr>
              <a:spLocks noChangeArrowheads="1"/>
            </p:cNvSpPr>
            <p:nvPr/>
          </p:nvSpPr>
          <p:spPr bwMode="auto">
            <a:xfrm>
              <a:off x="3287" y="276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4" name="Oval 554"/>
            <p:cNvSpPr>
              <a:spLocks noChangeArrowheads="1"/>
            </p:cNvSpPr>
            <p:nvPr/>
          </p:nvSpPr>
          <p:spPr bwMode="auto">
            <a:xfrm>
              <a:off x="3383" y="28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5" name="Oval 555"/>
            <p:cNvSpPr>
              <a:spLocks noChangeArrowheads="1"/>
            </p:cNvSpPr>
            <p:nvPr/>
          </p:nvSpPr>
          <p:spPr bwMode="auto">
            <a:xfrm>
              <a:off x="364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6" name="Oval 556"/>
            <p:cNvSpPr>
              <a:spLocks noChangeArrowheads="1"/>
            </p:cNvSpPr>
            <p:nvPr/>
          </p:nvSpPr>
          <p:spPr bwMode="auto">
            <a:xfrm>
              <a:off x="3285" y="313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7" name="Oval 557"/>
            <p:cNvSpPr>
              <a:spLocks noChangeArrowheads="1"/>
            </p:cNvSpPr>
            <p:nvPr/>
          </p:nvSpPr>
          <p:spPr bwMode="auto">
            <a:xfrm>
              <a:off x="3604" y="2815"/>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8" name="Oval 558"/>
            <p:cNvSpPr>
              <a:spLocks noChangeArrowheads="1"/>
            </p:cNvSpPr>
            <p:nvPr/>
          </p:nvSpPr>
          <p:spPr bwMode="auto">
            <a:xfrm>
              <a:off x="2995" y="264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9" name="Oval 559"/>
            <p:cNvSpPr>
              <a:spLocks noChangeArrowheads="1"/>
            </p:cNvSpPr>
            <p:nvPr/>
          </p:nvSpPr>
          <p:spPr bwMode="auto">
            <a:xfrm>
              <a:off x="2997" y="277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0" name="Oval 560"/>
            <p:cNvSpPr>
              <a:spLocks noChangeArrowheads="1"/>
            </p:cNvSpPr>
            <p:nvPr/>
          </p:nvSpPr>
          <p:spPr bwMode="auto">
            <a:xfrm>
              <a:off x="2995" y="2911"/>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1" name="Oval 561"/>
            <p:cNvSpPr>
              <a:spLocks noChangeArrowheads="1"/>
            </p:cNvSpPr>
            <p:nvPr/>
          </p:nvSpPr>
          <p:spPr bwMode="auto">
            <a:xfrm>
              <a:off x="3461" y="294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2" name="Oval 562"/>
            <p:cNvSpPr>
              <a:spLocks noChangeArrowheads="1"/>
            </p:cNvSpPr>
            <p:nvPr/>
          </p:nvSpPr>
          <p:spPr bwMode="auto">
            <a:xfrm>
              <a:off x="3567" y="295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3" name="Oval 563"/>
            <p:cNvSpPr>
              <a:spLocks noChangeArrowheads="1"/>
            </p:cNvSpPr>
            <p:nvPr/>
          </p:nvSpPr>
          <p:spPr bwMode="auto">
            <a:xfrm>
              <a:off x="3467" y="305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4" name="Oval 564"/>
            <p:cNvSpPr>
              <a:spLocks noChangeArrowheads="1"/>
            </p:cNvSpPr>
            <p:nvPr/>
          </p:nvSpPr>
          <p:spPr bwMode="auto">
            <a:xfrm>
              <a:off x="3341" y="307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5" name="Oval 565"/>
            <p:cNvSpPr>
              <a:spLocks noChangeArrowheads="1"/>
            </p:cNvSpPr>
            <p:nvPr/>
          </p:nvSpPr>
          <p:spPr bwMode="auto">
            <a:xfrm>
              <a:off x="3187" y="309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6" name="Oval 566"/>
            <p:cNvSpPr>
              <a:spLocks noChangeArrowheads="1"/>
            </p:cNvSpPr>
            <p:nvPr/>
          </p:nvSpPr>
          <p:spPr bwMode="auto">
            <a:xfrm>
              <a:off x="3152" y="3032"/>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7" name="Oval 567"/>
            <p:cNvSpPr>
              <a:spLocks noChangeArrowheads="1"/>
            </p:cNvSpPr>
            <p:nvPr/>
          </p:nvSpPr>
          <p:spPr bwMode="auto">
            <a:xfrm>
              <a:off x="3035" y="2960"/>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8" name="Oval 568"/>
            <p:cNvSpPr>
              <a:spLocks noChangeArrowheads="1"/>
            </p:cNvSpPr>
            <p:nvPr/>
          </p:nvSpPr>
          <p:spPr bwMode="auto">
            <a:xfrm>
              <a:off x="3087" y="29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9" name="Oval 569"/>
            <p:cNvSpPr>
              <a:spLocks noChangeArrowheads="1"/>
            </p:cNvSpPr>
            <p:nvPr/>
          </p:nvSpPr>
          <p:spPr bwMode="auto">
            <a:xfrm>
              <a:off x="3171" y="2957"/>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0" name="Oval 570"/>
            <p:cNvSpPr>
              <a:spLocks noChangeArrowheads="1"/>
            </p:cNvSpPr>
            <p:nvPr/>
          </p:nvSpPr>
          <p:spPr bwMode="auto">
            <a:xfrm>
              <a:off x="3215" y="299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1" name="Oval 571"/>
            <p:cNvSpPr>
              <a:spLocks noChangeArrowheads="1"/>
            </p:cNvSpPr>
            <p:nvPr/>
          </p:nvSpPr>
          <p:spPr bwMode="auto">
            <a:xfrm>
              <a:off x="3115" y="297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2" name="Oval 572"/>
            <p:cNvSpPr>
              <a:spLocks noChangeArrowheads="1"/>
            </p:cNvSpPr>
            <p:nvPr/>
          </p:nvSpPr>
          <p:spPr bwMode="auto">
            <a:xfrm>
              <a:off x="3267" y="304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3" name="Oval 573"/>
            <p:cNvSpPr>
              <a:spLocks noChangeArrowheads="1"/>
            </p:cNvSpPr>
            <p:nvPr/>
          </p:nvSpPr>
          <p:spPr bwMode="auto">
            <a:xfrm>
              <a:off x="3400" y="301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4" name="Oval 574"/>
            <p:cNvSpPr>
              <a:spLocks noChangeArrowheads="1"/>
            </p:cNvSpPr>
            <p:nvPr/>
          </p:nvSpPr>
          <p:spPr bwMode="auto">
            <a:xfrm>
              <a:off x="3507" y="29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5" name="Oval 575"/>
            <p:cNvSpPr>
              <a:spLocks noChangeArrowheads="1"/>
            </p:cNvSpPr>
            <p:nvPr/>
          </p:nvSpPr>
          <p:spPr bwMode="auto">
            <a:xfrm>
              <a:off x="3564" y="2895"/>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6" name="Oval 576"/>
            <p:cNvSpPr>
              <a:spLocks noChangeArrowheads="1"/>
            </p:cNvSpPr>
            <p:nvPr/>
          </p:nvSpPr>
          <p:spPr bwMode="auto">
            <a:xfrm>
              <a:off x="3052" y="305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7" name="Oval 577"/>
            <p:cNvSpPr>
              <a:spLocks noChangeArrowheads="1"/>
            </p:cNvSpPr>
            <p:nvPr/>
          </p:nvSpPr>
          <p:spPr bwMode="auto">
            <a:xfrm>
              <a:off x="3399" y="313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8" name="Oval 578"/>
            <p:cNvSpPr>
              <a:spLocks noChangeArrowheads="1"/>
            </p:cNvSpPr>
            <p:nvPr/>
          </p:nvSpPr>
          <p:spPr bwMode="auto">
            <a:xfrm>
              <a:off x="3087" y="311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39" name="Oval 579"/>
            <p:cNvSpPr>
              <a:spLocks noChangeArrowheads="1"/>
            </p:cNvSpPr>
            <p:nvPr/>
          </p:nvSpPr>
          <p:spPr bwMode="auto">
            <a:xfrm>
              <a:off x="2915" y="2868"/>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0" name="Oval 580"/>
            <p:cNvSpPr>
              <a:spLocks noChangeArrowheads="1"/>
            </p:cNvSpPr>
            <p:nvPr/>
          </p:nvSpPr>
          <p:spPr bwMode="auto">
            <a:xfrm>
              <a:off x="2925" y="293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1" name="Oval 581"/>
            <p:cNvSpPr>
              <a:spLocks noChangeArrowheads="1"/>
            </p:cNvSpPr>
            <p:nvPr/>
          </p:nvSpPr>
          <p:spPr bwMode="auto">
            <a:xfrm>
              <a:off x="2967" y="29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2" name="Oval 582"/>
            <p:cNvSpPr>
              <a:spLocks noChangeArrowheads="1"/>
            </p:cNvSpPr>
            <p:nvPr/>
          </p:nvSpPr>
          <p:spPr bwMode="auto">
            <a:xfrm>
              <a:off x="2951" y="302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3" name="Oval 583"/>
            <p:cNvSpPr>
              <a:spLocks noChangeArrowheads="1"/>
            </p:cNvSpPr>
            <p:nvPr/>
          </p:nvSpPr>
          <p:spPr bwMode="auto">
            <a:xfrm>
              <a:off x="3019" y="307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4" name="Oval 584"/>
            <p:cNvSpPr>
              <a:spLocks noChangeArrowheads="1"/>
            </p:cNvSpPr>
            <p:nvPr/>
          </p:nvSpPr>
          <p:spPr bwMode="auto">
            <a:xfrm>
              <a:off x="3097" y="31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5" name="Oval 585"/>
            <p:cNvSpPr>
              <a:spLocks noChangeArrowheads="1"/>
            </p:cNvSpPr>
            <p:nvPr/>
          </p:nvSpPr>
          <p:spPr bwMode="auto">
            <a:xfrm>
              <a:off x="3139" y="32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6" name="Oval 586"/>
            <p:cNvSpPr>
              <a:spLocks noChangeArrowheads="1"/>
            </p:cNvSpPr>
            <p:nvPr/>
          </p:nvSpPr>
          <p:spPr bwMode="auto">
            <a:xfrm>
              <a:off x="3643" y="291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7" name="Oval 587"/>
            <p:cNvSpPr>
              <a:spLocks noChangeArrowheads="1"/>
            </p:cNvSpPr>
            <p:nvPr/>
          </p:nvSpPr>
          <p:spPr bwMode="auto">
            <a:xfrm>
              <a:off x="3627" y="300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8" name="Oval 588"/>
            <p:cNvSpPr>
              <a:spLocks noChangeArrowheads="1"/>
            </p:cNvSpPr>
            <p:nvPr/>
          </p:nvSpPr>
          <p:spPr bwMode="auto">
            <a:xfrm>
              <a:off x="3556" y="3063"/>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9" name="Oval 589"/>
            <p:cNvSpPr>
              <a:spLocks noChangeArrowheads="1"/>
            </p:cNvSpPr>
            <p:nvPr/>
          </p:nvSpPr>
          <p:spPr bwMode="auto">
            <a:xfrm>
              <a:off x="3437" y="315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0" name="Oval 590"/>
            <p:cNvSpPr>
              <a:spLocks noChangeArrowheads="1"/>
            </p:cNvSpPr>
            <p:nvPr/>
          </p:nvSpPr>
          <p:spPr bwMode="auto">
            <a:xfrm>
              <a:off x="3283" y="322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1" name="Oval 591"/>
            <p:cNvSpPr>
              <a:spLocks noChangeArrowheads="1"/>
            </p:cNvSpPr>
            <p:nvPr/>
          </p:nvSpPr>
          <p:spPr bwMode="auto">
            <a:xfrm>
              <a:off x="3211" y="317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2" name="Oval 592"/>
            <p:cNvSpPr>
              <a:spLocks noChangeArrowheads="1"/>
            </p:cNvSpPr>
            <p:nvPr/>
          </p:nvSpPr>
          <p:spPr bwMode="auto">
            <a:xfrm>
              <a:off x="3383" y="3187"/>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3" name="Oval 593"/>
            <p:cNvSpPr>
              <a:spLocks noChangeArrowheads="1"/>
            </p:cNvSpPr>
            <p:nvPr/>
          </p:nvSpPr>
          <p:spPr bwMode="auto">
            <a:xfrm>
              <a:off x="3505" y="3097"/>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4" name="Oval 594"/>
            <p:cNvSpPr>
              <a:spLocks noChangeArrowheads="1"/>
            </p:cNvSpPr>
            <p:nvPr/>
          </p:nvSpPr>
          <p:spPr bwMode="auto">
            <a:xfrm>
              <a:off x="3379" y="309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5" name="Oval 595"/>
            <p:cNvSpPr>
              <a:spLocks noChangeArrowheads="1"/>
            </p:cNvSpPr>
            <p:nvPr/>
          </p:nvSpPr>
          <p:spPr bwMode="auto">
            <a:xfrm>
              <a:off x="2929" y="29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6" name="Oval 596"/>
            <p:cNvSpPr>
              <a:spLocks noChangeArrowheads="1"/>
            </p:cNvSpPr>
            <p:nvPr/>
          </p:nvSpPr>
          <p:spPr bwMode="auto">
            <a:xfrm>
              <a:off x="3025" y="302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7" name="Oval 597"/>
            <p:cNvSpPr>
              <a:spLocks noChangeArrowheads="1"/>
            </p:cNvSpPr>
            <p:nvPr/>
          </p:nvSpPr>
          <p:spPr bwMode="auto">
            <a:xfrm>
              <a:off x="3121" y="31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58" name="Oval 598"/>
            <p:cNvSpPr>
              <a:spLocks noChangeArrowheads="1"/>
            </p:cNvSpPr>
            <p:nvPr/>
          </p:nvSpPr>
          <p:spPr bwMode="auto">
            <a:xfrm>
              <a:off x="3217" y="321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559" name="Text Box 599"/>
          <p:cNvSpPr txBox="1">
            <a:spLocks noChangeArrowheads="1"/>
          </p:cNvSpPr>
          <p:nvPr/>
        </p:nvSpPr>
        <p:spPr bwMode="auto">
          <a:xfrm>
            <a:off x="5562600" y="6096000"/>
            <a:ext cx="642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3591"/>
                </a:solidFill>
                <a:effectLst>
                  <a:outerShdw blurRad="38100" dist="38100" dir="2700000" algn="tl">
                    <a:srgbClr val="DDDDDD"/>
                  </a:outerShdw>
                </a:effectLst>
              </a:rPr>
              <a:t>235</a:t>
            </a:r>
            <a:r>
              <a:rPr lang="en-US" sz="2000" b="1" i="1">
                <a:solidFill>
                  <a:srgbClr val="003591"/>
                </a:solidFill>
                <a:effectLst>
                  <a:outerShdw blurRad="38100" dist="38100" dir="2700000" algn="tl">
                    <a:srgbClr val="DDDDDD"/>
                  </a:outerShdw>
                </a:effectLst>
              </a:rPr>
              <a:t>U</a:t>
            </a:r>
          </a:p>
        </p:txBody>
      </p:sp>
      <p:grpSp>
        <p:nvGrpSpPr>
          <p:cNvPr id="41560" name="Group 600"/>
          <p:cNvGrpSpPr>
            <a:grpSpLocks/>
          </p:cNvGrpSpPr>
          <p:nvPr/>
        </p:nvGrpSpPr>
        <p:grpSpPr bwMode="auto">
          <a:xfrm>
            <a:off x="7086600" y="1524000"/>
            <a:ext cx="1838325" cy="4489450"/>
            <a:chOff x="4464" y="960"/>
            <a:chExt cx="1158" cy="2828"/>
          </a:xfrm>
        </p:grpSpPr>
        <p:grpSp>
          <p:nvGrpSpPr>
            <p:cNvPr id="41561" name="Group 601"/>
            <p:cNvGrpSpPr>
              <a:grpSpLocks/>
            </p:cNvGrpSpPr>
            <p:nvPr/>
          </p:nvGrpSpPr>
          <p:grpSpPr bwMode="auto">
            <a:xfrm>
              <a:off x="4560" y="960"/>
              <a:ext cx="384" cy="380"/>
              <a:chOff x="3408" y="2016"/>
              <a:chExt cx="384" cy="380"/>
            </a:xfrm>
          </p:grpSpPr>
          <p:sp>
            <p:nvSpPr>
              <p:cNvPr id="41562" name="Oval 602"/>
              <p:cNvSpPr>
                <a:spLocks noChangeArrowheads="1"/>
              </p:cNvSpPr>
              <p:nvPr/>
            </p:nvSpPr>
            <p:spPr bwMode="auto">
              <a:xfrm>
                <a:off x="3408" y="201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3" name="Oval 603"/>
              <p:cNvSpPr>
                <a:spLocks noChangeArrowheads="1"/>
              </p:cNvSpPr>
              <p:nvPr/>
            </p:nvSpPr>
            <p:spPr bwMode="auto">
              <a:xfrm>
                <a:off x="3552" y="230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4" name="Oval 604"/>
              <p:cNvSpPr>
                <a:spLocks noChangeArrowheads="1"/>
              </p:cNvSpPr>
              <p:nvPr/>
            </p:nvSpPr>
            <p:spPr bwMode="auto">
              <a:xfrm>
                <a:off x="3690" y="2064"/>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565" name="Oval 605"/>
            <p:cNvSpPr>
              <a:spLocks noChangeArrowheads="1"/>
            </p:cNvSpPr>
            <p:nvPr/>
          </p:nvSpPr>
          <p:spPr bwMode="auto">
            <a:xfrm>
              <a:off x="4560" y="33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6" name="Oval 606"/>
            <p:cNvSpPr>
              <a:spLocks noChangeArrowheads="1"/>
            </p:cNvSpPr>
            <p:nvPr/>
          </p:nvSpPr>
          <p:spPr bwMode="auto">
            <a:xfrm>
              <a:off x="4464" y="369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7" name="Oval 607"/>
            <p:cNvSpPr>
              <a:spLocks noChangeArrowheads="1"/>
            </p:cNvSpPr>
            <p:nvPr/>
          </p:nvSpPr>
          <p:spPr bwMode="auto">
            <a:xfrm>
              <a:off x="4752" y="355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8" name="Oval 608"/>
            <p:cNvSpPr>
              <a:spLocks noChangeArrowheads="1"/>
            </p:cNvSpPr>
            <p:nvPr/>
          </p:nvSpPr>
          <p:spPr bwMode="auto">
            <a:xfrm>
              <a:off x="5280" y="211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9" name="Oval 609"/>
            <p:cNvSpPr>
              <a:spLocks noChangeArrowheads="1"/>
            </p:cNvSpPr>
            <p:nvPr/>
          </p:nvSpPr>
          <p:spPr bwMode="auto">
            <a:xfrm>
              <a:off x="5280" y="2496"/>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0" name="Oval 610"/>
            <p:cNvSpPr>
              <a:spLocks noChangeArrowheads="1"/>
            </p:cNvSpPr>
            <p:nvPr/>
          </p:nvSpPr>
          <p:spPr bwMode="auto">
            <a:xfrm>
              <a:off x="5520" y="226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571" name="Group 611"/>
          <p:cNvGrpSpPr>
            <a:grpSpLocks/>
          </p:cNvGrpSpPr>
          <p:nvPr/>
        </p:nvGrpSpPr>
        <p:grpSpPr bwMode="auto">
          <a:xfrm>
            <a:off x="6172200" y="1524000"/>
            <a:ext cx="682625" cy="1230313"/>
            <a:chOff x="4457" y="619"/>
            <a:chExt cx="430" cy="775"/>
          </a:xfrm>
        </p:grpSpPr>
        <p:sp>
          <p:nvSpPr>
            <p:cNvPr id="41572" name="Oval 612"/>
            <p:cNvSpPr>
              <a:spLocks noChangeArrowheads="1"/>
            </p:cNvSpPr>
            <p:nvPr/>
          </p:nvSpPr>
          <p:spPr bwMode="auto">
            <a:xfrm>
              <a:off x="4525" y="681"/>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3" name="Oval 613"/>
            <p:cNvSpPr>
              <a:spLocks noChangeArrowheads="1"/>
            </p:cNvSpPr>
            <p:nvPr/>
          </p:nvSpPr>
          <p:spPr bwMode="auto">
            <a:xfrm>
              <a:off x="4574" y="73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4" name="Oval 614"/>
            <p:cNvSpPr>
              <a:spLocks noChangeArrowheads="1"/>
            </p:cNvSpPr>
            <p:nvPr/>
          </p:nvSpPr>
          <p:spPr bwMode="auto">
            <a:xfrm>
              <a:off x="4624" y="78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5" name="Oval 615"/>
            <p:cNvSpPr>
              <a:spLocks noChangeArrowheads="1"/>
            </p:cNvSpPr>
            <p:nvPr/>
          </p:nvSpPr>
          <p:spPr bwMode="auto">
            <a:xfrm>
              <a:off x="4527" y="114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6" name="Oval 616"/>
            <p:cNvSpPr>
              <a:spLocks noChangeArrowheads="1"/>
            </p:cNvSpPr>
            <p:nvPr/>
          </p:nvSpPr>
          <p:spPr bwMode="auto">
            <a:xfrm>
              <a:off x="4504" y="79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7" name="Oval 617"/>
            <p:cNvSpPr>
              <a:spLocks noChangeArrowheads="1"/>
            </p:cNvSpPr>
            <p:nvPr/>
          </p:nvSpPr>
          <p:spPr bwMode="auto">
            <a:xfrm>
              <a:off x="4553" y="84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8" name="Oval 618"/>
            <p:cNvSpPr>
              <a:spLocks noChangeArrowheads="1"/>
            </p:cNvSpPr>
            <p:nvPr/>
          </p:nvSpPr>
          <p:spPr bwMode="auto">
            <a:xfrm>
              <a:off x="4516" y="8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9" name="Oval 619"/>
            <p:cNvSpPr>
              <a:spLocks noChangeArrowheads="1"/>
            </p:cNvSpPr>
            <p:nvPr/>
          </p:nvSpPr>
          <p:spPr bwMode="auto">
            <a:xfrm>
              <a:off x="4499" y="74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0" name="Oval 620"/>
            <p:cNvSpPr>
              <a:spLocks noChangeArrowheads="1"/>
            </p:cNvSpPr>
            <p:nvPr/>
          </p:nvSpPr>
          <p:spPr bwMode="auto">
            <a:xfrm>
              <a:off x="4500" y="683"/>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1" name="Oval 621"/>
            <p:cNvSpPr>
              <a:spLocks noChangeArrowheads="1"/>
            </p:cNvSpPr>
            <p:nvPr/>
          </p:nvSpPr>
          <p:spPr bwMode="auto">
            <a:xfrm>
              <a:off x="4526" y="64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2" name="Oval 622"/>
            <p:cNvSpPr>
              <a:spLocks noChangeArrowheads="1"/>
            </p:cNvSpPr>
            <p:nvPr/>
          </p:nvSpPr>
          <p:spPr bwMode="auto">
            <a:xfrm>
              <a:off x="4609" y="61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3" name="Oval 623"/>
            <p:cNvSpPr>
              <a:spLocks noChangeArrowheads="1"/>
            </p:cNvSpPr>
            <p:nvPr/>
          </p:nvSpPr>
          <p:spPr bwMode="auto">
            <a:xfrm>
              <a:off x="4517" y="11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4" name="Oval 624"/>
            <p:cNvSpPr>
              <a:spLocks noChangeArrowheads="1"/>
            </p:cNvSpPr>
            <p:nvPr/>
          </p:nvSpPr>
          <p:spPr bwMode="auto">
            <a:xfrm>
              <a:off x="4732" y="83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5" name="Oval 625"/>
            <p:cNvSpPr>
              <a:spLocks noChangeArrowheads="1"/>
            </p:cNvSpPr>
            <p:nvPr/>
          </p:nvSpPr>
          <p:spPr bwMode="auto">
            <a:xfrm>
              <a:off x="4584" y="89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6" name="Oval 626"/>
            <p:cNvSpPr>
              <a:spLocks noChangeArrowheads="1"/>
            </p:cNvSpPr>
            <p:nvPr/>
          </p:nvSpPr>
          <p:spPr bwMode="auto">
            <a:xfrm>
              <a:off x="4683" y="98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7" name="Oval 627"/>
            <p:cNvSpPr>
              <a:spLocks noChangeArrowheads="1"/>
            </p:cNvSpPr>
            <p:nvPr/>
          </p:nvSpPr>
          <p:spPr bwMode="auto">
            <a:xfrm>
              <a:off x="4718" y="10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8" name="Oval 628"/>
            <p:cNvSpPr>
              <a:spLocks noChangeArrowheads="1"/>
            </p:cNvSpPr>
            <p:nvPr/>
          </p:nvSpPr>
          <p:spPr bwMode="auto">
            <a:xfrm>
              <a:off x="4776" y="111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89" name="Oval 629"/>
            <p:cNvSpPr>
              <a:spLocks noChangeArrowheads="1"/>
            </p:cNvSpPr>
            <p:nvPr/>
          </p:nvSpPr>
          <p:spPr bwMode="auto">
            <a:xfrm>
              <a:off x="4749" y="1154"/>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0" name="Oval 630"/>
            <p:cNvSpPr>
              <a:spLocks noChangeArrowheads="1"/>
            </p:cNvSpPr>
            <p:nvPr/>
          </p:nvSpPr>
          <p:spPr bwMode="auto">
            <a:xfrm>
              <a:off x="4534" y="100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1" name="Oval 631"/>
            <p:cNvSpPr>
              <a:spLocks noChangeArrowheads="1"/>
            </p:cNvSpPr>
            <p:nvPr/>
          </p:nvSpPr>
          <p:spPr bwMode="auto">
            <a:xfrm>
              <a:off x="4583" y="1057"/>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2" name="Oval 632"/>
            <p:cNvSpPr>
              <a:spLocks noChangeArrowheads="1"/>
            </p:cNvSpPr>
            <p:nvPr/>
          </p:nvSpPr>
          <p:spPr bwMode="auto">
            <a:xfrm>
              <a:off x="4633" y="1110"/>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3" name="Oval 633"/>
            <p:cNvSpPr>
              <a:spLocks noChangeArrowheads="1"/>
            </p:cNvSpPr>
            <p:nvPr/>
          </p:nvSpPr>
          <p:spPr bwMode="auto">
            <a:xfrm>
              <a:off x="4547" y="72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4" name="Oval 634"/>
            <p:cNvSpPr>
              <a:spLocks noChangeArrowheads="1"/>
            </p:cNvSpPr>
            <p:nvPr/>
          </p:nvSpPr>
          <p:spPr bwMode="auto">
            <a:xfrm>
              <a:off x="4597" y="77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5" name="Oval 635"/>
            <p:cNvSpPr>
              <a:spLocks noChangeArrowheads="1"/>
            </p:cNvSpPr>
            <p:nvPr/>
          </p:nvSpPr>
          <p:spPr bwMode="auto">
            <a:xfrm>
              <a:off x="4646" y="83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6" name="Oval 636"/>
            <p:cNvSpPr>
              <a:spLocks noChangeArrowheads="1"/>
            </p:cNvSpPr>
            <p:nvPr/>
          </p:nvSpPr>
          <p:spPr bwMode="auto">
            <a:xfrm>
              <a:off x="4696" y="8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7" name="Oval 637"/>
            <p:cNvSpPr>
              <a:spLocks noChangeArrowheads="1"/>
            </p:cNvSpPr>
            <p:nvPr/>
          </p:nvSpPr>
          <p:spPr bwMode="auto">
            <a:xfrm>
              <a:off x="4595" y="95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8" name="Oval 638"/>
            <p:cNvSpPr>
              <a:spLocks noChangeArrowheads="1"/>
            </p:cNvSpPr>
            <p:nvPr/>
          </p:nvSpPr>
          <p:spPr bwMode="auto">
            <a:xfrm>
              <a:off x="4559" y="956"/>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9" name="Oval 639"/>
            <p:cNvSpPr>
              <a:spLocks noChangeArrowheads="1"/>
            </p:cNvSpPr>
            <p:nvPr/>
          </p:nvSpPr>
          <p:spPr bwMode="auto">
            <a:xfrm>
              <a:off x="4608" y="100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0" name="Oval 640"/>
            <p:cNvSpPr>
              <a:spLocks noChangeArrowheads="1"/>
            </p:cNvSpPr>
            <p:nvPr/>
          </p:nvSpPr>
          <p:spPr bwMode="auto">
            <a:xfrm>
              <a:off x="4658" y="1062"/>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1" name="Oval 641"/>
            <p:cNvSpPr>
              <a:spLocks noChangeArrowheads="1"/>
            </p:cNvSpPr>
            <p:nvPr/>
          </p:nvSpPr>
          <p:spPr bwMode="auto">
            <a:xfrm>
              <a:off x="4505" y="111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2" name="Oval 642"/>
            <p:cNvSpPr>
              <a:spLocks noChangeArrowheads="1"/>
            </p:cNvSpPr>
            <p:nvPr/>
          </p:nvSpPr>
          <p:spPr bwMode="auto">
            <a:xfrm>
              <a:off x="4794" y="104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3" name="Oval 643"/>
            <p:cNvSpPr>
              <a:spLocks noChangeArrowheads="1"/>
            </p:cNvSpPr>
            <p:nvPr/>
          </p:nvSpPr>
          <p:spPr bwMode="auto">
            <a:xfrm>
              <a:off x="4753" y="99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4" name="Oval 644"/>
            <p:cNvSpPr>
              <a:spLocks noChangeArrowheads="1"/>
            </p:cNvSpPr>
            <p:nvPr/>
          </p:nvSpPr>
          <p:spPr bwMode="auto">
            <a:xfrm>
              <a:off x="4721" y="6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5" name="Oval 645"/>
            <p:cNvSpPr>
              <a:spLocks noChangeArrowheads="1"/>
            </p:cNvSpPr>
            <p:nvPr/>
          </p:nvSpPr>
          <p:spPr bwMode="auto">
            <a:xfrm>
              <a:off x="4665" y="6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6" name="Oval 646"/>
            <p:cNvSpPr>
              <a:spLocks noChangeArrowheads="1"/>
            </p:cNvSpPr>
            <p:nvPr/>
          </p:nvSpPr>
          <p:spPr bwMode="auto">
            <a:xfrm>
              <a:off x="4758" y="71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7" name="Oval 647"/>
            <p:cNvSpPr>
              <a:spLocks noChangeArrowheads="1"/>
            </p:cNvSpPr>
            <p:nvPr/>
          </p:nvSpPr>
          <p:spPr bwMode="auto">
            <a:xfrm>
              <a:off x="4701" y="70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8" name="Oval 648"/>
            <p:cNvSpPr>
              <a:spLocks noChangeArrowheads="1"/>
            </p:cNvSpPr>
            <p:nvPr/>
          </p:nvSpPr>
          <p:spPr bwMode="auto">
            <a:xfrm>
              <a:off x="4674" y="69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09" name="Oval 649"/>
            <p:cNvSpPr>
              <a:spLocks noChangeArrowheads="1"/>
            </p:cNvSpPr>
            <p:nvPr/>
          </p:nvSpPr>
          <p:spPr bwMode="auto">
            <a:xfrm>
              <a:off x="4719" y="7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0" name="Oval 650"/>
            <p:cNvSpPr>
              <a:spLocks noChangeArrowheads="1"/>
            </p:cNvSpPr>
            <p:nvPr/>
          </p:nvSpPr>
          <p:spPr bwMode="auto">
            <a:xfrm>
              <a:off x="4730" y="78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1" name="Oval 651"/>
            <p:cNvSpPr>
              <a:spLocks noChangeArrowheads="1"/>
            </p:cNvSpPr>
            <p:nvPr/>
          </p:nvSpPr>
          <p:spPr bwMode="auto">
            <a:xfrm>
              <a:off x="4780" y="10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2" name="Oval 652"/>
            <p:cNvSpPr>
              <a:spLocks noChangeArrowheads="1"/>
            </p:cNvSpPr>
            <p:nvPr/>
          </p:nvSpPr>
          <p:spPr bwMode="auto">
            <a:xfrm>
              <a:off x="4757" y="107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3" name="Oval 653"/>
            <p:cNvSpPr>
              <a:spLocks noChangeArrowheads="1"/>
            </p:cNvSpPr>
            <p:nvPr/>
          </p:nvSpPr>
          <p:spPr bwMode="auto">
            <a:xfrm>
              <a:off x="4672" y="121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4" name="Oval 654"/>
            <p:cNvSpPr>
              <a:spLocks noChangeArrowheads="1"/>
            </p:cNvSpPr>
            <p:nvPr/>
          </p:nvSpPr>
          <p:spPr bwMode="auto">
            <a:xfrm>
              <a:off x="4636" y="119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5" name="Oval 655"/>
            <p:cNvSpPr>
              <a:spLocks noChangeArrowheads="1"/>
            </p:cNvSpPr>
            <p:nvPr/>
          </p:nvSpPr>
          <p:spPr bwMode="auto">
            <a:xfrm>
              <a:off x="4594" y="1168"/>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6" name="Oval 656"/>
            <p:cNvSpPr>
              <a:spLocks noChangeArrowheads="1"/>
            </p:cNvSpPr>
            <p:nvPr/>
          </p:nvSpPr>
          <p:spPr bwMode="auto">
            <a:xfrm>
              <a:off x="4572" y="114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7" name="Oval 657"/>
            <p:cNvSpPr>
              <a:spLocks noChangeArrowheads="1"/>
            </p:cNvSpPr>
            <p:nvPr/>
          </p:nvSpPr>
          <p:spPr bwMode="auto">
            <a:xfrm>
              <a:off x="4528" y="77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8" name="Oval 658"/>
            <p:cNvSpPr>
              <a:spLocks noChangeArrowheads="1"/>
            </p:cNvSpPr>
            <p:nvPr/>
          </p:nvSpPr>
          <p:spPr bwMode="auto">
            <a:xfrm>
              <a:off x="4578" y="83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19" name="Oval 659"/>
            <p:cNvSpPr>
              <a:spLocks noChangeArrowheads="1"/>
            </p:cNvSpPr>
            <p:nvPr/>
          </p:nvSpPr>
          <p:spPr bwMode="auto">
            <a:xfrm>
              <a:off x="4627" y="883"/>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0" name="Oval 660"/>
            <p:cNvSpPr>
              <a:spLocks noChangeArrowheads="1"/>
            </p:cNvSpPr>
            <p:nvPr/>
          </p:nvSpPr>
          <p:spPr bwMode="auto">
            <a:xfrm>
              <a:off x="4677" y="9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1" name="Oval 661"/>
            <p:cNvSpPr>
              <a:spLocks noChangeArrowheads="1"/>
            </p:cNvSpPr>
            <p:nvPr/>
          </p:nvSpPr>
          <p:spPr bwMode="auto">
            <a:xfrm>
              <a:off x="4700" y="118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2" name="Oval 662"/>
            <p:cNvSpPr>
              <a:spLocks noChangeArrowheads="1"/>
            </p:cNvSpPr>
            <p:nvPr/>
          </p:nvSpPr>
          <p:spPr bwMode="auto">
            <a:xfrm>
              <a:off x="4648" y="708"/>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3" name="Oval 663"/>
            <p:cNvSpPr>
              <a:spLocks noChangeArrowheads="1"/>
            </p:cNvSpPr>
            <p:nvPr/>
          </p:nvSpPr>
          <p:spPr bwMode="auto">
            <a:xfrm>
              <a:off x="4697" y="7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4" name="Oval 664"/>
            <p:cNvSpPr>
              <a:spLocks noChangeArrowheads="1"/>
            </p:cNvSpPr>
            <p:nvPr/>
          </p:nvSpPr>
          <p:spPr bwMode="auto">
            <a:xfrm>
              <a:off x="4710"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5" name="Oval 665"/>
            <p:cNvSpPr>
              <a:spLocks noChangeArrowheads="1"/>
            </p:cNvSpPr>
            <p:nvPr/>
          </p:nvSpPr>
          <p:spPr bwMode="auto">
            <a:xfrm>
              <a:off x="4822" y="107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6" name="Oval 666"/>
            <p:cNvSpPr>
              <a:spLocks noChangeArrowheads="1"/>
            </p:cNvSpPr>
            <p:nvPr/>
          </p:nvSpPr>
          <p:spPr bwMode="auto">
            <a:xfrm>
              <a:off x="4722" y="756"/>
              <a:ext cx="54"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7" name="Oval 667"/>
            <p:cNvSpPr>
              <a:spLocks noChangeArrowheads="1"/>
            </p:cNvSpPr>
            <p:nvPr/>
          </p:nvSpPr>
          <p:spPr bwMode="auto">
            <a:xfrm>
              <a:off x="4648"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8" name="Oval 668"/>
            <p:cNvSpPr>
              <a:spLocks noChangeArrowheads="1"/>
            </p:cNvSpPr>
            <p:nvPr/>
          </p:nvSpPr>
          <p:spPr bwMode="auto">
            <a:xfrm>
              <a:off x="4592" y="703"/>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29" name="Oval 669"/>
            <p:cNvSpPr>
              <a:spLocks noChangeArrowheads="1"/>
            </p:cNvSpPr>
            <p:nvPr/>
          </p:nvSpPr>
          <p:spPr bwMode="auto">
            <a:xfrm>
              <a:off x="4641" y="75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0" name="Oval 670"/>
            <p:cNvSpPr>
              <a:spLocks noChangeArrowheads="1"/>
            </p:cNvSpPr>
            <p:nvPr/>
          </p:nvSpPr>
          <p:spPr bwMode="auto">
            <a:xfrm>
              <a:off x="4691" y="809"/>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1" name="Oval 671"/>
            <p:cNvSpPr>
              <a:spLocks noChangeArrowheads="1"/>
            </p:cNvSpPr>
            <p:nvPr/>
          </p:nvSpPr>
          <p:spPr bwMode="auto">
            <a:xfrm>
              <a:off x="4692" y="8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2" name="Oval 672"/>
            <p:cNvSpPr>
              <a:spLocks noChangeArrowheads="1"/>
            </p:cNvSpPr>
            <p:nvPr/>
          </p:nvSpPr>
          <p:spPr bwMode="auto">
            <a:xfrm>
              <a:off x="4747" y="1110"/>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3" name="Oval 673"/>
            <p:cNvSpPr>
              <a:spLocks noChangeArrowheads="1"/>
            </p:cNvSpPr>
            <p:nvPr/>
          </p:nvSpPr>
          <p:spPr bwMode="auto">
            <a:xfrm>
              <a:off x="4733" y="10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4" name="Oval 674"/>
            <p:cNvSpPr>
              <a:spLocks noChangeArrowheads="1"/>
            </p:cNvSpPr>
            <p:nvPr/>
          </p:nvSpPr>
          <p:spPr bwMode="auto">
            <a:xfrm>
              <a:off x="4658" y="1164"/>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5" name="Oval 675"/>
            <p:cNvSpPr>
              <a:spLocks noChangeArrowheads="1"/>
            </p:cNvSpPr>
            <p:nvPr/>
          </p:nvSpPr>
          <p:spPr bwMode="auto">
            <a:xfrm>
              <a:off x="4683" y="101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6" name="Oval 676"/>
            <p:cNvSpPr>
              <a:spLocks noChangeArrowheads="1"/>
            </p:cNvSpPr>
            <p:nvPr/>
          </p:nvSpPr>
          <p:spPr bwMode="auto">
            <a:xfrm>
              <a:off x="4574" y="100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7" name="Oval 677"/>
            <p:cNvSpPr>
              <a:spLocks noChangeArrowheads="1"/>
            </p:cNvSpPr>
            <p:nvPr/>
          </p:nvSpPr>
          <p:spPr bwMode="auto">
            <a:xfrm>
              <a:off x="4624" y="10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8" name="Oval 678"/>
            <p:cNvSpPr>
              <a:spLocks noChangeArrowheads="1"/>
            </p:cNvSpPr>
            <p:nvPr/>
          </p:nvSpPr>
          <p:spPr bwMode="auto">
            <a:xfrm>
              <a:off x="4645" y="101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39" name="Oval 679"/>
            <p:cNvSpPr>
              <a:spLocks noChangeArrowheads="1"/>
            </p:cNvSpPr>
            <p:nvPr/>
          </p:nvSpPr>
          <p:spPr bwMode="auto">
            <a:xfrm>
              <a:off x="4695" y="106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0" name="Oval 680"/>
            <p:cNvSpPr>
              <a:spLocks noChangeArrowheads="1"/>
            </p:cNvSpPr>
            <p:nvPr/>
          </p:nvSpPr>
          <p:spPr bwMode="auto">
            <a:xfrm>
              <a:off x="4625" y="921"/>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1" name="Oval 681"/>
            <p:cNvSpPr>
              <a:spLocks noChangeArrowheads="1"/>
            </p:cNvSpPr>
            <p:nvPr/>
          </p:nvSpPr>
          <p:spPr bwMode="auto">
            <a:xfrm>
              <a:off x="4636" y="97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2" name="Oval 682"/>
            <p:cNvSpPr>
              <a:spLocks noChangeArrowheads="1"/>
            </p:cNvSpPr>
            <p:nvPr/>
          </p:nvSpPr>
          <p:spPr bwMode="auto">
            <a:xfrm>
              <a:off x="4686" y="102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3" name="Oval 683"/>
            <p:cNvSpPr>
              <a:spLocks noChangeArrowheads="1"/>
            </p:cNvSpPr>
            <p:nvPr/>
          </p:nvSpPr>
          <p:spPr bwMode="auto">
            <a:xfrm>
              <a:off x="4528" y="71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4" name="Oval 684"/>
            <p:cNvSpPr>
              <a:spLocks noChangeArrowheads="1"/>
            </p:cNvSpPr>
            <p:nvPr/>
          </p:nvSpPr>
          <p:spPr bwMode="auto">
            <a:xfrm>
              <a:off x="4577" y="766"/>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5" name="Oval 685"/>
            <p:cNvSpPr>
              <a:spLocks noChangeArrowheads="1"/>
            </p:cNvSpPr>
            <p:nvPr/>
          </p:nvSpPr>
          <p:spPr bwMode="auto">
            <a:xfrm>
              <a:off x="4623" y="63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6" name="Oval 686"/>
            <p:cNvSpPr>
              <a:spLocks noChangeArrowheads="1"/>
            </p:cNvSpPr>
            <p:nvPr/>
          </p:nvSpPr>
          <p:spPr bwMode="auto">
            <a:xfrm>
              <a:off x="4567" y="652"/>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7" name="Oval 687"/>
            <p:cNvSpPr>
              <a:spLocks noChangeArrowheads="1"/>
            </p:cNvSpPr>
            <p:nvPr/>
          </p:nvSpPr>
          <p:spPr bwMode="auto">
            <a:xfrm>
              <a:off x="4747" y="80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8" name="Oval 688"/>
            <p:cNvSpPr>
              <a:spLocks noChangeArrowheads="1"/>
            </p:cNvSpPr>
            <p:nvPr/>
          </p:nvSpPr>
          <p:spPr bwMode="auto">
            <a:xfrm>
              <a:off x="4613" y="6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49" name="Oval 689"/>
            <p:cNvSpPr>
              <a:spLocks noChangeArrowheads="1"/>
            </p:cNvSpPr>
            <p:nvPr/>
          </p:nvSpPr>
          <p:spPr bwMode="auto">
            <a:xfrm>
              <a:off x="4525" y="1114"/>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0" name="Oval 690"/>
            <p:cNvSpPr>
              <a:spLocks noChangeArrowheads="1"/>
            </p:cNvSpPr>
            <p:nvPr/>
          </p:nvSpPr>
          <p:spPr bwMode="auto">
            <a:xfrm>
              <a:off x="4521" y="76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1" name="Oval 691"/>
            <p:cNvSpPr>
              <a:spLocks noChangeArrowheads="1"/>
            </p:cNvSpPr>
            <p:nvPr/>
          </p:nvSpPr>
          <p:spPr bwMode="auto">
            <a:xfrm>
              <a:off x="4571" y="81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2" name="Oval 692"/>
            <p:cNvSpPr>
              <a:spLocks noChangeArrowheads="1"/>
            </p:cNvSpPr>
            <p:nvPr/>
          </p:nvSpPr>
          <p:spPr bwMode="auto">
            <a:xfrm>
              <a:off x="4621" y="86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3" name="Oval 693"/>
            <p:cNvSpPr>
              <a:spLocks noChangeArrowheads="1"/>
            </p:cNvSpPr>
            <p:nvPr/>
          </p:nvSpPr>
          <p:spPr bwMode="auto">
            <a:xfrm>
              <a:off x="4670" y="92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4" name="Oval 694"/>
            <p:cNvSpPr>
              <a:spLocks noChangeArrowheads="1"/>
            </p:cNvSpPr>
            <p:nvPr/>
          </p:nvSpPr>
          <p:spPr bwMode="auto">
            <a:xfrm>
              <a:off x="4720" y="97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5" name="Oval 695"/>
            <p:cNvSpPr>
              <a:spLocks noChangeArrowheads="1"/>
            </p:cNvSpPr>
            <p:nvPr/>
          </p:nvSpPr>
          <p:spPr bwMode="auto">
            <a:xfrm>
              <a:off x="4755" y="103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6" name="Oval 696"/>
            <p:cNvSpPr>
              <a:spLocks noChangeArrowheads="1"/>
            </p:cNvSpPr>
            <p:nvPr/>
          </p:nvSpPr>
          <p:spPr bwMode="auto">
            <a:xfrm>
              <a:off x="4694" y="111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7" name="Oval 697"/>
            <p:cNvSpPr>
              <a:spLocks noChangeArrowheads="1"/>
            </p:cNvSpPr>
            <p:nvPr/>
          </p:nvSpPr>
          <p:spPr bwMode="auto">
            <a:xfrm>
              <a:off x="4521" y="109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8" name="Oval 698"/>
            <p:cNvSpPr>
              <a:spLocks noChangeArrowheads="1"/>
            </p:cNvSpPr>
            <p:nvPr/>
          </p:nvSpPr>
          <p:spPr bwMode="auto">
            <a:xfrm>
              <a:off x="4504" y="106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9" name="Oval 699"/>
            <p:cNvSpPr>
              <a:spLocks noChangeArrowheads="1"/>
            </p:cNvSpPr>
            <p:nvPr/>
          </p:nvSpPr>
          <p:spPr bwMode="auto">
            <a:xfrm>
              <a:off x="4553" y="111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0" name="Oval 700"/>
            <p:cNvSpPr>
              <a:spLocks noChangeArrowheads="1"/>
            </p:cNvSpPr>
            <p:nvPr/>
          </p:nvSpPr>
          <p:spPr bwMode="auto">
            <a:xfrm>
              <a:off x="4575" y="107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1" name="Oval 701"/>
            <p:cNvSpPr>
              <a:spLocks noChangeArrowheads="1"/>
            </p:cNvSpPr>
            <p:nvPr/>
          </p:nvSpPr>
          <p:spPr bwMode="auto">
            <a:xfrm>
              <a:off x="4625" y="112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2" name="Oval 702"/>
            <p:cNvSpPr>
              <a:spLocks noChangeArrowheads="1"/>
            </p:cNvSpPr>
            <p:nvPr/>
          </p:nvSpPr>
          <p:spPr bwMode="auto">
            <a:xfrm>
              <a:off x="4516" y="9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3" name="Oval 703"/>
            <p:cNvSpPr>
              <a:spLocks noChangeArrowheads="1"/>
            </p:cNvSpPr>
            <p:nvPr/>
          </p:nvSpPr>
          <p:spPr bwMode="auto">
            <a:xfrm>
              <a:off x="4566" y="103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4" name="Oval 704"/>
            <p:cNvSpPr>
              <a:spLocks noChangeArrowheads="1"/>
            </p:cNvSpPr>
            <p:nvPr/>
          </p:nvSpPr>
          <p:spPr bwMode="auto">
            <a:xfrm>
              <a:off x="4615" y="108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5" name="Oval 705"/>
            <p:cNvSpPr>
              <a:spLocks noChangeArrowheads="1"/>
            </p:cNvSpPr>
            <p:nvPr/>
          </p:nvSpPr>
          <p:spPr bwMode="auto">
            <a:xfrm>
              <a:off x="4550" y="97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6" name="Oval 706"/>
            <p:cNvSpPr>
              <a:spLocks noChangeArrowheads="1"/>
            </p:cNvSpPr>
            <p:nvPr/>
          </p:nvSpPr>
          <p:spPr bwMode="auto">
            <a:xfrm>
              <a:off x="4600" y="103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7" name="Oval 707"/>
            <p:cNvSpPr>
              <a:spLocks noChangeArrowheads="1"/>
            </p:cNvSpPr>
            <p:nvPr/>
          </p:nvSpPr>
          <p:spPr bwMode="auto">
            <a:xfrm>
              <a:off x="4650" y="10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8" name="Oval 708"/>
            <p:cNvSpPr>
              <a:spLocks noChangeArrowheads="1"/>
            </p:cNvSpPr>
            <p:nvPr/>
          </p:nvSpPr>
          <p:spPr bwMode="auto">
            <a:xfrm>
              <a:off x="4699" y="113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9" name="Oval 709"/>
            <p:cNvSpPr>
              <a:spLocks noChangeArrowheads="1"/>
            </p:cNvSpPr>
            <p:nvPr/>
          </p:nvSpPr>
          <p:spPr bwMode="auto">
            <a:xfrm>
              <a:off x="4834" y="111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0" name="Oval 710"/>
            <p:cNvSpPr>
              <a:spLocks noChangeArrowheads="1"/>
            </p:cNvSpPr>
            <p:nvPr/>
          </p:nvSpPr>
          <p:spPr bwMode="auto">
            <a:xfrm>
              <a:off x="4649" y="12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1" name="Oval 711"/>
            <p:cNvSpPr>
              <a:spLocks noChangeArrowheads="1"/>
            </p:cNvSpPr>
            <p:nvPr/>
          </p:nvSpPr>
          <p:spPr bwMode="auto">
            <a:xfrm>
              <a:off x="4813" y="1115"/>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2" name="Oval 712"/>
            <p:cNvSpPr>
              <a:spLocks noChangeArrowheads="1"/>
            </p:cNvSpPr>
            <p:nvPr/>
          </p:nvSpPr>
          <p:spPr bwMode="auto">
            <a:xfrm>
              <a:off x="4499" y="101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3" name="Oval 713"/>
            <p:cNvSpPr>
              <a:spLocks noChangeArrowheads="1"/>
            </p:cNvSpPr>
            <p:nvPr/>
          </p:nvSpPr>
          <p:spPr bwMode="auto">
            <a:xfrm>
              <a:off x="4500" y="10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4" name="Oval 714"/>
            <p:cNvSpPr>
              <a:spLocks noChangeArrowheads="1"/>
            </p:cNvSpPr>
            <p:nvPr/>
          </p:nvSpPr>
          <p:spPr bwMode="auto">
            <a:xfrm>
              <a:off x="4499" y="116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5" name="Oval 715"/>
            <p:cNvSpPr>
              <a:spLocks noChangeArrowheads="1"/>
            </p:cNvSpPr>
            <p:nvPr/>
          </p:nvSpPr>
          <p:spPr bwMode="auto">
            <a:xfrm>
              <a:off x="4740" y="11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6" name="Oval 716"/>
            <p:cNvSpPr>
              <a:spLocks noChangeArrowheads="1"/>
            </p:cNvSpPr>
            <p:nvPr/>
          </p:nvSpPr>
          <p:spPr bwMode="auto">
            <a:xfrm>
              <a:off x="4794" y="1193"/>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7" name="Oval 717"/>
            <p:cNvSpPr>
              <a:spLocks noChangeArrowheads="1"/>
            </p:cNvSpPr>
            <p:nvPr/>
          </p:nvSpPr>
          <p:spPr bwMode="auto">
            <a:xfrm>
              <a:off x="4743" y="125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8" name="Oval 718"/>
            <p:cNvSpPr>
              <a:spLocks noChangeArrowheads="1"/>
            </p:cNvSpPr>
            <p:nvPr/>
          </p:nvSpPr>
          <p:spPr bwMode="auto">
            <a:xfrm>
              <a:off x="4678" y="125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79" name="Oval 719"/>
            <p:cNvSpPr>
              <a:spLocks noChangeArrowheads="1"/>
            </p:cNvSpPr>
            <p:nvPr/>
          </p:nvSpPr>
          <p:spPr bwMode="auto">
            <a:xfrm>
              <a:off x="4598" y="126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0" name="Oval 720"/>
            <p:cNvSpPr>
              <a:spLocks noChangeArrowheads="1"/>
            </p:cNvSpPr>
            <p:nvPr/>
          </p:nvSpPr>
          <p:spPr bwMode="auto">
            <a:xfrm>
              <a:off x="4580" y="123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1" name="Oval 721"/>
            <p:cNvSpPr>
              <a:spLocks noChangeArrowheads="1"/>
            </p:cNvSpPr>
            <p:nvPr/>
          </p:nvSpPr>
          <p:spPr bwMode="auto">
            <a:xfrm>
              <a:off x="4519" y="119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2" name="Oval 722"/>
            <p:cNvSpPr>
              <a:spLocks noChangeArrowheads="1"/>
            </p:cNvSpPr>
            <p:nvPr/>
          </p:nvSpPr>
          <p:spPr bwMode="auto">
            <a:xfrm>
              <a:off x="4546" y="117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3" name="Oval 723"/>
            <p:cNvSpPr>
              <a:spLocks noChangeArrowheads="1"/>
            </p:cNvSpPr>
            <p:nvPr/>
          </p:nvSpPr>
          <p:spPr bwMode="auto">
            <a:xfrm>
              <a:off x="4590" y="119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4" name="Oval 724"/>
            <p:cNvSpPr>
              <a:spLocks noChangeArrowheads="1"/>
            </p:cNvSpPr>
            <p:nvPr/>
          </p:nvSpPr>
          <p:spPr bwMode="auto">
            <a:xfrm>
              <a:off x="4612" y="121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5" name="Oval 725"/>
            <p:cNvSpPr>
              <a:spLocks noChangeArrowheads="1"/>
            </p:cNvSpPr>
            <p:nvPr/>
          </p:nvSpPr>
          <p:spPr bwMode="auto">
            <a:xfrm>
              <a:off x="4561" y="120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6" name="Oval 726"/>
            <p:cNvSpPr>
              <a:spLocks noChangeArrowheads="1"/>
            </p:cNvSpPr>
            <p:nvPr/>
          </p:nvSpPr>
          <p:spPr bwMode="auto">
            <a:xfrm>
              <a:off x="4639" y="12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7" name="Oval 727"/>
            <p:cNvSpPr>
              <a:spLocks noChangeArrowheads="1"/>
            </p:cNvSpPr>
            <p:nvPr/>
          </p:nvSpPr>
          <p:spPr bwMode="auto">
            <a:xfrm>
              <a:off x="4708" y="1228"/>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8" name="Oval 728"/>
            <p:cNvSpPr>
              <a:spLocks noChangeArrowheads="1"/>
            </p:cNvSpPr>
            <p:nvPr/>
          </p:nvSpPr>
          <p:spPr bwMode="auto">
            <a:xfrm>
              <a:off x="4763" y="121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89" name="Oval 729"/>
            <p:cNvSpPr>
              <a:spLocks noChangeArrowheads="1"/>
            </p:cNvSpPr>
            <p:nvPr/>
          </p:nvSpPr>
          <p:spPr bwMode="auto">
            <a:xfrm>
              <a:off x="4793" y="11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0" name="Oval 730"/>
            <p:cNvSpPr>
              <a:spLocks noChangeArrowheads="1"/>
            </p:cNvSpPr>
            <p:nvPr/>
          </p:nvSpPr>
          <p:spPr bwMode="auto">
            <a:xfrm>
              <a:off x="4528" y="12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1" name="Oval 731"/>
            <p:cNvSpPr>
              <a:spLocks noChangeArrowheads="1"/>
            </p:cNvSpPr>
            <p:nvPr/>
          </p:nvSpPr>
          <p:spPr bwMode="auto">
            <a:xfrm>
              <a:off x="4707" y="129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2" name="Oval 732"/>
            <p:cNvSpPr>
              <a:spLocks noChangeArrowheads="1"/>
            </p:cNvSpPr>
            <p:nvPr/>
          </p:nvSpPr>
          <p:spPr bwMode="auto">
            <a:xfrm>
              <a:off x="4546" y="128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3" name="Oval 733"/>
            <p:cNvSpPr>
              <a:spLocks noChangeArrowheads="1"/>
            </p:cNvSpPr>
            <p:nvPr/>
          </p:nvSpPr>
          <p:spPr bwMode="auto">
            <a:xfrm>
              <a:off x="4457" y="114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4" name="Oval 734"/>
            <p:cNvSpPr>
              <a:spLocks noChangeArrowheads="1"/>
            </p:cNvSpPr>
            <p:nvPr/>
          </p:nvSpPr>
          <p:spPr bwMode="auto">
            <a:xfrm>
              <a:off x="4462" y="118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5" name="Oval 735"/>
            <p:cNvSpPr>
              <a:spLocks noChangeArrowheads="1"/>
            </p:cNvSpPr>
            <p:nvPr/>
          </p:nvSpPr>
          <p:spPr bwMode="auto">
            <a:xfrm>
              <a:off x="4484" y="1184"/>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6" name="Oval 736"/>
            <p:cNvSpPr>
              <a:spLocks noChangeArrowheads="1"/>
            </p:cNvSpPr>
            <p:nvPr/>
          </p:nvSpPr>
          <p:spPr bwMode="auto">
            <a:xfrm>
              <a:off x="4476" y="123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7" name="Oval 737"/>
            <p:cNvSpPr>
              <a:spLocks noChangeArrowheads="1"/>
            </p:cNvSpPr>
            <p:nvPr/>
          </p:nvSpPr>
          <p:spPr bwMode="auto">
            <a:xfrm>
              <a:off x="4511" y="12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8" name="Oval 738"/>
            <p:cNvSpPr>
              <a:spLocks noChangeArrowheads="1"/>
            </p:cNvSpPr>
            <p:nvPr/>
          </p:nvSpPr>
          <p:spPr bwMode="auto">
            <a:xfrm>
              <a:off x="4551" y="128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99" name="Oval 739"/>
            <p:cNvSpPr>
              <a:spLocks noChangeArrowheads="1"/>
            </p:cNvSpPr>
            <p:nvPr/>
          </p:nvSpPr>
          <p:spPr bwMode="auto">
            <a:xfrm>
              <a:off x="4573" y="133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0" name="Oval 740"/>
            <p:cNvSpPr>
              <a:spLocks noChangeArrowheads="1"/>
            </p:cNvSpPr>
            <p:nvPr/>
          </p:nvSpPr>
          <p:spPr bwMode="auto">
            <a:xfrm>
              <a:off x="4834" y="1172"/>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1" name="Oval 741"/>
            <p:cNvSpPr>
              <a:spLocks noChangeArrowheads="1"/>
            </p:cNvSpPr>
            <p:nvPr/>
          </p:nvSpPr>
          <p:spPr bwMode="auto">
            <a:xfrm>
              <a:off x="4825" y="122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2" name="Oval 742"/>
            <p:cNvSpPr>
              <a:spLocks noChangeArrowheads="1"/>
            </p:cNvSpPr>
            <p:nvPr/>
          </p:nvSpPr>
          <p:spPr bwMode="auto">
            <a:xfrm>
              <a:off x="4789" y="125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3" name="Oval 743"/>
            <p:cNvSpPr>
              <a:spLocks noChangeArrowheads="1"/>
            </p:cNvSpPr>
            <p:nvPr/>
          </p:nvSpPr>
          <p:spPr bwMode="auto">
            <a:xfrm>
              <a:off x="4727" y="130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4" name="Oval 744"/>
            <p:cNvSpPr>
              <a:spLocks noChangeArrowheads="1"/>
            </p:cNvSpPr>
            <p:nvPr/>
          </p:nvSpPr>
          <p:spPr bwMode="auto">
            <a:xfrm>
              <a:off x="4648" y="134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5" name="Oval 745"/>
            <p:cNvSpPr>
              <a:spLocks noChangeArrowheads="1"/>
            </p:cNvSpPr>
            <p:nvPr/>
          </p:nvSpPr>
          <p:spPr bwMode="auto">
            <a:xfrm>
              <a:off x="4610" y="131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6" name="Oval 746"/>
            <p:cNvSpPr>
              <a:spLocks noChangeArrowheads="1"/>
            </p:cNvSpPr>
            <p:nvPr/>
          </p:nvSpPr>
          <p:spPr bwMode="auto">
            <a:xfrm>
              <a:off x="4699" y="132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7" name="Oval 747"/>
            <p:cNvSpPr>
              <a:spLocks noChangeArrowheads="1"/>
            </p:cNvSpPr>
            <p:nvPr/>
          </p:nvSpPr>
          <p:spPr bwMode="auto">
            <a:xfrm>
              <a:off x="4762" y="127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8" name="Oval 748"/>
            <p:cNvSpPr>
              <a:spLocks noChangeArrowheads="1"/>
            </p:cNvSpPr>
            <p:nvPr/>
          </p:nvSpPr>
          <p:spPr bwMode="auto">
            <a:xfrm>
              <a:off x="4697" y="1268"/>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9" name="Oval 749"/>
            <p:cNvSpPr>
              <a:spLocks noChangeArrowheads="1"/>
            </p:cNvSpPr>
            <p:nvPr/>
          </p:nvSpPr>
          <p:spPr bwMode="auto">
            <a:xfrm>
              <a:off x="4465" y="117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0" name="Oval 750"/>
            <p:cNvSpPr>
              <a:spLocks noChangeArrowheads="1"/>
            </p:cNvSpPr>
            <p:nvPr/>
          </p:nvSpPr>
          <p:spPr bwMode="auto">
            <a:xfrm>
              <a:off x="4514" y="12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1" name="Oval 751"/>
            <p:cNvSpPr>
              <a:spLocks noChangeArrowheads="1"/>
            </p:cNvSpPr>
            <p:nvPr/>
          </p:nvSpPr>
          <p:spPr bwMode="auto">
            <a:xfrm>
              <a:off x="4564" y="128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2" name="Oval 752"/>
            <p:cNvSpPr>
              <a:spLocks noChangeArrowheads="1"/>
            </p:cNvSpPr>
            <p:nvPr/>
          </p:nvSpPr>
          <p:spPr bwMode="auto">
            <a:xfrm>
              <a:off x="4613" y="13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713" name="Group 753"/>
          <p:cNvGrpSpPr>
            <a:grpSpLocks/>
          </p:cNvGrpSpPr>
          <p:nvPr/>
        </p:nvGrpSpPr>
        <p:grpSpPr bwMode="auto">
          <a:xfrm>
            <a:off x="7239000" y="3200400"/>
            <a:ext cx="682625" cy="1230313"/>
            <a:chOff x="4457" y="619"/>
            <a:chExt cx="430" cy="775"/>
          </a:xfrm>
        </p:grpSpPr>
        <p:sp>
          <p:nvSpPr>
            <p:cNvPr id="41714" name="Oval 754"/>
            <p:cNvSpPr>
              <a:spLocks noChangeArrowheads="1"/>
            </p:cNvSpPr>
            <p:nvPr/>
          </p:nvSpPr>
          <p:spPr bwMode="auto">
            <a:xfrm>
              <a:off x="4525" y="681"/>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5" name="Oval 755"/>
            <p:cNvSpPr>
              <a:spLocks noChangeArrowheads="1"/>
            </p:cNvSpPr>
            <p:nvPr/>
          </p:nvSpPr>
          <p:spPr bwMode="auto">
            <a:xfrm>
              <a:off x="4574" y="73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6" name="Oval 756"/>
            <p:cNvSpPr>
              <a:spLocks noChangeArrowheads="1"/>
            </p:cNvSpPr>
            <p:nvPr/>
          </p:nvSpPr>
          <p:spPr bwMode="auto">
            <a:xfrm>
              <a:off x="4624" y="78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7" name="Oval 757"/>
            <p:cNvSpPr>
              <a:spLocks noChangeArrowheads="1"/>
            </p:cNvSpPr>
            <p:nvPr/>
          </p:nvSpPr>
          <p:spPr bwMode="auto">
            <a:xfrm>
              <a:off x="4527" y="114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8" name="Oval 758"/>
            <p:cNvSpPr>
              <a:spLocks noChangeArrowheads="1"/>
            </p:cNvSpPr>
            <p:nvPr/>
          </p:nvSpPr>
          <p:spPr bwMode="auto">
            <a:xfrm>
              <a:off x="4504" y="79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19" name="Oval 759"/>
            <p:cNvSpPr>
              <a:spLocks noChangeArrowheads="1"/>
            </p:cNvSpPr>
            <p:nvPr/>
          </p:nvSpPr>
          <p:spPr bwMode="auto">
            <a:xfrm>
              <a:off x="4553" y="84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0" name="Oval 760"/>
            <p:cNvSpPr>
              <a:spLocks noChangeArrowheads="1"/>
            </p:cNvSpPr>
            <p:nvPr/>
          </p:nvSpPr>
          <p:spPr bwMode="auto">
            <a:xfrm>
              <a:off x="4516" y="8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1" name="Oval 761"/>
            <p:cNvSpPr>
              <a:spLocks noChangeArrowheads="1"/>
            </p:cNvSpPr>
            <p:nvPr/>
          </p:nvSpPr>
          <p:spPr bwMode="auto">
            <a:xfrm>
              <a:off x="4499" y="74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2" name="Oval 762"/>
            <p:cNvSpPr>
              <a:spLocks noChangeArrowheads="1"/>
            </p:cNvSpPr>
            <p:nvPr/>
          </p:nvSpPr>
          <p:spPr bwMode="auto">
            <a:xfrm>
              <a:off x="4500" y="683"/>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3" name="Oval 763"/>
            <p:cNvSpPr>
              <a:spLocks noChangeArrowheads="1"/>
            </p:cNvSpPr>
            <p:nvPr/>
          </p:nvSpPr>
          <p:spPr bwMode="auto">
            <a:xfrm>
              <a:off x="4526" y="64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4" name="Oval 764"/>
            <p:cNvSpPr>
              <a:spLocks noChangeArrowheads="1"/>
            </p:cNvSpPr>
            <p:nvPr/>
          </p:nvSpPr>
          <p:spPr bwMode="auto">
            <a:xfrm>
              <a:off x="4609" y="61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5" name="Oval 765"/>
            <p:cNvSpPr>
              <a:spLocks noChangeArrowheads="1"/>
            </p:cNvSpPr>
            <p:nvPr/>
          </p:nvSpPr>
          <p:spPr bwMode="auto">
            <a:xfrm>
              <a:off x="4517" y="11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6" name="Oval 766"/>
            <p:cNvSpPr>
              <a:spLocks noChangeArrowheads="1"/>
            </p:cNvSpPr>
            <p:nvPr/>
          </p:nvSpPr>
          <p:spPr bwMode="auto">
            <a:xfrm>
              <a:off x="4732" y="83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7" name="Oval 767"/>
            <p:cNvSpPr>
              <a:spLocks noChangeArrowheads="1"/>
            </p:cNvSpPr>
            <p:nvPr/>
          </p:nvSpPr>
          <p:spPr bwMode="auto">
            <a:xfrm>
              <a:off x="4584" y="89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8" name="Oval 768"/>
            <p:cNvSpPr>
              <a:spLocks noChangeArrowheads="1"/>
            </p:cNvSpPr>
            <p:nvPr/>
          </p:nvSpPr>
          <p:spPr bwMode="auto">
            <a:xfrm>
              <a:off x="4683" y="98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29" name="Oval 769"/>
            <p:cNvSpPr>
              <a:spLocks noChangeArrowheads="1"/>
            </p:cNvSpPr>
            <p:nvPr/>
          </p:nvSpPr>
          <p:spPr bwMode="auto">
            <a:xfrm>
              <a:off x="4718" y="10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0" name="Oval 770"/>
            <p:cNvSpPr>
              <a:spLocks noChangeArrowheads="1"/>
            </p:cNvSpPr>
            <p:nvPr/>
          </p:nvSpPr>
          <p:spPr bwMode="auto">
            <a:xfrm>
              <a:off x="4776" y="111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1" name="Oval 771"/>
            <p:cNvSpPr>
              <a:spLocks noChangeArrowheads="1"/>
            </p:cNvSpPr>
            <p:nvPr/>
          </p:nvSpPr>
          <p:spPr bwMode="auto">
            <a:xfrm>
              <a:off x="4749" y="1154"/>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2" name="Oval 772"/>
            <p:cNvSpPr>
              <a:spLocks noChangeArrowheads="1"/>
            </p:cNvSpPr>
            <p:nvPr/>
          </p:nvSpPr>
          <p:spPr bwMode="auto">
            <a:xfrm>
              <a:off x="4534" y="100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3" name="Oval 773"/>
            <p:cNvSpPr>
              <a:spLocks noChangeArrowheads="1"/>
            </p:cNvSpPr>
            <p:nvPr/>
          </p:nvSpPr>
          <p:spPr bwMode="auto">
            <a:xfrm>
              <a:off x="4583" y="1057"/>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4" name="Oval 774"/>
            <p:cNvSpPr>
              <a:spLocks noChangeArrowheads="1"/>
            </p:cNvSpPr>
            <p:nvPr/>
          </p:nvSpPr>
          <p:spPr bwMode="auto">
            <a:xfrm>
              <a:off x="4633" y="1110"/>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5" name="Oval 775"/>
            <p:cNvSpPr>
              <a:spLocks noChangeArrowheads="1"/>
            </p:cNvSpPr>
            <p:nvPr/>
          </p:nvSpPr>
          <p:spPr bwMode="auto">
            <a:xfrm>
              <a:off x="4547" y="72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6" name="Oval 776"/>
            <p:cNvSpPr>
              <a:spLocks noChangeArrowheads="1"/>
            </p:cNvSpPr>
            <p:nvPr/>
          </p:nvSpPr>
          <p:spPr bwMode="auto">
            <a:xfrm>
              <a:off x="4597" y="77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7" name="Oval 777"/>
            <p:cNvSpPr>
              <a:spLocks noChangeArrowheads="1"/>
            </p:cNvSpPr>
            <p:nvPr/>
          </p:nvSpPr>
          <p:spPr bwMode="auto">
            <a:xfrm>
              <a:off x="4646" y="83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8" name="Oval 778"/>
            <p:cNvSpPr>
              <a:spLocks noChangeArrowheads="1"/>
            </p:cNvSpPr>
            <p:nvPr/>
          </p:nvSpPr>
          <p:spPr bwMode="auto">
            <a:xfrm>
              <a:off x="4696" y="8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39" name="Oval 779"/>
            <p:cNvSpPr>
              <a:spLocks noChangeArrowheads="1"/>
            </p:cNvSpPr>
            <p:nvPr/>
          </p:nvSpPr>
          <p:spPr bwMode="auto">
            <a:xfrm>
              <a:off x="4595" y="95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0" name="Oval 780"/>
            <p:cNvSpPr>
              <a:spLocks noChangeArrowheads="1"/>
            </p:cNvSpPr>
            <p:nvPr/>
          </p:nvSpPr>
          <p:spPr bwMode="auto">
            <a:xfrm>
              <a:off x="4559" y="956"/>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1" name="Oval 781"/>
            <p:cNvSpPr>
              <a:spLocks noChangeArrowheads="1"/>
            </p:cNvSpPr>
            <p:nvPr/>
          </p:nvSpPr>
          <p:spPr bwMode="auto">
            <a:xfrm>
              <a:off x="4608" y="100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2" name="Oval 782"/>
            <p:cNvSpPr>
              <a:spLocks noChangeArrowheads="1"/>
            </p:cNvSpPr>
            <p:nvPr/>
          </p:nvSpPr>
          <p:spPr bwMode="auto">
            <a:xfrm>
              <a:off x="4658" y="1062"/>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3" name="Oval 783"/>
            <p:cNvSpPr>
              <a:spLocks noChangeArrowheads="1"/>
            </p:cNvSpPr>
            <p:nvPr/>
          </p:nvSpPr>
          <p:spPr bwMode="auto">
            <a:xfrm>
              <a:off x="4505" y="111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4" name="Oval 784"/>
            <p:cNvSpPr>
              <a:spLocks noChangeArrowheads="1"/>
            </p:cNvSpPr>
            <p:nvPr/>
          </p:nvSpPr>
          <p:spPr bwMode="auto">
            <a:xfrm>
              <a:off x="4794" y="104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5" name="Oval 785"/>
            <p:cNvSpPr>
              <a:spLocks noChangeArrowheads="1"/>
            </p:cNvSpPr>
            <p:nvPr/>
          </p:nvSpPr>
          <p:spPr bwMode="auto">
            <a:xfrm>
              <a:off x="4753" y="99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6" name="Oval 786"/>
            <p:cNvSpPr>
              <a:spLocks noChangeArrowheads="1"/>
            </p:cNvSpPr>
            <p:nvPr/>
          </p:nvSpPr>
          <p:spPr bwMode="auto">
            <a:xfrm>
              <a:off x="4721" y="6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7" name="Oval 787"/>
            <p:cNvSpPr>
              <a:spLocks noChangeArrowheads="1"/>
            </p:cNvSpPr>
            <p:nvPr/>
          </p:nvSpPr>
          <p:spPr bwMode="auto">
            <a:xfrm>
              <a:off x="4665" y="6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8" name="Oval 788"/>
            <p:cNvSpPr>
              <a:spLocks noChangeArrowheads="1"/>
            </p:cNvSpPr>
            <p:nvPr/>
          </p:nvSpPr>
          <p:spPr bwMode="auto">
            <a:xfrm>
              <a:off x="4758" y="71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49" name="Oval 789"/>
            <p:cNvSpPr>
              <a:spLocks noChangeArrowheads="1"/>
            </p:cNvSpPr>
            <p:nvPr/>
          </p:nvSpPr>
          <p:spPr bwMode="auto">
            <a:xfrm>
              <a:off x="4701" y="70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0" name="Oval 790"/>
            <p:cNvSpPr>
              <a:spLocks noChangeArrowheads="1"/>
            </p:cNvSpPr>
            <p:nvPr/>
          </p:nvSpPr>
          <p:spPr bwMode="auto">
            <a:xfrm>
              <a:off x="4674" y="69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1" name="Oval 791"/>
            <p:cNvSpPr>
              <a:spLocks noChangeArrowheads="1"/>
            </p:cNvSpPr>
            <p:nvPr/>
          </p:nvSpPr>
          <p:spPr bwMode="auto">
            <a:xfrm>
              <a:off x="4719" y="7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2" name="Oval 792"/>
            <p:cNvSpPr>
              <a:spLocks noChangeArrowheads="1"/>
            </p:cNvSpPr>
            <p:nvPr/>
          </p:nvSpPr>
          <p:spPr bwMode="auto">
            <a:xfrm>
              <a:off x="4730" y="78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3" name="Oval 793"/>
            <p:cNvSpPr>
              <a:spLocks noChangeArrowheads="1"/>
            </p:cNvSpPr>
            <p:nvPr/>
          </p:nvSpPr>
          <p:spPr bwMode="auto">
            <a:xfrm>
              <a:off x="4780" y="10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4" name="Oval 794"/>
            <p:cNvSpPr>
              <a:spLocks noChangeArrowheads="1"/>
            </p:cNvSpPr>
            <p:nvPr/>
          </p:nvSpPr>
          <p:spPr bwMode="auto">
            <a:xfrm>
              <a:off x="4757" y="107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5" name="Oval 795"/>
            <p:cNvSpPr>
              <a:spLocks noChangeArrowheads="1"/>
            </p:cNvSpPr>
            <p:nvPr/>
          </p:nvSpPr>
          <p:spPr bwMode="auto">
            <a:xfrm>
              <a:off x="4672" y="121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6" name="Oval 796"/>
            <p:cNvSpPr>
              <a:spLocks noChangeArrowheads="1"/>
            </p:cNvSpPr>
            <p:nvPr/>
          </p:nvSpPr>
          <p:spPr bwMode="auto">
            <a:xfrm>
              <a:off x="4636" y="119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7" name="Oval 797"/>
            <p:cNvSpPr>
              <a:spLocks noChangeArrowheads="1"/>
            </p:cNvSpPr>
            <p:nvPr/>
          </p:nvSpPr>
          <p:spPr bwMode="auto">
            <a:xfrm>
              <a:off x="4594" y="1168"/>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8" name="Oval 798"/>
            <p:cNvSpPr>
              <a:spLocks noChangeArrowheads="1"/>
            </p:cNvSpPr>
            <p:nvPr/>
          </p:nvSpPr>
          <p:spPr bwMode="auto">
            <a:xfrm>
              <a:off x="4572" y="114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59" name="Oval 799"/>
            <p:cNvSpPr>
              <a:spLocks noChangeArrowheads="1"/>
            </p:cNvSpPr>
            <p:nvPr/>
          </p:nvSpPr>
          <p:spPr bwMode="auto">
            <a:xfrm>
              <a:off x="4528" y="77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0" name="Oval 800"/>
            <p:cNvSpPr>
              <a:spLocks noChangeArrowheads="1"/>
            </p:cNvSpPr>
            <p:nvPr/>
          </p:nvSpPr>
          <p:spPr bwMode="auto">
            <a:xfrm>
              <a:off x="4578" y="83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1" name="Oval 801"/>
            <p:cNvSpPr>
              <a:spLocks noChangeArrowheads="1"/>
            </p:cNvSpPr>
            <p:nvPr/>
          </p:nvSpPr>
          <p:spPr bwMode="auto">
            <a:xfrm>
              <a:off x="4627" y="883"/>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2" name="Oval 802"/>
            <p:cNvSpPr>
              <a:spLocks noChangeArrowheads="1"/>
            </p:cNvSpPr>
            <p:nvPr/>
          </p:nvSpPr>
          <p:spPr bwMode="auto">
            <a:xfrm>
              <a:off x="4677" y="9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3" name="Oval 803"/>
            <p:cNvSpPr>
              <a:spLocks noChangeArrowheads="1"/>
            </p:cNvSpPr>
            <p:nvPr/>
          </p:nvSpPr>
          <p:spPr bwMode="auto">
            <a:xfrm>
              <a:off x="4700" y="118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4" name="Oval 804"/>
            <p:cNvSpPr>
              <a:spLocks noChangeArrowheads="1"/>
            </p:cNvSpPr>
            <p:nvPr/>
          </p:nvSpPr>
          <p:spPr bwMode="auto">
            <a:xfrm>
              <a:off x="4648" y="708"/>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5" name="Oval 805"/>
            <p:cNvSpPr>
              <a:spLocks noChangeArrowheads="1"/>
            </p:cNvSpPr>
            <p:nvPr/>
          </p:nvSpPr>
          <p:spPr bwMode="auto">
            <a:xfrm>
              <a:off x="4697" y="7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6" name="Oval 806"/>
            <p:cNvSpPr>
              <a:spLocks noChangeArrowheads="1"/>
            </p:cNvSpPr>
            <p:nvPr/>
          </p:nvSpPr>
          <p:spPr bwMode="auto">
            <a:xfrm>
              <a:off x="4710"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7" name="Oval 807"/>
            <p:cNvSpPr>
              <a:spLocks noChangeArrowheads="1"/>
            </p:cNvSpPr>
            <p:nvPr/>
          </p:nvSpPr>
          <p:spPr bwMode="auto">
            <a:xfrm>
              <a:off x="4822" y="107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8" name="Oval 808"/>
            <p:cNvSpPr>
              <a:spLocks noChangeArrowheads="1"/>
            </p:cNvSpPr>
            <p:nvPr/>
          </p:nvSpPr>
          <p:spPr bwMode="auto">
            <a:xfrm>
              <a:off x="4722" y="756"/>
              <a:ext cx="54"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69" name="Oval 809"/>
            <p:cNvSpPr>
              <a:spLocks noChangeArrowheads="1"/>
            </p:cNvSpPr>
            <p:nvPr/>
          </p:nvSpPr>
          <p:spPr bwMode="auto">
            <a:xfrm>
              <a:off x="4648"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0" name="Oval 810"/>
            <p:cNvSpPr>
              <a:spLocks noChangeArrowheads="1"/>
            </p:cNvSpPr>
            <p:nvPr/>
          </p:nvSpPr>
          <p:spPr bwMode="auto">
            <a:xfrm>
              <a:off x="4592" y="703"/>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1" name="Oval 811"/>
            <p:cNvSpPr>
              <a:spLocks noChangeArrowheads="1"/>
            </p:cNvSpPr>
            <p:nvPr/>
          </p:nvSpPr>
          <p:spPr bwMode="auto">
            <a:xfrm>
              <a:off x="4641" y="75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2" name="Oval 812"/>
            <p:cNvSpPr>
              <a:spLocks noChangeArrowheads="1"/>
            </p:cNvSpPr>
            <p:nvPr/>
          </p:nvSpPr>
          <p:spPr bwMode="auto">
            <a:xfrm>
              <a:off x="4691" y="809"/>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3" name="Oval 813"/>
            <p:cNvSpPr>
              <a:spLocks noChangeArrowheads="1"/>
            </p:cNvSpPr>
            <p:nvPr/>
          </p:nvSpPr>
          <p:spPr bwMode="auto">
            <a:xfrm>
              <a:off x="4692" y="8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4" name="Oval 814"/>
            <p:cNvSpPr>
              <a:spLocks noChangeArrowheads="1"/>
            </p:cNvSpPr>
            <p:nvPr/>
          </p:nvSpPr>
          <p:spPr bwMode="auto">
            <a:xfrm>
              <a:off x="4747" y="1110"/>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5" name="Oval 815"/>
            <p:cNvSpPr>
              <a:spLocks noChangeArrowheads="1"/>
            </p:cNvSpPr>
            <p:nvPr/>
          </p:nvSpPr>
          <p:spPr bwMode="auto">
            <a:xfrm>
              <a:off x="4733" y="10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6" name="Oval 816"/>
            <p:cNvSpPr>
              <a:spLocks noChangeArrowheads="1"/>
            </p:cNvSpPr>
            <p:nvPr/>
          </p:nvSpPr>
          <p:spPr bwMode="auto">
            <a:xfrm>
              <a:off x="4658" y="1164"/>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7" name="Oval 817"/>
            <p:cNvSpPr>
              <a:spLocks noChangeArrowheads="1"/>
            </p:cNvSpPr>
            <p:nvPr/>
          </p:nvSpPr>
          <p:spPr bwMode="auto">
            <a:xfrm>
              <a:off x="4683" y="101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8" name="Oval 818"/>
            <p:cNvSpPr>
              <a:spLocks noChangeArrowheads="1"/>
            </p:cNvSpPr>
            <p:nvPr/>
          </p:nvSpPr>
          <p:spPr bwMode="auto">
            <a:xfrm>
              <a:off x="4574" y="100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79" name="Oval 819"/>
            <p:cNvSpPr>
              <a:spLocks noChangeArrowheads="1"/>
            </p:cNvSpPr>
            <p:nvPr/>
          </p:nvSpPr>
          <p:spPr bwMode="auto">
            <a:xfrm>
              <a:off x="4624" y="10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0" name="Oval 820"/>
            <p:cNvSpPr>
              <a:spLocks noChangeArrowheads="1"/>
            </p:cNvSpPr>
            <p:nvPr/>
          </p:nvSpPr>
          <p:spPr bwMode="auto">
            <a:xfrm>
              <a:off x="4645" y="101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1" name="Oval 821"/>
            <p:cNvSpPr>
              <a:spLocks noChangeArrowheads="1"/>
            </p:cNvSpPr>
            <p:nvPr/>
          </p:nvSpPr>
          <p:spPr bwMode="auto">
            <a:xfrm>
              <a:off x="4695" y="106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2" name="Oval 822"/>
            <p:cNvSpPr>
              <a:spLocks noChangeArrowheads="1"/>
            </p:cNvSpPr>
            <p:nvPr/>
          </p:nvSpPr>
          <p:spPr bwMode="auto">
            <a:xfrm>
              <a:off x="4625" y="921"/>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3" name="Oval 823"/>
            <p:cNvSpPr>
              <a:spLocks noChangeArrowheads="1"/>
            </p:cNvSpPr>
            <p:nvPr/>
          </p:nvSpPr>
          <p:spPr bwMode="auto">
            <a:xfrm>
              <a:off x="4636" y="97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4" name="Oval 824"/>
            <p:cNvSpPr>
              <a:spLocks noChangeArrowheads="1"/>
            </p:cNvSpPr>
            <p:nvPr/>
          </p:nvSpPr>
          <p:spPr bwMode="auto">
            <a:xfrm>
              <a:off x="4686" y="102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5" name="Oval 825"/>
            <p:cNvSpPr>
              <a:spLocks noChangeArrowheads="1"/>
            </p:cNvSpPr>
            <p:nvPr/>
          </p:nvSpPr>
          <p:spPr bwMode="auto">
            <a:xfrm>
              <a:off x="4528" y="71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6" name="Oval 826"/>
            <p:cNvSpPr>
              <a:spLocks noChangeArrowheads="1"/>
            </p:cNvSpPr>
            <p:nvPr/>
          </p:nvSpPr>
          <p:spPr bwMode="auto">
            <a:xfrm>
              <a:off x="4577" y="766"/>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7" name="Oval 827"/>
            <p:cNvSpPr>
              <a:spLocks noChangeArrowheads="1"/>
            </p:cNvSpPr>
            <p:nvPr/>
          </p:nvSpPr>
          <p:spPr bwMode="auto">
            <a:xfrm>
              <a:off x="4623" y="63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8" name="Oval 828"/>
            <p:cNvSpPr>
              <a:spLocks noChangeArrowheads="1"/>
            </p:cNvSpPr>
            <p:nvPr/>
          </p:nvSpPr>
          <p:spPr bwMode="auto">
            <a:xfrm>
              <a:off x="4567" y="652"/>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89" name="Oval 829"/>
            <p:cNvSpPr>
              <a:spLocks noChangeArrowheads="1"/>
            </p:cNvSpPr>
            <p:nvPr/>
          </p:nvSpPr>
          <p:spPr bwMode="auto">
            <a:xfrm>
              <a:off x="4747" y="80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0" name="Oval 830"/>
            <p:cNvSpPr>
              <a:spLocks noChangeArrowheads="1"/>
            </p:cNvSpPr>
            <p:nvPr/>
          </p:nvSpPr>
          <p:spPr bwMode="auto">
            <a:xfrm>
              <a:off x="4613" y="6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1" name="Oval 831"/>
            <p:cNvSpPr>
              <a:spLocks noChangeArrowheads="1"/>
            </p:cNvSpPr>
            <p:nvPr/>
          </p:nvSpPr>
          <p:spPr bwMode="auto">
            <a:xfrm>
              <a:off x="4525" y="1114"/>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2" name="Oval 832"/>
            <p:cNvSpPr>
              <a:spLocks noChangeArrowheads="1"/>
            </p:cNvSpPr>
            <p:nvPr/>
          </p:nvSpPr>
          <p:spPr bwMode="auto">
            <a:xfrm>
              <a:off x="4521" y="76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3" name="Oval 833"/>
            <p:cNvSpPr>
              <a:spLocks noChangeArrowheads="1"/>
            </p:cNvSpPr>
            <p:nvPr/>
          </p:nvSpPr>
          <p:spPr bwMode="auto">
            <a:xfrm>
              <a:off x="4571" y="81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4" name="Oval 834"/>
            <p:cNvSpPr>
              <a:spLocks noChangeArrowheads="1"/>
            </p:cNvSpPr>
            <p:nvPr/>
          </p:nvSpPr>
          <p:spPr bwMode="auto">
            <a:xfrm>
              <a:off x="4621" y="86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5" name="Oval 835"/>
            <p:cNvSpPr>
              <a:spLocks noChangeArrowheads="1"/>
            </p:cNvSpPr>
            <p:nvPr/>
          </p:nvSpPr>
          <p:spPr bwMode="auto">
            <a:xfrm>
              <a:off x="4670" y="92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6" name="Oval 836"/>
            <p:cNvSpPr>
              <a:spLocks noChangeArrowheads="1"/>
            </p:cNvSpPr>
            <p:nvPr/>
          </p:nvSpPr>
          <p:spPr bwMode="auto">
            <a:xfrm>
              <a:off x="4720" y="97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7" name="Oval 837"/>
            <p:cNvSpPr>
              <a:spLocks noChangeArrowheads="1"/>
            </p:cNvSpPr>
            <p:nvPr/>
          </p:nvSpPr>
          <p:spPr bwMode="auto">
            <a:xfrm>
              <a:off x="4755" y="103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8" name="Oval 838"/>
            <p:cNvSpPr>
              <a:spLocks noChangeArrowheads="1"/>
            </p:cNvSpPr>
            <p:nvPr/>
          </p:nvSpPr>
          <p:spPr bwMode="auto">
            <a:xfrm>
              <a:off x="4694" y="111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99" name="Oval 839"/>
            <p:cNvSpPr>
              <a:spLocks noChangeArrowheads="1"/>
            </p:cNvSpPr>
            <p:nvPr/>
          </p:nvSpPr>
          <p:spPr bwMode="auto">
            <a:xfrm>
              <a:off x="4521" y="109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0" name="Oval 840"/>
            <p:cNvSpPr>
              <a:spLocks noChangeArrowheads="1"/>
            </p:cNvSpPr>
            <p:nvPr/>
          </p:nvSpPr>
          <p:spPr bwMode="auto">
            <a:xfrm>
              <a:off x="4504" y="106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1" name="Oval 841"/>
            <p:cNvSpPr>
              <a:spLocks noChangeArrowheads="1"/>
            </p:cNvSpPr>
            <p:nvPr/>
          </p:nvSpPr>
          <p:spPr bwMode="auto">
            <a:xfrm>
              <a:off x="4553" y="111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2" name="Oval 842"/>
            <p:cNvSpPr>
              <a:spLocks noChangeArrowheads="1"/>
            </p:cNvSpPr>
            <p:nvPr/>
          </p:nvSpPr>
          <p:spPr bwMode="auto">
            <a:xfrm>
              <a:off x="4575" y="107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3" name="Oval 843"/>
            <p:cNvSpPr>
              <a:spLocks noChangeArrowheads="1"/>
            </p:cNvSpPr>
            <p:nvPr/>
          </p:nvSpPr>
          <p:spPr bwMode="auto">
            <a:xfrm>
              <a:off x="4625" y="112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4" name="Oval 844"/>
            <p:cNvSpPr>
              <a:spLocks noChangeArrowheads="1"/>
            </p:cNvSpPr>
            <p:nvPr/>
          </p:nvSpPr>
          <p:spPr bwMode="auto">
            <a:xfrm>
              <a:off x="4516" y="9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5" name="Oval 845"/>
            <p:cNvSpPr>
              <a:spLocks noChangeArrowheads="1"/>
            </p:cNvSpPr>
            <p:nvPr/>
          </p:nvSpPr>
          <p:spPr bwMode="auto">
            <a:xfrm>
              <a:off x="4566" y="103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6" name="Oval 846"/>
            <p:cNvSpPr>
              <a:spLocks noChangeArrowheads="1"/>
            </p:cNvSpPr>
            <p:nvPr/>
          </p:nvSpPr>
          <p:spPr bwMode="auto">
            <a:xfrm>
              <a:off x="4615" y="108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7" name="Oval 847"/>
            <p:cNvSpPr>
              <a:spLocks noChangeArrowheads="1"/>
            </p:cNvSpPr>
            <p:nvPr/>
          </p:nvSpPr>
          <p:spPr bwMode="auto">
            <a:xfrm>
              <a:off x="4550" y="97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8" name="Oval 848"/>
            <p:cNvSpPr>
              <a:spLocks noChangeArrowheads="1"/>
            </p:cNvSpPr>
            <p:nvPr/>
          </p:nvSpPr>
          <p:spPr bwMode="auto">
            <a:xfrm>
              <a:off x="4600" y="103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09" name="Oval 849"/>
            <p:cNvSpPr>
              <a:spLocks noChangeArrowheads="1"/>
            </p:cNvSpPr>
            <p:nvPr/>
          </p:nvSpPr>
          <p:spPr bwMode="auto">
            <a:xfrm>
              <a:off x="4650" y="10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0" name="Oval 850"/>
            <p:cNvSpPr>
              <a:spLocks noChangeArrowheads="1"/>
            </p:cNvSpPr>
            <p:nvPr/>
          </p:nvSpPr>
          <p:spPr bwMode="auto">
            <a:xfrm>
              <a:off x="4699" y="113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1" name="Oval 851"/>
            <p:cNvSpPr>
              <a:spLocks noChangeArrowheads="1"/>
            </p:cNvSpPr>
            <p:nvPr/>
          </p:nvSpPr>
          <p:spPr bwMode="auto">
            <a:xfrm>
              <a:off x="4834" y="111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2" name="Oval 852"/>
            <p:cNvSpPr>
              <a:spLocks noChangeArrowheads="1"/>
            </p:cNvSpPr>
            <p:nvPr/>
          </p:nvSpPr>
          <p:spPr bwMode="auto">
            <a:xfrm>
              <a:off x="4649" y="12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3" name="Oval 853"/>
            <p:cNvSpPr>
              <a:spLocks noChangeArrowheads="1"/>
            </p:cNvSpPr>
            <p:nvPr/>
          </p:nvSpPr>
          <p:spPr bwMode="auto">
            <a:xfrm>
              <a:off x="4813" y="1115"/>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4" name="Oval 854"/>
            <p:cNvSpPr>
              <a:spLocks noChangeArrowheads="1"/>
            </p:cNvSpPr>
            <p:nvPr/>
          </p:nvSpPr>
          <p:spPr bwMode="auto">
            <a:xfrm>
              <a:off x="4499" y="101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5" name="Oval 855"/>
            <p:cNvSpPr>
              <a:spLocks noChangeArrowheads="1"/>
            </p:cNvSpPr>
            <p:nvPr/>
          </p:nvSpPr>
          <p:spPr bwMode="auto">
            <a:xfrm>
              <a:off x="4500" y="10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6" name="Oval 856"/>
            <p:cNvSpPr>
              <a:spLocks noChangeArrowheads="1"/>
            </p:cNvSpPr>
            <p:nvPr/>
          </p:nvSpPr>
          <p:spPr bwMode="auto">
            <a:xfrm>
              <a:off x="4499" y="116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7" name="Oval 857"/>
            <p:cNvSpPr>
              <a:spLocks noChangeArrowheads="1"/>
            </p:cNvSpPr>
            <p:nvPr/>
          </p:nvSpPr>
          <p:spPr bwMode="auto">
            <a:xfrm>
              <a:off x="4740" y="11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8" name="Oval 858"/>
            <p:cNvSpPr>
              <a:spLocks noChangeArrowheads="1"/>
            </p:cNvSpPr>
            <p:nvPr/>
          </p:nvSpPr>
          <p:spPr bwMode="auto">
            <a:xfrm>
              <a:off x="4794" y="1193"/>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19" name="Oval 859"/>
            <p:cNvSpPr>
              <a:spLocks noChangeArrowheads="1"/>
            </p:cNvSpPr>
            <p:nvPr/>
          </p:nvSpPr>
          <p:spPr bwMode="auto">
            <a:xfrm>
              <a:off x="4743" y="125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0" name="Oval 860"/>
            <p:cNvSpPr>
              <a:spLocks noChangeArrowheads="1"/>
            </p:cNvSpPr>
            <p:nvPr/>
          </p:nvSpPr>
          <p:spPr bwMode="auto">
            <a:xfrm>
              <a:off x="4678" y="125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1" name="Oval 861"/>
            <p:cNvSpPr>
              <a:spLocks noChangeArrowheads="1"/>
            </p:cNvSpPr>
            <p:nvPr/>
          </p:nvSpPr>
          <p:spPr bwMode="auto">
            <a:xfrm>
              <a:off x="4598" y="126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2" name="Oval 862"/>
            <p:cNvSpPr>
              <a:spLocks noChangeArrowheads="1"/>
            </p:cNvSpPr>
            <p:nvPr/>
          </p:nvSpPr>
          <p:spPr bwMode="auto">
            <a:xfrm>
              <a:off x="4580" y="123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3" name="Oval 863"/>
            <p:cNvSpPr>
              <a:spLocks noChangeArrowheads="1"/>
            </p:cNvSpPr>
            <p:nvPr/>
          </p:nvSpPr>
          <p:spPr bwMode="auto">
            <a:xfrm>
              <a:off x="4519" y="119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4" name="Oval 864"/>
            <p:cNvSpPr>
              <a:spLocks noChangeArrowheads="1"/>
            </p:cNvSpPr>
            <p:nvPr/>
          </p:nvSpPr>
          <p:spPr bwMode="auto">
            <a:xfrm>
              <a:off x="4546" y="117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5" name="Oval 865"/>
            <p:cNvSpPr>
              <a:spLocks noChangeArrowheads="1"/>
            </p:cNvSpPr>
            <p:nvPr/>
          </p:nvSpPr>
          <p:spPr bwMode="auto">
            <a:xfrm>
              <a:off x="4590" y="119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6" name="Oval 866"/>
            <p:cNvSpPr>
              <a:spLocks noChangeArrowheads="1"/>
            </p:cNvSpPr>
            <p:nvPr/>
          </p:nvSpPr>
          <p:spPr bwMode="auto">
            <a:xfrm>
              <a:off x="4612" y="121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7" name="Oval 867"/>
            <p:cNvSpPr>
              <a:spLocks noChangeArrowheads="1"/>
            </p:cNvSpPr>
            <p:nvPr/>
          </p:nvSpPr>
          <p:spPr bwMode="auto">
            <a:xfrm>
              <a:off x="4561" y="120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8" name="Oval 868"/>
            <p:cNvSpPr>
              <a:spLocks noChangeArrowheads="1"/>
            </p:cNvSpPr>
            <p:nvPr/>
          </p:nvSpPr>
          <p:spPr bwMode="auto">
            <a:xfrm>
              <a:off x="4639" y="12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29" name="Oval 869"/>
            <p:cNvSpPr>
              <a:spLocks noChangeArrowheads="1"/>
            </p:cNvSpPr>
            <p:nvPr/>
          </p:nvSpPr>
          <p:spPr bwMode="auto">
            <a:xfrm>
              <a:off x="4708" y="1228"/>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0" name="Oval 870"/>
            <p:cNvSpPr>
              <a:spLocks noChangeArrowheads="1"/>
            </p:cNvSpPr>
            <p:nvPr/>
          </p:nvSpPr>
          <p:spPr bwMode="auto">
            <a:xfrm>
              <a:off x="4763" y="121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1" name="Oval 871"/>
            <p:cNvSpPr>
              <a:spLocks noChangeArrowheads="1"/>
            </p:cNvSpPr>
            <p:nvPr/>
          </p:nvSpPr>
          <p:spPr bwMode="auto">
            <a:xfrm>
              <a:off x="4793" y="11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2" name="Oval 872"/>
            <p:cNvSpPr>
              <a:spLocks noChangeArrowheads="1"/>
            </p:cNvSpPr>
            <p:nvPr/>
          </p:nvSpPr>
          <p:spPr bwMode="auto">
            <a:xfrm>
              <a:off x="4528" y="12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3" name="Oval 873"/>
            <p:cNvSpPr>
              <a:spLocks noChangeArrowheads="1"/>
            </p:cNvSpPr>
            <p:nvPr/>
          </p:nvSpPr>
          <p:spPr bwMode="auto">
            <a:xfrm>
              <a:off x="4707" y="129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4" name="Oval 874"/>
            <p:cNvSpPr>
              <a:spLocks noChangeArrowheads="1"/>
            </p:cNvSpPr>
            <p:nvPr/>
          </p:nvSpPr>
          <p:spPr bwMode="auto">
            <a:xfrm>
              <a:off x="4546" y="128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5" name="Oval 875"/>
            <p:cNvSpPr>
              <a:spLocks noChangeArrowheads="1"/>
            </p:cNvSpPr>
            <p:nvPr/>
          </p:nvSpPr>
          <p:spPr bwMode="auto">
            <a:xfrm>
              <a:off x="4457" y="114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6" name="Oval 876"/>
            <p:cNvSpPr>
              <a:spLocks noChangeArrowheads="1"/>
            </p:cNvSpPr>
            <p:nvPr/>
          </p:nvSpPr>
          <p:spPr bwMode="auto">
            <a:xfrm>
              <a:off x="4462" y="118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7" name="Oval 877"/>
            <p:cNvSpPr>
              <a:spLocks noChangeArrowheads="1"/>
            </p:cNvSpPr>
            <p:nvPr/>
          </p:nvSpPr>
          <p:spPr bwMode="auto">
            <a:xfrm>
              <a:off x="4484" y="1184"/>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8" name="Oval 878"/>
            <p:cNvSpPr>
              <a:spLocks noChangeArrowheads="1"/>
            </p:cNvSpPr>
            <p:nvPr/>
          </p:nvSpPr>
          <p:spPr bwMode="auto">
            <a:xfrm>
              <a:off x="4476" y="123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39" name="Oval 879"/>
            <p:cNvSpPr>
              <a:spLocks noChangeArrowheads="1"/>
            </p:cNvSpPr>
            <p:nvPr/>
          </p:nvSpPr>
          <p:spPr bwMode="auto">
            <a:xfrm>
              <a:off x="4511" y="12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0" name="Oval 880"/>
            <p:cNvSpPr>
              <a:spLocks noChangeArrowheads="1"/>
            </p:cNvSpPr>
            <p:nvPr/>
          </p:nvSpPr>
          <p:spPr bwMode="auto">
            <a:xfrm>
              <a:off x="4551" y="128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1" name="Oval 881"/>
            <p:cNvSpPr>
              <a:spLocks noChangeArrowheads="1"/>
            </p:cNvSpPr>
            <p:nvPr/>
          </p:nvSpPr>
          <p:spPr bwMode="auto">
            <a:xfrm>
              <a:off x="4573" y="133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2" name="Oval 882"/>
            <p:cNvSpPr>
              <a:spLocks noChangeArrowheads="1"/>
            </p:cNvSpPr>
            <p:nvPr/>
          </p:nvSpPr>
          <p:spPr bwMode="auto">
            <a:xfrm>
              <a:off x="4834" y="1172"/>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3" name="Oval 883"/>
            <p:cNvSpPr>
              <a:spLocks noChangeArrowheads="1"/>
            </p:cNvSpPr>
            <p:nvPr/>
          </p:nvSpPr>
          <p:spPr bwMode="auto">
            <a:xfrm>
              <a:off x="4825" y="122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4" name="Oval 884"/>
            <p:cNvSpPr>
              <a:spLocks noChangeArrowheads="1"/>
            </p:cNvSpPr>
            <p:nvPr/>
          </p:nvSpPr>
          <p:spPr bwMode="auto">
            <a:xfrm>
              <a:off x="4789" y="125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5" name="Oval 885"/>
            <p:cNvSpPr>
              <a:spLocks noChangeArrowheads="1"/>
            </p:cNvSpPr>
            <p:nvPr/>
          </p:nvSpPr>
          <p:spPr bwMode="auto">
            <a:xfrm>
              <a:off x="4727" y="130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6" name="Oval 886"/>
            <p:cNvSpPr>
              <a:spLocks noChangeArrowheads="1"/>
            </p:cNvSpPr>
            <p:nvPr/>
          </p:nvSpPr>
          <p:spPr bwMode="auto">
            <a:xfrm>
              <a:off x="4648" y="134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7" name="Oval 887"/>
            <p:cNvSpPr>
              <a:spLocks noChangeArrowheads="1"/>
            </p:cNvSpPr>
            <p:nvPr/>
          </p:nvSpPr>
          <p:spPr bwMode="auto">
            <a:xfrm>
              <a:off x="4610" y="131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8" name="Oval 888"/>
            <p:cNvSpPr>
              <a:spLocks noChangeArrowheads="1"/>
            </p:cNvSpPr>
            <p:nvPr/>
          </p:nvSpPr>
          <p:spPr bwMode="auto">
            <a:xfrm>
              <a:off x="4699" y="132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49" name="Oval 889"/>
            <p:cNvSpPr>
              <a:spLocks noChangeArrowheads="1"/>
            </p:cNvSpPr>
            <p:nvPr/>
          </p:nvSpPr>
          <p:spPr bwMode="auto">
            <a:xfrm>
              <a:off x="4762" y="127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0" name="Oval 890"/>
            <p:cNvSpPr>
              <a:spLocks noChangeArrowheads="1"/>
            </p:cNvSpPr>
            <p:nvPr/>
          </p:nvSpPr>
          <p:spPr bwMode="auto">
            <a:xfrm>
              <a:off x="4697" y="1268"/>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1" name="Oval 891"/>
            <p:cNvSpPr>
              <a:spLocks noChangeArrowheads="1"/>
            </p:cNvSpPr>
            <p:nvPr/>
          </p:nvSpPr>
          <p:spPr bwMode="auto">
            <a:xfrm>
              <a:off x="4465" y="117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2" name="Oval 892"/>
            <p:cNvSpPr>
              <a:spLocks noChangeArrowheads="1"/>
            </p:cNvSpPr>
            <p:nvPr/>
          </p:nvSpPr>
          <p:spPr bwMode="auto">
            <a:xfrm>
              <a:off x="4514" y="12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3" name="Oval 893"/>
            <p:cNvSpPr>
              <a:spLocks noChangeArrowheads="1"/>
            </p:cNvSpPr>
            <p:nvPr/>
          </p:nvSpPr>
          <p:spPr bwMode="auto">
            <a:xfrm>
              <a:off x="4564" y="128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4" name="Oval 894"/>
            <p:cNvSpPr>
              <a:spLocks noChangeArrowheads="1"/>
            </p:cNvSpPr>
            <p:nvPr/>
          </p:nvSpPr>
          <p:spPr bwMode="auto">
            <a:xfrm>
              <a:off x="4613" y="13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855" name="Group 895"/>
          <p:cNvGrpSpPr>
            <a:grpSpLocks/>
          </p:cNvGrpSpPr>
          <p:nvPr/>
        </p:nvGrpSpPr>
        <p:grpSpPr bwMode="auto">
          <a:xfrm>
            <a:off x="6019800" y="4876800"/>
            <a:ext cx="682625" cy="1230313"/>
            <a:chOff x="4457" y="619"/>
            <a:chExt cx="430" cy="775"/>
          </a:xfrm>
        </p:grpSpPr>
        <p:sp>
          <p:nvSpPr>
            <p:cNvPr id="41856" name="Oval 896"/>
            <p:cNvSpPr>
              <a:spLocks noChangeArrowheads="1"/>
            </p:cNvSpPr>
            <p:nvPr/>
          </p:nvSpPr>
          <p:spPr bwMode="auto">
            <a:xfrm>
              <a:off x="4525" y="681"/>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7" name="Oval 897"/>
            <p:cNvSpPr>
              <a:spLocks noChangeArrowheads="1"/>
            </p:cNvSpPr>
            <p:nvPr/>
          </p:nvSpPr>
          <p:spPr bwMode="auto">
            <a:xfrm>
              <a:off x="4574" y="73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8" name="Oval 898"/>
            <p:cNvSpPr>
              <a:spLocks noChangeArrowheads="1"/>
            </p:cNvSpPr>
            <p:nvPr/>
          </p:nvSpPr>
          <p:spPr bwMode="auto">
            <a:xfrm>
              <a:off x="4624" y="78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59" name="Oval 899"/>
            <p:cNvSpPr>
              <a:spLocks noChangeArrowheads="1"/>
            </p:cNvSpPr>
            <p:nvPr/>
          </p:nvSpPr>
          <p:spPr bwMode="auto">
            <a:xfrm>
              <a:off x="4527" y="114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0" name="Oval 900"/>
            <p:cNvSpPr>
              <a:spLocks noChangeArrowheads="1"/>
            </p:cNvSpPr>
            <p:nvPr/>
          </p:nvSpPr>
          <p:spPr bwMode="auto">
            <a:xfrm>
              <a:off x="4504" y="79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1" name="Oval 901"/>
            <p:cNvSpPr>
              <a:spLocks noChangeArrowheads="1"/>
            </p:cNvSpPr>
            <p:nvPr/>
          </p:nvSpPr>
          <p:spPr bwMode="auto">
            <a:xfrm>
              <a:off x="4553" y="84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2" name="Oval 902"/>
            <p:cNvSpPr>
              <a:spLocks noChangeArrowheads="1"/>
            </p:cNvSpPr>
            <p:nvPr/>
          </p:nvSpPr>
          <p:spPr bwMode="auto">
            <a:xfrm>
              <a:off x="4516" y="8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3" name="Oval 903"/>
            <p:cNvSpPr>
              <a:spLocks noChangeArrowheads="1"/>
            </p:cNvSpPr>
            <p:nvPr/>
          </p:nvSpPr>
          <p:spPr bwMode="auto">
            <a:xfrm>
              <a:off x="4499" y="74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4" name="Oval 904"/>
            <p:cNvSpPr>
              <a:spLocks noChangeArrowheads="1"/>
            </p:cNvSpPr>
            <p:nvPr/>
          </p:nvSpPr>
          <p:spPr bwMode="auto">
            <a:xfrm>
              <a:off x="4500" y="683"/>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5" name="Oval 905"/>
            <p:cNvSpPr>
              <a:spLocks noChangeArrowheads="1"/>
            </p:cNvSpPr>
            <p:nvPr/>
          </p:nvSpPr>
          <p:spPr bwMode="auto">
            <a:xfrm>
              <a:off x="4526" y="64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6" name="Oval 906"/>
            <p:cNvSpPr>
              <a:spLocks noChangeArrowheads="1"/>
            </p:cNvSpPr>
            <p:nvPr/>
          </p:nvSpPr>
          <p:spPr bwMode="auto">
            <a:xfrm>
              <a:off x="4609" y="61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7" name="Oval 907"/>
            <p:cNvSpPr>
              <a:spLocks noChangeArrowheads="1"/>
            </p:cNvSpPr>
            <p:nvPr/>
          </p:nvSpPr>
          <p:spPr bwMode="auto">
            <a:xfrm>
              <a:off x="4517" y="11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8" name="Oval 908"/>
            <p:cNvSpPr>
              <a:spLocks noChangeArrowheads="1"/>
            </p:cNvSpPr>
            <p:nvPr/>
          </p:nvSpPr>
          <p:spPr bwMode="auto">
            <a:xfrm>
              <a:off x="4732" y="83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69" name="Oval 909"/>
            <p:cNvSpPr>
              <a:spLocks noChangeArrowheads="1"/>
            </p:cNvSpPr>
            <p:nvPr/>
          </p:nvSpPr>
          <p:spPr bwMode="auto">
            <a:xfrm>
              <a:off x="4584" y="89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0" name="Oval 910"/>
            <p:cNvSpPr>
              <a:spLocks noChangeArrowheads="1"/>
            </p:cNvSpPr>
            <p:nvPr/>
          </p:nvSpPr>
          <p:spPr bwMode="auto">
            <a:xfrm>
              <a:off x="4683" y="98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1" name="Oval 911"/>
            <p:cNvSpPr>
              <a:spLocks noChangeArrowheads="1"/>
            </p:cNvSpPr>
            <p:nvPr/>
          </p:nvSpPr>
          <p:spPr bwMode="auto">
            <a:xfrm>
              <a:off x="4718" y="102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2" name="Oval 912"/>
            <p:cNvSpPr>
              <a:spLocks noChangeArrowheads="1"/>
            </p:cNvSpPr>
            <p:nvPr/>
          </p:nvSpPr>
          <p:spPr bwMode="auto">
            <a:xfrm>
              <a:off x="4776" y="111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3" name="Oval 913"/>
            <p:cNvSpPr>
              <a:spLocks noChangeArrowheads="1"/>
            </p:cNvSpPr>
            <p:nvPr/>
          </p:nvSpPr>
          <p:spPr bwMode="auto">
            <a:xfrm>
              <a:off x="4749" y="1154"/>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4" name="Oval 914"/>
            <p:cNvSpPr>
              <a:spLocks noChangeArrowheads="1"/>
            </p:cNvSpPr>
            <p:nvPr/>
          </p:nvSpPr>
          <p:spPr bwMode="auto">
            <a:xfrm>
              <a:off x="4534" y="100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5" name="Oval 915"/>
            <p:cNvSpPr>
              <a:spLocks noChangeArrowheads="1"/>
            </p:cNvSpPr>
            <p:nvPr/>
          </p:nvSpPr>
          <p:spPr bwMode="auto">
            <a:xfrm>
              <a:off x="4583" y="1057"/>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6" name="Oval 916"/>
            <p:cNvSpPr>
              <a:spLocks noChangeArrowheads="1"/>
            </p:cNvSpPr>
            <p:nvPr/>
          </p:nvSpPr>
          <p:spPr bwMode="auto">
            <a:xfrm>
              <a:off x="4633" y="1110"/>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7" name="Oval 917"/>
            <p:cNvSpPr>
              <a:spLocks noChangeArrowheads="1"/>
            </p:cNvSpPr>
            <p:nvPr/>
          </p:nvSpPr>
          <p:spPr bwMode="auto">
            <a:xfrm>
              <a:off x="4547" y="72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8" name="Oval 918"/>
            <p:cNvSpPr>
              <a:spLocks noChangeArrowheads="1"/>
            </p:cNvSpPr>
            <p:nvPr/>
          </p:nvSpPr>
          <p:spPr bwMode="auto">
            <a:xfrm>
              <a:off x="4597" y="77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79" name="Oval 919"/>
            <p:cNvSpPr>
              <a:spLocks noChangeArrowheads="1"/>
            </p:cNvSpPr>
            <p:nvPr/>
          </p:nvSpPr>
          <p:spPr bwMode="auto">
            <a:xfrm>
              <a:off x="4646" y="83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0" name="Oval 920"/>
            <p:cNvSpPr>
              <a:spLocks noChangeArrowheads="1"/>
            </p:cNvSpPr>
            <p:nvPr/>
          </p:nvSpPr>
          <p:spPr bwMode="auto">
            <a:xfrm>
              <a:off x="4696" y="8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1" name="Oval 921"/>
            <p:cNvSpPr>
              <a:spLocks noChangeArrowheads="1"/>
            </p:cNvSpPr>
            <p:nvPr/>
          </p:nvSpPr>
          <p:spPr bwMode="auto">
            <a:xfrm>
              <a:off x="4595" y="95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 name="Oval 922"/>
            <p:cNvSpPr>
              <a:spLocks noChangeArrowheads="1"/>
            </p:cNvSpPr>
            <p:nvPr/>
          </p:nvSpPr>
          <p:spPr bwMode="auto">
            <a:xfrm>
              <a:off x="4559" y="956"/>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3" name="Oval 923"/>
            <p:cNvSpPr>
              <a:spLocks noChangeArrowheads="1"/>
            </p:cNvSpPr>
            <p:nvPr/>
          </p:nvSpPr>
          <p:spPr bwMode="auto">
            <a:xfrm>
              <a:off x="4608" y="100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4" name="Oval 924"/>
            <p:cNvSpPr>
              <a:spLocks noChangeArrowheads="1"/>
            </p:cNvSpPr>
            <p:nvPr/>
          </p:nvSpPr>
          <p:spPr bwMode="auto">
            <a:xfrm>
              <a:off x="4658" y="1062"/>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5" name="Oval 925"/>
            <p:cNvSpPr>
              <a:spLocks noChangeArrowheads="1"/>
            </p:cNvSpPr>
            <p:nvPr/>
          </p:nvSpPr>
          <p:spPr bwMode="auto">
            <a:xfrm>
              <a:off x="4505" y="111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6" name="Oval 926"/>
            <p:cNvSpPr>
              <a:spLocks noChangeArrowheads="1"/>
            </p:cNvSpPr>
            <p:nvPr/>
          </p:nvSpPr>
          <p:spPr bwMode="auto">
            <a:xfrm>
              <a:off x="4794" y="104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7" name="Oval 927"/>
            <p:cNvSpPr>
              <a:spLocks noChangeArrowheads="1"/>
            </p:cNvSpPr>
            <p:nvPr/>
          </p:nvSpPr>
          <p:spPr bwMode="auto">
            <a:xfrm>
              <a:off x="4753" y="999"/>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8" name="Oval 928"/>
            <p:cNvSpPr>
              <a:spLocks noChangeArrowheads="1"/>
            </p:cNvSpPr>
            <p:nvPr/>
          </p:nvSpPr>
          <p:spPr bwMode="auto">
            <a:xfrm>
              <a:off x="4721" y="6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9" name="Oval 929"/>
            <p:cNvSpPr>
              <a:spLocks noChangeArrowheads="1"/>
            </p:cNvSpPr>
            <p:nvPr/>
          </p:nvSpPr>
          <p:spPr bwMode="auto">
            <a:xfrm>
              <a:off x="4665" y="6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0" name="Oval 930"/>
            <p:cNvSpPr>
              <a:spLocks noChangeArrowheads="1"/>
            </p:cNvSpPr>
            <p:nvPr/>
          </p:nvSpPr>
          <p:spPr bwMode="auto">
            <a:xfrm>
              <a:off x="4758" y="71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1" name="Oval 931"/>
            <p:cNvSpPr>
              <a:spLocks noChangeArrowheads="1"/>
            </p:cNvSpPr>
            <p:nvPr/>
          </p:nvSpPr>
          <p:spPr bwMode="auto">
            <a:xfrm>
              <a:off x="4701" y="70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2" name="Oval 932"/>
            <p:cNvSpPr>
              <a:spLocks noChangeArrowheads="1"/>
            </p:cNvSpPr>
            <p:nvPr/>
          </p:nvSpPr>
          <p:spPr bwMode="auto">
            <a:xfrm>
              <a:off x="4674" y="69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3" name="Oval 933"/>
            <p:cNvSpPr>
              <a:spLocks noChangeArrowheads="1"/>
            </p:cNvSpPr>
            <p:nvPr/>
          </p:nvSpPr>
          <p:spPr bwMode="auto">
            <a:xfrm>
              <a:off x="4719" y="7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4" name="Oval 934"/>
            <p:cNvSpPr>
              <a:spLocks noChangeArrowheads="1"/>
            </p:cNvSpPr>
            <p:nvPr/>
          </p:nvSpPr>
          <p:spPr bwMode="auto">
            <a:xfrm>
              <a:off x="4730" y="78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5" name="Oval 935"/>
            <p:cNvSpPr>
              <a:spLocks noChangeArrowheads="1"/>
            </p:cNvSpPr>
            <p:nvPr/>
          </p:nvSpPr>
          <p:spPr bwMode="auto">
            <a:xfrm>
              <a:off x="4780" y="108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6" name="Oval 936"/>
            <p:cNvSpPr>
              <a:spLocks noChangeArrowheads="1"/>
            </p:cNvSpPr>
            <p:nvPr/>
          </p:nvSpPr>
          <p:spPr bwMode="auto">
            <a:xfrm>
              <a:off x="4757" y="107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7" name="Oval 937"/>
            <p:cNvSpPr>
              <a:spLocks noChangeArrowheads="1"/>
            </p:cNvSpPr>
            <p:nvPr/>
          </p:nvSpPr>
          <p:spPr bwMode="auto">
            <a:xfrm>
              <a:off x="4672" y="121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8" name="Oval 938"/>
            <p:cNvSpPr>
              <a:spLocks noChangeArrowheads="1"/>
            </p:cNvSpPr>
            <p:nvPr/>
          </p:nvSpPr>
          <p:spPr bwMode="auto">
            <a:xfrm>
              <a:off x="4636" y="119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99" name="Oval 939"/>
            <p:cNvSpPr>
              <a:spLocks noChangeArrowheads="1"/>
            </p:cNvSpPr>
            <p:nvPr/>
          </p:nvSpPr>
          <p:spPr bwMode="auto">
            <a:xfrm>
              <a:off x="4594" y="1168"/>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0" name="Oval 940"/>
            <p:cNvSpPr>
              <a:spLocks noChangeArrowheads="1"/>
            </p:cNvSpPr>
            <p:nvPr/>
          </p:nvSpPr>
          <p:spPr bwMode="auto">
            <a:xfrm>
              <a:off x="4572" y="114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1" name="Oval 941"/>
            <p:cNvSpPr>
              <a:spLocks noChangeArrowheads="1"/>
            </p:cNvSpPr>
            <p:nvPr/>
          </p:nvSpPr>
          <p:spPr bwMode="auto">
            <a:xfrm>
              <a:off x="4528" y="77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2" name="Oval 942"/>
            <p:cNvSpPr>
              <a:spLocks noChangeArrowheads="1"/>
            </p:cNvSpPr>
            <p:nvPr/>
          </p:nvSpPr>
          <p:spPr bwMode="auto">
            <a:xfrm>
              <a:off x="4578" y="83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3" name="Oval 943"/>
            <p:cNvSpPr>
              <a:spLocks noChangeArrowheads="1"/>
            </p:cNvSpPr>
            <p:nvPr/>
          </p:nvSpPr>
          <p:spPr bwMode="auto">
            <a:xfrm>
              <a:off x="4627" y="883"/>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4" name="Oval 944"/>
            <p:cNvSpPr>
              <a:spLocks noChangeArrowheads="1"/>
            </p:cNvSpPr>
            <p:nvPr/>
          </p:nvSpPr>
          <p:spPr bwMode="auto">
            <a:xfrm>
              <a:off x="4677" y="936"/>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5" name="Oval 945"/>
            <p:cNvSpPr>
              <a:spLocks noChangeArrowheads="1"/>
            </p:cNvSpPr>
            <p:nvPr/>
          </p:nvSpPr>
          <p:spPr bwMode="auto">
            <a:xfrm>
              <a:off x="4700" y="118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6" name="Oval 946"/>
            <p:cNvSpPr>
              <a:spLocks noChangeArrowheads="1"/>
            </p:cNvSpPr>
            <p:nvPr/>
          </p:nvSpPr>
          <p:spPr bwMode="auto">
            <a:xfrm>
              <a:off x="4648" y="708"/>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7" name="Oval 947"/>
            <p:cNvSpPr>
              <a:spLocks noChangeArrowheads="1"/>
            </p:cNvSpPr>
            <p:nvPr/>
          </p:nvSpPr>
          <p:spPr bwMode="auto">
            <a:xfrm>
              <a:off x="4697" y="7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8" name="Oval 948"/>
            <p:cNvSpPr>
              <a:spLocks noChangeArrowheads="1"/>
            </p:cNvSpPr>
            <p:nvPr/>
          </p:nvSpPr>
          <p:spPr bwMode="auto">
            <a:xfrm>
              <a:off x="4710"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09" name="Oval 949"/>
            <p:cNvSpPr>
              <a:spLocks noChangeArrowheads="1"/>
            </p:cNvSpPr>
            <p:nvPr/>
          </p:nvSpPr>
          <p:spPr bwMode="auto">
            <a:xfrm>
              <a:off x="4822" y="107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0" name="Oval 950"/>
            <p:cNvSpPr>
              <a:spLocks noChangeArrowheads="1"/>
            </p:cNvSpPr>
            <p:nvPr/>
          </p:nvSpPr>
          <p:spPr bwMode="auto">
            <a:xfrm>
              <a:off x="4722" y="756"/>
              <a:ext cx="54"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1" name="Oval 951"/>
            <p:cNvSpPr>
              <a:spLocks noChangeArrowheads="1"/>
            </p:cNvSpPr>
            <p:nvPr/>
          </p:nvSpPr>
          <p:spPr bwMode="auto">
            <a:xfrm>
              <a:off x="4648" y="68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2" name="Oval 952"/>
            <p:cNvSpPr>
              <a:spLocks noChangeArrowheads="1"/>
            </p:cNvSpPr>
            <p:nvPr/>
          </p:nvSpPr>
          <p:spPr bwMode="auto">
            <a:xfrm>
              <a:off x="4592" y="703"/>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3" name="Oval 953"/>
            <p:cNvSpPr>
              <a:spLocks noChangeArrowheads="1"/>
            </p:cNvSpPr>
            <p:nvPr/>
          </p:nvSpPr>
          <p:spPr bwMode="auto">
            <a:xfrm>
              <a:off x="4641" y="756"/>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4" name="Oval 954"/>
            <p:cNvSpPr>
              <a:spLocks noChangeArrowheads="1"/>
            </p:cNvSpPr>
            <p:nvPr/>
          </p:nvSpPr>
          <p:spPr bwMode="auto">
            <a:xfrm>
              <a:off x="4691" y="809"/>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5" name="Oval 955"/>
            <p:cNvSpPr>
              <a:spLocks noChangeArrowheads="1"/>
            </p:cNvSpPr>
            <p:nvPr/>
          </p:nvSpPr>
          <p:spPr bwMode="auto">
            <a:xfrm>
              <a:off x="4692" y="8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6" name="Oval 956"/>
            <p:cNvSpPr>
              <a:spLocks noChangeArrowheads="1"/>
            </p:cNvSpPr>
            <p:nvPr/>
          </p:nvSpPr>
          <p:spPr bwMode="auto">
            <a:xfrm>
              <a:off x="4747" y="1110"/>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7" name="Oval 957"/>
            <p:cNvSpPr>
              <a:spLocks noChangeArrowheads="1"/>
            </p:cNvSpPr>
            <p:nvPr/>
          </p:nvSpPr>
          <p:spPr bwMode="auto">
            <a:xfrm>
              <a:off x="4733" y="10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8" name="Oval 958"/>
            <p:cNvSpPr>
              <a:spLocks noChangeArrowheads="1"/>
            </p:cNvSpPr>
            <p:nvPr/>
          </p:nvSpPr>
          <p:spPr bwMode="auto">
            <a:xfrm>
              <a:off x="4658" y="1164"/>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19" name="Oval 959"/>
            <p:cNvSpPr>
              <a:spLocks noChangeArrowheads="1"/>
            </p:cNvSpPr>
            <p:nvPr/>
          </p:nvSpPr>
          <p:spPr bwMode="auto">
            <a:xfrm>
              <a:off x="4683" y="101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0" name="Oval 960"/>
            <p:cNvSpPr>
              <a:spLocks noChangeArrowheads="1"/>
            </p:cNvSpPr>
            <p:nvPr/>
          </p:nvSpPr>
          <p:spPr bwMode="auto">
            <a:xfrm>
              <a:off x="4574" y="100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1" name="Oval 961"/>
            <p:cNvSpPr>
              <a:spLocks noChangeArrowheads="1"/>
            </p:cNvSpPr>
            <p:nvPr/>
          </p:nvSpPr>
          <p:spPr bwMode="auto">
            <a:xfrm>
              <a:off x="4624" y="106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2" name="Oval 962"/>
            <p:cNvSpPr>
              <a:spLocks noChangeArrowheads="1"/>
            </p:cNvSpPr>
            <p:nvPr/>
          </p:nvSpPr>
          <p:spPr bwMode="auto">
            <a:xfrm>
              <a:off x="4645" y="101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3" name="Oval 963"/>
            <p:cNvSpPr>
              <a:spLocks noChangeArrowheads="1"/>
            </p:cNvSpPr>
            <p:nvPr/>
          </p:nvSpPr>
          <p:spPr bwMode="auto">
            <a:xfrm>
              <a:off x="4695" y="106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4" name="Oval 964"/>
            <p:cNvSpPr>
              <a:spLocks noChangeArrowheads="1"/>
            </p:cNvSpPr>
            <p:nvPr/>
          </p:nvSpPr>
          <p:spPr bwMode="auto">
            <a:xfrm>
              <a:off x="4625" y="921"/>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5" name="Oval 965"/>
            <p:cNvSpPr>
              <a:spLocks noChangeArrowheads="1"/>
            </p:cNvSpPr>
            <p:nvPr/>
          </p:nvSpPr>
          <p:spPr bwMode="auto">
            <a:xfrm>
              <a:off x="4636" y="974"/>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6" name="Oval 966"/>
            <p:cNvSpPr>
              <a:spLocks noChangeArrowheads="1"/>
            </p:cNvSpPr>
            <p:nvPr/>
          </p:nvSpPr>
          <p:spPr bwMode="auto">
            <a:xfrm>
              <a:off x="4686" y="1027"/>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7" name="Oval 967"/>
            <p:cNvSpPr>
              <a:spLocks noChangeArrowheads="1"/>
            </p:cNvSpPr>
            <p:nvPr/>
          </p:nvSpPr>
          <p:spPr bwMode="auto">
            <a:xfrm>
              <a:off x="4528" y="71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8" name="Oval 968"/>
            <p:cNvSpPr>
              <a:spLocks noChangeArrowheads="1"/>
            </p:cNvSpPr>
            <p:nvPr/>
          </p:nvSpPr>
          <p:spPr bwMode="auto">
            <a:xfrm>
              <a:off x="4577" y="766"/>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29" name="Oval 969"/>
            <p:cNvSpPr>
              <a:spLocks noChangeArrowheads="1"/>
            </p:cNvSpPr>
            <p:nvPr/>
          </p:nvSpPr>
          <p:spPr bwMode="auto">
            <a:xfrm>
              <a:off x="4623" y="63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0" name="Oval 970"/>
            <p:cNvSpPr>
              <a:spLocks noChangeArrowheads="1"/>
            </p:cNvSpPr>
            <p:nvPr/>
          </p:nvSpPr>
          <p:spPr bwMode="auto">
            <a:xfrm>
              <a:off x="4567" y="652"/>
              <a:ext cx="54"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1" name="Oval 971"/>
            <p:cNvSpPr>
              <a:spLocks noChangeArrowheads="1"/>
            </p:cNvSpPr>
            <p:nvPr/>
          </p:nvSpPr>
          <p:spPr bwMode="auto">
            <a:xfrm>
              <a:off x="4747" y="80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2" name="Oval 972"/>
            <p:cNvSpPr>
              <a:spLocks noChangeArrowheads="1"/>
            </p:cNvSpPr>
            <p:nvPr/>
          </p:nvSpPr>
          <p:spPr bwMode="auto">
            <a:xfrm>
              <a:off x="4613" y="6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3" name="Oval 973"/>
            <p:cNvSpPr>
              <a:spLocks noChangeArrowheads="1"/>
            </p:cNvSpPr>
            <p:nvPr/>
          </p:nvSpPr>
          <p:spPr bwMode="auto">
            <a:xfrm>
              <a:off x="4525" y="1114"/>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4" name="Oval 974"/>
            <p:cNvSpPr>
              <a:spLocks noChangeArrowheads="1"/>
            </p:cNvSpPr>
            <p:nvPr/>
          </p:nvSpPr>
          <p:spPr bwMode="auto">
            <a:xfrm>
              <a:off x="4521" y="76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5" name="Oval 975"/>
            <p:cNvSpPr>
              <a:spLocks noChangeArrowheads="1"/>
            </p:cNvSpPr>
            <p:nvPr/>
          </p:nvSpPr>
          <p:spPr bwMode="auto">
            <a:xfrm>
              <a:off x="4571" y="81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6" name="Oval 976"/>
            <p:cNvSpPr>
              <a:spLocks noChangeArrowheads="1"/>
            </p:cNvSpPr>
            <p:nvPr/>
          </p:nvSpPr>
          <p:spPr bwMode="auto">
            <a:xfrm>
              <a:off x="4621" y="86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7" name="Oval 977"/>
            <p:cNvSpPr>
              <a:spLocks noChangeArrowheads="1"/>
            </p:cNvSpPr>
            <p:nvPr/>
          </p:nvSpPr>
          <p:spPr bwMode="auto">
            <a:xfrm>
              <a:off x="4670" y="920"/>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8" name="Oval 978"/>
            <p:cNvSpPr>
              <a:spLocks noChangeArrowheads="1"/>
            </p:cNvSpPr>
            <p:nvPr/>
          </p:nvSpPr>
          <p:spPr bwMode="auto">
            <a:xfrm>
              <a:off x="4720" y="97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39" name="Oval 979"/>
            <p:cNvSpPr>
              <a:spLocks noChangeArrowheads="1"/>
            </p:cNvSpPr>
            <p:nvPr/>
          </p:nvSpPr>
          <p:spPr bwMode="auto">
            <a:xfrm>
              <a:off x="4755" y="1037"/>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0" name="Oval 980"/>
            <p:cNvSpPr>
              <a:spLocks noChangeArrowheads="1"/>
            </p:cNvSpPr>
            <p:nvPr/>
          </p:nvSpPr>
          <p:spPr bwMode="auto">
            <a:xfrm>
              <a:off x="4694" y="111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1" name="Oval 981"/>
            <p:cNvSpPr>
              <a:spLocks noChangeArrowheads="1"/>
            </p:cNvSpPr>
            <p:nvPr/>
          </p:nvSpPr>
          <p:spPr bwMode="auto">
            <a:xfrm>
              <a:off x="4521" y="109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2" name="Oval 982"/>
            <p:cNvSpPr>
              <a:spLocks noChangeArrowheads="1"/>
            </p:cNvSpPr>
            <p:nvPr/>
          </p:nvSpPr>
          <p:spPr bwMode="auto">
            <a:xfrm>
              <a:off x="4504" y="106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3" name="Oval 983"/>
            <p:cNvSpPr>
              <a:spLocks noChangeArrowheads="1"/>
            </p:cNvSpPr>
            <p:nvPr/>
          </p:nvSpPr>
          <p:spPr bwMode="auto">
            <a:xfrm>
              <a:off x="4553" y="111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4" name="Oval 984"/>
            <p:cNvSpPr>
              <a:spLocks noChangeArrowheads="1"/>
            </p:cNvSpPr>
            <p:nvPr/>
          </p:nvSpPr>
          <p:spPr bwMode="auto">
            <a:xfrm>
              <a:off x="4575" y="1073"/>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5" name="Oval 985"/>
            <p:cNvSpPr>
              <a:spLocks noChangeArrowheads="1"/>
            </p:cNvSpPr>
            <p:nvPr/>
          </p:nvSpPr>
          <p:spPr bwMode="auto">
            <a:xfrm>
              <a:off x="4625" y="112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6" name="Oval 986"/>
            <p:cNvSpPr>
              <a:spLocks noChangeArrowheads="1"/>
            </p:cNvSpPr>
            <p:nvPr/>
          </p:nvSpPr>
          <p:spPr bwMode="auto">
            <a:xfrm>
              <a:off x="4516" y="980"/>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7" name="Oval 987"/>
            <p:cNvSpPr>
              <a:spLocks noChangeArrowheads="1"/>
            </p:cNvSpPr>
            <p:nvPr/>
          </p:nvSpPr>
          <p:spPr bwMode="auto">
            <a:xfrm>
              <a:off x="4566" y="103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8" name="Oval 988"/>
            <p:cNvSpPr>
              <a:spLocks noChangeArrowheads="1"/>
            </p:cNvSpPr>
            <p:nvPr/>
          </p:nvSpPr>
          <p:spPr bwMode="auto">
            <a:xfrm>
              <a:off x="4615" y="1086"/>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49" name="Oval 989"/>
            <p:cNvSpPr>
              <a:spLocks noChangeArrowheads="1"/>
            </p:cNvSpPr>
            <p:nvPr/>
          </p:nvSpPr>
          <p:spPr bwMode="auto">
            <a:xfrm>
              <a:off x="4550" y="979"/>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0" name="Oval 990"/>
            <p:cNvSpPr>
              <a:spLocks noChangeArrowheads="1"/>
            </p:cNvSpPr>
            <p:nvPr/>
          </p:nvSpPr>
          <p:spPr bwMode="auto">
            <a:xfrm>
              <a:off x="4600" y="1032"/>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1" name="Oval 991"/>
            <p:cNvSpPr>
              <a:spLocks noChangeArrowheads="1"/>
            </p:cNvSpPr>
            <p:nvPr/>
          </p:nvSpPr>
          <p:spPr bwMode="auto">
            <a:xfrm>
              <a:off x="4650" y="10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2" name="Oval 992"/>
            <p:cNvSpPr>
              <a:spLocks noChangeArrowheads="1"/>
            </p:cNvSpPr>
            <p:nvPr/>
          </p:nvSpPr>
          <p:spPr bwMode="auto">
            <a:xfrm>
              <a:off x="4699" y="113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3" name="Oval 993"/>
            <p:cNvSpPr>
              <a:spLocks noChangeArrowheads="1"/>
            </p:cNvSpPr>
            <p:nvPr/>
          </p:nvSpPr>
          <p:spPr bwMode="auto">
            <a:xfrm>
              <a:off x="4834" y="111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4" name="Oval 994"/>
            <p:cNvSpPr>
              <a:spLocks noChangeArrowheads="1"/>
            </p:cNvSpPr>
            <p:nvPr/>
          </p:nvSpPr>
          <p:spPr bwMode="auto">
            <a:xfrm>
              <a:off x="4649" y="12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5" name="Oval 995"/>
            <p:cNvSpPr>
              <a:spLocks noChangeArrowheads="1"/>
            </p:cNvSpPr>
            <p:nvPr/>
          </p:nvSpPr>
          <p:spPr bwMode="auto">
            <a:xfrm>
              <a:off x="4813" y="1115"/>
              <a:ext cx="54"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6" name="Oval 996"/>
            <p:cNvSpPr>
              <a:spLocks noChangeArrowheads="1"/>
            </p:cNvSpPr>
            <p:nvPr/>
          </p:nvSpPr>
          <p:spPr bwMode="auto">
            <a:xfrm>
              <a:off x="4499" y="101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7" name="Oval 997"/>
            <p:cNvSpPr>
              <a:spLocks noChangeArrowheads="1"/>
            </p:cNvSpPr>
            <p:nvPr/>
          </p:nvSpPr>
          <p:spPr bwMode="auto">
            <a:xfrm>
              <a:off x="4500" y="1093"/>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8" name="Oval 998"/>
            <p:cNvSpPr>
              <a:spLocks noChangeArrowheads="1"/>
            </p:cNvSpPr>
            <p:nvPr/>
          </p:nvSpPr>
          <p:spPr bwMode="auto">
            <a:xfrm>
              <a:off x="4499" y="116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59" name="Oval 999"/>
            <p:cNvSpPr>
              <a:spLocks noChangeArrowheads="1"/>
            </p:cNvSpPr>
            <p:nvPr/>
          </p:nvSpPr>
          <p:spPr bwMode="auto">
            <a:xfrm>
              <a:off x="4740" y="1185"/>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0" name="Oval 1000"/>
            <p:cNvSpPr>
              <a:spLocks noChangeArrowheads="1"/>
            </p:cNvSpPr>
            <p:nvPr/>
          </p:nvSpPr>
          <p:spPr bwMode="auto">
            <a:xfrm>
              <a:off x="4794" y="1193"/>
              <a:ext cx="53"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1" name="Oval 1001"/>
            <p:cNvSpPr>
              <a:spLocks noChangeArrowheads="1"/>
            </p:cNvSpPr>
            <p:nvPr/>
          </p:nvSpPr>
          <p:spPr bwMode="auto">
            <a:xfrm>
              <a:off x="4743" y="1250"/>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2" name="Oval 1002"/>
            <p:cNvSpPr>
              <a:spLocks noChangeArrowheads="1"/>
            </p:cNvSpPr>
            <p:nvPr/>
          </p:nvSpPr>
          <p:spPr bwMode="auto">
            <a:xfrm>
              <a:off x="4678" y="1258"/>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3" name="Oval 1003"/>
            <p:cNvSpPr>
              <a:spLocks noChangeArrowheads="1"/>
            </p:cNvSpPr>
            <p:nvPr/>
          </p:nvSpPr>
          <p:spPr bwMode="auto">
            <a:xfrm>
              <a:off x="4598" y="126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4" name="Oval 1004"/>
            <p:cNvSpPr>
              <a:spLocks noChangeArrowheads="1"/>
            </p:cNvSpPr>
            <p:nvPr/>
          </p:nvSpPr>
          <p:spPr bwMode="auto">
            <a:xfrm>
              <a:off x="4580" y="123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5" name="Oval 1005"/>
            <p:cNvSpPr>
              <a:spLocks noChangeArrowheads="1"/>
            </p:cNvSpPr>
            <p:nvPr/>
          </p:nvSpPr>
          <p:spPr bwMode="auto">
            <a:xfrm>
              <a:off x="4519" y="119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6" name="Oval 1006"/>
            <p:cNvSpPr>
              <a:spLocks noChangeArrowheads="1"/>
            </p:cNvSpPr>
            <p:nvPr/>
          </p:nvSpPr>
          <p:spPr bwMode="auto">
            <a:xfrm>
              <a:off x="4546" y="1173"/>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7" name="Oval 1007"/>
            <p:cNvSpPr>
              <a:spLocks noChangeArrowheads="1"/>
            </p:cNvSpPr>
            <p:nvPr/>
          </p:nvSpPr>
          <p:spPr bwMode="auto">
            <a:xfrm>
              <a:off x="4590" y="1194"/>
              <a:ext cx="52"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8" name="Oval 1008"/>
            <p:cNvSpPr>
              <a:spLocks noChangeArrowheads="1"/>
            </p:cNvSpPr>
            <p:nvPr/>
          </p:nvSpPr>
          <p:spPr bwMode="auto">
            <a:xfrm>
              <a:off x="4612" y="121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69" name="Oval 1009"/>
            <p:cNvSpPr>
              <a:spLocks noChangeArrowheads="1"/>
            </p:cNvSpPr>
            <p:nvPr/>
          </p:nvSpPr>
          <p:spPr bwMode="auto">
            <a:xfrm>
              <a:off x="4561" y="120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0" name="Oval 1010"/>
            <p:cNvSpPr>
              <a:spLocks noChangeArrowheads="1"/>
            </p:cNvSpPr>
            <p:nvPr/>
          </p:nvSpPr>
          <p:spPr bwMode="auto">
            <a:xfrm>
              <a:off x="4639" y="124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1" name="Oval 1011"/>
            <p:cNvSpPr>
              <a:spLocks noChangeArrowheads="1"/>
            </p:cNvSpPr>
            <p:nvPr/>
          </p:nvSpPr>
          <p:spPr bwMode="auto">
            <a:xfrm>
              <a:off x="4708" y="1228"/>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2" name="Oval 1012"/>
            <p:cNvSpPr>
              <a:spLocks noChangeArrowheads="1"/>
            </p:cNvSpPr>
            <p:nvPr/>
          </p:nvSpPr>
          <p:spPr bwMode="auto">
            <a:xfrm>
              <a:off x="4763" y="1215"/>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3" name="Oval 1013"/>
            <p:cNvSpPr>
              <a:spLocks noChangeArrowheads="1"/>
            </p:cNvSpPr>
            <p:nvPr/>
          </p:nvSpPr>
          <p:spPr bwMode="auto">
            <a:xfrm>
              <a:off x="4793" y="11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4" name="Oval 1014"/>
            <p:cNvSpPr>
              <a:spLocks noChangeArrowheads="1"/>
            </p:cNvSpPr>
            <p:nvPr/>
          </p:nvSpPr>
          <p:spPr bwMode="auto">
            <a:xfrm>
              <a:off x="4528" y="1247"/>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5" name="Oval 1015"/>
            <p:cNvSpPr>
              <a:spLocks noChangeArrowheads="1"/>
            </p:cNvSpPr>
            <p:nvPr/>
          </p:nvSpPr>
          <p:spPr bwMode="auto">
            <a:xfrm>
              <a:off x="4707" y="1290"/>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6" name="Oval 1016"/>
            <p:cNvSpPr>
              <a:spLocks noChangeArrowheads="1"/>
            </p:cNvSpPr>
            <p:nvPr/>
          </p:nvSpPr>
          <p:spPr bwMode="auto">
            <a:xfrm>
              <a:off x="4546" y="1281"/>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7" name="Oval 1017"/>
            <p:cNvSpPr>
              <a:spLocks noChangeArrowheads="1"/>
            </p:cNvSpPr>
            <p:nvPr/>
          </p:nvSpPr>
          <p:spPr bwMode="auto">
            <a:xfrm>
              <a:off x="4457" y="1144"/>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8" name="Oval 1018"/>
            <p:cNvSpPr>
              <a:spLocks noChangeArrowheads="1"/>
            </p:cNvSpPr>
            <p:nvPr/>
          </p:nvSpPr>
          <p:spPr bwMode="auto">
            <a:xfrm>
              <a:off x="4462" y="118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79" name="Oval 1019"/>
            <p:cNvSpPr>
              <a:spLocks noChangeArrowheads="1"/>
            </p:cNvSpPr>
            <p:nvPr/>
          </p:nvSpPr>
          <p:spPr bwMode="auto">
            <a:xfrm>
              <a:off x="4484" y="1184"/>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0" name="Oval 1020"/>
            <p:cNvSpPr>
              <a:spLocks noChangeArrowheads="1"/>
            </p:cNvSpPr>
            <p:nvPr/>
          </p:nvSpPr>
          <p:spPr bwMode="auto">
            <a:xfrm>
              <a:off x="4476" y="123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1" name="Oval 1021"/>
            <p:cNvSpPr>
              <a:spLocks noChangeArrowheads="1"/>
            </p:cNvSpPr>
            <p:nvPr/>
          </p:nvSpPr>
          <p:spPr bwMode="auto">
            <a:xfrm>
              <a:off x="4511" y="1259"/>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2" name="Oval 1022"/>
            <p:cNvSpPr>
              <a:spLocks noChangeArrowheads="1"/>
            </p:cNvSpPr>
            <p:nvPr/>
          </p:nvSpPr>
          <p:spPr bwMode="auto">
            <a:xfrm>
              <a:off x="4551" y="128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3" name="Oval 1023"/>
            <p:cNvSpPr>
              <a:spLocks noChangeArrowheads="1"/>
            </p:cNvSpPr>
            <p:nvPr/>
          </p:nvSpPr>
          <p:spPr bwMode="auto">
            <a:xfrm>
              <a:off x="4573" y="1334"/>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4" name="Oval 0"/>
            <p:cNvSpPr>
              <a:spLocks noChangeArrowheads="1"/>
            </p:cNvSpPr>
            <p:nvPr/>
          </p:nvSpPr>
          <p:spPr bwMode="auto">
            <a:xfrm>
              <a:off x="4834" y="1172"/>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5" name="Oval 1"/>
            <p:cNvSpPr>
              <a:spLocks noChangeArrowheads="1"/>
            </p:cNvSpPr>
            <p:nvPr/>
          </p:nvSpPr>
          <p:spPr bwMode="auto">
            <a:xfrm>
              <a:off x="4825" y="1220"/>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6" name="Oval 2"/>
            <p:cNvSpPr>
              <a:spLocks noChangeArrowheads="1"/>
            </p:cNvSpPr>
            <p:nvPr/>
          </p:nvSpPr>
          <p:spPr bwMode="auto">
            <a:xfrm>
              <a:off x="4789" y="1252"/>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7" name="Oval 3"/>
            <p:cNvSpPr>
              <a:spLocks noChangeArrowheads="1"/>
            </p:cNvSpPr>
            <p:nvPr/>
          </p:nvSpPr>
          <p:spPr bwMode="auto">
            <a:xfrm>
              <a:off x="4727" y="1305"/>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8" name="Oval 4"/>
            <p:cNvSpPr>
              <a:spLocks noChangeArrowheads="1"/>
            </p:cNvSpPr>
            <p:nvPr/>
          </p:nvSpPr>
          <p:spPr bwMode="auto">
            <a:xfrm>
              <a:off x="4648" y="1343"/>
              <a:ext cx="52"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89" name="Oval 5"/>
            <p:cNvSpPr>
              <a:spLocks noChangeArrowheads="1"/>
            </p:cNvSpPr>
            <p:nvPr/>
          </p:nvSpPr>
          <p:spPr bwMode="auto">
            <a:xfrm>
              <a:off x="4610" y="1313"/>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0" name="Oval 6"/>
            <p:cNvSpPr>
              <a:spLocks noChangeArrowheads="1"/>
            </p:cNvSpPr>
            <p:nvPr/>
          </p:nvSpPr>
          <p:spPr bwMode="auto">
            <a:xfrm>
              <a:off x="4699" y="1321"/>
              <a:ext cx="52"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1" name="Oval 7"/>
            <p:cNvSpPr>
              <a:spLocks noChangeArrowheads="1"/>
            </p:cNvSpPr>
            <p:nvPr/>
          </p:nvSpPr>
          <p:spPr bwMode="auto">
            <a:xfrm>
              <a:off x="4762" y="1271"/>
              <a:ext cx="53" cy="51"/>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2" name="Oval 8"/>
            <p:cNvSpPr>
              <a:spLocks noChangeArrowheads="1"/>
            </p:cNvSpPr>
            <p:nvPr/>
          </p:nvSpPr>
          <p:spPr bwMode="auto">
            <a:xfrm>
              <a:off x="4697" y="1268"/>
              <a:ext cx="53" cy="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3" name="Oval 9"/>
            <p:cNvSpPr>
              <a:spLocks noChangeArrowheads="1"/>
            </p:cNvSpPr>
            <p:nvPr/>
          </p:nvSpPr>
          <p:spPr bwMode="auto">
            <a:xfrm>
              <a:off x="4465" y="1179"/>
              <a:ext cx="52"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4" name="Oval 10"/>
            <p:cNvSpPr>
              <a:spLocks noChangeArrowheads="1"/>
            </p:cNvSpPr>
            <p:nvPr/>
          </p:nvSpPr>
          <p:spPr bwMode="auto">
            <a:xfrm>
              <a:off x="4514" y="1232"/>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5" name="Oval 11"/>
            <p:cNvSpPr>
              <a:spLocks noChangeArrowheads="1"/>
            </p:cNvSpPr>
            <p:nvPr/>
          </p:nvSpPr>
          <p:spPr bwMode="auto">
            <a:xfrm>
              <a:off x="4564" y="1285"/>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6" name="Oval 12"/>
            <p:cNvSpPr>
              <a:spLocks noChangeArrowheads="1"/>
            </p:cNvSpPr>
            <p:nvPr/>
          </p:nvSpPr>
          <p:spPr bwMode="auto">
            <a:xfrm>
              <a:off x="4613" y="1338"/>
              <a:ext cx="53"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7032071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3000" fill="hold"/>
                                        <p:tgtEl>
                                          <p:spTgt spid="40965"/>
                                        </p:tgtEl>
                                        <p:attrNameLst>
                                          <p:attrName>ppt_x</p:attrName>
                                        </p:attrNameLst>
                                      </p:cBhvr>
                                      <p:tavLst>
                                        <p:tav tm="0">
                                          <p:val>
                                            <p:strVal val="0-#ppt_w/2"/>
                                          </p:val>
                                        </p:tav>
                                        <p:tav tm="100000">
                                          <p:val>
                                            <p:strVal val="#ppt_x"/>
                                          </p:val>
                                        </p:tav>
                                      </p:tavLst>
                                    </p:anim>
                                    <p:anim calcmode="lin" valueType="num">
                                      <p:cBhvr additive="base">
                                        <p:cTn id="8" dur="3000" fill="hold"/>
                                        <p:tgtEl>
                                          <p:spTgt spid="4096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2" presetClass="exit" presetSubtype="2" fill="hold" grpId="1" nodeType="afterEffect">
                                  <p:stCondLst>
                                    <p:cond delay="0"/>
                                  </p:stCondLst>
                                  <p:childTnLst>
                                    <p:anim calcmode="lin" valueType="num">
                                      <p:cBhvr additive="base">
                                        <p:cTn id="11" dur="5000"/>
                                        <p:tgtEl>
                                          <p:spTgt spid="40965"/>
                                        </p:tgtEl>
                                        <p:attrNameLst>
                                          <p:attrName>ppt_x</p:attrName>
                                        </p:attrNameLst>
                                      </p:cBhvr>
                                      <p:tavLst>
                                        <p:tav tm="0">
                                          <p:val>
                                            <p:strVal val="ppt_x"/>
                                          </p:val>
                                        </p:tav>
                                        <p:tav tm="100000">
                                          <p:val>
                                            <p:strVal val="1+ppt_w/2"/>
                                          </p:val>
                                        </p:tav>
                                      </p:tavLst>
                                    </p:anim>
                                    <p:anim calcmode="lin" valueType="num">
                                      <p:cBhvr additive="base">
                                        <p:cTn id="12" dur="5000"/>
                                        <p:tgtEl>
                                          <p:spTgt spid="40965"/>
                                        </p:tgtEl>
                                        <p:attrNameLst>
                                          <p:attrName>ppt_y</p:attrName>
                                        </p:attrNameLst>
                                      </p:cBhvr>
                                      <p:tavLst>
                                        <p:tav tm="0">
                                          <p:val>
                                            <p:strVal val="ppt_y"/>
                                          </p:val>
                                        </p:tav>
                                        <p:tav tm="100000">
                                          <p:val>
                                            <p:strVal val="ppt_y"/>
                                          </p:val>
                                        </p:tav>
                                      </p:tavLst>
                                    </p:anim>
                                    <p:set>
                                      <p:cBhvr>
                                        <p:cTn id="13" dur="1" fill="hold">
                                          <p:stCondLst>
                                            <p:cond delay="4999"/>
                                          </p:stCondLst>
                                        </p:cTn>
                                        <p:tgtEl>
                                          <p:spTgt spid="40965"/>
                                        </p:tgtEl>
                                        <p:attrNameLst>
                                          <p:attrName>style.visibility</p:attrName>
                                        </p:attrNameLst>
                                      </p:cBhvr>
                                      <p:to>
                                        <p:strVal val="hidden"/>
                                      </p:to>
                                    </p:set>
                                  </p:childTnLst>
                                </p:cTn>
                              </p:par>
                              <p:par>
                                <p:cTn id="14" presetID="2" presetClass="exit" presetSubtype="3" fill="hold" grpId="0" nodeType="withEffect">
                                  <p:stCondLst>
                                    <p:cond delay="0"/>
                                  </p:stCondLst>
                                  <p:childTnLst>
                                    <p:anim calcmode="lin" valueType="num">
                                      <p:cBhvr additive="base">
                                        <p:cTn id="15" dur="5000"/>
                                        <p:tgtEl>
                                          <p:spTgt spid="41113"/>
                                        </p:tgtEl>
                                        <p:attrNameLst>
                                          <p:attrName>ppt_x</p:attrName>
                                        </p:attrNameLst>
                                      </p:cBhvr>
                                      <p:tavLst>
                                        <p:tav tm="0">
                                          <p:val>
                                            <p:strVal val="ppt_x"/>
                                          </p:val>
                                        </p:tav>
                                        <p:tav tm="100000">
                                          <p:val>
                                            <p:strVal val="1+ppt_w/2"/>
                                          </p:val>
                                        </p:tav>
                                      </p:tavLst>
                                    </p:anim>
                                    <p:anim calcmode="lin" valueType="num">
                                      <p:cBhvr additive="base">
                                        <p:cTn id="16" dur="5000"/>
                                        <p:tgtEl>
                                          <p:spTgt spid="41113"/>
                                        </p:tgtEl>
                                        <p:attrNameLst>
                                          <p:attrName>ppt_y</p:attrName>
                                        </p:attrNameLst>
                                      </p:cBhvr>
                                      <p:tavLst>
                                        <p:tav tm="0">
                                          <p:val>
                                            <p:strVal val="ppt_y"/>
                                          </p:val>
                                        </p:tav>
                                        <p:tav tm="100000">
                                          <p:val>
                                            <p:strVal val="0-ppt_h/2"/>
                                          </p:val>
                                        </p:tav>
                                      </p:tavLst>
                                    </p:anim>
                                    <p:set>
                                      <p:cBhvr>
                                        <p:cTn id="17" dur="1" fill="hold">
                                          <p:stCondLst>
                                            <p:cond delay="4999"/>
                                          </p:stCondLst>
                                        </p:cTn>
                                        <p:tgtEl>
                                          <p:spTgt spid="41113"/>
                                        </p:tgtEl>
                                        <p:attrNameLst>
                                          <p:attrName>style.visibility</p:attrName>
                                        </p:attrNameLst>
                                      </p:cBhvr>
                                      <p:to>
                                        <p:strVal val="hidden"/>
                                      </p:to>
                                    </p:set>
                                  </p:childTnLst>
                                </p:cTn>
                              </p:par>
                              <p:par>
                                <p:cTn id="18" presetID="2" presetClass="exit" presetSubtype="6" fill="hold" grpId="0" nodeType="withEffect">
                                  <p:stCondLst>
                                    <p:cond delay="0"/>
                                  </p:stCondLst>
                                  <p:childTnLst>
                                    <p:anim calcmode="lin" valueType="num">
                                      <p:cBhvr additive="base">
                                        <p:cTn id="19" dur="5000"/>
                                        <p:tgtEl>
                                          <p:spTgt spid="41114"/>
                                        </p:tgtEl>
                                        <p:attrNameLst>
                                          <p:attrName>ppt_x</p:attrName>
                                        </p:attrNameLst>
                                      </p:cBhvr>
                                      <p:tavLst>
                                        <p:tav tm="0">
                                          <p:val>
                                            <p:strVal val="ppt_x"/>
                                          </p:val>
                                        </p:tav>
                                        <p:tav tm="100000">
                                          <p:val>
                                            <p:strVal val="1+ppt_w/2"/>
                                          </p:val>
                                        </p:tav>
                                      </p:tavLst>
                                    </p:anim>
                                    <p:anim calcmode="lin" valueType="num">
                                      <p:cBhvr additive="base">
                                        <p:cTn id="20" dur="5000"/>
                                        <p:tgtEl>
                                          <p:spTgt spid="41114"/>
                                        </p:tgtEl>
                                        <p:attrNameLst>
                                          <p:attrName>ppt_y</p:attrName>
                                        </p:attrNameLst>
                                      </p:cBhvr>
                                      <p:tavLst>
                                        <p:tav tm="0">
                                          <p:val>
                                            <p:strVal val="ppt_y"/>
                                          </p:val>
                                        </p:tav>
                                        <p:tav tm="100000">
                                          <p:val>
                                            <p:strVal val="1+ppt_h/2"/>
                                          </p:val>
                                        </p:tav>
                                      </p:tavLst>
                                    </p:anim>
                                    <p:set>
                                      <p:cBhvr>
                                        <p:cTn id="21" dur="1" fill="hold">
                                          <p:stCondLst>
                                            <p:cond delay="4999"/>
                                          </p:stCondLst>
                                        </p:cTn>
                                        <p:tgtEl>
                                          <p:spTgt spid="41114"/>
                                        </p:tgtEl>
                                        <p:attrNameLst>
                                          <p:attrName>style.visibility</p:attrName>
                                        </p:attrNameLst>
                                      </p:cBhvr>
                                      <p:to>
                                        <p:strVal val="hidden"/>
                                      </p:to>
                                    </p:set>
                                  </p:childTnLst>
                                </p:cTn>
                              </p:par>
                              <p:par>
                                <p:cTn id="22" presetID="2" presetClass="exit" presetSubtype="6" fill="hold" grpId="0" nodeType="withEffect">
                                  <p:stCondLst>
                                    <p:cond delay="0"/>
                                  </p:stCondLst>
                                  <p:childTnLst>
                                    <p:anim calcmode="lin" valueType="num">
                                      <p:cBhvr additive="base">
                                        <p:cTn id="23" dur="5000"/>
                                        <p:tgtEl>
                                          <p:spTgt spid="40962"/>
                                        </p:tgtEl>
                                        <p:attrNameLst>
                                          <p:attrName>ppt_x</p:attrName>
                                        </p:attrNameLst>
                                      </p:cBhvr>
                                      <p:tavLst>
                                        <p:tav tm="0">
                                          <p:val>
                                            <p:strVal val="ppt_x"/>
                                          </p:val>
                                        </p:tav>
                                        <p:tav tm="100000">
                                          <p:val>
                                            <p:strVal val="1+ppt_w/2"/>
                                          </p:val>
                                        </p:tav>
                                      </p:tavLst>
                                    </p:anim>
                                    <p:anim calcmode="lin" valueType="num">
                                      <p:cBhvr additive="base">
                                        <p:cTn id="24" dur="5000"/>
                                        <p:tgtEl>
                                          <p:spTgt spid="40962"/>
                                        </p:tgtEl>
                                        <p:attrNameLst>
                                          <p:attrName>ppt_y</p:attrName>
                                        </p:attrNameLst>
                                      </p:cBhvr>
                                      <p:tavLst>
                                        <p:tav tm="0">
                                          <p:val>
                                            <p:strVal val="ppt_y"/>
                                          </p:val>
                                        </p:tav>
                                        <p:tav tm="100000">
                                          <p:val>
                                            <p:strVal val="1+ppt_h/2"/>
                                          </p:val>
                                        </p:tav>
                                      </p:tavLst>
                                    </p:anim>
                                    <p:set>
                                      <p:cBhvr>
                                        <p:cTn id="25" dur="1" fill="hold">
                                          <p:stCondLst>
                                            <p:cond delay="4999"/>
                                          </p:stCondLst>
                                        </p:cTn>
                                        <p:tgtEl>
                                          <p:spTgt spid="40962"/>
                                        </p:tgtEl>
                                        <p:attrNameLst>
                                          <p:attrName>style.visibility</p:attrName>
                                        </p:attrNameLst>
                                      </p:cBhvr>
                                      <p:to>
                                        <p:strVal val="hidden"/>
                                      </p:to>
                                    </p:set>
                                  </p:childTnLst>
                                </p:cTn>
                              </p:par>
                              <p:par>
                                <p:cTn id="26" presetID="2" presetClass="exit" presetSubtype="1" fill="hold" nodeType="withEffect">
                                  <p:stCondLst>
                                    <p:cond delay="0"/>
                                  </p:stCondLst>
                                  <p:childTnLst>
                                    <p:anim calcmode="lin" valueType="num">
                                      <p:cBhvr additive="base">
                                        <p:cTn id="27" dur="5000"/>
                                        <p:tgtEl>
                                          <p:spTgt spid="40966"/>
                                        </p:tgtEl>
                                        <p:attrNameLst>
                                          <p:attrName>ppt_x</p:attrName>
                                        </p:attrNameLst>
                                      </p:cBhvr>
                                      <p:tavLst>
                                        <p:tav tm="0">
                                          <p:val>
                                            <p:strVal val="ppt_x"/>
                                          </p:val>
                                        </p:tav>
                                        <p:tav tm="100000">
                                          <p:val>
                                            <p:strVal val="ppt_x"/>
                                          </p:val>
                                        </p:tav>
                                      </p:tavLst>
                                    </p:anim>
                                    <p:anim calcmode="lin" valueType="num">
                                      <p:cBhvr additive="base">
                                        <p:cTn id="28" dur="5000"/>
                                        <p:tgtEl>
                                          <p:spTgt spid="40966"/>
                                        </p:tgtEl>
                                        <p:attrNameLst>
                                          <p:attrName>ppt_y</p:attrName>
                                        </p:attrNameLst>
                                      </p:cBhvr>
                                      <p:tavLst>
                                        <p:tav tm="0">
                                          <p:val>
                                            <p:strVal val="ppt_y"/>
                                          </p:val>
                                        </p:tav>
                                        <p:tav tm="100000">
                                          <p:val>
                                            <p:strVal val="0-ppt_h/2"/>
                                          </p:val>
                                        </p:tav>
                                      </p:tavLst>
                                    </p:anim>
                                    <p:set>
                                      <p:cBhvr>
                                        <p:cTn id="29" dur="1" fill="hold">
                                          <p:stCondLst>
                                            <p:cond delay="4999"/>
                                          </p:stCondLst>
                                        </p:cTn>
                                        <p:tgtEl>
                                          <p:spTgt spid="4096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0"/>
                                        <p:tgtEl>
                                          <p:spTgt spid="41017"/>
                                        </p:tgtEl>
                                        <p:attrNameLst>
                                          <p:attrName>ppt_x</p:attrName>
                                        </p:attrNameLst>
                                      </p:cBhvr>
                                      <p:tavLst>
                                        <p:tav tm="0">
                                          <p:val>
                                            <p:strVal val="ppt_x"/>
                                          </p:val>
                                        </p:tav>
                                        <p:tav tm="100000">
                                          <p:val>
                                            <p:strVal val="ppt_x"/>
                                          </p:val>
                                        </p:tav>
                                      </p:tavLst>
                                    </p:anim>
                                    <p:anim calcmode="lin" valueType="num">
                                      <p:cBhvr additive="base">
                                        <p:cTn id="32" dur="5000"/>
                                        <p:tgtEl>
                                          <p:spTgt spid="41017"/>
                                        </p:tgtEl>
                                        <p:attrNameLst>
                                          <p:attrName>ppt_y</p:attrName>
                                        </p:attrNameLst>
                                      </p:cBhvr>
                                      <p:tavLst>
                                        <p:tav tm="0">
                                          <p:val>
                                            <p:strVal val="ppt_y"/>
                                          </p:val>
                                        </p:tav>
                                        <p:tav tm="100000">
                                          <p:val>
                                            <p:strVal val="1+ppt_h/2"/>
                                          </p:val>
                                        </p:tav>
                                      </p:tavLst>
                                    </p:anim>
                                    <p:set>
                                      <p:cBhvr>
                                        <p:cTn id="33" dur="1" fill="hold">
                                          <p:stCondLst>
                                            <p:cond delay="4999"/>
                                          </p:stCondLst>
                                        </p:cTn>
                                        <p:tgtEl>
                                          <p:spTgt spid="41017"/>
                                        </p:tgtEl>
                                        <p:attrNameLst>
                                          <p:attrName>style.visibility</p:attrName>
                                        </p:attrNameLst>
                                      </p:cBhvr>
                                      <p:to>
                                        <p:strVal val="hidden"/>
                                      </p:to>
                                    </p:set>
                                  </p:childTnLst>
                                </p:cTn>
                              </p:par>
                              <p:par>
                                <p:cTn id="34" presetID="9" presetClass="exit" presetSubtype="0" fill="hold" grpId="0" nodeType="withEffect">
                                  <p:stCondLst>
                                    <p:cond delay="0"/>
                                  </p:stCondLst>
                                  <p:childTnLst>
                                    <p:animEffect transition="out" filter="dissolve">
                                      <p:cBhvr>
                                        <p:cTn id="35" dur="3000"/>
                                        <p:tgtEl>
                                          <p:spTgt spid="41118"/>
                                        </p:tgtEl>
                                      </p:cBhvr>
                                    </p:animEffect>
                                    <p:set>
                                      <p:cBhvr>
                                        <p:cTn id="36" dur="1" fill="hold">
                                          <p:stCondLst>
                                            <p:cond delay="2999"/>
                                          </p:stCondLst>
                                        </p:cTn>
                                        <p:tgtEl>
                                          <p:spTgt spid="4111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111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1116"/>
                                        </p:tgtEl>
                                        <p:attrNameLst>
                                          <p:attrName>style.visibility</p:attrName>
                                        </p:attrNameLst>
                                      </p:cBhvr>
                                      <p:to>
                                        <p:strVal val="hidden"/>
                                      </p:to>
                                    </p:set>
                                  </p:childTnLst>
                                </p:cTn>
                              </p:par>
                            </p:childTnLst>
                          </p:cTn>
                        </p:par>
                        <p:par>
                          <p:cTn id="41" fill="hold" nodeType="afterGroup">
                            <p:stCondLst>
                              <p:cond delay="8000"/>
                            </p:stCondLst>
                            <p:childTnLst>
                              <p:par>
                                <p:cTn id="42" presetID="9" presetClass="entr" presetSubtype="0" fill="hold" grpId="0" nodeType="afterEffect">
                                  <p:stCondLst>
                                    <p:cond delay="0"/>
                                  </p:stCondLst>
                                  <p:childTnLst>
                                    <p:set>
                                      <p:cBhvr>
                                        <p:cTn id="43" dur="1" fill="hold">
                                          <p:stCondLst>
                                            <p:cond delay="0"/>
                                          </p:stCondLst>
                                        </p:cTn>
                                        <p:tgtEl>
                                          <p:spTgt spid="41119"/>
                                        </p:tgtEl>
                                        <p:attrNameLst>
                                          <p:attrName>style.visibility</p:attrName>
                                        </p:attrNameLst>
                                      </p:cBhvr>
                                      <p:to>
                                        <p:strVal val="visible"/>
                                      </p:to>
                                    </p:set>
                                    <p:animEffect transition="in" filter="dissolve">
                                      <p:cBhvr>
                                        <p:cTn id="44" dur="500"/>
                                        <p:tgtEl>
                                          <p:spTgt spid="41119"/>
                                        </p:tgtEl>
                                      </p:cBhvr>
                                    </p:animEffect>
                                  </p:childTnLst>
                                </p:cTn>
                              </p:par>
                              <p:par>
                                <p:cTn id="45" presetID="9" presetClass="entr" presetSubtype="0" fill="hold" nodeType="withEffect">
                                  <p:stCondLst>
                                    <p:cond delay="0"/>
                                  </p:stCondLst>
                                  <p:childTnLst>
                                    <p:set>
                                      <p:cBhvr>
                                        <p:cTn id="46" dur="1" fill="hold">
                                          <p:stCondLst>
                                            <p:cond delay="0"/>
                                          </p:stCondLst>
                                        </p:cTn>
                                        <p:tgtEl>
                                          <p:spTgt spid="41120"/>
                                        </p:tgtEl>
                                        <p:attrNameLst>
                                          <p:attrName>style.visibility</p:attrName>
                                        </p:attrNameLst>
                                      </p:cBhvr>
                                      <p:to>
                                        <p:strVal val="visible"/>
                                      </p:to>
                                    </p:set>
                                    <p:animEffect transition="in" filter="dissolve">
                                      <p:cBhvr>
                                        <p:cTn id="47" dur="500"/>
                                        <p:tgtEl>
                                          <p:spTgt spid="41120"/>
                                        </p:tgtEl>
                                      </p:cBhvr>
                                    </p:animEffect>
                                  </p:childTnLst>
                                </p:cTn>
                              </p:par>
                              <p:par>
                                <p:cTn id="48" presetID="9" presetClass="entr" presetSubtype="0" fill="hold" nodeType="withEffect">
                                  <p:stCondLst>
                                    <p:cond delay="0"/>
                                  </p:stCondLst>
                                  <p:childTnLst>
                                    <p:set>
                                      <p:cBhvr>
                                        <p:cTn id="49" dur="1" fill="hold">
                                          <p:stCondLst>
                                            <p:cond delay="0"/>
                                          </p:stCondLst>
                                        </p:cTn>
                                        <p:tgtEl>
                                          <p:spTgt spid="41167"/>
                                        </p:tgtEl>
                                        <p:attrNameLst>
                                          <p:attrName>style.visibility</p:attrName>
                                        </p:attrNameLst>
                                      </p:cBhvr>
                                      <p:to>
                                        <p:strVal val="visible"/>
                                      </p:to>
                                    </p:set>
                                    <p:animEffect transition="in" filter="dissolve">
                                      <p:cBhvr>
                                        <p:cTn id="50" dur="500"/>
                                        <p:tgtEl>
                                          <p:spTgt spid="4116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1263"/>
                                        </p:tgtEl>
                                        <p:attrNameLst>
                                          <p:attrName>style.visibility</p:attrName>
                                        </p:attrNameLst>
                                      </p:cBhvr>
                                      <p:to>
                                        <p:strVal val="visible"/>
                                      </p:to>
                                    </p:set>
                                    <p:animEffect transition="in" filter="dissolve">
                                      <p:cBhvr>
                                        <p:cTn id="53" dur="500"/>
                                        <p:tgtEl>
                                          <p:spTgt spid="4126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41264"/>
                                        </p:tgtEl>
                                        <p:attrNameLst>
                                          <p:attrName>style.visibility</p:attrName>
                                        </p:attrNameLst>
                                      </p:cBhvr>
                                      <p:to>
                                        <p:strVal val="visible"/>
                                      </p:to>
                                    </p:set>
                                    <p:animEffect transition="in" filter="dissolve">
                                      <p:cBhvr>
                                        <p:cTn id="56" dur="500"/>
                                        <p:tgtEl>
                                          <p:spTgt spid="4126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41265"/>
                                        </p:tgtEl>
                                        <p:attrNameLst>
                                          <p:attrName>style.visibility</p:attrName>
                                        </p:attrNameLst>
                                      </p:cBhvr>
                                      <p:to>
                                        <p:strVal val="visible"/>
                                      </p:to>
                                    </p:set>
                                    <p:animEffect transition="in" filter="dissolve">
                                      <p:cBhvr>
                                        <p:cTn id="59" dur="500"/>
                                        <p:tgtEl>
                                          <p:spTgt spid="4126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41266"/>
                                        </p:tgtEl>
                                        <p:attrNameLst>
                                          <p:attrName>style.visibility</p:attrName>
                                        </p:attrNameLst>
                                      </p:cBhvr>
                                      <p:to>
                                        <p:strVal val="visible"/>
                                      </p:to>
                                    </p:set>
                                    <p:animEffect transition="in" filter="dissolve">
                                      <p:cBhvr>
                                        <p:cTn id="62" dur="500"/>
                                        <p:tgtEl>
                                          <p:spTgt spid="4126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1267"/>
                                        </p:tgtEl>
                                        <p:attrNameLst>
                                          <p:attrName>style.visibility</p:attrName>
                                        </p:attrNameLst>
                                      </p:cBhvr>
                                      <p:to>
                                        <p:strVal val="visible"/>
                                      </p:to>
                                    </p:set>
                                    <p:animEffect transition="in" filter="fade">
                                      <p:cBhvr>
                                        <p:cTn id="65" dur="1000"/>
                                        <p:tgtEl>
                                          <p:spTgt spid="4126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268"/>
                                        </p:tgtEl>
                                        <p:attrNameLst>
                                          <p:attrName>style.visibility</p:attrName>
                                        </p:attrNameLst>
                                      </p:cBhvr>
                                      <p:to>
                                        <p:strVal val="visible"/>
                                      </p:to>
                                    </p:set>
                                    <p:animEffect transition="in" filter="fade">
                                      <p:cBhvr>
                                        <p:cTn id="68" dur="1000"/>
                                        <p:tgtEl>
                                          <p:spTgt spid="4126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xit" presetSubtype="10" fill="hold" grpId="1" nodeType="clickEffect">
                                  <p:stCondLst>
                                    <p:cond delay="0"/>
                                  </p:stCondLst>
                                  <p:childTnLst>
                                    <p:animEffect transition="out" filter="blinds(horizontal)">
                                      <p:cBhvr>
                                        <p:cTn id="72" dur="500"/>
                                        <p:tgtEl>
                                          <p:spTgt spid="41266"/>
                                        </p:tgtEl>
                                      </p:cBhvr>
                                    </p:animEffect>
                                    <p:set>
                                      <p:cBhvr>
                                        <p:cTn id="73" dur="1" fill="hold">
                                          <p:stCondLst>
                                            <p:cond delay="499"/>
                                          </p:stCondLst>
                                        </p:cTn>
                                        <p:tgtEl>
                                          <p:spTgt spid="41266"/>
                                        </p:tgtEl>
                                        <p:attrNameLst>
                                          <p:attrName>style.visibility</p:attrName>
                                        </p:attrNameLst>
                                      </p:cBhvr>
                                      <p:to>
                                        <p:strVal val="hidden"/>
                                      </p:to>
                                    </p:set>
                                  </p:childTnLst>
                                </p:cTn>
                              </p:par>
                              <p:par>
                                <p:cTn id="74" presetID="3" presetClass="exit" presetSubtype="10" fill="hold" grpId="1" nodeType="withEffect">
                                  <p:stCondLst>
                                    <p:cond delay="0"/>
                                  </p:stCondLst>
                                  <p:childTnLst>
                                    <p:animEffect transition="out" filter="blinds(horizontal)">
                                      <p:cBhvr>
                                        <p:cTn id="75" dur="500"/>
                                        <p:tgtEl>
                                          <p:spTgt spid="41265"/>
                                        </p:tgtEl>
                                      </p:cBhvr>
                                    </p:animEffect>
                                    <p:set>
                                      <p:cBhvr>
                                        <p:cTn id="76" dur="1" fill="hold">
                                          <p:stCondLst>
                                            <p:cond delay="499"/>
                                          </p:stCondLst>
                                        </p:cTn>
                                        <p:tgtEl>
                                          <p:spTgt spid="41265"/>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41463"/>
                                        </p:tgtEl>
                                        <p:attrNameLst>
                                          <p:attrName>style.visibility</p:attrName>
                                        </p:attrNameLst>
                                      </p:cBhvr>
                                      <p:to>
                                        <p:strVal val="visible"/>
                                      </p:to>
                                    </p:set>
                                    <p:animEffect transition="in" filter="fade">
                                      <p:cBhvr>
                                        <p:cTn id="79" dur="2000"/>
                                        <p:tgtEl>
                                          <p:spTgt spid="4146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462"/>
                                        </p:tgtEl>
                                        <p:attrNameLst>
                                          <p:attrName>style.visibility</p:attrName>
                                        </p:attrNameLst>
                                      </p:cBhvr>
                                      <p:to>
                                        <p:strVal val="visible"/>
                                      </p:to>
                                    </p:set>
                                    <p:animEffect transition="in" filter="fade">
                                      <p:cBhvr>
                                        <p:cTn id="82" dur="2000"/>
                                        <p:tgtEl>
                                          <p:spTgt spid="4146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1365"/>
                                        </p:tgtEl>
                                        <p:attrNameLst>
                                          <p:attrName>style.visibility</p:attrName>
                                        </p:attrNameLst>
                                      </p:cBhvr>
                                      <p:to>
                                        <p:strVal val="visible"/>
                                      </p:to>
                                    </p:set>
                                    <p:animEffect transition="in" filter="fade">
                                      <p:cBhvr>
                                        <p:cTn id="85" dur="2000"/>
                                        <p:tgtEl>
                                          <p:spTgt spid="41365"/>
                                        </p:tgtEl>
                                      </p:cBhvr>
                                    </p:animEffect>
                                  </p:childTnLst>
                                </p:cTn>
                              </p:par>
                              <p:par>
                                <p:cTn id="86" presetID="10" presetClass="entr" presetSubtype="0" fill="hold" nodeType="withEffect">
                                  <p:stCondLst>
                                    <p:cond delay="0"/>
                                  </p:stCondLst>
                                  <p:childTnLst>
                                    <p:set>
                                      <p:cBhvr>
                                        <p:cTn id="87" dur="1" fill="hold">
                                          <p:stCondLst>
                                            <p:cond delay="0"/>
                                          </p:stCondLst>
                                        </p:cTn>
                                        <p:tgtEl>
                                          <p:spTgt spid="41366"/>
                                        </p:tgtEl>
                                        <p:attrNameLst>
                                          <p:attrName>style.visibility</p:attrName>
                                        </p:attrNameLst>
                                      </p:cBhvr>
                                      <p:to>
                                        <p:strVal val="visible"/>
                                      </p:to>
                                    </p:set>
                                    <p:animEffect transition="in" filter="fade">
                                      <p:cBhvr>
                                        <p:cTn id="88" dur="2000"/>
                                        <p:tgtEl>
                                          <p:spTgt spid="4136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559"/>
                                        </p:tgtEl>
                                        <p:attrNameLst>
                                          <p:attrName>style.visibility</p:attrName>
                                        </p:attrNameLst>
                                      </p:cBhvr>
                                      <p:to>
                                        <p:strVal val="visible"/>
                                      </p:to>
                                    </p:set>
                                    <p:animEffect transition="in" filter="fade">
                                      <p:cBhvr>
                                        <p:cTn id="91" dur="2000"/>
                                        <p:tgtEl>
                                          <p:spTgt spid="41559"/>
                                        </p:tgtEl>
                                      </p:cBhvr>
                                    </p:animEffect>
                                  </p:childTnLst>
                                </p:cTn>
                              </p:par>
                              <p:par>
                                <p:cTn id="92" presetID="10" presetClass="entr" presetSubtype="0" fill="hold" nodeType="withEffect">
                                  <p:stCondLst>
                                    <p:cond delay="0"/>
                                  </p:stCondLst>
                                  <p:childTnLst>
                                    <p:set>
                                      <p:cBhvr>
                                        <p:cTn id="93" dur="1" fill="hold">
                                          <p:stCondLst>
                                            <p:cond delay="0"/>
                                          </p:stCondLst>
                                        </p:cTn>
                                        <p:tgtEl>
                                          <p:spTgt spid="41269"/>
                                        </p:tgtEl>
                                        <p:attrNameLst>
                                          <p:attrName>style.visibility</p:attrName>
                                        </p:attrNameLst>
                                      </p:cBhvr>
                                      <p:to>
                                        <p:strVal val="visible"/>
                                      </p:to>
                                    </p:set>
                                    <p:animEffect transition="in" filter="fade">
                                      <p:cBhvr>
                                        <p:cTn id="94" dur="2000"/>
                                        <p:tgtEl>
                                          <p:spTgt spid="41269"/>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xit" presetSubtype="0" fill="hold" nodeType="clickEffect">
                                  <p:stCondLst>
                                    <p:cond delay="0"/>
                                  </p:stCondLst>
                                  <p:childTnLst>
                                    <p:animEffect transition="out" filter="fade">
                                      <p:cBhvr>
                                        <p:cTn id="98" dur="2000"/>
                                        <p:tgtEl>
                                          <p:spTgt spid="41463"/>
                                        </p:tgtEl>
                                      </p:cBhvr>
                                    </p:animEffect>
                                    <p:set>
                                      <p:cBhvr>
                                        <p:cTn id="99" dur="1" fill="hold">
                                          <p:stCondLst>
                                            <p:cond delay="1999"/>
                                          </p:stCondLst>
                                        </p:cTn>
                                        <p:tgtEl>
                                          <p:spTgt spid="41463"/>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000"/>
                                        <p:tgtEl>
                                          <p:spTgt spid="41462"/>
                                        </p:tgtEl>
                                      </p:cBhvr>
                                    </p:animEffect>
                                    <p:set>
                                      <p:cBhvr>
                                        <p:cTn id="102" dur="1" fill="hold">
                                          <p:stCondLst>
                                            <p:cond delay="1999"/>
                                          </p:stCondLst>
                                        </p:cTn>
                                        <p:tgtEl>
                                          <p:spTgt spid="41462"/>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000"/>
                                        <p:tgtEl>
                                          <p:spTgt spid="41119"/>
                                        </p:tgtEl>
                                      </p:cBhvr>
                                    </p:animEffect>
                                    <p:set>
                                      <p:cBhvr>
                                        <p:cTn id="105" dur="1" fill="hold">
                                          <p:stCondLst>
                                            <p:cond delay="1999"/>
                                          </p:stCondLst>
                                        </p:cTn>
                                        <p:tgtEl>
                                          <p:spTgt spid="4111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000"/>
                                        <p:tgtEl>
                                          <p:spTgt spid="41263"/>
                                        </p:tgtEl>
                                      </p:cBhvr>
                                    </p:animEffect>
                                    <p:set>
                                      <p:cBhvr>
                                        <p:cTn id="108" dur="1" fill="hold">
                                          <p:stCondLst>
                                            <p:cond delay="1999"/>
                                          </p:stCondLst>
                                        </p:cTn>
                                        <p:tgtEl>
                                          <p:spTgt spid="4126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41264"/>
                                        </p:tgtEl>
                                      </p:cBhvr>
                                    </p:animEffect>
                                    <p:set>
                                      <p:cBhvr>
                                        <p:cTn id="111" dur="1" fill="hold">
                                          <p:stCondLst>
                                            <p:cond delay="1999"/>
                                          </p:stCondLst>
                                        </p:cTn>
                                        <p:tgtEl>
                                          <p:spTgt spid="41264"/>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000"/>
                                        <p:tgtEl>
                                          <p:spTgt spid="41365"/>
                                        </p:tgtEl>
                                      </p:cBhvr>
                                    </p:animEffect>
                                    <p:set>
                                      <p:cBhvr>
                                        <p:cTn id="114" dur="1" fill="hold">
                                          <p:stCondLst>
                                            <p:cond delay="1999"/>
                                          </p:stCondLst>
                                        </p:cTn>
                                        <p:tgtEl>
                                          <p:spTgt spid="41365"/>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2000"/>
                                        <p:tgtEl>
                                          <p:spTgt spid="41366"/>
                                        </p:tgtEl>
                                      </p:cBhvr>
                                    </p:animEffect>
                                    <p:set>
                                      <p:cBhvr>
                                        <p:cTn id="117" dur="1" fill="hold">
                                          <p:stCondLst>
                                            <p:cond delay="1999"/>
                                          </p:stCondLst>
                                        </p:cTn>
                                        <p:tgtEl>
                                          <p:spTgt spid="4136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2000"/>
                                        <p:tgtEl>
                                          <p:spTgt spid="41559"/>
                                        </p:tgtEl>
                                      </p:cBhvr>
                                    </p:animEffect>
                                    <p:set>
                                      <p:cBhvr>
                                        <p:cTn id="120" dur="1" fill="hold">
                                          <p:stCondLst>
                                            <p:cond delay="1999"/>
                                          </p:stCondLst>
                                        </p:cTn>
                                        <p:tgtEl>
                                          <p:spTgt spid="4155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2000"/>
                                        <p:tgtEl>
                                          <p:spTgt spid="41269"/>
                                        </p:tgtEl>
                                      </p:cBhvr>
                                    </p:animEffect>
                                    <p:set>
                                      <p:cBhvr>
                                        <p:cTn id="123" dur="1" fill="hold">
                                          <p:stCondLst>
                                            <p:cond delay="1999"/>
                                          </p:stCondLst>
                                        </p:cTn>
                                        <p:tgtEl>
                                          <p:spTgt spid="41269"/>
                                        </p:tgtEl>
                                        <p:attrNameLst>
                                          <p:attrName>style.visibility</p:attrName>
                                        </p:attrNameLst>
                                      </p:cBhvr>
                                      <p:to>
                                        <p:strVal val="hidden"/>
                                      </p:to>
                                    </p:set>
                                  </p:childTnLst>
                                </p:cTn>
                              </p:par>
                              <p:par>
                                <p:cTn id="124" presetID="10" presetClass="entr" presetSubtype="0" fill="hold" nodeType="withEffect">
                                  <p:stCondLst>
                                    <p:cond delay="0"/>
                                  </p:stCondLst>
                                  <p:childTnLst>
                                    <p:set>
                                      <p:cBhvr>
                                        <p:cTn id="125" dur="1" fill="hold">
                                          <p:stCondLst>
                                            <p:cond delay="0"/>
                                          </p:stCondLst>
                                        </p:cTn>
                                        <p:tgtEl>
                                          <p:spTgt spid="41571"/>
                                        </p:tgtEl>
                                        <p:attrNameLst>
                                          <p:attrName>style.visibility</p:attrName>
                                        </p:attrNameLst>
                                      </p:cBhvr>
                                      <p:to>
                                        <p:strVal val="visible"/>
                                      </p:to>
                                    </p:set>
                                    <p:animEffect transition="in" filter="fade">
                                      <p:cBhvr>
                                        <p:cTn id="126" dur="2000"/>
                                        <p:tgtEl>
                                          <p:spTgt spid="41571"/>
                                        </p:tgtEl>
                                      </p:cBhvr>
                                    </p:animEffect>
                                  </p:childTnLst>
                                </p:cTn>
                              </p:par>
                              <p:par>
                                <p:cTn id="127" presetID="10" presetClass="entr" presetSubtype="0" fill="hold" nodeType="withEffect">
                                  <p:stCondLst>
                                    <p:cond delay="0"/>
                                  </p:stCondLst>
                                  <p:childTnLst>
                                    <p:set>
                                      <p:cBhvr>
                                        <p:cTn id="128" dur="1" fill="hold">
                                          <p:stCondLst>
                                            <p:cond delay="0"/>
                                          </p:stCondLst>
                                        </p:cTn>
                                        <p:tgtEl>
                                          <p:spTgt spid="41713"/>
                                        </p:tgtEl>
                                        <p:attrNameLst>
                                          <p:attrName>style.visibility</p:attrName>
                                        </p:attrNameLst>
                                      </p:cBhvr>
                                      <p:to>
                                        <p:strVal val="visible"/>
                                      </p:to>
                                    </p:set>
                                    <p:animEffect transition="in" filter="fade">
                                      <p:cBhvr>
                                        <p:cTn id="129" dur="2000"/>
                                        <p:tgtEl>
                                          <p:spTgt spid="41713"/>
                                        </p:tgtEl>
                                      </p:cBhvr>
                                    </p:animEffect>
                                  </p:childTnLst>
                                </p:cTn>
                              </p:par>
                              <p:par>
                                <p:cTn id="130" presetID="10" presetClass="entr" presetSubtype="0" fill="hold" nodeType="withEffect">
                                  <p:stCondLst>
                                    <p:cond delay="0"/>
                                  </p:stCondLst>
                                  <p:childTnLst>
                                    <p:set>
                                      <p:cBhvr>
                                        <p:cTn id="131" dur="1" fill="hold">
                                          <p:stCondLst>
                                            <p:cond delay="0"/>
                                          </p:stCondLst>
                                        </p:cTn>
                                        <p:tgtEl>
                                          <p:spTgt spid="41855"/>
                                        </p:tgtEl>
                                        <p:attrNameLst>
                                          <p:attrName>style.visibility</p:attrName>
                                        </p:attrNameLst>
                                      </p:cBhvr>
                                      <p:to>
                                        <p:strVal val="visible"/>
                                      </p:to>
                                    </p:set>
                                    <p:animEffect transition="in" filter="fade">
                                      <p:cBhvr>
                                        <p:cTn id="132" dur="2000"/>
                                        <p:tgtEl>
                                          <p:spTgt spid="41855"/>
                                        </p:tgtEl>
                                      </p:cBhvr>
                                    </p:animEffect>
                                  </p:childTnLst>
                                </p:cTn>
                              </p:par>
                            </p:childTnLst>
                          </p:cTn>
                        </p:par>
                        <p:par>
                          <p:cTn id="133" fill="hold" nodeType="afterGroup">
                            <p:stCondLst>
                              <p:cond delay="2000"/>
                            </p:stCondLst>
                            <p:childTnLst>
                              <p:par>
                                <p:cTn id="134" presetID="10" presetClass="entr" presetSubtype="0" fill="hold" nodeType="afterEffect">
                                  <p:stCondLst>
                                    <p:cond delay="0"/>
                                  </p:stCondLst>
                                  <p:childTnLst>
                                    <p:set>
                                      <p:cBhvr>
                                        <p:cTn id="135" dur="1" fill="hold">
                                          <p:stCondLst>
                                            <p:cond delay="0"/>
                                          </p:stCondLst>
                                        </p:cTn>
                                        <p:tgtEl>
                                          <p:spTgt spid="41560"/>
                                        </p:tgtEl>
                                        <p:attrNameLst>
                                          <p:attrName>style.visibility</p:attrName>
                                        </p:attrNameLst>
                                      </p:cBhvr>
                                      <p:to>
                                        <p:strVal val="visible"/>
                                      </p:to>
                                    </p:set>
                                    <p:animEffect transition="in" filter="fade">
                                      <p:cBhvr>
                                        <p:cTn id="136" dur="2000"/>
                                        <p:tgtEl>
                                          <p:spTgt spid="4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40965" grpId="0" animBg="1"/>
      <p:bldP spid="40965" grpId="1" animBg="1"/>
      <p:bldP spid="41113" grpId="0" animBg="1"/>
      <p:bldP spid="41114" grpId="0" animBg="1"/>
      <p:bldP spid="41115" grpId="0"/>
      <p:bldP spid="41116" grpId="0" animBg="1"/>
      <p:bldP spid="41118" grpId="0"/>
      <p:bldP spid="41119" grpId="0" animBg="1"/>
      <p:bldP spid="41119" grpId="1" animBg="1"/>
      <p:bldP spid="41263" grpId="0" animBg="1"/>
      <p:bldP spid="41263" grpId="1" animBg="1"/>
      <p:bldP spid="41264" grpId="0" animBg="1"/>
      <p:bldP spid="41264" grpId="1" animBg="1"/>
      <p:bldP spid="41265" grpId="0" animBg="1"/>
      <p:bldP spid="41265" grpId="1" animBg="1"/>
      <p:bldP spid="41266" grpId="0"/>
      <p:bldP spid="41266" grpId="1"/>
      <p:bldP spid="41267" grpId="0"/>
      <p:bldP spid="41268" grpId="0"/>
      <p:bldP spid="41365" grpId="0"/>
      <p:bldP spid="41365" grpId="1"/>
      <p:bldP spid="41462" grpId="0"/>
      <p:bldP spid="41462" grpId="1"/>
      <p:bldP spid="41559" grpId="0"/>
      <p:bldP spid="4155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body" idx="1"/>
          </p:nvPr>
        </p:nvSpPr>
        <p:spPr>
          <a:xfrm>
            <a:off x="1981200" y="3505200"/>
            <a:ext cx="5638800" cy="3200400"/>
          </a:xfrm>
        </p:spPr>
        <p:txBody>
          <a:bodyPr/>
          <a:lstStyle/>
          <a:p>
            <a:pPr lvl="1" eaLnBrk="1" hangingPunct="1">
              <a:buFontTx/>
              <a:buNone/>
            </a:pPr>
            <a:endParaRPr lang="en-US" altLang="x-none" sz="2000" dirty="0">
              <a:ea typeface="ＭＳ Ｐゴシック" charset="-128"/>
            </a:endParaRPr>
          </a:p>
          <a:p>
            <a:pPr algn="ctr" eaLnBrk="1" hangingPunct="1">
              <a:buClr>
                <a:schemeClr val="tx2"/>
              </a:buClr>
              <a:buFont typeface="Wingdings" charset="2"/>
              <a:buNone/>
            </a:pPr>
            <a:r>
              <a:rPr lang="en-US" altLang="x-none" sz="2400" dirty="0">
                <a:solidFill>
                  <a:schemeClr val="accent2"/>
                </a:solidFill>
                <a:ea typeface="ＭＳ Ｐゴシック" charset="-128"/>
              </a:rPr>
              <a:t>     </a:t>
            </a:r>
            <a:r>
              <a:rPr lang="en-US" altLang="x-none" sz="2000" b="1" dirty="0">
                <a:solidFill>
                  <a:schemeClr val="tx2"/>
                </a:solidFill>
                <a:ea typeface="ＭＳ Ｐゴシック" charset="-128"/>
              </a:rPr>
              <a:t>About 70 </a:t>
            </a:r>
            <a:r>
              <a:rPr lang="en-US" altLang="x-none" sz="2000" b="1" dirty="0" err="1">
                <a:solidFill>
                  <a:schemeClr val="tx2"/>
                </a:solidFill>
                <a:ea typeface="ＭＳ Ｐゴシック" charset="-128"/>
              </a:rPr>
              <a:t>mrem</a:t>
            </a:r>
            <a:r>
              <a:rPr lang="en-US" altLang="x-none" sz="2000" b="1" dirty="0">
                <a:solidFill>
                  <a:schemeClr val="tx2"/>
                </a:solidFill>
                <a:ea typeface="ＭＳ Ｐゴシック" charset="-128"/>
              </a:rPr>
              <a:t>/</a:t>
            </a:r>
            <a:r>
              <a:rPr lang="en-US" altLang="x-none" sz="2000" b="1" dirty="0" err="1">
                <a:solidFill>
                  <a:schemeClr val="tx2"/>
                </a:solidFill>
                <a:ea typeface="ＭＳ Ｐゴシック" charset="-128"/>
              </a:rPr>
              <a:t>yr</a:t>
            </a:r>
            <a:endParaRPr lang="en-US" altLang="x-none" sz="3600" dirty="0">
              <a:solidFill>
                <a:schemeClr val="accent2"/>
              </a:solidFill>
              <a:ea typeface="ＭＳ Ｐゴシック" charset="-128"/>
            </a:endParaRPr>
          </a:p>
          <a:p>
            <a:pPr eaLnBrk="1" hangingPunct="1">
              <a:buClr>
                <a:schemeClr val="tx2"/>
              </a:buClr>
              <a:buFont typeface="Wingdings" charset="2"/>
              <a:buChar char="§"/>
            </a:pPr>
            <a:r>
              <a:rPr lang="en-US" altLang="x-none" sz="1600" dirty="0">
                <a:ea typeface="ＭＳ Ｐゴシック" charset="-128"/>
              </a:rPr>
              <a:t>Medical procedures                                          53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Consumer products                                           10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One </a:t>
            </a:r>
            <a:r>
              <a:rPr lang="en-US" altLang="x-none" sz="1600" dirty="0" err="1">
                <a:ea typeface="ＭＳ Ｐゴシック" charset="-128"/>
              </a:rPr>
              <a:t>rnd</a:t>
            </a:r>
            <a:r>
              <a:rPr lang="en-US" altLang="x-none" sz="1600" dirty="0">
                <a:ea typeface="ＭＳ Ｐゴシック" charset="-128"/>
              </a:rPr>
              <a:t>-trip </a:t>
            </a:r>
            <a:r>
              <a:rPr lang="en-US" altLang="x-none" sz="1600">
                <a:ea typeface="ＭＳ Ｐゴシック" charset="-128"/>
              </a:rPr>
              <a:t>coast to coast </a:t>
            </a:r>
            <a:r>
              <a:rPr lang="en-US" altLang="x-none" sz="1600" dirty="0">
                <a:ea typeface="ＭＳ Ｐゴシック" charset="-128"/>
              </a:rPr>
              <a:t>airplane </a:t>
            </a:r>
            <a:r>
              <a:rPr lang="en-US" altLang="x-none" sz="1600">
                <a:ea typeface="ＭＳ Ｐゴシック" charset="-128"/>
              </a:rPr>
              <a:t>flight       </a:t>
            </a:r>
            <a:r>
              <a:rPr lang="en-US" altLang="x-none" sz="1600" dirty="0">
                <a:ea typeface="ＭＳ Ｐゴシック" charset="-128"/>
              </a:rPr>
              <a:t>4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Watching color TV                                                1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Sleeping with another person                            1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Weapons test fallout                            less that 1 </a:t>
            </a:r>
            <a:r>
              <a:rPr lang="en-US" altLang="x-none" sz="1600" dirty="0" err="1">
                <a:ea typeface="ＭＳ Ｐゴシック" charset="-128"/>
              </a:rPr>
              <a:t>mrem</a:t>
            </a:r>
            <a:endParaRPr lang="en-US" altLang="x-none" sz="1600" dirty="0">
              <a:ea typeface="ＭＳ Ｐゴシック" charset="-128"/>
            </a:endParaRPr>
          </a:p>
          <a:p>
            <a:pPr eaLnBrk="1" hangingPunct="1">
              <a:buClr>
                <a:schemeClr val="tx2"/>
              </a:buClr>
              <a:buFont typeface="Wingdings" charset="2"/>
              <a:buChar char="§"/>
            </a:pPr>
            <a:r>
              <a:rPr lang="en-US" altLang="x-none" sz="1600" dirty="0">
                <a:ea typeface="ＭＳ Ｐゴシック" charset="-128"/>
              </a:rPr>
              <a:t>Nuclear industry                                   less than 1 </a:t>
            </a:r>
            <a:r>
              <a:rPr lang="en-US" altLang="x-none" sz="1600" dirty="0" err="1">
                <a:ea typeface="ＭＳ Ｐゴシック" charset="-128"/>
              </a:rPr>
              <a:t>mrem</a:t>
            </a:r>
            <a:endParaRPr lang="en-US" altLang="x-none" sz="2000" dirty="0">
              <a:ea typeface="ＭＳ Ｐゴシック" charset="-128"/>
            </a:endParaRPr>
          </a:p>
          <a:p>
            <a:pPr eaLnBrk="1" hangingPunct="1"/>
            <a:endParaRPr lang="en-US" altLang="x-none" sz="2000" dirty="0">
              <a:ea typeface="ＭＳ Ｐゴシック" charset="-128"/>
            </a:endParaRPr>
          </a:p>
          <a:p>
            <a:pPr eaLnBrk="1" hangingPunct="1"/>
            <a:endParaRPr lang="en-US" altLang="x-none" sz="2000" dirty="0">
              <a:ea typeface="ＭＳ Ｐゴシック" charset="-128"/>
            </a:endParaRPr>
          </a:p>
        </p:txBody>
      </p:sp>
      <p:sp>
        <p:nvSpPr>
          <p:cNvPr id="27652" name="Rectangle 5"/>
          <p:cNvSpPr>
            <a:spLocks noChangeArrowheads="1"/>
          </p:cNvSpPr>
          <p:nvPr/>
        </p:nvSpPr>
        <p:spPr bwMode="auto">
          <a:xfrm>
            <a:off x="1295400" y="3352800"/>
            <a:ext cx="6934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2200" b="1" dirty="0">
                <a:solidFill>
                  <a:schemeClr val="accent2"/>
                </a:solidFill>
                <a:latin typeface="Arial" charset="0"/>
                <a:ea typeface="Arial" charset="0"/>
                <a:cs typeface="Arial" charset="0"/>
              </a:rPr>
              <a:t>Normal annual exposure from man-made radiation</a:t>
            </a:r>
          </a:p>
        </p:txBody>
      </p:sp>
      <p:pic>
        <p:nvPicPr>
          <p:cNvPr id="276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91200"/>
            <a:ext cx="990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4" name="Group 7"/>
          <p:cNvGrpSpPr>
            <a:grpSpLocks/>
          </p:cNvGrpSpPr>
          <p:nvPr/>
        </p:nvGrpSpPr>
        <p:grpSpPr bwMode="auto">
          <a:xfrm>
            <a:off x="1295400" y="990600"/>
            <a:ext cx="6481763" cy="2232025"/>
            <a:chOff x="384" y="576"/>
            <a:chExt cx="4083" cy="1406"/>
          </a:xfrm>
        </p:grpSpPr>
        <p:sp>
          <p:nvSpPr>
            <p:cNvPr id="27672" name="Rectangle 8"/>
            <p:cNvSpPr>
              <a:spLocks noChangeArrowheads="1"/>
            </p:cNvSpPr>
            <p:nvPr/>
          </p:nvSpPr>
          <p:spPr bwMode="auto">
            <a:xfrm>
              <a:off x="384" y="576"/>
              <a:ext cx="408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x-none" sz="2200" b="1" dirty="0">
                  <a:solidFill>
                    <a:schemeClr val="accent2"/>
                  </a:solidFill>
                  <a:latin typeface="Arial" charset="0"/>
                  <a:ea typeface="Arial" charset="0"/>
                  <a:cs typeface="Arial" charset="0"/>
                </a:rPr>
                <a:t>Normal annual exposure from natural radiation</a:t>
              </a:r>
            </a:p>
          </p:txBody>
        </p:sp>
        <p:sp>
          <p:nvSpPr>
            <p:cNvPr id="27673" name="Rectangle 9"/>
            <p:cNvSpPr>
              <a:spLocks noChangeArrowheads="1"/>
            </p:cNvSpPr>
            <p:nvPr/>
          </p:nvSpPr>
          <p:spPr bwMode="auto">
            <a:xfrm>
              <a:off x="816" y="912"/>
              <a:ext cx="3120"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buClr>
                  <a:schemeClr val="tx2"/>
                </a:buClr>
                <a:buFont typeface="Wingdings" charset="2"/>
                <a:buNone/>
              </a:pPr>
              <a:r>
                <a:rPr lang="en-US" altLang="x-none" sz="1600" dirty="0">
                  <a:latin typeface="+mj-lt"/>
                </a:rPr>
                <a:t>    </a:t>
              </a:r>
              <a:r>
                <a:rPr lang="en-US" altLang="x-none" sz="1600" dirty="0">
                  <a:solidFill>
                    <a:schemeClr val="tx2"/>
                  </a:solidFill>
                  <a:latin typeface="+mj-lt"/>
                </a:rPr>
                <a:t>  </a:t>
              </a:r>
              <a:r>
                <a:rPr lang="en-US" altLang="x-none" sz="2000" b="1" dirty="0">
                  <a:solidFill>
                    <a:schemeClr val="tx2"/>
                  </a:solidFill>
                  <a:latin typeface="+mj-lt"/>
                </a:rPr>
                <a:t>About</a:t>
              </a:r>
              <a:r>
                <a:rPr lang="en-US" altLang="x-none" sz="2000" dirty="0">
                  <a:latin typeface="+mj-lt"/>
                </a:rPr>
                <a:t> </a:t>
              </a:r>
              <a:r>
                <a:rPr lang="en-US" altLang="x-none" sz="2000" b="1" dirty="0">
                  <a:solidFill>
                    <a:schemeClr val="tx2"/>
                  </a:solidFill>
                  <a:latin typeface="+mj-lt"/>
                </a:rPr>
                <a:t>300 </a:t>
              </a:r>
              <a:r>
                <a:rPr lang="en-US" altLang="x-none" sz="2000" b="1" dirty="0" err="1">
                  <a:solidFill>
                    <a:schemeClr val="tx2"/>
                  </a:solidFill>
                  <a:latin typeface="+mj-lt"/>
                </a:rPr>
                <a:t>mrem</a:t>
              </a:r>
              <a:r>
                <a:rPr lang="en-US" altLang="x-none" sz="2000" b="1" dirty="0">
                  <a:solidFill>
                    <a:schemeClr val="tx2"/>
                  </a:solidFill>
                  <a:latin typeface="+mj-lt"/>
                </a:rPr>
                <a:t>/</a:t>
              </a:r>
              <a:r>
                <a:rPr lang="en-US" altLang="x-none" sz="2000" b="1" dirty="0" err="1">
                  <a:solidFill>
                    <a:schemeClr val="tx2"/>
                  </a:solidFill>
                  <a:latin typeface="+mj-lt"/>
                </a:rPr>
                <a:t>yr</a:t>
              </a:r>
              <a:endParaRPr lang="en-US" altLang="x-none" sz="1600" b="1" dirty="0">
                <a:solidFill>
                  <a:schemeClr val="tx2"/>
                </a:solidFill>
                <a:latin typeface="+mj-lt"/>
              </a:endParaRPr>
            </a:p>
            <a:p>
              <a:pPr eaLnBrk="1" hangingPunct="1">
                <a:buClr>
                  <a:schemeClr val="tx2"/>
                </a:buClr>
                <a:buFont typeface="Wingdings" charset="2"/>
                <a:buChar char="§"/>
              </a:pPr>
              <a:r>
                <a:rPr lang="en-US" altLang="x-none" sz="1600" dirty="0">
                  <a:latin typeface="+mj-lt"/>
                </a:rPr>
                <a:t>    Radon gas  	              		    200 </a:t>
              </a:r>
              <a:r>
                <a:rPr lang="en-US" altLang="x-none" sz="1600" dirty="0" err="1">
                  <a:latin typeface="+mj-lt"/>
                </a:rPr>
                <a:t>mrem</a:t>
              </a:r>
              <a:endParaRPr lang="en-US" altLang="x-none" sz="1600" dirty="0">
                <a:latin typeface="+mj-lt"/>
              </a:endParaRPr>
            </a:p>
            <a:p>
              <a:pPr eaLnBrk="1" hangingPunct="1">
                <a:buClr>
                  <a:schemeClr val="tx2"/>
                </a:buClr>
                <a:buFont typeface="Wingdings" charset="2"/>
                <a:buChar char="§"/>
              </a:pPr>
              <a:r>
                <a:rPr lang="en-US" altLang="x-none" sz="1600" dirty="0">
                  <a:latin typeface="+mj-lt"/>
                </a:rPr>
                <a:t>    Human body                   		      40 </a:t>
              </a:r>
              <a:r>
                <a:rPr lang="en-US" altLang="x-none" sz="1600" dirty="0" err="1">
                  <a:latin typeface="+mj-lt"/>
                </a:rPr>
                <a:t>mrem</a:t>
              </a:r>
              <a:r>
                <a:rPr lang="en-US" altLang="x-none" sz="1600" dirty="0">
                  <a:latin typeface="+mj-lt"/>
                </a:rPr>
                <a:t> </a:t>
              </a:r>
            </a:p>
            <a:p>
              <a:pPr eaLnBrk="1" hangingPunct="1">
                <a:lnSpc>
                  <a:spcPct val="120000"/>
                </a:lnSpc>
                <a:buClr>
                  <a:schemeClr val="tx2"/>
                </a:buClr>
                <a:buFont typeface="Wingdings" charset="2"/>
                <a:buChar char="§"/>
              </a:pPr>
              <a:r>
                <a:rPr lang="en-US" altLang="x-none" sz="1600" dirty="0">
                  <a:latin typeface="+mj-lt"/>
                </a:rPr>
                <a:t>    Rocks, soil 		       	      28 </a:t>
              </a:r>
              <a:r>
                <a:rPr lang="en-US" altLang="x-none" sz="1600" dirty="0" err="1">
                  <a:latin typeface="+mj-lt"/>
                </a:rPr>
                <a:t>mrem</a:t>
              </a:r>
              <a:endParaRPr lang="en-US" altLang="x-none" sz="1600" dirty="0">
                <a:latin typeface="+mj-lt"/>
              </a:endParaRPr>
            </a:p>
            <a:p>
              <a:pPr eaLnBrk="1" hangingPunct="1">
                <a:buClr>
                  <a:schemeClr val="tx2"/>
                </a:buClr>
                <a:buFont typeface="Wingdings" charset="2"/>
                <a:buChar char="§"/>
              </a:pPr>
              <a:r>
                <a:rPr lang="en-US" altLang="x-none" sz="1600" dirty="0">
                  <a:latin typeface="+mj-lt"/>
                </a:rPr>
                <a:t>    Cosmic rays     	      		      27 </a:t>
              </a:r>
              <a:r>
                <a:rPr lang="en-US" altLang="x-none" sz="1600" dirty="0" err="1">
                  <a:latin typeface="+mj-lt"/>
                </a:rPr>
                <a:t>mrem</a:t>
              </a:r>
              <a:endParaRPr lang="en-US" altLang="x-none" sz="1800" dirty="0">
                <a:latin typeface="+mj-lt"/>
              </a:endParaRPr>
            </a:p>
            <a:p>
              <a:pPr eaLnBrk="1" hangingPunct="1">
                <a:buFontTx/>
                <a:buChar char="•"/>
              </a:pPr>
              <a:endParaRPr lang="en-US" altLang="x-none" sz="1800" dirty="0">
                <a:latin typeface="+mj-lt"/>
              </a:endParaRPr>
            </a:p>
          </p:txBody>
        </p:sp>
      </p:grpSp>
      <p:pic>
        <p:nvPicPr>
          <p:cNvPr id="2765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86200"/>
            <a:ext cx="647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02920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114800"/>
            <a:ext cx="3857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5791200"/>
            <a:ext cx="609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400" y="4953000"/>
            <a:ext cx="534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2590800"/>
            <a:ext cx="533400" cy="5143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61" name="Freeform 16"/>
          <p:cNvSpPr>
            <a:spLocks/>
          </p:cNvSpPr>
          <p:nvPr/>
        </p:nvSpPr>
        <p:spPr bwMode="auto">
          <a:xfrm>
            <a:off x="7162800" y="1905000"/>
            <a:ext cx="381000" cy="609600"/>
          </a:xfrm>
          <a:custGeom>
            <a:avLst/>
            <a:gdLst>
              <a:gd name="T0" fmla="*/ 216466 w 785"/>
              <a:gd name="T1" fmla="*/ 796 h 1532"/>
              <a:gd name="T2" fmla="*/ 164534 w 785"/>
              <a:gd name="T3" fmla="*/ 26660 h 1532"/>
              <a:gd name="T4" fmla="*/ 167931 w 785"/>
              <a:gd name="T5" fmla="*/ 70032 h 1532"/>
              <a:gd name="T6" fmla="*/ 181521 w 785"/>
              <a:gd name="T7" fmla="*/ 99478 h 1532"/>
              <a:gd name="T8" fmla="*/ 176668 w 785"/>
              <a:gd name="T9" fmla="*/ 113007 h 1532"/>
              <a:gd name="T10" fmla="*/ 149003 w 785"/>
              <a:gd name="T11" fmla="*/ 123352 h 1532"/>
              <a:gd name="T12" fmla="*/ 116969 w 785"/>
              <a:gd name="T13" fmla="*/ 131709 h 1532"/>
              <a:gd name="T14" fmla="*/ 99982 w 785"/>
              <a:gd name="T15" fmla="*/ 164735 h 1532"/>
              <a:gd name="T16" fmla="*/ 90761 w 785"/>
              <a:gd name="T17" fmla="*/ 224422 h 1532"/>
              <a:gd name="T18" fmla="*/ 44652 w 785"/>
              <a:gd name="T19" fmla="*/ 269784 h 1532"/>
              <a:gd name="T20" fmla="*/ 20385 w 785"/>
              <a:gd name="T21" fmla="*/ 298036 h 1532"/>
              <a:gd name="T22" fmla="*/ 8251 w 785"/>
              <a:gd name="T23" fmla="*/ 314748 h 1532"/>
              <a:gd name="T24" fmla="*/ 10678 w 785"/>
              <a:gd name="T25" fmla="*/ 341408 h 1532"/>
              <a:gd name="T26" fmla="*/ 34460 w 785"/>
              <a:gd name="T27" fmla="*/ 348570 h 1532"/>
              <a:gd name="T28" fmla="*/ 50962 w 785"/>
              <a:gd name="T29" fmla="*/ 338622 h 1532"/>
              <a:gd name="T30" fmla="*/ 50476 w 785"/>
              <a:gd name="T31" fmla="*/ 319523 h 1532"/>
              <a:gd name="T32" fmla="*/ 62125 w 785"/>
              <a:gd name="T33" fmla="*/ 314350 h 1532"/>
              <a:gd name="T34" fmla="*/ 99982 w 785"/>
              <a:gd name="T35" fmla="*/ 284904 h 1532"/>
              <a:gd name="T36" fmla="*/ 126191 w 785"/>
              <a:gd name="T37" fmla="*/ 260234 h 1532"/>
              <a:gd name="T38" fmla="*/ 130559 w 785"/>
              <a:gd name="T39" fmla="*/ 285700 h 1532"/>
              <a:gd name="T40" fmla="*/ 137354 w 785"/>
              <a:gd name="T41" fmla="*/ 303606 h 1532"/>
              <a:gd name="T42" fmla="*/ 123279 w 785"/>
              <a:gd name="T43" fmla="*/ 453221 h 1532"/>
              <a:gd name="T44" fmla="*/ 107748 w 785"/>
              <a:gd name="T45" fmla="*/ 578165 h 1532"/>
              <a:gd name="T46" fmla="*/ 84936 w 785"/>
              <a:gd name="T47" fmla="*/ 590898 h 1532"/>
              <a:gd name="T48" fmla="*/ 80568 w 785"/>
              <a:gd name="T49" fmla="*/ 606019 h 1532"/>
              <a:gd name="T50" fmla="*/ 116969 w 785"/>
              <a:gd name="T51" fmla="*/ 606019 h 1532"/>
              <a:gd name="T52" fmla="*/ 144149 w 785"/>
              <a:gd name="T53" fmla="*/ 600448 h 1532"/>
              <a:gd name="T54" fmla="*/ 165990 w 785"/>
              <a:gd name="T55" fmla="*/ 597265 h 1532"/>
              <a:gd name="T56" fmla="*/ 172299 w 785"/>
              <a:gd name="T57" fmla="*/ 578961 h 1532"/>
              <a:gd name="T58" fmla="*/ 183948 w 785"/>
              <a:gd name="T59" fmla="*/ 444467 h 1532"/>
              <a:gd name="T60" fmla="*/ 200935 w 785"/>
              <a:gd name="T61" fmla="*/ 399105 h 1532"/>
              <a:gd name="T62" fmla="*/ 217922 w 785"/>
              <a:gd name="T63" fmla="*/ 455608 h 1532"/>
              <a:gd name="T64" fmla="*/ 221320 w 785"/>
              <a:gd name="T65" fmla="*/ 578165 h 1532"/>
              <a:gd name="T66" fmla="*/ 227629 w 785"/>
              <a:gd name="T67" fmla="*/ 597265 h 1532"/>
              <a:gd name="T68" fmla="*/ 257721 w 785"/>
              <a:gd name="T69" fmla="*/ 603631 h 1532"/>
              <a:gd name="T70" fmla="*/ 288298 w 785"/>
              <a:gd name="T71" fmla="*/ 609202 h 1532"/>
              <a:gd name="T72" fmla="*/ 321302 w 785"/>
              <a:gd name="T73" fmla="*/ 598061 h 1532"/>
              <a:gd name="T74" fmla="*/ 298976 w 785"/>
              <a:gd name="T75" fmla="*/ 588511 h 1532"/>
              <a:gd name="T76" fmla="*/ 282474 w 785"/>
              <a:gd name="T77" fmla="*/ 554290 h 1532"/>
              <a:gd name="T78" fmla="*/ 271311 w 785"/>
              <a:gd name="T79" fmla="*/ 370455 h 1532"/>
              <a:gd name="T80" fmla="*/ 271311 w 785"/>
              <a:gd name="T81" fmla="*/ 299627 h 1532"/>
              <a:gd name="T82" fmla="*/ 280532 w 785"/>
              <a:gd name="T83" fmla="*/ 208903 h 1532"/>
              <a:gd name="T84" fmla="*/ 297520 w 785"/>
              <a:gd name="T85" fmla="*/ 230391 h 1532"/>
              <a:gd name="T86" fmla="*/ 310139 w 785"/>
              <a:gd name="T87" fmla="*/ 271773 h 1532"/>
              <a:gd name="T88" fmla="*/ 328097 w 785"/>
              <a:gd name="T89" fmla="*/ 314748 h 1532"/>
              <a:gd name="T90" fmla="*/ 343628 w 785"/>
              <a:gd name="T91" fmla="*/ 340214 h 1532"/>
              <a:gd name="T92" fmla="*/ 366925 w 785"/>
              <a:gd name="T93" fmla="*/ 345387 h 1532"/>
              <a:gd name="T94" fmla="*/ 381000 w 785"/>
              <a:gd name="T95" fmla="*/ 323900 h 1532"/>
              <a:gd name="T96" fmla="*/ 366439 w 785"/>
              <a:gd name="T97" fmla="*/ 297240 h 1532"/>
              <a:gd name="T98" fmla="*/ 354791 w 785"/>
              <a:gd name="T99" fmla="*/ 229197 h 1532"/>
              <a:gd name="T100" fmla="*/ 334892 w 785"/>
              <a:gd name="T101" fmla="*/ 197762 h 1532"/>
              <a:gd name="T102" fmla="*/ 309654 w 785"/>
              <a:gd name="T103" fmla="*/ 154787 h 1532"/>
              <a:gd name="T104" fmla="*/ 287327 w 785"/>
              <a:gd name="T105" fmla="*/ 130913 h 1532"/>
              <a:gd name="T106" fmla="*/ 243161 w 785"/>
              <a:gd name="T107" fmla="*/ 116588 h 1532"/>
              <a:gd name="T108" fmla="*/ 239278 w 785"/>
              <a:gd name="T109" fmla="*/ 99478 h 1532"/>
              <a:gd name="T110" fmla="*/ 249955 w 785"/>
              <a:gd name="T111" fmla="*/ 80378 h 1532"/>
              <a:gd name="T112" fmla="*/ 258206 w 785"/>
              <a:gd name="T113" fmla="*/ 44168 h 1532"/>
              <a:gd name="T114" fmla="*/ 241219 w 785"/>
              <a:gd name="T115" fmla="*/ 15121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5"/>
              <a:gd name="T175" fmla="*/ 0 h 1532"/>
              <a:gd name="T176" fmla="*/ 785 w 785"/>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5" h="1532">
                <a:moveTo>
                  <a:pt x="497" y="38"/>
                </a:moveTo>
                <a:lnTo>
                  <a:pt x="494" y="27"/>
                </a:lnTo>
                <a:lnTo>
                  <a:pt x="484" y="15"/>
                </a:lnTo>
                <a:lnTo>
                  <a:pt x="468" y="6"/>
                </a:lnTo>
                <a:lnTo>
                  <a:pt x="446" y="2"/>
                </a:lnTo>
                <a:lnTo>
                  <a:pt x="422" y="0"/>
                </a:lnTo>
                <a:lnTo>
                  <a:pt x="398" y="6"/>
                </a:lnTo>
                <a:lnTo>
                  <a:pt x="373" y="19"/>
                </a:lnTo>
                <a:lnTo>
                  <a:pt x="349" y="41"/>
                </a:lnTo>
                <a:lnTo>
                  <a:pt x="339" y="67"/>
                </a:lnTo>
                <a:lnTo>
                  <a:pt x="341" y="100"/>
                </a:lnTo>
                <a:lnTo>
                  <a:pt x="348" y="129"/>
                </a:lnTo>
                <a:lnTo>
                  <a:pt x="357" y="146"/>
                </a:lnTo>
                <a:lnTo>
                  <a:pt x="348" y="154"/>
                </a:lnTo>
                <a:lnTo>
                  <a:pt x="346" y="176"/>
                </a:lnTo>
                <a:lnTo>
                  <a:pt x="351" y="199"/>
                </a:lnTo>
                <a:lnTo>
                  <a:pt x="362" y="211"/>
                </a:lnTo>
                <a:lnTo>
                  <a:pt x="367" y="225"/>
                </a:lnTo>
                <a:lnTo>
                  <a:pt x="371" y="238"/>
                </a:lnTo>
                <a:lnTo>
                  <a:pt x="374" y="250"/>
                </a:lnTo>
                <a:lnTo>
                  <a:pt x="376" y="255"/>
                </a:lnTo>
                <a:lnTo>
                  <a:pt x="367" y="255"/>
                </a:lnTo>
                <a:lnTo>
                  <a:pt x="360" y="257"/>
                </a:lnTo>
                <a:lnTo>
                  <a:pt x="358" y="266"/>
                </a:lnTo>
                <a:lnTo>
                  <a:pt x="364" y="284"/>
                </a:lnTo>
                <a:lnTo>
                  <a:pt x="354" y="290"/>
                </a:lnTo>
                <a:lnTo>
                  <a:pt x="343" y="295"/>
                </a:lnTo>
                <a:lnTo>
                  <a:pt x="332" y="301"/>
                </a:lnTo>
                <a:lnTo>
                  <a:pt x="320" y="306"/>
                </a:lnTo>
                <a:lnTo>
                  <a:pt x="307" y="310"/>
                </a:lnTo>
                <a:lnTo>
                  <a:pt x="294" y="314"/>
                </a:lnTo>
                <a:lnTo>
                  <a:pt x="281" y="317"/>
                </a:lnTo>
                <a:lnTo>
                  <a:pt x="266" y="320"/>
                </a:lnTo>
                <a:lnTo>
                  <a:pt x="253" y="323"/>
                </a:lnTo>
                <a:lnTo>
                  <a:pt x="241" y="331"/>
                </a:lnTo>
                <a:lnTo>
                  <a:pt x="231" y="339"/>
                </a:lnTo>
                <a:lnTo>
                  <a:pt x="222" y="352"/>
                </a:lnTo>
                <a:lnTo>
                  <a:pt x="216" y="369"/>
                </a:lnTo>
                <a:lnTo>
                  <a:pt x="210" y="389"/>
                </a:lnTo>
                <a:lnTo>
                  <a:pt x="206" y="414"/>
                </a:lnTo>
                <a:lnTo>
                  <a:pt x="204" y="443"/>
                </a:lnTo>
                <a:lnTo>
                  <a:pt x="200" y="475"/>
                </a:lnTo>
                <a:lnTo>
                  <a:pt x="191" y="510"/>
                </a:lnTo>
                <a:lnTo>
                  <a:pt x="185" y="544"/>
                </a:lnTo>
                <a:lnTo>
                  <a:pt x="187" y="564"/>
                </a:lnTo>
                <a:lnTo>
                  <a:pt x="177" y="573"/>
                </a:lnTo>
                <a:lnTo>
                  <a:pt x="158" y="592"/>
                </a:lnTo>
                <a:lnTo>
                  <a:pt x="136" y="618"/>
                </a:lnTo>
                <a:lnTo>
                  <a:pt x="114" y="648"/>
                </a:lnTo>
                <a:lnTo>
                  <a:pt x="92" y="678"/>
                </a:lnTo>
                <a:lnTo>
                  <a:pt x="73" y="706"/>
                </a:lnTo>
                <a:lnTo>
                  <a:pt x="63" y="728"/>
                </a:lnTo>
                <a:lnTo>
                  <a:pt x="61" y="741"/>
                </a:lnTo>
                <a:lnTo>
                  <a:pt x="51" y="743"/>
                </a:lnTo>
                <a:lnTo>
                  <a:pt x="42" y="749"/>
                </a:lnTo>
                <a:lnTo>
                  <a:pt x="38" y="757"/>
                </a:lnTo>
                <a:lnTo>
                  <a:pt x="41" y="766"/>
                </a:lnTo>
                <a:lnTo>
                  <a:pt x="35" y="772"/>
                </a:lnTo>
                <a:lnTo>
                  <a:pt x="27" y="781"/>
                </a:lnTo>
                <a:lnTo>
                  <a:pt x="17" y="791"/>
                </a:lnTo>
                <a:lnTo>
                  <a:pt x="7" y="803"/>
                </a:lnTo>
                <a:lnTo>
                  <a:pt x="1" y="817"/>
                </a:lnTo>
                <a:lnTo>
                  <a:pt x="0" y="830"/>
                </a:lnTo>
                <a:lnTo>
                  <a:pt x="6" y="845"/>
                </a:lnTo>
                <a:lnTo>
                  <a:pt x="22" y="858"/>
                </a:lnTo>
                <a:lnTo>
                  <a:pt x="39" y="868"/>
                </a:lnTo>
                <a:lnTo>
                  <a:pt x="52" y="874"/>
                </a:lnTo>
                <a:lnTo>
                  <a:pt x="61" y="877"/>
                </a:lnTo>
                <a:lnTo>
                  <a:pt x="67" y="877"/>
                </a:lnTo>
                <a:lnTo>
                  <a:pt x="71" y="876"/>
                </a:lnTo>
                <a:lnTo>
                  <a:pt x="74" y="873"/>
                </a:lnTo>
                <a:lnTo>
                  <a:pt x="79" y="870"/>
                </a:lnTo>
                <a:lnTo>
                  <a:pt x="86" y="867"/>
                </a:lnTo>
                <a:lnTo>
                  <a:pt x="99" y="861"/>
                </a:lnTo>
                <a:lnTo>
                  <a:pt x="105" y="851"/>
                </a:lnTo>
                <a:lnTo>
                  <a:pt x="106" y="838"/>
                </a:lnTo>
                <a:lnTo>
                  <a:pt x="105" y="823"/>
                </a:lnTo>
                <a:lnTo>
                  <a:pt x="104" y="813"/>
                </a:lnTo>
                <a:lnTo>
                  <a:pt x="102" y="806"/>
                </a:lnTo>
                <a:lnTo>
                  <a:pt x="104" y="803"/>
                </a:lnTo>
                <a:lnTo>
                  <a:pt x="112" y="807"/>
                </a:lnTo>
                <a:lnTo>
                  <a:pt x="121" y="804"/>
                </a:lnTo>
                <a:lnTo>
                  <a:pt x="127" y="798"/>
                </a:lnTo>
                <a:lnTo>
                  <a:pt x="128" y="790"/>
                </a:lnTo>
                <a:lnTo>
                  <a:pt x="137" y="785"/>
                </a:lnTo>
                <a:lnTo>
                  <a:pt x="150" y="773"/>
                </a:lnTo>
                <a:lnTo>
                  <a:pt x="168" y="756"/>
                </a:lnTo>
                <a:lnTo>
                  <a:pt x="187" y="737"/>
                </a:lnTo>
                <a:lnTo>
                  <a:pt x="206" y="716"/>
                </a:lnTo>
                <a:lnTo>
                  <a:pt x="223" y="699"/>
                </a:lnTo>
                <a:lnTo>
                  <a:pt x="237" y="684"/>
                </a:lnTo>
                <a:lnTo>
                  <a:pt x="244" y="675"/>
                </a:lnTo>
                <a:lnTo>
                  <a:pt x="253" y="665"/>
                </a:lnTo>
                <a:lnTo>
                  <a:pt x="260" y="654"/>
                </a:lnTo>
                <a:lnTo>
                  <a:pt x="266" y="640"/>
                </a:lnTo>
                <a:lnTo>
                  <a:pt x="269" y="629"/>
                </a:lnTo>
                <a:lnTo>
                  <a:pt x="269" y="658"/>
                </a:lnTo>
                <a:lnTo>
                  <a:pt x="267" y="690"/>
                </a:lnTo>
                <a:lnTo>
                  <a:pt x="269" y="718"/>
                </a:lnTo>
                <a:lnTo>
                  <a:pt x="278" y="731"/>
                </a:lnTo>
                <a:lnTo>
                  <a:pt x="273" y="738"/>
                </a:lnTo>
                <a:lnTo>
                  <a:pt x="272" y="749"/>
                </a:lnTo>
                <a:lnTo>
                  <a:pt x="276" y="757"/>
                </a:lnTo>
                <a:lnTo>
                  <a:pt x="283" y="763"/>
                </a:lnTo>
                <a:lnTo>
                  <a:pt x="278" y="826"/>
                </a:lnTo>
                <a:lnTo>
                  <a:pt x="269" y="923"/>
                </a:lnTo>
                <a:lnTo>
                  <a:pt x="263" y="1016"/>
                </a:lnTo>
                <a:lnTo>
                  <a:pt x="259" y="1072"/>
                </a:lnTo>
                <a:lnTo>
                  <a:pt x="254" y="1139"/>
                </a:lnTo>
                <a:lnTo>
                  <a:pt x="247" y="1259"/>
                </a:lnTo>
                <a:lnTo>
                  <a:pt x="241" y="1377"/>
                </a:lnTo>
                <a:lnTo>
                  <a:pt x="238" y="1440"/>
                </a:lnTo>
                <a:lnTo>
                  <a:pt x="231" y="1446"/>
                </a:lnTo>
                <a:lnTo>
                  <a:pt x="222" y="1453"/>
                </a:lnTo>
                <a:lnTo>
                  <a:pt x="213" y="1460"/>
                </a:lnTo>
                <a:lnTo>
                  <a:pt x="203" y="1468"/>
                </a:lnTo>
                <a:lnTo>
                  <a:pt x="193" y="1475"/>
                </a:lnTo>
                <a:lnTo>
                  <a:pt x="184" y="1481"/>
                </a:lnTo>
                <a:lnTo>
                  <a:pt x="175" y="1485"/>
                </a:lnTo>
                <a:lnTo>
                  <a:pt x="168" y="1487"/>
                </a:lnTo>
                <a:lnTo>
                  <a:pt x="156" y="1490"/>
                </a:lnTo>
                <a:lnTo>
                  <a:pt x="150" y="1497"/>
                </a:lnTo>
                <a:lnTo>
                  <a:pt x="152" y="1509"/>
                </a:lnTo>
                <a:lnTo>
                  <a:pt x="166" y="1523"/>
                </a:lnTo>
                <a:lnTo>
                  <a:pt x="178" y="1528"/>
                </a:lnTo>
                <a:lnTo>
                  <a:pt x="193" y="1529"/>
                </a:lnTo>
                <a:lnTo>
                  <a:pt x="209" y="1529"/>
                </a:lnTo>
                <a:lnTo>
                  <a:pt x="225" y="1526"/>
                </a:lnTo>
                <a:lnTo>
                  <a:pt x="241" y="1523"/>
                </a:lnTo>
                <a:lnTo>
                  <a:pt x="256" y="1519"/>
                </a:lnTo>
                <a:lnTo>
                  <a:pt x="267" y="1516"/>
                </a:lnTo>
                <a:lnTo>
                  <a:pt x="278" y="1513"/>
                </a:lnTo>
                <a:lnTo>
                  <a:pt x="286" y="1512"/>
                </a:lnTo>
                <a:lnTo>
                  <a:pt x="297" y="1509"/>
                </a:lnTo>
                <a:lnTo>
                  <a:pt x="307" y="1507"/>
                </a:lnTo>
                <a:lnTo>
                  <a:pt x="316" y="1504"/>
                </a:lnTo>
                <a:lnTo>
                  <a:pt x="326" y="1503"/>
                </a:lnTo>
                <a:lnTo>
                  <a:pt x="335" y="1501"/>
                </a:lnTo>
                <a:lnTo>
                  <a:pt x="342" y="1501"/>
                </a:lnTo>
                <a:lnTo>
                  <a:pt x="348" y="1501"/>
                </a:lnTo>
                <a:lnTo>
                  <a:pt x="360" y="1494"/>
                </a:lnTo>
                <a:lnTo>
                  <a:pt x="358" y="1478"/>
                </a:lnTo>
                <a:lnTo>
                  <a:pt x="354" y="1462"/>
                </a:lnTo>
                <a:lnTo>
                  <a:pt x="355" y="1455"/>
                </a:lnTo>
                <a:lnTo>
                  <a:pt x="365" y="1412"/>
                </a:lnTo>
                <a:lnTo>
                  <a:pt x="373" y="1319"/>
                </a:lnTo>
                <a:lnTo>
                  <a:pt x="377" y="1219"/>
                </a:lnTo>
                <a:lnTo>
                  <a:pt x="376" y="1156"/>
                </a:lnTo>
                <a:lnTo>
                  <a:pt x="379" y="1117"/>
                </a:lnTo>
                <a:lnTo>
                  <a:pt x="389" y="1066"/>
                </a:lnTo>
                <a:lnTo>
                  <a:pt x="399" y="1012"/>
                </a:lnTo>
                <a:lnTo>
                  <a:pt x="403" y="962"/>
                </a:lnTo>
                <a:lnTo>
                  <a:pt x="408" y="980"/>
                </a:lnTo>
                <a:lnTo>
                  <a:pt x="414" y="1003"/>
                </a:lnTo>
                <a:lnTo>
                  <a:pt x="421" y="1031"/>
                </a:lnTo>
                <a:lnTo>
                  <a:pt x="430" y="1061"/>
                </a:lnTo>
                <a:lnTo>
                  <a:pt x="437" y="1092"/>
                </a:lnTo>
                <a:lnTo>
                  <a:pt x="443" y="1120"/>
                </a:lnTo>
                <a:lnTo>
                  <a:pt x="449" y="1145"/>
                </a:lnTo>
                <a:lnTo>
                  <a:pt x="450" y="1164"/>
                </a:lnTo>
                <a:lnTo>
                  <a:pt x="452" y="1222"/>
                </a:lnTo>
                <a:lnTo>
                  <a:pt x="453" y="1314"/>
                </a:lnTo>
                <a:lnTo>
                  <a:pt x="455" y="1405"/>
                </a:lnTo>
                <a:lnTo>
                  <a:pt x="456" y="1453"/>
                </a:lnTo>
                <a:lnTo>
                  <a:pt x="468" y="1456"/>
                </a:lnTo>
                <a:lnTo>
                  <a:pt x="466" y="1469"/>
                </a:lnTo>
                <a:lnTo>
                  <a:pt x="466" y="1481"/>
                </a:lnTo>
                <a:lnTo>
                  <a:pt x="466" y="1491"/>
                </a:lnTo>
                <a:lnTo>
                  <a:pt x="469" y="1501"/>
                </a:lnTo>
                <a:lnTo>
                  <a:pt x="474" y="1509"/>
                </a:lnTo>
                <a:lnTo>
                  <a:pt x="482" y="1514"/>
                </a:lnTo>
                <a:lnTo>
                  <a:pt x="496" y="1517"/>
                </a:lnTo>
                <a:lnTo>
                  <a:pt x="513" y="1517"/>
                </a:lnTo>
                <a:lnTo>
                  <a:pt x="531" y="1517"/>
                </a:lnTo>
                <a:lnTo>
                  <a:pt x="545" y="1519"/>
                </a:lnTo>
                <a:lnTo>
                  <a:pt x="556" y="1522"/>
                </a:lnTo>
                <a:lnTo>
                  <a:pt x="567" y="1525"/>
                </a:lnTo>
                <a:lnTo>
                  <a:pt x="579" y="1529"/>
                </a:lnTo>
                <a:lnTo>
                  <a:pt x="594" y="1531"/>
                </a:lnTo>
                <a:lnTo>
                  <a:pt x="611" y="1532"/>
                </a:lnTo>
                <a:lnTo>
                  <a:pt x="636" y="1532"/>
                </a:lnTo>
                <a:lnTo>
                  <a:pt x="657" y="1526"/>
                </a:lnTo>
                <a:lnTo>
                  <a:pt x="665" y="1514"/>
                </a:lnTo>
                <a:lnTo>
                  <a:pt x="662" y="1503"/>
                </a:lnTo>
                <a:lnTo>
                  <a:pt x="652" y="1495"/>
                </a:lnTo>
                <a:lnTo>
                  <a:pt x="645" y="1493"/>
                </a:lnTo>
                <a:lnTo>
                  <a:pt x="635" y="1490"/>
                </a:lnTo>
                <a:lnTo>
                  <a:pt x="626" y="1484"/>
                </a:lnTo>
                <a:lnTo>
                  <a:pt x="616" y="1479"/>
                </a:lnTo>
                <a:lnTo>
                  <a:pt x="607" y="1474"/>
                </a:lnTo>
                <a:lnTo>
                  <a:pt x="598" y="1468"/>
                </a:lnTo>
                <a:lnTo>
                  <a:pt x="591" y="1463"/>
                </a:lnTo>
                <a:lnTo>
                  <a:pt x="586" y="1457"/>
                </a:lnTo>
                <a:lnTo>
                  <a:pt x="582" y="1393"/>
                </a:lnTo>
                <a:lnTo>
                  <a:pt x="573" y="1292"/>
                </a:lnTo>
                <a:lnTo>
                  <a:pt x="566" y="1189"/>
                </a:lnTo>
                <a:lnTo>
                  <a:pt x="561" y="1111"/>
                </a:lnTo>
                <a:lnTo>
                  <a:pt x="560" y="1035"/>
                </a:lnTo>
                <a:lnTo>
                  <a:pt x="559" y="931"/>
                </a:lnTo>
                <a:lnTo>
                  <a:pt x="554" y="836"/>
                </a:lnTo>
                <a:lnTo>
                  <a:pt x="547" y="779"/>
                </a:lnTo>
                <a:lnTo>
                  <a:pt x="554" y="775"/>
                </a:lnTo>
                <a:lnTo>
                  <a:pt x="559" y="765"/>
                </a:lnTo>
                <a:lnTo>
                  <a:pt x="559" y="753"/>
                </a:lnTo>
                <a:lnTo>
                  <a:pt x="553" y="747"/>
                </a:lnTo>
                <a:lnTo>
                  <a:pt x="563" y="711"/>
                </a:lnTo>
                <a:lnTo>
                  <a:pt x="570" y="645"/>
                </a:lnTo>
                <a:lnTo>
                  <a:pt x="575" y="575"/>
                </a:lnTo>
                <a:lnTo>
                  <a:pt x="578" y="525"/>
                </a:lnTo>
                <a:lnTo>
                  <a:pt x="585" y="537"/>
                </a:lnTo>
                <a:lnTo>
                  <a:pt x="592" y="548"/>
                </a:lnTo>
                <a:lnTo>
                  <a:pt x="599" y="560"/>
                </a:lnTo>
                <a:lnTo>
                  <a:pt x="607" y="570"/>
                </a:lnTo>
                <a:lnTo>
                  <a:pt x="613" y="579"/>
                </a:lnTo>
                <a:lnTo>
                  <a:pt x="619" y="588"/>
                </a:lnTo>
                <a:lnTo>
                  <a:pt x="624" y="594"/>
                </a:lnTo>
                <a:lnTo>
                  <a:pt x="629" y="597"/>
                </a:lnTo>
                <a:lnTo>
                  <a:pt x="630" y="630"/>
                </a:lnTo>
                <a:lnTo>
                  <a:pt x="639" y="683"/>
                </a:lnTo>
                <a:lnTo>
                  <a:pt x="651" y="732"/>
                </a:lnTo>
                <a:lnTo>
                  <a:pt x="662" y="759"/>
                </a:lnTo>
                <a:lnTo>
                  <a:pt x="662" y="771"/>
                </a:lnTo>
                <a:lnTo>
                  <a:pt x="667" y="782"/>
                </a:lnTo>
                <a:lnTo>
                  <a:pt x="676" y="791"/>
                </a:lnTo>
                <a:lnTo>
                  <a:pt x="687" y="791"/>
                </a:lnTo>
                <a:lnTo>
                  <a:pt x="684" y="807"/>
                </a:lnTo>
                <a:lnTo>
                  <a:pt x="683" y="823"/>
                </a:lnTo>
                <a:lnTo>
                  <a:pt x="689" y="839"/>
                </a:lnTo>
                <a:lnTo>
                  <a:pt x="708" y="855"/>
                </a:lnTo>
                <a:lnTo>
                  <a:pt x="719" y="861"/>
                </a:lnTo>
                <a:lnTo>
                  <a:pt x="731" y="866"/>
                </a:lnTo>
                <a:lnTo>
                  <a:pt x="740" y="868"/>
                </a:lnTo>
                <a:lnTo>
                  <a:pt x="749" y="870"/>
                </a:lnTo>
                <a:lnTo>
                  <a:pt x="756" y="868"/>
                </a:lnTo>
                <a:lnTo>
                  <a:pt x="763" y="866"/>
                </a:lnTo>
                <a:lnTo>
                  <a:pt x="771" y="863"/>
                </a:lnTo>
                <a:lnTo>
                  <a:pt x="777" y="858"/>
                </a:lnTo>
                <a:lnTo>
                  <a:pt x="785" y="841"/>
                </a:lnTo>
                <a:lnTo>
                  <a:pt x="785" y="814"/>
                </a:lnTo>
                <a:lnTo>
                  <a:pt x="777" y="791"/>
                </a:lnTo>
                <a:lnTo>
                  <a:pt x="757" y="776"/>
                </a:lnTo>
                <a:lnTo>
                  <a:pt x="763" y="768"/>
                </a:lnTo>
                <a:lnTo>
                  <a:pt x="760" y="756"/>
                </a:lnTo>
                <a:lnTo>
                  <a:pt x="755" y="747"/>
                </a:lnTo>
                <a:lnTo>
                  <a:pt x="749" y="744"/>
                </a:lnTo>
                <a:lnTo>
                  <a:pt x="747" y="711"/>
                </a:lnTo>
                <a:lnTo>
                  <a:pt x="740" y="661"/>
                </a:lnTo>
                <a:lnTo>
                  <a:pt x="734" y="610"/>
                </a:lnTo>
                <a:lnTo>
                  <a:pt x="731" y="576"/>
                </a:lnTo>
                <a:lnTo>
                  <a:pt x="727" y="556"/>
                </a:lnTo>
                <a:lnTo>
                  <a:pt x="715" y="538"/>
                </a:lnTo>
                <a:lnTo>
                  <a:pt x="703" y="522"/>
                </a:lnTo>
                <a:lnTo>
                  <a:pt x="695" y="507"/>
                </a:lnTo>
                <a:lnTo>
                  <a:pt x="690" y="497"/>
                </a:lnTo>
                <a:lnTo>
                  <a:pt x="681" y="480"/>
                </a:lnTo>
                <a:lnTo>
                  <a:pt x="671" y="459"/>
                </a:lnTo>
                <a:lnTo>
                  <a:pt x="659" y="436"/>
                </a:lnTo>
                <a:lnTo>
                  <a:pt x="648" y="411"/>
                </a:lnTo>
                <a:lnTo>
                  <a:pt x="638" y="389"/>
                </a:lnTo>
                <a:lnTo>
                  <a:pt x="630" y="371"/>
                </a:lnTo>
                <a:lnTo>
                  <a:pt x="626" y="360"/>
                </a:lnTo>
                <a:lnTo>
                  <a:pt x="620" y="351"/>
                </a:lnTo>
                <a:lnTo>
                  <a:pt x="608" y="339"/>
                </a:lnTo>
                <a:lnTo>
                  <a:pt x="592" y="329"/>
                </a:lnTo>
                <a:lnTo>
                  <a:pt x="573" y="319"/>
                </a:lnTo>
                <a:lnTo>
                  <a:pt x="553" y="309"/>
                </a:lnTo>
                <a:lnTo>
                  <a:pt x="534" y="301"/>
                </a:lnTo>
                <a:lnTo>
                  <a:pt x="516" y="295"/>
                </a:lnTo>
                <a:lnTo>
                  <a:pt x="501" y="293"/>
                </a:lnTo>
                <a:lnTo>
                  <a:pt x="504" y="282"/>
                </a:lnTo>
                <a:lnTo>
                  <a:pt x="504" y="272"/>
                </a:lnTo>
                <a:lnTo>
                  <a:pt x="500" y="263"/>
                </a:lnTo>
                <a:lnTo>
                  <a:pt x="487" y="259"/>
                </a:lnTo>
                <a:lnTo>
                  <a:pt x="493" y="250"/>
                </a:lnTo>
                <a:lnTo>
                  <a:pt x="497" y="238"/>
                </a:lnTo>
                <a:lnTo>
                  <a:pt x="500" y="230"/>
                </a:lnTo>
                <a:lnTo>
                  <a:pt x="500" y="225"/>
                </a:lnTo>
                <a:lnTo>
                  <a:pt x="507" y="218"/>
                </a:lnTo>
                <a:lnTo>
                  <a:pt x="515" y="202"/>
                </a:lnTo>
                <a:lnTo>
                  <a:pt x="518" y="184"/>
                </a:lnTo>
                <a:lnTo>
                  <a:pt x="515" y="171"/>
                </a:lnTo>
                <a:lnTo>
                  <a:pt x="520" y="157"/>
                </a:lnTo>
                <a:lnTo>
                  <a:pt x="526" y="136"/>
                </a:lnTo>
                <a:lnTo>
                  <a:pt x="532" y="111"/>
                </a:lnTo>
                <a:lnTo>
                  <a:pt x="534" y="85"/>
                </a:lnTo>
                <a:lnTo>
                  <a:pt x="532" y="63"/>
                </a:lnTo>
                <a:lnTo>
                  <a:pt x="526" y="46"/>
                </a:lnTo>
                <a:lnTo>
                  <a:pt x="515" y="37"/>
                </a:lnTo>
                <a:lnTo>
                  <a:pt x="497" y="3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7662" name="Group 17"/>
          <p:cNvGrpSpPr>
            <a:grpSpLocks/>
          </p:cNvGrpSpPr>
          <p:nvPr/>
        </p:nvGrpSpPr>
        <p:grpSpPr bwMode="auto">
          <a:xfrm>
            <a:off x="990600" y="2514600"/>
            <a:ext cx="685800" cy="381000"/>
            <a:chOff x="1152" y="2016"/>
            <a:chExt cx="3552" cy="1584"/>
          </a:xfrm>
        </p:grpSpPr>
        <p:sp>
          <p:nvSpPr>
            <p:cNvPr id="27664" name="Freeform 18" descr="Newsprint"/>
            <p:cNvSpPr>
              <a:spLocks/>
            </p:cNvSpPr>
            <p:nvPr/>
          </p:nvSpPr>
          <p:spPr bwMode="auto">
            <a:xfrm>
              <a:off x="1968" y="2448"/>
              <a:ext cx="2041" cy="1152"/>
            </a:xfrm>
            <a:custGeom>
              <a:avLst/>
              <a:gdLst>
                <a:gd name="T0" fmla="*/ 200 w 2041"/>
                <a:gd name="T1" fmla="*/ 1116 h 1045"/>
                <a:gd name="T2" fmla="*/ 1978 w 2041"/>
                <a:gd name="T3" fmla="*/ 1152 h 1045"/>
                <a:gd name="T4" fmla="*/ 2000 w 2041"/>
                <a:gd name="T5" fmla="*/ 981 h 1045"/>
                <a:gd name="T6" fmla="*/ 1967 w 2041"/>
                <a:gd name="T7" fmla="*/ 945 h 1045"/>
                <a:gd name="T8" fmla="*/ 1789 w 2041"/>
                <a:gd name="T9" fmla="*/ 675 h 1045"/>
                <a:gd name="T10" fmla="*/ 1756 w 2041"/>
                <a:gd name="T11" fmla="*/ 564 h 1045"/>
                <a:gd name="T12" fmla="*/ 1745 w 2041"/>
                <a:gd name="T13" fmla="*/ 308 h 1045"/>
                <a:gd name="T14" fmla="*/ 1611 w 2041"/>
                <a:gd name="T15" fmla="*/ 246 h 1045"/>
                <a:gd name="T16" fmla="*/ 1344 w 2041"/>
                <a:gd name="T17" fmla="*/ 25 h 1045"/>
                <a:gd name="T18" fmla="*/ 1000 w 2041"/>
                <a:gd name="T19" fmla="*/ 63 h 1045"/>
                <a:gd name="T20" fmla="*/ 793 w 2041"/>
                <a:gd name="T21" fmla="*/ 0 h 1045"/>
                <a:gd name="T22" fmla="*/ 789 w 2041"/>
                <a:gd name="T23" fmla="*/ 63 h 1045"/>
                <a:gd name="T24" fmla="*/ 733 w 2041"/>
                <a:gd name="T25" fmla="*/ 136 h 1045"/>
                <a:gd name="T26" fmla="*/ 555 w 2041"/>
                <a:gd name="T27" fmla="*/ 258 h 1045"/>
                <a:gd name="T28" fmla="*/ 389 w 2041"/>
                <a:gd name="T29" fmla="*/ 320 h 1045"/>
                <a:gd name="T30" fmla="*/ 322 w 2041"/>
                <a:gd name="T31" fmla="*/ 528 h 1045"/>
                <a:gd name="T32" fmla="*/ 244 w 2041"/>
                <a:gd name="T33" fmla="*/ 540 h 1045"/>
                <a:gd name="T34" fmla="*/ 155 w 2041"/>
                <a:gd name="T35" fmla="*/ 552 h 1045"/>
                <a:gd name="T36" fmla="*/ 89 w 2041"/>
                <a:gd name="T37" fmla="*/ 577 h 1045"/>
                <a:gd name="T38" fmla="*/ 122 w 2041"/>
                <a:gd name="T39" fmla="*/ 871 h 1045"/>
                <a:gd name="T40" fmla="*/ 111 w 2041"/>
                <a:gd name="T41" fmla="*/ 919 h 1045"/>
                <a:gd name="T42" fmla="*/ 0 w 2041"/>
                <a:gd name="T43" fmla="*/ 1055 h 1045"/>
                <a:gd name="T44" fmla="*/ 44 w 2041"/>
                <a:gd name="T45" fmla="*/ 1116 h 1045"/>
                <a:gd name="T46" fmla="*/ 200 w 2041"/>
                <a:gd name="T47" fmla="*/ 1116 h 10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1"/>
                <a:gd name="T73" fmla="*/ 0 h 1045"/>
                <a:gd name="T74" fmla="*/ 2041 w 2041"/>
                <a:gd name="T75" fmla="*/ 1045 h 10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1" h="1045">
                  <a:moveTo>
                    <a:pt x="200" y="1012"/>
                  </a:moveTo>
                  <a:cubicBezTo>
                    <a:pt x="791" y="1018"/>
                    <a:pt x="1387" y="1012"/>
                    <a:pt x="1978" y="1045"/>
                  </a:cubicBezTo>
                  <a:cubicBezTo>
                    <a:pt x="2004" y="994"/>
                    <a:pt x="2026" y="949"/>
                    <a:pt x="2000" y="890"/>
                  </a:cubicBezTo>
                  <a:cubicBezTo>
                    <a:pt x="1994" y="876"/>
                    <a:pt x="1976" y="870"/>
                    <a:pt x="1967" y="857"/>
                  </a:cubicBezTo>
                  <a:cubicBezTo>
                    <a:pt x="1785" y="594"/>
                    <a:pt x="2041" y="914"/>
                    <a:pt x="1789" y="612"/>
                  </a:cubicBezTo>
                  <a:cubicBezTo>
                    <a:pt x="1778" y="579"/>
                    <a:pt x="1758" y="547"/>
                    <a:pt x="1756" y="512"/>
                  </a:cubicBezTo>
                  <a:cubicBezTo>
                    <a:pt x="1752" y="434"/>
                    <a:pt x="1761" y="355"/>
                    <a:pt x="1745" y="279"/>
                  </a:cubicBezTo>
                  <a:cubicBezTo>
                    <a:pt x="1738" y="244"/>
                    <a:pt x="1615" y="224"/>
                    <a:pt x="1611" y="223"/>
                  </a:cubicBezTo>
                  <a:cubicBezTo>
                    <a:pt x="1518" y="161"/>
                    <a:pt x="1423" y="102"/>
                    <a:pt x="1344" y="23"/>
                  </a:cubicBezTo>
                  <a:cubicBezTo>
                    <a:pt x="1228" y="32"/>
                    <a:pt x="1116" y="57"/>
                    <a:pt x="1000" y="57"/>
                  </a:cubicBezTo>
                  <a:cubicBezTo>
                    <a:pt x="931" y="38"/>
                    <a:pt x="865" y="0"/>
                    <a:pt x="793" y="0"/>
                  </a:cubicBezTo>
                  <a:cubicBezTo>
                    <a:pt x="774" y="0"/>
                    <a:pt x="796" y="39"/>
                    <a:pt x="789" y="57"/>
                  </a:cubicBezTo>
                  <a:cubicBezTo>
                    <a:pt x="778" y="84"/>
                    <a:pt x="751" y="100"/>
                    <a:pt x="733" y="123"/>
                  </a:cubicBezTo>
                  <a:cubicBezTo>
                    <a:pt x="691" y="176"/>
                    <a:pt x="613" y="205"/>
                    <a:pt x="555" y="234"/>
                  </a:cubicBezTo>
                  <a:cubicBezTo>
                    <a:pt x="511" y="280"/>
                    <a:pt x="448" y="275"/>
                    <a:pt x="389" y="290"/>
                  </a:cubicBezTo>
                  <a:cubicBezTo>
                    <a:pt x="266" y="370"/>
                    <a:pt x="408" y="341"/>
                    <a:pt x="322" y="479"/>
                  </a:cubicBezTo>
                  <a:cubicBezTo>
                    <a:pt x="308" y="501"/>
                    <a:pt x="270" y="487"/>
                    <a:pt x="244" y="490"/>
                  </a:cubicBezTo>
                  <a:cubicBezTo>
                    <a:pt x="214" y="494"/>
                    <a:pt x="185" y="497"/>
                    <a:pt x="155" y="501"/>
                  </a:cubicBezTo>
                  <a:cubicBezTo>
                    <a:pt x="133" y="508"/>
                    <a:pt x="109" y="511"/>
                    <a:pt x="89" y="523"/>
                  </a:cubicBezTo>
                  <a:cubicBezTo>
                    <a:pt x="30" y="561"/>
                    <a:pt x="87" y="737"/>
                    <a:pt x="122" y="790"/>
                  </a:cubicBezTo>
                  <a:cubicBezTo>
                    <a:pt x="118" y="805"/>
                    <a:pt x="119" y="821"/>
                    <a:pt x="111" y="834"/>
                  </a:cubicBezTo>
                  <a:cubicBezTo>
                    <a:pt x="80" y="880"/>
                    <a:pt x="31" y="909"/>
                    <a:pt x="0" y="957"/>
                  </a:cubicBezTo>
                  <a:cubicBezTo>
                    <a:pt x="7" y="979"/>
                    <a:pt x="10" y="1010"/>
                    <a:pt x="44" y="1012"/>
                  </a:cubicBezTo>
                  <a:cubicBezTo>
                    <a:pt x="188" y="1019"/>
                    <a:pt x="303" y="978"/>
                    <a:pt x="200" y="1012"/>
                  </a:cubicBezTo>
                  <a:close/>
                </a:path>
              </a:pathLst>
            </a:custGeom>
            <a:blipFill dpi="0" rotWithShape="0">
              <a:blip r:embed="rId10"/>
              <a:srcRect/>
              <a:tile tx="0" ty="0" sx="100000" sy="100000" flip="none" algn="tl"/>
            </a:blipFill>
            <a:ln w="9525">
              <a:solidFill>
                <a:schemeClr val="tx1"/>
              </a:solidFill>
              <a:round/>
              <a:headEnd/>
              <a:tailEnd/>
            </a:ln>
          </p:spPr>
          <p:txBody>
            <a:bodyPr wrap="none" anchor="ctr"/>
            <a:lstStyle/>
            <a:p>
              <a:endParaRPr lang="en-US"/>
            </a:p>
          </p:txBody>
        </p:sp>
        <p:sp>
          <p:nvSpPr>
            <p:cNvPr id="27665" name="Line 19"/>
            <p:cNvSpPr>
              <a:spLocks noChangeShapeType="1"/>
            </p:cNvSpPr>
            <p:nvPr/>
          </p:nvSpPr>
          <p:spPr bwMode="auto">
            <a:xfrm>
              <a:off x="1440" y="2784"/>
              <a:ext cx="43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6" name="Line 20"/>
            <p:cNvSpPr>
              <a:spLocks noChangeShapeType="1"/>
            </p:cNvSpPr>
            <p:nvPr/>
          </p:nvSpPr>
          <p:spPr bwMode="auto">
            <a:xfrm>
              <a:off x="1872" y="2256"/>
              <a:ext cx="384" cy="3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7" name="Line 21"/>
            <p:cNvSpPr>
              <a:spLocks noChangeShapeType="1"/>
            </p:cNvSpPr>
            <p:nvPr/>
          </p:nvSpPr>
          <p:spPr bwMode="auto">
            <a:xfrm>
              <a:off x="2784" y="2016"/>
              <a:ext cx="48"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8" name="Line 22"/>
            <p:cNvSpPr>
              <a:spLocks noChangeShapeType="1"/>
            </p:cNvSpPr>
            <p:nvPr/>
          </p:nvSpPr>
          <p:spPr bwMode="auto">
            <a:xfrm flipH="1">
              <a:off x="3456" y="2112"/>
              <a:ext cx="144"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9" name="Line 23"/>
            <p:cNvSpPr>
              <a:spLocks noChangeShapeType="1"/>
            </p:cNvSpPr>
            <p:nvPr/>
          </p:nvSpPr>
          <p:spPr bwMode="auto">
            <a:xfrm flipH="1">
              <a:off x="3936" y="2592"/>
              <a:ext cx="336"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0" name="Line 24"/>
            <p:cNvSpPr>
              <a:spLocks noChangeShapeType="1"/>
            </p:cNvSpPr>
            <p:nvPr/>
          </p:nvSpPr>
          <p:spPr bwMode="auto">
            <a:xfrm flipV="1">
              <a:off x="4080" y="3312"/>
              <a:ext cx="62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1" name="Line 25"/>
            <p:cNvSpPr>
              <a:spLocks noChangeShapeType="1"/>
            </p:cNvSpPr>
            <p:nvPr/>
          </p:nvSpPr>
          <p:spPr bwMode="auto">
            <a:xfrm>
              <a:off x="1152" y="3408"/>
              <a:ext cx="57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27663" name="Picture 2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0600" y="1905000"/>
            <a:ext cx="6096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50081" y="22578"/>
            <a:ext cx="7503319" cy="769441"/>
          </a:xfrm>
          <a:prstGeom prst="rect">
            <a:avLst/>
          </a:prstGeom>
          <a:noFill/>
        </p:spPr>
        <p:txBody>
          <a:bodyPr wrap="square" rtlCol="0">
            <a:spAutoFit/>
          </a:bodyPr>
          <a:lstStyle/>
          <a:p>
            <a:pPr marL="0" lvl="1" algn="ctr"/>
            <a:r>
              <a:rPr lang="en-US" sz="2200" b="1" dirty="0">
                <a:solidFill>
                  <a:schemeClr val="tx2">
                    <a:lumMod val="75000"/>
                  </a:schemeClr>
                </a:solidFill>
                <a:latin typeface="Arial" charset="0"/>
                <a:ea typeface="Arial" charset="0"/>
                <a:cs typeface="Arial" charset="0"/>
              </a:rPr>
              <a:t>Comparison of 4 </a:t>
            </a:r>
            <a:r>
              <a:rPr lang="en-US" sz="2200" b="1" dirty="0" err="1">
                <a:solidFill>
                  <a:schemeClr val="tx2">
                    <a:lumMod val="75000"/>
                  </a:schemeClr>
                </a:solidFill>
                <a:latin typeface="Arial" charset="0"/>
                <a:ea typeface="Arial" charset="0"/>
                <a:cs typeface="Arial" charset="0"/>
              </a:rPr>
              <a:t>mrem</a:t>
            </a:r>
            <a:r>
              <a:rPr lang="en-US" sz="2200" b="1" dirty="0">
                <a:solidFill>
                  <a:schemeClr val="tx2">
                    <a:lumMod val="75000"/>
                  </a:schemeClr>
                </a:solidFill>
                <a:latin typeface="Arial" charset="0"/>
                <a:ea typeface="Arial" charset="0"/>
                <a:cs typeface="Arial" charset="0"/>
              </a:rPr>
              <a:t>/</a:t>
            </a:r>
            <a:r>
              <a:rPr lang="en-US" sz="2200" b="1" dirty="0" err="1">
                <a:solidFill>
                  <a:schemeClr val="tx2">
                    <a:lumMod val="75000"/>
                  </a:schemeClr>
                </a:solidFill>
                <a:latin typeface="Arial" charset="0"/>
                <a:ea typeface="Arial" charset="0"/>
                <a:cs typeface="Arial" charset="0"/>
              </a:rPr>
              <a:t>yr</a:t>
            </a:r>
            <a:r>
              <a:rPr lang="en-US" sz="2200" b="1" dirty="0">
                <a:solidFill>
                  <a:schemeClr val="tx2">
                    <a:lumMod val="75000"/>
                  </a:schemeClr>
                </a:solidFill>
                <a:latin typeface="Arial" charset="0"/>
                <a:ea typeface="Arial" charset="0"/>
                <a:cs typeface="Arial" charset="0"/>
              </a:rPr>
              <a:t> Worst-Case Peak Dose from Hanford tanks with Normal Background Radiation</a:t>
            </a:r>
          </a:p>
        </p:txBody>
      </p:sp>
      <p:grpSp>
        <p:nvGrpSpPr>
          <p:cNvPr id="8" name="Group 7"/>
          <p:cNvGrpSpPr/>
          <p:nvPr/>
        </p:nvGrpSpPr>
        <p:grpSpPr>
          <a:xfrm>
            <a:off x="7620000" y="3741003"/>
            <a:ext cx="1600200" cy="907197"/>
            <a:chOff x="7620000" y="3741003"/>
            <a:chExt cx="1600200" cy="907197"/>
          </a:xfrm>
        </p:grpSpPr>
        <p:cxnSp>
          <p:nvCxnSpPr>
            <p:cNvPr id="26" name="Straight Arrow Connector 25"/>
            <p:cNvCxnSpPr/>
            <p:nvPr/>
          </p:nvCxnSpPr>
          <p:spPr>
            <a:xfrm flipH="1">
              <a:off x="7620000" y="4648200"/>
              <a:ext cx="609600" cy="0"/>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216900" y="4495800"/>
              <a:ext cx="12700" cy="152400"/>
            </a:xfrm>
            <a:prstGeom prst="straightConnector1">
              <a:avLst/>
            </a:prstGeom>
            <a:ln w="28575">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24800" y="3741003"/>
              <a:ext cx="1295400" cy="830997"/>
            </a:xfrm>
            <a:prstGeom prst="rect">
              <a:avLst/>
            </a:prstGeom>
            <a:noFill/>
          </p:spPr>
          <p:txBody>
            <a:bodyPr wrap="square" rtlCol="0">
              <a:spAutoFit/>
            </a:bodyPr>
            <a:lstStyle/>
            <a:p>
              <a:r>
                <a:rPr lang="en-US" sz="1600" dirty="0"/>
                <a:t>Move to Spokane</a:t>
              </a:r>
            </a:p>
            <a:p>
              <a:r>
                <a:rPr lang="en-US" sz="1600" dirty="0"/>
                <a:t>50 </a:t>
              </a:r>
              <a:r>
                <a:rPr lang="en-US" sz="1600" dirty="0" err="1"/>
                <a:t>mrem</a:t>
              </a:r>
              <a:r>
                <a:rPr lang="en-US" sz="1600" dirty="0"/>
                <a:t>/</a:t>
              </a:r>
              <a:r>
                <a:rPr lang="en-US" sz="1600" dirty="0" err="1"/>
                <a:t>yr</a:t>
              </a:r>
              <a:endParaRPr lang="en-US" sz="1600" dirty="0"/>
            </a:p>
          </p:txBody>
        </p:sp>
      </p:grpSp>
    </p:spTree>
    <p:extLst>
      <p:ext uri="{BB962C8B-B14F-4D97-AF65-F5344CB8AC3E}">
        <p14:creationId xmlns:p14="http://schemas.microsoft.com/office/powerpoint/2010/main" val="4001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type="title" idx="4294967295"/>
          </p:nvPr>
        </p:nvSpPr>
        <p:spPr bwMode="auto">
          <a:xfrm>
            <a:off x="152400" y="0"/>
            <a:ext cx="8763000" cy="1066800"/>
          </a:xfrm>
          <a:prstGeom prst="rect">
            <a:avLst/>
          </a:prstGeom>
          <a:solidFill>
            <a:srgbClr val="FFFFFF"/>
          </a:solidFill>
        </p:spPr>
        <p:txBody>
          <a:bodyPr wrap="square" lIns="91440" tIns="45720" rIns="91440" bIns="45720" numCol="1" anchor="t" anchorCtr="0" compatLnSpc="1">
            <a:prstTxWarp prst="textNoShape">
              <a:avLst/>
            </a:prstTxWarp>
          </a:bodyPr>
          <a:lstStyle/>
          <a:p>
            <a:pPr algn="just">
              <a:defRPr/>
            </a:pPr>
            <a:r>
              <a:rPr lang="en-US" sz="1800" b="0" dirty="0">
                <a:solidFill>
                  <a:schemeClr val="tx1"/>
                </a:solidFill>
              </a:rPr>
              <a:t>Even though TRU and HLW have different disposal pathways, reclassifying this HLW as TRU or LLW and </a:t>
            </a:r>
            <a:r>
              <a:rPr lang="en-US" sz="1800" dirty="0"/>
              <a:t>disposing elsewhere (</a:t>
            </a:r>
            <a:r>
              <a:rPr lang="en-US" sz="1800" b="1" dirty="0">
                <a:latin typeface="Times New Roman"/>
                <a:cs typeface="Times New Roman"/>
              </a:rPr>
              <a:t>2R),</a:t>
            </a:r>
            <a:r>
              <a:rPr lang="en-US" sz="1800" b="0" dirty="0">
                <a:solidFill>
                  <a:schemeClr val="tx1"/>
                </a:solidFill>
              </a:rPr>
              <a:t> e.g., WIPP, is identical </a:t>
            </a:r>
            <a:r>
              <a:rPr lang="en-US" sz="1800" dirty="0"/>
              <a:t>to </a:t>
            </a:r>
            <a:r>
              <a:rPr lang="en-US" sz="1800" dirty="0" err="1"/>
              <a:t>vitrification</a:t>
            </a:r>
            <a:r>
              <a:rPr lang="en-US" sz="1800" dirty="0"/>
              <a:t> (</a:t>
            </a:r>
            <a:r>
              <a:rPr lang="en-US" sz="1800" b="1" dirty="0">
                <a:solidFill>
                  <a:srgbClr val="000000"/>
                </a:solidFill>
                <a:latin typeface="Times New Roman"/>
                <a:cs typeface="Times New Roman"/>
              </a:rPr>
              <a:t>2A, 3, 4, 5, 6)</a:t>
            </a:r>
            <a:endParaRPr lang="en-US" sz="1800" b="0" dirty="0">
              <a:solidFill>
                <a:schemeClr val="tx1"/>
              </a:solidFill>
            </a:endParaRPr>
          </a:p>
        </p:txBody>
      </p:sp>
      <p:sp>
        <p:nvSpPr>
          <p:cNvPr id="8" name="Rectangle 3"/>
          <p:cNvSpPr txBox="1">
            <a:spLocks noChangeArrowheads="1"/>
          </p:cNvSpPr>
          <p:nvPr/>
        </p:nvSpPr>
        <p:spPr bwMode="auto">
          <a:xfrm>
            <a:off x="381000" y="685800"/>
            <a:ext cx="8229600" cy="685800"/>
          </a:xfrm>
          <a:prstGeom prst="rect">
            <a:avLst/>
          </a:prstGeom>
          <a:solidFill>
            <a:srgbClr val="FFFFFF"/>
          </a:solidFill>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latin typeface="Times New Roman"/>
                <a:cs typeface="Times New Roman"/>
              </a:rPr>
              <a:t>Table S-10. tank </a:t>
            </a:r>
            <a:r>
              <a:rPr lang="en-US" sz="1600" b="1" dirty="0" err="1">
                <a:latin typeface="Times New Roman"/>
                <a:cs typeface="Times New Roman"/>
              </a:rPr>
              <a:t>ClosureAlternatives</a:t>
            </a:r>
            <a:r>
              <a:rPr lang="en-US" sz="1600" b="1" dirty="0">
                <a:latin typeface="Times New Roman"/>
                <a:cs typeface="Times New Roman"/>
              </a:rPr>
              <a:t>- Summary of Radiation Dose and Hazard Index at</a:t>
            </a:r>
          </a:p>
          <a:p>
            <a:r>
              <a:rPr lang="en-US" sz="1600" b="1" dirty="0">
                <a:latin typeface="Times New Roman"/>
                <a:cs typeface="Times New Roman"/>
              </a:rPr>
              <a:t>Year of Peak Dose/Hazard Index for the Drinking-Water Well User</a:t>
            </a: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600" b="1" dirty="0">
              <a:latin typeface="Times New Roman"/>
              <a:cs typeface="Times New Roman"/>
            </a:endParaRPr>
          </a:p>
          <a:p>
            <a:endParaRPr lang="en-US" sz="1400" b="1" dirty="0">
              <a:latin typeface="Times New Roman"/>
              <a:cs typeface="Times New Roman"/>
            </a:endParaRPr>
          </a:p>
          <a:p>
            <a:pPr algn="l"/>
            <a:endParaRPr lang="en-US" sz="1400" b="1" dirty="0">
              <a:latin typeface="Times New Roman"/>
              <a:cs typeface="Times New Roman"/>
            </a:endParaRPr>
          </a:p>
          <a:p>
            <a:pPr algn="l"/>
            <a:endParaRPr lang="en-US" sz="1400" b="1" dirty="0">
              <a:latin typeface="Times New Roman"/>
              <a:cs typeface="Times New Roman"/>
            </a:endParaRPr>
          </a:p>
          <a:p>
            <a:pPr algn="l">
              <a:spcBef>
                <a:spcPts val="600"/>
              </a:spcBef>
            </a:pPr>
            <a:r>
              <a:rPr lang="en-US" sz="1400" b="1" dirty="0">
                <a:latin typeface="Times New Roman"/>
                <a:cs typeface="Times New Roman"/>
              </a:rPr>
              <a:t>Note: </a:t>
            </a:r>
            <a:r>
              <a:rPr lang="en-US" sz="1400" dirty="0">
                <a:latin typeface="Times New Roman"/>
                <a:cs typeface="Times New Roman"/>
              </a:rPr>
              <a:t>Calendar year of peak impact shown in parentheses</a:t>
            </a:r>
          </a:p>
        </p:txBody>
      </p:sp>
      <p:graphicFrame>
        <p:nvGraphicFramePr>
          <p:cNvPr id="5" name="Table 4"/>
          <p:cNvGraphicFramePr>
            <a:graphicFrameLocks noGrp="1"/>
          </p:cNvGraphicFramePr>
          <p:nvPr>
            <p:extLst>
              <p:ext uri="{D42A27DB-BD31-4B8C-83A1-F6EECF244321}">
                <p14:modId xmlns:p14="http://schemas.microsoft.com/office/powerpoint/2010/main" val="76951136"/>
              </p:ext>
            </p:extLst>
          </p:nvPr>
        </p:nvGraphicFramePr>
        <p:xfrm>
          <a:off x="457200" y="1234440"/>
          <a:ext cx="8382000" cy="529336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152400">
                <a:tc rowSpan="2">
                  <a:txBody>
                    <a:bodyPr/>
                    <a:lstStyle/>
                    <a:p>
                      <a:pPr algn="ctr"/>
                      <a:endParaRPr lang="en-US" sz="600" b="1" dirty="0">
                        <a:solidFill>
                          <a:srgbClr val="000000"/>
                        </a:solidFill>
                        <a:latin typeface="Times New Roman"/>
                        <a:cs typeface="Times New Roman"/>
                      </a:endParaRPr>
                    </a:p>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Tank Closure</a:t>
                      </a:r>
                    </a:p>
                    <a:p>
                      <a:pPr algn="ctr"/>
                      <a:r>
                        <a:rPr lang="en-US" sz="1400" b="1" dirty="0">
                          <a:solidFill>
                            <a:srgbClr val="000000"/>
                          </a:solidFill>
                          <a:latin typeface="Times New Roman"/>
                          <a:cs typeface="Times New Roman"/>
                        </a:rPr>
                        <a:t>Alternative</a:t>
                      </a:r>
                    </a:p>
                  </a:txBody>
                  <a:tcPr>
                    <a:solidFill>
                      <a:srgbClr val="FCD5B5"/>
                    </a:solidFill>
                  </a:tcPr>
                </a:tc>
                <a:tc gridSpan="2">
                  <a:txBody>
                    <a:bodyPr/>
                    <a:lstStyle/>
                    <a:p>
                      <a:pPr algn="ctr"/>
                      <a:r>
                        <a:rPr lang="en-US" sz="1400" b="1" dirty="0">
                          <a:solidFill>
                            <a:srgbClr val="000000"/>
                          </a:solidFill>
                          <a:latin typeface="Times New Roman"/>
                          <a:cs typeface="Times New Roman"/>
                        </a:rPr>
                        <a:t>Core Zone Boundary</a:t>
                      </a:r>
                    </a:p>
                  </a:txBody>
                  <a:tcPr>
                    <a:solidFill>
                      <a:srgbClr val="FCD5B5"/>
                    </a:solidFill>
                  </a:tcPr>
                </a:tc>
                <a:tc hMerge="1">
                  <a:txBody>
                    <a:bodyPr/>
                    <a:lstStyle/>
                    <a:p>
                      <a:endParaRPr lang="en-US" dirty="0"/>
                    </a:p>
                  </a:txBody>
                  <a:tcPr>
                    <a:solidFill>
                      <a:srgbClr val="E4D1AD"/>
                    </a:solidFill>
                  </a:tcPr>
                </a:tc>
                <a:tc gridSpan="2">
                  <a:txBody>
                    <a:bodyPr/>
                    <a:lstStyle/>
                    <a:p>
                      <a:pPr algn="ctr"/>
                      <a:r>
                        <a:rPr lang="en-US" sz="1400" b="1" dirty="0">
                          <a:solidFill>
                            <a:srgbClr val="000000"/>
                          </a:solidFill>
                          <a:latin typeface="Times New Roman"/>
                          <a:cs typeface="Times New Roman"/>
                        </a:rPr>
                        <a:t>Columbia River </a:t>
                      </a:r>
                      <a:r>
                        <a:rPr lang="en-US" sz="1400" b="1" dirty="0" err="1">
                          <a:solidFill>
                            <a:srgbClr val="000000"/>
                          </a:solidFill>
                          <a:latin typeface="Times New Roman"/>
                          <a:cs typeface="Times New Roman"/>
                        </a:rPr>
                        <a:t>Nearshore</a:t>
                      </a:r>
                      <a:endParaRPr lang="en-US" sz="1400" b="1" dirty="0">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extLst>
                  <a:ext uri="{0D108BD9-81ED-4DB2-BD59-A6C34878D82A}">
                    <a16:rowId xmlns:a16="http://schemas.microsoft.com/office/drawing/2014/main" val="10000"/>
                  </a:ext>
                </a:extLst>
              </a:tr>
              <a:tr h="400049">
                <a:tc vMerge="1">
                  <a:txBody>
                    <a:bodyPr/>
                    <a:lstStyle/>
                    <a:p>
                      <a:endParaRPr lang="en-US" dirty="0"/>
                    </a:p>
                  </a:txBody>
                  <a:tcPr>
                    <a:solidFill>
                      <a:srgbClr val="E4D1AD"/>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tc>
                  <a:txBody>
                    <a:bodyPr/>
                    <a:lstStyle/>
                    <a:p>
                      <a:pPr algn="ctr"/>
                      <a:r>
                        <a:rPr lang="en-US" sz="1400" b="1" dirty="0">
                          <a:solidFill>
                            <a:srgbClr val="000000"/>
                          </a:solidFill>
                          <a:latin typeface="Times New Roman"/>
                          <a:cs typeface="Times New Roman"/>
                        </a:rPr>
                        <a:t>Radiation Dose</a:t>
                      </a:r>
                    </a:p>
                    <a:p>
                      <a:pPr algn="ctr"/>
                      <a:r>
                        <a:rPr lang="en-US" sz="1400" b="1" dirty="0">
                          <a:solidFill>
                            <a:srgbClr val="000000"/>
                          </a:solidFill>
                          <a:latin typeface="Times New Roman"/>
                          <a:cs typeface="Times New Roman"/>
                        </a:rPr>
                        <a:t>(</a:t>
                      </a:r>
                      <a:r>
                        <a:rPr lang="en-US" sz="1400" b="1" dirty="0" err="1">
                          <a:solidFill>
                            <a:srgbClr val="000000"/>
                          </a:solidFill>
                          <a:latin typeface="Times New Roman"/>
                          <a:cs typeface="Times New Roman"/>
                        </a:rPr>
                        <a:t>millirem</a:t>
                      </a:r>
                      <a:r>
                        <a:rPr lang="en-US" sz="1400" b="1" dirty="0">
                          <a:solidFill>
                            <a:srgbClr val="000000"/>
                          </a:solidFill>
                          <a:latin typeface="Times New Roman"/>
                          <a:cs typeface="Times New Roman"/>
                        </a:rPr>
                        <a:t> per year)</a:t>
                      </a:r>
                    </a:p>
                  </a:txBody>
                  <a:tcPr>
                    <a:solidFill>
                      <a:srgbClr val="FCD5B5"/>
                    </a:solidFill>
                  </a:tcPr>
                </a:tc>
                <a:tc>
                  <a:txBody>
                    <a:bodyPr/>
                    <a:lstStyle/>
                    <a:p>
                      <a:pPr algn="ctr"/>
                      <a:endParaRPr lang="en-US" sz="1400" b="1" dirty="0">
                        <a:solidFill>
                          <a:srgbClr val="000000"/>
                        </a:solidFill>
                        <a:latin typeface="Times New Roman"/>
                        <a:cs typeface="Times New Roman"/>
                      </a:endParaRPr>
                    </a:p>
                    <a:p>
                      <a:pPr algn="ctr"/>
                      <a:r>
                        <a:rPr lang="en-US" sz="1400" b="1" dirty="0">
                          <a:solidFill>
                            <a:srgbClr val="000000"/>
                          </a:solidFill>
                          <a:latin typeface="Times New Roman"/>
                          <a:cs typeface="Times New Roman"/>
                        </a:rPr>
                        <a:t>Hazard Index</a:t>
                      </a:r>
                    </a:p>
                  </a:txBody>
                  <a:tcPr>
                    <a:solidFill>
                      <a:srgbClr val="FCD5B5"/>
                    </a:solidFill>
                  </a:tcPr>
                </a:tc>
                <a:extLst>
                  <a:ext uri="{0D108BD9-81ED-4DB2-BD59-A6C34878D82A}">
                    <a16:rowId xmlns:a16="http://schemas.microsoft.com/office/drawing/2014/main" val="10001"/>
                  </a:ext>
                </a:extLst>
              </a:tr>
              <a:tr h="400050">
                <a:tc>
                  <a:txBody>
                    <a:bodyPr/>
                    <a:lstStyle/>
                    <a:p>
                      <a:r>
                        <a:rPr lang="en-US" sz="1500" b="1" dirty="0">
                          <a:solidFill>
                            <a:srgbClr val="000000"/>
                          </a:solidFill>
                          <a:latin typeface="Times New Roman"/>
                          <a:cs typeface="Times New Roman"/>
                        </a:rPr>
                        <a:t>1   </a:t>
                      </a:r>
                      <a:r>
                        <a:rPr lang="en-US" sz="1200" b="1" i="1" dirty="0">
                          <a:solidFill>
                            <a:srgbClr val="000000"/>
                          </a:solidFill>
                          <a:latin typeface="Times New Roman"/>
                          <a:cs typeface="Times New Roman"/>
                        </a:rPr>
                        <a:t>(No Action)</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58.88</a:t>
                      </a:r>
                      <a:endParaRPr lang="en-US" sz="1400" baseline="0" dirty="0">
                        <a:solidFill>
                          <a:srgbClr val="000000"/>
                        </a:solidFill>
                        <a:latin typeface="Times New Roman"/>
                        <a:cs typeface="Times New Roman"/>
                      </a:endParaRPr>
                    </a:p>
                    <a:p>
                      <a:pPr algn="ctr">
                        <a:lnSpc>
                          <a:spcPts val="1380"/>
                        </a:lnSpc>
                      </a:pPr>
                      <a:r>
                        <a:rPr lang="en-US" sz="1400" baseline="0" dirty="0">
                          <a:solidFill>
                            <a:srgbClr val="000000"/>
                          </a:solidFill>
                          <a:latin typeface="Times New Roman"/>
                          <a:cs typeface="Times New Roman"/>
                        </a:rPr>
                        <a:t>(4313)</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9.20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(2500)</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4.37</a:t>
                      </a:r>
                    </a:p>
                    <a:p>
                      <a:pPr algn="ctr">
                        <a:lnSpc>
                          <a:spcPts val="1380"/>
                        </a:lnSpc>
                      </a:pPr>
                      <a:r>
                        <a:rPr lang="en-US" sz="1400" dirty="0">
                          <a:solidFill>
                            <a:srgbClr val="000000"/>
                          </a:solidFill>
                          <a:latin typeface="Times New Roman"/>
                          <a:cs typeface="Times New Roman"/>
                        </a:rPr>
                        <a:t>(4978)</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(4498)</a:t>
                      </a:r>
                    </a:p>
                  </a:txBody>
                  <a:tcPr/>
                </a:tc>
                <a:extLst>
                  <a:ext uri="{0D108BD9-81ED-4DB2-BD59-A6C34878D82A}">
                    <a16:rowId xmlns:a16="http://schemas.microsoft.com/office/drawing/2014/main" val="10002"/>
                  </a:ext>
                </a:extLst>
              </a:tr>
              <a:tr h="391160">
                <a:tc>
                  <a:txBody>
                    <a:bodyPr/>
                    <a:lstStyle/>
                    <a:p>
                      <a:r>
                        <a:rPr lang="en-US" sz="1500" b="1" i="1" dirty="0">
                          <a:solidFill>
                            <a:srgbClr val="000000"/>
                          </a:solidFill>
                          <a:latin typeface="Times New Roman"/>
                          <a:cs typeface="Times New Roman"/>
                        </a:rPr>
                        <a:t>2R   </a:t>
                      </a:r>
                      <a:r>
                        <a:rPr lang="en-US" sz="1050" b="1" i="1" dirty="0">
                          <a:solidFill>
                            <a:srgbClr val="000000"/>
                          </a:solidFill>
                          <a:latin typeface="Times New Roman"/>
                          <a:cs typeface="Times New Roman"/>
                        </a:rPr>
                        <a:t>(non-DOE estimate)</a:t>
                      </a:r>
                    </a:p>
                  </a:txBody>
                  <a:tcPr>
                    <a:solidFill>
                      <a:srgbClr val="FCD5B5"/>
                    </a:solidFill>
                  </a:tcPr>
                </a:tc>
                <a:tc>
                  <a:txBody>
                    <a:bodyPr/>
                    <a:lstStyle/>
                    <a:p>
                      <a:pPr algn="ctr">
                        <a:lnSpc>
                          <a:spcPts val="1380"/>
                        </a:lnSpc>
                      </a:pPr>
                      <a:r>
                        <a:rPr lang="en-US" sz="1400" i="1" dirty="0">
                          <a:solidFill>
                            <a:srgbClr val="000000"/>
                          </a:solidFill>
                          <a:latin typeface="Times New Roman"/>
                          <a:cs typeface="Times New Roman"/>
                        </a:rPr>
                        <a:t>8.10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i="1" baseline="0" dirty="0">
                          <a:solidFill>
                            <a:srgbClr val="000000"/>
                          </a:solidFill>
                          <a:latin typeface="Times New Roman"/>
                          <a:cs typeface="Times New Roman"/>
                        </a:rPr>
                        <a:t>(2400)</a:t>
                      </a:r>
                      <a:endParaRPr lang="en-US" sz="1400" i="1" baseline="30000" dirty="0">
                        <a:solidFill>
                          <a:srgbClr val="000000"/>
                        </a:solidFill>
                        <a:latin typeface="Times New Roman"/>
                        <a:cs typeface="Times New Roman"/>
                      </a:endParaRPr>
                    </a:p>
                  </a:txBody>
                  <a:tcPr/>
                </a:tc>
                <a:tc>
                  <a:txBody>
                    <a:bodyPr/>
                    <a:lstStyle/>
                    <a:p>
                      <a:pPr algn="ctr">
                        <a:lnSpc>
                          <a:spcPts val="1380"/>
                        </a:lnSpc>
                      </a:pPr>
                      <a:r>
                        <a:rPr lang="en-US" sz="1400" i="1" dirty="0">
                          <a:solidFill>
                            <a:srgbClr val="000000"/>
                          </a:solidFill>
                          <a:latin typeface="Times New Roman"/>
                          <a:cs typeface="Times New Roman"/>
                        </a:rPr>
                        <a:t>5.10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i="1" baseline="0" dirty="0">
                          <a:solidFill>
                            <a:srgbClr val="000000"/>
                          </a:solidFill>
                          <a:latin typeface="Times New Roman"/>
                          <a:cs typeface="Times New Roman"/>
                        </a:rPr>
                        <a:t>(2300)</a:t>
                      </a:r>
                      <a:endParaRPr lang="en-US" sz="1400" i="1" baseline="30000" dirty="0">
                        <a:solidFill>
                          <a:srgbClr val="000000"/>
                        </a:solidFill>
                        <a:latin typeface="Times New Roman"/>
                        <a:cs typeface="Times New Roman"/>
                      </a:endParaRPr>
                    </a:p>
                  </a:txBody>
                  <a:tcPr/>
                </a:tc>
                <a:tc>
                  <a:txBody>
                    <a:bodyPr/>
                    <a:lstStyle/>
                    <a:p>
                      <a:pPr algn="ctr">
                        <a:lnSpc>
                          <a:spcPts val="1380"/>
                        </a:lnSpc>
                      </a:pPr>
                      <a:r>
                        <a:rPr lang="en-US" sz="1400" i="1" dirty="0">
                          <a:solidFill>
                            <a:srgbClr val="000000"/>
                          </a:solidFill>
                          <a:latin typeface="Times New Roman"/>
                          <a:cs typeface="Times New Roman"/>
                        </a:rPr>
                        <a:t>0.910</a:t>
                      </a:r>
                    </a:p>
                    <a:p>
                      <a:pPr algn="ctr">
                        <a:lnSpc>
                          <a:spcPts val="1380"/>
                        </a:lnSpc>
                      </a:pPr>
                      <a:r>
                        <a:rPr lang="en-US" sz="1400" i="1" dirty="0">
                          <a:solidFill>
                            <a:srgbClr val="000000"/>
                          </a:solidFill>
                          <a:latin typeface="Times New Roman"/>
                          <a:cs typeface="Times New Roman"/>
                        </a:rPr>
                        <a:t>(2700)</a:t>
                      </a:r>
                    </a:p>
                  </a:txBody>
                  <a:tcPr/>
                </a:tc>
                <a:tc>
                  <a:txBody>
                    <a:bodyPr/>
                    <a:lstStyle/>
                    <a:p>
                      <a:pPr algn="ctr">
                        <a:lnSpc>
                          <a:spcPts val="1380"/>
                        </a:lnSpc>
                      </a:pPr>
                      <a:r>
                        <a:rPr lang="en-US" sz="1400" i="1" dirty="0">
                          <a:solidFill>
                            <a:srgbClr val="000000"/>
                          </a:solidFill>
                          <a:latin typeface="Times New Roman"/>
                          <a:cs typeface="Times New Roman"/>
                        </a:rPr>
                        <a:t>0.990</a:t>
                      </a:r>
                    </a:p>
                    <a:p>
                      <a:pPr algn="ctr">
                        <a:lnSpc>
                          <a:spcPts val="1380"/>
                        </a:lnSpc>
                      </a:pPr>
                      <a:r>
                        <a:rPr lang="en-US" sz="1400" i="1" dirty="0">
                          <a:solidFill>
                            <a:srgbClr val="000000"/>
                          </a:solidFill>
                          <a:latin typeface="Times New Roman"/>
                          <a:cs typeface="Times New Roman"/>
                        </a:rPr>
                        <a:t>(2080)</a:t>
                      </a:r>
                    </a:p>
                  </a:txBody>
                  <a:tcPr/>
                </a:tc>
                <a:extLst>
                  <a:ext uri="{0D108BD9-81ED-4DB2-BD59-A6C34878D82A}">
                    <a16:rowId xmlns:a16="http://schemas.microsoft.com/office/drawing/2014/main" val="10003"/>
                  </a:ext>
                </a:extLst>
              </a:tr>
              <a:tr h="400050">
                <a:tc>
                  <a:txBody>
                    <a:bodyPr/>
                    <a:lstStyle/>
                    <a:p>
                      <a:r>
                        <a:rPr lang="en-US" sz="1500" b="1" dirty="0">
                          <a:solidFill>
                            <a:srgbClr val="000000"/>
                          </a:solidFill>
                          <a:latin typeface="Times New Roman"/>
                          <a:cs typeface="Times New Roman"/>
                        </a:rPr>
                        <a:t>2A</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8.64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(2069)</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5.26</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(2068)</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0.941</a:t>
                      </a:r>
                    </a:p>
                    <a:p>
                      <a:pPr algn="ctr">
                        <a:lnSpc>
                          <a:spcPts val="1380"/>
                        </a:lnSpc>
                      </a:pPr>
                      <a:r>
                        <a:rPr lang="en-US" sz="1400" dirty="0">
                          <a:solidFill>
                            <a:srgbClr val="000000"/>
                          </a:solidFill>
                          <a:latin typeface="Times New Roman"/>
                          <a:cs typeface="Times New Roman"/>
                        </a:rPr>
                        <a:t>(2317)</a:t>
                      </a:r>
                    </a:p>
                  </a:txBody>
                  <a:tcPr/>
                </a:tc>
                <a:tc>
                  <a:txBody>
                    <a:bodyPr/>
                    <a:lstStyle/>
                    <a:p>
                      <a:pPr algn="ctr">
                        <a:lnSpc>
                          <a:spcPts val="1380"/>
                        </a:lnSpc>
                      </a:pPr>
                      <a:r>
                        <a:rPr lang="en-US" sz="1400" dirty="0">
                          <a:solidFill>
                            <a:srgbClr val="000000"/>
                          </a:solidFill>
                          <a:latin typeface="Times New Roman"/>
                          <a:cs typeface="Times New Roman"/>
                        </a:rPr>
                        <a:t>1.01</a:t>
                      </a:r>
                    </a:p>
                    <a:p>
                      <a:pPr algn="ctr">
                        <a:lnSpc>
                          <a:spcPts val="1380"/>
                        </a:lnSpc>
                      </a:pPr>
                      <a:r>
                        <a:rPr lang="en-US" sz="1400" dirty="0">
                          <a:solidFill>
                            <a:srgbClr val="000000"/>
                          </a:solidFill>
                          <a:latin typeface="Times New Roman"/>
                          <a:cs typeface="Times New Roman"/>
                        </a:rPr>
                        <a:t>(2079)</a:t>
                      </a:r>
                    </a:p>
                  </a:txBody>
                  <a:tcPr/>
                </a:tc>
                <a:extLst>
                  <a:ext uri="{0D108BD9-81ED-4DB2-BD59-A6C34878D82A}">
                    <a16:rowId xmlns:a16="http://schemas.microsoft.com/office/drawing/2014/main" val="10004"/>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Times New Roman"/>
                          <a:cs typeface="Times New Roman"/>
                        </a:rPr>
                        <a:t>4\2B, 3A, 3B, 3C, 6C</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7.58</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0.885</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5"/>
                  </a:ext>
                </a:extLst>
              </a:tr>
              <a:tr h="400050">
                <a:tc>
                  <a:txBody>
                    <a:bodyPr/>
                    <a:lstStyle/>
                    <a:p>
                      <a:r>
                        <a:rPr lang="en-US" sz="1500" b="1" dirty="0">
                          <a:solidFill>
                            <a:srgbClr val="000000"/>
                          </a:solidFill>
                          <a:latin typeface="Times New Roman"/>
                          <a:cs typeface="Times New Roman"/>
                        </a:rPr>
                        <a:t>4</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7.41</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0.882</a:t>
                      </a:r>
                    </a:p>
                    <a:p>
                      <a:pPr algn="ctr">
                        <a:lnSpc>
                          <a:spcPts val="1380"/>
                        </a:lnSpc>
                      </a:pPr>
                      <a:r>
                        <a:rPr lang="en-US" sz="1400" dirty="0">
                          <a:solidFill>
                            <a:srgbClr val="000000"/>
                          </a:solidFill>
                          <a:latin typeface="Times New Roman"/>
                          <a:cs typeface="Times New Roman"/>
                        </a:rPr>
                        <a:t>(2242)</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6"/>
                  </a:ext>
                </a:extLst>
              </a:tr>
              <a:tr h="400050">
                <a:tc>
                  <a:txBody>
                    <a:bodyPr/>
                    <a:lstStyle/>
                    <a:p>
                      <a:r>
                        <a:rPr lang="en-US" sz="1500" b="1" dirty="0">
                          <a:solidFill>
                            <a:srgbClr val="000000"/>
                          </a:solidFill>
                          <a:latin typeface="Times New Roman"/>
                          <a:cs typeface="Times New Roman"/>
                        </a:rPr>
                        <a:t>5</a:t>
                      </a: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7.57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4.81</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0.894</a:t>
                      </a:r>
                    </a:p>
                    <a:p>
                      <a:pPr algn="ctr">
                        <a:lnSpc>
                          <a:spcPts val="1380"/>
                        </a:lnSpc>
                      </a:pPr>
                      <a:r>
                        <a:rPr lang="en-US" sz="1400" dirty="0">
                          <a:solidFill>
                            <a:srgbClr val="000000"/>
                          </a:solidFill>
                          <a:latin typeface="Times New Roman"/>
                          <a:cs typeface="Times New Roman"/>
                        </a:rPr>
                        <a:t>(4809)</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7"/>
                  </a:ext>
                </a:extLst>
              </a:tr>
              <a:tr h="400050">
                <a:tc>
                  <a:txBody>
                    <a:bodyPr/>
                    <a:lstStyle/>
                    <a:p>
                      <a:r>
                        <a:rPr lang="en-US" sz="1500" b="1" dirty="0">
                          <a:solidFill>
                            <a:srgbClr val="000000"/>
                          </a:solidFill>
                          <a:latin typeface="Times New Roman"/>
                          <a:cs typeface="Times New Roman"/>
                        </a:rPr>
                        <a:t>6A,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0.876</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0.971</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8"/>
                  </a:ext>
                </a:extLst>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000000"/>
                          </a:solidFill>
                          <a:latin typeface="Times New Roman"/>
                          <a:cs typeface="Times New Roman"/>
                        </a:rPr>
                        <a:t>6A, Option </a:t>
                      </a:r>
                      <a:r>
                        <a:rPr lang="en-US" sz="1500" b="1" baseline="0" dirty="0">
                          <a:solidFill>
                            <a:srgbClr val="000000"/>
                          </a:solidFill>
                          <a:latin typeface="Times New Roman"/>
                          <a:cs typeface="Times New Roman"/>
                        </a:rPr>
                        <a:t>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5.22</a:t>
                      </a:r>
                    </a:p>
                    <a:p>
                      <a:pPr algn="ctr">
                        <a:lnSpc>
                          <a:spcPts val="1380"/>
                        </a:lnSpc>
                      </a:pPr>
                      <a:r>
                        <a:rPr lang="en-US" sz="1400" dirty="0">
                          <a:solidFill>
                            <a:srgbClr val="000000"/>
                          </a:solidFill>
                          <a:latin typeface="Times New Roman"/>
                          <a:cs typeface="Times New Roman"/>
                        </a:rPr>
                        <a:t>(2051)</a:t>
                      </a:r>
                    </a:p>
                  </a:txBody>
                  <a:tcPr/>
                </a:tc>
                <a:tc>
                  <a:txBody>
                    <a:bodyPr/>
                    <a:lstStyle/>
                    <a:p>
                      <a:pPr algn="ctr">
                        <a:lnSpc>
                          <a:spcPts val="1380"/>
                        </a:lnSpc>
                      </a:pPr>
                      <a:r>
                        <a:rPr lang="en-US" sz="1400" dirty="0">
                          <a:solidFill>
                            <a:srgbClr val="000000"/>
                          </a:solidFill>
                          <a:latin typeface="Times New Roman"/>
                          <a:cs typeface="Times New Roman"/>
                        </a:rPr>
                        <a:t>0.899</a:t>
                      </a:r>
                    </a:p>
                    <a:p>
                      <a:pPr algn="ctr">
                        <a:lnSpc>
                          <a:spcPts val="1380"/>
                        </a:lnSpc>
                      </a:pPr>
                      <a:r>
                        <a:rPr lang="en-US" sz="1400" dirty="0">
                          <a:solidFill>
                            <a:srgbClr val="000000"/>
                          </a:solidFill>
                          <a:latin typeface="Times New Roman"/>
                          <a:cs typeface="Times New Roman"/>
                        </a:rPr>
                        <a:t>(2251)</a:t>
                      </a:r>
                    </a:p>
                  </a:txBody>
                  <a:tcPr/>
                </a:tc>
                <a:tc>
                  <a:txBody>
                    <a:bodyPr/>
                    <a:lstStyle/>
                    <a:p>
                      <a:pPr algn="ctr">
                        <a:lnSpc>
                          <a:spcPts val="1380"/>
                        </a:lnSpc>
                      </a:pPr>
                      <a:r>
                        <a:rPr lang="en-US" sz="1400" dirty="0">
                          <a:solidFill>
                            <a:srgbClr val="000000"/>
                          </a:solidFill>
                          <a:latin typeface="Times New Roman"/>
                          <a:cs typeface="Times New Roman"/>
                        </a:rPr>
                        <a:t>0.912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09"/>
                  </a:ext>
                </a:extLst>
              </a:tr>
              <a:tr h="400050">
                <a:tc>
                  <a:txBody>
                    <a:bodyPr/>
                    <a:lstStyle/>
                    <a:p>
                      <a:r>
                        <a:rPr lang="en-US" sz="1500" b="1" dirty="0">
                          <a:solidFill>
                            <a:srgbClr val="000000"/>
                          </a:solidFill>
                          <a:latin typeface="Times New Roman"/>
                          <a:cs typeface="Times New Roman"/>
                        </a:rPr>
                        <a:t>6B, Base</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7.35</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(2056)</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4.80</a:t>
                      </a:r>
                    </a:p>
                    <a:p>
                      <a:pPr algn="ctr">
                        <a:lnSpc>
                          <a:spcPts val="1380"/>
                        </a:lnSpc>
                      </a:pPr>
                      <a:r>
                        <a:rPr lang="en-US" sz="1400" dirty="0">
                          <a:solidFill>
                            <a:srgbClr val="000000"/>
                          </a:solidFill>
                          <a:latin typeface="Times New Roman"/>
                          <a:cs typeface="Times New Roman"/>
                        </a:rPr>
                        <a:t>(2050)</a:t>
                      </a:r>
                    </a:p>
                  </a:txBody>
                  <a:tcPr/>
                </a:tc>
                <a:tc>
                  <a:txBody>
                    <a:bodyPr/>
                    <a:lstStyle/>
                    <a:p>
                      <a:pPr algn="ctr">
                        <a:lnSpc>
                          <a:spcPts val="1380"/>
                        </a:lnSpc>
                      </a:pPr>
                      <a:r>
                        <a:rPr lang="en-US" sz="1400" dirty="0">
                          <a:solidFill>
                            <a:srgbClr val="000000"/>
                          </a:solidFill>
                          <a:latin typeface="Times New Roman"/>
                          <a:cs typeface="Times New Roman"/>
                        </a:rPr>
                        <a:t>0.822</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0.972</a:t>
                      </a:r>
                    </a:p>
                    <a:p>
                      <a:pPr algn="ctr">
                        <a:lnSpc>
                          <a:spcPts val="1380"/>
                        </a:lnSpc>
                      </a:pPr>
                      <a:r>
                        <a:rPr lang="en-US" sz="1400" dirty="0">
                          <a:solidFill>
                            <a:srgbClr val="000000"/>
                          </a:solidFill>
                          <a:latin typeface="Times New Roman"/>
                          <a:cs typeface="Times New Roman"/>
                        </a:rPr>
                        <a:t>(2076)</a:t>
                      </a:r>
                    </a:p>
                  </a:txBody>
                  <a:tcPr/>
                </a:tc>
                <a:extLst>
                  <a:ext uri="{0D108BD9-81ED-4DB2-BD59-A6C34878D82A}">
                    <a16:rowId xmlns:a16="http://schemas.microsoft.com/office/drawing/2014/main" val="10010"/>
                  </a:ext>
                </a:extLst>
              </a:tr>
              <a:tr h="400050">
                <a:tc>
                  <a:txBody>
                    <a:bodyPr/>
                    <a:lstStyle/>
                    <a:p>
                      <a:r>
                        <a:rPr lang="en-US" sz="1500" b="1" dirty="0">
                          <a:solidFill>
                            <a:srgbClr val="000000"/>
                          </a:solidFill>
                          <a:latin typeface="Times New Roman"/>
                          <a:cs typeface="Times New Roman"/>
                        </a:rPr>
                        <a:t>6B, Option</a:t>
                      </a:r>
                      <a:r>
                        <a:rPr lang="en-US" sz="1500" b="1" baseline="0" dirty="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dirty="0">
                          <a:solidFill>
                            <a:srgbClr val="000000"/>
                          </a:solidFill>
                          <a:latin typeface="Times New Roman"/>
                          <a:cs typeface="Times New Roman"/>
                        </a:rPr>
                        <a:t>7.92</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dirty="0">
                          <a:solidFill>
                            <a:srgbClr val="000000"/>
                          </a:solidFill>
                          <a:latin typeface="Times New Roman"/>
                          <a:cs typeface="Times New Roman"/>
                        </a:rPr>
                        <a:t>(2065)</a:t>
                      </a:r>
                      <a:endParaRPr lang="en-US" sz="1400" baseline="30000" dirty="0">
                        <a:solidFill>
                          <a:srgbClr val="000000"/>
                        </a:solidFill>
                        <a:latin typeface="Times New Roman"/>
                        <a:cs typeface="Times New Roman"/>
                      </a:endParaRPr>
                    </a:p>
                  </a:txBody>
                  <a:tcPr/>
                </a:tc>
                <a:tc>
                  <a:txBody>
                    <a:bodyPr/>
                    <a:lstStyle/>
                    <a:p>
                      <a:pPr algn="ctr">
                        <a:lnSpc>
                          <a:spcPts val="1380"/>
                        </a:lnSpc>
                      </a:pPr>
                      <a:r>
                        <a:rPr lang="en-US" sz="1400" dirty="0">
                          <a:solidFill>
                            <a:srgbClr val="000000"/>
                          </a:solidFill>
                          <a:latin typeface="Times New Roman"/>
                          <a:cs typeface="Times New Roman"/>
                        </a:rPr>
                        <a:t>5.23</a:t>
                      </a:r>
                    </a:p>
                    <a:p>
                      <a:pPr algn="ctr">
                        <a:lnSpc>
                          <a:spcPts val="1380"/>
                        </a:lnSpc>
                      </a:pPr>
                      <a:r>
                        <a:rPr lang="en-US" sz="1400" dirty="0">
                          <a:solidFill>
                            <a:srgbClr val="000000"/>
                          </a:solidFill>
                          <a:latin typeface="Times New Roman"/>
                          <a:cs typeface="Times New Roman"/>
                        </a:rPr>
                        <a:t>(2083)</a:t>
                      </a:r>
                    </a:p>
                  </a:txBody>
                  <a:tcPr/>
                </a:tc>
                <a:tc>
                  <a:txBody>
                    <a:bodyPr/>
                    <a:lstStyle/>
                    <a:p>
                      <a:pPr algn="ctr">
                        <a:lnSpc>
                          <a:spcPts val="1380"/>
                        </a:lnSpc>
                      </a:pPr>
                      <a:r>
                        <a:rPr lang="en-US" sz="1400" dirty="0">
                          <a:solidFill>
                            <a:srgbClr val="000000"/>
                          </a:solidFill>
                          <a:latin typeface="Times New Roman"/>
                          <a:cs typeface="Times New Roman"/>
                        </a:rPr>
                        <a:t>0.807</a:t>
                      </a:r>
                    </a:p>
                    <a:p>
                      <a:pPr algn="ctr">
                        <a:lnSpc>
                          <a:spcPts val="1380"/>
                        </a:lnSpc>
                      </a:pPr>
                      <a:r>
                        <a:rPr lang="en-US" sz="1400" dirty="0">
                          <a:solidFill>
                            <a:srgbClr val="000000"/>
                          </a:solidFill>
                          <a:latin typeface="Times New Roman"/>
                          <a:cs typeface="Times New Roman"/>
                        </a:rPr>
                        <a:t>(2218)</a:t>
                      </a:r>
                    </a:p>
                  </a:txBody>
                  <a:tcPr/>
                </a:tc>
                <a:tc>
                  <a:txBody>
                    <a:bodyPr/>
                    <a:lstStyle/>
                    <a:p>
                      <a:pPr algn="ctr">
                        <a:lnSpc>
                          <a:spcPts val="1380"/>
                        </a:lnSpc>
                      </a:pPr>
                      <a:r>
                        <a:rPr lang="en-US" sz="1400" dirty="0">
                          <a:solidFill>
                            <a:srgbClr val="000000"/>
                          </a:solidFill>
                          <a:latin typeface="Times New Roman"/>
                          <a:cs typeface="Times New Roman"/>
                        </a:rPr>
                        <a:t>0.830</a:t>
                      </a:r>
                    </a:p>
                    <a:p>
                      <a:pPr algn="ctr">
                        <a:lnSpc>
                          <a:spcPts val="1380"/>
                        </a:lnSpc>
                      </a:pPr>
                      <a:r>
                        <a:rPr lang="en-US" sz="1400" dirty="0">
                          <a:solidFill>
                            <a:srgbClr val="000000"/>
                          </a:solidFill>
                          <a:latin typeface="Times New Roman"/>
                          <a:cs typeface="Times New Roman"/>
                        </a:rPr>
                        <a:t>(2074)</a:t>
                      </a:r>
                    </a:p>
                  </a:txBody>
                  <a:tcPr/>
                </a:tc>
                <a:extLst>
                  <a:ext uri="{0D108BD9-81ED-4DB2-BD59-A6C34878D82A}">
                    <a16:rowId xmlns:a16="http://schemas.microsoft.com/office/drawing/2014/main" val="10011"/>
                  </a:ext>
                </a:extLst>
              </a:tr>
            </a:tbl>
          </a:graphicData>
        </a:graphic>
      </p:graphicFrame>
      <p:cxnSp>
        <p:nvCxnSpPr>
          <p:cNvPr id="6" name="Straight Arrow Connector 5"/>
          <p:cNvCxnSpPr/>
          <p:nvPr/>
        </p:nvCxnSpPr>
        <p:spPr>
          <a:xfrm flipV="1">
            <a:off x="6324600" y="6527800"/>
            <a:ext cx="0" cy="330200"/>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001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1744662"/>
            <a:ext cx="7444095" cy="24463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398463" indent="-227013">
              <a:spcBef>
                <a:spcPts val="600"/>
              </a:spcBef>
              <a:buFont typeface="Arial"/>
              <a:buChar char="•"/>
            </a:pPr>
            <a:r>
              <a:rPr lang="en-US" sz="2000" dirty="0">
                <a:solidFill>
                  <a:srgbClr val="000000"/>
                </a:solidFill>
              </a:rPr>
              <a:t>33 USCS § 1402 (j) and 10 CFR 60.2 (1) define high-level radioactive waste as liquid wastes resulting from the operation of the first cycle solvent extraction system, and the concentrated wastes from subsequent extraction cycles, in a facility for reprocessing irradiated reactor fuel, and any solids into which such liquid wastes have been converted. </a:t>
            </a:r>
          </a:p>
        </p:txBody>
      </p:sp>
      <p:sp>
        <p:nvSpPr>
          <p:cNvPr id="8" name="Title 1"/>
          <p:cNvSpPr txBox="1">
            <a:spLocks/>
          </p:cNvSpPr>
          <p:nvPr/>
        </p:nvSpPr>
        <p:spPr>
          <a:xfrm>
            <a:off x="304800" y="685800"/>
            <a:ext cx="8229600"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cap="small" dirty="0"/>
              <a:t>What Would We Do To Reclassify This Waste </a:t>
            </a:r>
            <a:r>
              <a:rPr lang="en-US" sz="2200" b="1" cap="small"/>
              <a:t>to What It Really Is?</a:t>
            </a:r>
            <a:endParaRPr lang="en-US" sz="2200" b="1" cap="small" dirty="0"/>
          </a:p>
        </p:txBody>
      </p:sp>
      <p:sp>
        <p:nvSpPr>
          <p:cNvPr id="4" name="Title 1"/>
          <p:cNvSpPr txBox="1">
            <a:spLocks/>
          </p:cNvSpPr>
          <p:nvPr/>
        </p:nvSpPr>
        <p:spPr>
          <a:xfrm>
            <a:off x="304800" y="685800"/>
            <a:ext cx="8229600" cy="693738"/>
          </a:xfrm>
          <a:prstGeom prst="rect">
            <a:avLst/>
          </a:prstGeom>
          <a:solidFill>
            <a:schemeClr val="bg1"/>
          </a:solidFill>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cap="small" dirty="0"/>
              <a:t>What is defense high-level </a:t>
            </a:r>
            <a:r>
              <a:rPr lang="en-US" sz="2200" b="1" cap="small"/>
              <a:t>nuclear waste?</a:t>
            </a:r>
            <a:endParaRPr lang="en-US" sz="2200" b="1" cap="small" dirty="0"/>
          </a:p>
        </p:txBody>
      </p:sp>
    </p:spTree>
    <p:extLst>
      <p:ext uri="{BB962C8B-B14F-4D97-AF65-F5344CB8AC3E}">
        <p14:creationId xmlns:p14="http://schemas.microsoft.com/office/powerpoint/2010/main" val="199942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noChangeAspect="1" noChangeArrowheads="1"/>
          </p:cNvSpPr>
          <p:nvPr/>
        </p:nvSpPr>
        <p:spPr bwMode="auto">
          <a:xfrm>
            <a:off x="-31115" y="363301"/>
            <a:ext cx="9206230" cy="5963920"/>
          </a:xfrm>
          <a:prstGeom prst="rect">
            <a:avLst/>
          </a:prstGeom>
          <a:noFill/>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a:off x="3141824" y="2364752"/>
            <a:ext cx="5478034" cy="2316117"/>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 name="Rectangle 7"/>
          <p:cNvSpPr>
            <a:spLocks noChangeArrowheads="1"/>
          </p:cNvSpPr>
          <p:nvPr/>
        </p:nvSpPr>
        <p:spPr bwMode="auto">
          <a:xfrm>
            <a:off x="3458850" y="2909478"/>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9" name="Rectangle 8"/>
          <p:cNvSpPr>
            <a:spLocks noChangeArrowheads="1"/>
          </p:cNvSpPr>
          <p:nvPr/>
        </p:nvSpPr>
        <p:spPr bwMode="auto">
          <a:xfrm>
            <a:off x="115844" y="2367594"/>
            <a:ext cx="2661696" cy="2313274"/>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 name="Rectangle 9"/>
          <p:cNvSpPr>
            <a:spLocks noChangeArrowheads="1"/>
          </p:cNvSpPr>
          <p:nvPr/>
        </p:nvSpPr>
        <p:spPr bwMode="auto">
          <a:xfrm>
            <a:off x="375136" y="2745775"/>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1" name="Rectangle 10"/>
          <p:cNvSpPr>
            <a:spLocks noChangeArrowheads="1"/>
          </p:cNvSpPr>
          <p:nvPr/>
        </p:nvSpPr>
        <p:spPr bwMode="auto">
          <a:xfrm>
            <a:off x="2423278" y="1249331"/>
            <a:ext cx="3434788" cy="62651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2" name="AutoShape 16"/>
          <p:cNvSpPr>
            <a:spLocks noChangeArrowheads="1"/>
          </p:cNvSpPr>
          <p:nvPr/>
        </p:nvSpPr>
        <p:spPr bwMode="auto">
          <a:xfrm>
            <a:off x="480241" y="2879114"/>
            <a:ext cx="913158"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grpSp>
        <p:nvGrpSpPr>
          <p:cNvPr id="13" name="Group 12"/>
          <p:cNvGrpSpPr>
            <a:grpSpLocks/>
          </p:cNvGrpSpPr>
          <p:nvPr/>
        </p:nvGrpSpPr>
        <p:grpSpPr bwMode="auto">
          <a:xfrm>
            <a:off x="709470" y="3071499"/>
            <a:ext cx="473717" cy="477539"/>
            <a:chOff x="1488" y="2373"/>
            <a:chExt cx="1248" cy="1250"/>
          </a:xfrm>
        </p:grpSpPr>
        <p:sp>
          <p:nvSpPr>
            <p:cNvPr id="86" name="AutoShape 18"/>
            <p:cNvSpPr>
              <a:spLocks noChangeArrowheads="1"/>
            </p:cNvSpPr>
            <p:nvPr/>
          </p:nvSpPr>
          <p:spPr bwMode="auto">
            <a:xfrm>
              <a:off x="1488" y="2544"/>
              <a:ext cx="1248" cy="1079"/>
            </a:xfrm>
            <a:prstGeom prst="triangle">
              <a:avLst>
                <a:gd name="adj" fmla="val 50000"/>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p:cNvSpPr>
              <a:spLocks noChangeArrowheads="1"/>
            </p:cNvSpPr>
            <p:nvPr/>
          </p:nvSpPr>
          <p:spPr bwMode="auto">
            <a:xfrm>
              <a:off x="1869" y="2373"/>
              <a:ext cx="480" cy="576"/>
            </a:xfrm>
            <a:prstGeom prst="rect">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4" name="Text Box 20"/>
          <p:cNvSpPr txBox="1">
            <a:spLocks noChangeArrowheads="1"/>
          </p:cNvSpPr>
          <p:nvPr/>
        </p:nvSpPr>
        <p:spPr bwMode="auto">
          <a:xfrm>
            <a:off x="474320" y="3839748"/>
            <a:ext cx="919079"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URANIUM</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DISSOLUTION</a:t>
            </a:r>
            <a:endParaRPr lang="en-US" sz="1600" dirty="0">
              <a:effectLst/>
              <a:latin typeface="Times New Roman"/>
              <a:ea typeface="Times New Roman"/>
            </a:endParaRPr>
          </a:p>
        </p:txBody>
      </p:sp>
      <p:sp>
        <p:nvSpPr>
          <p:cNvPr id="15" name="AutoShape 21"/>
          <p:cNvSpPr>
            <a:spLocks noChangeArrowheads="1"/>
          </p:cNvSpPr>
          <p:nvPr/>
        </p:nvSpPr>
        <p:spPr bwMode="auto">
          <a:xfrm>
            <a:off x="1477325" y="2879114"/>
            <a:ext cx="912019"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16" name="Text Box 22"/>
          <p:cNvSpPr txBox="1">
            <a:spLocks noChangeArrowheads="1"/>
          </p:cNvSpPr>
          <p:nvPr/>
        </p:nvSpPr>
        <p:spPr bwMode="auto">
          <a:xfrm>
            <a:off x="1486777" y="3839748"/>
            <a:ext cx="889586"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URANIUM</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SEPARATION</a:t>
            </a:r>
            <a:endParaRPr lang="en-US" sz="1600">
              <a:effectLst/>
              <a:latin typeface="Times New Roman"/>
              <a:ea typeface="Times New Roman"/>
            </a:endParaRPr>
          </a:p>
        </p:txBody>
      </p:sp>
      <p:grpSp>
        <p:nvGrpSpPr>
          <p:cNvPr id="17" name="Group 16"/>
          <p:cNvGrpSpPr>
            <a:grpSpLocks/>
          </p:cNvGrpSpPr>
          <p:nvPr/>
        </p:nvGrpSpPr>
        <p:grpSpPr bwMode="auto">
          <a:xfrm>
            <a:off x="1532326" y="3092172"/>
            <a:ext cx="760908" cy="428312"/>
            <a:chOff x="2640" y="1187"/>
            <a:chExt cx="464" cy="253"/>
          </a:xfrm>
        </p:grpSpPr>
        <p:sp>
          <p:nvSpPr>
            <p:cNvPr id="81" name="Rectangle 8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Freeform 8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5" name="Freeform 8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cxnSp>
        <p:nvCxnSpPr>
          <p:cNvPr id="18" name="Line 47"/>
          <p:cNvCxnSpPr/>
          <p:nvPr/>
        </p:nvCxnSpPr>
        <p:spPr bwMode="auto">
          <a:xfrm flipH="1">
            <a:off x="5846110" y="5087474"/>
            <a:ext cx="11956" cy="357508"/>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19" name="Text Box 48"/>
          <p:cNvSpPr txBox="1">
            <a:spLocks noChangeArrowheads="1"/>
          </p:cNvSpPr>
          <p:nvPr/>
        </p:nvSpPr>
        <p:spPr bwMode="auto">
          <a:xfrm>
            <a:off x="7015599" y="1258633"/>
            <a:ext cx="1026120" cy="65558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600"/>
              </a:spcAft>
              <a:tabLst>
                <a:tab pos="1371600" algn="l"/>
              </a:tabLst>
            </a:pPr>
            <a:r>
              <a:rPr lang="en-US" sz="1200" b="1" dirty="0">
                <a:solidFill>
                  <a:srgbClr val="000000"/>
                </a:solidFill>
                <a:effectLst/>
                <a:latin typeface="Arial"/>
                <a:ea typeface="Times New Roman"/>
              </a:rPr>
              <a:t>COATING REMOVAL WASTE</a:t>
            </a:r>
            <a:endParaRPr lang="en-US" sz="2000" dirty="0">
              <a:effectLst/>
              <a:latin typeface="Times New Roman"/>
              <a:ea typeface="Times New Roman"/>
            </a:endParaRPr>
          </a:p>
        </p:txBody>
      </p:sp>
      <p:cxnSp>
        <p:nvCxnSpPr>
          <p:cNvPr id="20" name="Line 53"/>
          <p:cNvCxnSpPr/>
          <p:nvPr/>
        </p:nvCxnSpPr>
        <p:spPr bwMode="auto">
          <a:xfrm>
            <a:off x="1460699" y="4704512"/>
            <a:ext cx="0" cy="71010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pic>
        <p:nvPicPr>
          <p:cNvPr id="21" name="Picture 2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0484" y="5437489"/>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56"/>
          <p:cNvSpPr txBox="1">
            <a:spLocks noChangeArrowheads="1"/>
          </p:cNvSpPr>
          <p:nvPr/>
        </p:nvSpPr>
        <p:spPr bwMode="auto">
          <a:xfrm>
            <a:off x="685800" y="6024642"/>
            <a:ext cx="1517375" cy="3686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Other SSTs</a:t>
            </a:r>
            <a:endParaRPr lang="en-US" sz="1600" dirty="0">
              <a:effectLst/>
              <a:latin typeface="Times New Roman"/>
              <a:ea typeface="Times New Roman"/>
            </a:endParaRPr>
          </a:p>
        </p:txBody>
      </p:sp>
      <p:sp>
        <p:nvSpPr>
          <p:cNvPr id="23" name="Text Box 58"/>
          <p:cNvSpPr txBox="1">
            <a:spLocks noChangeArrowheads="1"/>
          </p:cNvSpPr>
          <p:nvPr/>
        </p:nvSpPr>
        <p:spPr bwMode="auto">
          <a:xfrm>
            <a:off x="4657945" y="5938543"/>
            <a:ext cx="2418689" cy="758429"/>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SSTs B-201 through B-204,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T-201 through T-204,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and T-104, T-110, &amp; T-111</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 </a:t>
            </a:r>
            <a:endParaRPr lang="en-US" sz="1600" dirty="0">
              <a:effectLst/>
              <a:latin typeface="Times New Roman"/>
              <a:ea typeface="Times New Roman"/>
            </a:endParaRPr>
          </a:p>
        </p:txBody>
      </p:sp>
      <p:cxnSp>
        <p:nvCxnSpPr>
          <p:cNvPr id="24" name="Line 60"/>
          <p:cNvCxnSpPr/>
          <p:nvPr/>
        </p:nvCxnSpPr>
        <p:spPr bwMode="auto">
          <a:xfrm flipH="1" flipV="1">
            <a:off x="6163477" y="5733367"/>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25" name="Line 61"/>
          <p:cNvCxnSpPr/>
          <p:nvPr/>
        </p:nvCxnSpPr>
        <p:spPr bwMode="auto">
          <a:xfrm>
            <a:off x="4606361" y="541462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26" name="Text Box 64"/>
          <p:cNvSpPr txBox="1">
            <a:spLocks noChangeArrowheads="1"/>
          </p:cNvSpPr>
          <p:nvPr/>
        </p:nvSpPr>
        <p:spPr bwMode="auto">
          <a:xfrm>
            <a:off x="115844" y="2400153"/>
            <a:ext cx="2661696" cy="33024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REPROCESSING</a:t>
            </a:r>
            <a:endParaRPr lang="en-US" sz="1600" dirty="0">
              <a:effectLst/>
              <a:latin typeface="Times New Roman"/>
              <a:ea typeface="Times New Roman"/>
            </a:endParaRPr>
          </a:p>
        </p:txBody>
      </p:sp>
      <p:sp>
        <p:nvSpPr>
          <p:cNvPr id="28" name="Rectangle 27"/>
          <p:cNvSpPr>
            <a:spLocks noChangeArrowheads="1"/>
          </p:cNvSpPr>
          <p:nvPr/>
        </p:nvSpPr>
        <p:spPr bwMode="auto">
          <a:xfrm>
            <a:off x="6272113" y="4760329"/>
            <a:ext cx="1507012" cy="65429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BUILDING 224 CONCENTRATION WASTES</a:t>
            </a:r>
            <a:endParaRPr lang="en-US" sz="1600">
              <a:effectLst/>
              <a:latin typeface="Times New Roman"/>
              <a:ea typeface="Times New Roman"/>
            </a:endParaRPr>
          </a:p>
        </p:txBody>
      </p:sp>
      <p:cxnSp>
        <p:nvCxnSpPr>
          <p:cNvPr id="29" name="Line 84"/>
          <p:cNvCxnSpPr/>
          <p:nvPr/>
        </p:nvCxnSpPr>
        <p:spPr bwMode="auto">
          <a:xfrm>
            <a:off x="4589280" y="5729749"/>
            <a:ext cx="934680"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31" name="Text Box 66"/>
          <p:cNvSpPr txBox="1">
            <a:spLocks noChangeArrowheads="1"/>
          </p:cNvSpPr>
          <p:nvPr/>
        </p:nvSpPr>
        <p:spPr bwMode="auto">
          <a:xfrm>
            <a:off x="3188171" y="2354964"/>
            <a:ext cx="2657939" cy="533097"/>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PLUTONIUM DECONTAMINATION</a:t>
            </a:r>
            <a:endParaRPr lang="en-US" sz="1600">
              <a:effectLst/>
              <a:latin typeface="Times New Roman"/>
              <a:ea typeface="Times New Roman"/>
            </a:endParaRPr>
          </a:p>
        </p:txBody>
      </p:sp>
      <p:sp>
        <p:nvSpPr>
          <p:cNvPr id="32" name="AutoShape 29"/>
          <p:cNvSpPr>
            <a:spLocks noChangeArrowheads="1"/>
          </p:cNvSpPr>
          <p:nvPr/>
        </p:nvSpPr>
        <p:spPr bwMode="auto">
          <a:xfrm>
            <a:off x="3565664"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3" name="Text Box 30"/>
          <p:cNvSpPr txBox="1">
            <a:spLocks noChangeArrowheads="1"/>
          </p:cNvSpPr>
          <p:nvPr/>
        </p:nvSpPr>
        <p:spPr bwMode="auto">
          <a:xfrm>
            <a:off x="3515674" y="4043115"/>
            <a:ext cx="984102" cy="47560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1</a:t>
            </a:r>
            <a:r>
              <a:rPr lang="en-US" sz="1050" b="1" baseline="30000">
                <a:solidFill>
                  <a:srgbClr val="FFFFFF"/>
                </a:solidFill>
                <a:effectLst/>
                <a:latin typeface="Arial Narrow"/>
                <a:ea typeface="Times New Roman"/>
                <a:cs typeface="Arial Narrow"/>
              </a:rPr>
              <a:t>ST</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4" name="Group 33"/>
          <p:cNvGrpSpPr>
            <a:grpSpLocks/>
          </p:cNvGrpSpPr>
          <p:nvPr/>
        </p:nvGrpSpPr>
        <p:grpSpPr bwMode="auto">
          <a:xfrm>
            <a:off x="3621690" y="3276804"/>
            <a:ext cx="762160" cy="428312"/>
            <a:chOff x="2640" y="1187"/>
            <a:chExt cx="464" cy="253"/>
          </a:xfrm>
        </p:grpSpPr>
        <p:sp>
          <p:nvSpPr>
            <p:cNvPr id="76" name="Rectangle 7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7" name="Rectangle 7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8" name="Rectangle 7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Freeform 7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0" name="Freeform 7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5" name="AutoShape 37"/>
          <p:cNvSpPr>
            <a:spLocks noChangeArrowheads="1"/>
          </p:cNvSpPr>
          <p:nvPr/>
        </p:nvSpPr>
        <p:spPr bwMode="auto">
          <a:xfrm>
            <a:off x="4588711"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6" name="Text Box 38"/>
          <p:cNvSpPr txBox="1">
            <a:spLocks noChangeArrowheads="1"/>
          </p:cNvSpPr>
          <p:nvPr/>
        </p:nvSpPr>
        <p:spPr bwMode="auto">
          <a:xfrm>
            <a:off x="4539972" y="4043115"/>
            <a:ext cx="983988" cy="45337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2</a:t>
            </a:r>
            <a:r>
              <a:rPr lang="en-US" sz="1050" b="1" baseline="30000">
                <a:solidFill>
                  <a:srgbClr val="FFFFFF"/>
                </a:solidFill>
                <a:effectLst/>
                <a:latin typeface="Arial Narrow"/>
                <a:ea typeface="Times New Roman"/>
                <a:cs typeface="Arial Narrow"/>
              </a:rPr>
              <a:t>ND</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7" name="Group 36"/>
          <p:cNvGrpSpPr>
            <a:grpSpLocks/>
          </p:cNvGrpSpPr>
          <p:nvPr/>
        </p:nvGrpSpPr>
        <p:grpSpPr bwMode="auto">
          <a:xfrm>
            <a:off x="4657945" y="3276804"/>
            <a:ext cx="760908" cy="428312"/>
            <a:chOff x="2640" y="1187"/>
            <a:chExt cx="464" cy="253"/>
          </a:xfrm>
        </p:grpSpPr>
        <p:sp>
          <p:nvSpPr>
            <p:cNvPr id="71" name="Rectangle 7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2" name="Rectangle 7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3" name="Rectangle 7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4" name="Freeform 7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5" name="Freeform 7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8" name="Rectangle 37"/>
          <p:cNvSpPr>
            <a:spLocks noChangeArrowheads="1"/>
          </p:cNvSpPr>
          <p:nvPr/>
        </p:nvSpPr>
        <p:spPr bwMode="auto">
          <a:xfrm>
            <a:off x="5962944" y="2895135"/>
            <a:ext cx="1357381" cy="160885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39" name="AutoShape 69"/>
          <p:cNvSpPr>
            <a:spLocks noChangeArrowheads="1"/>
          </p:cNvSpPr>
          <p:nvPr/>
        </p:nvSpPr>
        <p:spPr bwMode="auto">
          <a:xfrm>
            <a:off x="6163477" y="3092689"/>
            <a:ext cx="913158" cy="944095"/>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40" name="Text Box 70"/>
          <p:cNvSpPr txBox="1">
            <a:spLocks noChangeArrowheads="1"/>
          </p:cNvSpPr>
          <p:nvPr/>
        </p:nvSpPr>
        <p:spPr bwMode="auto">
          <a:xfrm>
            <a:off x="5915687" y="4053322"/>
            <a:ext cx="1450872" cy="46539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IN 224 B &amp; T </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PROCESSING PLANTS</a:t>
            </a:r>
            <a:endParaRPr lang="en-US" sz="1600" dirty="0">
              <a:effectLst/>
              <a:latin typeface="Times New Roman"/>
              <a:ea typeface="Times New Roman"/>
            </a:endParaRPr>
          </a:p>
        </p:txBody>
      </p:sp>
      <p:grpSp>
        <p:nvGrpSpPr>
          <p:cNvPr id="41" name="Group 40"/>
          <p:cNvGrpSpPr>
            <a:grpSpLocks/>
          </p:cNvGrpSpPr>
          <p:nvPr/>
        </p:nvGrpSpPr>
        <p:grpSpPr bwMode="auto">
          <a:xfrm>
            <a:off x="6233054" y="3292827"/>
            <a:ext cx="762160" cy="428312"/>
            <a:chOff x="2640" y="1187"/>
            <a:chExt cx="464" cy="253"/>
          </a:xfrm>
        </p:grpSpPr>
        <p:sp>
          <p:nvSpPr>
            <p:cNvPr id="66" name="Rectangle 6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Freeform 6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0" name="Freeform 6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42" name="Text Box 81"/>
          <p:cNvSpPr txBox="1">
            <a:spLocks noChangeArrowheads="1"/>
          </p:cNvSpPr>
          <p:nvPr/>
        </p:nvSpPr>
        <p:spPr bwMode="auto">
          <a:xfrm>
            <a:off x="5276624" y="2364139"/>
            <a:ext cx="2658052" cy="50958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PLUTONIUM</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a:ea typeface="Times New Roman"/>
              </a:rPr>
              <a:t> CONCENTRATION</a:t>
            </a:r>
            <a:endParaRPr lang="en-US" sz="1600" dirty="0">
              <a:effectLst/>
              <a:latin typeface="Times New Roman"/>
              <a:ea typeface="Times New Roman"/>
            </a:endParaRPr>
          </a:p>
          <a:p>
            <a:pPr marL="0" marR="0" algn="ctr">
              <a:spcBef>
                <a:spcPts val="0"/>
              </a:spcBef>
              <a:spcAft>
                <a:spcPts val="0"/>
              </a:spcAft>
              <a:tabLst>
                <a:tab pos="1371600" algn="l"/>
              </a:tabLst>
            </a:pPr>
            <a:endParaRPr lang="en-US" sz="1600" dirty="0">
              <a:effectLst/>
              <a:latin typeface="Times New Roman"/>
              <a:ea typeface="Times New Roman"/>
            </a:endParaRPr>
          </a:p>
        </p:txBody>
      </p:sp>
      <p:sp>
        <p:nvSpPr>
          <p:cNvPr id="43" name="AutoShape 45"/>
          <p:cNvSpPr>
            <a:spLocks noChangeArrowheads="1"/>
          </p:cNvSpPr>
          <p:nvPr/>
        </p:nvSpPr>
        <p:spPr bwMode="auto">
          <a:xfrm rot="5400000">
            <a:off x="3939486" y="817248"/>
            <a:ext cx="447693" cy="358590"/>
          </a:xfrm>
          <a:prstGeom prst="rightArrow">
            <a:avLst>
              <a:gd name="adj1" fmla="val 50000"/>
              <a:gd name="adj2" fmla="val 62964"/>
            </a:avLst>
          </a:prstGeom>
          <a:solidFill>
            <a:srgbClr val="FFCCCC"/>
          </a:solidFill>
          <a:ln w="9525">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44" name="Text Box 10"/>
          <p:cNvSpPr txBox="1">
            <a:spLocks noChangeArrowheads="1"/>
          </p:cNvSpPr>
          <p:nvPr/>
        </p:nvSpPr>
        <p:spPr bwMode="auto">
          <a:xfrm>
            <a:off x="7589753" y="3297478"/>
            <a:ext cx="1102417"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PLUTONIUM PRODUCT</a:t>
            </a:r>
            <a:endParaRPr lang="en-US" sz="1600">
              <a:effectLst/>
              <a:latin typeface="Times New Roman"/>
              <a:ea typeface="Times New Roman"/>
            </a:endParaRPr>
          </a:p>
        </p:txBody>
      </p:sp>
      <p:sp>
        <p:nvSpPr>
          <p:cNvPr id="46" name="Text Box 10"/>
          <p:cNvSpPr txBox="1">
            <a:spLocks noChangeArrowheads="1"/>
          </p:cNvSpPr>
          <p:nvPr/>
        </p:nvSpPr>
        <p:spPr bwMode="auto">
          <a:xfrm>
            <a:off x="565078" y="4813690"/>
            <a:ext cx="1821988" cy="29006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METAL    WASTE</a:t>
            </a:r>
            <a:endParaRPr lang="en-US" sz="1600">
              <a:effectLst/>
              <a:latin typeface="Times New Roman"/>
              <a:ea typeface="Times New Roman"/>
            </a:endParaRPr>
          </a:p>
        </p:txBody>
      </p:sp>
      <p:sp>
        <p:nvSpPr>
          <p:cNvPr id="47" name="Text Box 10"/>
          <p:cNvSpPr txBox="1">
            <a:spLocks noChangeArrowheads="1"/>
          </p:cNvSpPr>
          <p:nvPr/>
        </p:nvSpPr>
        <p:spPr bwMode="auto">
          <a:xfrm>
            <a:off x="1070794" y="5594730"/>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HLW</a:t>
            </a:r>
            <a:endParaRPr lang="en-US" sz="1200">
              <a:effectLst/>
              <a:latin typeface="Times New Roman"/>
              <a:ea typeface="Times New Roman"/>
            </a:endParaRPr>
          </a:p>
        </p:txBody>
      </p:sp>
      <p:cxnSp>
        <p:nvCxnSpPr>
          <p:cNvPr id="48" name="Line 54"/>
          <p:cNvCxnSpPr/>
          <p:nvPr/>
        </p:nvCxnSpPr>
        <p:spPr bwMode="auto">
          <a:xfrm>
            <a:off x="2529408" y="3464281"/>
            <a:ext cx="929442"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49" name="Straight Connector 48"/>
          <p:cNvCxnSpPr/>
          <p:nvPr/>
        </p:nvCxnSpPr>
        <p:spPr bwMode="auto">
          <a:xfrm>
            <a:off x="5858067" y="1562522"/>
            <a:ext cx="1136465"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50" name="Oval 49"/>
          <p:cNvSpPr>
            <a:spLocks noChangeArrowheads="1"/>
          </p:cNvSpPr>
          <p:nvPr/>
        </p:nvSpPr>
        <p:spPr bwMode="auto">
          <a:xfrm>
            <a:off x="7651814" y="3162201"/>
            <a:ext cx="954835" cy="677289"/>
          </a:xfrm>
          <a:prstGeom prst="ellipse">
            <a:avLst/>
          </a:prstGeom>
          <a:noFill/>
          <a:ln w="25400">
            <a:solidFill>
              <a:srgbClr val="243F60"/>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tabLst>
                <a:tab pos="1371600" algn="l"/>
              </a:tabLst>
            </a:pPr>
            <a:r>
              <a:rPr lang="en-US" sz="900">
                <a:effectLst/>
                <a:latin typeface="Arial"/>
                <a:ea typeface="Times New Roman"/>
              </a:rPr>
              <a:t> </a:t>
            </a:r>
            <a:endParaRPr lang="en-US" sz="1200">
              <a:effectLst/>
              <a:latin typeface="Times New Roman"/>
              <a:ea typeface="Times New Roman"/>
            </a:endParaRPr>
          </a:p>
        </p:txBody>
      </p:sp>
      <p:cxnSp>
        <p:nvCxnSpPr>
          <p:cNvPr id="51" name="Line 54"/>
          <p:cNvCxnSpPr/>
          <p:nvPr/>
        </p:nvCxnSpPr>
        <p:spPr bwMode="auto">
          <a:xfrm>
            <a:off x="5637720" y="3498520"/>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2" name="Line 54"/>
          <p:cNvCxnSpPr/>
          <p:nvPr/>
        </p:nvCxnSpPr>
        <p:spPr bwMode="auto">
          <a:xfrm>
            <a:off x="7319301" y="3519709"/>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3" name="Straight Connector 52"/>
          <p:cNvCxnSpPr/>
          <p:nvPr/>
        </p:nvCxnSpPr>
        <p:spPr bwMode="auto">
          <a:xfrm>
            <a:off x="8849429" y="1562522"/>
            <a:ext cx="0" cy="4170845"/>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4" name="Straight Connector 53"/>
          <p:cNvCxnSpPr/>
          <p:nvPr/>
        </p:nvCxnSpPr>
        <p:spPr bwMode="auto">
          <a:xfrm flipH="1">
            <a:off x="8041719" y="1562522"/>
            <a:ext cx="807710"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pic>
        <p:nvPicPr>
          <p:cNvPr id="55" name="Picture 5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1206" y="5436455"/>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 Box 10"/>
          <p:cNvSpPr txBox="1">
            <a:spLocks noChangeArrowheads="1"/>
          </p:cNvSpPr>
          <p:nvPr/>
        </p:nvSpPr>
        <p:spPr bwMode="auto">
          <a:xfrm>
            <a:off x="5446411" y="5595763"/>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TRU</a:t>
            </a:r>
            <a:endParaRPr lang="en-US" sz="1200">
              <a:effectLst/>
              <a:latin typeface="Times New Roman"/>
              <a:ea typeface="Times New Roman"/>
            </a:endParaRPr>
          </a:p>
        </p:txBody>
      </p:sp>
      <p:cxnSp>
        <p:nvCxnSpPr>
          <p:cNvPr id="57" name="Straight Connector 56"/>
          <p:cNvCxnSpPr/>
          <p:nvPr/>
        </p:nvCxnSpPr>
        <p:spPr bwMode="auto">
          <a:xfrm>
            <a:off x="7319301" y="4032779"/>
            <a:ext cx="772751"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8" name="Straight Connector 57"/>
          <p:cNvCxnSpPr/>
          <p:nvPr/>
        </p:nvCxnSpPr>
        <p:spPr bwMode="auto">
          <a:xfrm>
            <a:off x="8077200" y="4053322"/>
            <a:ext cx="0" cy="1050431"/>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9" name="Straight Connector 58"/>
          <p:cNvCxnSpPr/>
          <p:nvPr/>
        </p:nvCxnSpPr>
        <p:spPr bwMode="auto">
          <a:xfrm flipH="1">
            <a:off x="7779125" y="5103754"/>
            <a:ext cx="312927"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60" name="Straight Connector 59"/>
          <p:cNvCxnSpPr/>
          <p:nvPr/>
        </p:nvCxnSpPr>
        <p:spPr bwMode="auto">
          <a:xfrm flipH="1">
            <a:off x="5834355" y="5103074"/>
            <a:ext cx="414045" cy="68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61" name="Rectangle 60"/>
          <p:cNvSpPr>
            <a:spLocks noChangeArrowheads="1"/>
          </p:cNvSpPr>
          <p:nvPr/>
        </p:nvSpPr>
        <p:spPr bwMode="auto">
          <a:xfrm>
            <a:off x="3845681" y="4846580"/>
            <a:ext cx="1507012" cy="6398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000000"/>
                </a:solidFill>
                <a:effectLst/>
                <a:latin typeface="Arial"/>
                <a:ea typeface="Times New Roman"/>
              </a:rPr>
              <a:t>DECONTAMINATION CYCLE</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000000"/>
                </a:solidFill>
                <a:effectLst/>
                <a:latin typeface="Arial"/>
                <a:ea typeface="Times New Roman"/>
              </a:rPr>
              <a:t> WASTES</a:t>
            </a:r>
            <a:endParaRPr lang="en-US" sz="1600" dirty="0">
              <a:effectLst/>
              <a:latin typeface="Times New Roman"/>
              <a:ea typeface="Times New Roman"/>
            </a:endParaRPr>
          </a:p>
        </p:txBody>
      </p:sp>
      <p:cxnSp>
        <p:nvCxnSpPr>
          <p:cNvPr id="62" name="Line 53"/>
          <p:cNvCxnSpPr/>
          <p:nvPr/>
        </p:nvCxnSpPr>
        <p:spPr bwMode="auto">
          <a:xfrm>
            <a:off x="1486777" y="1729247"/>
            <a:ext cx="0" cy="632953"/>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63" name="Straight Connector 62"/>
          <p:cNvCxnSpPr/>
          <p:nvPr/>
        </p:nvCxnSpPr>
        <p:spPr bwMode="auto">
          <a:xfrm>
            <a:off x="1477325" y="1752600"/>
            <a:ext cx="91315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cxnSp>
      <p:sp>
        <p:nvSpPr>
          <p:cNvPr id="64" name="Text Box 10"/>
          <p:cNvSpPr txBox="1">
            <a:spLocks noChangeArrowheads="1"/>
          </p:cNvSpPr>
          <p:nvPr/>
        </p:nvSpPr>
        <p:spPr bwMode="auto">
          <a:xfrm>
            <a:off x="3470338" y="152400"/>
            <a:ext cx="1406462"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000000"/>
                </a:solidFill>
                <a:effectLst/>
                <a:latin typeface="Arial"/>
                <a:ea typeface="Times New Roman"/>
              </a:rPr>
              <a:t>FUEL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000000"/>
                </a:solidFill>
                <a:effectLst/>
                <a:latin typeface="Arial"/>
                <a:ea typeface="Times New Roman"/>
              </a:rPr>
              <a:t>ASSEMBLIES</a:t>
            </a:r>
            <a:endParaRPr lang="en-US" sz="2400" dirty="0">
              <a:effectLst/>
              <a:latin typeface="Times New Roman"/>
              <a:ea typeface="Times New Roman"/>
            </a:endParaRPr>
          </a:p>
        </p:txBody>
      </p:sp>
      <p:sp>
        <p:nvSpPr>
          <p:cNvPr id="89" name="Text Box 65"/>
          <p:cNvSpPr txBox="1">
            <a:spLocks noChangeArrowheads="1"/>
          </p:cNvSpPr>
          <p:nvPr/>
        </p:nvSpPr>
        <p:spPr bwMode="auto">
          <a:xfrm>
            <a:off x="3047999" y="1299074"/>
            <a:ext cx="2370853" cy="53852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FFFFFF"/>
                </a:solidFill>
                <a:effectLst/>
                <a:latin typeface="Arial"/>
                <a:ea typeface="Times New Roman"/>
              </a:rPr>
              <a:t>CLADDING REMOVAL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FFFFFF"/>
                </a:solidFill>
                <a:effectLst/>
                <a:latin typeface="Arial"/>
                <a:ea typeface="Times New Roman"/>
              </a:rPr>
              <a:t>(Coating Dissolution)</a:t>
            </a:r>
            <a:endParaRPr lang="en-US" sz="2400" dirty="0">
              <a:effectLst/>
              <a:latin typeface="Times New Roman"/>
              <a:ea typeface="Times New Roman"/>
            </a:endParaRPr>
          </a:p>
        </p:txBody>
      </p:sp>
      <p:sp>
        <p:nvSpPr>
          <p:cNvPr id="94" name="Text Box 10"/>
          <p:cNvSpPr txBox="1">
            <a:spLocks noChangeArrowheads="1"/>
          </p:cNvSpPr>
          <p:nvPr/>
        </p:nvSpPr>
        <p:spPr bwMode="auto">
          <a:xfrm>
            <a:off x="5334000" y="152400"/>
            <a:ext cx="3200400" cy="6858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R="0" algn="ctr">
              <a:spcBef>
                <a:spcPts val="0"/>
              </a:spcBef>
              <a:spcAft>
                <a:spcPts val="0"/>
              </a:spcAft>
            </a:pPr>
            <a:r>
              <a:rPr lang="en-US" b="1" dirty="0">
                <a:solidFill>
                  <a:srgbClr val="000000"/>
                </a:solidFill>
                <a:effectLst/>
                <a:latin typeface="Arial"/>
                <a:ea typeface="Times New Roman"/>
              </a:rPr>
              <a:t>HLW &amp; TRU are both nuclear </a:t>
            </a:r>
            <a:r>
              <a:rPr lang="en-US" b="1" dirty="0">
                <a:solidFill>
                  <a:srgbClr val="000000"/>
                </a:solidFill>
                <a:latin typeface="Arial"/>
                <a:ea typeface="Times New Roman"/>
              </a:rPr>
              <a:t>b</a:t>
            </a:r>
            <a:r>
              <a:rPr lang="en-US" b="1" dirty="0">
                <a:solidFill>
                  <a:srgbClr val="000000"/>
                </a:solidFill>
                <a:effectLst/>
                <a:latin typeface="Arial"/>
                <a:ea typeface="Times New Roman"/>
              </a:rPr>
              <a:t>omb waste</a:t>
            </a:r>
          </a:p>
          <a:p>
            <a:pPr marR="0" algn="ctr">
              <a:spcBef>
                <a:spcPts val="0"/>
              </a:spcBef>
              <a:spcAft>
                <a:spcPts val="0"/>
              </a:spcAft>
            </a:pPr>
            <a:r>
              <a:rPr lang="en-US" b="1" dirty="0">
                <a:solidFill>
                  <a:srgbClr val="000000"/>
                </a:solidFill>
                <a:latin typeface="Arial"/>
                <a:ea typeface="Times New Roman"/>
                <a:cs typeface="Arial"/>
              </a:rPr>
              <a:t>- SNF is not</a:t>
            </a:r>
            <a:endParaRPr lang="en-US" b="1" dirty="0">
              <a:effectLst/>
              <a:latin typeface="Arial"/>
              <a:ea typeface="Times New Roman"/>
              <a:cs typeface="Arial"/>
            </a:endParaRPr>
          </a:p>
          <a:p>
            <a:pPr marL="284163" marR="0" indent="-284163">
              <a:spcBef>
                <a:spcPts val="0"/>
              </a:spcBef>
              <a:spcAft>
                <a:spcPts val="0"/>
              </a:spcAft>
            </a:pPr>
            <a:endParaRPr lang="en-US" b="1" dirty="0">
              <a:effectLst/>
              <a:latin typeface="Arial"/>
              <a:ea typeface="Times New Roman"/>
              <a:cs typeface="Arial"/>
            </a:endParaRPr>
          </a:p>
        </p:txBody>
      </p:sp>
      <p:pic>
        <p:nvPicPr>
          <p:cNvPr id="93" name="Picture 92"/>
          <p:cNvPicPr>
            <a:picLocks noChangeAspect="1"/>
          </p:cNvPicPr>
          <p:nvPr/>
        </p:nvPicPr>
        <p:blipFill>
          <a:blip r:embed="rId3"/>
          <a:stretch>
            <a:fillRect/>
          </a:stretch>
        </p:blipFill>
        <p:spPr>
          <a:xfrm>
            <a:off x="-31115" y="-1"/>
            <a:ext cx="1976833" cy="1700447"/>
          </a:xfrm>
          <a:prstGeom prst="rect">
            <a:avLst/>
          </a:prstGeom>
        </p:spPr>
      </p:pic>
      <p:sp>
        <p:nvSpPr>
          <p:cNvPr id="88" name="Text Box 56"/>
          <p:cNvSpPr txBox="1">
            <a:spLocks noChangeArrowheads="1"/>
          </p:cNvSpPr>
          <p:nvPr/>
        </p:nvSpPr>
        <p:spPr bwMode="auto">
          <a:xfrm>
            <a:off x="2084968" y="5103074"/>
            <a:ext cx="2021285" cy="129772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lnSpc>
                <a:spcPct val="110000"/>
              </a:lnSpc>
              <a:spcBef>
                <a:spcPts val="0"/>
              </a:spcBef>
              <a:spcAft>
                <a:spcPts val="0"/>
              </a:spcAft>
              <a:tabLst>
                <a:tab pos="1371600" algn="l"/>
              </a:tabLst>
            </a:pPr>
            <a:r>
              <a:rPr lang="en-US" sz="1600" b="1" dirty="0">
                <a:solidFill>
                  <a:srgbClr val="000000"/>
                </a:solidFill>
                <a:effectLst/>
                <a:latin typeface="Arial Narrow"/>
                <a:ea typeface="Times New Roman"/>
                <a:cs typeface="Arial Narrow"/>
              </a:rPr>
              <a:t>Since 1970, most Cs/</a:t>
            </a:r>
            <a:r>
              <a:rPr lang="en-US" sz="1600" b="1" dirty="0" err="1">
                <a:solidFill>
                  <a:srgbClr val="000000"/>
                </a:solidFill>
                <a:effectLst/>
                <a:latin typeface="Arial Narrow"/>
                <a:ea typeface="Times New Roman"/>
                <a:cs typeface="Arial Narrow"/>
              </a:rPr>
              <a:t>Sr</a:t>
            </a:r>
            <a:r>
              <a:rPr lang="en-US" sz="1600" b="1" dirty="0">
                <a:solidFill>
                  <a:srgbClr val="000000"/>
                </a:solidFill>
                <a:effectLst/>
                <a:latin typeface="Arial Narrow"/>
                <a:ea typeface="Times New Roman"/>
                <a:cs typeface="Arial Narrow"/>
              </a:rPr>
              <a:t> has been removed, </a:t>
            </a:r>
            <a:r>
              <a:rPr lang="en-US" sz="1600" b="1" dirty="0">
                <a:solidFill>
                  <a:srgbClr val="000000"/>
                </a:solidFill>
                <a:latin typeface="Arial Narrow"/>
                <a:ea typeface="Times New Roman"/>
                <a:cs typeface="Arial Narrow"/>
              </a:rPr>
              <a:t>o</a:t>
            </a:r>
            <a:r>
              <a:rPr lang="en-US" sz="1600" b="1" dirty="0">
                <a:solidFill>
                  <a:srgbClr val="000000"/>
                </a:solidFill>
                <a:effectLst/>
                <a:latin typeface="Arial Narrow"/>
                <a:ea typeface="Times New Roman"/>
                <a:cs typeface="Arial Narrow"/>
              </a:rPr>
              <a:t>thers mostly decayed, so now most </a:t>
            </a:r>
            <a:r>
              <a:rPr lang="en-US" sz="1600" b="1" dirty="0">
                <a:solidFill>
                  <a:srgbClr val="000000"/>
                </a:solidFill>
                <a:latin typeface="Arial Narrow"/>
                <a:ea typeface="Times New Roman"/>
                <a:cs typeface="Arial Narrow"/>
              </a:rPr>
              <a:t>tanks</a:t>
            </a:r>
            <a:r>
              <a:rPr lang="en-US" sz="1600" b="1" dirty="0">
                <a:solidFill>
                  <a:srgbClr val="000000"/>
                </a:solidFill>
                <a:effectLst/>
                <a:latin typeface="Arial Narrow"/>
                <a:ea typeface="Times New Roman"/>
                <a:cs typeface="Arial Narrow"/>
              </a:rPr>
              <a:t> are TRU or LLW</a:t>
            </a:r>
            <a:endParaRPr lang="en-US" sz="1600" dirty="0">
              <a:effectLst/>
              <a:latin typeface="Times New Roman"/>
              <a:ea typeface="Times New Roman"/>
            </a:endParaRPr>
          </a:p>
        </p:txBody>
      </p:sp>
      <p:cxnSp>
        <p:nvCxnSpPr>
          <p:cNvPr id="91" name="Line 60"/>
          <p:cNvCxnSpPr/>
          <p:nvPr/>
        </p:nvCxnSpPr>
        <p:spPr bwMode="auto">
          <a:xfrm flipV="1">
            <a:off x="1788072" y="5698039"/>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4935086" y="152400"/>
            <a:ext cx="4198325" cy="990600"/>
          </a:xfrm>
          <a:prstGeom prst="rect">
            <a:avLst/>
          </a:prstGeom>
          <a:solidFill>
            <a:schemeClr val="bg1"/>
          </a:solidFill>
          <a:ln>
            <a:noFill/>
          </a:ln>
        </p:spPr>
        <p:txBody>
          <a:bodyPr rot="0" vert="horz" wrap="square" lIns="83210" tIns="41605" rIns="83210" bIns="41605" anchor="t" anchorCtr="0" upright="1">
            <a:noAutofit/>
          </a:bodyPr>
          <a:lstStyle/>
          <a:p>
            <a:pPr marL="284163" marR="0" indent="-284163">
              <a:spcBef>
                <a:spcPts val="0"/>
              </a:spcBef>
              <a:spcAft>
                <a:spcPts val="0"/>
              </a:spcAft>
            </a:pPr>
            <a:r>
              <a:rPr lang="en-US" sz="2000" b="1" dirty="0">
                <a:solidFill>
                  <a:srgbClr val="000000"/>
                </a:solidFill>
                <a:latin typeface="Arial"/>
                <a:ea typeface="Times New Roman"/>
              </a:rPr>
              <a:t>	</a:t>
            </a:r>
            <a:r>
              <a:rPr lang="en-US" b="1" dirty="0">
                <a:effectLst/>
                <a:latin typeface="Arial"/>
                <a:ea typeface="Times New Roman"/>
                <a:cs typeface="Arial"/>
              </a:rPr>
              <a:t>- 57 million gallons at Hanford</a:t>
            </a:r>
          </a:p>
          <a:p>
            <a:pPr marL="284163" marR="0" indent="-284163">
              <a:spcBef>
                <a:spcPts val="0"/>
              </a:spcBef>
              <a:spcAft>
                <a:spcPts val="0"/>
              </a:spcAft>
            </a:pPr>
            <a:r>
              <a:rPr lang="en-US" b="1" dirty="0">
                <a:effectLst/>
                <a:latin typeface="Arial"/>
                <a:ea typeface="Times New Roman"/>
                <a:cs typeface="Arial"/>
              </a:rPr>
              <a:t>	- </a:t>
            </a:r>
            <a:r>
              <a:rPr lang="en-US" b="1" dirty="0">
                <a:latin typeface="Arial"/>
                <a:ea typeface="Times New Roman"/>
                <a:cs typeface="Arial"/>
              </a:rPr>
              <a:t>most</a:t>
            </a:r>
            <a:r>
              <a:rPr lang="en-US" b="1" dirty="0">
                <a:effectLst/>
                <a:latin typeface="Arial"/>
                <a:ea typeface="Times New Roman"/>
                <a:cs typeface="Arial"/>
              </a:rPr>
              <a:t> is now TRU or </a:t>
            </a:r>
            <a:r>
              <a:rPr lang="en-US" b="1" dirty="0">
                <a:latin typeface="Arial"/>
                <a:ea typeface="Times New Roman"/>
                <a:cs typeface="Arial"/>
              </a:rPr>
              <a:t>LLW</a:t>
            </a:r>
          </a:p>
          <a:p>
            <a:pPr marL="284163" marR="0" indent="-284163">
              <a:spcBef>
                <a:spcPts val="0"/>
              </a:spcBef>
              <a:spcAft>
                <a:spcPts val="0"/>
              </a:spcAft>
            </a:pPr>
            <a:r>
              <a:rPr lang="en-US" b="1" dirty="0">
                <a:latin typeface="Arial"/>
                <a:ea typeface="Times New Roman"/>
                <a:cs typeface="Arial"/>
              </a:rPr>
              <a:t>	</a:t>
            </a:r>
            <a:r>
              <a:rPr lang="en-US" b="1" dirty="0">
                <a:effectLst/>
                <a:latin typeface="Arial"/>
                <a:ea typeface="Times New Roman"/>
                <a:cs typeface="Arial"/>
              </a:rPr>
              <a:t>~ 600k gallons are HLW </a:t>
            </a:r>
          </a:p>
        </p:txBody>
      </p:sp>
      <p:cxnSp>
        <p:nvCxnSpPr>
          <p:cNvPr id="96" name="Line 61"/>
          <p:cNvCxnSpPr/>
          <p:nvPr/>
        </p:nvCxnSpPr>
        <p:spPr bwMode="auto">
          <a:xfrm>
            <a:off x="4572000" y="449580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97" name="Text Box 10"/>
          <p:cNvSpPr txBox="1">
            <a:spLocks noChangeArrowheads="1"/>
          </p:cNvSpPr>
          <p:nvPr/>
        </p:nvSpPr>
        <p:spPr bwMode="auto">
          <a:xfrm>
            <a:off x="278059" y="1898547"/>
            <a:ext cx="1931741" cy="31125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IRRADIATED   FUEL</a:t>
            </a:r>
            <a:endParaRPr lang="en-US" sz="2000" dirty="0">
              <a:effectLst/>
              <a:latin typeface="Times New Roman"/>
              <a:ea typeface="Times New Roman"/>
            </a:endParaRPr>
          </a:p>
        </p:txBody>
      </p:sp>
    </p:spTree>
    <p:extLst>
      <p:ext uri="{BB962C8B-B14F-4D97-AF65-F5344CB8AC3E}">
        <p14:creationId xmlns:p14="http://schemas.microsoft.com/office/powerpoint/2010/main" val="76118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par>
                                <p:cTn id="13" presetID="55" presetClass="entr" presetSubtype="0" fill="hold" grpId="0" nodeType="withEffect">
                                  <p:stCondLst>
                                    <p:cond delay="1000"/>
                                  </p:stCondLst>
                                  <p:childTnLst>
                                    <p:set>
                                      <p:cBhvr>
                                        <p:cTn id="14" dur="1" fill="hold">
                                          <p:stCondLst>
                                            <p:cond delay="0"/>
                                          </p:stCondLst>
                                        </p:cTn>
                                        <p:tgtEl>
                                          <p:spTgt spid="88"/>
                                        </p:tgtEl>
                                        <p:attrNameLst>
                                          <p:attrName>style.visibility</p:attrName>
                                        </p:attrNameLst>
                                      </p:cBhvr>
                                      <p:to>
                                        <p:strVal val="visible"/>
                                      </p:to>
                                    </p:set>
                                    <p:anim calcmode="lin" valueType="num">
                                      <p:cBhvr>
                                        <p:cTn id="15" dur="1000" fill="hold"/>
                                        <p:tgtEl>
                                          <p:spTgt spid="88"/>
                                        </p:tgtEl>
                                        <p:attrNameLst>
                                          <p:attrName>ppt_w</p:attrName>
                                        </p:attrNameLst>
                                      </p:cBhvr>
                                      <p:tavLst>
                                        <p:tav tm="0">
                                          <p:val>
                                            <p:strVal val="#ppt_w*0.70"/>
                                          </p:val>
                                        </p:tav>
                                        <p:tav tm="100000">
                                          <p:val>
                                            <p:strVal val="#ppt_w"/>
                                          </p:val>
                                        </p:tav>
                                      </p:tavLst>
                                    </p:anim>
                                    <p:anim calcmode="lin" valueType="num">
                                      <p:cBhvr>
                                        <p:cTn id="16" dur="1000" fill="hold"/>
                                        <p:tgtEl>
                                          <p:spTgt spid="88"/>
                                        </p:tgtEl>
                                        <p:attrNameLst>
                                          <p:attrName>ppt_h</p:attrName>
                                        </p:attrNameLst>
                                      </p:cBhvr>
                                      <p:tavLst>
                                        <p:tav tm="0">
                                          <p:val>
                                            <p:strVal val="#ppt_h"/>
                                          </p:val>
                                        </p:tav>
                                        <p:tav tm="100000">
                                          <p:val>
                                            <p:strVal val="#ppt_h"/>
                                          </p:val>
                                        </p:tav>
                                      </p:tavLst>
                                    </p:anim>
                                    <p:animEffect transition="in" filter="fade">
                                      <p:cBhvr>
                                        <p:cTn id="17" dur="1000"/>
                                        <p:tgtEl>
                                          <p:spTgt spid="88"/>
                                        </p:tgtEl>
                                      </p:cBhvr>
                                    </p:animEffect>
                                  </p:childTnLst>
                                </p:cTn>
                              </p:par>
                              <p:par>
                                <p:cTn id="18" presetID="55" presetClass="entr" presetSubtype="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 calcmode="lin" valueType="num">
                                      <p:cBhvr>
                                        <p:cTn id="20" dur="1000" fill="hold"/>
                                        <p:tgtEl>
                                          <p:spTgt spid="91"/>
                                        </p:tgtEl>
                                        <p:attrNameLst>
                                          <p:attrName>ppt_w</p:attrName>
                                        </p:attrNameLst>
                                      </p:cBhvr>
                                      <p:tavLst>
                                        <p:tav tm="0">
                                          <p:val>
                                            <p:strVal val="#ppt_w*0.70"/>
                                          </p:val>
                                        </p:tav>
                                        <p:tav tm="100000">
                                          <p:val>
                                            <p:strVal val="#ppt_w"/>
                                          </p:val>
                                        </p:tav>
                                      </p:tavLst>
                                    </p:anim>
                                    <p:anim calcmode="lin" valueType="num">
                                      <p:cBhvr>
                                        <p:cTn id="21" dur="1000" fill="hold"/>
                                        <p:tgtEl>
                                          <p:spTgt spid="91"/>
                                        </p:tgtEl>
                                        <p:attrNameLst>
                                          <p:attrName>ppt_h</p:attrName>
                                        </p:attrNameLst>
                                      </p:cBhvr>
                                      <p:tavLst>
                                        <p:tav tm="0">
                                          <p:val>
                                            <p:strVal val="#ppt_h"/>
                                          </p:val>
                                        </p:tav>
                                        <p:tav tm="100000">
                                          <p:val>
                                            <p:strVal val="#ppt_h"/>
                                          </p:val>
                                        </p:tav>
                                      </p:tavLst>
                                    </p:anim>
                                    <p:animEffect transition="in" filter="fade">
                                      <p:cBhvr>
                                        <p:cTn id="2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76200"/>
            <a:ext cx="8229600" cy="693738"/>
          </a:xfrm>
        </p:spPr>
        <p:txBody>
          <a:bodyPr/>
          <a:lstStyle/>
          <a:p>
            <a:r>
              <a:rPr lang="en-US" sz="2400" b="1" cap="small" dirty="0"/>
              <a:t>t</a:t>
            </a:r>
            <a:r>
              <a:rPr lang="en-US" sz="2400" b="1" cap="small" dirty="0">
                <a:solidFill>
                  <a:schemeClr val="tx1"/>
                </a:solidFill>
              </a:rPr>
              <a:t>he nature of defense high-level nuclear waste</a:t>
            </a:r>
          </a:p>
        </p:txBody>
      </p:sp>
      <p:sp>
        <p:nvSpPr>
          <p:cNvPr id="6" name="Title 1"/>
          <p:cNvSpPr txBox="1">
            <a:spLocks/>
          </p:cNvSpPr>
          <p:nvPr/>
        </p:nvSpPr>
        <p:spPr>
          <a:xfrm>
            <a:off x="76200" y="609600"/>
            <a:ext cx="8991600" cy="48085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endParaRPr lang="en-US" sz="2000" dirty="0">
              <a:solidFill>
                <a:srgbClr val="000000"/>
              </a:solidFill>
            </a:endParaRPr>
          </a:p>
        </p:txBody>
      </p:sp>
      <p:sp>
        <p:nvSpPr>
          <p:cNvPr id="7" name="Title 1"/>
          <p:cNvSpPr txBox="1">
            <a:spLocks/>
          </p:cNvSpPr>
          <p:nvPr/>
        </p:nvSpPr>
        <p:spPr>
          <a:xfrm>
            <a:off x="609600" y="685800"/>
            <a:ext cx="7924800" cy="6937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r>
              <a:rPr lang="en-US" sz="2000" dirty="0">
                <a:solidFill>
                  <a:srgbClr val="000000"/>
                </a:solidFill>
                <a:effectLst/>
              </a:rPr>
              <a:t>HLW must be:</a:t>
            </a:r>
          </a:p>
          <a:p>
            <a:endParaRPr lang="en-US" sz="400" dirty="0">
              <a:solidFill>
                <a:srgbClr val="000000"/>
              </a:solidFill>
              <a:effectLst/>
            </a:endParaRPr>
          </a:p>
          <a:p>
            <a:pPr marL="342900" lvl="0" indent="-342900">
              <a:buFontTx/>
              <a:buChar char="-"/>
            </a:pPr>
            <a:r>
              <a:rPr lang="en-US" sz="2000" dirty="0">
                <a:solidFill>
                  <a:srgbClr val="000000"/>
                </a:solidFill>
                <a:effectLst/>
              </a:rPr>
              <a:t>highly radioactive,</a:t>
            </a:r>
          </a:p>
          <a:p>
            <a:pPr marL="342900" lvl="0" indent="-342900">
              <a:buFontTx/>
              <a:buChar char="-"/>
            </a:pPr>
            <a:endParaRPr lang="en-US" sz="300" dirty="0">
              <a:solidFill>
                <a:srgbClr val="000000"/>
              </a:solidFill>
              <a:effectLst/>
            </a:endParaRPr>
          </a:p>
          <a:p>
            <a:pPr marL="342900" lvl="0" indent="-342900">
              <a:buFontTx/>
              <a:buChar char="-"/>
            </a:pPr>
            <a:r>
              <a:rPr lang="en-US" sz="2000" dirty="0">
                <a:solidFill>
                  <a:srgbClr val="000000"/>
                </a:solidFill>
                <a:effectLst/>
              </a:rPr>
              <a:t>result from reprocessing spent nuclear fuel for weapons, and</a:t>
            </a:r>
          </a:p>
          <a:p>
            <a:pPr marL="342900" lvl="0" indent="-342900">
              <a:buFontTx/>
              <a:buChar char="-"/>
            </a:pPr>
            <a:endParaRPr lang="en-US" sz="500" dirty="0">
              <a:solidFill>
                <a:srgbClr val="000000"/>
              </a:solidFill>
              <a:effectLst/>
            </a:endParaRPr>
          </a:p>
          <a:p>
            <a:pPr marL="342900" lvl="0" indent="-342900">
              <a:buFontTx/>
              <a:buChar char="-"/>
            </a:pPr>
            <a:r>
              <a:rPr lang="en-US" sz="2000" dirty="0">
                <a:solidFill>
                  <a:srgbClr val="000000"/>
                </a:solidFill>
                <a:effectLst/>
              </a:rPr>
              <a:t>if a solid waste that was derived from liquid waste produced directly in reprocessing, it must contain fission products in </a:t>
            </a:r>
            <a:r>
              <a:rPr lang="en-US" sz="2000" i="1" dirty="0">
                <a:solidFill>
                  <a:schemeClr val="accent1">
                    <a:lumMod val="75000"/>
                  </a:schemeClr>
                </a:solidFill>
                <a:effectLst/>
              </a:rPr>
              <a:t>sufficient concentrations</a:t>
            </a:r>
            <a:r>
              <a:rPr lang="en-US" sz="2000" dirty="0">
                <a:solidFill>
                  <a:srgbClr val="000000"/>
                </a:solidFill>
                <a:effectLst/>
              </a:rPr>
              <a:t> to require permanent isolation.</a:t>
            </a:r>
          </a:p>
          <a:p>
            <a:pPr marL="342900" lvl="0" indent="-342900">
              <a:buFontTx/>
              <a:buChar char="-"/>
            </a:pPr>
            <a:endParaRPr lang="en-US" sz="1100" dirty="0">
              <a:solidFill>
                <a:srgbClr val="000000"/>
              </a:solidFill>
              <a:effectLst/>
            </a:endParaRPr>
          </a:p>
          <a:p>
            <a:pPr lvl="0">
              <a:buFontTx/>
              <a:buChar char="-"/>
            </a:pPr>
            <a:endParaRPr lang="en-US" sz="2000" dirty="0">
              <a:solidFill>
                <a:srgbClr val="000000"/>
              </a:solidFill>
              <a:effectLst/>
            </a:endParaRPr>
          </a:p>
          <a:p>
            <a:endParaRPr lang="en-US" sz="2000" dirty="0">
              <a:solidFill>
                <a:srgbClr val="000000"/>
              </a:solidFill>
              <a:effectLst/>
            </a:endParaRPr>
          </a:p>
        </p:txBody>
      </p:sp>
      <p:grpSp>
        <p:nvGrpSpPr>
          <p:cNvPr id="410" name="Group 409"/>
          <p:cNvGrpSpPr/>
          <p:nvPr/>
        </p:nvGrpSpPr>
        <p:grpSpPr>
          <a:xfrm>
            <a:off x="228600" y="2743200"/>
            <a:ext cx="8763000" cy="4038600"/>
            <a:chOff x="0" y="2590800"/>
            <a:chExt cx="9144000" cy="4267200"/>
          </a:xfrm>
        </p:grpSpPr>
        <p:sp>
          <p:nvSpPr>
            <p:cNvPr id="411" name="Rectangle 410"/>
            <p:cNvSpPr/>
            <p:nvPr/>
          </p:nvSpPr>
          <p:spPr>
            <a:xfrm>
              <a:off x="0" y="2590800"/>
              <a:ext cx="91440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2" name="Group 411"/>
            <p:cNvGrpSpPr/>
            <p:nvPr/>
          </p:nvGrpSpPr>
          <p:grpSpPr>
            <a:xfrm>
              <a:off x="228600" y="2590800"/>
              <a:ext cx="2667000" cy="4073800"/>
              <a:chOff x="-114436" y="1219200"/>
              <a:chExt cx="3759336" cy="5605064"/>
            </a:xfrm>
          </p:grpSpPr>
          <p:sp>
            <p:nvSpPr>
              <p:cNvPr id="413" name="Oval 2"/>
              <p:cNvSpPr>
                <a:spLocks noChangeArrowheads="1"/>
              </p:cNvSpPr>
              <p:nvPr/>
            </p:nvSpPr>
            <p:spPr bwMode="auto">
              <a:xfrm>
                <a:off x="1425575" y="32210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4" name="Oval 3"/>
              <p:cNvSpPr>
                <a:spLocks noChangeArrowheads="1"/>
              </p:cNvSpPr>
              <p:nvPr/>
            </p:nvSpPr>
            <p:spPr bwMode="auto">
              <a:xfrm>
                <a:off x="1577975" y="33734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5" name="Oval 4"/>
              <p:cNvSpPr>
                <a:spLocks noChangeArrowheads="1"/>
              </p:cNvSpPr>
              <p:nvPr/>
            </p:nvSpPr>
            <p:spPr bwMode="auto">
              <a:xfrm>
                <a:off x="1730375" y="35258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6" name="Oval 5"/>
              <p:cNvSpPr>
                <a:spLocks noChangeArrowheads="1"/>
              </p:cNvSpPr>
              <p:nvPr/>
            </p:nvSpPr>
            <p:spPr bwMode="auto">
              <a:xfrm>
                <a:off x="1431925" y="4540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7" name="Oval 6"/>
              <p:cNvSpPr>
                <a:spLocks noChangeArrowheads="1"/>
              </p:cNvSpPr>
              <p:nvPr/>
            </p:nvSpPr>
            <p:spPr bwMode="auto">
              <a:xfrm>
                <a:off x="1362075" y="3541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8" name="Oval 7"/>
              <p:cNvSpPr>
                <a:spLocks noChangeArrowheads="1"/>
              </p:cNvSpPr>
              <p:nvPr/>
            </p:nvSpPr>
            <p:spPr bwMode="auto">
              <a:xfrm>
                <a:off x="1514475" y="36941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19" name="Text Box 11"/>
              <p:cNvSpPr txBox="1">
                <a:spLocks noChangeArrowheads="1"/>
              </p:cNvSpPr>
              <p:nvPr/>
            </p:nvSpPr>
            <p:spPr bwMode="auto">
              <a:xfrm>
                <a:off x="-114436" y="3392488"/>
                <a:ext cx="1576388" cy="381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b="1" dirty="0">
                    <a:solidFill>
                      <a:srgbClr val="00004F"/>
                    </a:solidFill>
                    <a:effectLst>
                      <a:outerShdw blurRad="38100" dist="38100" dir="2700000" algn="tl">
                        <a:srgbClr val="DDDDDD"/>
                      </a:outerShdw>
                    </a:effectLst>
                    <a:latin typeface="Times New Roman" charset="0"/>
                  </a:rPr>
                  <a:t>neutron</a:t>
                </a:r>
              </a:p>
            </p:txBody>
          </p:sp>
          <p:sp>
            <p:nvSpPr>
              <p:cNvPr id="420" name="Oval 12"/>
              <p:cNvSpPr>
                <a:spLocks noChangeArrowheads="1"/>
              </p:cNvSpPr>
              <p:nvPr/>
            </p:nvSpPr>
            <p:spPr bwMode="auto">
              <a:xfrm>
                <a:off x="1398588" y="36290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1" name="Oval 13"/>
              <p:cNvSpPr>
                <a:spLocks noChangeArrowheads="1"/>
              </p:cNvSpPr>
              <p:nvPr/>
            </p:nvSpPr>
            <p:spPr bwMode="auto">
              <a:xfrm>
                <a:off x="1346200" y="33972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2" name="Oval 14"/>
              <p:cNvSpPr>
                <a:spLocks noChangeArrowheads="1"/>
              </p:cNvSpPr>
              <p:nvPr/>
            </p:nvSpPr>
            <p:spPr bwMode="auto">
              <a:xfrm>
                <a:off x="1349375" y="32258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3" name="Oval 15"/>
              <p:cNvSpPr>
                <a:spLocks noChangeArrowheads="1"/>
              </p:cNvSpPr>
              <p:nvPr/>
            </p:nvSpPr>
            <p:spPr bwMode="auto">
              <a:xfrm>
                <a:off x="1428750" y="3111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4" name="Oval 16"/>
              <p:cNvSpPr>
                <a:spLocks noChangeArrowheads="1"/>
              </p:cNvSpPr>
              <p:nvPr/>
            </p:nvSpPr>
            <p:spPr bwMode="auto">
              <a:xfrm>
                <a:off x="1684338" y="304323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5" name="Oval 17"/>
              <p:cNvSpPr>
                <a:spLocks noChangeArrowheads="1"/>
              </p:cNvSpPr>
              <p:nvPr/>
            </p:nvSpPr>
            <p:spPr bwMode="auto">
              <a:xfrm>
                <a:off x="1403350" y="45608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6" name="Oval 18"/>
              <p:cNvSpPr>
                <a:spLocks noChangeArrowheads="1"/>
              </p:cNvSpPr>
              <p:nvPr/>
            </p:nvSpPr>
            <p:spPr bwMode="auto">
              <a:xfrm>
                <a:off x="2063750" y="3657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7" name="Oval 19"/>
              <p:cNvSpPr>
                <a:spLocks noChangeArrowheads="1"/>
              </p:cNvSpPr>
              <p:nvPr/>
            </p:nvSpPr>
            <p:spPr bwMode="auto">
              <a:xfrm>
                <a:off x="1609725" y="3840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8" name="Oval 20"/>
              <p:cNvSpPr>
                <a:spLocks noChangeArrowheads="1"/>
              </p:cNvSpPr>
              <p:nvPr/>
            </p:nvSpPr>
            <p:spPr bwMode="auto">
              <a:xfrm>
                <a:off x="1911350" y="40798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29" name="Oval 21"/>
              <p:cNvSpPr>
                <a:spLocks noChangeArrowheads="1"/>
              </p:cNvSpPr>
              <p:nvPr/>
            </p:nvSpPr>
            <p:spPr bwMode="auto">
              <a:xfrm>
                <a:off x="2019300" y="4203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0" name="Oval 22"/>
              <p:cNvSpPr>
                <a:spLocks noChangeArrowheads="1"/>
              </p:cNvSpPr>
              <p:nvPr/>
            </p:nvSpPr>
            <p:spPr bwMode="auto">
              <a:xfrm>
                <a:off x="2198688" y="447357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1" name="Oval 23"/>
              <p:cNvSpPr>
                <a:spLocks noChangeArrowheads="1"/>
              </p:cNvSpPr>
              <p:nvPr/>
            </p:nvSpPr>
            <p:spPr bwMode="auto">
              <a:xfrm>
                <a:off x="2116138" y="45815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2" name="Oval 24"/>
              <p:cNvSpPr>
                <a:spLocks noChangeArrowheads="1"/>
              </p:cNvSpPr>
              <p:nvPr/>
            </p:nvSpPr>
            <p:spPr bwMode="auto">
              <a:xfrm>
                <a:off x="1454150" y="4148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3" name="Oval 25"/>
              <p:cNvSpPr>
                <a:spLocks noChangeArrowheads="1"/>
              </p:cNvSpPr>
              <p:nvPr/>
            </p:nvSpPr>
            <p:spPr bwMode="auto">
              <a:xfrm>
                <a:off x="1606550" y="43005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4" name="Oval 26"/>
              <p:cNvSpPr>
                <a:spLocks noChangeArrowheads="1"/>
              </p:cNvSpPr>
              <p:nvPr/>
            </p:nvSpPr>
            <p:spPr bwMode="auto">
              <a:xfrm>
                <a:off x="1758950" y="44529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5" name="Oval 27"/>
              <p:cNvSpPr>
                <a:spLocks noChangeArrowheads="1"/>
              </p:cNvSpPr>
              <p:nvPr/>
            </p:nvSpPr>
            <p:spPr bwMode="auto">
              <a:xfrm>
                <a:off x="1495425" y="3348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6" name="Oval 28"/>
              <p:cNvSpPr>
                <a:spLocks noChangeArrowheads="1"/>
              </p:cNvSpPr>
              <p:nvPr/>
            </p:nvSpPr>
            <p:spPr bwMode="auto">
              <a:xfrm>
                <a:off x="1647825" y="3500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7" name="Oval 29"/>
              <p:cNvSpPr>
                <a:spLocks noChangeArrowheads="1"/>
              </p:cNvSpPr>
              <p:nvPr/>
            </p:nvSpPr>
            <p:spPr bwMode="auto">
              <a:xfrm>
                <a:off x="1800225" y="36528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8" name="Oval 30"/>
              <p:cNvSpPr>
                <a:spLocks noChangeArrowheads="1"/>
              </p:cNvSpPr>
              <p:nvPr/>
            </p:nvSpPr>
            <p:spPr bwMode="auto">
              <a:xfrm>
                <a:off x="1952625" y="3805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39" name="Oval 31"/>
              <p:cNvSpPr>
                <a:spLocks noChangeArrowheads="1"/>
              </p:cNvSpPr>
              <p:nvPr/>
            </p:nvSpPr>
            <p:spPr bwMode="auto">
              <a:xfrm>
                <a:off x="1641475" y="40195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0" name="Oval 32"/>
              <p:cNvSpPr>
                <a:spLocks noChangeArrowheads="1"/>
              </p:cNvSpPr>
              <p:nvPr/>
            </p:nvSpPr>
            <p:spPr bwMode="auto">
              <a:xfrm>
                <a:off x="1530350" y="4010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1" name="Oval 33"/>
              <p:cNvSpPr>
                <a:spLocks noChangeArrowheads="1"/>
              </p:cNvSpPr>
              <p:nvPr/>
            </p:nvSpPr>
            <p:spPr bwMode="auto">
              <a:xfrm>
                <a:off x="1682750" y="41624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2" name="Oval 34"/>
              <p:cNvSpPr>
                <a:spLocks noChangeArrowheads="1"/>
              </p:cNvSpPr>
              <p:nvPr/>
            </p:nvSpPr>
            <p:spPr bwMode="auto">
              <a:xfrm>
                <a:off x="1835150" y="4314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3" name="Oval 35"/>
              <p:cNvSpPr>
                <a:spLocks noChangeArrowheads="1"/>
              </p:cNvSpPr>
              <p:nvPr/>
            </p:nvSpPr>
            <p:spPr bwMode="auto">
              <a:xfrm>
                <a:off x="1365250" y="4462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4" name="Oval 36"/>
              <p:cNvSpPr>
                <a:spLocks noChangeArrowheads="1"/>
              </p:cNvSpPr>
              <p:nvPr/>
            </p:nvSpPr>
            <p:spPr bwMode="auto">
              <a:xfrm>
                <a:off x="2254250" y="4262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5" name="Oval 37"/>
              <p:cNvSpPr>
                <a:spLocks noChangeArrowheads="1"/>
              </p:cNvSpPr>
              <p:nvPr/>
            </p:nvSpPr>
            <p:spPr bwMode="auto">
              <a:xfrm>
                <a:off x="2127250" y="41338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6" name="Oval 38"/>
              <p:cNvSpPr>
                <a:spLocks noChangeArrowheads="1"/>
              </p:cNvSpPr>
              <p:nvPr/>
            </p:nvSpPr>
            <p:spPr bwMode="auto">
              <a:xfrm>
                <a:off x="2028825" y="30908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7" name="Oval 39"/>
              <p:cNvSpPr>
                <a:spLocks noChangeArrowheads="1"/>
              </p:cNvSpPr>
              <p:nvPr/>
            </p:nvSpPr>
            <p:spPr bwMode="auto">
              <a:xfrm>
                <a:off x="1855788" y="3097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8" name="Oval 40"/>
              <p:cNvSpPr>
                <a:spLocks noChangeArrowheads="1"/>
              </p:cNvSpPr>
              <p:nvPr/>
            </p:nvSpPr>
            <p:spPr bwMode="auto">
              <a:xfrm>
                <a:off x="2141538" y="33083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49" name="Oval 41"/>
              <p:cNvSpPr>
                <a:spLocks noChangeArrowheads="1"/>
              </p:cNvSpPr>
              <p:nvPr/>
            </p:nvSpPr>
            <p:spPr bwMode="auto">
              <a:xfrm>
                <a:off x="1968500" y="32845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0" name="Oval 42"/>
              <p:cNvSpPr>
                <a:spLocks noChangeArrowheads="1"/>
              </p:cNvSpPr>
              <p:nvPr/>
            </p:nvSpPr>
            <p:spPr bwMode="auto">
              <a:xfrm>
                <a:off x="1885950" y="32591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1" name="Oval 43"/>
              <p:cNvSpPr>
                <a:spLocks noChangeArrowheads="1"/>
              </p:cNvSpPr>
              <p:nvPr/>
            </p:nvSpPr>
            <p:spPr bwMode="auto">
              <a:xfrm>
                <a:off x="2022475" y="33686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2" name="Oval 44"/>
              <p:cNvSpPr>
                <a:spLocks noChangeArrowheads="1"/>
              </p:cNvSpPr>
              <p:nvPr/>
            </p:nvSpPr>
            <p:spPr bwMode="auto">
              <a:xfrm>
                <a:off x="2057400" y="35052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3" name="Oval 45"/>
              <p:cNvSpPr>
                <a:spLocks noChangeArrowheads="1"/>
              </p:cNvSpPr>
              <p:nvPr/>
            </p:nvSpPr>
            <p:spPr bwMode="auto">
              <a:xfrm>
                <a:off x="2209800" y="43799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4" name="Oval 46"/>
              <p:cNvSpPr>
                <a:spLocks noChangeArrowheads="1"/>
              </p:cNvSpPr>
              <p:nvPr/>
            </p:nvSpPr>
            <p:spPr bwMode="auto">
              <a:xfrm>
                <a:off x="2139950" y="43402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5" name="Oval 47"/>
              <p:cNvSpPr>
                <a:spLocks noChangeArrowheads="1"/>
              </p:cNvSpPr>
              <p:nvPr/>
            </p:nvSpPr>
            <p:spPr bwMode="auto">
              <a:xfrm>
                <a:off x="1879600" y="47593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6" name="Oval 48"/>
              <p:cNvSpPr>
                <a:spLocks noChangeArrowheads="1"/>
              </p:cNvSpPr>
              <p:nvPr/>
            </p:nvSpPr>
            <p:spPr bwMode="auto">
              <a:xfrm>
                <a:off x="1766888" y="47037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7" name="Oval 49"/>
              <p:cNvSpPr>
                <a:spLocks noChangeArrowheads="1"/>
              </p:cNvSpPr>
              <p:nvPr/>
            </p:nvSpPr>
            <p:spPr bwMode="auto">
              <a:xfrm>
                <a:off x="1639888" y="4621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8" name="Oval 50"/>
              <p:cNvSpPr>
                <a:spLocks noChangeArrowheads="1"/>
              </p:cNvSpPr>
              <p:nvPr/>
            </p:nvSpPr>
            <p:spPr bwMode="auto">
              <a:xfrm>
                <a:off x="1570038" y="45656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59" name="Oval 51"/>
              <p:cNvSpPr>
                <a:spLocks noChangeArrowheads="1"/>
              </p:cNvSpPr>
              <p:nvPr/>
            </p:nvSpPr>
            <p:spPr bwMode="auto">
              <a:xfrm>
                <a:off x="1436688" y="34972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0" name="Oval 52"/>
              <p:cNvSpPr>
                <a:spLocks noChangeArrowheads="1"/>
              </p:cNvSpPr>
              <p:nvPr/>
            </p:nvSpPr>
            <p:spPr bwMode="auto">
              <a:xfrm>
                <a:off x="1589088" y="36496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1" name="Oval 53"/>
              <p:cNvSpPr>
                <a:spLocks noChangeArrowheads="1"/>
              </p:cNvSpPr>
              <p:nvPr/>
            </p:nvSpPr>
            <p:spPr bwMode="auto">
              <a:xfrm>
                <a:off x="1741488" y="38020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2" name="Oval 54"/>
              <p:cNvSpPr>
                <a:spLocks noChangeArrowheads="1"/>
              </p:cNvSpPr>
              <p:nvPr/>
            </p:nvSpPr>
            <p:spPr bwMode="auto">
              <a:xfrm>
                <a:off x="1893888" y="39544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3" name="Oval 55"/>
              <p:cNvSpPr>
                <a:spLocks noChangeArrowheads="1"/>
              </p:cNvSpPr>
              <p:nvPr/>
            </p:nvSpPr>
            <p:spPr bwMode="auto">
              <a:xfrm>
                <a:off x="1965325" y="4665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4" name="Oval 56"/>
              <p:cNvSpPr>
                <a:spLocks noChangeArrowheads="1"/>
              </p:cNvSpPr>
              <p:nvPr/>
            </p:nvSpPr>
            <p:spPr bwMode="auto">
              <a:xfrm>
                <a:off x="1803400" y="32972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5" name="Oval 57"/>
              <p:cNvSpPr>
                <a:spLocks noChangeArrowheads="1"/>
              </p:cNvSpPr>
              <p:nvPr/>
            </p:nvSpPr>
            <p:spPr bwMode="auto">
              <a:xfrm>
                <a:off x="1955800" y="34496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6" name="Oval 58"/>
              <p:cNvSpPr>
                <a:spLocks noChangeArrowheads="1"/>
              </p:cNvSpPr>
              <p:nvPr/>
            </p:nvSpPr>
            <p:spPr bwMode="auto">
              <a:xfrm>
                <a:off x="1993900"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7" name="Oval 59"/>
              <p:cNvSpPr>
                <a:spLocks noChangeArrowheads="1"/>
              </p:cNvSpPr>
              <p:nvPr/>
            </p:nvSpPr>
            <p:spPr bwMode="auto">
              <a:xfrm>
                <a:off x="2338388" y="43592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8" name="Oval 60"/>
              <p:cNvSpPr>
                <a:spLocks noChangeArrowheads="1"/>
              </p:cNvSpPr>
              <p:nvPr/>
            </p:nvSpPr>
            <p:spPr bwMode="auto">
              <a:xfrm>
                <a:off x="2033588" y="34353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69" name="Oval 61"/>
              <p:cNvSpPr>
                <a:spLocks noChangeArrowheads="1"/>
              </p:cNvSpPr>
              <p:nvPr/>
            </p:nvSpPr>
            <p:spPr bwMode="auto">
              <a:xfrm>
                <a:off x="1803400" y="3217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0" name="Oval 62"/>
              <p:cNvSpPr>
                <a:spLocks noChangeArrowheads="1"/>
              </p:cNvSpPr>
              <p:nvPr/>
            </p:nvSpPr>
            <p:spPr bwMode="auto">
              <a:xfrm>
                <a:off x="1631950" y="32829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1" name="Oval 63"/>
              <p:cNvSpPr>
                <a:spLocks noChangeArrowheads="1"/>
              </p:cNvSpPr>
              <p:nvPr/>
            </p:nvSpPr>
            <p:spPr bwMode="auto">
              <a:xfrm>
                <a:off x="1784350" y="34353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2" name="Oval 64"/>
              <p:cNvSpPr>
                <a:spLocks noChangeArrowheads="1"/>
              </p:cNvSpPr>
              <p:nvPr/>
            </p:nvSpPr>
            <p:spPr bwMode="auto">
              <a:xfrm>
                <a:off x="1936750" y="35877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3" name="Oval 65"/>
              <p:cNvSpPr>
                <a:spLocks noChangeArrowheads="1"/>
              </p:cNvSpPr>
              <p:nvPr/>
            </p:nvSpPr>
            <p:spPr bwMode="auto">
              <a:xfrm>
                <a:off x="1939925" y="36814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4" name="Oval 66"/>
              <p:cNvSpPr>
                <a:spLocks noChangeArrowheads="1"/>
              </p:cNvSpPr>
              <p:nvPr/>
            </p:nvSpPr>
            <p:spPr bwMode="auto">
              <a:xfrm>
                <a:off x="2108200" y="44529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5" name="Oval 67"/>
              <p:cNvSpPr>
                <a:spLocks noChangeArrowheads="1"/>
              </p:cNvSpPr>
              <p:nvPr/>
            </p:nvSpPr>
            <p:spPr bwMode="auto">
              <a:xfrm>
                <a:off x="2066925" y="4368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6" name="Oval 68"/>
              <p:cNvSpPr>
                <a:spLocks noChangeArrowheads="1"/>
              </p:cNvSpPr>
              <p:nvPr/>
            </p:nvSpPr>
            <p:spPr bwMode="auto">
              <a:xfrm>
                <a:off x="1836738" y="46101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7" name="Oval 69"/>
              <p:cNvSpPr>
                <a:spLocks noChangeArrowheads="1"/>
              </p:cNvSpPr>
              <p:nvPr/>
            </p:nvSpPr>
            <p:spPr bwMode="auto">
              <a:xfrm>
                <a:off x="1912938" y="41687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8" name="Oval 70"/>
              <p:cNvSpPr>
                <a:spLocks noChangeArrowheads="1"/>
              </p:cNvSpPr>
              <p:nvPr/>
            </p:nvSpPr>
            <p:spPr bwMode="auto">
              <a:xfrm>
                <a:off x="1577975" y="415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79" name="Oval 71"/>
              <p:cNvSpPr>
                <a:spLocks noChangeArrowheads="1"/>
              </p:cNvSpPr>
              <p:nvPr/>
            </p:nvSpPr>
            <p:spPr bwMode="auto">
              <a:xfrm>
                <a:off x="1730375" y="4311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0" name="Oval 72"/>
              <p:cNvSpPr>
                <a:spLocks noChangeArrowheads="1"/>
              </p:cNvSpPr>
              <p:nvPr/>
            </p:nvSpPr>
            <p:spPr bwMode="auto">
              <a:xfrm>
                <a:off x="1797050" y="41783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1" name="Oval 73"/>
              <p:cNvSpPr>
                <a:spLocks noChangeArrowheads="1"/>
              </p:cNvSpPr>
              <p:nvPr/>
            </p:nvSpPr>
            <p:spPr bwMode="auto">
              <a:xfrm>
                <a:off x="1949450" y="43307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2" name="Oval 74"/>
              <p:cNvSpPr>
                <a:spLocks noChangeArrowheads="1"/>
              </p:cNvSpPr>
              <p:nvPr/>
            </p:nvSpPr>
            <p:spPr bwMode="auto">
              <a:xfrm>
                <a:off x="1735138" y="39116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3" name="Oval 75"/>
              <p:cNvSpPr>
                <a:spLocks noChangeArrowheads="1"/>
              </p:cNvSpPr>
              <p:nvPr/>
            </p:nvSpPr>
            <p:spPr bwMode="auto">
              <a:xfrm>
                <a:off x="1768475" y="4064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4" name="Oval 76"/>
              <p:cNvSpPr>
                <a:spLocks noChangeArrowheads="1"/>
              </p:cNvSpPr>
              <p:nvPr/>
            </p:nvSpPr>
            <p:spPr bwMode="auto">
              <a:xfrm>
                <a:off x="1920875" y="4216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5" name="Oval 77"/>
              <p:cNvSpPr>
                <a:spLocks noChangeArrowheads="1"/>
              </p:cNvSpPr>
              <p:nvPr/>
            </p:nvSpPr>
            <p:spPr bwMode="auto">
              <a:xfrm>
                <a:off x="1435100" y="3313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6" name="Oval 78"/>
              <p:cNvSpPr>
                <a:spLocks noChangeArrowheads="1"/>
              </p:cNvSpPr>
              <p:nvPr/>
            </p:nvSpPr>
            <p:spPr bwMode="auto">
              <a:xfrm>
                <a:off x="1587500" y="3465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7" name="Oval 79"/>
              <p:cNvSpPr>
                <a:spLocks noChangeArrowheads="1"/>
              </p:cNvSpPr>
              <p:nvPr/>
            </p:nvSpPr>
            <p:spPr bwMode="auto">
              <a:xfrm>
                <a:off x="1728788" y="30876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8" name="Oval 80"/>
              <p:cNvSpPr>
                <a:spLocks noChangeArrowheads="1"/>
              </p:cNvSpPr>
              <p:nvPr/>
            </p:nvSpPr>
            <p:spPr bwMode="auto">
              <a:xfrm>
                <a:off x="1557338" y="31369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89" name="Oval 81"/>
              <p:cNvSpPr>
                <a:spLocks noChangeArrowheads="1"/>
              </p:cNvSpPr>
              <p:nvPr/>
            </p:nvSpPr>
            <p:spPr bwMode="auto">
              <a:xfrm>
                <a:off x="2108200" y="35829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0" name="Oval 82"/>
              <p:cNvSpPr>
                <a:spLocks noChangeArrowheads="1"/>
              </p:cNvSpPr>
              <p:nvPr/>
            </p:nvSpPr>
            <p:spPr bwMode="auto">
              <a:xfrm>
                <a:off x="1698625"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1" name="Oval 83"/>
              <p:cNvSpPr>
                <a:spLocks noChangeArrowheads="1"/>
              </p:cNvSpPr>
              <p:nvPr/>
            </p:nvSpPr>
            <p:spPr bwMode="auto">
              <a:xfrm>
                <a:off x="1425575" y="4464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2" name="Oval 84"/>
              <p:cNvSpPr>
                <a:spLocks noChangeArrowheads="1"/>
              </p:cNvSpPr>
              <p:nvPr/>
            </p:nvSpPr>
            <p:spPr bwMode="auto">
              <a:xfrm>
                <a:off x="1416050" y="34512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3" name="Oval 85"/>
              <p:cNvSpPr>
                <a:spLocks noChangeArrowheads="1"/>
              </p:cNvSpPr>
              <p:nvPr/>
            </p:nvSpPr>
            <p:spPr bwMode="auto">
              <a:xfrm>
                <a:off x="1568450" y="36036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4" name="Oval 86"/>
              <p:cNvSpPr>
                <a:spLocks noChangeArrowheads="1"/>
              </p:cNvSpPr>
              <p:nvPr/>
            </p:nvSpPr>
            <p:spPr bwMode="auto">
              <a:xfrm>
                <a:off x="1720850" y="37560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5" name="Oval 87"/>
              <p:cNvSpPr>
                <a:spLocks noChangeArrowheads="1"/>
              </p:cNvSpPr>
              <p:nvPr/>
            </p:nvSpPr>
            <p:spPr bwMode="auto">
              <a:xfrm>
                <a:off x="1873250" y="39084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6" name="Oval 88"/>
              <p:cNvSpPr>
                <a:spLocks noChangeArrowheads="1"/>
              </p:cNvSpPr>
              <p:nvPr/>
            </p:nvSpPr>
            <p:spPr bwMode="auto">
              <a:xfrm>
                <a:off x="2025650" y="40608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7" name="Oval 89"/>
              <p:cNvSpPr>
                <a:spLocks noChangeArrowheads="1"/>
              </p:cNvSpPr>
              <p:nvPr/>
            </p:nvSpPr>
            <p:spPr bwMode="auto">
              <a:xfrm>
                <a:off x="2133600" y="42433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8" name="Oval 90"/>
              <p:cNvSpPr>
                <a:spLocks noChangeArrowheads="1"/>
              </p:cNvSpPr>
              <p:nvPr/>
            </p:nvSpPr>
            <p:spPr bwMode="auto">
              <a:xfrm>
                <a:off x="1946275" y="4452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499" name="Oval 91"/>
              <p:cNvSpPr>
                <a:spLocks noChangeArrowheads="1"/>
              </p:cNvSpPr>
              <p:nvPr/>
            </p:nvSpPr>
            <p:spPr bwMode="auto">
              <a:xfrm>
                <a:off x="1416050" y="4411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0" name="Oval 92"/>
              <p:cNvSpPr>
                <a:spLocks noChangeArrowheads="1"/>
              </p:cNvSpPr>
              <p:nvPr/>
            </p:nvSpPr>
            <p:spPr bwMode="auto">
              <a:xfrm>
                <a:off x="1362075" y="43275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1" name="Oval 93"/>
              <p:cNvSpPr>
                <a:spLocks noChangeArrowheads="1"/>
              </p:cNvSpPr>
              <p:nvPr/>
            </p:nvSpPr>
            <p:spPr bwMode="auto">
              <a:xfrm>
                <a:off x="1514475" y="44799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2" name="Oval 94"/>
              <p:cNvSpPr>
                <a:spLocks noChangeArrowheads="1"/>
              </p:cNvSpPr>
              <p:nvPr/>
            </p:nvSpPr>
            <p:spPr bwMode="auto">
              <a:xfrm>
                <a:off x="1581150" y="43465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3" name="Oval 95"/>
              <p:cNvSpPr>
                <a:spLocks noChangeArrowheads="1"/>
              </p:cNvSpPr>
              <p:nvPr/>
            </p:nvSpPr>
            <p:spPr bwMode="auto">
              <a:xfrm>
                <a:off x="1733550" y="4498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4" name="Oval 96"/>
              <p:cNvSpPr>
                <a:spLocks noChangeArrowheads="1"/>
              </p:cNvSpPr>
              <p:nvPr/>
            </p:nvSpPr>
            <p:spPr bwMode="auto">
              <a:xfrm>
                <a:off x="1400175" y="4079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5" name="Oval 97"/>
              <p:cNvSpPr>
                <a:spLocks noChangeArrowheads="1"/>
              </p:cNvSpPr>
              <p:nvPr/>
            </p:nvSpPr>
            <p:spPr bwMode="auto">
              <a:xfrm>
                <a:off x="1552575" y="4232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6" name="Oval 98"/>
              <p:cNvSpPr>
                <a:spLocks noChangeArrowheads="1"/>
              </p:cNvSpPr>
              <p:nvPr/>
            </p:nvSpPr>
            <p:spPr bwMode="auto">
              <a:xfrm>
                <a:off x="1704975" y="43846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7" name="Oval 99"/>
              <p:cNvSpPr>
                <a:spLocks noChangeArrowheads="1"/>
              </p:cNvSpPr>
              <p:nvPr/>
            </p:nvSpPr>
            <p:spPr bwMode="auto">
              <a:xfrm>
                <a:off x="1504950" y="4078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8" name="Oval 100"/>
              <p:cNvSpPr>
                <a:spLocks noChangeArrowheads="1"/>
              </p:cNvSpPr>
              <p:nvPr/>
            </p:nvSpPr>
            <p:spPr bwMode="auto">
              <a:xfrm>
                <a:off x="1657350" y="42306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09" name="Oval 101"/>
              <p:cNvSpPr>
                <a:spLocks noChangeArrowheads="1"/>
              </p:cNvSpPr>
              <p:nvPr/>
            </p:nvSpPr>
            <p:spPr bwMode="auto">
              <a:xfrm>
                <a:off x="1809750" y="43830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0" name="Oval 102"/>
              <p:cNvSpPr>
                <a:spLocks noChangeArrowheads="1"/>
              </p:cNvSpPr>
              <p:nvPr/>
            </p:nvSpPr>
            <p:spPr bwMode="auto">
              <a:xfrm>
                <a:off x="1962150" y="45354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1" name="Oval 104"/>
              <p:cNvSpPr>
                <a:spLocks noChangeArrowheads="1"/>
              </p:cNvSpPr>
              <p:nvPr/>
            </p:nvSpPr>
            <p:spPr bwMode="auto">
              <a:xfrm>
                <a:off x="2376488" y="44592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2" name="Oval 105"/>
              <p:cNvSpPr>
                <a:spLocks noChangeArrowheads="1"/>
              </p:cNvSpPr>
              <p:nvPr/>
            </p:nvSpPr>
            <p:spPr bwMode="auto">
              <a:xfrm>
                <a:off x="1806575" y="49799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3" name="Oval 106"/>
              <p:cNvSpPr>
                <a:spLocks noChangeArrowheads="1"/>
              </p:cNvSpPr>
              <p:nvPr/>
            </p:nvSpPr>
            <p:spPr bwMode="auto">
              <a:xfrm>
                <a:off x="2312988" y="44688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4" name="Oval 107"/>
              <p:cNvSpPr>
                <a:spLocks noChangeArrowheads="1"/>
              </p:cNvSpPr>
              <p:nvPr/>
            </p:nvSpPr>
            <p:spPr bwMode="auto">
              <a:xfrm>
                <a:off x="1346200" y="41925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5" name="Oval 108"/>
              <p:cNvSpPr>
                <a:spLocks noChangeArrowheads="1"/>
              </p:cNvSpPr>
              <p:nvPr/>
            </p:nvSpPr>
            <p:spPr bwMode="auto">
              <a:xfrm>
                <a:off x="1349375" y="4405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6" name="Oval 109"/>
              <p:cNvSpPr>
                <a:spLocks noChangeArrowheads="1"/>
              </p:cNvSpPr>
              <p:nvPr/>
            </p:nvSpPr>
            <p:spPr bwMode="auto">
              <a:xfrm>
                <a:off x="1346200" y="46212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7" name="Oval 110"/>
              <p:cNvSpPr>
                <a:spLocks noChangeArrowheads="1"/>
              </p:cNvSpPr>
              <p:nvPr/>
            </p:nvSpPr>
            <p:spPr bwMode="auto">
              <a:xfrm>
                <a:off x="2085975" y="46704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8" name="Oval 111"/>
              <p:cNvSpPr>
                <a:spLocks noChangeArrowheads="1"/>
              </p:cNvSpPr>
              <p:nvPr/>
            </p:nvSpPr>
            <p:spPr bwMode="auto">
              <a:xfrm>
                <a:off x="2254250" y="4691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19" name="Oval 112"/>
              <p:cNvSpPr>
                <a:spLocks noChangeArrowheads="1"/>
              </p:cNvSpPr>
              <p:nvPr/>
            </p:nvSpPr>
            <p:spPr bwMode="auto">
              <a:xfrm>
                <a:off x="2095500" y="4856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0" name="Oval 113"/>
              <p:cNvSpPr>
                <a:spLocks noChangeArrowheads="1"/>
              </p:cNvSpPr>
              <p:nvPr/>
            </p:nvSpPr>
            <p:spPr bwMode="auto">
              <a:xfrm>
                <a:off x="1895475" y="48783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1" name="Oval 114"/>
              <p:cNvSpPr>
                <a:spLocks noChangeArrowheads="1"/>
              </p:cNvSpPr>
              <p:nvPr/>
            </p:nvSpPr>
            <p:spPr bwMode="auto">
              <a:xfrm>
                <a:off x="1651000" y="4910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2" name="Oval 115"/>
              <p:cNvSpPr>
                <a:spLocks noChangeArrowheads="1"/>
              </p:cNvSpPr>
              <p:nvPr/>
            </p:nvSpPr>
            <p:spPr bwMode="auto">
              <a:xfrm>
                <a:off x="1595438" y="48133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3" name="Oval 116"/>
              <p:cNvSpPr>
                <a:spLocks noChangeArrowheads="1"/>
              </p:cNvSpPr>
              <p:nvPr/>
            </p:nvSpPr>
            <p:spPr bwMode="auto">
              <a:xfrm>
                <a:off x="1409700" y="46990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4" name="Oval 117"/>
              <p:cNvSpPr>
                <a:spLocks noChangeArrowheads="1"/>
              </p:cNvSpPr>
              <p:nvPr/>
            </p:nvSpPr>
            <p:spPr bwMode="auto">
              <a:xfrm>
                <a:off x="1492250" y="4635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5" name="Oval 118"/>
              <p:cNvSpPr>
                <a:spLocks noChangeArrowheads="1"/>
              </p:cNvSpPr>
              <p:nvPr/>
            </p:nvSpPr>
            <p:spPr bwMode="auto">
              <a:xfrm>
                <a:off x="1625600" y="46942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6" name="Oval 120"/>
              <p:cNvSpPr>
                <a:spLocks noChangeArrowheads="1"/>
              </p:cNvSpPr>
              <p:nvPr/>
            </p:nvSpPr>
            <p:spPr bwMode="auto">
              <a:xfrm>
                <a:off x="1695450" y="47482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7" name="Oval 121"/>
              <p:cNvSpPr>
                <a:spLocks noChangeArrowheads="1"/>
              </p:cNvSpPr>
              <p:nvPr/>
            </p:nvSpPr>
            <p:spPr bwMode="auto">
              <a:xfrm>
                <a:off x="1536700" y="472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8" name="Oval 122"/>
              <p:cNvSpPr>
                <a:spLocks noChangeArrowheads="1"/>
              </p:cNvSpPr>
              <p:nvPr/>
            </p:nvSpPr>
            <p:spPr bwMode="auto">
              <a:xfrm>
                <a:off x="1778000" y="4830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29" name="Oval 123"/>
              <p:cNvSpPr>
                <a:spLocks noChangeArrowheads="1"/>
              </p:cNvSpPr>
              <p:nvPr/>
            </p:nvSpPr>
            <p:spPr bwMode="auto">
              <a:xfrm>
                <a:off x="1989138" y="47926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0" name="Oval 124"/>
              <p:cNvSpPr>
                <a:spLocks noChangeArrowheads="1"/>
              </p:cNvSpPr>
              <p:nvPr/>
            </p:nvSpPr>
            <p:spPr bwMode="auto">
              <a:xfrm>
                <a:off x="2159000" y="47545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1" name="Oval 125"/>
              <p:cNvSpPr>
                <a:spLocks noChangeArrowheads="1"/>
              </p:cNvSpPr>
              <p:nvPr/>
            </p:nvSpPr>
            <p:spPr bwMode="auto">
              <a:xfrm>
                <a:off x="2249488" y="459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2" name="Oval 126"/>
              <p:cNvSpPr>
                <a:spLocks noChangeArrowheads="1"/>
              </p:cNvSpPr>
              <p:nvPr/>
            </p:nvSpPr>
            <p:spPr bwMode="auto">
              <a:xfrm>
                <a:off x="1436688" y="48482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3" name="Oval 127"/>
              <p:cNvSpPr>
                <a:spLocks noChangeArrowheads="1"/>
              </p:cNvSpPr>
              <p:nvPr/>
            </p:nvSpPr>
            <p:spPr bwMode="auto">
              <a:xfrm>
                <a:off x="1987550" y="49704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4" name="Oval 128"/>
              <p:cNvSpPr>
                <a:spLocks noChangeArrowheads="1"/>
              </p:cNvSpPr>
              <p:nvPr/>
            </p:nvSpPr>
            <p:spPr bwMode="auto">
              <a:xfrm>
                <a:off x="1492250" y="49466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5" name="Oval 129"/>
              <p:cNvSpPr>
                <a:spLocks noChangeArrowheads="1"/>
              </p:cNvSpPr>
              <p:nvPr/>
            </p:nvSpPr>
            <p:spPr bwMode="auto">
              <a:xfrm>
                <a:off x="1219200" y="45529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6" name="Oval 130"/>
              <p:cNvSpPr>
                <a:spLocks noChangeArrowheads="1"/>
              </p:cNvSpPr>
              <p:nvPr/>
            </p:nvSpPr>
            <p:spPr bwMode="auto">
              <a:xfrm>
                <a:off x="1235075" y="46609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7" name="Oval 131"/>
              <p:cNvSpPr>
                <a:spLocks noChangeArrowheads="1"/>
              </p:cNvSpPr>
              <p:nvPr/>
            </p:nvSpPr>
            <p:spPr bwMode="auto">
              <a:xfrm>
                <a:off x="1301750" y="46656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8" name="Oval 132"/>
              <p:cNvSpPr>
                <a:spLocks noChangeArrowheads="1"/>
              </p:cNvSpPr>
              <p:nvPr/>
            </p:nvSpPr>
            <p:spPr bwMode="auto">
              <a:xfrm>
                <a:off x="1276350" y="48037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39" name="Oval 133"/>
              <p:cNvSpPr>
                <a:spLocks noChangeArrowheads="1"/>
              </p:cNvSpPr>
              <p:nvPr/>
            </p:nvSpPr>
            <p:spPr bwMode="auto">
              <a:xfrm>
                <a:off x="1384300" y="48815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0" name="Oval 134"/>
              <p:cNvSpPr>
                <a:spLocks noChangeArrowheads="1"/>
              </p:cNvSpPr>
              <p:nvPr/>
            </p:nvSpPr>
            <p:spPr bwMode="auto">
              <a:xfrm>
                <a:off x="1508125" y="4946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1" name="Oval 135"/>
              <p:cNvSpPr>
                <a:spLocks noChangeArrowheads="1"/>
              </p:cNvSpPr>
              <p:nvPr/>
            </p:nvSpPr>
            <p:spPr bwMode="auto">
              <a:xfrm>
                <a:off x="1574800" y="50990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2" name="Oval 136"/>
              <p:cNvSpPr>
                <a:spLocks noChangeArrowheads="1"/>
              </p:cNvSpPr>
              <p:nvPr/>
            </p:nvSpPr>
            <p:spPr bwMode="auto">
              <a:xfrm>
                <a:off x="2374900" y="46307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3" name="Oval 137"/>
              <p:cNvSpPr>
                <a:spLocks noChangeArrowheads="1"/>
              </p:cNvSpPr>
              <p:nvPr/>
            </p:nvSpPr>
            <p:spPr bwMode="auto">
              <a:xfrm>
                <a:off x="2349500" y="47688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4" name="Oval 138"/>
              <p:cNvSpPr>
                <a:spLocks noChangeArrowheads="1"/>
              </p:cNvSpPr>
              <p:nvPr/>
            </p:nvSpPr>
            <p:spPr bwMode="auto">
              <a:xfrm>
                <a:off x="2236788" y="48625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5" name="Oval 139"/>
              <p:cNvSpPr>
                <a:spLocks noChangeArrowheads="1"/>
              </p:cNvSpPr>
              <p:nvPr/>
            </p:nvSpPr>
            <p:spPr bwMode="auto">
              <a:xfrm>
                <a:off x="2047875" y="50149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6" name="Oval 140"/>
              <p:cNvSpPr>
                <a:spLocks noChangeArrowheads="1"/>
              </p:cNvSpPr>
              <p:nvPr/>
            </p:nvSpPr>
            <p:spPr bwMode="auto">
              <a:xfrm>
                <a:off x="1803400" y="5122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7" name="Oval 141"/>
              <p:cNvSpPr>
                <a:spLocks noChangeArrowheads="1"/>
              </p:cNvSpPr>
              <p:nvPr/>
            </p:nvSpPr>
            <p:spPr bwMode="auto">
              <a:xfrm>
                <a:off x="1689100" y="5038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8" name="Oval 142"/>
              <p:cNvSpPr>
                <a:spLocks noChangeArrowheads="1"/>
              </p:cNvSpPr>
              <p:nvPr/>
            </p:nvSpPr>
            <p:spPr bwMode="auto">
              <a:xfrm>
                <a:off x="1962150" y="5059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49" name="Oval 143"/>
              <p:cNvSpPr>
                <a:spLocks noChangeArrowheads="1"/>
              </p:cNvSpPr>
              <p:nvPr/>
            </p:nvSpPr>
            <p:spPr bwMode="auto">
              <a:xfrm>
                <a:off x="2155825" y="4916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0" name="Oval 144"/>
              <p:cNvSpPr>
                <a:spLocks noChangeArrowheads="1"/>
              </p:cNvSpPr>
              <p:nvPr/>
            </p:nvSpPr>
            <p:spPr bwMode="auto">
              <a:xfrm>
                <a:off x="1955800" y="49069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1" name="Oval 145"/>
              <p:cNvSpPr>
                <a:spLocks noChangeArrowheads="1"/>
              </p:cNvSpPr>
              <p:nvPr/>
            </p:nvSpPr>
            <p:spPr bwMode="auto">
              <a:xfrm>
                <a:off x="1241425" y="46513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2" name="Oval 146"/>
              <p:cNvSpPr>
                <a:spLocks noChangeArrowheads="1"/>
              </p:cNvSpPr>
              <p:nvPr/>
            </p:nvSpPr>
            <p:spPr bwMode="auto">
              <a:xfrm>
                <a:off x="1393825" y="48037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3" name="Oval 147"/>
              <p:cNvSpPr>
                <a:spLocks noChangeArrowheads="1"/>
              </p:cNvSpPr>
              <p:nvPr/>
            </p:nvSpPr>
            <p:spPr bwMode="auto">
              <a:xfrm>
                <a:off x="1546225" y="4956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4" name="Oval 148"/>
              <p:cNvSpPr>
                <a:spLocks noChangeArrowheads="1"/>
              </p:cNvSpPr>
              <p:nvPr/>
            </p:nvSpPr>
            <p:spPr bwMode="auto">
              <a:xfrm>
                <a:off x="1698625" y="5108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5" name="Line 149"/>
              <p:cNvSpPr>
                <a:spLocks noChangeShapeType="1"/>
              </p:cNvSpPr>
              <p:nvPr/>
            </p:nvSpPr>
            <p:spPr bwMode="auto">
              <a:xfrm>
                <a:off x="2236788" y="5187950"/>
                <a:ext cx="354012" cy="50165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200"/>
              </a:p>
            </p:txBody>
          </p:sp>
          <p:sp>
            <p:nvSpPr>
              <p:cNvPr id="556" name="Line 150"/>
              <p:cNvSpPr>
                <a:spLocks noChangeShapeType="1"/>
              </p:cNvSpPr>
              <p:nvPr/>
            </p:nvSpPr>
            <p:spPr bwMode="auto">
              <a:xfrm flipV="1">
                <a:off x="2124075" y="2330450"/>
                <a:ext cx="323850" cy="6350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200"/>
              </a:p>
            </p:txBody>
          </p:sp>
          <p:sp>
            <p:nvSpPr>
              <p:cNvPr id="557" name="Oval 151"/>
              <p:cNvSpPr>
                <a:spLocks noChangeArrowheads="1"/>
              </p:cNvSpPr>
              <p:nvPr/>
            </p:nvSpPr>
            <p:spPr bwMode="auto">
              <a:xfrm>
                <a:off x="2228850" y="1928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8" name="Oval 152"/>
              <p:cNvSpPr>
                <a:spLocks noChangeArrowheads="1"/>
              </p:cNvSpPr>
              <p:nvPr/>
            </p:nvSpPr>
            <p:spPr bwMode="auto">
              <a:xfrm>
                <a:off x="2178050" y="15255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59" name="Oval 153"/>
              <p:cNvSpPr>
                <a:spLocks noChangeArrowheads="1"/>
              </p:cNvSpPr>
              <p:nvPr/>
            </p:nvSpPr>
            <p:spPr bwMode="auto">
              <a:xfrm>
                <a:off x="2257425" y="14112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0" name="Oval 154"/>
              <p:cNvSpPr>
                <a:spLocks noChangeArrowheads="1"/>
              </p:cNvSpPr>
              <p:nvPr/>
            </p:nvSpPr>
            <p:spPr bwMode="auto">
              <a:xfrm>
                <a:off x="2438400" y="21399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1" name="Oval 155"/>
              <p:cNvSpPr>
                <a:spLocks noChangeArrowheads="1"/>
              </p:cNvSpPr>
              <p:nvPr/>
            </p:nvSpPr>
            <p:spPr bwMode="auto">
              <a:xfrm>
                <a:off x="2533650" y="19367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2" name="Oval 156"/>
              <p:cNvSpPr>
                <a:spLocks noChangeArrowheads="1"/>
              </p:cNvSpPr>
              <p:nvPr/>
            </p:nvSpPr>
            <p:spPr bwMode="auto">
              <a:xfrm>
                <a:off x="2686050" y="1455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3" name="Oval 157"/>
              <p:cNvSpPr>
                <a:spLocks noChangeArrowheads="1"/>
              </p:cNvSpPr>
              <p:nvPr/>
            </p:nvSpPr>
            <p:spPr bwMode="auto">
              <a:xfrm>
                <a:off x="2778125" y="1697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4" name="Oval 158"/>
              <p:cNvSpPr>
                <a:spLocks noChangeArrowheads="1"/>
              </p:cNvSpPr>
              <p:nvPr/>
            </p:nvSpPr>
            <p:spPr bwMode="auto">
              <a:xfrm>
                <a:off x="2266950" y="17970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5" name="Oval 159"/>
              <p:cNvSpPr>
                <a:spLocks noChangeArrowheads="1"/>
              </p:cNvSpPr>
              <p:nvPr/>
            </p:nvSpPr>
            <p:spPr bwMode="auto">
              <a:xfrm>
                <a:off x="2419350" y="19494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6" name="Oval 160"/>
              <p:cNvSpPr>
                <a:spLocks noChangeArrowheads="1"/>
              </p:cNvSpPr>
              <p:nvPr/>
            </p:nvSpPr>
            <p:spPr bwMode="auto">
              <a:xfrm>
                <a:off x="2778125" y="1577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7" name="Oval 161"/>
              <p:cNvSpPr>
                <a:spLocks noChangeArrowheads="1"/>
              </p:cNvSpPr>
              <p:nvPr/>
            </p:nvSpPr>
            <p:spPr bwMode="auto">
              <a:xfrm>
                <a:off x="2611438" y="17351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8" name="Oval 162"/>
              <p:cNvSpPr>
                <a:spLocks noChangeArrowheads="1"/>
              </p:cNvSpPr>
              <p:nvPr/>
            </p:nvSpPr>
            <p:spPr bwMode="auto">
              <a:xfrm>
                <a:off x="2763838" y="18875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69" name="Oval 163"/>
              <p:cNvSpPr>
                <a:spLocks noChangeArrowheads="1"/>
              </p:cNvSpPr>
              <p:nvPr/>
            </p:nvSpPr>
            <p:spPr bwMode="auto">
              <a:xfrm>
                <a:off x="2768600" y="198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0" name="Oval 164"/>
              <p:cNvSpPr>
                <a:spLocks noChangeArrowheads="1"/>
              </p:cNvSpPr>
              <p:nvPr/>
            </p:nvSpPr>
            <p:spPr bwMode="auto">
              <a:xfrm>
                <a:off x="2414588" y="17653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1" name="Oval 165"/>
              <p:cNvSpPr>
                <a:spLocks noChangeArrowheads="1"/>
              </p:cNvSpPr>
              <p:nvPr/>
            </p:nvSpPr>
            <p:spPr bwMode="auto">
              <a:xfrm>
                <a:off x="2387600" y="14366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2" name="Oval 166"/>
              <p:cNvSpPr>
                <a:spLocks noChangeArrowheads="1"/>
              </p:cNvSpPr>
              <p:nvPr/>
            </p:nvSpPr>
            <p:spPr bwMode="auto">
              <a:xfrm>
                <a:off x="2744788" y="17954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3" name="Oval 167"/>
              <p:cNvSpPr>
                <a:spLocks noChangeArrowheads="1"/>
              </p:cNvSpPr>
              <p:nvPr/>
            </p:nvSpPr>
            <p:spPr bwMode="auto">
              <a:xfrm>
                <a:off x="2243138" y="17510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4" name="Oval 168"/>
              <p:cNvSpPr>
                <a:spLocks noChangeArrowheads="1"/>
              </p:cNvSpPr>
              <p:nvPr/>
            </p:nvSpPr>
            <p:spPr bwMode="auto">
              <a:xfrm>
                <a:off x="2547938" y="205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5" name="Oval 169"/>
              <p:cNvSpPr>
                <a:spLocks noChangeArrowheads="1"/>
              </p:cNvSpPr>
              <p:nvPr/>
            </p:nvSpPr>
            <p:spPr bwMode="auto">
              <a:xfrm>
                <a:off x="2114550" y="2028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6" name="Oval 170"/>
              <p:cNvSpPr>
                <a:spLocks noChangeArrowheads="1"/>
              </p:cNvSpPr>
              <p:nvPr/>
            </p:nvSpPr>
            <p:spPr bwMode="auto">
              <a:xfrm>
                <a:off x="2463800" y="1625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7" name="Oval 171"/>
              <p:cNvSpPr>
                <a:spLocks noChangeArrowheads="1"/>
              </p:cNvSpPr>
              <p:nvPr/>
            </p:nvSpPr>
            <p:spPr bwMode="auto">
              <a:xfrm>
                <a:off x="2143125" y="16589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8" name="Oval 172"/>
              <p:cNvSpPr>
                <a:spLocks noChangeArrowheads="1"/>
              </p:cNvSpPr>
              <p:nvPr/>
            </p:nvSpPr>
            <p:spPr bwMode="auto">
              <a:xfrm>
                <a:off x="2293938" y="21066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79" name="Oval 173"/>
              <p:cNvSpPr>
                <a:spLocks noChangeArrowheads="1"/>
              </p:cNvSpPr>
              <p:nvPr/>
            </p:nvSpPr>
            <p:spPr bwMode="auto">
              <a:xfrm>
                <a:off x="2419350" y="1978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0" name="Oval 174"/>
              <p:cNvSpPr>
                <a:spLocks noChangeArrowheads="1"/>
              </p:cNvSpPr>
              <p:nvPr/>
            </p:nvSpPr>
            <p:spPr bwMode="auto">
              <a:xfrm>
                <a:off x="2571750" y="14970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1" name="Oval 175"/>
              <p:cNvSpPr>
                <a:spLocks noChangeArrowheads="1"/>
              </p:cNvSpPr>
              <p:nvPr/>
            </p:nvSpPr>
            <p:spPr bwMode="auto">
              <a:xfrm>
                <a:off x="2781300" y="1900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2" name="Oval 176"/>
              <p:cNvSpPr>
                <a:spLocks noChangeArrowheads="1"/>
              </p:cNvSpPr>
              <p:nvPr/>
            </p:nvSpPr>
            <p:spPr bwMode="auto">
              <a:xfrm>
                <a:off x="2152650" y="18970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3" name="Oval 177"/>
              <p:cNvSpPr>
                <a:spLocks noChangeArrowheads="1"/>
              </p:cNvSpPr>
              <p:nvPr/>
            </p:nvSpPr>
            <p:spPr bwMode="auto">
              <a:xfrm>
                <a:off x="2305050" y="2049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4" name="Oval 178"/>
              <p:cNvSpPr>
                <a:spLocks noChangeArrowheads="1"/>
              </p:cNvSpPr>
              <p:nvPr/>
            </p:nvSpPr>
            <p:spPr bwMode="auto">
              <a:xfrm>
                <a:off x="2708275" y="161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5" name="Oval 179"/>
              <p:cNvSpPr>
                <a:spLocks noChangeArrowheads="1"/>
              </p:cNvSpPr>
              <p:nvPr/>
            </p:nvSpPr>
            <p:spPr bwMode="auto">
              <a:xfrm>
                <a:off x="2497138" y="18351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6" name="Oval 180"/>
              <p:cNvSpPr>
                <a:spLocks noChangeArrowheads="1"/>
              </p:cNvSpPr>
              <p:nvPr/>
            </p:nvSpPr>
            <p:spPr bwMode="auto">
              <a:xfrm>
                <a:off x="2649538" y="19875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7" name="Oval 181"/>
              <p:cNvSpPr>
                <a:spLocks noChangeArrowheads="1"/>
              </p:cNvSpPr>
              <p:nvPr/>
            </p:nvSpPr>
            <p:spPr bwMode="auto">
              <a:xfrm>
                <a:off x="2654300" y="20812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8" name="Oval 182"/>
              <p:cNvSpPr>
                <a:spLocks noChangeArrowheads="1"/>
              </p:cNvSpPr>
              <p:nvPr/>
            </p:nvSpPr>
            <p:spPr bwMode="auto">
              <a:xfrm>
                <a:off x="2300288" y="186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89" name="Oval 183"/>
              <p:cNvSpPr>
                <a:spLocks noChangeArrowheads="1"/>
              </p:cNvSpPr>
              <p:nvPr/>
            </p:nvSpPr>
            <p:spPr bwMode="auto">
              <a:xfrm>
                <a:off x="2273300" y="15367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0" name="Oval 184"/>
              <p:cNvSpPr>
                <a:spLocks noChangeArrowheads="1"/>
              </p:cNvSpPr>
              <p:nvPr/>
            </p:nvSpPr>
            <p:spPr bwMode="auto">
              <a:xfrm>
                <a:off x="2822575" y="19827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1" name="Oval 185"/>
              <p:cNvSpPr>
                <a:spLocks noChangeArrowheads="1"/>
              </p:cNvSpPr>
              <p:nvPr/>
            </p:nvSpPr>
            <p:spPr bwMode="auto">
              <a:xfrm>
                <a:off x="2128838" y="18510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2" name="Oval 186"/>
              <p:cNvSpPr>
                <a:spLocks noChangeArrowheads="1"/>
              </p:cNvSpPr>
              <p:nvPr/>
            </p:nvSpPr>
            <p:spPr bwMode="auto">
              <a:xfrm>
                <a:off x="2433638" y="21558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3" name="Oval 187"/>
              <p:cNvSpPr>
                <a:spLocks noChangeArrowheads="1"/>
              </p:cNvSpPr>
              <p:nvPr/>
            </p:nvSpPr>
            <p:spPr bwMode="auto">
              <a:xfrm>
                <a:off x="24272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4" name="Oval 188"/>
              <p:cNvSpPr>
                <a:spLocks noChangeArrowheads="1"/>
              </p:cNvSpPr>
              <p:nvPr/>
            </p:nvSpPr>
            <p:spPr bwMode="auto">
              <a:xfrm>
                <a:off x="23780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5" name="Oval 189"/>
              <p:cNvSpPr>
                <a:spLocks noChangeArrowheads="1"/>
              </p:cNvSpPr>
              <p:nvPr/>
            </p:nvSpPr>
            <p:spPr bwMode="auto">
              <a:xfrm>
                <a:off x="24574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6" name="Oval 190"/>
              <p:cNvSpPr>
                <a:spLocks noChangeArrowheads="1"/>
              </p:cNvSpPr>
              <p:nvPr/>
            </p:nvSpPr>
            <p:spPr bwMode="auto">
              <a:xfrm>
                <a:off x="26384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7" name="Oval 191"/>
              <p:cNvSpPr>
                <a:spLocks noChangeArrowheads="1"/>
              </p:cNvSpPr>
              <p:nvPr/>
            </p:nvSpPr>
            <p:spPr bwMode="auto">
              <a:xfrm>
                <a:off x="30575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8" name="Oval 192"/>
              <p:cNvSpPr>
                <a:spLocks noChangeArrowheads="1"/>
              </p:cNvSpPr>
              <p:nvPr/>
            </p:nvSpPr>
            <p:spPr bwMode="auto">
              <a:xfrm>
                <a:off x="28844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599" name="Oval 193"/>
              <p:cNvSpPr>
                <a:spLocks noChangeArrowheads="1"/>
              </p:cNvSpPr>
              <p:nvPr/>
            </p:nvSpPr>
            <p:spPr bwMode="auto">
              <a:xfrm>
                <a:off x="31702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0" name="Oval 194"/>
              <p:cNvSpPr>
                <a:spLocks noChangeArrowheads="1"/>
              </p:cNvSpPr>
              <p:nvPr/>
            </p:nvSpPr>
            <p:spPr bwMode="auto">
              <a:xfrm>
                <a:off x="24653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1" name="Oval 195"/>
              <p:cNvSpPr>
                <a:spLocks noChangeArrowheads="1"/>
              </p:cNvSpPr>
              <p:nvPr/>
            </p:nvSpPr>
            <p:spPr bwMode="auto">
              <a:xfrm>
                <a:off x="26177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2" name="Oval 196"/>
              <p:cNvSpPr>
                <a:spLocks noChangeArrowheads="1"/>
              </p:cNvSpPr>
              <p:nvPr/>
            </p:nvSpPr>
            <p:spPr bwMode="auto">
              <a:xfrm>
                <a:off x="30226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3" name="Oval 197"/>
              <p:cNvSpPr>
                <a:spLocks noChangeArrowheads="1"/>
              </p:cNvSpPr>
              <p:nvPr/>
            </p:nvSpPr>
            <p:spPr bwMode="auto">
              <a:xfrm>
                <a:off x="28130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4" name="Oval 198"/>
              <p:cNvSpPr>
                <a:spLocks noChangeArrowheads="1"/>
              </p:cNvSpPr>
              <p:nvPr/>
            </p:nvSpPr>
            <p:spPr bwMode="auto">
              <a:xfrm>
                <a:off x="29654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5" name="Oval 199"/>
              <p:cNvSpPr>
                <a:spLocks noChangeArrowheads="1"/>
              </p:cNvSpPr>
              <p:nvPr/>
            </p:nvSpPr>
            <p:spPr bwMode="auto">
              <a:xfrm>
                <a:off x="29686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6" name="Oval 200"/>
              <p:cNvSpPr>
                <a:spLocks noChangeArrowheads="1"/>
              </p:cNvSpPr>
              <p:nvPr/>
            </p:nvSpPr>
            <p:spPr bwMode="auto">
              <a:xfrm>
                <a:off x="26162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7" name="Oval 201"/>
              <p:cNvSpPr>
                <a:spLocks noChangeArrowheads="1"/>
              </p:cNvSpPr>
              <p:nvPr/>
            </p:nvSpPr>
            <p:spPr bwMode="auto">
              <a:xfrm>
                <a:off x="25860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8" name="Oval 202"/>
              <p:cNvSpPr>
                <a:spLocks noChangeArrowheads="1"/>
              </p:cNvSpPr>
              <p:nvPr/>
            </p:nvSpPr>
            <p:spPr bwMode="auto">
              <a:xfrm>
                <a:off x="31369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09" name="Oval 203"/>
              <p:cNvSpPr>
                <a:spLocks noChangeArrowheads="1"/>
              </p:cNvSpPr>
              <p:nvPr/>
            </p:nvSpPr>
            <p:spPr bwMode="auto">
              <a:xfrm>
                <a:off x="24447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0" name="Oval 204"/>
              <p:cNvSpPr>
                <a:spLocks noChangeArrowheads="1"/>
              </p:cNvSpPr>
              <p:nvPr/>
            </p:nvSpPr>
            <p:spPr bwMode="auto">
              <a:xfrm>
                <a:off x="27495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1" name="Oval 205"/>
              <p:cNvSpPr>
                <a:spLocks noChangeArrowheads="1"/>
              </p:cNvSpPr>
              <p:nvPr/>
            </p:nvSpPr>
            <p:spPr bwMode="auto">
              <a:xfrm>
                <a:off x="25415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2" name="Oval 206"/>
              <p:cNvSpPr>
                <a:spLocks noChangeArrowheads="1"/>
              </p:cNvSpPr>
              <p:nvPr/>
            </p:nvSpPr>
            <p:spPr bwMode="auto">
              <a:xfrm>
                <a:off x="24923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3" name="Oval 207"/>
              <p:cNvSpPr>
                <a:spLocks noChangeArrowheads="1"/>
              </p:cNvSpPr>
              <p:nvPr/>
            </p:nvSpPr>
            <p:spPr bwMode="auto">
              <a:xfrm>
                <a:off x="25717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4" name="Oval 208"/>
              <p:cNvSpPr>
                <a:spLocks noChangeArrowheads="1"/>
              </p:cNvSpPr>
              <p:nvPr/>
            </p:nvSpPr>
            <p:spPr bwMode="auto">
              <a:xfrm>
                <a:off x="27527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5" name="Oval 209"/>
              <p:cNvSpPr>
                <a:spLocks noChangeArrowheads="1"/>
              </p:cNvSpPr>
              <p:nvPr/>
            </p:nvSpPr>
            <p:spPr bwMode="auto">
              <a:xfrm>
                <a:off x="31718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6" name="Oval 210"/>
              <p:cNvSpPr>
                <a:spLocks noChangeArrowheads="1"/>
              </p:cNvSpPr>
              <p:nvPr/>
            </p:nvSpPr>
            <p:spPr bwMode="auto">
              <a:xfrm>
                <a:off x="29987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7" name="Oval 211"/>
              <p:cNvSpPr>
                <a:spLocks noChangeArrowheads="1"/>
              </p:cNvSpPr>
              <p:nvPr/>
            </p:nvSpPr>
            <p:spPr bwMode="auto">
              <a:xfrm>
                <a:off x="32845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8" name="Oval 212"/>
              <p:cNvSpPr>
                <a:spLocks noChangeArrowheads="1"/>
              </p:cNvSpPr>
              <p:nvPr/>
            </p:nvSpPr>
            <p:spPr bwMode="auto">
              <a:xfrm>
                <a:off x="25796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19" name="Oval 213"/>
              <p:cNvSpPr>
                <a:spLocks noChangeArrowheads="1"/>
              </p:cNvSpPr>
              <p:nvPr/>
            </p:nvSpPr>
            <p:spPr bwMode="auto">
              <a:xfrm>
                <a:off x="27320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0" name="Oval 214"/>
              <p:cNvSpPr>
                <a:spLocks noChangeArrowheads="1"/>
              </p:cNvSpPr>
              <p:nvPr/>
            </p:nvSpPr>
            <p:spPr bwMode="auto">
              <a:xfrm>
                <a:off x="31369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1" name="Oval 215"/>
              <p:cNvSpPr>
                <a:spLocks noChangeArrowheads="1"/>
              </p:cNvSpPr>
              <p:nvPr/>
            </p:nvSpPr>
            <p:spPr bwMode="auto">
              <a:xfrm>
                <a:off x="29273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2" name="Oval 216"/>
              <p:cNvSpPr>
                <a:spLocks noChangeArrowheads="1"/>
              </p:cNvSpPr>
              <p:nvPr/>
            </p:nvSpPr>
            <p:spPr bwMode="auto">
              <a:xfrm>
                <a:off x="30797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3" name="Oval 217"/>
              <p:cNvSpPr>
                <a:spLocks noChangeArrowheads="1"/>
              </p:cNvSpPr>
              <p:nvPr/>
            </p:nvSpPr>
            <p:spPr bwMode="auto">
              <a:xfrm>
                <a:off x="30829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4" name="Oval 218"/>
              <p:cNvSpPr>
                <a:spLocks noChangeArrowheads="1"/>
              </p:cNvSpPr>
              <p:nvPr/>
            </p:nvSpPr>
            <p:spPr bwMode="auto">
              <a:xfrm>
                <a:off x="27305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5" name="Oval 219"/>
              <p:cNvSpPr>
                <a:spLocks noChangeArrowheads="1"/>
              </p:cNvSpPr>
              <p:nvPr/>
            </p:nvSpPr>
            <p:spPr bwMode="auto">
              <a:xfrm>
                <a:off x="27003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6" name="Oval 220"/>
              <p:cNvSpPr>
                <a:spLocks noChangeArrowheads="1"/>
              </p:cNvSpPr>
              <p:nvPr/>
            </p:nvSpPr>
            <p:spPr bwMode="auto">
              <a:xfrm>
                <a:off x="32512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7" name="Oval 221"/>
              <p:cNvSpPr>
                <a:spLocks noChangeArrowheads="1"/>
              </p:cNvSpPr>
              <p:nvPr/>
            </p:nvSpPr>
            <p:spPr bwMode="auto">
              <a:xfrm>
                <a:off x="25590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8" name="Oval 222"/>
              <p:cNvSpPr>
                <a:spLocks noChangeArrowheads="1"/>
              </p:cNvSpPr>
              <p:nvPr/>
            </p:nvSpPr>
            <p:spPr bwMode="auto">
              <a:xfrm>
                <a:off x="28638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9" name="Oval 223"/>
              <p:cNvSpPr>
                <a:spLocks noChangeArrowheads="1"/>
              </p:cNvSpPr>
              <p:nvPr/>
            </p:nvSpPr>
            <p:spPr bwMode="auto">
              <a:xfrm>
                <a:off x="2806700" y="5802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0" name="Oval 224"/>
              <p:cNvSpPr>
                <a:spLocks noChangeArrowheads="1"/>
              </p:cNvSpPr>
              <p:nvPr/>
            </p:nvSpPr>
            <p:spPr bwMode="auto">
              <a:xfrm>
                <a:off x="2959100" y="5954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1" name="Oval 225"/>
              <p:cNvSpPr>
                <a:spLocks noChangeArrowheads="1"/>
              </p:cNvSpPr>
              <p:nvPr/>
            </p:nvSpPr>
            <p:spPr bwMode="auto">
              <a:xfrm>
                <a:off x="2552700" y="6218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2" name="Oval 226"/>
              <p:cNvSpPr>
                <a:spLocks noChangeArrowheads="1"/>
              </p:cNvSpPr>
              <p:nvPr/>
            </p:nvSpPr>
            <p:spPr bwMode="auto">
              <a:xfrm>
                <a:off x="2619375" y="6084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3" name="Oval 227"/>
              <p:cNvSpPr>
                <a:spLocks noChangeArrowheads="1"/>
              </p:cNvSpPr>
              <p:nvPr/>
            </p:nvSpPr>
            <p:spPr bwMode="auto">
              <a:xfrm>
                <a:off x="2771775" y="6237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4" name="Oval 228"/>
              <p:cNvSpPr>
                <a:spLocks noChangeArrowheads="1"/>
              </p:cNvSpPr>
              <p:nvPr/>
            </p:nvSpPr>
            <p:spPr bwMode="auto">
              <a:xfrm>
                <a:off x="2693988" y="59690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5" name="Oval 229"/>
              <p:cNvSpPr>
                <a:spLocks noChangeArrowheads="1"/>
              </p:cNvSpPr>
              <p:nvPr/>
            </p:nvSpPr>
            <p:spPr bwMode="auto">
              <a:xfrm>
                <a:off x="2846388" y="61214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6" name="Oval 230"/>
              <p:cNvSpPr>
                <a:spLocks noChangeArrowheads="1"/>
              </p:cNvSpPr>
              <p:nvPr/>
            </p:nvSpPr>
            <p:spPr bwMode="auto">
              <a:xfrm>
                <a:off x="2998788" y="62738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7" name="Oval 231"/>
              <p:cNvSpPr>
                <a:spLocks noChangeArrowheads="1"/>
              </p:cNvSpPr>
              <p:nvPr/>
            </p:nvSpPr>
            <p:spPr bwMode="auto">
              <a:xfrm>
                <a:off x="3124200" y="64087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8" name="Oval 232"/>
              <p:cNvSpPr>
                <a:spLocks noChangeArrowheads="1"/>
              </p:cNvSpPr>
              <p:nvPr/>
            </p:nvSpPr>
            <p:spPr bwMode="auto">
              <a:xfrm>
                <a:off x="2732088" y="64865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39" name="Oval 233"/>
              <p:cNvSpPr>
                <a:spLocks noChangeArrowheads="1"/>
              </p:cNvSpPr>
              <p:nvPr/>
            </p:nvSpPr>
            <p:spPr bwMode="auto">
              <a:xfrm>
                <a:off x="2574925" y="6462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0" name="Oval 234"/>
              <p:cNvSpPr>
                <a:spLocks noChangeArrowheads="1"/>
              </p:cNvSpPr>
              <p:nvPr/>
            </p:nvSpPr>
            <p:spPr bwMode="auto">
              <a:xfrm>
                <a:off x="2949575" y="5730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1" name="Oval 235"/>
              <p:cNvSpPr>
                <a:spLocks noChangeArrowheads="1"/>
              </p:cNvSpPr>
              <p:nvPr/>
            </p:nvSpPr>
            <p:spPr bwMode="auto">
              <a:xfrm>
                <a:off x="3101975" y="5883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2" name="Oval 236"/>
              <p:cNvSpPr>
                <a:spLocks noChangeArrowheads="1"/>
              </p:cNvSpPr>
              <p:nvPr/>
            </p:nvSpPr>
            <p:spPr bwMode="auto">
              <a:xfrm>
                <a:off x="2695575" y="6146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3" name="Oval 237"/>
              <p:cNvSpPr>
                <a:spLocks noChangeArrowheads="1"/>
              </p:cNvSpPr>
              <p:nvPr/>
            </p:nvSpPr>
            <p:spPr bwMode="auto">
              <a:xfrm>
                <a:off x="2762250" y="6013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4" name="Oval 238"/>
              <p:cNvSpPr>
                <a:spLocks noChangeArrowheads="1"/>
              </p:cNvSpPr>
              <p:nvPr/>
            </p:nvSpPr>
            <p:spPr bwMode="auto">
              <a:xfrm>
                <a:off x="2914650" y="61658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5" name="Oval 239"/>
              <p:cNvSpPr>
                <a:spLocks noChangeArrowheads="1"/>
              </p:cNvSpPr>
              <p:nvPr/>
            </p:nvSpPr>
            <p:spPr bwMode="auto">
              <a:xfrm>
                <a:off x="2838450" y="58975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6" name="Oval 240"/>
              <p:cNvSpPr>
                <a:spLocks noChangeArrowheads="1"/>
              </p:cNvSpPr>
              <p:nvPr/>
            </p:nvSpPr>
            <p:spPr bwMode="auto">
              <a:xfrm>
                <a:off x="2990850" y="60499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7" name="Oval 241"/>
              <p:cNvSpPr>
                <a:spLocks noChangeArrowheads="1"/>
              </p:cNvSpPr>
              <p:nvPr/>
            </p:nvSpPr>
            <p:spPr bwMode="auto">
              <a:xfrm>
                <a:off x="3143250" y="62023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8" name="Oval 242"/>
              <p:cNvSpPr>
                <a:spLocks noChangeArrowheads="1"/>
              </p:cNvSpPr>
              <p:nvPr/>
            </p:nvSpPr>
            <p:spPr bwMode="auto">
              <a:xfrm>
                <a:off x="3267075" y="63373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49" name="Oval 243"/>
              <p:cNvSpPr>
                <a:spLocks noChangeArrowheads="1"/>
              </p:cNvSpPr>
              <p:nvPr/>
            </p:nvSpPr>
            <p:spPr bwMode="auto">
              <a:xfrm>
                <a:off x="2876550" y="64150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0" name="Oval 244"/>
              <p:cNvSpPr>
                <a:spLocks noChangeArrowheads="1"/>
              </p:cNvSpPr>
              <p:nvPr/>
            </p:nvSpPr>
            <p:spPr bwMode="auto">
              <a:xfrm>
                <a:off x="2717800" y="6391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1" name="Oval 245"/>
              <p:cNvSpPr>
                <a:spLocks noChangeArrowheads="1"/>
              </p:cNvSpPr>
              <p:nvPr/>
            </p:nvSpPr>
            <p:spPr bwMode="auto">
              <a:xfrm>
                <a:off x="2463800" y="1401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2" name="Oval 246"/>
              <p:cNvSpPr>
                <a:spLocks noChangeArrowheads="1"/>
              </p:cNvSpPr>
              <p:nvPr/>
            </p:nvSpPr>
            <p:spPr bwMode="auto">
              <a:xfrm>
                <a:off x="2616200" y="1554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3" name="Oval 247"/>
              <p:cNvSpPr>
                <a:spLocks noChangeArrowheads="1"/>
              </p:cNvSpPr>
              <p:nvPr/>
            </p:nvSpPr>
            <p:spPr bwMode="auto">
              <a:xfrm>
                <a:off x="2209800" y="18176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4" name="Oval 248"/>
              <p:cNvSpPr>
                <a:spLocks noChangeArrowheads="1"/>
              </p:cNvSpPr>
              <p:nvPr/>
            </p:nvSpPr>
            <p:spPr bwMode="auto">
              <a:xfrm>
                <a:off x="2276475" y="16843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5" name="Oval 249"/>
              <p:cNvSpPr>
                <a:spLocks noChangeArrowheads="1"/>
              </p:cNvSpPr>
              <p:nvPr/>
            </p:nvSpPr>
            <p:spPr bwMode="auto">
              <a:xfrm>
                <a:off x="2428875" y="18367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6" name="Oval 250"/>
              <p:cNvSpPr>
                <a:spLocks noChangeArrowheads="1"/>
              </p:cNvSpPr>
              <p:nvPr/>
            </p:nvSpPr>
            <p:spPr bwMode="auto">
              <a:xfrm>
                <a:off x="2351088" y="15684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7" name="Oval 251"/>
              <p:cNvSpPr>
                <a:spLocks noChangeArrowheads="1"/>
              </p:cNvSpPr>
              <p:nvPr/>
            </p:nvSpPr>
            <p:spPr bwMode="auto">
              <a:xfrm>
                <a:off x="2503488" y="17208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8" name="Oval 252"/>
              <p:cNvSpPr>
                <a:spLocks noChangeArrowheads="1"/>
              </p:cNvSpPr>
              <p:nvPr/>
            </p:nvSpPr>
            <p:spPr bwMode="auto">
              <a:xfrm>
                <a:off x="2655888" y="1873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9" name="Oval 253"/>
              <p:cNvSpPr>
                <a:spLocks noChangeArrowheads="1"/>
              </p:cNvSpPr>
              <p:nvPr/>
            </p:nvSpPr>
            <p:spPr bwMode="auto">
              <a:xfrm>
                <a:off x="2781300" y="20081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0" name="Oval 254"/>
              <p:cNvSpPr>
                <a:spLocks noChangeArrowheads="1"/>
              </p:cNvSpPr>
              <p:nvPr/>
            </p:nvSpPr>
            <p:spPr bwMode="auto">
              <a:xfrm>
                <a:off x="2389188" y="20859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1" name="Oval 255"/>
              <p:cNvSpPr>
                <a:spLocks noChangeArrowheads="1"/>
              </p:cNvSpPr>
              <p:nvPr/>
            </p:nvSpPr>
            <p:spPr bwMode="auto">
              <a:xfrm>
                <a:off x="2232025" y="2062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2" name="Oval 256"/>
              <p:cNvSpPr>
                <a:spLocks noChangeArrowheads="1"/>
              </p:cNvSpPr>
              <p:nvPr/>
            </p:nvSpPr>
            <p:spPr bwMode="auto">
              <a:xfrm>
                <a:off x="2549525" y="5830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3" name="Oval 257"/>
              <p:cNvSpPr>
                <a:spLocks noChangeArrowheads="1"/>
              </p:cNvSpPr>
              <p:nvPr/>
            </p:nvSpPr>
            <p:spPr bwMode="auto">
              <a:xfrm>
                <a:off x="2701925" y="5983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4" name="Oval 258"/>
              <p:cNvSpPr>
                <a:spLocks noChangeArrowheads="1"/>
              </p:cNvSpPr>
              <p:nvPr/>
            </p:nvSpPr>
            <p:spPr bwMode="auto">
              <a:xfrm>
                <a:off x="2295525" y="6246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5" name="Oval 259"/>
              <p:cNvSpPr>
                <a:spLocks noChangeArrowheads="1"/>
              </p:cNvSpPr>
              <p:nvPr/>
            </p:nvSpPr>
            <p:spPr bwMode="auto">
              <a:xfrm>
                <a:off x="2362200" y="61134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6" name="Oval 260"/>
              <p:cNvSpPr>
                <a:spLocks noChangeArrowheads="1"/>
              </p:cNvSpPr>
              <p:nvPr/>
            </p:nvSpPr>
            <p:spPr bwMode="auto">
              <a:xfrm>
                <a:off x="2514600" y="62658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7" name="Oval 261"/>
              <p:cNvSpPr>
                <a:spLocks noChangeArrowheads="1"/>
              </p:cNvSpPr>
              <p:nvPr/>
            </p:nvSpPr>
            <p:spPr bwMode="auto">
              <a:xfrm>
                <a:off x="2438400" y="59975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8" name="Oval 262"/>
              <p:cNvSpPr>
                <a:spLocks noChangeArrowheads="1"/>
              </p:cNvSpPr>
              <p:nvPr/>
            </p:nvSpPr>
            <p:spPr bwMode="auto">
              <a:xfrm>
                <a:off x="2590800" y="61499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69" name="Oval 263"/>
              <p:cNvSpPr>
                <a:spLocks noChangeArrowheads="1"/>
              </p:cNvSpPr>
              <p:nvPr/>
            </p:nvSpPr>
            <p:spPr bwMode="auto">
              <a:xfrm>
                <a:off x="2743200" y="63023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0" name="Oval 264"/>
              <p:cNvSpPr>
                <a:spLocks noChangeArrowheads="1"/>
              </p:cNvSpPr>
              <p:nvPr/>
            </p:nvSpPr>
            <p:spPr bwMode="auto">
              <a:xfrm>
                <a:off x="2867025" y="6437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1" name="Oval 265"/>
              <p:cNvSpPr>
                <a:spLocks noChangeArrowheads="1"/>
              </p:cNvSpPr>
              <p:nvPr/>
            </p:nvSpPr>
            <p:spPr bwMode="auto">
              <a:xfrm>
                <a:off x="2476500" y="65151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2" name="Oval 266"/>
              <p:cNvSpPr>
                <a:spLocks noChangeArrowheads="1"/>
              </p:cNvSpPr>
              <p:nvPr/>
            </p:nvSpPr>
            <p:spPr bwMode="auto">
              <a:xfrm>
                <a:off x="2378075" y="6357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3" name="Oval 267"/>
              <p:cNvSpPr>
                <a:spLocks noChangeArrowheads="1"/>
              </p:cNvSpPr>
              <p:nvPr/>
            </p:nvSpPr>
            <p:spPr bwMode="auto">
              <a:xfrm>
                <a:off x="2978150" y="55594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4" name="Oval 268"/>
              <p:cNvSpPr>
                <a:spLocks noChangeArrowheads="1"/>
              </p:cNvSpPr>
              <p:nvPr/>
            </p:nvSpPr>
            <p:spPr bwMode="auto">
              <a:xfrm>
                <a:off x="3130550" y="5711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5" name="Oval 269"/>
              <p:cNvSpPr>
                <a:spLocks noChangeArrowheads="1"/>
              </p:cNvSpPr>
              <p:nvPr/>
            </p:nvSpPr>
            <p:spPr bwMode="auto">
              <a:xfrm>
                <a:off x="2724150" y="5975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6" name="Oval 270"/>
              <p:cNvSpPr>
                <a:spLocks noChangeArrowheads="1"/>
              </p:cNvSpPr>
              <p:nvPr/>
            </p:nvSpPr>
            <p:spPr bwMode="auto">
              <a:xfrm>
                <a:off x="2790825" y="5842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7" name="Oval 271"/>
              <p:cNvSpPr>
                <a:spLocks noChangeArrowheads="1"/>
              </p:cNvSpPr>
              <p:nvPr/>
            </p:nvSpPr>
            <p:spPr bwMode="auto">
              <a:xfrm>
                <a:off x="2943225" y="599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8" name="Oval 272"/>
              <p:cNvSpPr>
                <a:spLocks noChangeArrowheads="1"/>
              </p:cNvSpPr>
              <p:nvPr/>
            </p:nvSpPr>
            <p:spPr bwMode="auto">
              <a:xfrm>
                <a:off x="286543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79" name="Oval 273"/>
              <p:cNvSpPr>
                <a:spLocks noChangeArrowheads="1"/>
              </p:cNvSpPr>
              <p:nvPr/>
            </p:nvSpPr>
            <p:spPr bwMode="auto">
              <a:xfrm>
                <a:off x="3017838" y="58785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0" name="Oval 274"/>
              <p:cNvSpPr>
                <a:spLocks noChangeArrowheads="1"/>
              </p:cNvSpPr>
              <p:nvPr/>
            </p:nvSpPr>
            <p:spPr bwMode="auto">
              <a:xfrm>
                <a:off x="3170238" y="60309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1" name="Oval 275"/>
              <p:cNvSpPr>
                <a:spLocks noChangeArrowheads="1"/>
              </p:cNvSpPr>
              <p:nvPr/>
            </p:nvSpPr>
            <p:spPr bwMode="auto">
              <a:xfrm>
                <a:off x="3295650" y="61658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2" name="Oval 276"/>
              <p:cNvSpPr>
                <a:spLocks noChangeArrowheads="1"/>
              </p:cNvSpPr>
              <p:nvPr/>
            </p:nvSpPr>
            <p:spPr bwMode="auto">
              <a:xfrm>
                <a:off x="2903538" y="62436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3" name="Oval 277"/>
              <p:cNvSpPr>
                <a:spLocks noChangeArrowheads="1"/>
              </p:cNvSpPr>
              <p:nvPr/>
            </p:nvSpPr>
            <p:spPr bwMode="auto">
              <a:xfrm>
                <a:off x="2746375" y="6219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4" name="Oval 278"/>
              <p:cNvSpPr>
                <a:spLocks noChangeArrowheads="1"/>
              </p:cNvSpPr>
              <p:nvPr/>
            </p:nvSpPr>
            <p:spPr bwMode="auto">
              <a:xfrm>
                <a:off x="2959100" y="5740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5" name="Oval 279"/>
              <p:cNvSpPr>
                <a:spLocks noChangeArrowheads="1"/>
              </p:cNvSpPr>
              <p:nvPr/>
            </p:nvSpPr>
            <p:spPr bwMode="auto">
              <a:xfrm>
                <a:off x="3170238" y="57673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6" name="Oval 280"/>
              <p:cNvSpPr>
                <a:spLocks noChangeArrowheads="1"/>
              </p:cNvSpPr>
              <p:nvPr/>
            </p:nvSpPr>
            <p:spPr bwMode="auto">
              <a:xfrm>
                <a:off x="2771775" y="6022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7" name="Oval 281"/>
              <p:cNvSpPr>
                <a:spLocks noChangeArrowheads="1"/>
              </p:cNvSpPr>
              <p:nvPr/>
            </p:nvSpPr>
            <p:spPr bwMode="auto">
              <a:xfrm>
                <a:off x="2693988" y="57546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8" name="Oval 282"/>
              <p:cNvSpPr>
                <a:spLocks noChangeArrowheads="1"/>
              </p:cNvSpPr>
              <p:nvPr/>
            </p:nvSpPr>
            <p:spPr bwMode="auto">
              <a:xfrm>
                <a:off x="2846388" y="59070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89" name="Oval 283"/>
              <p:cNvSpPr>
                <a:spLocks noChangeArrowheads="1"/>
              </p:cNvSpPr>
              <p:nvPr/>
            </p:nvSpPr>
            <p:spPr bwMode="auto">
              <a:xfrm>
                <a:off x="2998788" y="60594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0" name="Oval 284"/>
              <p:cNvSpPr>
                <a:spLocks noChangeArrowheads="1"/>
              </p:cNvSpPr>
              <p:nvPr/>
            </p:nvSpPr>
            <p:spPr bwMode="auto">
              <a:xfrm>
                <a:off x="3416300" y="5983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1" name="Oval 285"/>
              <p:cNvSpPr>
                <a:spLocks noChangeArrowheads="1"/>
              </p:cNvSpPr>
              <p:nvPr/>
            </p:nvSpPr>
            <p:spPr bwMode="auto">
              <a:xfrm>
                <a:off x="3352800" y="5992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2" name="Oval 286"/>
              <p:cNvSpPr>
                <a:spLocks noChangeArrowheads="1"/>
              </p:cNvSpPr>
              <p:nvPr/>
            </p:nvSpPr>
            <p:spPr bwMode="auto">
              <a:xfrm>
                <a:off x="2387600" y="5929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3" name="Oval 287"/>
              <p:cNvSpPr>
                <a:spLocks noChangeArrowheads="1"/>
              </p:cNvSpPr>
              <p:nvPr/>
            </p:nvSpPr>
            <p:spPr bwMode="auto">
              <a:xfrm>
                <a:off x="2732088" y="62722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4" name="Oval 288"/>
              <p:cNvSpPr>
                <a:spLocks noChangeArrowheads="1"/>
              </p:cNvSpPr>
              <p:nvPr/>
            </p:nvSpPr>
            <p:spPr bwMode="auto">
              <a:xfrm>
                <a:off x="2574925" y="6248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5" name="Oval 289"/>
              <p:cNvSpPr>
                <a:spLocks noChangeArrowheads="1"/>
              </p:cNvSpPr>
              <p:nvPr/>
            </p:nvSpPr>
            <p:spPr bwMode="auto">
              <a:xfrm>
                <a:off x="2816225" y="6354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6" name="Oval 290"/>
              <p:cNvSpPr>
                <a:spLocks noChangeArrowheads="1"/>
              </p:cNvSpPr>
              <p:nvPr/>
            </p:nvSpPr>
            <p:spPr bwMode="auto">
              <a:xfrm>
                <a:off x="3028950" y="63166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7" name="Oval 291"/>
              <p:cNvSpPr>
                <a:spLocks noChangeArrowheads="1"/>
              </p:cNvSpPr>
              <p:nvPr/>
            </p:nvSpPr>
            <p:spPr bwMode="auto">
              <a:xfrm>
                <a:off x="3289300" y="61198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8" name="Oval 292"/>
              <p:cNvSpPr>
                <a:spLocks noChangeArrowheads="1"/>
              </p:cNvSpPr>
              <p:nvPr/>
            </p:nvSpPr>
            <p:spPr bwMode="auto">
              <a:xfrm>
                <a:off x="3411538" y="61547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99" name="Oval 293"/>
              <p:cNvSpPr>
                <a:spLocks noChangeArrowheads="1"/>
              </p:cNvSpPr>
              <p:nvPr/>
            </p:nvSpPr>
            <p:spPr bwMode="auto">
              <a:xfrm>
                <a:off x="3386138" y="62928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0" name="Oval 294"/>
              <p:cNvSpPr>
                <a:spLocks noChangeArrowheads="1"/>
              </p:cNvSpPr>
              <p:nvPr/>
            </p:nvSpPr>
            <p:spPr bwMode="auto">
              <a:xfrm>
                <a:off x="3276600" y="6386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1" name="Oval 295"/>
              <p:cNvSpPr>
                <a:spLocks noChangeArrowheads="1"/>
              </p:cNvSpPr>
              <p:nvPr/>
            </p:nvSpPr>
            <p:spPr bwMode="auto">
              <a:xfrm>
                <a:off x="2727325" y="6562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2" name="Oval 296"/>
              <p:cNvSpPr>
                <a:spLocks noChangeArrowheads="1"/>
              </p:cNvSpPr>
              <p:nvPr/>
            </p:nvSpPr>
            <p:spPr bwMode="auto">
              <a:xfrm>
                <a:off x="2998788" y="65087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3" name="Oval 297"/>
              <p:cNvSpPr>
                <a:spLocks noChangeArrowheads="1"/>
              </p:cNvSpPr>
              <p:nvPr/>
            </p:nvSpPr>
            <p:spPr bwMode="auto">
              <a:xfrm>
                <a:off x="3194050" y="6440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4" name="Oval 298"/>
              <p:cNvSpPr>
                <a:spLocks noChangeArrowheads="1"/>
              </p:cNvSpPr>
              <p:nvPr/>
            </p:nvSpPr>
            <p:spPr bwMode="auto">
              <a:xfrm>
                <a:off x="2584450" y="6480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5" name="Oval 299"/>
              <p:cNvSpPr>
                <a:spLocks noChangeArrowheads="1"/>
              </p:cNvSpPr>
              <p:nvPr/>
            </p:nvSpPr>
            <p:spPr bwMode="auto">
              <a:xfrm>
                <a:off x="2870200" y="55181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6" name="Oval 300"/>
              <p:cNvSpPr>
                <a:spLocks noChangeArrowheads="1"/>
              </p:cNvSpPr>
              <p:nvPr/>
            </p:nvSpPr>
            <p:spPr bwMode="auto">
              <a:xfrm>
                <a:off x="3114675" y="54991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7" name="Oval 301"/>
              <p:cNvSpPr>
                <a:spLocks noChangeArrowheads="1"/>
              </p:cNvSpPr>
              <p:nvPr/>
            </p:nvSpPr>
            <p:spPr bwMode="auto">
              <a:xfrm>
                <a:off x="3252788" y="567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8" name="Oval 302"/>
              <p:cNvSpPr>
                <a:spLocks noChangeArrowheads="1"/>
              </p:cNvSpPr>
              <p:nvPr/>
            </p:nvSpPr>
            <p:spPr bwMode="auto">
              <a:xfrm>
                <a:off x="2959100" y="5694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09" name="Oval 303"/>
              <p:cNvSpPr>
                <a:spLocks noChangeArrowheads="1"/>
              </p:cNvSpPr>
              <p:nvPr/>
            </p:nvSpPr>
            <p:spPr bwMode="auto">
              <a:xfrm>
                <a:off x="2762250" y="5646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0" name="Oval 304"/>
              <p:cNvSpPr>
                <a:spLocks noChangeArrowheads="1"/>
              </p:cNvSpPr>
              <p:nvPr/>
            </p:nvSpPr>
            <p:spPr bwMode="auto">
              <a:xfrm>
                <a:off x="3032125" y="55784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1" name="Oval 305"/>
              <p:cNvSpPr>
                <a:spLocks noChangeArrowheads="1"/>
              </p:cNvSpPr>
              <p:nvPr/>
            </p:nvSpPr>
            <p:spPr bwMode="auto">
              <a:xfrm>
                <a:off x="3184525" y="57308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2" name="Oval 306"/>
              <p:cNvSpPr>
                <a:spLocks noChangeArrowheads="1"/>
              </p:cNvSpPr>
              <p:nvPr/>
            </p:nvSpPr>
            <p:spPr bwMode="auto">
              <a:xfrm>
                <a:off x="3349625" y="5845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3" name="Oval 307"/>
              <p:cNvSpPr>
                <a:spLocks noChangeArrowheads="1"/>
              </p:cNvSpPr>
              <p:nvPr/>
            </p:nvSpPr>
            <p:spPr bwMode="auto">
              <a:xfrm>
                <a:off x="3257550" y="5870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4" name="Oval 308"/>
              <p:cNvSpPr>
                <a:spLocks noChangeArrowheads="1"/>
              </p:cNvSpPr>
              <p:nvPr/>
            </p:nvSpPr>
            <p:spPr bwMode="auto">
              <a:xfrm>
                <a:off x="2573338" y="56007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5" name="Oval 309"/>
              <p:cNvSpPr>
                <a:spLocks noChangeArrowheads="1"/>
              </p:cNvSpPr>
              <p:nvPr/>
            </p:nvSpPr>
            <p:spPr bwMode="auto">
              <a:xfrm>
                <a:off x="2917825" y="59436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6" name="Oval 310"/>
              <p:cNvSpPr>
                <a:spLocks noChangeArrowheads="1"/>
              </p:cNvSpPr>
              <p:nvPr/>
            </p:nvSpPr>
            <p:spPr bwMode="auto">
              <a:xfrm>
                <a:off x="2762250" y="59197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7" name="Oval 311"/>
              <p:cNvSpPr>
                <a:spLocks noChangeArrowheads="1"/>
              </p:cNvSpPr>
              <p:nvPr/>
            </p:nvSpPr>
            <p:spPr bwMode="auto">
              <a:xfrm>
                <a:off x="3003550" y="60261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8" name="Oval 312"/>
              <p:cNvSpPr>
                <a:spLocks noChangeArrowheads="1"/>
              </p:cNvSpPr>
              <p:nvPr/>
            </p:nvSpPr>
            <p:spPr bwMode="auto">
              <a:xfrm>
                <a:off x="3213100" y="5988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19" name="Oval 313"/>
              <p:cNvSpPr>
                <a:spLocks noChangeArrowheads="1"/>
              </p:cNvSpPr>
              <p:nvPr/>
            </p:nvSpPr>
            <p:spPr bwMode="auto">
              <a:xfrm>
                <a:off x="3473450" y="579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0" name="Oval 314"/>
              <p:cNvSpPr>
                <a:spLocks noChangeArrowheads="1"/>
              </p:cNvSpPr>
              <p:nvPr/>
            </p:nvSpPr>
            <p:spPr bwMode="auto">
              <a:xfrm>
                <a:off x="3289300" y="5708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1" name="Oval 315"/>
              <p:cNvSpPr>
                <a:spLocks noChangeArrowheads="1"/>
              </p:cNvSpPr>
              <p:nvPr/>
            </p:nvSpPr>
            <p:spPr bwMode="auto">
              <a:xfrm>
                <a:off x="3482975" y="5964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2" name="Oval 316"/>
              <p:cNvSpPr>
                <a:spLocks noChangeArrowheads="1"/>
              </p:cNvSpPr>
              <p:nvPr/>
            </p:nvSpPr>
            <p:spPr bwMode="auto">
              <a:xfrm>
                <a:off x="3460750" y="60579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3" name="Oval 317"/>
              <p:cNvSpPr>
                <a:spLocks noChangeArrowheads="1"/>
              </p:cNvSpPr>
              <p:nvPr/>
            </p:nvSpPr>
            <p:spPr bwMode="auto">
              <a:xfrm>
                <a:off x="2914650" y="6234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4" name="Oval 318"/>
              <p:cNvSpPr>
                <a:spLocks noChangeArrowheads="1"/>
              </p:cNvSpPr>
              <p:nvPr/>
            </p:nvSpPr>
            <p:spPr bwMode="auto">
              <a:xfrm>
                <a:off x="3184525" y="62547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5" name="Oval 319"/>
              <p:cNvSpPr>
                <a:spLocks noChangeArrowheads="1"/>
              </p:cNvSpPr>
              <p:nvPr/>
            </p:nvSpPr>
            <p:spPr bwMode="auto">
              <a:xfrm>
                <a:off x="3379788" y="61118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6" name="Oval 320"/>
              <p:cNvSpPr>
                <a:spLocks noChangeArrowheads="1"/>
              </p:cNvSpPr>
              <p:nvPr/>
            </p:nvSpPr>
            <p:spPr bwMode="auto">
              <a:xfrm>
                <a:off x="2770188" y="6151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7" name="Oval 321"/>
              <p:cNvSpPr>
                <a:spLocks noChangeArrowheads="1"/>
              </p:cNvSpPr>
              <p:nvPr/>
            </p:nvSpPr>
            <p:spPr bwMode="auto">
              <a:xfrm>
                <a:off x="2922588" y="63039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8" name="Oval 322"/>
              <p:cNvSpPr>
                <a:spLocks noChangeArrowheads="1"/>
              </p:cNvSpPr>
              <p:nvPr/>
            </p:nvSpPr>
            <p:spPr bwMode="auto">
              <a:xfrm>
                <a:off x="3051175" y="2944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29" name="Oval 323"/>
              <p:cNvSpPr>
                <a:spLocks noChangeArrowheads="1"/>
              </p:cNvSpPr>
              <p:nvPr/>
            </p:nvSpPr>
            <p:spPr bwMode="auto">
              <a:xfrm>
                <a:off x="2819400" y="38925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30" name="Text Box 737"/>
              <p:cNvSpPr txBox="1">
                <a:spLocks noChangeArrowheads="1"/>
              </p:cNvSpPr>
              <p:nvPr/>
            </p:nvSpPr>
            <p:spPr bwMode="auto">
              <a:xfrm>
                <a:off x="1498600" y="1219200"/>
                <a:ext cx="863600" cy="42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baseline="30000">
                    <a:solidFill>
                      <a:srgbClr val="71131B"/>
                    </a:solidFill>
                    <a:effectLst>
                      <a:outerShdw blurRad="38100" dist="38100" dir="2700000" algn="tl">
                        <a:srgbClr val="DDDDDD"/>
                      </a:outerShdw>
                    </a:effectLst>
                    <a:latin typeface="Times New Roman" charset="0"/>
                  </a:rPr>
                  <a:t>90</a:t>
                </a:r>
                <a:r>
                  <a:rPr lang="en-US" sz="1400" b="1">
                    <a:solidFill>
                      <a:srgbClr val="71131B"/>
                    </a:solidFill>
                    <a:effectLst>
                      <a:outerShdw blurRad="38100" dist="38100" dir="2700000" algn="tl">
                        <a:srgbClr val="DDDDDD"/>
                      </a:outerShdw>
                    </a:effectLst>
                    <a:latin typeface="Times New Roman" charset="0"/>
                  </a:rPr>
                  <a:t>Sr</a:t>
                </a:r>
              </a:p>
            </p:txBody>
          </p:sp>
          <p:sp>
            <p:nvSpPr>
              <p:cNvPr id="731" name="Text Box 738"/>
              <p:cNvSpPr txBox="1">
                <a:spLocks noChangeArrowheads="1"/>
              </p:cNvSpPr>
              <p:nvPr/>
            </p:nvSpPr>
            <p:spPr bwMode="auto">
              <a:xfrm>
                <a:off x="1574800" y="6400799"/>
                <a:ext cx="863600" cy="4234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baseline="30000">
                    <a:solidFill>
                      <a:srgbClr val="71131B"/>
                    </a:solidFill>
                    <a:effectLst>
                      <a:outerShdw blurRad="38100" dist="38100" dir="2700000" algn="tl">
                        <a:srgbClr val="DDDDDD"/>
                      </a:outerShdw>
                    </a:effectLst>
                    <a:latin typeface="Times New Roman" charset="0"/>
                  </a:rPr>
                  <a:t>137</a:t>
                </a:r>
                <a:r>
                  <a:rPr lang="en-US" sz="1400" b="1">
                    <a:solidFill>
                      <a:srgbClr val="71131B"/>
                    </a:solidFill>
                    <a:effectLst>
                      <a:outerShdw blurRad="38100" dist="38100" dir="2700000" algn="tl">
                        <a:srgbClr val="DDDDDD"/>
                      </a:outerShdw>
                    </a:effectLst>
                    <a:latin typeface="Times New Roman" charset="0"/>
                  </a:rPr>
                  <a:t>Cs</a:t>
                </a:r>
              </a:p>
            </p:txBody>
          </p:sp>
          <p:sp>
            <p:nvSpPr>
              <p:cNvPr id="732" name="Oval 739"/>
              <p:cNvSpPr>
                <a:spLocks noChangeArrowheads="1"/>
              </p:cNvSpPr>
              <p:nvPr/>
            </p:nvSpPr>
            <p:spPr bwMode="auto">
              <a:xfrm>
                <a:off x="533400" y="3886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733" name="Line 740"/>
              <p:cNvSpPr>
                <a:spLocks noChangeShapeType="1"/>
              </p:cNvSpPr>
              <p:nvPr/>
            </p:nvSpPr>
            <p:spPr bwMode="auto">
              <a:xfrm flipV="1">
                <a:off x="838200" y="3962400"/>
                <a:ext cx="609600" cy="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200"/>
              </a:p>
            </p:txBody>
          </p:sp>
          <p:sp>
            <p:nvSpPr>
              <p:cNvPr id="734" name="Oval 742"/>
              <p:cNvSpPr>
                <a:spLocks noChangeArrowheads="1"/>
              </p:cNvSpPr>
              <p:nvPr/>
            </p:nvSpPr>
            <p:spPr bwMode="auto">
              <a:xfrm>
                <a:off x="3429000" y="4860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00"/>
              </a:p>
            </p:txBody>
          </p:sp>
        </p:grpSp>
      </p:grpSp>
      <p:grpSp>
        <p:nvGrpSpPr>
          <p:cNvPr id="735" name="Group 734"/>
          <p:cNvGrpSpPr/>
          <p:nvPr/>
        </p:nvGrpSpPr>
        <p:grpSpPr>
          <a:xfrm>
            <a:off x="3768481" y="2819401"/>
            <a:ext cx="4641475" cy="3945552"/>
            <a:chOff x="3768481" y="2819401"/>
            <a:chExt cx="4641475" cy="3945552"/>
          </a:xfrm>
        </p:grpSpPr>
        <p:sp>
          <p:nvSpPr>
            <p:cNvPr id="736" name="Line 3"/>
            <p:cNvSpPr>
              <a:spLocks noChangeShapeType="1"/>
            </p:cNvSpPr>
            <p:nvPr/>
          </p:nvSpPr>
          <p:spPr bwMode="auto">
            <a:xfrm flipH="1">
              <a:off x="4818860" y="2917140"/>
              <a:ext cx="34014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37" name="Line 4"/>
            <p:cNvSpPr>
              <a:spLocks noChangeShapeType="1"/>
            </p:cNvSpPr>
            <p:nvPr/>
          </p:nvSpPr>
          <p:spPr bwMode="auto">
            <a:xfrm flipV="1">
              <a:off x="8220319" y="2917140"/>
              <a:ext cx="1024" cy="3035580"/>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38" name="Line 5"/>
            <p:cNvSpPr>
              <a:spLocks noChangeShapeType="1"/>
            </p:cNvSpPr>
            <p:nvPr/>
          </p:nvSpPr>
          <p:spPr bwMode="auto">
            <a:xfrm>
              <a:off x="4818860" y="5952720"/>
              <a:ext cx="3401458" cy="1136"/>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39" name="Freeform 6"/>
            <p:cNvSpPr>
              <a:spLocks/>
            </p:cNvSpPr>
            <p:nvPr/>
          </p:nvSpPr>
          <p:spPr bwMode="auto">
            <a:xfrm>
              <a:off x="4818860" y="2917140"/>
              <a:ext cx="1024" cy="3035580"/>
            </a:xfrm>
            <a:custGeom>
              <a:avLst/>
              <a:gdLst>
                <a:gd name="T0" fmla="*/ 0 h 2671"/>
                <a:gd name="T1" fmla="*/ 2671 h 2671"/>
                <a:gd name="T2" fmla="*/ 0 h 2671"/>
              </a:gdLst>
              <a:ahLst/>
              <a:cxnLst>
                <a:cxn ang="0">
                  <a:pos x="0" y="T0"/>
                </a:cxn>
                <a:cxn ang="0">
                  <a:pos x="0" y="T1"/>
                </a:cxn>
                <a:cxn ang="0">
                  <a:pos x="0" y="T2"/>
                </a:cxn>
              </a:cxnLst>
              <a:rect l="0" t="0" r="r" b="b"/>
              <a:pathLst>
                <a:path h="2671">
                  <a:moveTo>
                    <a:pt x="0" y="0"/>
                  </a:moveTo>
                  <a:lnTo>
                    <a:pt x="0" y="2671"/>
                  </a:lnTo>
                  <a:lnTo>
                    <a:pt x="0" y="0"/>
                  </a:lnTo>
                  <a:close/>
                </a:path>
              </a:pathLst>
            </a:custGeom>
            <a:noFill/>
            <a:ln w="20638">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40" name="Line 7"/>
            <p:cNvSpPr>
              <a:spLocks noChangeShapeType="1"/>
            </p:cNvSpPr>
            <p:nvPr/>
          </p:nvSpPr>
          <p:spPr bwMode="auto">
            <a:xfrm flipH="1">
              <a:off x="4763602" y="5952720"/>
              <a:ext cx="55258" cy="1136"/>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1" name="Line 8"/>
            <p:cNvSpPr>
              <a:spLocks noChangeShapeType="1"/>
            </p:cNvSpPr>
            <p:nvPr/>
          </p:nvSpPr>
          <p:spPr bwMode="auto">
            <a:xfrm flipH="1">
              <a:off x="4763602" y="5345831"/>
              <a:ext cx="55258" cy="1136"/>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2" name="Line 9"/>
            <p:cNvSpPr>
              <a:spLocks noChangeShapeType="1"/>
            </p:cNvSpPr>
            <p:nvPr/>
          </p:nvSpPr>
          <p:spPr bwMode="auto">
            <a:xfrm flipH="1">
              <a:off x="4763602" y="4737806"/>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3" name="Line 10"/>
            <p:cNvSpPr>
              <a:spLocks noChangeShapeType="1"/>
            </p:cNvSpPr>
            <p:nvPr/>
          </p:nvSpPr>
          <p:spPr bwMode="auto">
            <a:xfrm flipH="1">
              <a:off x="4763602" y="4130917"/>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4" name="Line 11"/>
            <p:cNvSpPr>
              <a:spLocks noChangeShapeType="1"/>
            </p:cNvSpPr>
            <p:nvPr/>
          </p:nvSpPr>
          <p:spPr bwMode="auto">
            <a:xfrm flipH="1">
              <a:off x="4763602" y="3524028"/>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5" name="Line 12"/>
            <p:cNvSpPr>
              <a:spLocks noChangeShapeType="1"/>
            </p:cNvSpPr>
            <p:nvPr/>
          </p:nvSpPr>
          <p:spPr bwMode="auto">
            <a:xfrm flipH="1">
              <a:off x="4763602" y="2917140"/>
              <a:ext cx="55258" cy="1137"/>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6" name="Freeform 13"/>
            <p:cNvSpPr>
              <a:spLocks/>
            </p:cNvSpPr>
            <p:nvPr/>
          </p:nvSpPr>
          <p:spPr bwMode="auto">
            <a:xfrm>
              <a:off x="4818860" y="5952720"/>
              <a:ext cx="3401458" cy="51142"/>
            </a:xfrm>
            <a:custGeom>
              <a:avLst/>
              <a:gdLst>
                <a:gd name="T0" fmla="*/ 3324 w 3324"/>
                <a:gd name="T1" fmla="*/ 0 h 45"/>
                <a:gd name="T2" fmla="*/ 0 w 3324"/>
                <a:gd name="T3" fmla="*/ 0 h 45"/>
                <a:gd name="T4" fmla="*/ 0 w 3324"/>
                <a:gd name="T5" fmla="*/ 45 h 45"/>
              </a:gdLst>
              <a:ahLst/>
              <a:cxnLst>
                <a:cxn ang="0">
                  <a:pos x="T0" y="T1"/>
                </a:cxn>
                <a:cxn ang="0">
                  <a:pos x="T2" y="T3"/>
                </a:cxn>
                <a:cxn ang="0">
                  <a:pos x="T4" y="T5"/>
                </a:cxn>
              </a:cxnLst>
              <a:rect l="0" t="0" r="r" b="b"/>
              <a:pathLst>
                <a:path w="3324" h="45">
                  <a:moveTo>
                    <a:pt x="3324" y="0"/>
                  </a:moveTo>
                  <a:lnTo>
                    <a:pt x="0" y="0"/>
                  </a:lnTo>
                  <a:lnTo>
                    <a:pt x="0" y="45"/>
                  </a:lnTo>
                </a:path>
              </a:pathLst>
            </a:custGeom>
            <a:noFill/>
            <a:ln w="20638">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47" name="Line 14"/>
            <p:cNvSpPr>
              <a:spLocks noChangeShapeType="1"/>
            </p:cNvSpPr>
            <p:nvPr/>
          </p:nvSpPr>
          <p:spPr bwMode="auto">
            <a:xfrm>
              <a:off x="5391910" y="5952720"/>
              <a:ext cx="1024"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8" name="Line 15"/>
            <p:cNvSpPr>
              <a:spLocks noChangeShapeType="1"/>
            </p:cNvSpPr>
            <p:nvPr/>
          </p:nvSpPr>
          <p:spPr bwMode="auto">
            <a:xfrm>
              <a:off x="5965983" y="5952720"/>
              <a:ext cx="1023"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49" name="Line 16"/>
            <p:cNvSpPr>
              <a:spLocks noChangeShapeType="1"/>
            </p:cNvSpPr>
            <p:nvPr/>
          </p:nvSpPr>
          <p:spPr bwMode="auto">
            <a:xfrm>
              <a:off x="6526753" y="5952720"/>
              <a:ext cx="1023"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0" name="Line 17"/>
            <p:cNvSpPr>
              <a:spLocks noChangeShapeType="1"/>
            </p:cNvSpPr>
            <p:nvPr/>
          </p:nvSpPr>
          <p:spPr bwMode="auto">
            <a:xfrm>
              <a:off x="7086499" y="5952720"/>
              <a:ext cx="1024"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1" name="Line 18"/>
            <p:cNvSpPr>
              <a:spLocks noChangeShapeType="1"/>
            </p:cNvSpPr>
            <p:nvPr/>
          </p:nvSpPr>
          <p:spPr bwMode="auto">
            <a:xfrm>
              <a:off x="7660572" y="5952720"/>
              <a:ext cx="1023"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2" name="Line 19"/>
            <p:cNvSpPr>
              <a:spLocks noChangeShapeType="1"/>
            </p:cNvSpPr>
            <p:nvPr/>
          </p:nvSpPr>
          <p:spPr bwMode="auto">
            <a:xfrm>
              <a:off x="8220319" y="5952720"/>
              <a:ext cx="1024" cy="51142"/>
            </a:xfrm>
            <a:prstGeom prst="line">
              <a:avLst/>
            </a:prstGeom>
            <a:noFill/>
            <a:ln w="20638">
              <a:solidFill>
                <a:srgbClr val="00004F"/>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753" name="Freeform 20"/>
            <p:cNvSpPr>
              <a:spLocks/>
            </p:cNvSpPr>
            <p:nvPr/>
          </p:nvSpPr>
          <p:spPr bwMode="auto">
            <a:xfrm>
              <a:off x="5475821" y="2968282"/>
              <a:ext cx="587376" cy="2971936"/>
            </a:xfrm>
            <a:custGeom>
              <a:avLst/>
              <a:gdLst>
                <a:gd name="T0" fmla="*/ 0 w 574"/>
                <a:gd name="T1" fmla="*/ 2615 h 2615"/>
                <a:gd name="T2" fmla="*/ 14 w 574"/>
                <a:gd name="T3" fmla="*/ 2342 h 2615"/>
                <a:gd name="T4" fmla="*/ 27 w 574"/>
                <a:gd name="T5" fmla="*/ 2080 h 2615"/>
                <a:gd name="T6" fmla="*/ 54 w 574"/>
                <a:gd name="T7" fmla="*/ 1807 h 2615"/>
                <a:gd name="T8" fmla="*/ 80 w 574"/>
                <a:gd name="T9" fmla="*/ 1546 h 2615"/>
                <a:gd name="T10" fmla="*/ 134 w 574"/>
                <a:gd name="T11" fmla="*/ 1273 h 2615"/>
                <a:gd name="T12" fmla="*/ 187 w 574"/>
                <a:gd name="T13" fmla="*/ 1012 h 2615"/>
                <a:gd name="T14" fmla="*/ 240 w 574"/>
                <a:gd name="T15" fmla="*/ 739 h 2615"/>
                <a:gd name="T16" fmla="*/ 281 w 574"/>
                <a:gd name="T17" fmla="*/ 603 h 2615"/>
                <a:gd name="T18" fmla="*/ 307 w 574"/>
                <a:gd name="T19" fmla="*/ 477 h 2615"/>
                <a:gd name="T20" fmla="*/ 347 w 574"/>
                <a:gd name="T21" fmla="*/ 352 h 2615"/>
                <a:gd name="T22" fmla="*/ 387 w 574"/>
                <a:gd name="T23" fmla="*/ 239 h 2615"/>
                <a:gd name="T24" fmla="*/ 441 w 574"/>
                <a:gd name="T25" fmla="*/ 136 h 2615"/>
                <a:gd name="T26" fmla="*/ 454 w 574"/>
                <a:gd name="T27" fmla="*/ 91 h 2615"/>
                <a:gd name="T28" fmla="*/ 467 w 574"/>
                <a:gd name="T29" fmla="*/ 57 h 2615"/>
                <a:gd name="T30" fmla="*/ 494 w 574"/>
                <a:gd name="T31" fmla="*/ 34 h 2615"/>
                <a:gd name="T32" fmla="*/ 508 w 574"/>
                <a:gd name="T33" fmla="*/ 23 h 2615"/>
                <a:gd name="T34" fmla="*/ 521 w 574"/>
                <a:gd name="T35" fmla="*/ 23 h 2615"/>
                <a:gd name="T36" fmla="*/ 548 w 574"/>
                <a:gd name="T37" fmla="*/ 11 h 2615"/>
                <a:gd name="T38" fmla="*/ 574 w 574"/>
                <a:gd name="T39" fmla="*/ 0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4" h="2615">
                  <a:moveTo>
                    <a:pt x="0" y="2615"/>
                  </a:moveTo>
                  <a:lnTo>
                    <a:pt x="14" y="2342"/>
                  </a:lnTo>
                  <a:lnTo>
                    <a:pt x="27" y="2080"/>
                  </a:lnTo>
                  <a:lnTo>
                    <a:pt x="54" y="1807"/>
                  </a:lnTo>
                  <a:lnTo>
                    <a:pt x="80" y="1546"/>
                  </a:lnTo>
                  <a:lnTo>
                    <a:pt x="134" y="1273"/>
                  </a:lnTo>
                  <a:lnTo>
                    <a:pt x="187" y="1012"/>
                  </a:lnTo>
                  <a:lnTo>
                    <a:pt x="240" y="739"/>
                  </a:lnTo>
                  <a:lnTo>
                    <a:pt x="281" y="603"/>
                  </a:lnTo>
                  <a:lnTo>
                    <a:pt x="307" y="477"/>
                  </a:lnTo>
                  <a:lnTo>
                    <a:pt x="347" y="352"/>
                  </a:lnTo>
                  <a:lnTo>
                    <a:pt x="387" y="239"/>
                  </a:lnTo>
                  <a:lnTo>
                    <a:pt x="441" y="136"/>
                  </a:lnTo>
                  <a:lnTo>
                    <a:pt x="454" y="91"/>
                  </a:lnTo>
                  <a:lnTo>
                    <a:pt x="467" y="57"/>
                  </a:lnTo>
                  <a:lnTo>
                    <a:pt x="494" y="34"/>
                  </a:lnTo>
                  <a:lnTo>
                    <a:pt x="508" y="23"/>
                  </a:lnTo>
                  <a:lnTo>
                    <a:pt x="521" y="23"/>
                  </a:lnTo>
                  <a:lnTo>
                    <a:pt x="548" y="11"/>
                  </a:lnTo>
                  <a:lnTo>
                    <a:pt x="574" y="0"/>
                  </a:lnTo>
                </a:path>
              </a:pathLst>
            </a:custGeom>
            <a:noFill/>
            <a:ln w="42863">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54" name="Freeform 22"/>
            <p:cNvSpPr>
              <a:spLocks/>
            </p:cNvSpPr>
            <p:nvPr/>
          </p:nvSpPr>
          <p:spPr bwMode="auto">
            <a:xfrm>
              <a:off x="6053987" y="2968282"/>
              <a:ext cx="1843992" cy="2971936"/>
            </a:xfrm>
            <a:custGeom>
              <a:avLst/>
              <a:gdLst>
                <a:gd name="T0" fmla="*/ 26 w 1802"/>
                <a:gd name="T1" fmla="*/ 11 h 2615"/>
                <a:gd name="T2" fmla="*/ 80 w 1802"/>
                <a:gd name="T3" fmla="*/ 23 h 2615"/>
                <a:gd name="T4" fmla="*/ 120 w 1802"/>
                <a:gd name="T5" fmla="*/ 57 h 2615"/>
                <a:gd name="T6" fmla="*/ 147 w 1802"/>
                <a:gd name="T7" fmla="*/ 136 h 2615"/>
                <a:gd name="T8" fmla="*/ 227 w 1802"/>
                <a:gd name="T9" fmla="*/ 352 h 2615"/>
                <a:gd name="T10" fmla="*/ 267 w 1802"/>
                <a:gd name="T11" fmla="*/ 603 h 2615"/>
                <a:gd name="T12" fmla="*/ 293 w 1802"/>
                <a:gd name="T13" fmla="*/ 887 h 2615"/>
                <a:gd name="T14" fmla="*/ 333 w 1802"/>
                <a:gd name="T15" fmla="*/ 1125 h 2615"/>
                <a:gd name="T16" fmla="*/ 374 w 1802"/>
                <a:gd name="T17" fmla="*/ 1307 h 2615"/>
                <a:gd name="T18" fmla="*/ 414 w 1802"/>
                <a:gd name="T19" fmla="*/ 1444 h 2615"/>
                <a:gd name="T20" fmla="*/ 440 w 1802"/>
                <a:gd name="T21" fmla="*/ 1523 h 2615"/>
                <a:gd name="T22" fmla="*/ 480 w 1802"/>
                <a:gd name="T23" fmla="*/ 1557 h 2615"/>
                <a:gd name="T24" fmla="*/ 560 w 1802"/>
                <a:gd name="T25" fmla="*/ 1546 h 2615"/>
                <a:gd name="T26" fmla="*/ 614 w 1802"/>
                <a:gd name="T27" fmla="*/ 1501 h 2615"/>
                <a:gd name="T28" fmla="*/ 667 w 1802"/>
                <a:gd name="T29" fmla="*/ 1455 h 2615"/>
                <a:gd name="T30" fmla="*/ 707 w 1802"/>
                <a:gd name="T31" fmla="*/ 1410 h 2615"/>
                <a:gd name="T32" fmla="*/ 774 w 1802"/>
                <a:gd name="T33" fmla="*/ 1319 h 2615"/>
                <a:gd name="T34" fmla="*/ 814 w 1802"/>
                <a:gd name="T35" fmla="*/ 1228 h 2615"/>
                <a:gd name="T36" fmla="*/ 827 w 1802"/>
                <a:gd name="T37" fmla="*/ 1137 h 2615"/>
                <a:gd name="T38" fmla="*/ 841 w 1802"/>
                <a:gd name="T39" fmla="*/ 1012 h 2615"/>
                <a:gd name="T40" fmla="*/ 868 w 1802"/>
                <a:gd name="T41" fmla="*/ 898 h 2615"/>
                <a:gd name="T42" fmla="*/ 921 w 1802"/>
                <a:gd name="T43" fmla="*/ 614 h 2615"/>
                <a:gd name="T44" fmla="*/ 974 w 1802"/>
                <a:gd name="T45" fmla="*/ 352 h 2615"/>
                <a:gd name="T46" fmla="*/ 1014 w 1802"/>
                <a:gd name="T47" fmla="*/ 159 h 2615"/>
                <a:gd name="T48" fmla="*/ 1041 w 1802"/>
                <a:gd name="T49" fmla="*/ 57 h 2615"/>
                <a:gd name="T50" fmla="*/ 1068 w 1802"/>
                <a:gd name="T51" fmla="*/ 11 h 2615"/>
                <a:gd name="T52" fmla="*/ 1094 w 1802"/>
                <a:gd name="T53" fmla="*/ 23 h 2615"/>
                <a:gd name="T54" fmla="*/ 1135 w 1802"/>
                <a:gd name="T55" fmla="*/ 34 h 2615"/>
                <a:gd name="T56" fmla="*/ 1201 w 1802"/>
                <a:gd name="T57" fmla="*/ 57 h 2615"/>
                <a:gd name="T58" fmla="*/ 1228 w 1802"/>
                <a:gd name="T59" fmla="*/ 57 h 2615"/>
                <a:gd name="T60" fmla="*/ 1295 w 1802"/>
                <a:gd name="T61" fmla="*/ 91 h 2615"/>
                <a:gd name="T62" fmla="*/ 1362 w 1802"/>
                <a:gd name="T63" fmla="*/ 159 h 2615"/>
                <a:gd name="T64" fmla="*/ 1402 w 1802"/>
                <a:gd name="T65" fmla="*/ 296 h 2615"/>
                <a:gd name="T66" fmla="*/ 1442 w 1802"/>
                <a:gd name="T67" fmla="*/ 477 h 2615"/>
                <a:gd name="T68" fmla="*/ 1508 w 1802"/>
                <a:gd name="T69" fmla="*/ 728 h 2615"/>
                <a:gd name="T70" fmla="*/ 1589 w 1802"/>
                <a:gd name="T71" fmla="*/ 1012 h 2615"/>
                <a:gd name="T72" fmla="*/ 1669 w 1802"/>
                <a:gd name="T73" fmla="*/ 1546 h 2615"/>
                <a:gd name="T74" fmla="*/ 1722 w 1802"/>
                <a:gd name="T75" fmla="*/ 2080 h 2615"/>
                <a:gd name="T76" fmla="*/ 1802 w 1802"/>
                <a:gd name="T77" fmla="*/ 2615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2" h="2615">
                  <a:moveTo>
                    <a:pt x="0" y="0"/>
                  </a:moveTo>
                  <a:lnTo>
                    <a:pt x="26" y="11"/>
                  </a:lnTo>
                  <a:lnTo>
                    <a:pt x="66" y="23"/>
                  </a:lnTo>
                  <a:lnTo>
                    <a:pt x="80" y="23"/>
                  </a:lnTo>
                  <a:lnTo>
                    <a:pt x="93" y="34"/>
                  </a:lnTo>
                  <a:lnTo>
                    <a:pt x="120" y="57"/>
                  </a:lnTo>
                  <a:lnTo>
                    <a:pt x="133" y="91"/>
                  </a:lnTo>
                  <a:lnTo>
                    <a:pt x="147" y="136"/>
                  </a:lnTo>
                  <a:lnTo>
                    <a:pt x="187" y="239"/>
                  </a:lnTo>
                  <a:lnTo>
                    <a:pt x="227" y="352"/>
                  </a:lnTo>
                  <a:lnTo>
                    <a:pt x="253" y="477"/>
                  </a:lnTo>
                  <a:lnTo>
                    <a:pt x="267" y="603"/>
                  </a:lnTo>
                  <a:lnTo>
                    <a:pt x="280" y="750"/>
                  </a:lnTo>
                  <a:lnTo>
                    <a:pt x="293" y="887"/>
                  </a:lnTo>
                  <a:lnTo>
                    <a:pt x="307" y="1012"/>
                  </a:lnTo>
                  <a:lnTo>
                    <a:pt x="333" y="1125"/>
                  </a:lnTo>
                  <a:lnTo>
                    <a:pt x="347" y="1228"/>
                  </a:lnTo>
                  <a:lnTo>
                    <a:pt x="374" y="1307"/>
                  </a:lnTo>
                  <a:lnTo>
                    <a:pt x="400" y="1387"/>
                  </a:lnTo>
                  <a:lnTo>
                    <a:pt x="414" y="1444"/>
                  </a:lnTo>
                  <a:lnTo>
                    <a:pt x="427" y="1489"/>
                  </a:lnTo>
                  <a:lnTo>
                    <a:pt x="440" y="1523"/>
                  </a:lnTo>
                  <a:lnTo>
                    <a:pt x="454" y="1546"/>
                  </a:lnTo>
                  <a:lnTo>
                    <a:pt x="480" y="1557"/>
                  </a:lnTo>
                  <a:lnTo>
                    <a:pt x="507" y="1557"/>
                  </a:lnTo>
                  <a:lnTo>
                    <a:pt x="560" y="1546"/>
                  </a:lnTo>
                  <a:lnTo>
                    <a:pt x="587" y="1535"/>
                  </a:lnTo>
                  <a:lnTo>
                    <a:pt x="614" y="1501"/>
                  </a:lnTo>
                  <a:lnTo>
                    <a:pt x="641" y="1478"/>
                  </a:lnTo>
                  <a:lnTo>
                    <a:pt x="667" y="1455"/>
                  </a:lnTo>
                  <a:lnTo>
                    <a:pt x="694" y="1421"/>
                  </a:lnTo>
                  <a:lnTo>
                    <a:pt x="707" y="1410"/>
                  </a:lnTo>
                  <a:lnTo>
                    <a:pt x="721" y="1387"/>
                  </a:lnTo>
                  <a:lnTo>
                    <a:pt x="774" y="1319"/>
                  </a:lnTo>
                  <a:lnTo>
                    <a:pt x="801" y="1273"/>
                  </a:lnTo>
                  <a:lnTo>
                    <a:pt x="814" y="1228"/>
                  </a:lnTo>
                  <a:lnTo>
                    <a:pt x="827" y="1182"/>
                  </a:lnTo>
                  <a:lnTo>
                    <a:pt x="827" y="1137"/>
                  </a:lnTo>
                  <a:lnTo>
                    <a:pt x="827" y="1080"/>
                  </a:lnTo>
                  <a:lnTo>
                    <a:pt x="841" y="1012"/>
                  </a:lnTo>
                  <a:lnTo>
                    <a:pt x="854" y="955"/>
                  </a:lnTo>
                  <a:lnTo>
                    <a:pt x="868" y="898"/>
                  </a:lnTo>
                  <a:lnTo>
                    <a:pt x="894" y="762"/>
                  </a:lnTo>
                  <a:lnTo>
                    <a:pt x="921" y="614"/>
                  </a:lnTo>
                  <a:lnTo>
                    <a:pt x="948" y="477"/>
                  </a:lnTo>
                  <a:lnTo>
                    <a:pt x="974" y="352"/>
                  </a:lnTo>
                  <a:lnTo>
                    <a:pt x="1001" y="216"/>
                  </a:lnTo>
                  <a:lnTo>
                    <a:pt x="1014" y="159"/>
                  </a:lnTo>
                  <a:lnTo>
                    <a:pt x="1028" y="102"/>
                  </a:lnTo>
                  <a:lnTo>
                    <a:pt x="1041" y="57"/>
                  </a:lnTo>
                  <a:lnTo>
                    <a:pt x="1054" y="23"/>
                  </a:lnTo>
                  <a:lnTo>
                    <a:pt x="1068" y="11"/>
                  </a:lnTo>
                  <a:lnTo>
                    <a:pt x="1081" y="11"/>
                  </a:lnTo>
                  <a:lnTo>
                    <a:pt x="1094" y="23"/>
                  </a:lnTo>
                  <a:lnTo>
                    <a:pt x="1108" y="23"/>
                  </a:lnTo>
                  <a:lnTo>
                    <a:pt x="1135" y="34"/>
                  </a:lnTo>
                  <a:lnTo>
                    <a:pt x="1175" y="57"/>
                  </a:lnTo>
                  <a:lnTo>
                    <a:pt x="1201" y="57"/>
                  </a:lnTo>
                  <a:lnTo>
                    <a:pt x="1215" y="57"/>
                  </a:lnTo>
                  <a:lnTo>
                    <a:pt x="1228" y="57"/>
                  </a:lnTo>
                  <a:lnTo>
                    <a:pt x="1255" y="68"/>
                  </a:lnTo>
                  <a:lnTo>
                    <a:pt x="1295" y="91"/>
                  </a:lnTo>
                  <a:lnTo>
                    <a:pt x="1335" y="114"/>
                  </a:lnTo>
                  <a:lnTo>
                    <a:pt x="1362" y="159"/>
                  </a:lnTo>
                  <a:lnTo>
                    <a:pt x="1388" y="216"/>
                  </a:lnTo>
                  <a:lnTo>
                    <a:pt x="1402" y="296"/>
                  </a:lnTo>
                  <a:lnTo>
                    <a:pt x="1415" y="375"/>
                  </a:lnTo>
                  <a:lnTo>
                    <a:pt x="1442" y="477"/>
                  </a:lnTo>
                  <a:lnTo>
                    <a:pt x="1482" y="591"/>
                  </a:lnTo>
                  <a:lnTo>
                    <a:pt x="1508" y="728"/>
                  </a:lnTo>
                  <a:lnTo>
                    <a:pt x="1548" y="875"/>
                  </a:lnTo>
                  <a:lnTo>
                    <a:pt x="1589" y="1012"/>
                  </a:lnTo>
                  <a:lnTo>
                    <a:pt x="1629" y="1273"/>
                  </a:lnTo>
                  <a:lnTo>
                    <a:pt x="1669" y="1546"/>
                  </a:lnTo>
                  <a:lnTo>
                    <a:pt x="1695" y="1807"/>
                  </a:lnTo>
                  <a:lnTo>
                    <a:pt x="1722" y="2080"/>
                  </a:lnTo>
                  <a:lnTo>
                    <a:pt x="1762" y="2342"/>
                  </a:lnTo>
                  <a:lnTo>
                    <a:pt x="1802" y="2615"/>
                  </a:lnTo>
                </a:path>
              </a:pathLst>
            </a:custGeom>
            <a:noFill/>
            <a:ln w="42863">
              <a:solidFill>
                <a:srgbClr val="00004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55" name="Rectangle 23"/>
            <p:cNvSpPr>
              <a:spLocks noChangeArrowheads="1"/>
            </p:cNvSpPr>
            <p:nvPr/>
          </p:nvSpPr>
          <p:spPr bwMode="auto">
            <a:xfrm>
              <a:off x="4155761"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56" name="Rectangle 24"/>
            <p:cNvSpPr>
              <a:spLocks noChangeArrowheads="1"/>
            </p:cNvSpPr>
            <p:nvPr/>
          </p:nvSpPr>
          <p:spPr bwMode="auto">
            <a:xfrm>
              <a:off x="4250928" y="5856118"/>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57" name="Rectangle 25"/>
            <p:cNvSpPr>
              <a:spLocks noChangeArrowheads="1"/>
            </p:cNvSpPr>
            <p:nvPr/>
          </p:nvSpPr>
          <p:spPr bwMode="auto">
            <a:xfrm>
              <a:off x="4305162"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58" name="Rectangle 26"/>
            <p:cNvSpPr>
              <a:spLocks noChangeArrowheads="1"/>
            </p:cNvSpPr>
            <p:nvPr/>
          </p:nvSpPr>
          <p:spPr bwMode="auto">
            <a:xfrm>
              <a:off x="4401353"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59" name="Rectangle 27"/>
            <p:cNvSpPr>
              <a:spLocks noChangeArrowheads="1"/>
            </p:cNvSpPr>
            <p:nvPr/>
          </p:nvSpPr>
          <p:spPr bwMode="auto">
            <a:xfrm>
              <a:off x="4496520"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0" name="Rectangle 28"/>
            <p:cNvSpPr>
              <a:spLocks noChangeArrowheads="1"/>
            </p:cNvSpPr>
            <p:nvPr/>
          </p:nvSpPr>
          <p:spPr bwMode="auto">
            <a:xfrm>
              <a:off x="4592711" y="585611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61" name="Rectangle 29"/>
            <p:cNvSpPr>
              <a:spLocks noChangeArrowheads="1"/>
            </p:cNvSpPr>
            <p:nvPr/>
          </p:nvSpPr>
          <p:spPr bwMode="auto">
            <a:xfrm>
              <a:off x="4250928"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2" name="Rectangle 30"/>
            <p:cNvSpPr>
              <a:spLocks noChangeArrowheads="1"/>
            </p:cNvSpPr>
            <p:nvPr/>
          </p:nvSpPr>
          <p:spPr bwMode="auto">
            <a:xfrm>
              <a:off x="4347117" y="5248093"/>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63" name="Rectangle 31"/>
            <p:cNvSpPr>
              <a:spLocks noChangeArrowheads="1"/>
            </p:cNvSpPr>
            <p:nvPr/>
          </p:nvSpPr>
          <p:spPr bwMode="auto">
            <a:xfrm>
              <a:off x="4401353"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4" name="Rectangle 32"/>
            <p:cNvSpPr>
              <a:spLocks noChangeArrowheads="1"/>
            </p:cNvSpPr>
            <p:nvPr/>
          </p:nvSpPr>
          <p:spPr bwMode="auto">
            <a:xfrm>
              <a:off x="4496520"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5" name="Rectangle 33"/>
            <p:cNvSpPr>
              <a:spLocks noChangeArrowheads="1"/>
            </p:cNvSpPr>
            <p:nvPr/>
          </p:nvSpPr>
          <p:spPr bwMode="auto">
            <a:xfrm>
              <a:off x="4592711" y="5248093"/>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66" name="Rectangle 34"/>
            <p:cNvSpPr>
              <a:spLocks noChangeArrowheads="1"/>
            </p:cNvSpPr>
            <p:nvPr/>
          </p:nvSpPr>
          <p:spPr bwMode="auto">
            <a:xfrm>
              <a:off x="4347117" y="46412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7" name="Rectangle 35"/>
            <p:cNvSpPr>
              <a:spLocks noChangeArrowheads="1"/>
            </p:cNvSpPr>
            <p:nvPr/>
          </p:nvSpPr>
          <p:spPr bwMode="auto">
            <a:xfrm>
              <a:off x="4442284" y="46412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68" name="Rectangle 36"/>
            <p:cNvSpPr>
              <a:spLocks noChangeArrowheads="1"/>
            </p:cNvSpPr>
            <p:nvPr/>
          </p:nvSpPr>
          <p:spPr bwMode="auto">
            <a:xfrm>
              <a:off x="4496520" y="46412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69" name="Rectangle 37"/>
            <p:cNvSpPr>
              <a:spLocks noChangeArrowheads="1"/>
            </p:cNvSpPr>
            <p:nvPr/>
          </p:nvSpPr>
          <p:spPr bwMode="auto">
            <a:xfrm>
              <a:off x="4592711" y="46412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0" name="Rectangle 38"/>
            <p:cNvSpPr>
              <a:spLocks noChangeArrowheads="1"/>
            </p:cNvSpPr>
            <p:nvPr/>
          </p:nvSpPr>
          <p:spPr bwMode="auto">
            <a:xfrm>
              <a:off x="4442284" y="4034315"/>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71" name="Rectangle 39"/>
            <p:cNvSpPr>
              <a:spLocks noChangeArrowheads="1"/>
            </p:cNvSpPr>
            <p:nvPr/>
          </p:nvSpPr>
          <p:spPr bwMode="auto">
            <a:xfrm>
              <a:off x="4537452" y="403431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a:t>
              </a:r>
              <a:endParaRPr lang="en-US" altLang="x-none" sz="1400" b="1">
                <a:solidFill>
                  <a:srgbClr val="010552"/>
                </a:solidFill>
                <a:effectLst>
                  <a:outerShdw blurRad="38100" dist="38100" dir="2700000" algn="tl">
                    <a:srgbClr val="C0C0C0"/>
                  </a:outerShdw>
                </a:effectLst>
              </a:endParaRPr>
            </a:p>
          </p:txBody>
        </p:sp>
        <p:sp>
          <p:nvSpPr>
            <p:cNvPr id="772" name="Rectangle 40"/>
            <p:cNvSpPr>
              <a:spLocks noChangeArrowheads="1"/>
            </p:cNvSpPr>
            <p:nvPr/>
          </p:nvSpPr>
          <p:spPr bwMode="auto">
            <a:xfrm>
              <a:off x="4592711" y="4034315"/>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3" name="Rectangle 41"/>
            <p:cNvSpPr>
              <a:spLocks noChangeArrowheads="1"/>
            </p:cNvSpPr>
            <p:nvPr/>
          </p:nvSpPr>
          <p:spPr bwMode="auto">
            <a:xfrm>
              <a:off x="4592711" y="3426290"/>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4" name="Rectangle 42"/>
            <p:cNvSpPr>
              <a:spLocks noChangeArrowheads="1"/>
            </p:cNvSpPr>
            <p:nvPr/>
          </p:nvSpPr>
          <p:spPr bwMode="auto">
            <a:xfrm>
              <a:off x="4496520" y="28194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75" name="Rectangle 43"/>
            <p:cNvSpPr>
              <a:spLocks noChangeArrowheads="1"/>
            </p:cNvSpPr>
            <p:nvPr/>
          </p:nvSpPr>
          <p:spPr bwMode="auto">
            <a:xfrm>
              <a:off x="4592711" y="28194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76" name="Rectangle 44"/>
            <p:cNvSpPr>
              <a:spLocks noChangeArrowheads="1"/>
            </p:cNvSpPr>
            <p:nvPr/>
          </p:nvSpPr>
          <p:spPr bwMode="auto">
            <a:xfrm>
              <a:off x="4728810"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5</a:t>
              </a:r>
              <a:endParaRPr lang="en-US" altLang="x-none" sz="1400" b="1">
                <a:solidFill>
                  <a:srgbClr val="010552"/>
                </a:solidFill>
                <a:effectLst>
                  <a:outerShdw blurRad="38100" dist="38100" dir="2700000" algn="tl">
                    <a:srgbClr val="C0C0C0"/>
                  </a:outerShdw>
                </a:effectLst>
              </a:endParaRPr>
            </a:p>
          </p:txBody>
        </p:sp>
        <p:sp>
          <p:nvSpPr>
            <p:cNvPr id="777" name="Rectangle 45"/>
            <p:cNvSpPr>
              <a:spLocks noChangeArrowheads="1"/>
            </p:cNvSpPr>
            <p:nvPr/>
          </p:nvSpPr>
          <p:spPr bwMode="auto">
            <a:xfrm>
              <a:off x="482499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78" name="Rectangle 46"/>
            <p:cNvSpPr>
              <a:spLocks noChangeArrowheads="1"/>
            </p:cNvSpPr>
            <p:nvPr/>
          </p:nvSpPr>
          <p:spPr bwMode="auto">
            <a:xfrm>
              <a:off x="5302883"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7</a:t>
              </a:r>
              <a:endParaRPr lang="en-US" altLang="x-none" sz="1400" b="1">
                <a:solidFill>
                  <a:srgbClr val="010552"/>
                </a:solidFill>
                <a:effectLst>
                  <a:outerShdw blurRad="38100" dist="38100" dir="2700000" algn="tl">
                    <a:srgbClr val="C0C0C0"/>
                  </a:outerShdw>
                </a:effectLst>
              </a:endParaRPr>
            </a:p>
          </p:txBody>
        </p:sp>
        <p:sp>
          <p:nvSpPr>
            <p:cNvPr id="779" name="Rectangle 47"/>
            <p:cNvSpPr>
              <a:spLocks noChangeArrowheads="1"/>
            </p:cNvSpPr>
            <p:nvPr/>
          </p:nvSpPr>
          <p:spPr bwMode="auto">
            <a:xfrm>
              <a:off x="5399073"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0" name="Rectangle 48"/>
            <p:cNvSpPr>
              <a:spLocks noChangeArrowheads="1"/>
            </p:cNvSpPr>
            <p:nvPr/>
          </p:nvSpPr>
          <p:spPr bwMode="auto">
            <a:xfrm>
              <a:off x="5863653"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9</a:t>
              </a:r>
              <a:endParaRPr lang="en-US" altLang="x-none" sz="1400" b="1">
                <a:solidFill>
                  <a:srgbClr val="010552"/>
                </a:solidFill>
                <a:effectLst>
                  <a:outerShdw blurRad="38100" dist="38100" dir="2700000" algn="tl">
                    <a:srgbClr val="C0C0C0"/>
                  </a:outerShdw>
                </a:effectLst>
              </a:endParaRPr>
            </a:p>
          </p:txBody>
        </p:sp>
        <p:sp>
          <p:nvSpPr>
            <p:cNvPr id="781" name="Rectangle 49"/>
            <p:cNvSpPr>
              <a:spLocks noChangeArrowheads="1"/>
            </p:cNvSpPr>
            <p:nvPr/>
          </p:nvSpPr>
          <p:spPr bwMode="auto">
            <a:xfrm>
              <a:off x="595881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2" name="Rectangle 50"/>
            <p:cNvSpPr>
              <a:spLocks noChangeArrowheads="1"/>
            </p:cNvSpPr>
            <p:nvPr/>
          </p:nvSpPr>
          <p:spPr bwMode="auto">
            <a:xfrm>
              <a:off x="639576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3" name="Rectangle 51"/>
            <p:cNvSpPr>
              <a:spLocks noChangeArrowheads="1"/>
            </p:cNvSpPr>
            <p:nvPr/>
          </p:nvSpPr>
          <p:spPr bwMode="auto">
            <a:xfrm>
              <a:off x="6491961"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4" name="Rectangle 52"/>
            <p:cNvSpPr>
              <a:spLocks noChangeArrowheads="1"/>
            </p:cNvSpPr>
            <p:nvPr/>
          </p:nvSpPr>
          <p:spPr bwMode="auto">
            <a:xfrm>
              <a:off x="658712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5" name="Rectangle 53"/>
            <p:cNvSpPr>
              <a:spLocks noChangeArrowheads="1"/>
            </p:cNvSpPr>
            <p:nvPr/>
          </p:nvSpPr>
          <p:spPr bwMode="auto">
            <a:xfrm>
              <a:off x="6956540"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6" name="Rectangle 54"/>
            <p:cNvSpPr>
              <a:spLocks noChangeArrowheads="1"/>
            </p:cNvSpPr>
            <p:nvPr/>
          </p:nvSpPr>
          <p:spPr bwMode="auto">
            <a:xfrm>
              <a:off x="705170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3</a:t>
              </a:r>
              <a:endParaRPr lang="en-US" altLang="x-none" sz="1400" b="1">
                <a:solidFill>
                  <a:srgbClr val="010552"/>
                </a:solidFill>
                <a:effectLst>
                  <a:outerShdw blurRad="38100" dist="38100" dir="2700000" algn="tl">
                    <a:srgbClr val="C0C0C0"/>
                  </a:outerShdw>
                </a:effectLst>
              </a:endParaRPr>
            </a:p>
          </p:txBody>
        </p:sp>
        <p:sp>
          <p:nvSpPr>
            <p:cNvPr id="787" name="Rectangle 55"/>
            <p:cNvSpPr>
              <a:spLocks noChangeArrowheads="1"/>
            </p:cNvSpPr>
            <p:nvPr/>
          </p:nvSpPr>
          <p:spPr bwMode="auto">
            <a:xfrm>
              <a:off x="714789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88" name="Rectangle 56"/>
            <p:cNvSpPr>
              <a:spLocks noChangeArrowheads="1"/>
            </p:cNvSpPr>
            <p:nvPr/>
          </p:nvSpPr>
          <p:spPr bwMode="auto">
            <a:xfrm>
              <a:off x="752958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89" name="Rectangle 57"/>
            <p:cNvSpPr>
              <a:spLocks noChangeArrowheads="1"/>
            </p:cNvSpPr>
            <p:nvPr/>
          </p:nvSpPr>
          <p:spPr bwMode="auto">
            <a:xfrm>
              <a:off x="7625780"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5</a:t>
              </a:r>
              <a:endParaRPr lang="en-US" altLang="x-none" sz="1400" b="1">
                <a:solidFill>
                  <a:srgbClr val="010552"/>
                </a:solidFill>
                <a:effectLst>
                  <a:outerShdw blurRad="38100" dist="38100" dir="2700000" algn="tl">
                    <a:srgbClr val="C0C0C0"/>
                  </a:outerShdw>
                </a:effectLst>
              </a:endParaRPr>
            </a:p>
          </p:txBody>
        </p:sp>
        <p:sp>
          <p:nvSpPr>
            <p:cNvPr id="790" name="Rectangle 58"/>
            <p:cNvSpPr>
              <a:spLocks noChangeArrowheads="1"/>
            </p:cNvSpPr>
            <p:nvPr/>
          </p:nvSpPr>
          <p:spPr bwMode="auto">
            <a:xfrm>
              <a:off x="7720947"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91" name="Rectangle 59"/>
            <p:cNvSpPr>
              <a:spLocks noChangeArrowheads="1"/>
            </p:cNvSpPr>
            <p:nvPr/>
          </p:nvSpPr>
          <p:spPr bwMode="auto">
            <a:xfrm>
              <a:off x="8090359"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1</a:t>
              </a:r>
              <a:endParaRPr lang="en-US" altLang="x-none" sz="1400" b="1">
                <a:solidFill>
                  <a:srgbClr val="010552"/>
                </a:solidFill>
                <a:effectLst>
                  <a:outerShdw blurRad="38100" dist="38100" dir="2700000" algn="tl">
                    <a:srgbClr val="C0C0C0"/>
                  </a:outerShdw>
                </a:effectLst>
              </a:endParaRPr>
            </a:p>
          </p:txBody>
        </p:sp>
        <p:sp>
          <p:nvSpPr>
            <p:cNvPr id="792" name="Rectangle 60"/>
            <p:cNvSpPr>
              <a:spLocks noChangeArrowheads="1"/>
            </p:cNvSpPr>
            <p:nvPr/>
          </p:nvSpPr>
          <p:spPr bwMode="auto">
            <a:xfrm>
              <a:off x="8185526"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7</a:t>
              </a:r>
              <a:endParaRPr lang="en-US" altLang="x-none" sz="1400" b="1">
                <a:solidFill>
                  <a:srgbClr val="010552"/>
                </a:solidFill>
                <a:effectLst>
                  <a:outerShdw blurRad="38100" dist="38100" dir="2700000" algn="tl">
                    <a:srgbClr val="C0C0C0"/>
                  </a:outerShdw>
                </a:effectLst>
              </a:endParaRPr>
            </a:p>
          </p:txBody>
        </p:sp>
        <p:sp>
          <p:nvSpPr>
            <p:cNvPr id="793" name="Rectangle 61"/>
            <p:cNvSpPr>
              <a:spLocks noChangeArrowheads="1"/>
            </p:cNvSpPr>
            <p:nvPr/>
          </p:nvSpPr>
          <p:spPr bwMode="auto">
            <a:xfrm>
              <a:off x="8281716" y="6101601"/>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b="1">
                  <a:solidFill>
                    <a:srgbClr val="010552"/>
                  </a:solidFill>
                  <a:effectLst>
                    <a:outerShdw blurRad="38100" dist="38100" dir="2700000" algn="tl">
                      <a:srgbClr val="C0C0C0"/>
                    </a:outerShdw>
                  </a:effectLst>
                  <a:latin typeface="Arial" charset="0"/>
                </a:rPr>
                <a:t>0</a:t>
              </a:r>
              <a:endParaRPr lang="en-US" altLang="x-none" sz="1400" b="1">
                <a:solidFill>
                  <a:srgbClr val="010552"/>
                </a:solidFill>
                <a:effectLst>
                  <a:outerShdw blurRad="38100" dist="38100" dir="2700000" algn="tl">
                    <a:srgbClr val="C0C0C0"/>
                  </a:outerShdw>
                </a:effectLst>
              </a:endParaRPr>
            </a:p>
          </p:txBody>
        </p:sp>
        <p:sp>
          <p:nvSpPr>
            <p:cNvPr id="794" name="Rectangle 73"/>
            <p:cNvSpPr>
              <a:spLocks noChangeArrowheads="1"/>
            </p:cNvSpPr>
            <p:nvPr/>
          </p:nvSpPr>
          <p:spPr bwMode="auto">
            <a:xfrm rot="16200000">
              <a:off x="3423354" y="4196848"/>
              <a:ext cx="1059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2400" b="1" dirty="0">
                  <a:solidFill>
                    <a:srgbClr val="010552"/>
                  </a:solidFill>
                  <a:effectLst>
                    <a:outerShdw blurRad="38100" dist="38100" dir="2700000" algn="tl">
                      <a:srgbClr val="C0C0C0"/>
                    </a:outerShdw>
                  </a:effectLst>
                  <a:latin typeface="Arial" charset="0"/>
                </a:rPr>
                <a:t>% yield</a:t>
              </a:r>
              <a:endParaRPr lang="en-US" altLang="x-none" sz="2800" b="1" dirty="0">
                <a:solidFill>
                  <a:srgbClr val="010552"/>
                </a:solidFill>
                <a:effectLst>
                  <a:outerShdw blurRad="38100" dist="38100" dir="2700000" algn="tl">
                    <a:srgbClr val="C0C0C0"/>
                  </a:outerShdw>
                </a:effectLst>
              </a:endParaRPr>
            </a:p>
          </p:txBody>
        </p:sp>
        <p:sp>
          <p:nvSpPr>
            <p:cNvPr id="795" name="Rectangle 73"/>
            <p:cNvSpPr>
              <a:spLocks noChangeArrowheads="1"/>
            </p:cNvSpPr>
            <p:nvPr/>
          </p:nvSpPr>
          <p:spPr bwMode="auto">
            <a:xfrm>
              <a:off x="5724277" y="6457176"/>
              <a:ext cx="16671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2000" b="1" dirty="0">
                  <a:solidFill>
                    <a:srgbClr val="010552"/>
                  </a:solidFill>
                  <a:effectLst>
                    <a:outerShdw blurRad="38100" dist="38100" dir="2700000" algn="tl">
                      <a:srgbClr val="C0C0C0"/>
                    </a:outerShdw>
                  </a:effectLst>
                  <a:latin typeface="Arial" charset="0"/>
                </a:rPr>
                <a:t>mass number</a:t>
              </a:r>
              <a:endParaRPr lang="en-US" altLang="x-none" sz="2400" b="1" dirty="0">
                <a:solidFill>
                  <a:srgbClr val="010552"/>
                </a:solidFill>
                <a:effectLst>
                  <a:outerShdw blurRad="38100" dist="38100" dir="2700000" algn="tl">
                    <a:srgbClr val="C0C0C0"/>
                  </a:outerShdw>
                </a:effectLst>
              </a:endParaRPr>
            </a:p>
          </p:txBody>
        </p:sp>
      </p:grpSp>
      <p:grpSp>
        <p:nvGrpSpPr>
          <p:cNvPr id="796" name="Group 795"/>
          <p:cNvGrpSpPr/>
          <p:nvPr/>
        </p:nvGrpSpPr>
        <p:grpSpPr>
          <a:xfrm>
            <a:off x="4855559" y="3019424"/>
            <a:ext cx="3617805" cy="3855486"/>
            <a:chOff x="4855559" y="3019424"/>
            <a:chExt cx="3617805" cy="3855486"/>
          </a:xfrm>
        </p:grpSpPr>
        <p:sp>
          <p:nvSpPr>
            <p:cNvPr id="797" name="Line 74"/>
            <p:cNvSpPr>
              <a:spLocks noChangeShapeType="1"/>
            </p:cNvSpPr>
            <p:nvPr/>
          </p:nvSpPr>
          <p:spPr bwMode="auto">
            <a:xfrm>
              <a:off x="5944493" y="3059202"/>
              <a:ext cx="22513" cy="2890108"/>
            </a:xfrm>
            <a:prstGeom prst="line">
              <a:avLst/>
            </a:prstGeom>
            <a:noFill/>
            <a:ln w="9525">
              <a:solidFill>
                <a:srgbClr val="7113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798" name="Line 75"/>
            <p:cNvSpPr>
              <a:spLocks noChangeShapeType="1"/>
            </p:cNvSpPr>
            <p:nvPr/>
          </p:nvSpPr>
          <p:spPr bwMode="auto">
            <a:xfrm>
              <a:off x="7265577" y="3019424"/>
              <a:ext cx="12280" cy="2951480"/>
            </a:xfrm>
            <a:prstGeom prst="line">
              <a:avLst/>
            </a:prstGeom>
            <a:noFill/>
            <a:ln w="9525">
              <a:solidFill>
                <a:srgbClr val="7113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799" name="Line 78"/>
            <p:cNvSpPr>
              <a:spLocks noChangeShapeType="1"/>
            </p:cNvSpPr>
            <p:nvPr/>
          </p:nvSpPr>
          <p:spPr bwMode="auto">
            <a:xfrm flipV="1">
              <a:off x="5335628" y="6073189"/>
              <a:ext cx="522907" cy="494375"/>
            </a:xfrm>
            <a:prstGeom prst="line">
              <a:avLst/>
            </a:prstGeom>
            <a:noFill/>
            <a:ln w="9525">
              <a:solidFill>
                <a:srgbClr val="7113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800" name="Line 79"/>
            <p:cNvSpPr>
              <a:spLocks noChangeShapeType="1"/>
            </p:cNvSpPr>
            <p:nvPr/>
          </p:nvSpPr>
          <p:spPr bwMode="auto">
            <a:xfrm flipH="1" flipV="1">
              <a:off x="7346418" y="6058414"/>
              <a:ext cx="344853" cy="494376"/>
            </a:xfrm>
            <a:prstGeom prst="line">
              <a:avLst/>
            </a:prstGeom>
            <a:noFill/>
            <a:ln w="9525">
              <a:solidFill>
                <a:srgbClr val="71131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801" name="Text Box 76"/>
            <p:cNvSpPr txBox="1">
              <a:spLocks noChangeArrowheads="1"/>
            </p:cNvSpPr>
            <p:nvPr/>
          </p:nvSpPr>
          <p:spPr bwMode="auto">
            <a:xfrm>
              <a:off x="4855559" y="6474800"/>
              <a:ext cx="863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b="1" baseline="30000">
                  <a:solidFill>
                    <a:srgbClr val="71131B"/>
                  </a:solidFill>
                  <a:effectLst>
                    <a:outerShdw blurRad="38100" dist="38100" dir="2700000" algn="tl">
                      <a:srgbClr val="C0C0C0"/>
                    </a:outerShdw>
                  </a:effectLst>
                  <a:latin typeface="Times New Roman" charset="0"/>
                </a:rPr>
                <a:t>90</a:t>
              </a:r>
              <a:r>
                <a:rPr lang="en-US" altLang="x-none" sz="2000" b="1">
                  <a:solidFill>
                    <a:srgbClr val="71131B"/>
                  </a:solidFill>
                  <a:effectLst>
                    <a:outerShdw blurRad="38100" dist="38100" dir="2700000" algn="tl">
                      <a:srgbClr val="C0C0C0"/>
                    </a:outerShdw>
                  </a:effectLst>
                  <a:latin typeface="Times New Roman" charset="0"/>
                </a:rPr>
                <a:t>Sr</a:t>
              </a:r>
            </a:p>
          </p:txBody>
        </p:sp>
        <p:sp>
          <p:nvSpPr>
            <p:cNvPr id="802" name="Text Box 77"/>
            <p:cNvSpPr txBox="1">
              <a:spLocks noChangeArrowheads="1"/>
            </p:cNvSpPr>
            <p:nvPr/>
          </p:nvSpPr>
          <p:spPr bwMode="auto">
            <a:xfrm>
              <a:off x="7609764" y="6474800"/>
              <a:ext cx="863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b="1" baseline="30000" dirty="0">
                  <a:solidFill>
                    <a:srgbClr val="71131B"/>
                  </a:solidFill>
                  <a:effectLst>
                    <a:outerShdw blurRad="38100" dist="38100" dir="2700000" algn="tl">
                      <a:srgbClr val="C0C0C0"/>
                    </a:outerShdw>
                  </a:effectLst>
                  <a:latin typeface="Times New Roman" charset="0"/>
                </a:rPr>
                <a:t>137</a:t>
              </a:r>
              <a:r>
                <a:rPr lang="en-US" altLang="x-none" sz="2000" b="1" dirty="0">
                  <a:solidFill>
                    <a:srgbClr val="71131B"/>
                  </a:solidFill>
                  <a:effectLst>
                    <a:outerShdw blurRad="38100" dist="38100" dir="2700000" algn="tl">
                      <a:srgbClr val="C0C0C0"/>
                    </a:outerShdw>
                  </a:effectLst>
                  <a:latin typeface="Times New Roman" charset="0"/>
                </a:rPr>
                <a:t>Cs</a:t>
              </a:r>
            </a:p>
          </p:txBody>
        </p:sp>
      </p:grpSp>
    </p:spTree>
    <p:extLst>
      <p:ext uri="{BB962C8B-B14F-4D97-AF65-F5344CB8AC3E}">
        <p14:creationId xmlns:p14="http://schemas.microsoft.com/office/powerpoint/2010/main" val="182530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fade">
                                      <p:cBhvr>
                                        <p:cTn id="12" dur="500"/>
                                        <p:tgtEl>
                                          <p:spTgt spid="7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6"/>
                                        </p:tgtEl>
                                        <p:attrNameLst>
                                          <p:attrName>style.visibility</p:attrName>
                                        </p:attrNameLst>
                                      </p:cBhvr>
                                      <p:to>
                                        <p:strVal val="visible"/>
                                      </p:to>
                                    </p:set>
                                    <p:animEffect transition="in" filter="fade">
                                      <p:cBhvr>
                                        <p:cTn id="17" dur="5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76200"/>
            <a:ext cx="8229600" cy="693738"/>
          </a:xfrm>
        </p:spPr>
        <p:txBody>
          <a:bodyPr/>
          <a:lstStyle/>
          <a:p>
            <a:r>
              <a:rPr lang="en-US" sz="2400" b="1" cap="small" dirty="0"/>
              <a:t>t</a:t>
            </a:r>
            <a:r>
              <a:rPr lang="en-US" sz="2400" b="1" cap="small" dirty="0">
                <a:solidFill>
                  <a:schemeClr val="tx1"/>
                </a:solidFill>
              </a:rPr>
              <a:t>he nature of defense high-level nuclear waste</a:t>
            </a:r>
          </a:p>
        </p:txBody>
      </p:sp>
      <p:sp>
        <p:nvSpPr>
          <p:cNvPr id="6" name="Title 1"/>
          <p:cNvSpPr txBox="1">
            <a:spLocks/>
          </p:cNvSpPr>
          <p:nvPr/>
        </p:nvSpPr>
        <p:spPr>
          <a:xfrm>
            <a:off x="76200" y="609600"/>
            <a:ext cx="8991600" cy="48085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endParaRPr lang="en-US" sz="2000" dirty="0">
              <a:solidFill>
                <a:srgbClr val="000000"/>
              </a:solidFill>
            </a:endParaRPr>
          </a:p>
        </p:txBody>
      </p:sp>
      <p:sp>
        <p:nvSpPr>
          <p:cNvPr id="7" name="Title 1"/>
          <p:cNvSpPr txBox="1">
            <a:spLocks/>
          </p:cNvSpPr>
          <p:nvPr/>
        </p:nvSpPr>
        <p:spPr>
          <a:xfrm>
            <a:off x="609600" y="685800"/>
            <a:ext cx="7924800" cy="6937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r>
              <a:rPr lang="en-US" sz="2000" dirty="0">
                <a:solidFill>
                  <a:srgbClr val="000000"/>
                </a:solidFill>
                <a:effectLst/>
              </a:rPr>
              <a:t>HLW must be:</a:t>
            </a:r>
          </a:p>
          <a:p>
            <a:endParaRPr lang="en-US" sz="400" dirty="0">
              <a:solidFill>
                <a:srgbClr val="000000"/>
              </a:solidFill>
              <a:effectLst/>
            </a:endParaRPr>
          </a:p>
          <a:p>
            <a:pPr marL="342900" lvl="0" indent="-342900">
              <a:buFontTx/>
              <a:buChar char="-"/>
            </a:pPr>
            <a:r>
              <a:rPr lang="en-US" sz="2000" dirty="0">
                <a:solidFill>
                  <a:srgbClr val="000000"/>
                </a:solidFill>
                <a:effectLst/>
              </a:rPr>
              <a:t>highly radioactive,</a:t>
            </a:r>
          </a:p>
          <a:p>
            <a:pPr marL="342900" lvl="0" indent="-342900">
              <a:buFontTx/>
              <a:buChar char="-"/>
            </a:pPr>
            <a:endParaRPr lang="en-US" sz="300" dirty="0">
              <a:solidFill>
                <a:srgbClr val="000000"/>
              </a:solidFill>
              <a:effectLst/>
            </a:endParaRPr>
          </a:p>
          <a:p>
            <a:pPr marL="342900" lvl="0" indent="-342900">
              <a:buFontTx/>
              <a:buChar char="-"/>
            </a:pPr>
            <a:r>
              <a:rPr lang="en-US" sz="2000" dirty="0">
                <a:solidFill>
                  <a:srgbClr val="000000"/>
                </a:solidFill>
                <a:effectLst/>
              </a:rPr>
              <a:t>result from reprocessing spent nuclear fuel for weapons, and</a:t>
            </a:r>
          </a:p>
          <a:p>
            <a:pPr marL="342900" lvl="0" indent="-342900">
              <a:buFontTx/>
              <a:buChar char="-"/>
            </a:pPr>
            <a:endParaRPr lang="en-US" sz="500" dirty="0">
              <a:solidFill>
                <a:srgbClr val="000000"/>
              </a:solidFill>
              <a:effectLst/>
            </a:endParaRPr>
          </a:p>
          <a:p>
            <a:pPr marL="342900" lvl="0" indent="-342900">
              <a:buFontTx/>
              <a:buChar char="-"/>
            </a:pPr>
            <a:r>
              <a:rPr lang="en-US" sz="2000" dirty="0">
                <a:solidFill>
                  <a:srgbClr val="000000"/>
                </a:solidFill>
                <a:effectLst/>
              </a:rPr>
              <a:t>if a solid waste that was derived from liquid waste produced directly in reprocessing, it must contain fission products in </a:t>
            </a:r>
            <a:r>
              <a:rPr lang="en-US" sz="2000" i="1" dirty="0">
                <a:solidFill>
                  <a:schemeClr val="accent1">
                    <a:lumMod val="75000"/>
                  </a:schemeClr>
                </a:solidFill>
                <a:effectLst/>
              </a:rPr>
              <a:t>sufficient concentrations</a:t>
            </a:r>
            <a:r>
              <a:rPr lang="en-US" sz="2000" dirty="0">
                <a:solidFill>
                  <a:srgbClr val="000000"/>
                </a:solidFill>
                <a:effectLst/>
              </a:rPr>
              <a:t> to require permanent isolation.</a:t>
            </a:r>
          </a:p>
          <a:p>
            <a:pPr marL="342900" lvl="0" indent="-342900">
              <a:buFontTx/>
              <a:buChar char="-"/>
            </a:pPr>
            <a:endParaRPr lang="en-US" sz="1100" dirty="0">
              <a:solidFill>
                <a:srgbClr val="000000"/>
              </a:solidFill>
              <a:effectLst/>
            </a:endParaRPr>
          </a:p>
          <a:p>
            <a:r>
              <a:rPr lang="en-US" sz="2000" dirty="0">
                <a:solidFill>
                  <a:srgbClr val="000000"/>
                </a:solidFill>
                <a:effectLst/>
              </a:rPr>
              <a:t>The House Armed Services Committee provided a rationale for changing the HLW definition from the prior source-based definition to a source plus hazard-based definition -  it should matter what’s in the waste.</a:t>
            </a:r>
          </a:p>
          <a:p>
            <a:pPr lvl="0">
              <a:buFontTx/>
              <a:buChar char="-"/>
            </a:pPr>
            <a:endParaRPr lang="en-US" sz="2000" dirty="0">
              <a:solidFill>
                <a:srgbClr val="000000"/>
              </a:solidFill>
              <a:effectLst/>
            </a:endParaRPr>
          </a:p>
          <a:p>
            <a:endParaRPr lang="en-US" sz="2000" dirty="0">
              <a:solidFill>
                <a:srgbClr val="000000"/>
              </a:solidFill>
              <a:effectLst/>
            </a:endParaRPr>
          </a:p>
        </p:txBody>
      </p:sp>
      <p:sp>
        <p:nvSpPr>
          <p:cNvPr id="398" name="Title 1"/>
          <p:cNvSpPr txBox="1">
            <a:spLocks/>
          </p:cNvSpPr>
          <p:nvPr/>
        </p:nvSpPr>
        <p:spPr>
          <a:xfrm>
            <a:off x="609600" y="4114800"/>
            <a:ext cx="8229600" cy="25908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r>
              <a:rPr lang="en-US" sz="2000" dirty="0">
                <a:solidFill>
                  <a:srgbClr val="000000"/>
                </a:solidFill>
                <a:effectLst>
                  <a:innerShdw blurRad="63500" dist="50800" dir="13500000">
                    <a:prstClr val="black">
                      <a:alpha val="50000"/>
                    </a:prstClr>
                  </a:innerShdw>
                </a:effectLst>
              </a:rPr>
              <a:t>Congress provided better language to DOE when it defined high-level radioactive waste (HLW) in the Nuclear Waste Policy Act of 1982 (NWPA) directing government agencies to consider both the source and the hazard of wastes before classifying the waste as HLW or otherwise. </a:t>
            </a:r>
          </a:p>
          <a:p>
            <a:endParaRPr lang="en-US" sz="2000" dirty="0">
              <a:solidFill>
                <a:srgbClr val="000000"/>
              </a:solidFill>
              <a:effectLst>
                <a:innerShdw blurRad="63500" dist="50800" dir="13500000">
                  <a:prstClr val="black">
                    <a:alpha val="50000"/>
                  </a:prstClr>
                </a:innerShdw>
              </a:effectLst>
            </a:endParaRPr>
          </a:p>
          <a:p>
            <a:r>
              <a:rPr lang="en-US" sz="2000" dirty="0">
                <a:solidFill>
                  <a:srgbClr val="000000"/>
                </a:solidFill>
                <a:effectLst>
                  <a:innerShdw blurRad="63500" dist="50800" dir="13500000">
                    <a:prstClr val="black">
                      <a:alpha val="50000"/>
                    </a:prstClr>
                  </a:innerShdw>
                </a:effectLst>
              </a:rPr>
              <a:t>Unfortunately, at the time NRC refused to define the word </a:t>
            </a:r>
            <a:r>
              <a:rPr lang="en-US" sz="2000" i="1" dirty="0">
                <a:solidFill>
                  <a:srgbClr val="0000FF"/>
                </a:solidFill>
                <a:effectLst>
                  <a:innerShdw blurRad="63500" dist="50800" dir="13500000">
                    <a:prstClr val="black">
                      <a:alpha val="50000"/>
                    </a:prstClr>
                  </a:innerShdw>
                </a:effectLst>
              </a:rPr>
              <a:t>sufficient</a:t>
            </a:r>
            <a:r>
              <a:rPr lang="en-US" sz="2000" i="1" dirty="0">
                <a:solidFill>
                  <a:srgbClr val="000000"/>
                </a:solidFill>
                <a:effectLst>
                  <a:innerShdw blurRad="63500" dist="50800" dir="13500000">
                    <a:prstClr val="black">
                      <a:alpha val="50000"/>
                    </a:prstClr>
                  </a:innerShdw>
                </a:effectLst>
              </a:rPr>
              <a:t>, </a:t>
            </a:r>
            <a:r>
              <a:rPr lang="en-US" sz="2000" dirty="0">
                <a:solidFill>
                  <a:srgbClr val="000000"/>
                </a:solidFill>
                <a:effectLst>
                  <a:innerShdw blurRad="63500" dist="50800" dir="13500000">
                    <a:prstClr val="black">
                      <a:alpha val="50000"/>
                    </a:prstClr>
                  </a:innerShdw>
                </a:effectLst>
              </a:rPr>
              <a:t>believing that</a:t>
            </a:r>
            <a:r>
              <a:rPr lang="en-US" sz="2000" dirty="0">
                <a:effectLst>
                  <a:innerShdw blurRad="63500" dist="50800" dir="13500000">
                    <a:prstClr val="black">
                      <a:alpha val="50000"/>
                    </a:prstClr>
                  </a:innerShdw>
                </a:effectLst>
              </a:rPr>
              <a:t> </a:t>
            </a:r>
            <a:r>
              <a:rPr lang="en-US" sz="2000" i="1" dirty="0">
                <a:solidFill>
                  <a:srgbClr val="000000"/>
                </a:solidFill>
                <a:effectLst>
                  <a:innerShdw blurRad="63500" dist="50800" dir="13500000">
                    <a:prstClr val="black">
                      <a:alpha val="50000"/>
                    </a:prstClr>
                  </a:innerShdw>
                </a:effectLst>
              </a:rPr>
              <a:t>“the principles of waste classification were well known”</a:t>
            </a:r>
          </a:p>
        </p:txBody>
      </p:sp>
    </p:spTree>
    <p:extLst>
      <p:ext uri="{BB962C8B-B14F-4D97-AF65-F5344CB8AC3E}">
        <p14:creationId xmlns:p14="http://schemas.microsoft.com/office/powerpoint/2010/main" val="100397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76200"/>
            <a:ext cx="8229600" cy="693738"/>
          </a:xfrm>
        </p:spPr>
        <p:txBody>
          <a:bodyPr/>
          <a:lstStyle/>
          <a:p>
            <a:r>
              <a:rPr lang="en-US" sz="2400" b="1" cap="small" dirty="0"/>
              <a:t>t</a:t>
            </a:r>
            <a:r>
              <a:rPr lang="en-US" sz="2400" b="1" cap="small" dirty="0">
                <a:solidFill>
                  <a:schemeClr val="tx1"/>
                </a:solidFill>
              </a:rPr>
              <a:t>he nature of defense high-level nuclear waste</a:t>
            </a:r>
          </a:p>
        </p:txBody>
      </p:sp>
      <p:sp>
        <p:nvSpPr>
          <p:cNvPr id="6" name="Title 1"/>
          <p:cNvSpPr txBox="1">
            <a:spLocks/>
          </p:cNvSpPr>
          <p:nvPr/>
        </p:nvSpPr>
        <p:spPr>
          <a:xfrm>
            <a:off x="76200" y="609600"/>
            <a:ext cx="8991600" cy="48085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endParaRPr lang="en-US" sz="2000" dirty="0">
              <a:solidFill>
                <a:srgbClr val="000000"/>
              </a:solidFill>
            </a:endParaRPr>
          </a:p>
        </p:txBody>
      </p:sp>
      <p:sp>
        <p:nvSpPr>
          <p:cNvPr id="7" name="Title 1"/>
          <p:cNvSpPr txBox="1">
            <a:spLocks/>
          </p:cNvSpPr>
          <p:nvPr/>
        </p:nvSpPr>
        <p:spPr>
          <a:xfrm>
            <a:off x="762000" y="685800"/>
            <a:ext cx="7772400" cy="6937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r>
              <a:rPr lang="en-US" sz="2000" dirty="0">
                <a:solidFill>
                  <a:schemeClr val="tx1"/>
                </a:solidFill>
                <a:effectLst/>
              </a:rPr>
              <a:t>Under current policy, wastes emanating from the reprocessing of irradiated and/or spent nuclear fuel are presumed to be HLW unless formally demonstrated to not be HLW using either:</a:t>
            </a:r>
          </a:p>
          <a:p>
            <a:endParaRPr lang="en-US" sz="2000" dirty="0">
              <a:solidFill>
                <a:schemeClr val="tx1"/>
              </a:solidFill>
              <a:effectLst/>
            </a:endParaRPr>
          </a:p>
          <a:p>
            <a:pPr marL="342900" lvl="0" indent="-342900">
              <a:buFontTx/>
              <a:buChar char="-"/>
            </a:pPr>
            <a:r>
              <a:rPr lang="en-US" sz="2000" dirty="0">
                <a:solidFill>
                  <a:schemeClr val="tx1"/>
                </a:solidFill>
                <a:effectLst/>
              </a:rPr>
              <a:t>Section 3116 of the Ronald W. Reagan National Defense Authorization Act for Fiscal Year 2005 (NDAA), or  </a:t>
            </a:r>
          </a:p>
          <a:p>
            <a:pPr marL="342900" lvl="0" indent="-342900">
              <a:buFontTx/>
              <a:buChar char="-"/>
            </a:pPr>
            <a:endParaRPr lang="en-US" sz="2000" dirty="0">
              <a:solidFill>
                <a:schemeClr val="tx1"/>
              </a:solidFill>
              <a:effectLst/>
            </a:endParaRPr>
          </a:p>
          <a:p>
            <a:pPr marL="342900" indent="-342900">
              <a:buFontTx/>
              <a:buChar char="-"/>
            </a:pPr>
            <a:r>
              <a:rPr lang="en-US" sz="2000" dirty="0">
                <a:solidFill>
                  <a:schemeClr val="tx1"/>
                </a:solidFill>
                <a:effectLst/>
              </a:rPr>
              <a:t>One of the DOE Order 435.1 Waste Incidental to Reprocessing (WIR) processes (evaluation or citation) </a:t>
            </a:r>
          </a:p>
          <a:p>
            <a:pPr marL="342900" indent="-342900">
              <a:buFontTx/>
              <a:buChar char="-"/>
            </a:pPr>
            <a:endParaRPr lang="en-US" sz="2000" dirty="0">
              <a:solidFill>
                <a:schemeClr val="tx1"/>
              </a:solidFill>
            </a:endParaRPr>
          </a:p>
          <a:p>
            <a:r>
              <a:rPr lang="en-US" sz="2000" dirty="0">
                <a:solidFill>
                  <a:schemeClr val="tx1"/>
                </a:solidFill>
                <a:effectLst/>
              </a:rPr>
              <a:t>Both Section 3116 and the WIR Evaluation Process require expensive treatment and extensive analyses to demonstrate that radionuclides have been removed from the subject waste stream to the maximum extent practical along with extensive performance assessments and consultation with NRC. </a:t>
            </a:r>
          </a:p>
          <a:p>
            <a:endParaRPr lang="en-US" sz="2000" dirty="0">
              <a:solidFill>
                <a:schemeClr val="tx1"/>
              </a:solidFill>
              <a:effectLst/>
            </a:endParaRPr>
          </a:p>
          <a:p>
            <a:r>
              <a:rPr lang="en-US" sz="2000" dirty="0">
                <a:solidFill>
                  <a:schemeClr val="tx1"/>
                </a:solidFill>
                <a:effectLst/>
              </a:rPr>
              <a:t>Each waste determination made using Section 3116 or the WIR Evaluation Process can take three to five years to complete and can cost several million dollars. </a:t>
            </a:r>
          </a:p>
          <a:p>
            <a:r>
              <a:rPr lang="en-US" sz="2000" dirty="0">
                <a:solidFill>
                  <a:schemeClr val="tx1"/>
                </a:solidFill>
              </a:rPr>
              <a:t> </a:t>
            </a:r>
          </a:p>
        </p:txBody>
      </p:sp>
    </p:spTree>
    <p:extLst>
      <p:ext uri="{BB962C8B-B14F-4D97-AF65-F5344CB8AC3E}">
        <p14:creationId xmlns:p14="http://schemas.microsoft.com/office/powerpoint/2010/main" val="1063791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677862"/>
            <a:ext cx="8991600" cy="4808538"/>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r>
              <a:rPr lang="en-US" sz="2000" dirty="0">
                <a:solidFill>
                  <a:srgbClr val="000000"/>
                </a:solidFill>
              </a:rPr>
              <a:t>T</a:t>
            </a:r>
            <a:r>
              <a:rPr lang="en-US" sz="2000" dirty="0">
                <a:solidFill>
                  <a:srgbClr val="000000"/>
                </a:solidFill>
                <a:effectLst/>
              </a:rPr>
              <a:t>o find a conservative interpretation of </a:t>
            </a:r>
            <a:r>
              <a:rPr lang="en-US" sz="2000" i="1" dirty="0">
                <a:solidFill>
                  <a:srgbClr val="0000FF"/>
                </a:solidFill>
              </a:rPr>
              <a:t>sufficient</a:t>
            </a:r>
            <a:r>
              <a:rPr lang="en-US" sz="2000" dirty="0">
                <a:solidFill>
                  <a:srgbClr val="000000"/>
                </a:solidFill>
              </a:rPr>
              <a:t>,</a:t>
            </a:r>
            <a:r>
              <a:rPr lang="en-US" sz="2000" dirty="0">
                <a:solidFill>
                  <a:srgbClr val="000000"/>
                </a:solidFill>
                <a:effectLst/>
              </a:rPr>
              <a:t> the best and only reasonable place is:</a:t>
            </a:r>
            <a:endParaRPr lang="en-US" sz="2000" dirty="0">
              <a:solidFill>
                <a:srgbClr val="000000"/>
              </a:solidFill>
            </a:endParaRPr>
          </a:p>
          <a:p>
            <a:pPr marL="398463" indent="-227013">
              <a:spcBef>
                <a:spcPts val="1800"/>
              </a:spcBef>
              <a:buFont typeface="Arial"/>
              <a:buChar char="•"/>
            </a:pPr>
            <a:r>
              <a:rPr lang="en-US" sz="2000" dirty="0">
                <a:solidFill>
                  <a:srgbClr val="000000"/>
                </a:solidFill>
              </a:rPr>
              <a:t>10 CFR 61.55 defines these </a:t>
            </a:r>
            <a:r>
              <a:rPr lang="en-US" sz="2000" i="1" dirty="0">
                <a:solidFill>
                  <a:srgbClr val="0000FF"/>
                </a:solidFill>
              </a:rPr>
              <a:t>sufficient</a:t>
            </a:r>
            <a:r>
              <a:rPr lang="en-US" sz="2000" dirty="0">
                <a:solidFill>
                  <a:srgbClr val="0000FF"/>
                </a:solidFill>
              </a:rPr>
              <a:t> </a:t>
            </a:r>
            <a:r>
              <a:rPr lang="en-US" sz="2000" dirty="0">
                <a:solidFill>
                  <a:srgbClr val="000000"/>
                </a:solidFill>
              </a:rPr>
              <a:t>limits as 7 Ci/liter for </a:t>
            </a:r>
            <a:r>
              <a:rPr lang="en-US" sz="2000" baseline="30000" dirty="0">
                <a:solidFill>
                  <a:srgbClr val="000000"/>
                </a:solidFill>
              </a:rPr>
              <a:t>90</a:t>
            </a:r>
            <a:r>
              <a:rPr lang="en-US" sz="2000" dirty="0">
                <a:solidFill>
                  <a:srgbClr val="000000"/>
                </a:solidFill>
              </a:rPr>
              <a:t>Sr and 4.6 Ci/liter for </a:t>
            </a:r>
            <a:r>
              <a:rPr lang="en-US" sz="2000" baseline="30000" dirty="0">
                <a:solidFill>
                  <a:srgbClr val="000000"/>
                </a:solidFill>
              </a:rPr>
              <a:t>137</a:t>
            </a:r>
            <a:r>
              <a:rPr lang="en-US" sz="2000" dirty="0">
                <a:solidFill>
                  <a:srgbClr val="000000"/>
                </a:solidFill>
              </a:rPr>
              <a:t>Cs, below which radioactive waste can go into a shallow landfill.</a:t>
            </a:r>
          </a:p>
        </p:txBody>
      </p:sp>
      <p:sp>
        <p:nvSpPr>
          <p:cNvPr id="8" name="Title 1"/>
          <p:cNvSpPr txBox="1">
            <a:spLocks/>
          </p:cNvSpPr>
          <p:nvPr/>
        </p:nvSpPr>
        <p:spPr>
          <a:xfrm>
            <a:off x="304800" y="76200"/>
            <a:ext cx="8229600"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cap="small" dirty="0"/>
              <a:t>the nature of defense high-level nuclear waste</a:t>
            </a:r>
          </a:p>
        </p:txBody>
      </p:sp>
      <p:sp>
        <p:nvSpPr>
          <p:cNvPr id="7" name="Title 1"/>
          <p:cNvSpPr txBox="1">
            <a:spLocks/>
          </p:cNvSpPr>
          <p:nvPr/>
        </p:nvSpPr>
        <p:spPr>
          <a:xfrm>
            <a:off x="381000" y="2362200"/>
            <a:ext cx="8382000" cy="27432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71450">
              <a:spcBef>
                <a:spcPts val="600"/>
              </a:spcBef>
            </a:pPr>
            <a:r>
              <a:rPr lang="en-US" sz="2000" dirty="0">
                <a:solidFill>
                  <a:srgbClr val="000000"/>
                </a:solidFill>
              </a:rPr>
              <a:t>99% of Hanford HLW tanks have less than 1 Ci/liter of either </a:t>
            </a:r>
            <a:r>
              <a:rPr lang="en-US" sz="2000" baseline="30000" dirty="0">
                <a:solidFill>
                  <a:srgbClr val="000000"/>
                </a:solidFill>
              </a:rPr>
              <a:t>90</a:t>
            </a:r>
            <a:r>
              <a:rPr lang="en-US" sz="2000" dirty="0">
                <a:solidFill>
                  <a:srgbClr val="000000"/>
                </a:solidFill>
              </a:rPr>
              <a:t>Sr or </a:t>
            </a:r>
            <a:r>
              <a:rPr lang="en-US" sz="2000" baseline="30000" dirty="0">
                <a:solidFill>
                  <a:srgbClr val="000000"/>
                </a:solidFill>
              </a:rPr>
              <a:t>137</a:t>
            </a:r>
            <a:r>
              <a:rPr lang="en-US" sz="2000" dirty="0">
                <a:solidFill>
                  <a:srgbClr val="000000"/>
                </a:solidFill>
              </a:rPr>
              <a:t>Cs</a:t>
            </a:r>
          </a:p>
          <a:p>
            <a:pPr marL="171450">
              <a:spcBef>
                <a:spcPts val="600"/>
              </a:spcBef>
            </a:pPr>
            <a:endParaRPr lang="en-US" sz="600" dirty="0">
              <a:solidFill>
                <a:srgbClr val="000000"/>
              </a:solidFill>
            </a:endParaRPr>
          </a:p>
          <a:p>
            <a:pPr marL="677863" lvl="1" indent="-227013">
              <a:spcBef>
                <a:spcPts val="0"/>
              </a:spcBef>
              <a:buFont typeface="Arial"/>
              <a:buChar char="•"/>
            </a:pPr>
            <a:r>
              <a:rPr lang="en-US" sz="2000" dirty="0">
                <a:solidFill>
                  <a:srgbClr val="000000"/>
                </a:solidFill>
                <a:latin typeface="+mj-lt"/>
              </a:rPr>
              <a:t>most Cs/</a:t>
            </a:r>
            <a:r>
              <a:rPr lang="en-US" sz="2000" dirty="0" err="1">
                <a:solidFill>
                  <a:srgbClr val="000000"/>
                </a:solidFill>
                <a:latin typeface="+mj-lt"/>
              </a:rPr>
              <a:t>Sr</a:t>
            </a:r>
            <a:r>
              <a:rPr lang="en-US" sz="2000" dirty="0">
                <a:solidFill>
                  <a:srgbClr val="000000"/>
                </a:solidFill>
                <a:latin typeface="+mj-lt"/>
              </a:rPr>
              <a:t> removed for use in research and to control heat in the tanks, and the rest has gone through 1 or 2 decay lives</a:t>
            </a:r>
          </a:p>
          <a:p>
            <a:pPr marL="677863" lvl="1" indent="-227013">
              <a:spcBef>
                <a:spcPts val="0"/>
              </a:spcBef>
              <a:buFont typeface="Arial"/>
              <a:buChar char="•"/>
            </a:pPr>
            <a:endParaRPr lang="en-US" sz="1100" dirty="0">
              <a:solidFill>
                <a:srgbClr val="000000"/>
              </a:solidFill>
              <a:latin typeface="+mj-lt"/>
            </a:endParaRPr>
          </a:p>
          <a:p>
            <a:pPr marL="677863" lvl="1" indent="-227013">
              <a:spcBef>
                <a:spcPts val="0"/>
              </a:spcBef>
              <a:buFont typeface="Arial"/>
              <a:buChar char="•"/>
            </a:pPr>
            <a:r>
              <a:rPr lang="en-US" sz="2000" dirty="0">
                <a:solidFill>
                  <a:srgbClr val="000000"/>
                </a:solidFill>
                <a:latin typeface="+mj-lt"/>
              </a:rPr>
              <a:t>some of the waste has alpha-emitting radionuclides exceeding 100 nanoCi/g of </a:t>
            </a:r>
            <a:r>
              <a:rPr lang="en-US" sz="2000" baseline="30000" dirty="0">
                <a:solidFill>
                  <a:srgbClr val="000000"/>
                </a:solidFill>
                <a:latin typeface="+mj-lt"/>
              </a:rPr>
              <a:t>239</a:t>
            </a:r>
            <a:r>
              <a:rPr lang="en-US" sz="2000" dirty="0">
                <a:solidFill>
                  <a:srgbClr val="000000"/>
                </a:solidFill>
                <a:latin typeface="+mj-lt"/>
              </a:rPr>
              <a:t>Pu equivalent (lower limit for TRU in WIPP) and all have radioactivity less than 23 Ci/liter (upper limit for TRU in WIPP) </a:t>
            </a:r>
          </a:p>
        </p:txBody>
      </p:sp>
      <p:sp>
        <p:nvSpPr>
          <p:cNvPr id="9" name="Title 1"/>
          <p:cNvSpPr txBox="1">
            <a:spLocks/>
          </p:cNvSpPr>
          <p:nvPr/>
        </p:nvSpPr>
        <p:spPr>
          <a:xfrm>
            <a:off x="0" y="4800600"/>
            <a:ext cx="8991600" cy="8382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165100" indent="6350"/>
            <a:r>
              <a:rPr lang="en-US" sz="2000" dirty="0">
                <a:solidFill>
                  <a:schemeClr val="tx1"/>
                </a:solidFill>
              </a:rPr>
              <a:t>Therefore, 56 million out of 57 million gallons of Hanford HLW tank waste is no longer HLW except in name, but does meet the material definition of TRU (about six million gallons) or LLW (about 50 </a:t>
            </a:r>
            <a:r>
              <a:rPr lang="en-US" sz="2000">
                <a:solidFill>
                  <a:schemeClr val="tx1"/>
                </a:solidFill>
              </a:rPr>
              <a:t>million gallons)</a:t>
            </a:r>
            <a:endParaRPr lang="en-US" sz="2000" dirty="0">
              <a:solidFill>
                <a:schemeClr val="tx1"/>
              </a:solidFill>
            </a:endParaRPr>
          </a:p>
          <a:p>
            <a:pPr marL="341313" indent="-169863"/>
            <a:endParaRPr lang="en-US" sz="2000" dirty="0">
              <a:solidFill>
                <a:schemeClr val="tx1"/>
              </a:solidFill>
            </a:endParaRPr>
          </a:p>
        </p:txBody>
      </p:sp>
      <p:sp>
        <p:nvSpPr>
          <p:cNvPr id="10" name="Title 1"/>
          <p:cNvSpPr txBox="1">
            <a:spLocks/>
          </p:cNvSpPr>
          <p:nvPr/>
        </p:nvSpPr>
        <p:spPr>
          <a:xfrm>
            <a:off x="0" y="5875338"/>
            <a:ext cx="8991600" cy="906462"/>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341313" indent="-169863"/>
            <a:r>
              <a:rPr lang="en-US" sz="2000">
                <a:solidFill>
                  <a:schemeClr val="tx1"/>
                </a:solidFill>
              </a:rPr>
              <a:t>Is </a:t>
            </a:r>
            <a:r>
              <a:rPr lang="en-US" sz="2000" dirty="0">
                <a:solidFill>
                  <a:schemeClr val="tx1"/>
                </a:solidFill>
              </a:rPr>
              <a:t>it possible to incorporate this observation into our long-term disposal program?</a:t>
            </a:r>
          </a:p>
          <a:p>
            <a:pPr marL="341313" indent="-169863" algn="ctr">
              <a:spcBef>
                <a:spcPts val="600"/>
              </a:spcBef>
            </a:pPr>
            <a:r>
              <a:rPr lang="en-US" sz="2000" dirty="0">
                <a:solidFill>
                  <a:schemeClr val="tx1"/>
                </a:solidFill>
              </a:rPr>
              <a:t>Do we care what’s real?</a:t>
            </a:r>
          </a:p>
          <a:p>
            <a:pPr marL="341313" indent="-169863"/>
            <a:endParaRPr lang="en-US" sz="2000" dirty="0">
              <a:solidFill>
                <a:schemeClr val="tx1"/>
              </a:solidFill>
            </a:endParaRPr>
          </a:p>
          <a:p>
            <a:pPr marL="341313" indent="-169863"/>
            <a:endParaRPr lang="en-US" sz="2000" dirty="0">
              <a:solidFill>
                <a:schemeClr val="tx1"/>
              </a:solidFill>
            </a:endParaRPr>
          </a:p>
        </p:txBody>
      </p:sp>
    </p:spTree>
    <p:extLst>
      <p:ext uri="{BB962C8B-B14F-4D97-AF65-F5344CB8AC3E}">
        <p14:creationId xmlns:p14="http://schemas.microsoft.com/office/powerpoint/2010/main" val="209296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7651" name="Content Placeholder 2"/>
          <p:cNvSpPr>
            <a:spLocks noGrp="1"/>
          </p:cNvSpPr>
          <p:nvPr>
            <p:ph idx="4294967295"/>
          </p:nvPr>
        </p:nvSpPr>
        <p:spPr>
          <a:xfrm>
            <a:off x="304800" y="685800"/>
            <a:ext cx="8686800" cy="6019800"/>
          </a:xfrm>
          <a:prstGeom prst="rect">
            <a:avLst/>
          </a:prstGeom>
        </p:spPr>
        <p:txBody>
          <a:bodyPr>
            <a:noAutofit/>
          </a:bodyPr>
          <a:lstStyle/>
          <a:p>
            <a:pPr marL="455613" indent="-455613">
              <a:lnSpc>
                <a:spcPct val="100000"/>
              </a:lnSpc>
              <a:spcBef>
                <a:spcPct val="0"/>
              </a:spcBef>
              <a:buClr>
                <a:schemeClr val="tx1"/>
              </a:buClr>
              <a:buFont typeface="Wingdings" pitchFamily="2" charset="2"/>
              <a:buNone/>
              <a:defRPr/>
            </a:pPr>
            <a:r>
              <a:rPr lang="en-US" sz="2000" b="1" dirty="0">
                <a:solidFill>
                  <a:srgbClr val="000000"/>
                </a:solidFill>
                <a:effectLst/>
                <a:latin typeface="Arial"/>
                <a:cs typeface="Arial"/>
              </a:rPr>
              <a:t>Scenarios –   1) vitrify all     2) vitrify a little (600k gallons direct </a:t>
            </a:r>
            <a:r>
              <a:rPr lang="en-US" sz="2000" b="1" dirty="0" err="1">
                <a:solidFill>
                  <a:srgbClr val="000000"/>
                </a:solidFill>
                <a:effectLst/>
                <a:latin typeface="Arial"/>
                <a:cs typeface="Arial"/>
              </a:rPr>
              <a:t>vit</a:t>
            </a:r>
            <a:r>
              <a:rPr lang="en-US" sz="2000" b="1" dirty="0">
                <a:solidFill>
                  <a:srgbClr val="000000"/>
                </a:solidFill>
                <a:effectLst/>
                <a:latin typeface="Arial"/>
                <a:cs typeface="Arial"/>
              </a:rPr>
              <a:t>)</a:t>
            </a:r>
          </a:p>
          <a:p>
            <a:pPr marL="341313" indent="-284163">
              <a:spcBef>
                <a:spcPts val="1200"/>
              </a:spcBef>
              <a:buClr>
                <a:schemeClr val="tx1"/>
              </a:buClr>
              <a:defRPr/>
            </a:pPr>
            <a:r>
              <a:rPr lang="en-US" sz="1800" b="1" dirty="0">
                <a:solidFill>
                  <a:srgbClr val="000000"/>
                </a:solidFill>
                <a:effectLst/>
                <a:latin typeface="Arial"/>
                <a:cs typeface="Arial"/>
              </a:rPr>
              <a:t>Waste Sludge (11 million gallons)  </a:t>
            </a:r>
            <a:endParaRPr lang="en-US" sz="2000" b="1" dirty="0">
              <a:solidFill>
                <a:srgbClr val="000000"/>
              </a:solidFill>
              <a:effectLst/>
              <a:latin typeface="Arial"/>
              <a:cs typeface="Arial"/>
            </a:endParaRPr>
          </a:p>
          <a:p>
            <a:pPr marL="455613" lvl="1" indent="-227013">
              <a:spcBef>
                <a:spcPts val="900"/>
              </a:spcBef>
            </a:pPr>
            <a:r>
              <a:rPr lang="en-US" sz="1800" b="1" dirty="0">
                <a:solidFill>
                  <a:srgbClr val="000000"/>
                </a:solidFill>
                <a:effectLst/>
                <a:latin typeface="Arial"/>
                <a:cs typeface="Arial"/>
              </a:rPr>
              <a:t>1.4 million gallons is contact-handled transuranic waste (CH) that could be retrieved, dried, packaged, and disposed of at WIPP following a Class 3 Permit Modification approved by the State of New Mexico -- much of this is in the leaking tanks</a:t>
            </a:r>
          </a:p>
          <a:p>
            <a:pPr marL="455613" lvl="1" indent="-227013">
              <a:spcBef>
                <a:spcPts val="900"/>
              </a:spcBef>
            </a:pPr>
            <a:r>
              <a:rPr lang="en-US" sz="1800" b="1" dirty="0">
                <a:solidFill>
                  <a:srgbClr val="000000"/>
                </a:solidFill>
                <a:effectLst/>
                <a:latin typeface="Arial"/>
                <a:cs typeface="Arial"/>
              </a:rPr>
              <a:t>9.6 million, presently intended for pretreatment in the WTP, could be dried and </a:t>
            </a:r>
            <a:r>
              <a:rPr lang="en-US" sz="1800" b="1" dirty="0">
                <a:solidFill>
                  <a:srgbClr val="000000"/>
                </a:solidFill>
                <a:latin typeface="Arial"/>
                <a:cs typeface="Arial"/>
              </a:rPr>
              <a:t>p</a:t>
            </a:r>
            <a:r>
              <a:rPr lang="en-US" sz="1800" b="1" dirty="0">
                <a:solidFill>
                  <a:srgbClr val="000000"/>
                </a:solidFill>
                <a:effectLst/>
                <a:latin typeface="Arial"/>
                <a:cs typeface="Arial"/>
              </a:rPr>
              <a:t>ackaged for about a fourth of the cost of the WTP, resulting in about 3.5 million gallons of packaged waste acceptable to WIPP in &lt; 20 years. </a:t>
            </a:r>
          </a:p>
          <a:p>
            <a:pPr marL="455613" lvl="1" indent="-227013">
              <a:spcBef>
                <a:spcPts val="900"/>
              </a:spcBef>
            </a:pPr>
            <a:r>
              <a:rPr lang="en-US" sz="1800" b="1" dirty="0">
                <a:solidFill>
                  <a:srgbClr val="000000"/>
                </a:solidFill>
                <a:effectLst/>
                <a:latin typeface="Arial"/>
                <a:cs typeface="Arial"/>
              </a:rPr>
              <a:t>Rail transport using dedicated containers and trains - rail spurs already in place </a:t>
            </a:r>
            <a:r>
              <a:rPr lang="en-US" sz="1800" b="1" dirty="0">
                <a:solidFill>
                  <a:srgbClr val="000000"/>
                </a:solidFill>
                <a:latin typeface="Arial"/>
                <a:cs typeface="Arial"/>
              </a:rPr>
              <a:t>at Hanford </a:t>
            </a:r>
            <a:r>
              <a:rPr lang="en-US" sz="1800" b="1" dirty="0">
                <a:solidFill>
                  <a:srgbClr val="000000"/>
                </a:solidFill>
                <a:effectLst/>
                <a:latin typeface="Arial"/>
                <a:cs typeface="Arial"/>
              </a:rPr>
              <a:t>and WIPP</a:t>
            </a:r>
          </a:p>
          <a:p>
            <a:pPr marL="455613" lvl="1" indent="-227013">
              <a:spcBef>
                <a:spcPts val="900"/>
              </a:spcBef>
            </a:pPr>
            <a:r>
              <a:rPr lang="en-US" sz="1800" b="1" dirty="0">
                <a:solidFill>
                  <a:srgbClr val="000000"/>
                </a:solidFill>
                <a:effectLst/>
                <a:latin typeface="Arial"/>
                <a:cs typeface="Arial"/>
              </a:rPr>
              <a:t>&lt; $10 billion total</a:t>
            </a:r>
            <a:endParaRPr lang="en-US" sz="1800" b="1" dirty="0">
              <a:solidFill>
                <a:srgbClr val="000000"/>
              </a:solidFill>
              <a:latin typeface="Arial"/>
              <a:cs typeface="Arial"/>
            </a:endParaRPr>
          </a:p>
          <a:p>
            <a:pPr marL="455613" lvl="1" indent="-227013"/>
            <a:endParaRPr lang="en-US" sz="900" b="1" dirty="0">
              <a:solidFill>
                <a:srgbClr val="000000"/>
              </a:solidFill>
              <a:effectLst/>
              <a:latin typeface="Arial"/>
              <a:cs typeface="Arial"/>
            </a:endParaRPr>
          </a:p>
          <a:p>
            <a:pPr marL="292100" indent="-292100">
              <a:buClrTx/>
            </a:pPr>
            <a:r>
              <a:rPr lang="en-US" sz="1800" b="1" dirty="0" err="1">
                <a:solidFill>
                  <a:srgbClr val="000000"/>
                </a:solidFill>
                <a:latin typeface="Arial"/>
                <a:cs typeface="Arial"/>
              </a:rPr>
              <a:t>Saltcake</a:t>
            </a:r>
            <a:r>
              <a:rPr lang="en-US" sz="1800" b="1" dirty="0">
                <a:solidFill>
                  <a:srgbClr val="000000"/>
                </a:solidFill>
                <a:latin typeface="Arial"/>
                <a:cs typeface="Arial"/>
              </a:rPr>
              <a:t> and Supernatant Waste (45 million gallons) </a:t>
            </a:r>
          </a:p>
          <a:p>
            <a:pPr lvl="1"/>
            <a:r>
              <a:rPr lang="en-US" sz="1600" b="1" dirty="0">
                <a:solidFill>
                  <a:srgbClr val="000000"/>
                </a:solidFill>
                <a:latin typeface="Arial"/>
                <a:cs typeface="Arial"/>
              </a:rPr>
              <a:t>supernatant, mixed with water, used to dissolve tank </a:t>
            </a:r>
            <a:r>
              <a:rPr lang="en-US" sz="1600" b="1" dirty="0" err="1">
                <a:solidFill>
                  <a:srgbClr val="000000"/>
                </a:solidFill>
                <a:latin typeface="Arial"/>
                <a:cs typeface="Arial"/>
              </a:rPr>
              <a:t>saltcake</a:t>
            </a:r>
            <a:r>
              <a:rPr lang="en-US" sz="1600" b="1" dirty="0">
                <a:solidFill>
                  <a:srgbClr val="000000"/>
                </a:solidFill>
                <a:latin typeface="Arial"/>
                <a:cs typeface="Arial"/>
              </a:rPr>
              <a:t> wastes </a:t>
            </a:r>
          </a:p>
          <a:p>
            <a:pPr lvl="1"/>
            <a:r>
              <a:rPr lang="en-US" sz="1600" b="1" dirty="0">
                <a:solidFill>
                  <a:srgbClr val="000000"/>
                </a:solidFill>
                <a:latin typeface="Arial"/>
                <a:cs typeface="Arial"/>
              </a:rPr>
              <a:t>could be immobilized as LAW for disposal at Hanford or Texas using a combination of drying and cast-stoning for about $12 billion</a:t>
            </a:r>
          </a:p>
          <a:p>
            <a:pPr marL="457200" lvl="1">
              <a:buClrTx/>
              <a:buNone/>
            </a:pPr>
            <a:endParaRPr lang="en-US" sz="800" b="1" dirty="0">
              <a:solidFill>
                <a:srgbClr val="000000"/>
              </a:solidFill>
              <a:latin typeface="Arial"/>
              <a:cs typeface="Arial"/>
            </a:endParaRPr>
          </a:p>
          <a:p>
            <a:pPr marL="292100" indent="-292100">
              <a:buClrTx/>
            </a:pPr>
            <a:r>
              <a:rPr lang="en-US" sz="1600" b="1" dirty="0">
                <a:solidFill>
                  <a:srgbClr val="000000"/>
                </a:solidFill>
                <a:latin typeface="Arial"/>
                <a:cs typeface="Arial"/>
              </a:rPr>
              <a:t>Or liquid could be dried down to about 35 million gallons of solid, and disposed in WIPP, taking an additional 15 years for WIPP, totaling &lt; $8 billion</a:t>
            </a:r>
          </a:p>
          <a:p>
            <a:pPr marL="455613" lvl="1" indent="-227013"/>
            <a:endParaRPr lang="en-US" sz="1600" b="1" dirty="0">
              <a:solidFill>
                <a:srgbClr val="000000"/>
              </a:solidFill>
              <a:effectLst/>
              <a:latin typeface="Arial"/>
              <a:cs typeface="Arial"/>
            </a:endParaRPr>
          </a:p>
        </p:txBody>
      </p:sp>
      <p:sp>
        <p:nvSpPr>
          <p:cNvPr id="6" name="Title 1"/>
          <p:cNvSpPr>
            <a:spLocks noGrp="1"/>
          </p:cNvSpPr>
          <p:nvPr>
            <p:ph type="title" idx="4294967295"/>
          </p:nvPr>
        </p:nvSpPr>
        <p:spPr>
          <a:xfrm>
            <a:off x="457200" y="228600"/>
            <a:ext cx="8534400" cy="457200"/>
          </a:xfrm>
          <a:prstGeom prst="rect">
            <a:avLst/>
          </a:prstGeom>
        </p:spPr>
        <p:txBody>
          <a:bodyPr/>
          <a:lstStyle/>
          <a:p>
            <a:r>
              <a:rPr lang="en-US" sz="2000" b="1" dirty="0">
                <a:solidFill>
                  <a:schemeClr val="tx1"/>
                </a:solidFill>
                <a:latin typeface="Arial"/>
                <a:cs typeface="Arial"/>
              </a:rPr>
              <a:t>What would an alternative plan look like for Hanford Tank waste?</a:t>
            </a:r>
            <a:endParaRPr lang="en-US" sz="1400" b="1" dirty="0">
              <a:solidFill>
                <a:srgbClr val="000000"/>
              </a:solidFill>
              <a:latin typeface="Arial"/>
              <a:cs typeface="Arial"/>
            </a:endParaRPr>
          </a:p>
        </p:txBody>
      </p:sp>
    </p:spTree>
    <p:extLst>
      <p:ext uri="{BB962C8B-B14F-4D97-AF65-F5344CB8AC3E}">
        <p14:creationId xmlns:p14="http://schemas.microsoft.com/office/powerpoint/2010/main" val="1872206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57200" y="685800"/>
            <a:ext cx="8534400" cy="457200"/>
          </a:xfrm>
          <a:prstGeom prst="rect">
            <a:avLst/>
          </a:prstGeom>
        </p:spPr>
        <p:txBody>
          <a:bodyPr/>
          <a:lstStyle/>
          <a:p>
            <a:r>
              <a:rPr lang="en-US" sz="2200" b="1" dirty="0">
                <a:solidFill>
                  <a:schemeClr val="tx1"/>
                </a:solidFill>
                <a:latin typeface="Arial"/>
                <a:cs typeface="Arial"/>
              </a:rPr>
              <a:t>What would an alternative plan look like for Hanford HLW?</a:t>
            </a:r>
            <a:endParaRPr lang="en-US" sz="2200" b="1" dirty="0">
              <a:solidFill>
                <a:srgbClr val="000000"/>
              </a:solidFill>
              <a:latin typeface="Arial"/>
              <a:cs typeface="Arial"/>
            </a:endParaRPr>
          </a:p>
        </p:txBody>
      </p:sp>
      <p:sp>
        <p:nvSpPr>
          <p:cNvPr id="5" name="Title 1"/>
          <p:cNvSpPr txBox="1">
            <a:spLocks/>
          </p:cNvSpPr>
          <p:nvPr/>
        </p:nvSpPr>
        <p:spPr>
          <a:xfrm>
            <a:off x="76200" y="1828800"/>
            <a:ext cx="8534400" cy="4419600"/>
          </a:xfrm>
          <a:prstGeom prst="rect">
            <a:avLst/>
          </a:prstGeom>
        </p:spPr>
        <p:txBody>
          <a:bodyPr vert="horz"/>
          <a:lstStyle>
            <a:lvl1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mj-lt"/>
                <a:ea typeface="+mj-ea"/>
                <a:cs typeface="ＭＳ Ｐゴシック" charset="0"/>
              </a:defRPr>
            </a:lvl1pPr>
            <a:lvl2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2pPr>
            <a:lvl3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3pPr>
            <a:lvl4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4pPr>
            <a:lvl5pPr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cs typeface="ＭＳ Ｐゴシック" charset="0"/>
              </a:defRPr>
            </a:lvl5pPr>
            <a:lvl6pPr marL="4572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6pPr>
            <a:lvl7pPr marL="9144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7pPr>
            <a:lvl8pPr marL="13716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8pPr>
            <a:lvl9pPr marL="1828800" algn="l" rtl="0" eaLnBrk="0" fontAlgn="base" hangingPunct="0">
              <a:spcBef>
                <a:spcPct val="0"/>
              </a:spcBef>
              <a:spcAft>
                <a:spcPct val="0"/>
              </a:spcAft>
              <a:defRPr sz="3200" b="1">
                <a:solidFill>
                  <a:srgbClr val="D93192"/>
                </a:solidFill>
                <a:effectLst>
                  <a:outerShdw blurRad="38100" dist="38100" dir="2700000" algn="tl">
                    <a:srgbClr val="DDDDDD"/>
                  </a:outerShdw>
                </a:effectLst>
                <a:latin typeface="Helvetica" charset="0"/>
                <a:ea typeface="ＭＳ Ｐゴシック" charset="0"/>
              </a:defRPr>
            </a:lvl9pPr>
          </a:lstStyle>
          <a:p>
            <a:pPr marL="279400" algn="r">
              <a:lnSpc>
                <a:spcPct val="150000"/>
              </a:lnSpc>
              <a:tabLst>
                <a:tab pos="5943600" algn="r"/>
              </a:tabLst>
            </a:pPr>
            <a:r>
              <a:rPr lang="en-US" sz="2400" dirty="0">
                <a:solidFill>
                  <a:schemeClr val="tx1"/>
                </a:solidFill>
                <a:latin typeface="Arial"/>
                <a:cs typeface="Arial"/>
              </a:rPr>
              <a:t>Baseline </a:t>
            </a:r>
            <a:r>
              <a:rPr lang="en-US" sz="1800" dirty="0">
                <a:solidFill>
                  <a:schemeClr val="tx1"/>
                </a:solidFill>
                <a:latin typeface="Arial"/>
                <a:cs typeface="Arial"/>
              </a:rPr>
              <a:t>(as HLW) </a:t>
            </a:r>
            <a:r>
              <a:rPr lang="en-US" sz="2400" dirty="0">
                <a:solidFill>
                  <a:schemeClr val="tx1"/>
                </a:solidFill>
                <a:latin typeface="Arial"/>
                <a:cs typeface="Arial"/>
              </a:rPr>
              <a:t>    &gt; $400 billion  &gt; 60 years</a:t>
            </a:r>
          </a:p>
          <a:p>
            <a:pPr marL="279400" algn="r">
              <a:lnSpc>
                <a:spcPct val="150000"/>
              </a:lnSpc>
              <a:tabLst>
                <a:tab pos="5943600" algn="r"/>
              </a:tabLst>
            </a:pPr>
            <a:r>
              <a:rPr lang="en-US" sz="2400" dirty="0">
                <a:solidFill>
                  <a:schemeClr val="tx1"/>
                </a:solidFill>
                <a:latin typeface="Arial"/>
                <a:cs typeface="Arial"/>
              </a:rPr>
              <a:t>Alternative </a:t>
            </a:r>
            <a:r>
              <a:rPr lang="en-US" sz="1800" dirty="0">
                <a:solidFill>
                  <a:schemeClr val="tx1"/>
                </a:solidFill>
                <a:latin typeface="Arial"/>
                <a:cs typeface="Arial"/>
              </a:rPr>
              <a:t>(as TRU/LLW + HLW)      </a:t>
            </a:r>
            <a:r>
              <a:rPr lang="en-US" sz="2400" dirty="0">
                <a:solidFill>
                  <a:schemeClr val="tx1"/>
                </a:solidFill>
                <a:latin typeface="Arial"/>
                <a:cs typeface="Arial"/>
              </a:rPr>
              <a:t>	&lt; $50 billion    &lt; 30 years</a:t>
            </a:r>
          </a:p>
          <a:p>
            <a:pPr marL="798513">
              <a:lnSpc>
                <a:spcPct val="150000"/>
              </a:lnSpc>
              <a:tabLst>
                <a:tab pos="5943600" algn="r"/>
              </a:tabLst>
            </a:pPr>
            <a:endParaRPr lang="en-US" sz="1050" dirty="0">
              <a:solidFill>
                <a:schemeClr val="tx1"/>
              </a:solidFill>
              <a:latin typeface="Arial"/>
              <a:cs typeface="Arial"/>
            </a:endParaRPr>
          </a:p>
          <a:p>
            <a:pPr marL="341313" algn="ctr">
              <a:lnSpc>
                <a:spcPct val="150000"/>
              </a:lnSpc>
              <a:tabLst>
                <a:tab pos="5943600" algn="r"/>
              </a:tabLst>
            </a:pPr>
            <a:r>
              <a:rPr lang="en-US" sz="2000" dirty="0">
                <a:solidFill>
                  <a:schemeClr val="tx1"/>
                </a:solidFill>
                <a:latin typeface="Arial"/>
                <a:cs typeface="Arial"/>
              </a:rPr>
              <a:t>This alternative is likely the only path to satisfy the anticipated cost and schedule deadlines of the Tri-Party Agreement</a:t>
            </a:r>
          </a:p>
          <a:p>
            <a:pPr marL="341313" algn="ctr">
              <a:lnSpc>
                <a:spcPct val="150000"/>
              </a:lnSpc>
              <a:tabLst>
                <a:tab pos="5943600" algn="r"/>
              </a:tabLst>
            </a:pPr>
            <a:endParaRPr lang="en-US" sz="2000" dirty="0">
              <a:solidFill>
                <a:schemeClr val="tx1"/>
              </a:solidFill>
              <a:latin typeface="Arial"/>
              <a:cs typeface="Arial"/>
            </a:endParaRPr>
          </a:p>
          <a:p>
            <a:pPr marL="341313" algn="ctr">
              <a:lnSpc>
                <a:spcPct val="150000"/>
              </a:lnSpc>
              <a:tabLst>
                <a:tab pos="5943600" algn="r"/>
              </a:tabLst>
            </a:pPr>
            <a:r>
              <a:rPr lang="en-US" sz="2000" dirty="0">
                <a:solidFill>
                  <a:schemeClr val="tx1"/>
                </a:solidFill>
                <a:latin typeface="Arial"/>
                <a:cs typeface="Arial"/>
              </a:rPr>
              <a:t>Recently, the estimated cost of the present </a:t>
            </a:r>
            <a:r>
              <a:rPr lang="en-US" sz="2000" dirty="0" err="1">
                <a:solidFill>
                  <a:schemeClr val="tx1"/>
                </a:solidFill>
                <a:latin typeface="Arial"/>
                <a:cs typeface="Arial"/>
              </a:rPr>
              <a:t>vitrification</a:t>
            </a:r>
            <a:r>
              <a:rPr lang="en-US" sz="2000" dirty="0">
                <a:solidFill>
                  <a:schemeClr val="tx1"/>
                </a:solidFill>
                <a:latin typeface="Arial"/>
                <a:cs typeface="Arial"/>
              </a:rPr>
              <a:t> program, including building and operating the final repository, has risen to $400 billion and &gt; 60 years</a:t>
            </a:r>
            <a:endParaRPr lang="en-US" sz="1400" dirty="0">
              <a:solidFill>
                <a:srgbClr val="000000"/>
              </a:solidFill>
              <a:latin typeface="Arial"/>
              <a:cs typeface="Arial"/>
            </a:endParaRPr>
          </a:p>
        </p:txBody>
      </p:sp>
    </p:spTree>
    <p:extLst>
      <p:ext uri="{BB962C8B-B14F-4D97-AF65-F5344CB8AC3E}">
        <p14:creationId xmlns:p14="http://schemas.microsoft.com/office/powerpoint/2010/main" val="17969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Rectangle 74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34" name="Oval 2"/>
          <p:cNvSpPr>
            <a:spLocks noChangeArrowheads="1"/>
          </p:cNvSpPr>
          <p:nvPr/>
        </p:nvSpPr>
        <p:spPr bwMode="auto">
          <a:xfrm>
            <a:off x="1425575" y="32210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5" name="Oval 3"/>
          <p:cNvSpPr>
            <a:spLocks noChangeArrowheads="1"/>
          </p:cNvSpPr>
          <p:nvPr/>
        </p:nvSpPr>
        <p:spPr bwMode="auto">
          <a:xfrm>
            <a:off x="1577975" y="33734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6" name="Oval 4"/>
          <p:cNvSpPr>
            <a:spLocks noChangeArrowheads="1"/>
          </p:cNvSpPr>
          <p:nvPr/>
        </p:nvSpPr>
        <p:spPr bwMode="auto">
          <a:xfrm>
            <a:off x="1730375" y="35258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7" name="Oval 5"/>
          <p:cNvSpPr>
            <a:spLocks noChangeArrowheads="1"/>
          </p:cNvSpPr>
          <p:nvPr/>
        </p:nvSpPr>
        <p:spPr bwMode="auto">
          <a:xfrm>
            <a:off x="1431925" y="4540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8" name="Oval 6"/>
          <p:cNvSpPr>
            <a:spLocks noChangeArrowheads="1"/>
          </p:cNvSpPr>
          <p:nvPr/>
        </p:nvSpPr>
        <p:spPr bwMode="auto">
          <a:xfrm>
            <a:off x="1362075" y="3541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39" name="Oval 7"/>
          <p:cNvSpPr>
            <a:spLocks noChangeArrowheads="1"/>
          </p:cNvSpPr>
          <p:nvPr/>
        </p:nvSpPr>
        <p:spPr bwMode="auto">
          <a:xfrm>
            <a:off x="1514475" y="36941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0" name="Line 8"/>
          <p:cNvSpPr>
            <a:spLocks noChangeShapeType="1"/>
          </p:cNvSpPr>
          <p:nvPr/>
        </p:nvSpPr>
        <p:spPr bwMode="auto">
          <a:xfrm>
            <a:off x="457200" y="1219200"/>
            <a:ext cx="8382000" cy="0"/>
          </a:xfrm>
          <a:prstGeom prst="line">
            <a:avLst/>
          </a:prstGeom>
          <a:noFill/>
          <a:ln w="31750">
            <a:solidFill>
              <a:srgbClr val="00004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041" name="Rectangle 9"/>
          <p:cNvSpPr>
            <a:spLocks noChangeArrowheads="1"/>
          </p:cNvSpPr>
          <p:nvPr/>
        </p:nvSpPr>
        <p:spPr bwMode="auto">
          <a:xfrm>
            <a:off x="228600" y="609600"/>
            <a:ext cx="8534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endParaRPr lang="en-US" sz="1800">
              <a:solidFill>
                <a:schemeClr val="tx2"/>
              </a:solidFill>
              <a:latin typeface="Garamond" charset="0"/>
            </a:endParaRPr>
          </a:p>
        </p:txBody>
      </p:sp>
      <p:sp>
        <p:nvSpPr>
          <p:cNvPr id="44042" name="Text Box 10"/>
          <p:cNvSpPr txBox="1">
            <a:spLocks noChangeArrowheads="1"/>
          </p:cNvSpPr>
          <p:nvPr/>
        </p:nvSpPr>
        <p:spPr bwMode="auto">
          <a:xfrm>
            <a:off x="723900" y="2124075"/>
            <a:ext cx="15335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FF0000"/>
                </a:solidFill>
                <a:effectLst>
                  <a:outerShdw blurRad="38100" dist="38100" dir="2700000" algn="tl">
                    <a:srgbClr val="DDDDDD"/>
                  </a:outerShdw>
                </a:effectLst>
                <a:latin typeface="Times New Roman" charset="0"/>
              </a:rPr>
              <a:t>proton</a:t>
            </a:r>
          </a:p>
        </p:txBody>
      </p:sp>
      <p:sp>
        <p:nvSpPr>
          <p:cNvPr id="44043" name="Text Box 11"/>
          <p:cNvSpPr txBox="1">
            <a:spLocks noChangeArrowheads="1"/>
          </p:cNvSpPr>
          <p:nvPr/>
        </p:nvSpPr>
        <p:spPr bwMode="auto">
          <a:xfrm>
            <a:off x="723900" y="2463800"/>
            <a:ext cx="1576388"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00004F"/>
                </a:solidFill>
                <a:effectLst>
                  <a:outerShdw blurRad="38100" dist="38100" dir="2700000" algn="tl">
                    <a:srgbClr val="DDDDDD"/>
                  </a:outerShdw>
                </a:effectLst>
                <a:latin typeface="Times New Roman" charset="0"/>
              </a:rPr>
              <a:t>neutron</a:t>
            </a:r>
          </a:p>
        </p:txBody>
      </p:sp>
      <p:sp>
        <p:nvSpPr>
          <p:cNvPr id="44044" name="Oval 12"/>
          <p:cNvSpPr>
            <a:spLocks noChangeArrowheads="1"/>
          </p:cNvSpPr>
          <p:nvPr/>
        </p:nvSpPr>
        <p:spPr bwMode="auto">
          <a:xfrm>
            <a:off x="1398588" y="36290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5" name="Oval 13"/>
          <p:cNvSpPr>
            <a:spLocks noChangeArrowheads="1"/>
          </p:cNvSpPr>
          <p:nvPr/>
        </p:nvSpPr>
        <p:spPr bwMode="auto">
          <a:xfrm>
            <a:off x="1346200" y="33972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6" name="Oval 14"/>
          <p:cNvSpPr>
            <a:spLocks noChangeArrowheads="1"/>
          </p:cNvSpPr>
          <p:nvPr/>
        </p:nvSpPr>
        <p:spPr bwMode="auto">
          <a:xfrm>
            <a:off x="1349375" y="32258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Oval 15"/>
          <p:cNvSpPr>
            <a:spLocks noChangeArrowheads="1"/>
          </p:cNvSpPr>
          <p:nvPr/>
        </p:nvSpPr>
        <p:spPr bwMode="auto">
          <a:xfrm>
            <a:off x="1428750" y="3111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Oval 16"/>
          <p:cNvSpPr>
            <a:spLocks noChangeArrowheads="1"/>
          </p:cNvSpPr>
          <p:nvPr/>
        </p:nvSpPr>
        <p:spPr bwMode="auto">
          <a:xfrm>
            <a:off x="1684338" y="304323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Oval 17"/>
          <p:cNvSpPr>
            <a:spLocks noChangeArrowheads="1"/>
          </p:cNvSpPr>
          <p:nvPr/>
        </p:nvSpPr>
        <p:spPr bwMode="auto">
          <a:xfrm>
            <a:off x="1403350" y="45608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Oval 18"/>
          <p:cNvSpPr>
            <a:spLocks noChangeArrowheads="1"/>
          </p:cNvSpPr>
          <p:nvPr/>
        </p:nvSpPr>
        <p:spPr bwMode="auto">
          <a:xfrm>
            <a:off x="2063750" y="3657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Oval 19"/>
          <p:cNvSpPr>
            <a:spLocks noChangeArrowheads="1"/>
          </p:cNvSpPr>
          <p:nvPr/>
        </p:nvSpPr>
        <p:spPr bwMode="auto">
          <a:xfrm>
            <a:off x="1609725" y="3840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Oval 20"/>
          <p:cNvSpPr>
            <a:spLocks noChangeArrowheads="1"/>
          </p:cNvSpPr>
          <p:nvPr/>
        </p:nvSpPr>
        <p:spPr bwMode="auto">
          <a:xfrm>
            <a:off x="1911350" y="40798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Oval 21"/>
          <p:cNvSpPr>
            <a:spLocks noChangeArrowheads="1"/>
          </p:cNvSpPr>
          <p:nvPr/>
        </p:nvSpPr>
        <p:spPr bwMode="auto">
          <a:xfrm>
            <a:off x="2019300" y="4203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Oval 22"/>
          <p:cNvSpPr>
            <a:spLocks noChangeArrowheads="1"/>
          </p:cNvSpPr>
          <p:nvPr/>
        </p:nvSpPr>
        <p:spPr bwMode="auto">
          <a:xfrm>
            <a:off x="2198688" y="447357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Oval 23"/>
          <p:cNvSpPr>
            <a:spLocks noChangeArrowheads="1"/>
          </p:cNvSpPr>
          <p:nvPr/>
        </p:nvSpPr>
        <p:spPr bwMode="auto">
          <a:xfrm>
            <a:off x="2116138" y="45815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Oval 24"/>
          <p:cNvSpPr>
            <a:spLocks noChangeArrowheads="1"/>
          </p:cNvSpPr>
          <p:nvPr/>
        </p:nvSpPr>
        <p:spPr bwMode="auto">
          <a:xfrm>
            <a:off x="1454150" y="4148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7" name="Oval 25"/>
          <p:cNvSpPr>
            <a:spLocks noChangeArrowheads="1"/>
          </p:cNvSpPr>
          <p:nvPr/>
        </p:nvSpPr>
        <p:spPr bwMode="auto">
          <a:xfrm>
            <a:off x="1606550" y="43005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8" name="Oval 26"/>
          <p:cNvSpPr>
            <a:spLocks noChangeArrowheads="1"/>
          </p:cNvSpPr>
          <p:nvPr/>
        </p:nvSpPr>
        <p:spPr bwMode="auto">
          <a:xfrm>
            <a:off x="1758950" y="44529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9" name="Oval 27"/>
          <p:cNvSpPr>
            <a:spLocks noChangeArrowheads="1"/>
          </p:cNvSpPr>
          <p:nvPr/>
        </p:nvSpPr>
        <p:spPr bwMode="auto">
          <a:xfrm>
            <a:off x="1495425" y="3348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0" name="Oval 28"/>
          <p:cNvSpPr>
            <a:spLocks noChangeArrowheads="1"/>
          </p:cNvSpPr>
          <p:nvPr/>
        </p:nvSpPr>
        <p:spPr bwMode="auto">
          <a:xfrm>
            <a:off x="1647825" y="3500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1" name="Oval 29"/>
          <p:cNvSpPr>
            <a:spLocks noChangeArrowheads="1"/>
          </p:cNvSpPr>
          <p:nvPr/>
        </p:nvSpPr>
        <p:spPr bwMode="auto">
          <a:xfrm>
            <a:off x="1800225" y="36528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2" name="Oval 30"/>
          <p:cNvSpPr>
            <a:spLocks noChangeArrowheads="1"/>
          </p:cNvSpPr>
          <p:nvPr/>
        </p:nvSpPr>
        <p:spPr bwMode="auto">
          <a:xfrm>
            <a:off x="1952625" y="3805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3" name="Oval 31"/>
          <p:cNvSpPr>
            <a:spLocks noChangeArrowheads="1"/>
          </p:cNvSpPr>
          <p:nvPr/>
        </p:nvSpPr>
        <p:spPr bwMode="auto">
          <a:xfrm>
            <a:off x="1641475" y="40195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4" name="Oval 32"/>
          <p:cNvSpPr>
            <a:spLocks noChangeArrowheads="1"/>
          </p:cNvSpPr>
          <p:nvPr/>
        </p:nvSpPr>
        <p:spPr bwMode="auto">
          <a:xfrm>
            <a:off x="1530350" y="4010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Oval 33"/>
          <p:cNvSpPr>
            <a:spLocks noChangeArrowheads="1"/>
          </p:cNvSpPr>
          <p:nvPr/>
        </p:nvSpPr>
        <p:spPr bwMode="auto">
          <a:xfrm>
            <a:off x="1682750" y="41624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6" name="Oval 34"/>
          <p:cNvSpPr>
            <a:spLocks noChangeArrowheads="1"/>
          </p:cNvSpPr>
          <p:nvPr/>
        </p:nvSpPr>
        <p:spPr bwMode="auto">
          <a:xfrm>
            <a:off x="1835150" y="4314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7" name="Oval 35"/>
          <p:cNvSpPr>
            <a:spLocks noChangeArrowheads="1"/>
          </p:cNvSpPr>
          <p:nvPr/>
        </p:nvSpPr>
        <p:spPr bwMode="auto">
          <a:xfrm>
            <a:off x="1365250" y="4462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8" name="Oval 36"/>
          <p:cNvSpPr>
            <a:spLocks noChangeArrowheads="1"/>
          </p:cNvSpPr>
          <p:nvPr/>
        </p:nvSpPr>
        <p:spPr bwMode="auto">
          <a:xfrm>
            <a:off x="2254250" y="42624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9" name="Oval 37"/>
          <p:cNvSpPr>
            <a:spLocks noChangeArrowheads="1"/>
          </p:cNvSpPr>
          <p:nvPr/>
        </p:nvSpPr>
        <p:spPr bwMode="auto">
          <a:xfrm>
            <a:off x="2127250" y="41338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0" name="Oval 38"/>
          <p:cNvSpPr>
            <a:spLocks noChangeArrowheads="1"/>
          </p:cNvSpPr>
          <p:nvPr/>
        </p:nvSpPr>
        <p:spPr bwMode="auto">
          <a:xfrm>
            <a:off x="2028825" y="30908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1" name="Oval 39"/>
          <p:cNvSpPr>
            <a:spLocks noChangeArrowheads="1"/>
          </p:cNvSpPr>
          <p:nvPr/>
        </p:nvSpPr>
        <p:spPr bwMode="auto">
          <a:xfrm>
            <a:off x="1855788" y="3097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2" name="Oval 40"/>
          <p:cNvSpPr>
            <a:spLocks noChangeArrowheads="1"/>
          </p:cNvSpPr>
          <p:nvPr/>
        </p:nvSpPr>
        <p:spPr bwMode="auto">
          <a:xfrm>
            <a:off x="2141538" y="33083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3" name="Oval 41"/>
          <p:cNvSpPr>
            <a:spLocks noChangeArrowheads="1"/>
          </p:cNvSpPr>
          <p:nvPr/>
        </p:nvSpPr>
        <p:spPr bwMode="auto">
          <a:xfrm>
            <a:off x="1968500" y="32845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4" name="Oval 42"/>
          <p:cNvSpPr>
            <a:spLocks noChangeArrowheads="1"/>
          </p:cNvSpPr>
          <p:nvPr/>
        </p:nvSpPr>
        <p:spPr bwMode="auto">
          <a:xfrm>
            <a:off x="1885950" y="32591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5" name="Oval 43"/>
          <p:cNvSpPr>
            <a:spLocks noChangeArrowheads="1"/>
          </p:cNvSpPr>
          <p:nvPr/>
        </p:nvSpPr>
        <p:spPr bwMode="auto">
          <a:xfrm>
            <a:off x="2022475" y="33686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6" name="Oval 44"/>
          <p:cNvSpPr>
            <a:spLocks noChangeArrowheads="1"/>
          </p:cNvSpPr>
          <p:nvPr/>
        </p:nvSpPr>
        <p:spPr bwMode="auto">
          <a:xfrm>
            <a:off x="2057400" y="35052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7" name="Oval 45"/>
          <p:cNvSpPr>
            <a:spLocks noChangeArrowheads="1"/>
          </p:cNvSpPr>
          <p:nvPr/>
        </p:nvSpPr>
        <p:spPr bwMode="auto">
          <a:xfrm>
            <a:off x="2209800" y="43799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8" name="Oval 46"/>
          <p:cNvSpPr>
            <a:spLocks noChangeArrowheads="1"/>
          </p:cNvSpPr>
          <p:nvPr/>
        </p:nvSpPr>
        <p:spPr bwMode="auto">
          <a:xfrm>
            <a:off x="2139950" y="43402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79" name="Oval 47"/>
          <p:cNvSpPr>
            <a:spLocks noChangeArrowheads="1"/>
          </p:cNvSpPr>
          <p:nvPr/>
        </p:nvSpPr>
        <p:spPr bwMode="auto">
          <a:xfrm>
            <a:off x="1879600" y="47593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0" name="Oval 48"/>
          <p:cNvSpPr>
            <a:spLocks noChangeArrowheads="1"/>
          </p:cNvSpPr>
          <p:nvPr/>
        </p:nvSpPr>
        <p:spPr bwMode="auto">
          <a:xfrm>
            <a:off x="1766888" y="47037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1" name="Oval 49"/>
          <p:cNvSpPr>
            <a:spLocks noChangeArrowheads="1"/>
          </p:cNvSpPr>
          <p:nvPr/>
        </p:nvSpPr>
        <p:spPr bwMode="auto">
          <a:xfrm>
            <a:off x="1639888" y="46212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2" name="Oval 50"/>
          <p:cNvSpPr>
            <a:spLocks noChangeArrowheads="1"/>
          </p:cNvSpPr>
          <p:nvPr/>
        </p:nvSpPr>
        <p:spPr bwMode="auto">
          <a:xfrm>
            <a:off x="1570038" y="45656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3" name="Oval 51"/>
          <p:cNvSpPr>
            <a:spLocks noChangeArrowheads="1"/>
          </p:cNvSpPr>
          <p:nvPr/>
        </p:nvSpPr>
        <p:spPr bwMode="auto">
          <a:xfrm>
            <a:off x="1436688" y="34972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4" name="Oval 52"/>
          <p:cNvSpPr>
            <a:spLocks noChangeArrowheads="1"/>
          </p:cNvSpPr>
          <p:nvPr/>
        </p:nvSpPr>
        <p:spPr bwMode="auto">
          <a:xfrm>
            <a:off x="1589088" y="36496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5" name="Oval 53"/>
          <p:cNvSpPr>
            <a:spLocks noChangeArrowheads="1"/>
          </p:cNvSpPr>
          <p:nvPr/>
        </p:nvSpPr>
        <p:spPr bwMode="auto">
          <a:xfrm>
            <a:off x="1741488" y="38020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6" name="Oval 54"/>
          <p:cNvSpPr>
            <a:spLocks noChangeArrowheads="1"/>
          </p:cNvSpPr>
          <p:nvPr/>
        </p:nvSpPr>
        <p:spPr bwMode="auto">
          <a:xfrm>
            <a:off x="1893888" y="39544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7" name="Oval 55"/>
          <p:cNvSpPr>
            <a:spLocks noChangeArrowheads="1"/>
          </p:cNvSpPr>
          <p:nvPr/>
        </p:nvSpPr>
        <p:spPr bwMode="auto">
          <a:xfrm>
            <a:off x="1965325" y="4665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8" name="Oval 56"/>
          <p:cNvSpPr>
            <a:spLocks noChangeArrowheads="1"/>
          </p:cNvSpPr>
          <p:nvPr/>
        </p:nvSpPr>
        <p:spPr bwMode="auto">
          <a:xfrm>
            <a:off x="1803400" y="32972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89" name="Oval 57"/>
          <p:cNvSpPr>
            <a:spLocks noChangeArrowheads="1"/>
          </p:cNvSpPr>
          <p:nvPr/>
        </p:nvSpPr>
        <p:spPr bwMode="auto">
          <a:xfrm>
            <a:off x="1955800" y="34496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0" name="Oval 58"/>
          <p:cNvSpPr>
            <a:spLocks noChangeArrowheads="1"/>
          </p:cNvSpPr>
          <p:nvPr/>
        </p:nvSpPr>
        <p:spPr bwMode="auto">
          <a:xfrm>
            <a:off x="1993900"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1" name="Oval 59"/>
          <p:cNvSpPr>
            <a:spLocks noChangeArrowheads="1"/>
          </p:cNvSpPr>
          <p:nvPr/>
        </p:nvSpPr>
        <p:spPr bwMode="auto">
          <a:xfrm>
            <a:off x="2338388" y="43592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2" name="Oval 60"/>
          <p:cNvSpPr>
            <a:spLocks noChangeArrowheads="1"/>
          </p:cNvSpPr>
          <p:nvPr/>
        </p:nvSpPr>
        <p:spPr bwMode="auto">
          <a:xfrm>
            <a:off x="2033588" y="34353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3" name="Oval 61"/>
          <p:cNvSpPr>
            <a:spLocks noChangeArrowheads="1"/>
          </p:cNvSpPr>
          <p:nvPr/>
        </p:nvSpPr>
        <p:spPr bwMode="auto">
          <a:xfrm>
            <a:off x="1803400" y="3217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4" name="Oval 62"/>
          <p:cNvSpPr>
            <a:spLocks noChangeArrowheads="1"/>
          </p:cNvSpPr>
          <p:nvPr/>
        </p:nvSpPr>
        <p:spPr bwMode="auto">
          <a:xfrm>
            <a:off x="1631950" y="32829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5" name="Oval 63"/>
          <p:cNvSpPr>
            <a:spLocks noChangeArrowheads="1"/>
          </p:cNvSpPr>
          <p:nvPr/>
        </p:nvSpPr>
        <p:spPr bwMode="auto">
          <a:xfrm>
            <a:off x="1784350" y="34353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6" name="Oval 64"/>
          <p:cNvSpPr>
            <a:spLocks noChangeArrowheads="1"/>
          </p:cNvSpPr>
          <p:nvPr/>
        </p:nvSpPr>
        <p:spPr bwMode="auto">
          <a:xfrm>
            <a:off x="1936750" y="35877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7" name="Oval 65"/>
          <p:cNvSpPr>
            <a:spLocks noChangeArrowheads="1"/>
          </p:cNvSpPr>
          <p:nvPr/>
        </p:nvSpPr>
        <p:spPr bwMode="auto">
          <a:xfrm>
            <a:off x="1939925" y="36814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8" name="Oval 66"/>
          <p:cNvSpPr>
            <a:spLocks noChangeArrowheads="1"/>
          </p:cNvSpPr>
          <p:nvPr/>
        </p:nvSpPr>
        <p:spPr bwMode="auto">
          <a:xfrm>
            <a:off x="2108200" y="44529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99" name="Oval 67"/>
          <p:cNvSpPr>
            <a:spLocks noChangeArrowheads="1"/>
          </p:cNvSpPr>
          <p:nvPr/>
        </p:nvSpPr>
        <p:spPr bwMode="auto">
          <a:xfrm>
            <a:off x="2066925" y="4368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0" name="Oval 68"/>
          <p:cNvSpPr>
            <a:spLocks noChangeArrowheads="1"/>
          </p:cNvSpPr>
          <p:nvPr/>
        </p:nvSpPr>
        <p:spPr bwMode="auto">
          <a:xfrm>
            <a:off x="1836738" y="46101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1" name="Oval 69"/>
          <p:cNvSpPr>
            <a:spLocks noChangeArrowheads="1"/>
          </p:cNvSpPr>
          <p:nvPr/>
        </p:nvSpPr>
        <p:spPr bwMode="auto">
          <a:xfrm>
            <a:off x="1912938" y="41687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2" name="Oval 70"/>
          <p:cNvSpPr>
            <a:spLocks noChangeArrowheads="1"/>
          </p:cNvSpPr>
          <p:nvPr/>
        </p:nvSpPr>
        <p:spPr bwMode="auto">
          <a:xfrm>
            <a:off x="1577975" y="415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3" name="Oval 71"/>
          <p:cNvSpPr>
            <a:spLocks noChangeArrowheads="1"/>
          </p:cNvSpPr>
          <p:nvPr/>
        </p:nvSpPr>
        <p:spPr bwMode="auto">
          <a:xfrm>
            <a:off x="1730375" y="4311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4" name="Oval 72"/>
          <p:cNvSpPr>
            <a:spLocks noChangeArrowheads="1"/>
          </p:cNvSpPr>
          <p:nvPr/>
        </p:nvSpPr>
        <p:spPr bwMode="auto">
          <a:xfrm>
            <a:off x="1797050" y="41783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5" name="Oval 73"/>
          <p:cNvSpPr>
            <a:spLocks noChangeArrowheads="1"/>
          </p:cNvSpPr>
          <p:nvPr/>
        </p:nvSpPr>
        <p:spPr bwMode="auto">
          <a:xfrm>
            <a:off x="1949450" y="43307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6" name="Oval 74"/>
          <p:cNvSpPr>
            <a:spLocks noChangeArrowheads="1"/>
          </p:cNvSpPr>
          <p:nvPr/>
        </p:nvSpPr>
        <p:spPr bwMode="auto">
          <a:xfrm>
            <a:off x="1735138" y="39116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7" name="Oval 75"/>
          <p:cNvSpPr>
            <a:spLocks noChangeArrowheads="1"/>
          </p:cNvSpPr>
          <p:nvPr/>
        </p:nvSpPr>
        <p:spPr bwMode="auto">
          <a:xfrm>
            <a:off x="1768475" y="4064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8" name="Oval 76"/>
          <p:cNvSpPr>
            <a:spLocks noChangeArrowheads="1"/>
          </p:cNvSpPr>
          <p:nvPr/>
        </p:nvSpPr>
        <p:spPr bwMode="auto">
          <a:xfrm>
            <a:off x="1920875" y="4216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09" name="Oval 77"/>
          <p:cNvSpPr>
            <a:spLocks noChangeArrowheads="1"/>
          </p:cNvSpPr>
          <p:nvPr/>
        </p:nvSpPr>
        <p:spPr bwMode="auto">
          <a:xfrm>
            <a:off x="1435100" y="3313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0" name="Oval 78"/>
          <p:cNvSpPr>
            <a:spLocks noChangeArrowheads="1"/>
          </p:cNvSpPr>
          <p:nvPr/>
        </p:nvSpPr>
        <p:spPr bwMode="auto">
          <a:xfrm>
            <a:off x="1587500" y="3465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1" name="Oval 79"/>
          <p:cNvSpPr>
            <a:spLocks noChangeArrowheads="1"/>
          </p:cNvSpPr>
          <p:nvPr/>
        </p:nvSpPr>
        <p:spPr bwMode="auto">
          <a:xfrm>
            <a:off x="1728788" y="30876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2" name="Oval 80"/>
          <p:cNvSpPr>
            <a:spLocks noChangeArrowheads="1"/>
          </p:cNvSpPr>
          <p:nvPr/>
        </p:nvSpPr>
        <p:spPr bwMode="auto">
          <a:xfrm>
            <a:off x="1557338" y="31369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3" name="Oval 81"/>
          <p:cNvSpPr>
            <a:spLocks noChangeArrowheads="1"/>
          </p:cNvSpPr>
          <p:nvPr/>
        </p:nvSpPr>
        <p:spPr bwMode="auto">
          <a:xfrm>
            <a:off x="2108200" y="35829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4" name="Oval 82"/>
          <p:cNvSpPr>
            <a:spLocks noChangeArrowheads="1"/>
          </p:cNvSpPr>
          <p:nvPr/>
        </p:nvSpPr>
        <p:spPr bwMode="auto">
          <a:xfrm>
            <a:off x="1698625" y="3219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5" name="Oval 83"/>
          <p:cNvSpPr>
            <a:spLocks noChangeArrowheads="1"/>
          </p:cNvSpPr>
          <p:nvPr/>
        </p:nvSpPr>
        <p:spPr bwMode="auto">
          <a:xfrm>
            <a:off x="1425575" y="4464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6" name="Oval 84"/>
          <p:cNvSpPr>
            <a:spLocks noChangeArrowheads="1"/>
          </p:cNvSpPr>
          <p:nvPr/>
        </p:nvSpPr>
        <p:spPr bwMode="auto">
          <a:xfrm>
            <a:off x="1416050" y="34512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7" name="Oval 85"/>
          <p:cNvSpPr>
            <a:spLocks noChangeArrowheads="1"/>
          </p:cNvSpPr>
          <p:nvPr/>
        </p:nvSpPr>
        <p:spPr bwMode="auto">
          <a:xfrm>
            <a:off x="1568450" y="36036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8" name="Oval 86"/>
          <p:cNvSpPr>
            <a:spLocks noChangeArrowheads="1"/>
          </p:cNvSpPr>
          <p:nvPr/>
        </p:nvSpPr>
        <p:spPr bwMode="auto">
          <a:xfrm>
            <a:off x="1720850" y="37560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19" name="Oval 87"/>
          <p:cNvSpPr>
            <a:spLocks noChangeArrowheads="1"/>
          </p:cNvSpPr>
          <p:nvPr/>
        </p:nvSpPr>
        <p:spPr bwMode="auto">
          <a:xfrm>
            <a:off x="1873250" y="39084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0" name="Oval 88"/>
          <p:cNvSpPr>
            <a:spLocks noChangeArrowheads="1"/>
          </p:cNvSpPr>
          <p:nvPr/>
        </p:nvSpPr>
        <p:spPr bwMode="auto">
          <a:xfrm>
            <a:off x="2025650" y="40608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1" name="Oval 89"/>
          <p:cNvSpPr>
            <a:spLocks noChangeArrowheads="1"/>
          </p:cNvSpPr>
          <p:nvPr/>
        </p:nvSpPr>
        <p:spPr bwMode="auto">
          <a:xfrm>
            <a:off x="2133600" y="42433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2" name="Oval 90"/>
          <p:cNvSpPr>
            <a:spLocks noChangeArrowheads="1"/>
          </p:cNvSpPr>
          <p:nvPr/>
        </p:nvSpPr>
        <p:spPr bwMode="auto">
          <a:xfrm>
            <a:off x="1946275" y="4452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3" name="Oval 91"/>
          <p:cNvSpPr>
            <a:spLocks noChangeArrowheads="1"/>
          </p:cNvSpPr>
          <p:nvPr/>
        </p:nvSpPr>
        <p:spPr bwMode="auto">
          <a:xfrm>
            <a:off x="1416050" y="44116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4" name="Oval 92"/>
          <p:cNvSpPr>
            <a:spLocks noChangeArrowheads="1"/>
          </p:cNvSpPr>
          <p:nvPr/>
        </p:nvSpPr>
        <p:spPr bwMode="auto">
          <a:xfrm>
            <a:off x="1362075" y="43275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5" name="Oval 93"/>
          <p:cNvSpPr>
            <a:spLocks noChangeArrowheads="1"/>
          </p:cNvSpPr>
          <p:nvPr/>
        </p:nvSpPr>
        <p:spPr bwMode="auto">
          <a:xfrm>
            <a:off x="1514475" y="44799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6" name="Oval 94"/>
          <p:cNvSpPr>
            <a:spLocks noChangeArrowheads="1"/>
          </p:cNvSpPr>
          <p:nvPr/>
        </p:nvSpPr>
        <p:spPr bwMode="auto">
          <a:xfrm>
            <a:off x="1581150" y="43465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7" name="Oval 95"/>
          <p:cNvSpPr>
            <a:spLocks noChangeArrowheads="1"/>
          </p:cNvSpPr>
          <p:nvPr/>
        </p:nvSpPr>
        <p:spPr bwMode="auto">
          <a:xfrm>
            <a:off x="1733550" y="4498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8" name="Oval 96"/>
          <p:cNvSpPr>
            <a:spLocks noChangeArrowheads="1"/>
          </p:cNvSpPr>
          <p:nvPr/>
        </p:nvSpPr>
        <p:spPr bwMode="auto">
          <a:xfrm>
            <a:off x="1400175" y="4079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29" name="Oval 97"/>
          <p:cNvSpPr>
            <a:spLocks noChangeArrowheads="1"/>
          </p:cNvSpPr>
          <p:nvPr/>
        </p:nvSpPr>
        <p:spPr bwMode="auto">
          <a:xfrm>
            <a:off x="1552575" y="4232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0" name="Oval 98"/>
          <p:cNvSpPr>
            <a:spLocks noChangeArrowheads="1"/>
          </p:cNvSpPr>
          <p:nvPr/>
        </p:nvSpPr>
        <p:spPr bwMode="auto">
          <a:xfrm>
            <a:off x="1704975" y="43846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1" name="Oval 99"/>
          <p:cNvSpPr>
            <a:spLocks noChangeArrowheads="1"/>
          </p:cNvSpPr>
          <p:nvPr/>
        </p:nvSpPr>
        <p:spPr bwMode="auto">
          <a:xfrm>
            <a:off x="1504950" y="4078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2" name="Oval 100"/>
          <p:cNvSpPr>
            <a:spLocks noChangeArrowheads="1"/>
          </p:cNvSpPr>
          <p:nvPr/>
        </p:nvSpPr>
        <p:spPr bwMode="auto">
          <a:xfrm>
            <a:off x="1657350" y="42306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3" name="Oval 101"/>
          <p:cNvSpPr>
            <a:spLocks noChangeArrowheads="1"/>
          </p:cNvSpPr>
          <p:nvPr/>
        </p:nvSpPr>
        <p:spPr bwMode="auto">
          <a:xfrm>
            <a:off x="1809750" y="43830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4" name="Oval 102"/>
          <p:cNvSpPr>
            <a:spLocks noChangeArrowheads="1"/>
          </p:cNvSpPr>
          <p:nvPr/>
        </p:nvSpPr>
        <p:spPr bwMode="auto">
          <a:xfrm>
            <a:off x="1962150" y="45354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5" name="Oval 103"/>
          <p:cNvSpPr>
            <a:spLocks noChangeArrowheads="1"/>
          </p:cNvSpPr>
          <p:nvPr/>
        </p:nvSpPr>
        <p:spPr bwMode="auto">
          <a:xfrm>
            <a:off x="457200" y="22272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6" name="Oval 104"/>
          <p:cNvSpPr>
            <a:spLocks noChangeArrowheads="1"/>
          </p:cNvSpPr>
          <p:nvPr/>
        </p:nvSpPr>
        <p:spPr bwMode="auto">
          <a:xfrm>
            <a:off x="2376488" y="44592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7" name="Oval 105"/>
          <p:cNvSpPr>
            <a:spLocks noChangeArrowheads="1"/>
          </p:cNvSpPr>
          <p:nvPr/>
        </p:nvSpPr>
        <p:spPr bwMode="auto">
          <a:xfrm>
            <a:off x="1806575" y="49799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8" name="Oval 106"/>
          <p:cNvSpPr>
            <a:spLocks noChangeArrowheads="1"/>
          </p:cNvSpPr>
          <p:nvPr/>
        </p:nvSpPr>
        <p:spPr bwMode="auto">
          <a:xfrm>
            <a:off x="2312988" y="44688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39" name="Oval 107"/>
          <p:cNvSpPr>
            <a:spLocks noChangeArrowheads="1"/>
          </p:cNvSpPr>
          <p:nvPr/>
        </p:nvSpPr>
        <p:spPr bwMode="auto">
          <a:xfrm>
            <a:off x="1346200" y="41925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0" name="Oval 108"/>
          <p:cNvSpPr>
            <a:spLocks noChangeArrowheads="1"/>
          </p:cNvSpPr>
          <p:nvPr/>
        </p:nvSpPr>
        <p:spPr bwMode="auto">
          <a:xfrm>
            <a:off x="1349375" y="4405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1" name="Oval 109"/>
          <p:cNvSpPr>
            <a:spLocks noChangeArrowheads="1"/>
          </p:cNvSpPr>
          <p:nvPr/>
        </p:nvSpPr>
        <p:spPr bwMode="auto">
          <a:xfrm>
            <a:off x="1346200" y="46212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2" name="Oval 110"/>
          <p:cNvSpPr>
            <a:spLocks noChangeArrowheads="1"/>
          </p:cNvSpPr>
          <p:nvPr/>
        </p:nvSpPr>
        <p:spPr bwMode="auto">
          <a:xfrm>
            <a:off x="2085975" y="467042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3" name="Oval 111"/>
          <p:cNvSpPr>
            <a:spLocks noChangeArrowheads="1"/>
          </p:cNvSpPr>
          <p:nvPr/>
        </p:nvSpPr>
        <p:spPr bwMode="auto">
          <a:xfrm>
            <a:off x="2254250" y="4691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4" name="Oval 112"/>
          <p:cNvSpPr>
            <a:spLocks noChangeArrowheads="1"/>
          </p:cNvSpPr>
          <p:nvPr/>
        </p:nvSpPr>
        <p:spPr bwMode="auto">
          <a:xfrm>
            <a:off x="2095500" y="48561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5" name="Oval 113"/>
          <p:cNvSpPr>
            <a:spLocks noChangeArrowheads="1"/>
          </p:cNvSpPr>
          <p:nvPr/>
        </p:nvSpPr>
        <p:spPr bwMode="auto">
          <a:xfrm>
            <a:off x="1895475" y="48783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6" name="Oval 114"/>
          <p:cNvSpPr>
            <a:spLocks noChangeArrowheads="1"/>
          </p:cNvSpPr>
          <p:nvPr/>
        </p:nvSpPr>
        <p:spPr bwMode="auto">
          <a:xfrm>
            <a:off x="1651000" y="49101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7" name="Oval 115"/>
          <p:cNvSpPr>
            <a:spLocks noChangeArrowheads="1"/>
          </p:cNvSpPr>
          <p:nvPr/>
        </p:nvSpPr>
        <p:spPr bwMode="auto">
          <a:xfrm>
            <a:off x="1595438" y="48133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8" name="Oval 116"/>
          <p:cNvSpPr>
            <a:spLocks noChangeArrowheads="1"/>
          </p:cNvSpPr>
          <p:nvPr/>
        </p:nvSpPr>
        <p:spPr bwMode="auto">
          <a:xfrm>
            <a:off x="1409700" y="46990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49" name="Oval 117"/>
          <p:cNvSpPr>
            <a:spLocks noChangeArrowheads="1"/>
          </p:cNvSpPr>
          <p:nvPr/>
        </p:nvSpPr>
        <p:spPr bwMode="auto">
          <a:xfrm>
            <a:off x="1492250" y="46355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0" name="Oval 118"/>
          <p:cNvSpPr>
            <a:spLocks noChangeArrowheads="1"/>
          </p:cNvSpPr>
          <p:nvPr/>
        </p:nvSpPr>
        <p:spPr bwMode="auto">
          <a:xfrm>
            <a:off x="1625600" y="46942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1" name="Oval 119"/>
          <p:cNvSpPr>
            <a:spLocks noChangeArrowheads="1"/>
          </p:cNvSpPr>
          <p:nvPr/>
        </p:nvSpPr>
        <p:spPr bwMode="auto">
          <a:xfrm>
            <a:off x="471488" y="2590800"/>
            <a:ext cx="160337"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2" name="Oval 120"/>
          <p:cNvSpPr>
            <a:spLocks noChangeArrowheads="1"/>
          </p:cNvSpPr>
          <p:nvPr/>
        </p:nvSpPr>
        <p:spPr bwMode="auto">
          <a:xfrm>
            <a:off x="1695450" y="47482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3" name="Oval 121"/>
          <p:cNvSpPr>
            <a:spLocks noChangeArrowheads="1"/>
          </p:cNvSpPr>
          <p:nvPr/>
        </p:nvSpPr>
        <p:spPr bwMode="auto">
          <a:xfrm>
            <a:off x="1536700" y="472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4" name="Oval 122"/>
          <p:cNvSpPr>
            <a:spLocks noChangeArrowheads="1"/>
          </p:cNvSpPr>
          <p:nvPr/>
        </p:nvSpPr>
        <p:spPr bwMode="auto">
          <a:xfrm>
            <a:off x="1778000" y="4830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5" name="Oval 123"/>
          <p:cNvSpPr>
            <a:spLocks noChangeArrowheads="1"/>
          </p:cNvSpPr>
          <p:nvPr/>
        </p:nvSpPr>
        <p:spPr bwMode="auto">
          <a:xfrm>
            <a:off x="1989138" y="47926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6" name="Oval 124"/>
          <p:cNvSpPr>
            <a:spLocks noChangeArrowheads="1"/>
          </p:cNvSpPr>
          <p:nvPr/>
        </p:nvSpPr>
        <p:spPr bwMode="auto">
          <a:xfrm>
            <a:off x="2159000" y="47545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7" name="Oval 125"/>
          <p:cNvSpPr>
            <a:spLocks noChangeArrowheads="1"/>
          </p:cNvSpPr>
          <p:nvPr/>
        </p:nvSpPr>
        <p:spPr bwMode="auto">
          <a:xfrm>
            <a:off x="2249488" y="459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8" name="Oval 126"/>
          <p:cNvSpPr>
            <a:spLocks noChangeArrowheads="1"/>
          </p:cNvSpPr>
          <p:nvPr/>
        </p:nvSpPr>
        <p:spPr bwMode="auto">
          <a:xfrm>
            <a:off x="1436688" y="48482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59" name="Oval 127"/>
          <p:cNvSpPr>
            <a:spLocks noChangeArrowheads="1"/>
          </p:cNvSpPr>
          <p:nvPr/>
        </p:nvSpPr>
        <p:spPr bwMode="auto">
          <a:xfrm>
            <a:off x="1987550" y="49704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0" name="Oval 128"/>
          <p:cNvSpPr>
            <a:spLocks noChangeArrowheads="1"/>
          </p:cNvSpPr>
          <p:nvPr/>
        </p:nvSpPr>
        <p:spPr bwMode="auto">
          <a:xfrm>
            <a:off x="1492250" y="49466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1" name="Oval 129"/>
          <p:cNvSpPr>
            <a:spLocks noChangeArrowheads="1"/>
          </p:cNvSpPr>
          <p:nvPr/>
        </p:nvSpPr>
        <p:spPr bwMode="auto">
          <a:xfrm>
            <a:off x="1219200" y="45529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2" name="Oval 130"/>
          <p:cNvSpPr>
            <a:spLocks noChangeArrowheads="1"/>
          </p:cNvSpPr>
          <p:nvPr/>
        </p:nvSpPr>
        <p:spPr bwMode="auto">
          <a:xfrm>
            <a:off x="1235075" y="46609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3" name="Oval 131"/>
          <p:cNvSpPr>
            <a:spLocks noChangeArrowheads="1"/>
          </p:cNvSpPr>
          <p:nvPr/>
        </p:nvSpPr>
        <p:spPr bwMode="auto">
          <a:xfrm>
            <a:off x="1301750" y="46656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4" name="Oval 132"/>
          <p:cNvSpPr>
            <a:spLocks noChangeArrowheads="1"/>
          </p:cNvSpPr>
          <p:nvPr/>
        </p:nvSpPr>
        <p:spPr bwMode="auto">
          <a:xfrm>
            <a:off x="1276350" y="48037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5" name="Oval 133"/>
          <p:cNvSpPr>
            <a:spLocks noChangeArrowheads="1"/>
          </p:cNvSpPr>
          <p:nvPr/>
        </p:nvSpPr>
        <p:spPr bwMode="auto">
          <a:xfrm>
            <a:off x="1384300" y="48815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6" name="Oval 134"/>
          <p:cNvSpPr>
            <a:spLocks noChangeArrowheads="1"/>
          </p:cNvSpPr>
          <p:nvPr/>
        </p:nvSpPr>
        <p:spPr bwMode="auto">
          <a:xfrm>
            <a:off x="1508125" y="49466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7" name="Oval 135"/>
          <p:cNvSpPr>
            <a:spLocks noChangeArrowheads="1"/>
          </p:cNvSpPr>
          <p:nvPr/>
        </p:nvSpPr>
        <p:spPr bwMode="auto">
          <a:xfrm>
            <a:off x="1574800" y="50990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8" name="Oval 136"/>
          <p:cNvSpPr>
            <a:spLocks noChangeArrowheads="1"/>
          </p:cNvSpPr>
          <p:nvPr/>
        </p:nvSpPr>
        <p:spPr bwMode="auto">
          <a:xfrm>
            <a:off x="2374900" y="463073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69" name="Oval 137"/>
          <p:cNvSpPr>
            <a:spLocks noChangeArrowheads="1"/>
          </p:cNvSpPr>
          <p:nvPr/>
        </p:nvSpPr>
        <p:spPr bwMode="auto">
          <a:xfrm>
            <a:off x="2349500" y="47688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0" name="Oval 138"/>
          <p:cNvSpPr>
            <a:spLocks noChangeArrowheads="1"/>
          </p:cNvSpPr>
          <p:nvPr/>
        </p:nvSpPr>
        <p:spPr bwMode="auto">
          <a:xfrm>
            <a:off x="2236788" y="48625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1" name="Oval 139"/>
          <p:cNvSpPr>
            <a:spLocks noChangeArrowheads="1"/>
          </p:cNvSpPr>
          <p:nvPr/>
        </p:nvSpPr>
        <p:spPr bwMode="auto">
          <a:xfrm>
            <a:off x="2047875" y="50149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2" name="Oval 140"/>
          <p:cNvSpPr>
            <a:spLocks noChangeArrowheads="1"/>
          </p:cNvSpPr>
          <p:nvPr/>
        </p:nvSpPr>
        <p:spPr bwMode="auto">
          <a:xfrm>
            <a:off x="1803400" y="51228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3" name="Oval 141"/>
          <p:cNvSpPr>
            <a:spLocks noChangeArrowheads="1"/>
          </p:cNvSpPr>
          <p:nvPr/>
        </p:nvSpPr>
        <p:spPr bwMode="auto">
          <a:xfrm>
            <a:off x="1689100" y="5038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4" name="Oval 142"/>
          <p:cNvSpPr>
            <a:spLocks noChangeArrowheads="1"/>
          </p:cNvSpPr>
          <p:nvPr/>
        </p:nvSpPr>
        <p:spPr bwMode="auto">
          <a:xfrm>
            <a:off x="1962150" y="5059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5" name="Oval 143"/>
          <p:cNvSpPr>
            <a:spLocks noChangeArrowheads="1"/>
          </p:cNvSpPr>
          <p:nvPr/>
        </p:nvSpPr>
        <p:spPr bwMode="auto">
          <a:xfrm>
            <a:off x="2155825" y="4916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6" name="Oval 144"/>
          <p:cNvSpPr>
            <a:spLocks noChangeArrowheads="1"/>
          </p:cNvSpPr>
          <p:nvPr/>
        </p:nvSpPr>
        <p:spPr bwMode="auto">
          <a:xfrm>
            <a:off x="1955800" y="49069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7" name="Oval 145"/>
          <p:cNvSpPr>
            <a:spLocks noChangeArrowheads="1"/>
          </p:cNvSpPr>
          <p:nvPr/>
        </p:nvSpPr>
        <p:spPr bwMode="auto">
          <a:xfrm>
            <a:off x="1241425" y="46513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8" name="Oval 146"/>
          <p:cNvSpPr>
            <a:spLocks noChangeArrowheads="1"/>
          </p:cNvSpPr>
          <p:nvPr/>
        </p:nvSpPr>
        <p:spPr bwMode="auto">
          <a:xfrm>
            <a:off x="1393825" y="48037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79" name="Oval 147"/>
          <p:cNvSpPr>
            <a:spLocks noChangeArrowheads="1"/>
          </p:cNvSpPr>
          <p:nvPr/>
        </p:nvSpPr>
        <p:spPr bwMode="auto">
          <a:xfrm>
            <a:off x="1546225" y="4956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0" name="Oval 148"/>
          <p:cNvSpPr>
            <a:spLocks noChangeArrowheads="1"/>
          </p:cNvSpPr>
          <p:nvPr/>
        </p:nvSpPr>
        <p:spPr bwMode="auto">
          <a:xfrm>
            <a:off x="1698625" y="5108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1" name="Line 149"/>
          <p:cNvSpPr>
            <a:spLocks noChangeShapeType="1"/>
          </p:cNvSpPr>
          <p:nvPr/>
        </p:nvSpPr>
        <p:spPr bwMode="auto">
          <a:xfrm>
            <a:off x="2236788" y="5187950"/>
            <a:ext cx="354012" cy="50165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182" name="Line 150"/>
          <p:cNvSpPr>
            <a:spLocks noChangeShapeType="1"/>
          </p:cNvSpPr>
          <p:nvPr/>
        </p:nvSpPr>
        <p:spPr bwMode="auto">
          <a:xfrm flipV="1">
            <a:off x="2124075" y="2330450"/>
            <a:ext cx="323850" cy="6350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183" name="Oval 151"/>
          <p:cNvSpPr>
            <a:spLocks noChangeArrowheads="1"/>
          </p:cNvSpPr>
          <p:nvPr/>
        </p:nvSpPr>
        <p:spPr bwMode="auto">
          <a:xfrm>
            <a:off x="2228850" y="1928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4" name="Oval 152"/>
          <p:cNvSpPr>
            <a:spLocks noChangeArrowheads="1"/>
          </p:cNvSpPr>
          <p:nvPr/>
        </p:nvSpPr>
        <p:spPr bwMode="auto">
          <a:xfrm>
            <a:off x="2178050" y="15255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5" name="Oval 153"/>
          <p:cNvSpPr>
            <a:spLocks noChangeArrowheads="1"/>
          </p:cNvSpPr>
          <p:nvPr/>
        </p:nvSpPr>
        <p:spPr bwMode="auto">
          <a:xfrm>
            <a:off x="2257425" y="14112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6" name="Oval 154"/>
          <p:cNvSpPr>
            <a:spLocks noChangeArrowheads="1"/>
          </p:cNvSpPr>
          <p:nvPr/>
        </p:nvSpPr>
        <p:spPr bwMode="auto">
          <a:xfrm>
            <a:off x="2438400" y="21399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7" name="Oval 155"/>
          <p:cNvSpPr>
            <a:spLocks noChangeArrowheads="1"/>
          </p:cNvSpPr>
          <p:nvPr/>
        </p:nvSpPr>
        <p:spPr bwMode="auto">
          <a:xfrm>
            <a:off x="2533650" y="19367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8" name="Oval 156"/>
          <p:cNvSpPr>
            <a:spLocks noChangeArrowheads="1"/>
          </p:cNvSpPr>
          <p:nvPr/>
        </p:nvSpPr>
        <p:spPr bwMode="auto">
          <a:xfrm>
            <a:off x="2686050" y="1455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89" name="Oval 157"/>
          <p:cNvSpPr>
            <a:spLocks noChangeArrowheads="1"/>
          </p:cNvSpPr>
          <p:nvPr/>
        </p:nvSpPr>
        <p:spPr bwMode="auto">
          <a:xfrm>
            <a:off x="2778125" y="16970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0" name="Oval 158"/>
          <p:cNvSpPr>
            <a:spLocks noChangeArrowheads="1"/>
          </p:cNvSpPr>
          <p:nvPr/>
        </p:nvSpPr>
        <p:spPr bwMode="auto">
          <a:xfrm>
            <a:off x="2266950" y="17970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1" name="Oval 159"/>
          <p:cNvSpPr>
            <a:spLocks noChangeArrowheads="1"/>
          </p:cNvSpPr>
          <p:nvPr/>
        </p:nvSpPr>
        <p:spPr bwMode="auto">
          <a:xfrm>
            <a:off x="2419350" y="194945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2" name="Oval 160"/>
          <p:cNvSpPr>
            <a:spLocks noChangeArrowheads="1"/>
          </p:cNvSpPr>
          <p:nvPr/>
        </p:nvSpPr>
        <p:spPr bwMode="auto">
          <a:xfrm>
            <a:off x="2778125" y="1577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3" name="Oval 161"/>
          <p:cNvSpPr>
            <a:spLocks noChangeArrowheads="1"/>
          </p:cNvSpPr>
          <p:nvPr/>
        </p:nvSpPr>
        <p:spPr bwMode="auto">
          <a:xfrm>
            <a:off x="2611438" y="17351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4" name="Oval 162"/>
          <p:cNvSpPr>
            <a:spLocks noChangeArrowheads="1"/>
          </p:cNvSpPr>
          <p:nvPr/>
        </p:nvSpPr>
        <p:spPr bwMode="auto">
          <a:xfrm>
            <a:off x="2763838" y="18875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5" name="Oval 163"/>
          <p:cNvSpPr>
            <a:spLocks noChangeArrowheads="1"/>
          </p:cNvSpPr>
          <p:nvPr/>
        </p:nvSpPr>
        <p:spPr bwMode="auto">
          <a:xfrm>
            <a:off x="2768600" y="198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6" name="Oval 164"/>
          <p:cNvSpPr>
            <a:spLocks noChangeArrowheads="1"/>
          </p:cNvSpPr>
          <p:nvPr/>
        </p:nvSpPr>
        <p:spPr bwMode="auto">
          <a:xfrm>
            <a:off x="2414588" y="17653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7" name="Oval 165"/>
          <p:cNvSpPr>
            <a:spLocks noChangeArrowheads="1"/>
          </p:cNvSpPr>
          <p:nvPr/>
        </p:nvSpPr>
        <p:spPr bwMode="auto">
          <a:xfrm>
            <a:off x="2387600" y="14366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8" name="Oval 166"/>
          <p:cNvSpPr>
            <a:spLocks noChangeArrowheads="1"/>
          </p:cNvSpPr>
          <p:nvPr/>
        </p:nvSpPr>
        <p:spPr bwMode="auto">
          <a:xfrm>
            <a:off x="2744788" y="179546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199" name="Oval 167"/>
          <p:cNvSpPr>
            <a:spLocks noChangeArrowheads="1"/>
          </p:cNvSpPr>
          <p:nvPr/>
        </p:nvSpPr>
        <p:spPr bwMode="auto">
          <a:xfrm>
            <a:off x="2243138" y="17510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0" name="Oval 168"/>
          <p:cNvSpPr>
            <a:spLocks noChangeArrowheads="1"/>
          </p:cNvSpPr>
          <p:nvPr/>
        </p:nvSpPr>
        <p:spPr bwMode="auto">
          <a:xfrm>
            <a:off x="2547938" y="20558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1" name="Oval 169"/>
          <p:cNvSpPr>
            <a:spLocks noChangeArrowheads="1"/>
          </p:cNvSpPr>
          <p:nvPr/>
        </p:nvSpPr>
        <p:spPr bwMode="auto">
          <a:xfrm>
            <a:off x="2114550" y="20288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2" name="Oval 170"/>
          <p:cNvSpPr>
            <a:spLocks noChangeArrowheads="1"/>
          </p:cNvSpPr>
          <p:nvPr/>
        </p:nvSpPr>
        <p:spPr bwMode="auto">
          <a:xfrm>
            <a:off x="2463800" y="1625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3" name="Oval 171"/>
          <p:cNvSpPr>
            <a:spLocks noChangeArrowheads="1"/>
          </p:cNvSpPr>
          <p:nvPr/>
        </p:nvSpPr>
        <p:spPr bwMode="auto">
          <a:xfrm>
            <a:off x="2143125" y="16589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4" name="Oval 172"/>
          <p:cNvSpPr>
            <a:spLocks noChangeArrowheads="1"/>
          </p:cNvSpPr>
          <p:nvPr/>
        </p:nvSpPr>
        <p:spPr bwMode="auto">
          <a:xfrm>
            <a:off x="2293938" y="21066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5" name="Oval 173"/>
          <p:cNvSpPr>
            <a:spLocks noChangeArrowheads="1"/>
          </p:cNvSpPr>
          <p:nvPr/>
        </p:nvSpPr>
        <p:spPr bwMode="auto">
          <a:xfrm>
            <a:off x="2419350" y="197802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6" name="Oval 174"/>
          <p:cNvSpPr>
            <a:spLocks noChangeArrowheads="1"/>
          </p:cNvSpPr>
          <p:nvPr/>
        </p:nvSpPr>
        <p:spPr bwMode="auto">
          <a:xfrm>
            <a:off x="2571750" y="14970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7" name="Oval 175"/>
          <p:cNvSpPr>
            <a:spLocks noChangeArrowheads="1"/>
          </p:cNvSpPr>
          <p:nvPr/>
        </p:nvSpPr>
        <p:spPr bwMode="auto">
          <a:xfrm>
            <a:off x="2781300" y="19002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8" name="Oval 176"/>
          <p:cNvSpPr>
            <a:spLocks noChangeArrowheads="1"/>
          </p:cNvSpPr>
          <p:nvPr/>
        </p:nvSpPr>
        <p:spPr bwMode="auto">
          <a:xfrm>
            <a:off x="2152650" y="18970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09" name="Oval 177"/>
          <p:cNvSpPr>
            <a:spLocks noChangeArrowheads="1"/>
          </p:cNvSpPr>
          <p:nvPr/>
        </p:nvSpPr>
        <p:spPr bwMode="auto">
          <a:xfrm>
            <a:off x="2305050" y="20494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0" name="Oval 178"/>
          <p:cNvSpPr>
            <a:spLocks noChangeArrowheads="1"/>
          </p:cNvSpPr>
          <p:nvPr/>
        </p:nvSpPr>
        <p:spPr bwMode="auto">
          <a:xfrm>
            <a:off x="2708275" y="16192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1" name="Oval 179"/>
          <p:cNvSpPr>
            <a:spLocks noChangeArrowheads="1"/>
          </p:cNvSpPr>
          <p:nvPr/>
        </p:nvSpPr>
        <p:spPr bwMode="auto">
          <a:xfrm>
            <a:off x="2497138" y="18351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2" name="Oval 180"/>
          <p:cNvSpPr>
            <a:spLocks noChangeArrowheads="1"/>
          </p:cNvSpPr>
          <p:nvPr/>
        </p:nvSpPr>
        <p:spPr bwMode="auto">
          <a:xfrm>
            <a:off x="2649538" y="19875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3" name="Oval 181"/>
          <p:cNvSpPr>
            <a:spLocks noChangeArrowheads="1"/>
          </p:cNvSpPr>
          <p:nvPr/>
        </p:nvSpPr>
        <p:spPr bwMode="auto">
          <a:xfrm>
            <a:off x="2654300" y="20812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4" name="Oval 182"/>
          <p:cNvSpPr>
            <a:spLocks noChangeArrowheads="1"/>
          </p:cNvSpPr>
          <p:nvPr/>
        </p:nvSpPr>
        <p:spPr bwMode="auto">
          <a:xfrm>
            <a:off x="2300288" y="186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5" name="Oval 183"/>
          <p:cNvSpPr>
            <a:spLocks noChangeArrowheads="1"/>
          </p:cNvSpPr>
          <p:nvPr/>
        </p:nvSpPr>
        <p:spPr bwMode="auto">
          <a:xfrm>
            <a:off x="2273300" y="15367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6" name="Oval 184"/>
          <p:cNvSpPr>
            <a:spLocks noChangeArrowheads="1"/>
          </p:cNvSpPr>
          <p:nvPr/>
        </p:nvSpPr>
        <p:spPr bwMode="auto">
          <a:xfrm>
            <a:off x="2822575" y="19827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7" name="Oval 185"/>
          <p:cNvSpPr>
            <a:spLocks noChangeArrowheads="1"/>
          </p:cNvSpPr>
          <p:nvPr/>
        </p:nvSpPr>
        <p:spPr bwMode="auto">
          <a:xfrm>
            <a:off x="2128838" y="18510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8" name="Oval 186"/>
          <p:cNvSpPr>
            <a:spLocks noChangeArrowheads="1"/>
          </p:cNvSpPr>
          <p:nvPr/>
        </p:nvSpPr>
        <p:spPr bwMode="auto">
          <a:xfrm>
            <a:off x="2433638" y="21558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19" name="Oval 187"/>
          <p:cNvSpPr>
            <a:spLocks noChangeArrowheads="1"/>
          </p:cNvSpPr>
          <p:nvPr/>
        </p:nvSpPr>
        <p:spPr bwMode="auto">
          <a:xfrm>
            <a:off x="24272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0" name="Oval 188"/>
          <p:cNvSpPr>
            <a:spLocks noChangeArrowheads="1"/>
          </p:cNvSpPr>
          <p:nvPr/>
        </p:nvSpPr>
        <p:spPr bwMode="auto">
          <a:xfrm>
            <a:off x="23780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1" name="Oval 189"/>
          <p:cNvSpPr>
            <a:spLocks noChangeArrowheads="1"/>
          </p:cNvSpPr>
          <p:nvPr/>
        </p:nvSpPr>
        <p:spPr bwMode="auto">
          <a:xfrm>
            <a:off x="24574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2" name="Oval 190"/>
          <p:cNvSpPr>
            <a:spLocks noChangeArrowheads="1"/>
          </p:cNvSpPr>
          <p:nvPr/>
        </p:nvSpPr>
        <p:spPr bwMode="auto">
          <a:xfrm>
            <a:off x="26384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3" name="Oval 191"/>
          <p:cNvSpPr>
            <a:spLocks noChangeArrowheads="1"/>
          </p:cNvSpPr>
          <p:nvPr/>
        </p:nvSpPr>
        <p:spPr bwMode="auto">
          <a:xfrm>
            <a:off x="30575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4" name="Oval 192"/>
          <p:cNvSpPr>
            <a:spLocks noChangeArrowheads="1"/>
          </p:cNvSpPr>
          <p:nvPr/>
        </p:nvSpPr>
        <p:spPr bwMode="auto">
          <a:xfrm>
            <a:off x="28844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5" name="Oval 193"/>
          <p:cNvSpPr>
            <a:spLocks noChangeArrowheads="1"/>
          </p:cNvSpPr>
          <p:nvPr/>
        </p:nvSpPr>
        <p:spPr bwMode="auto">
          <a:xfrm>
            <a:off x="31702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6" name="Oval 194"/>
          <p:cNvSpPr>
            <a:spLocks noChangeArrowheads="1"/>
          </p:cNvSpPr>
          <p:nvPr/>
        </p:nvSpPr>
        <p:spPr bwMode="auto">
          <a:xfrm>
            <a:off x="24653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7" name="Oval 195"/>
          <p:cNvSpPr>
            <a:spLocks noChangeArrowheads="1"/>
          </p:cNvSpPr>
          <p:nvPr/>
        </p:nvSpPr>
        <p:spPr bwMode="auto">
          <a:xfrm>
            <a:off x="26177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8" name="Oval 196"/>
          <p:cNvSpPr>
            <a:spLocks noChangeArrowheads="1"/>
          </p:cNvSpPr>
          <p:nvPr/>
        </p:nvSpPr>
        <p:spPr bwMode="auto">
          <a:xfrm>
            <a:off x="30226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29" name="Oval 197"/>
          <p:cNvSpPr>
            <a:spLocks noChangeArrowheads="1"/>
          </p:cNvSpPr>
          <p:nvPr/>
        </p:nvSpPr>
        <p:spPr bwMode="auto">
          <a:xfrm>
            <a:off x="28130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0" name="Oval 198"/>
          <p:cNvSpPr>
            <a:spLocks noChangeArrowheads="1"/>
          </p:cNvSpPr>
          <p:nvPr/>
        </p:nvSpPr>
        <p:spPr bwMode="auto">
          <a:xfrm>
            <a:off x="29654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1" name="Oval 199"/>
          <p:cNvSpPr>
            <a:spLocks noChangeArrowheads="1"/>
          </p:cNvSpPr>
          <p:nvPr/>
        </p:nvSpPr>
        <p:spPr bwMode="auto">
          <a:xfrm>
            <a:off x="29686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2" name="Oval 200"/>
          <p:cNvSpPr>
            <a:spLocks noChangeArrowheads="1"/>
          </p:cNvSpPr>
          <p:nvPr/>
        </p:nvSpPr>
        <p:spPr bwMode="auto">
          <a:xfrm>
            <a:off x="26162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3" name="Oval 201"/>
          <p:cNvSpPr>
            <a:spLocks noChangeArrowheads="1"/>
          </p:cNvSpPr>
          <p:nvPr/>
        </p:nvSpPr>
        <p:spPr bwMode="auto">
          <a:xfrm>
            <a:off x="25860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4" name="Oval 202"/>
          <p:cNvSpPr>
            <a:spLocks noChangeArrowheads="1"/>
          </p:cNvSpPr>
          <p:nvPr/>
        </p:nvSpPr>
        <p:spPr bwMode="auto">
          <a:xfrm>
            <a:off x="31369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5" name="Oval 203"/>
          <p:cNvSpPr>
            <a:spLocks noChangeArrowheads="1"/>
          </p:cNvSpPr>
          <p:nvPr/>
        </p:nvSpPr>
        <p:spPr bwMode="auto">
          <a:xfrm>
            <a:off x="24447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6" name="Oval 204"/>
          <p:cNvSpPr>
            <a:spLocks noChangeArrowheads="1"/>
          </p:cNvSpPr>
          <p:nvPr/>
        </p:nvSpPr>
        <p:spPr bwMode="auto">
          <a:xfrm>
            <a:off x="27495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7" name="Oval 205"/>
          <p:cNvSpPr>
            <a:spLocks noChangeArrowheads="1"/>
          </p:cNvSpPr>
          <p:nvPr/>
        </p:nvSpPr>
        <p:spPr bwMode="auto">
          <a:xfrm>
            <a:off x="2541588" y="6257925"/>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8" name="Oval 206"/>
          <p:cNvSpPr>
            <a:spLocks noChangeArrowheads="1"/>
          </p:cNvSpPr>
          <p:nvPr/>
        </p:nvSpPr>
        <p:spPr bwMode="auto">
          <a:xfrm>
            <a:off x="2492375" y="58547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39" name="Oval 207"/>
          <p:cNvSpPr>
            <a:spLocks noChangeArrowheads="1"/>
          </p:cNvSpPr>
          <p:nvPr/>
        </p:nvSpPr>
        <p:spPr bwMode="auto">
          <a:xfrm>
            <a:off x="2571750" y="57404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0" name="Oval 208"/>
          <p:cNvSpPr>
            <a:spLocks noChangeArrowheads="1"/>
          </p:cNvSpPr>
          <p:nvPr/>
        </p:nvSpPr>
        <p:spPr bwMode="auto">
          <a:xfrm>
            <a:off x="2752725" y="64690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1" name="Oval 209"/>
          <p:cNvSpPr>
            <a:spLocks noChangeArrowheads="1"/>
          </p:cNvSpPr>
          <p:nvPr/>
        </p:nvSpPr>
        <p:spPr bwMode="auto">
          <a:xfrm>
            <a:off x="3171825" y="571976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2" name="Oval 210"/>
          <p:cNvSpPr>
            <a:spLocks noChangeArrowheads="1"/>
          </p:cNvSpPr>
          <p:nvPr/>
        </p:nvSpPr>
        <p:spPr bwMode="auto">
          <a:xfrm>
            <a:off x="299878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3" name="Oval 211"/>
          <p:cNvSpPr>
            <a:spLocks noChangeArrowheads="1"/>
          </p:cNvSpPr>
          <p:nvPr/>
        </p:nvSpPr>
        <p:spPr bwMode="auto">
          <a:xfrm>
            <a:off x="3284538" y="5937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4" name="Oval 212"/>
          <p:cNvSpPr>
            <a:spLocks noChangeArrowheads="1"/>
          </p:cNvSpPr>
          <p:nvPr/>
        </p:nvSpPr>
        <p:spPr bwMode="auto">
          <a:xfrm>
            <a:off x="2579688" y="61261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5" name="Oval 213"/>
          <p:cNvSpPr>
            <a:spLocks noChangeArrowheads="1"/>
          </p:cNvSpPr>
          <p:nvPr/>
        </p:nvSpPr>
        <p:spPr bwMode="auto">
          <a:xfrm>
            <a:off x="2732088" y="6278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6" name="Oval 214"/>
          <p:cNvSpPr>
            <a:spLocks noChangeArrowheads="1"/>
          </p:cNvSpPr>
          <p:nvPr/>
        </p:nvSpPr>
        <p:spPr bwMode="auto">
          <a:xfrm>
            <a:off x="3136900" y="5848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7" name="Oval 215"/>
          <p:cNvSpPr>
            <a:spLocks noChangeArrowheads="1"/>
          </p:cNvSpPr>
          <p:nvPr/>
        </p:nvSpPr>
        <p:spPr bwMode="auto">
          <a:xfrm>
            <a:off x="2927350" y="60642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8" name="Oval 216"/>
          <p:cNvSpPr>
            <a:spLocks noChangeArrowheads="1"/>
          </p:cNvSpPr>
          <p:nvPr/>
        </p:nvSpPr>
        <p:spPr bwMode="auto">
          <a:xfrm>
            <a:off x="3079750" y="6216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49" name="Oval 217"/>
          <p:cNvSpPr>
            <a:spLocks noChangeArrowheads="1"/>
          </p:cNvSpPr>
          <p:nvPr/>
        </p:nvSpPr>
        <p:spPr bwMode="auto">
          <a:xfrm>
            <a:off x="3082925" y="6310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0" name="Oval 218"/>
          <p:cNvSpPr>
            <a:spLocks noChangeArrowheads="1"/>
          </p:cNvSpPr>
          <p:nvPr/>
        </p:nvSpPr>
        <p:spPr bwMode="auto">
          <a:xfrm>
            <a:off x="2730500" y="60944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1" name="Oval 219"/>
          <p:cNvSpPr>
            <a:spLocks noChangeArrowheads="1"/>
          </p:cNvSpPr>
          <p:nvPr/>
        </p:nvSpPr>
        <p:spPr bwMode="auto">
          <a:xfrm>
            <a:off x="2700338" y="576580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2" name="Oval 220"/>
          <p:cNvSpPr>
            <a:spLocks noChangeArrowheads="1"/>
          </p:cNvSpPr>
          <p:nvPr/>
        </p:nvSpPr>
        <p:spPr bwMode="auto">
          <a:xfrm>
            <a:off x="3251200" y="6211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3" name="Oval 221"/>
          <p:cNvSpPr>
            <a:spLocks noChangeArrowheads="1"/>
          </p:cNvSpPr>
          <p:nvPr/>
        </p:nvSpPr>
        <p:spPr bwMode="auto">
          <a:xfrm>
            <a:off x="2559050" y="60801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4" name="Oval 222"/>
          <p:cNvSpPr>
            <a:spLocks noChangeArrowheads="1"/>
          </p:cNvSpPr>
          <p:nvPr/>
        </p:nvSpPr>
        <p:spPr bwMode="auto">
          <a:xfrm>
            <a:off x="2863850" y="6384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5" name="Oval 223"/>
          <p:cNvSpPr>
            <a:spLocks noChangeArrowheads="1"/>
          </p:cNvSpPr>
          <p:nvPr/>
        </p:nvSpPr>
        <p:spPr bwMode="auto">
          <a:xfrm>
            <a:off x="2806700" y="58023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6" name="Oval 224"/>
          <p:cNvSpPr>
            <a:spLocks noChangeArrowheads="1"/>
          </p:cNvSpPr>
          <p:nvPr/>
        </p:nvSpPr>
        <p:spPr bwMode="auto">
          <a:xfrm>
            <a:off x="2959100" y="5954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7" name="Oval 225"/>
          <p:cNvSpPr>
            <a:spLocks noChangeArrowheads="1"/>
          </p:cNvSpPr>
          <p:nvPr/>
        </p:nvSpPr>
        <p:spPr bwMode="auto">
          <a:xfrm>
            <a:off x="2552700" y="6218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8" name="Oval 226"/>
          <p:cNvSpPr>
            <a:spLocks noChangeArrowheads="1"/>
          </p:cNvSpPr>
          <p:nvPr/>
        </p:nvSpPr>
        <p:spPr bwMode="auto">
          <a:xfrm>
            <a:off x="2619375" y="6084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59" name="Oval 227"/>
          <p:cNvSpPr>
            <a:spLocks noChangeArrowheads="1"/>
          </p:cNvSpPr>
          <p:nvPr/>
        </p:nvSpPr>
        <p:spPr bwMode="auto">
          <a:xfrm>
            <a:off x="2771775" y="6237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0" name="Oval 228"/>
          <p:cNvSpPr>
            <a:spLocks noChangeArrowheads="1"/>
          </p:cNvSpPr>
          <p:nvPr/>
        </p:nvSpPr>
        <p:spPr bwMode="auto">
          <a:xfrm>
            <a:off x="2693988" y="59690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1" name="Oval 229"/>
          <p:cNvSpPr>
            <a:spLocks noChangeArrowheads="1"/>
          </p:cNvSpPr>
          <p:nvPr/>
        </p:nvSpPr>
        <p:spPr bwMode="auto">
          <a:xfrm>
            <a:off x="2846388" y="61214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2" name="Oval 230"/>
          <p:cNvSpPr>
            <a:spLocks noChangeArrowheads="1"/>
          </p:cNvSpPr>
          <p:nvPr/>
        </p:nvSpPr>
        <p:spPr bwMode="auto">
          <a:xfrm>
            <a:off x="2998788" y="62738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3" name="Oval 231"/>
          <p:cNvSpPr>
            <a:spLocks noChangeArrowheads="1"/>
          </p:cNvSpPr>
          <p:nvPr/>
        </p:nvSpPr>
        <p:spPr bwMode="auto">
          <a:xfrm>
            <a:off x="3124200" y="640873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4" name="Oval 232"/>
          <p:cNvSpPr>
            <a:spLocks noChangeArrowheads="1"/>
          </p:cNvSpPr>
          <p:nvPr/>
        </p:nvSpPr>
        <p:spPr bwMode="auto">
          <a:xfrm>
            <a:off x="2732088" y="648652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5" name="Oval 233"/>
          <p:cNvSpPr>
            <a:spLocks noChangeArrowheads="1"/>
          </p:cNvSpPr>
          <p:nvPr/>
        </p:nvSpPr>
        <p:spPr bwMode="auto">
          <a:xfrm>
            <a:off x="2574925" y="64627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6" name="Oval 234"/>
          <p:cNvSpPr>
            <a:spLocks noChangeArrowheads="1"/>
          </p:cNvSpPr>
          <p:nvPr/>
        </p:nvSpPr>
        <p:spPr bwMode="auto">
          <a:xfrm>
            <a:off x="2949575" y="57308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7" name="Oval 235"/>
          <p:cNvSpPr>
            <a:spLocks noChangeArrowheads="1"/>
          </p:cNvSpPr>
          <p:nvPr/>
        </p:nvSpPr>
        <p:spPr bwMode="auto">
          <a:xfrm>
            <a:off x="3101975" y="5883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8" name="Oval 236"/>
          <p:cNvSpPr>
            <a:spLocks noChangeArrowheads="1"/>
          </p:cNvSpPr>
          <p:nvPr/>
        </p:nvSpPr>
        <p:spPr bwMode="auto">
          <a:xfrm>
            <a:off x="2695575" y="61468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69" name="Oval 237"/>
          <p:cNvSpPr>
            <a:spLocks noChangeArrowheads="1"/>
          </p:cNvSpPr>
          <p:nvPr/>
        </p:nvSpPr>
        <p:spPr bwMode="auto">
          <a:xfrm>
            <a:off x="2762250" y="60134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0" name="Oval 238"/>
          <p:cNvSpPr>
            <a:spLocks noChangeArrowheads="1"/>
          </p:cNvSpPr>
          <p:nvPr/>
        </p:nvSpPr>
        <p:spPr bwMode="auto">
          <a:xfrm>
            <a:off x="2914650" y="61658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1" name="Oval 239"/>
          <p:cNvSpPr>
            <a:spLocks noChangeArrowheads="1"/>
          </p:cNvSpPr>
          <p:nvPr/>
        </p:nvSpPr>
        <p:spPr bwMode="auto">
          <a:xfrm>
            <a:off x="2838450" y="58975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2" name="Oval 240"/>
          <p:cNvSpPr>
            <a:spLocks noChangeArrowheads="1"/>
          </p:cNvSpPr>
          <p:nvPr/>
        </p:nvSpPr>
        <p:spPr bwMode="auto">
          <a:xfrm>
            <a:off x="2990850" y="60499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3" name="Oval 241"/>
          <p:cNvSpPr>
            <a:spLocks noChangeArrowheads="1"/>
          </p:cNvSpPr>
          <p:nvPr/>
        </p:nvSpPr>
        <p:spPr bwMode="auto">
          <a:xfrm>
            <a:off x="3143250" y="620236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4" name="Oval 242"/>
          <p:cNvSpPr>
            <a:spLocks noChangeArrowheads="1"/>
          </p:cNvSpPr>
          <p:nvPr/>
        </p:nvSpPr>
        <p:spPr bwMode="auto">
          <a:xfrm>
            <a:off x="3267075" y="633730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5" name="Oval 243"/>
          <p:cNvSpPr>
            <a:spLocks noChangeArrowheads="1"/>
          </p:cNvSpPr>
          <p:nvPr/>
        </p:nvSpPr>
        <p:spPr bwMode="auto">
          <a:xfrm>
            <a:off x="2876550" y="64150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6" name="Oval 244"/>
          <p:cNvSpPr>
            <a:spLocks noChangeArrowheads="1"/>
          </p:cNvSpPr>
          <p:nvPr/>
        </p:nvSpPr>
        <p:spPr bwMode="auto">
          <a:xfrm>
            <a:off x="2717800" y="63912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7" name="Oval 245"/>
          <p:cNvSpPr>
            <a:spLocks noChangeArrowheads="1"/>
          </p:cNvSpPr>
          <p:nvPr/>
        </p:nvSpPr>
        <p:spPr bwMode="auto">
          <a:xfrm>
            <a:off x="2463800" y="1401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8" name="Oval 246"/>
          <p:cNvSpPr>
            <a:spLocks noChangeArrowheads="1"/>
          </p:cNvSpPr>
          <p:nvPr/>
        </p:nvSpPr>
        <p:spPr bwMode="auto">
          <a:xfrm>
            <a:off x="2616200" y="1554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79" name="Oval 247"/>
          <p:cNvSpPr>
            <a:spLocks noChangeArrowheads="1"/>
          </p:cNvSpPr>
          <p:nvPr/>
        </p:nvSpPr>
        <p:spPr bwMode="auto">
          <a:xfrm>
            <a:off x="2209800" y="18176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0" name="Oval 248"/>
          <p:cNvSpPr>
            <a:spLocks noChangeArrowheads="1"/>
          </p:cNvSpPr>
          <p:nvPr/>
        </p:nvSpPr>
        <p:spPr bwMode="auto">
          <a:xfrm>
            <a:off x="2276475" y="16843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1" name="Oval 249"/>
          <p:cNvSpPr>
            <a:spLocks noChangeArrowheads="1"/>
          </p:cNvSpPr>
          <p:nvPr/>
        </p:nvSpPr>
        <p:spPr bwMode="auto">
          <a:xfrm>
            <a:off x="2428875" y="18367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2" name="Oval 250"/>
          <p:cNvSpPr>
            <a:spLocks noChangeArrowheads="1"/>
          </p:cNvSpPr>
          <p:nvPr/>
        </p:nvSpPr>
        <p:spPr bwMode="auto">
          <a:xfrm>
            <a:off x="2351088" y="15684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3" name="Oval 251"/>
          <p:cNvSpPr>
            <a:spLocks noChangeArrowheads="1"/>
          </p:cNvSpPr>
          <p:nvPr/>
        </p:nvSpPr>
        <p:spPr bwMode="auto">
          <a:xfrm>
            <a:off x="2503488" y="17208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4" name="Oval 252"/>
          <p:cNvSpPr>
            <a:spLocks noChangeArrowheads="1"/>
          </p:cNvSpPr>
          <p:nvPr/>
        </p:nvSpPr>
        <p:spPr bwMode="auto">
          <a:xfrm>
            <a:off x="2655888" y="187325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5" name="Oval 253"/>
          <p:cNvSpPr>
            <a:spLocks noChangeArrowheads="1"/>
          </p:cNvSpPr>
          <p:nvPr/>
        </p:nvSpPr>
        <p:spPr bwMode="auto">
          <a:xfrm>
            <a:off x="2781300" y="2008188"/>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6" name="Oval 254"/>
          <p:cNvSpPr>
            <a:spLocks noChangeArrowheads="1"/>
          </p:cNvSpPr>
          <p:nvPr/>
        </p:nvSpPr>
        <p:spPr bwMode="auto">
          <a:xfrm>
            <a:off x="2389188" y="20859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7" name="Oval 255"/>
          <p:cNvSpPr>
            <a:spLocks noChangeArrowheads="1"/>
          </p:cNvSpPr>
          <p:nvPr/>
        </p:nvSpPr>
        <p:spPr bwMode="auto">
          <a:xfrm>
            <a:off x="2232025" y="20621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8" name="Oval 256"/>
          <p:cNvSpPr>
            <a:spLocks noChangeArrowheads="1"/>
          </p:cNvSpPr>
          <p:nvPr/>
        </p:nvSpPr>
        <p:spPr bwMode="auto">
          <a:xfrm>
            <a:off x="2549525" y="58308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89" name="Oval 257"/>
          <p:cNvSpPr>
            <a:spLocks noChangeArrowheads="1"/>
          </p:cNvSpPr>
          <p:nvPr/>
        </p:nvSpPr>
        <p:spPr bwMode="auto">
          <a:xfrm>
            <a:off x="2701925" y="59832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0" name="Oval 258"/>
          <p:cNvSpPr>
            <a:spLocks noChangeArrowheads="1"/>
          </p:cNvSpPr>
          <p:nvPr/>
        </p:nvSpPr>
        <p:spPr bwMode="auto">
          <a:xfrm>
            <a:off x="2295525" y="6246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1" name="Oval 259"/>
          <p:cNvSpPr>
            <a:spLocks noChangeArrowheads="1"/>
          </p:cNvSpPr>
          <p:nvPr/>
        </p:nvSpPr>
        <p:spPr bwMode="auto">
          <a:xfrm>
            <a:off x="2362200" y="61134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2" name="Oval 260"/>
          <p:cNvSpPr>
            <a:spLocks noChangeArrowheads="1"/>
          </p:cNvSpPr>
          <p:nvPr/>
        </p:nvSpPr>
        <p:spPr bwMode="auto">
          <a:xfrm>
            <a:off x="2514600" y="62658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3" name="Oval 261"/>
          <p:cNvSpPr>
            <a:spLocks noChangeArrowheads="1"/>
          </p:cNvSpPr>
          <p:nvPr/>
        </p:nvSpPr>
        <p:spPr bwMode="auto">
          <a:xfrm>
            <a:off x="2438400" y="59975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4" name="Oval 262"/>
          <p:cNvSpPr>
            <a:spLocks noChangeArrowheads="1"/>
          </p:cNvSpPr>
          <p:nvPr/>
        </p:nvSpPr>
        <p:spPr bwMode="auto">
          <a:xfrm>
            <a:off x="2590800" y="61499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5" name="Oval 263"/>
          <p:cNvSpPr>
            <a:spLocks noChangeArrowheads="1"/>
          </p:cNvSpPr>
          <p:nvPr/>
        </p:nvSpPr>
        <p:spPr bwMode="auto">
          <a:xfrm>
            <a:off x="2743200" y="6302375"/>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6" name="Oval 264"/>
          <p:cNvSpPr>
            <a:spLocks noChangeArrowheads="1"/>
          </p:cNvSpPr>
          <p:nvPr/>
        </p:nvSpPr>
        <p:spPr bwMode="auto">
          <a:xfrm>
            <a:off x="2867025" y="6437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7" name="Oval 265"/>
          <p:cNvSpPr>
            <a:spLocks noChangeArrowheads="1"/>
          </p:cNvSpPr>
          <p:nvPr/>
        </p:nvSpPr>
        <p:spPr bwMode="auto">
          <a:xfrm>
            <a:off x="2476500" y="65151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8" name="Oval 266"/>
          <p:cNvSpPr>
            <a:spLocks noChangeArrowheads="1"/>
          </p:cNvSpPr>
          <p:nvPr/>
        </p:nvSpPr>
        <p:spPr bwMode="auto">
          <a:xfrm>
            <a:off x="2378075" y="63579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299" name="Oval 267"/>
          <p:cNvSpPr>
            <a:spLocks noChangeArrowheads="1"/>
          </p:cNvSpPr>
          <p:nvPr/>
        </p:nvSpPr>
        <p:spPr bwMode="auto">
          <a:xfrm>
            <a:off x="2978150" y="55594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0" name="Oval 268"/>
          <p:cNvSpPr>
            <a:spLocks noChangeArrowheads="1"/>
          </p:cNvSpPr>
          <p:nvPr/>
        </p:nvSpPr>
        <p:spPr bwMode="auto">
          <a:xfrm>
            <a:off x="3130550" y="5711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1" name="Oval 269"/>
          <p:cNvSpPr>
            <a:spLocks noChangeArrowheads="1"/>
          </p:cNvSpPr>
          <p:nvPr/>
        </p:nvSpPr>
        <p:spPr bwMode="auto">
          <a:xfrm>
            <a:off x="2724150" y="59753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2" name="Oval 270"/>
          <p:cNvSpPr>
            <a:spLocks noChangeArrowheads="1"/>
          </p:cNvSpPr>
          <p:nvPr/>
        </p:nvSpPr>
        <p:spPr bwMode="auto">
          <a:xfrm>
            <a:off x="2790825" y="58420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3" name="Oval 271"/>
          <p:cNvSpPr>
            <a:spLocks noChangeArrowheads="1"/>
          </p:cNvSpPr>
          <p:nvPr/>
        </p:nvSpPr>
        <p:spPr bwMode="auto">
          <a:xfrm>
            <a:off x="2943225" y="5994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4" name="Oval 272"/>
          <p:cNvSpPr>
            <a:spLocks noChangeArrowheads="1"/>
          </p:cNvSpPr>
          <p:nvPr/>
        </p:nvSpPr>
        <p:spPr bwMode="auto">
          <a:xfrm>
            <a:off x="2865438" y="57261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5" name="Oval 273"/>
          <p:cNvSpPr>
            <a:spLocks noChangeArrowheads="1"/>
          </p:cNvSpPr>
          <p:nvPr/>
        </p:nvSpPr>
        <p:spPr bwMode="auto">
          <a:xfrm>
            <a:off x="3017838" y="58785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6" name="Oval 274"/>
          <p:cNvSpPr>
            <a:spLocks noChangeArrowheads="1"/>
          </p:cNvSpPr>
          <p:nvPr/>
        </p:nvSpPr>
        <p:spPr bwMode="auto">
          <a:xfrm>
            <a:off x="3170238" y="603091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7" name="Oval 275"/>
          <p:cNvSpPr>
            <a:spLocks noChangeArrowheads="1"/>
          </p:cNvSpPr>
          <p:nvPr/>
        </p:nvSpPr>
        <p:spPr bwMode="auto">
          <a:xfrm>
            <a:off x="3295650" y="61658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8" name="Oval 276"/>
          <p:cNvSpPr>
            <a:spLocks noChangeArrowheads="1"/>
          </p:cNvSpPr>
          <p:nvPr/>
        </p:nvSpPr>
        <p:spPr bwMode="auto">
          <a:xfrm>
            <a:off x="2903538" y="62436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09" name="Oval 277"/>
          <p:cNvSpPr>
            <a:spLocks noChangeArrowheads="1"/>
          </p:cNvSpPr>
          <p:nvPr/>
        </p:nvSpPr>
        <p:spPr bwMode="auto">
          <a:xfrm>
            <a:off x="2746375" y="62198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0" name="Oval 278"/>
          <p:cNvSpPr>
            <a:spLocks noChangeArrowheads="1"/>
          </p:cNvSpPr>
          <p:nvPr/>
        </p:nvSpPr>
        <p:spPr bwMode="auto">
          <a:xfrm>
            <a:off x="2959100" y="5740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1" name="Oval 279"/>
          <p:cNvSpPr>
            <a:spLocks noChangeArrowheads="1"/>
          </p:cNvSpPr>
          <p:nvPr/>
        </p:nvSpPr>
        <p:spPr bwMode="auto">
          <a:xfrm>
            <a:off x="3170238" y="576738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2" name="Oval 280"/>
          <p:cNvSpPr>
            <a:spLocks noChangeArrowheads="1"/>
          </p:cNvSpPr>
          <p:nvPr/>
        </p:nvSpPr>
        <p:spPr bwMode="auto">
          <a:xfrm>
            <a:off x="2771775" y="602297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3" name="Oval 281"/>
          <p:cNvSpPr>
            <a:spLocks noChangeArrowheads="1"/>
          </p:cNvSpPr>
          <p:nvPr/>
        </p:nvSpPr>
        <p:spPr bwMode="auto">
          <a:xfrm>
            <a:off x="2693988" y="57546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4" name="Oval 282"/>
          <p:cNvSpPr>
            <a:spLocks noChangeArrowheads="1"/>
          </p:cNvSpPr>
          <p:nvPr/>
        </p:nvSpPr>
        <p:spPr bwMode="auto">
          <a:xfrm>
            <a:off x="2846388" y="59070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5" name="Oval 283"/>
          <p:cNvSpPr>
            <a:spLocks noChangeArrowheads="1"/>
          </p:cNvSpPr>
          <p:nvPr/>
        </p:nvSpPr>
        <p:spPr bwMode="auto">
          <a:xfrm>
            <a:off x="2998788" y="6059488"/>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6" name="Oval 284"/>
          <p:cNvSpPr>
            <a:spLocks noChangeArrowheads="1"/>
          </p:cNvSpPr>
          <p:nvPr/>
        </p:nvSpPr>
        <p:spPr bwMode="auto">
          <a:xfrm>
            <a:off x="3416300" y="598328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7" name="Oval 285"/>
          <p:cNvSpPr>
            <a:spLocks noChangeArrowheads="1"/>
          </p:cNvSpPr>
          <p:nvPr/>
        </p:nvSpPr>
        <p:spPr bwMode="auto">
          <a:xfrm>
            <a:off x="3352800" y="5992813"/>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8" name="Oval 286"/>
          <p:cNvSpPr>
            <a:spLocks noChangeArrowheads="1"/>
          </p:cNvSpPr>
          <p:nvPr/>
        </p:nvSpPr>
        <p:spPr bwMode="auto">
          <a:xfrm>
            <a:off x="2387600" y="5929313"/>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19" name="Oval 287"/>
          <p:cNvSpPr>
            <a:spLocks noChangeArrowheads="1"/>
          </p:cNvSpPr>
          <p:nvPr/>
        </p:nvSpPr>
        <p:spPr bwMode="auto">
          <a:xfrm>
            <a:off x="2732088" y="62722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0" name="Oval 288"/>
          <p:cNvSpPr>
            <a:spLocks noChangeArrowheads="1"/>
          </p:cNvSpPr>
          <p:nvPr/>
        </p:nvSpPr>
        <p:spPr bwMode="auto">
          <a:xfrm>
            <a:off x="2574925" y="62484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1" name="Oval 289"/>
          <p:cNvSpPr>
            <a:spLocks noChangeArrowheads="1"/>
          </p:cNvSpPr>
          <p:nvPr/>
        </p:nvSpPr>
        <p:spPr bwMode="auto">
          <a:xfrm>
            <a:off x="2816225" y="635476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2" name="Oval 290"/>
          <p:cNvSpPr>
            <a:spLocks noChangeArrowheads="1"/>
          </p:cNvSpPr>
          <p:nvPr/>
        </p:nvSpPr>
        <p:spPr bwMode="auto">
          <a:xfrm>
            <a:off x="3028950" y="63166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3" name="Oval 291"/>
          <p:cNvSpPr>
            <a:spLocks noChangeArrowheads="1"/>
          </p:cNvSpPr>
          <p:nvPr/>
        </p:nvSpPr>
        <p:spPr bwMode="auto">
          <a:xfrm>
            <a:off x="3289300" y="61198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4" name="Oval 292"/>
          <p:cNvSpPr>
            <a:spLocks noChangeArrowheads="1"/>
          </p:cNvSpPr>
          <p:nvPr/>
        </p:nvSpPr>
        <p:spPr bwMode="auto">
          <a:xfrm>
            <a:off x="3411538" y="6154738"/>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5" name="Oval 293"/>
          <p:cNvSpPr>
            <a:spLocks noChangeArrowheads="1"/>
          </p:cNvSpPr>
          <p:nvPr/>
        </p:nvSpPr>
        <p:spPr bwMode="auto">
          <a:xfrm>
            <a:off x="3386138" y="62928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6" name="Oval 294"/>
          <p:cNvSpPr>
            <a:spLocks noChangeArrowheads="1"/>
          </p:cNvSpPr>
          <p:nvPr/>
        </p:nvSpPr>
        <p:spPr bwMode="auto">
          <a:xfrm>
            <a:off x="3276600" y="63865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7" name="Oval 295"/>
          <p:cNvSpPr>
            <a:spLocks noChangeArrowheads="1"/>
          </p:cNvSpPr>
          <p:nvPr/>
        </p:nvSpPr>
        <p:spPr bwMode="auto">
          <a:xfrm>
            <a:off x="2727325" y="6562725"/>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8" name="Oval 296"/>
          <p:cNvSpPr>
            <a:spLocks noChangeArrowheads="1"/>
          </p:cNvSpPr>
          <p:nvPr/>
        </p:nvSpPr>
        <p:spPr bwMode="auto">
          <a:xfrm>
            <a:off x="2998788" y="6508750"/>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29" name="Oval 297"/>
          <p:cNvSpPr>
            <a:spLocks noChangeArrowheads="1"/>
          </p:cNvSpPr>
          <p:nvPr/>
        </p:nvSpPr>
        <p:spPr bwMode="auto">
          <a:xfrm>
            <a:off x="3194050" y="644048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0" name="Oval 298"/>
          <p:cNvSpPr>
            <a:spLocks noChangeArrowheads="1"/>
          </p:cNvSpPr>
          <p:nvPr/>
        </p:nvSpPr>
        <p:spPr bwMode="auto">
          <a:xfrm>
            <a:off x="2584450" y="6480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1" name="Oval 299"/>
          <p:cNvSpPr>
            <a:spLocks noChangeArrowheads="1"/>
          </p:cNvSpPr>
          <p:nvPr/>
        </p:nvSpPr>
        <p:spPr bwMode="auto">
          <a:xfrm>
            <a:off x="2870200" y="5518150"/>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2" name="Oval 300"/>
          <p:cNvSpPr>
            <a:spLocks noChangeArrowheads="1"/>
          </p:cNvSpPr>
          <p:nvPr/>
        </p:nvSpPr>
        <p:spPr bwMode="auto">
          <a:xfrm>
            <a:off x="3114675" y="54991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3" name="Oval 301"/>
          <p:cNvSpPr>
            <a:spLocks noChangeArrowheads="1"/>
          </p:cNvSpPr>
          <p:nvPr/>
        </p:nvSpPr>
        <p:spPr bwMode="auto">
          <a:xfrm>
            <a:off x="3252788" y="5675313"/>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4" name="Oval 302"/>
          <p:cNvSpPr>
            <a:spLocks noChangeArrowheads="1"/>
          </p:cNvSpPr>
          <p:nvPr/>
        </p:nvSpPr>
        <p:spPr bwMode="auto">
          <a:xfrm>
            <a:off x="2959100" y="569436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5" name="Oval 303"/>
          <p:cNvSpPr>
            <a:spLocks noChangeArrowheads="1"/>
          </p:cNvSpPr>
          <p:nvPr/>
        </p:nvSpPr>
        <p:spPr bwMode="auto">
          <a:xfrm>
            <a:off x="2762250" y="5646738"/>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6" name="Oval 304"/>
          <p:cNvSpPr>
            <a:spLocks noChangeArrowheads="1"/>
          </p:cNvSpPr>
          <p:nvPr/>
        </p:nvSpPr>
        <p:spPr bwMode="auto">
          <a:xfrm>
            <a:off x="3032125" y="55784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7" name="Oval 305"/>
          <p:cNvSpPr>
            <a:spLocks noChangeArrowheads="1"/>
          </p:cNvSpPr>
          <p:nvPr/>
        </p:nvSpPr>
        <p:spPr bwMode="auto">
          <a:xfrm>
            <a:off x="3184525" y="57308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8" name="Oval 306"/>
          <p:cNvSpPr>
            <a:spLocks noChangeArrowheads="1"/>
          </p:cNvSpPr>
          <p:nvPr/>
        </p:nvSpPr>
        <p:spPr bwMode="auto">
          <a:xfrm>
            <a:off x="3349625" y="58451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39" name="Oval 307"/>
          <p:cNvSpPr>
            <a:spLocks noChangeArrowheads="1"/>
          </p:cNvSpPr>
          <p:nvPr/>
        </p:nvSpPr>
        <p:spPr bwMode="auto">
          <a:xfrm>
            <a:off x="3257550" y="5870575"/>
            <a:ext cx="161925"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0" name="Oval 308"/>
          <p:cNvSpPr>
            <a:spLocks noChangeArrowheads="1"/>
          </p:cNvSpPr>
          <p:nvPr/>
        </p:nvSpPr>
        <p:spPr bwMode="auto">
          <a:xfrm>
            <a:off x="2573338" y="5600700"/>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1" name="Oval 309"/>
          <p:cNvSpPr>
            <a:spLocks noChangeArrowheads="1"/>
          </p:cNvSpPr>
          <p:nvPr/>
        </p:nvSpPr>
        <p:spPr bwMode="auto">
          <a:xfrm>
            <a:off x="2917825" y="59436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2" name="Oval 310"/>
          <p:cNvSpPr>
            <a:spLocks noChangeArrowheads="1"/>
          </p:cNvSpPr>
          <p:nvPr/>
        </p:nvSpPr>
        <p:spPr bwMode="auto">
          <a:xfrm>
            <a:off x="2762250" y="5919788"/>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3" name="Oval 311"/>
          <p:cNvSpPr>
            <a:spLocks noChangeArrowheads="1"/>
          </p:cNvSpPr>
          <p:nvPr/>
        </p:nvSpPr>
        <p:spPr bwMode="auto">
          <a:xfrm>
            <a:off x="3003550" y="60261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4" name="Oval 312"/>
          <p:cNvSpPr>
            <a:spLocks noChangeArrowheads="1"/>
          </p:cNvSpPr>
          <p:nvPr/>
        </p:nvSpPr>
        <p:spPr bwMode="auto">
          <a:xfrm>
            <a:off x="3213100" y="59880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5" name="Oval 313"/>
          <p:cNvSpPr>
            <a:spLocks noChangeArrowheads="1"/>
          </p:cNvSpPr>
          <p:nvPr/>
        </p:nvSpPr>
        <p:spPr bwMode="auto">
          <a:xfrm>
            <a:off x="3473450" y="5791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6" name="Oval 314"/>
          <p:cNvSpPr>
            <a:spLocks noChangeArrowheads="1"/>
          </p:cNvSpPr>
          <p:nvPr/>
        </p:nvSpPr>
        <p:spPr bwMode="auto">
          <a:xfrm>
            <a:off x="3289300" y="570865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7" name="Oval 315"/>
          <p:cNvSpPr>
            <a:spLocks noChangeArrowheads="1"/>
          </p:cNvSpPr>
          <p:nvPr/>
        </p:nvSpPr>
        <p:spPr bwMode="auto">
          <a:xfrm>
            <a:off x="3482975" y="5964238"/>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8" name="Oval 316"/>
          <p:cNvSpPr>
            <a:spLocks noChangeArrowheads="1"/>
          </p:cNvSpPr>
          <p:nvPr/>
        </p:nvSpPr>
        <p:spPr bwMode="auto">
          <a:xfrm>
            <a:off x="3460750" y="60579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49" name="Oval 317"/>
          <p:cNvSpPr>
            <a:spLocks noChangeArrowheads="1"/>
          </p:cNvSpPr>
          <p:nvPr/>
        </p:nvSpPr>
        <p:spPr bwMode="auto">
          <a:xfrm>
            <a:off x="2914650" y="6234113"/>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0" name="Oval 318"/>
          <p:cNvSpPr>
            <a:spLocks noChangeArrowheads="1"/>
          </p:cNvSpPr>
          <p:nvPr/>
        </p:nvSpPr>
        <p:spPr bwMode="auto">
          <a:xfrm>
            <a:off x="3184525" y="62547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1" name="Oval 319"/>
          <p:cNvSpPr>
            <a:spLocks noChangeArrowheads="1"/>
          </p:cNvSpPr>
          <p:nvPr/>
        </p:nvSpPr>
        <p:spPr bwMode="auto">
          <a:xfrm>
            <a:off x="3379788" y="6111875"/>
            <a:ext cx="163512"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2" name="Oval 320"/>
          <p:cNvSpPr>
            <a:spLocks noChangeArrowheads="1"/>
          </p:cNvSpPr>
          <p:nvPr/>
        </p:nvSpPr>
        <p:spPr bwMode="auto">
          <a:xfrm>
            <a:off x="2770188" y="61515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3" name="Oval 321"/>
          <p:cNvSpPr>
            <a:spLocks noChangeArrowheads="1"/>
          </p:cNvSpPr>
          <p:nvPr/>
        </p:nvSpPr>
        <p:spPr bwMode="auto">
          <a:xfrm>
            <a:off x="2922588" y="6303963"/>
            <a:ext cx="163512"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4" name="Oval 322"/>
          <p:cNvSpPr>
            <a:spLocks noChangeArrowheads="1"/>
          </p:cNvSpPr>
          <p:nvPr/>
        </p:nvSpPr>
        <p:spPr bwMode="auto">
          <a:xfrm>
            <a:off x="3051175" y="2944813"/>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5" name="Oval 323"/>
          <p:cNvSpPr>
            <a:spLocks noChangeArrowheads="1"/>
          </p:cNvSpPr>
          <p:nvPr/>
        </p:nvSpPr>
        <p:spPr bwMode="auto">
          <a:xfrm>
            <a:off x="2819400" y="389255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56" name="Line 324"/>
          <p:cNvSpPr>
            <a:spLocks noChangeShapeType="1"/>
          </p:cNvSpPr>
          <p:nvPr/>
        </p:nvSpPr>
        <p:spPr bwMode="auto">
          <a:xfrm flipV="1">
            <a:off x="3292475" y="3276600"/>
            <a:ext cx="593725" cy="42227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357" name="Line 325"/>
          <p:cNvSpPr>
            <a:spLocks noChangeShapeType="1"/>
          </p:cNvSpPr>
          <p:nvPr/>
        </p:nvSpPr>
        <p:spPr bwMode="auto">
          <a:xfrm flipV="1">
            <a:off x="3243263" y="2192338"/>
            <a:ext cx="427037" cy="6350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358" name="Rectangle 326"/>
          <p:cNvSpPr>
            <a:spLocks noChangeArrowheads="1"/>
          </p:cNvSpPr>
          <p:nvPr/>
        </p:nvSpPr>
        <p:spPr bwMode="auto">
          <a:xfrm>
            <a:off x="609600" y="381000"/>
            <a:ext cx="8153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en-US" sz="4000" b="1" i="1">
                <a:solidFill>
                  <a:srgbClr val="71131B"/>
                </a:solidFill>
              </a:rPr>
              <a:t>Neutron Capture by </a:t>
            </a:r>
            <a:r>
              <a:rPr lang="en-US" sz="4000" b="1" i="1" baseline="30000">
                <a:solidFill>
                  <a:srgbClr val="71131B"/>
                </a:solidFill>
              </a:rPr>
              <a:t>238</a:t>
            </a:r>
            <a:r>
              <a:rPr lang="en-US" sz="4000" b="1" i="1">
                <a:solidFill>
                  <a:srgbClr val="71131B"/>
                </a:solidFill>
              </a:rPr>
              <a:t>U </a:t>
            </a:r>
            <a:r>
              <a:rPr lang="en-US" sz="4000" b="1" i="1">
                <a:solidFill>
                  <a:srgbClr val="71131B"/>
                </a:solidFill>
                <a:sym typeface="Symbol" charset="0"/>
              </a:rPr>
              <a:t></a:t>
            </a:r>
            <a:r>
              <a:rPr lang="en-US" sz="4000" b="1" i="1">
                <a:solidFill>
                  <a:srgbClr val="71131B"/>
                </a:solidFill>
              </a:rPr>
              <a:t> </a:t>
            </a:r>
            <a:r>
              <a:rPr lang="en-US" sz="4000" b="1" i="1" baseline="30000">
                <a:solidFill>
                  <a:srgbClr val="71131B"/>
                </a:solidFill>
              </a:rPr>
              <a:t>239</a:t>
            </a:r>
            <a:r>
              <a:rPr lang="en-US" sz="4000" b="1" i="1">
                <a:solidFill>
                  <a:srgbClr val="71131B"/>
                </a:solidFill>
              </a:rPr>
              <a:t>Pu</a:t>
            </a:r>
          </a:p>
        </p:txBody>
      </p:sp>
      <p:grpSp>
        <p:nvGrpSpPr>
          <p:cNvPr id="44359" name="Group 327"/>
          <p:cNvGrpSpPr>
            <a:grpSpLocks/>
          </p:cNvGrpSpPr>
          <p:nvPr/>
        </p:nvGrpSpPr>
        <p:grpSpPr bwMode="auto">
          <a:xfrm>
            <a:off x="4495800" y="1600200"/>
            <a:ext cx="1250950" cy="1282700"/>
            <a:chOff x="1459" y="2106"/>
            <a:chExt cx="788" cy="808"/>
          </a:xfrm>
        </p:grpSpPr>
        <p:sp>
          <p:nvSpPr>
            <p:cNvPr id="44360" name="Oval 328"/>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1" name="Oval 329"/>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2" name="Oval 330"/>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3" name="Oval 331"/>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4" name="Oval 332"/>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5" name="Oval 333"/>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6" name="Oval 334"/>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7" name="Oval 335"/>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8" name="Oval 336"/>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69" name="Oval 337"/>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0" name="Oval 338"/>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1" name="Oval 339"/>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2" name="Oval 340"/>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3" name="Oval 341"/>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4" name="Oval 342"/>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5" name="Oval 343"/>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6" name="Oval 344"/>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7" name="Oval 345"/>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8" name="Oval 346"/>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79" name="Oval 347"/>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0" name="Oval 348"/>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1" name="Oval 349"/>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2" name="Oval 350"/>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3" name="Oval 351"/>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4" name="Oval 352"/>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5" name="Oval 353"/>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6" name="Oval 354"/>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7" name="Oval 355"/>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8" name="Oval 356"/>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89" name="Oval 357"/>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0" name="Oval 358"/>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1" name="Oval 359"/>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2" name="Oval 360"/>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3" name="Oval 361"/>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4" name="Oval 362"/>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5" name="Oval 363"/>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6" name="Oval 364"/>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7" name="Oval 365"/>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8" name="Oval 366"/>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399" name="Oval 367"/>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0" name="Oval 368"/>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1" name="Oval 369"/>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2" name="Oval 370"/>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3" name="Oval 371"/>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4" name="Oval 372"/>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5" name="Oval 373"/>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6" name="Oval 374"/>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7" name="Oval 375"/>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8" name="Oval 376"/>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09" name="Oval 377"/>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0" name="Oval 378"/>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1" name="Oval 379"/>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2" name="Oval 380"/>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3" name="Oval 381"/>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4" name="Oval 382"/>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5" name="Oval 383"/>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6" name="Oval 384"/>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7" name="Oval 385"/>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8" name="Oval 386"/>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19" name="Oval 387"/>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0" name="Oval 388"/>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1" name="Oval 389"/>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2" name="Oval 390"/>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3" name="Oval 391"/>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4" name="Oval 392"/>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5" name="Oval 393"/>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6" name="Oval 394"/>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7" name="Oval 395"/>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8" name="Oval 396"/>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29" name="Oval 397"/>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0" name="Oval 398"/>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1" name="Oval 399"/>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2" name="Oval 400"/>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3" name="Oval 401"/>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4" name="Oval 402"/>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5" name="Oval 403"/>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6" name="Oval 404"/>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7" name="Oval 405"/>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8" name="Oval 406"/>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39" name="Oval 407"/>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0" name="Oval 408"/>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1" name="Oval 409"/>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2" name="Oval 410"/>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3" name="Oval 411"/>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4" name="Oval 412"/>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5" name="Oval 413"/>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6" name="Oval 414"/>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7" name="Oval 415"/>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8" name="Oval 416"/>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49" name="Oval 417"/>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0" name="Oval 418"/>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1" name="Oval 419"/>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2" name="Oval 420"/>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3" name="Oval 421"/>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4" name="Oval 422"/>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4455" name="Group 423"/>
          <p:cNvGrpSpPr>
            <a:grpSpLocks/>
          </p:cNvGrpSpPr>
          <p:nvPr/>
        </p:nvGrpSpPr>
        <p:grpSpPr bwMode="auto">
          <a:xfrm>
            <a:off x="7054850" y="1600200"/>
            <a:ext cx="1250950" cy="1282700"/>
            <a:chOff x="1459" y="2106"/>
            <a:chExt cx="788" cy="808"/>
          </a:xfrm>
        </p:grpSpPr>
        <p:sp>
          <p:nvSpPr>
            <p:cNvPr id="44456" name="Oval 424"/>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7" name="Oval 425"/>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8" name="Oval 426"/>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59" name="Oval 427"/>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0" name="Oval 428"/>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1" name="Oval 429"/>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2" name="Oval 430"/>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3" name="Oval 431"/>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4" name="Oval 432"/>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5" name="Oval 433"/>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6" name="Oval 434"/>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7" name="Oval 435"/>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8" name="Oval 436"/>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69" name="Oval 437"/>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0" name="Oval 438"/>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1" name="Oval 439"/>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2" name="Oval 440"/>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3" name="Oval 441"/>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4" name="Oval 442"/>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5" name="Oval 443"/>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6" name="Oval 444"/>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7" name="Oval 445"/>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8" name="Oval 446"/>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79" name="Oval 447"/>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0" name="Oval 448"/>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1" name="Oval 449"/>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2" name="Oval 450"/>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3" name="Oval 451"/>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4" name="Oval 452"/>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5" name="Oval 453"/>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6" name="Oval 454"/>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7" name="Oval 455"/>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8" name="Oval 456"/>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89" name="Oval 457"/>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0" name="Oval 458"/>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1" name="Oval 459"/>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2" name="Oval 460"/>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3" name="Oval 461"/>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4" name="Oval 462"/>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5" name="Oval 463"/>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6" name="Oval 464"/>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7" name="Oval 465"/>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8" name="Oval 466"/>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499" name="Oval 467"/>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0" name="Oval 468"/>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1" name="Oval 469"/>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2" name="Oval 470"/>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3" name="Oval 471"/>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4" name="Oval 472"/>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5" name="Oval 473"/>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6" name="Oval 474"/>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7" name="Oval 475"/>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8" name="Oval 476"/>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09" name="Oval 477"/>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0" name="Oval 478"/>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1" name="Oval 479"/>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2" name="Oval 480"/>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3" name="Oval 481"/>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4" name="Oval 482"/>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5" name="Oval 483"/>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6" name="Oval 484"/>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7" name="Oval 485"/>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8" name="Oval 486"/>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19" name="Oval 487"/>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0" name="Oval 488"/>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1" name="Oval 489"/>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2" name="Oval 490"/>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3" name="Oval 491"/>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4" name="Oval 492"/>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5" name="Oval 493"/>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6" name="Oval 494"/>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7" name="Oval 495"/>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8" name="Oval 496"/>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29" name="Oval 497"/>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0" name="Oval 498"/>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1" name="Oval 499"/>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2" name="Oval 500"/>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3" name="Oval 501"/>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4" name="Oval 502"/>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5" name="Oval 503"/>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6" name="Oval 504"/>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7" name="Oval 505"/>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8" name="Oval 506"/>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39" name="Oval 507"/>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0" name="Oval 508"/>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1" name="Oval 509"/>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2" name="Oval 510"/>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3" name="Oval 511"/>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4" name="Oval 512"/>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5" name="Oval 513"/>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6" name="Oval 514"/>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7" name="Oval 515"/>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8" name="Oval 516"/>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9" name="Oval 517"/>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0" name="Oval 518"/>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551" name="Oval 519"/>
          <p:cNvSpPr>
            <a:spLocks noChangeArrowheads="1"/>
          </p:cNvSpPr>
          <p:nvPr/>
        </p:nvSpPr>
        <p:spPr bwMode="auto">
          <a:xfrm>
            <a:off x="7383463" y="2514600"/>
            <a:ext cx="160337"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2" name="Line 520"/>
          <p:cNvSpPr>
            <a:spLocks noChangeShapeType="1"/>
          </p:cNvSpPr>
          <p:nvPr/>
        </p:nvSpPr>
        <p:spPr bwMode="auto">
          <a:xfrm flipV="1">
            <a:off x="6102350" y="2209800"/>
            <a:ext cx="558800" cy="952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553" name="Line 521"/>
          <p:cNvSpPr>
            <a:spLocks noChangeShapeType="1"/>
          </p:cNvSpPr>
          <p:nvPr/>
        </p:nvSpPr>
        <p:spPr bwMode="auto">
          <a:xfrm>
            <a:off x="7597775" y="3546475"/>
            <a:ext cx="0" cy="60007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554" name="Text Box 522"/>
          <p:cNvSpPr txBox="1">
            <a:spLocks noChangeArrowheads="1"/>
          </p:cNvSpPr>
          <p:nvPr/>
        </p:nvSpPr>
        <p:spPr bwMode="auto">
          <a:xfrm>
            <a:off x="6934200" y="3671888"/>
            <a:ext cx="5095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003591"/>
                </a:solidFill>
                <a:effectLst>
                  <a:outerShdw blurRad="38100" dist="38100" dir="2700000" algn="tl">
                    <a:srgbClr val="DDDDDD"/>
                  </a:outerShdw>
                </a:effectLst>
                <a:latin typeface="Symbol" charset="0"/>
                <a:sym typeface="Symbol" charset="0"/>
              </a:rPr>
              <a:t></a:t>
            </a:r>
            <a:r>
              <a:rPr lang="en-US" sz="1800" b="1" baseline="60000">
                <a:solidFill>
                  <a:srgbClr val="003591"/>
                </a:solidFill>
                <a:effectLst>
                  <a:outerShdw blurRad="38100" dist="38100" dir="2700000" algn="tl">
                    <a:srgbClr val="DDDDDD"/>
                  </a:outerShdw>
                </a:effectLst>
                <a:latin typeface="Symbol" charset="0"/>
                <a:sym typeface="Symbol" charset="0"/>
              </a:rPr>
              <a:t></a:t>
            </a:r>
            <a:endParaRPr lang="en-US" sz="1800" b="1">
              <a:solidFill>
                <a:srgbClr val="003591"/>
              </a:solidFill>
              <a:effectLst>
                <a:outerShdw blurRad="38100" dist="38100" dir="2700000" algn="tl">
                  <a:srgbClr val="DDDDDD"/>
                </a:outerShdw>
              </a:effectLst>
              <a:latin typeface="Times New Roman" charset="0"/>
            </a:endParaRPr>
          </a:p>
        </p:txBody>
      </p:sp>
      <p:grpSp>
        <p:nvGrpSpPr>
          <p:cNvPr id="44555" name="Group 523"/>
          <p:cNvGrpSpPr>
            <a:grpSpLocks/>
          </p:cNvGrpSpPr>
          <p:nvPr/>
        </p:nvGrpSpPr>
        <p:grpSpPr bwMode="auto">
          <a:xfrm>
            <a:off x="4721225" y="2971800"/>
            <a:ext cx="615950" cy="600075"/>
            <a:chOff x="2974" y="1965"/>
            <a:chExt cx="388" cy="378"/>
          </a:xfrm>
        </p:grpSpPr>
        <p:sp>
          <p:nvSpPr>
            <p:cNvPr id="44556" name="Text Box 524"/>
            <p:cNvSpPr txBox="1">
              <a:spLocks noChangeArrowheads="1"/>
            </p:cNvSpPr>
            <p:nvPr/>
          </p:nvSpPr>
          <p:spPr bwMode="auto">
            <a:xfrm>
              <a:off x="3130" y="1981"/>
              <a:ext cx="23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a:solidFill>
                    <a:srgbClr val="00004F"/>
                  </a:solidFill>
                  <a:effectLst>
                    <a:outerShdw blurRad="38100" dist="38100" dir="2700000" algn="tl">
                      <a:srgbClr val="DDDDDD"/>
                    </a:outerShdw>
                  </a:effectLst>
                </a:rPr>
                <a:t>U</a:t>
              </a:r>
            </a:p>
          </p:txBody>
        </p:sp>
        <p:sp>
          <p:nvSpPr>
            <p:cNvPr id="44557" name="Text Box 525"/>
            <p:cNvSpPr txBox="1">
              <a:spLocks noChangeArrowheads="1"/>
            </p:cNvSpPr>
            <p:nvPr/>
          </p:nvSpPr>
          <p:spPr bwMode="auto">
            <a:xfrm>
              <a:off x="3024" y="2160"/>
              <a:ext cx="232"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92</a:t>
              </a:r>
              <a:endParaRPr lang="en-US" sz="2000" b="1" i="1">
                <a:solidFill>
                  <a:srgbClr val="00004F"/>
                </a:solidFill>
                <a:effectLst>
                  <a:outerShdw blurRad="38100" dist="38100" dir="2700000" algn="tl">
                    <a:srgbClr val="DDDDDD"/>
                  </a:outerShdw>
                </a:effectLst>
              </a:endParaRPr>
            </a:p>
          </p:txBody>
        </p:sp>
        <p:sp>
          <p:nvSpPr>
            <p:cNvPr id="44558" name="Text Box 526"/>
            <p:cNvSpPr txBox="1">
              <a:spLocks noChangeArrowheads="1"/>
            </p:cNvSpPr>
            <p:nvPr/>
          </p:nvSpPr>
          <p:spPr bwMode="auto">
            <a:xfrm>
              <a:off x="2974" y="1965"/>
              <a:ext cx="290"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238</a:t>
              </a:r>
              <a:endParaRPr lang="en-US" sz="2000" b="1" i="1">
                <a:solidFill>
                  <a:srgbClr val="00004F"/>
                </a:solidFill>
                <a:effectLst>
                  <a:outerShdw blurRad="38100" dist="38100" dir="2700000" algn="tl">
                    <a:srgbClr val="DDDDDD"/>
                  </a:outerShdw>
                </a:effectLst>
              </a:endParaRPr>
            </a:p>
          </p:txBody>
        </p:sp>
      </p:grpSp>
      <p:grpSp>
        <p:nvGrpSpPr>
          <p:cNvPr id="44559" name="Group 527"/>
          <p:cNvGrpSpPr>
            <a:grpSpLocks/>
          </p:cNvGrpSpPr>
          <p:nvPr/>
        </p:nvGrpSpPr>
        <p:grpSpPr bwMode="auto">
          <a:xfrm>
            <a:off x="7239000" y="2976563"/>
            <a:ext cx="644525" cy="600075"/>
            <a:chOff x="2974" y="1965"/>
            <a:chExt cx="365" cy="378"/>
          </a:xfrm>
        </p:grpSpPr>
        <p:sp>
          <p:nvSpPr>
            <p:cNvPr id="44560" name="Text Box 528"/>
            <p:cNvSpPr txBox="1">
              <a:spLocks noChangeArrowheads="1"/>
            </p:cNvSpPr>
            <p:nvPr/>
          </p:nvSpPr>
          <p:spPr bwMode="auto">
            <a:xfrm>
              <a:off x="3130" y="1981"/>
              <a:ext cx="209"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a:solidFill>
                    <a:srgbClr val="00004F"/>
                  </a:solidFill>
                  <a:effectLst>
                    <a:outerShdw blurRad="38100" dist="38100" dir="2700000" algn="tl">
                      <a:srgbClr val="DDDDDD"/>
                    </a:outerShdw>
                  </a:effectLst>
                </a:rPr>
                <a:t>U</a:t>
              </a:r>
            </a:p>
          </p:txBody>
        </p:sp>
        <p:sp>
          <p:nvSpPr>
            <p:cNvPr id="44561" name="Text Box 529"/>
            <p:cNvSpPr txBox="1">
              <a:spLocks noChangeArrowheads="1"/>
            </p:cNvSpPr>
            <p:nvPr/>
          </p:nvSpPr>
          <p:spPr bwMode="auto">
            <a:xfrm>
              <a:off x="3024" y="2160"/>
              <a:ext cx="209"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92</a:t>
              </a:r>
              <a:endParaRPr lang="en-US" sz="2000" b="1" i="1">
                <a:solidFill>
                  <a:srgbClr val="00004F"/>
                </a:solidFill>
                <a:effectLst>
                  <a:outerShdw blurRad="38100" dist="38100" dir="2700000" algn="tl">
                    <a:srgbClr val="DDDDDD"/>
                  </a:outerShdw>
                </a:effectLst>
              </a:endParaRPr>
            </a:p>
          </p:txBody>
        </p:sp>
        <p:sp>
          <p:nvSpPr>
            <p:cNvPr id="44562" name="Text Box 530"/>
            <p:cNvSpPr txBox="1">
              <a:spLocks noChangeArrowheads="1"/>
            </p:cNvSpPr>
            <p:nvPr/>
          </p:nvSpPr>
          <p:spPr bwMode="auto">
            <a:xfrm>
              <a:off x="2974" y="1965"/>
              <a:ext cx="261"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239</a:t>
              </a:r>
              <a:endParaRPr lang="en-US" sz="2000" b="1" i="1">
                <a:solidFill>
                  <a:srgbClr val="00004F"/>
                </a:solidFill>
                <a:effectLst>
                  <a:outerShdw blurRad="38100" dist="38100" dir="2700000" algn="tl">
                    <a:srgbClr val="DDDDDD"/>
                  </a:outerShdw>
                </a:effectLst>
              </a:endParaRPr>
            </a:p>
          </p:txBody>
        </p:sp>
      </p:grpSp>
      <p:grpSp>
        <p:nvGrpSpPr>
          <p:cNvPr id="44563" name="Group 531"/>
          <p:cNvGrpSpPr>
            <a:grpSpLocks/>
          </p:cNvGrpSpPr>
          <p:nvPr/>
        </p:nvGrpSpPr>
        <p:grpSpPr bwMode="auto">
          <a:xfrm>
            <a:off x="7054850" y="4235450"/>
            <a:ext cx="1250950" cy="1282700"/>
            <a:chOff x="1459" y="2106"/>
            <a:chExt cx="788" cy="808"/>
          </a:xfrm>
        </p:grpSpPr>
        <p:sp>
          <p:nvSpPr>
            <p:cNvPr id="44564" name="Oval 532"/>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5" name="Oval 533"/>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6" name="Oval 534"/>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7" name="Oval 535"/>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8" name="Oval 536"/>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69" name="Oval 537"/>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0" name="Oval 538"/>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1" name="Oval 539"/>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2" name="Oval 540"/>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3" name="Oval 541"/>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4" name="Oval 542"/>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5" name="Oval 543"/>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6" name="Oval 544"/>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7" name="Oval 545"/>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8" name="Oval 546"/>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79" name="Oval 547"/>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0" name="Oval 548"/>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1" name="Oval 549"/>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2" name="Oval 550"/>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3" name="Oval 551"/>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4" name="Oval 552"/>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5" name="Oval 553"/>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6" name="Oval 554"/>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7" name="Oval 555"/>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8" name="Oval 556"/>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89" name="Oval 557"/>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0" name="Oval 558"/>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1" name="Oval 559"/>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2" name="Oval 560"/>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3" name="Oval 561"/>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4" name="Oval 562"/>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5" name="Oval 563"/>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6" name="Oval 564"/>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7" name="Oval 565"/>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8" name="Oval 566"/>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99" name="Oval 567"/>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0" name="Oval 568"/>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1" name="Oval 569"/>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2" name="Oval 570"/>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3" name="Oval 571"/>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4" name="Oval 572"/>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5" name="Oval 573"/>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6" name="Oval 574"/>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7" name="Oval 575"/>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8" name="Oval 576"/>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09" name="Oval 577"/>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0" name="Oval 578"/>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1" name="Oval 579"/>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2" name="Oval 580"/>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3" name="Oval 581"/>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4" name="Oval 582"/>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5" name="Oval 583"/>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6" name="Oval 584"/>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7" name="Oval 585"/>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8" name="Oval 586"/>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19" name="Oval 587"/>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0" name="Oval 588"/>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1" name="Oval 589"/>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2" name="Oval 590"/>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3" name="Oval 591"/>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4" name="Oval 592"/>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5" name="Oval 593"/>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6" name="Oval 594"/>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7" name="Oval 595"/>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8" name="Oval 596"/>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29" name="Oval 597"/>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0" name="Oval 598"/>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1" name="Oval 599"/>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2" name="Oval 600"/>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3" name="Oval 601"/>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4" name="Oval 602"/>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5" name="Oval 603"/>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6" name="Oval 604"/>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7" name="Oval 605"/>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8" name="Oval 606"/>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39" name="Oval 607"/>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0" name="Oval 608"/>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1" name="Oval 609"/>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2" name="Oval 610"/>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3" name="Oval 611"/>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4" name="Oval 612"/>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5" name="Oval 613"/>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6" name="Oval 614"/>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7" name="Oval 615"/>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8" name="Oval 616"/>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49" name="Oval 617"/>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0" name="Oval 618"/>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1" name="Oval 619"/>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2" name="Oval 620"/>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3" name="Oval 621"/>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4" name="Oval 622"/>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5" name="Oval 623"/>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6" name="Oval 624"/>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7" name="Oval 625"/>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58" name="Oval 626"/>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659" name="Line 627"/>
          <p:cNvSpPr>
            <a:spLocks noChangeShapeType="1"/>
          </p:cNvSpPr>
          <p:nvPr/>
        </p:nvSpPr>
        <p:spPr bwMode="auto">
          <a:xfrm flipH="1">
            <a:off x="6629400" y="5410200"/>
            <a:ext cx="457200" cy="415925"/>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660" name="Text Box 628"/>
          <p:cNvSpPr txBox="1">
            <a:spLocks noChangeArrowheads="1"/>
          </p:cNvSpPr>
          <p:nvPr/>
        </p:nvSpPr>
        <p:spPr bwMode="auto">
          <a:xfrm>
            <a:off x="6424613" y="5181600"/>
            <a:ext cx="5095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003591"/>
                </a:solidFill>
                <a:effectLst>
                  <a:outerShdw blurRad="38100" dist="38100" dir="2700000" algn="tl">
                    <a:srgbClr val="DDDDDD"/>
                  </a:outerShdw>
                </a:effectLst>
                <a:latin typeface="Symbol" charset="0"/>
                <a:sym typeface="Symbol" charset="0"/>
              </a:rPr>
              <a:t></a:t>
            </a:r>
            <a:r>
              <a:rPr lang="en-US" sz="1800" b="1" baseline="60000">
                <a:solidFill>
                  <a:srgbClr val="003591"/>
                </a:solidFill>
                <a:effectLst>
                  <a:outerShdw blurRad="38100" dist="38100" dir="2700000" algn="tl">
                    <a:srgbClr val="DDDDDD"/>
                  </a:outerShdw>
                </a:effectLst>
                <a:latin typeface="Symbol" charset="0"/>
                <a:sym typeface="Symbol" charset="0"/>
              </a:rPr>
              <a:t></a:t>
            </a:r>
            <a:endParaRPr lang="en-US" sz="1800" b="1">
              <a:solidFill>
                <a:srgbClr val="003591"/>
              </a:solidFill>
              <a:effectLst>
                <a:outerShdw blurRad="38100" dist="38100" dir="2700000" algn="tl">
                  <a:srgbClr val="DDDDDD"/>
                </a:outerShdw>
              </a:effectLst>
              <a:latin typeface="Times New Roman" charset="0"/>
            </a:endParaRPr>
          </a:p>
        </p:txBody>
      </p:sp>
      <p:grpSp>
        <p:nvGrpSpPr>
          <p:cNvPr id="44661" name="Group 629"/>
          <p:cNvGrpSpPr>
            <a:grpSpLocks/>
          </p:cNvGrpSpPr>
          <p:nvPr/>
        </p:nvGrpSpPr>
        <p:grpSpPr bwMode="auto">
          <a:xfrm>
            <a:off x="7308850" y="5611813"/>
            <a:ext cx="801688" cy="600075"/>
            <a:chOff x="2974" y="1965"/>
            <a:chExt cx="505" cy="378"/>
          </a:xfrm>
        </p:grpSpPr>
        <p:sp>
          <p:nvSpPr>
            <p:cNvPr id="44662" name="Text Box 630"/>
            <p:cNvSpPr txBox="1">
              <a:spLocks noChangeArrowheads="1"/>
            </p:cNvSpPr>
            <p:nvPr/>
          </p:nvSpPr>
          <p:spPr bwMode="auto">
            <a:xfrm>
              <a:off x="3130" y="1981"/>
              <a:ext cx="349"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b="1" i="1">
                  <a:solidFill>
                    <a:srgbClr val="00004F"/>
                  </a:solidFill>
                  <a:effectLst>
                    <a:outerShdw blurRad="38100" dist="38100" dir="2700000" algn="tl">
                      <a:srgbClr val="DDDDDD"/>
                    </a:outerShdw>
                  </a:effectLst>
                </a:rPr>
                <a:t> </a:t>
              </a:r>
              <a:r>
                <a:rPr lang="en-US" sz="2000" b="1" i="1">
                  <a:solidFill>
                    <a:srgbClr val="00004F"/>
                  </a:solidFill>
                  <a:effectLst>
                    <a:outerShdw blurRad="38100" dist="38100" dir="2700000" algn="tl">
                      <a:srgbClr val="DDDDDD"/>
                    </a:outerShdw>
                  </a:effectLst>
                </a:rPr>
                <a:t>Np</a:t>
              </a:r>
            </a:p>
          </p:txBody>
        </p:sp>
        <p:sp>
          <p:nvSpPr>
            <p:cNvPr id="44663" name="Text Box 631"/>
            <p:cNvSpPr txBox="1">
              <a:spLocks noChangeArrowheads="1"/>
            </p:cNvSpPr>
            <p:nvPr/>
          </p:nvSpPr>
          <p:spPr bwMode="auto">
            <a:xfrm>
              <a:off x="3024" y="2160"/>
              <a:ext cx="232"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93</a:t>
              </a:r>
              <a:endParaRPr lang="en-US" sz="2000" b="1" i="1">
                <a:solidFill>
                  <a:srgbClr val="00004F"/>
                </a:solidFill>
                <a:effectLst>
                  <a:outerShdw blurRad="38100" dist="38100" dir="2700000" algn="tl">
                    <a:srgbClr val="DDDDDD"/>
                  </a:outerShdw>
                </a:effectLst>
              </a:endParaRPr>
            </a:p>
          </p:txBody>
        </p:sp>
        <p:sp>
          <p:nvSpPr>
            <p:cNvPr id="44664" name="Text Box 632"/>
            <p:cNvSpPr txBox="1">
              <a:spLocks noChangeArrowheads="1"/>
            </p:cNvSpPr>
            <p:nvPr/>
          </p:nvSpPr>
          <p:spPr bwMode="auto">
            <a:xfrm>
              <a:off x="2974" y="1965"/>
              <a:ext cx="290"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239</a:t>
              </a:r>
              <a:endParaRPr lang="en-US" sz="2000" b="1" i="1">
                <a:solidFill>
                  <a:srgbClr val="00004F"/>
                </a:solidFill>
                <a:effectLst>
                  <a:outerShdw blurRad="38100" dist="38100" dir="2700000" algn="tl">
                    <a:srgbClr val="DDDDDD"/>
                  </a:outerShdw>
                </a:effectLst>
              </a:endParaRPr>
            </a:p>
          </p:txBody>
        </p:sp>
      </p:grpSp>
      <p:grpSp>
        <p:nvGrpSpPr>
          <p:cNvPr id="44665" name="Group 633"/>
          <p:cNvGrpSpPr>
            <a:grpSpLocks/>
          </p:cNvGrpSpPr>
          <p:nvPr/>
        </p:nvGrpSpPr>
        <p:grpSpPr bwMode="auto">
          <a:xfrm>
            <a:off x="5410200" y="5499100"/>
            <a:ext cx="1250950" cy="1282700"/>
            <a:chOff x="1459" y="2106"/>
            <a:chExt cx="788" cy="808"/>
          </a:xfrm>
        </p:grpSpPr>
        <p:sp>
          <p:nvSpPr>
            <p:cNvPr id="44666" name="Oval 634"/>
            <p:cNvSpPr>
              <a:spLocks noChangeArrowheads="1"/>
            </p:cNvSpPr>
            <p:nvPr/>
          </p:nvSpPr>
          <p:spPr bwMode="auto">
            <a:xfrm>
              <a:off x="2012" y="239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67" name="Oval 635"/>
            <p:cNvSpPr>
              <a:spLocks noChangeArrowheads="1"/>
            </p:cNvSpPr>
            <p:nvPr/>
          </p:nvSpPr>
          <p:spPr bwMode="auto">
            <a:xfrm>
              <a:off x="1700" y="232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68" name="Oval 636"/>
            <p:cNvSpPr>
              <a:spLocks noChangeArrowheads="1"/>
            </p:cNvSpPr>
            <p:nvPr/>
          </p:nvSpPr>
          <p:spPr bwMode="auto">
            <a:xfrm>
              <a:off x="1667" y="2475"/>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69" name="Oval 637"/>
            <p:cNvSpPr>
              <a:spLocks noChangeArrowheads="1"/>
            </p:cNvSpPr>
            <p:nvPr/>
          </p:nvSpPr>
          <p:spPr bwMode="auto">
            <a:xfrm>
              <a:off x="1725" y="25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0" name="Oval 638"/>
            <p:cNvSpPr>
              <a:spLocks noChangeArrowheads="1"/>
            </p:cNvSpPr>
            <p:nvPr/>
          </p:nvSpPr>
          <p:spPr bwMode="auto">
            <a:xfrm>
              <a:off x="1663" y="269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1" name="Oval 639"/>
            <p:cNvSpPr>
              <a:spLocks noChangeArrowheads="1"/>
            </p:cNvSpPr>
            <p:nvPr/>
          </p:nvSpPr>
          <p:spPr bwMode="auto">
            <a:xfrm>
              <a:off x="1601" y="268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2" name="Oval 640"/>
            <p:cNvSpPr>
              <a:spLocks noChangeArrowheads="1"/>
            </p:cNvSpPr>
            <p:nvPr/>
          </p:nvSpPr>
          <p:spPr bwMode="auto">
            <a:xfrm>
              <a:off x="1753" y="232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3" name="Oval 641"/>
            <p:cNvSpPr>
              <a:spLocks noChangeArrowheads="1"/>
            </p:cNvSpPr>
            <p:nvPr/>
          </p:nvSpPr>
          <p:spPr bwMode="auto">
            <a:xfrm>
              <a:off x="1700" y="244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4" name="Oval 642"/>
            <p:cNvSpPr>
              <a:spLocks noChangeArrowheads="1"/>
            </p:cNvSpPr>
            <p:nvPr/>
          </p:nvSpPr>
          <p:spPr bwMode="auto">
            <a:xfrm>
              <a:off x="1796" y="256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5" name="Oval 643"/>
            <p:cNvSpPr>
              <a:spLocks noChangeArrowheads="1"/>
            </p:cNvSpPr>
            <p:nvPr/>
          </p:nvSpPr>
          <p:spPr bwMode="auto">
            <a:xfrm>
              <a:off x="1828" y="2450"/>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6" name="Oval 644"/>
            <p:cNvSpPr>
              <a:spLocks noChangeArrowheads="1"/>
            </p:cNvSpPr>
            <p:nvPr/>
          </p:nvSpPr>
          <p:spPr bwMode="auto">
            <a:xfrm>
              <a:off x="1877" y="239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7" name="Oval 645"/>
            <p:cNvSpPr>
              <a:spLocks noChangeArrowheads="1"/>
            </p:cNvSpPr>
            <p:nvPr/>
          </p:nvSpPr>
          <p:spPr bwMode="auto">
            <a:xfrm>
              <a:off x="1917" y="251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8" name="Oval 646"/>
            <p:cNvSpPr>
              <a:spLocks noChangeArrowheads="1"/>
            </p:cNvSpPr>
            <p:nvPr/>
          </p:nvSpPr>
          <p:spPr bwMode="auto">
            <a:xfrm>
              <a:off x="1957" y="245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79" name="Oval 647"/>
            <p:cNvSpPr>
              <a:spLocks noChangeArrowheads="1"/>
            </p:cNvSpPr>
            <p:nvPr/>
          </p:nvSpPr>
          <p:spPr bwMode="auto">
            <a:xfrm>
              <a:off x="1831" y="263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0" name="Oval 648"/>
            <p:cNvSpPr>
              <a:spLocks noChangeArrowheads="1"/>
            </p:cNvSpPr>
            <p:nvPr/>
          </p:nvSpPr>
          <p:spPr bwMode="auto">
            <a:xfrm>
              <a:off x="1871" y="2605"/>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1" name="Oval 649"/>
            <p:cNvSpPr>
              <a:spLocks noChangeArrowheads="1"/>
            </p:cNvSpPr>
            <p:nvPr/>
          </p:nvSpPr>
          <p:spPr bwMode="auto">
            <a:xfrm>
              <a:off x="1576" y="25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2" name="Oval 650"/>
            <p:cNvSpPr>
              <a:spLocks noChangeArrowheads="1"/>
            </p:cNvSpPr>
            <p:nvPr/>
          </p:nvSpPr>
          <p:spPr bwMode="auto">
            <a:xfrm>
              <a:off x="1571" y="2453"/>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3" name="Oval 651"/>
            <p:cNvSpPr>
              <a:spLocks noChangeArrowheads="1"/>
            </p:cNvSpPr>
            <p:nvPr/>
          </p:nvSpPr>
          <p:spPr bwMode="auto">
            <a:xfrm>
              <a:off x="1695" y="237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4" name="Oval 652"/>
            <p:cNvSpPr>
              <a:spLocks noChangeArrowheads="1"/>
            </p:cNvSpPr>
            <p:nvPr/>
          </p:nvSpPr>
          <p:spPr bwMode="auto">
            <a:xfrm>
              <a:off x="1651" y="235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5" name="Oval 653"/>
            <p:cNvSpPr>
              <a:spLocks noChangeArrowheads="1"/>
            </p:cNvSpPr>
            <p:nvPr/>
          </p:nvSpPr>
          <p:spPr bwMode="auto">
            <a:xfrm>
              <a:off x="1775" y="2639"/>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6" name="Oval 654"/>
            <p:cNvSpPr>
              <a:spLocks noChangeArrowheads="1"/>
            </p:cNvSpPr>
            <p:nvPr/>
          </p:nvSpPr>
          <p:spPr bwMode="auto">
            <a:xfrm>
              <a:off x="1765" y="248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7" name="Oval 655"/>
            <p:cNvSpPr>
              <a:spLocks noChangeArrowheads="1"/>
            </p:cNvSpPr>
            <p:nvPr/>
          </p:nvSpPr>
          <p:spPr bwMode="auto">
            <a:xfrm>
              <a:off x="1647" y="257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8" name="Oval 656"/>
            <p:cNvSpPr>
              <a:spLocks noChangeArrowheads="1"/>
            </p:cNvSpPr>
            <p:nvPr/>
          </p:nvSpPr>
          <p:spPr bwMode="auto">
            <a:xfrm>
              <a:off x="1743" y="263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89" name="Oval 657"/>
            <p:cNvSpPr>
              <a:spLocks noChangeArrowheads="1"/>
            </p:cNvSpPr>
            <p:nvPr/>
          </p:nvSpPr>
          <p:spPr bwMode="auto">
            <a:xfrm>
              <a:off x="1663" y="240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0" name="Oval 658"/>
            <p:cNvSpPr>
              <a:spLocks noChangeArrowheads="1"/>
            </p:cNvSpPr>
            <p:nvPr/>
          </p:nvSpPr>
          <p:spPr bwMode="auto">
            <a:xfrm>
              <a:off x="1787" y="240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1" name="Oval 659"/>
            <p:cNvSpPr>
              <a:spLocks noChangeArrowheads="1"/>
            </p:cNvSpPr>
            <p:nvPr/>
          </p:nvSpPr>
          <p:spPr bwMode="auto">
            <a:xfrm>
              <a:off x="1595" y="237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2" name="Oval 660"/>
            <p:cNvSpPr>
              <a:spLocks noChangeArrowheads="1"/>
            </p:cNvSpPr>
            <p:nvPr/>
          </p:nvSpPr>
          <p:spPr bwMode="auto">
            <a:xfrm>
              <a:off x="1571" y="258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3" name="Oval 661"/>
            <p:cNvSpPr>
              <a:spLocks noChangeArrowheads="1"/>
            </p:cNvSpPr>
            <p:nvPr/>
          </p:nvSpPr>
          <p:spPr bwMode="auto">
            <a:xfrm>
              <a:off x="1845" y="249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4" name="Oval 662"/>
            <p:cNvSpPr>
              <a:spLocks noChangeArrowheads="1"/>
            </p:cNvSpPr>
            <p:nvPr/>
          </p:nvSpPr>
          <p:spPr bwMode="auto">
            <a:xfrm>
              <a:off x="1867" y="255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5" name="Oval 663"/>
            <p:cNvSpPr>
              <a:spLocks noChangeArrowheads="1"/>
            </p:cNvSpPr>
            <p:nvPr/>
          </p:nvSpPr>
          <p:spPr bwMode="auto">
            <a:xfrm>
              <a:off x="1843" y="2326"/>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6" name="Oval 664"/>
            <p:cNvSpPr>
              <a:spLocks noChangeArrowheads="1"/>
            </p:cNvSpPr>
            <p:nvPr/>
          </p:nvSpPr>
          <p:spPr bwMode="auto">
            <a:xfrm>
              <a:off x="1920" y="232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7" name="Oval 665"/>
            <p:cNvSpPr>
              <a:spLocks noChangeArrowheads="1"/>
            </p:cNvSpPr>
            <p:nvPr/>
          </p:nvSpPr>
          <p:spPr bwMode="auto">
            <a:xfrm>
              <a:off x="1719" y="2267"/>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8" name="Oval 666"/>
            <p:cNvSpPr>
              <a:spLocks noChangeArrowheads="1"/>
            </p:cNvSpPr>
            <p:nvPr/>
          </p:nvSpPr>
          <p:spPr bwMode="auto">
            <a:xfrm>
              <a:off x="1777" y="225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699" name="Oval 667"/>
            <p:cNvSpPr>
              <a:spLocks noChangeArrowheads="1"/>
            </p:cNvSpPr>
            <p:nvPr/>
          </p:nvSpPr>
          <p:spPr bwMode="auto">
            <a:xfrm>
              <a:off x="1911" y="26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0" name="Oval 668"/>
            <p:cNvSpPr>
              <a:spLocks noChangeArrowheads="1"/>
            </p:cNvSpPr>
            <p:nvPr/>
          </p:nvSpPr>
          <p:spPr bwMode="auto">
            <a:xfrm>
              <a:off x="1951" y="2611"/>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1" name="Oval 669"/>
            <p:cNvSpPr>
              <a:spLocks noChangeArrowheads="1"/>
            </p:cNvSpPr>
            <p:nvPr/>
          </p:nvSpPr>
          <p:spPr bwMode="auto">
            <a:xfrm>
              <a:off x="1899" y="247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2" name="Oval 670"/>
            <p:cNvSpPr>
              <a:spLocks noChangeArrowheads="1"/>
            </p:cNvSpPr>
            <p:nvPr/>
          </p:nvSpPr>
          <p:spPr bwMode="auto">
            <a:xfrm>
              <a:off x="1948" y="2515"/>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3" name="Oval 671"/>
            <p:cNvSpPr>
              <a:spLocks noChangeArrowheads="1"/>
            </p:cNvSpPr>
            <p:nvPr/>
          </p:nvSpPr>
          <p:spPr bwMode="auto">
            <a:xfrm>
              <a:off x="1691" y="2648"/>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4" name="Oval 672"/>
            <p:cNvSpPr>
              <a:spLocks noChangeArrowheads="1"/>
            </p:cNvSpPr>
            <p:nvPr/>
          </p:nvSpPr>
          <p:spPr bwMode="auto">
            <a:xfrm>
              <a:off x="1629" y="2633"/>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5" name="Oval 673"/>
            <p:cNvSpPr>
              <a:spLocks noChangeArrowheads="1"/>
            </p:cNvSpPr>
            <p:nvPr/>
          </p:nvSpPr>
          <p:spPr bwMode="auto">
            <a:xfrm>
              <a:off x="1725" y="2524"/>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6" name="Oval 674"/>
            <p:cNvSpPr>
              <a:spLocks noChangeArrowheads="1"/>
            </p:cNvSpPr>
            <p:nvPr/>
          </p:nvSpPr>
          <p:spPr bwMode="auto">
            <a:xfrm>
              <a:off x="1671" y="2509"/>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7" name="Oval 675"/>
            <p:cNvSpPr>
              <a:spLocks noChangeArrowheads="1"/>
            </p:cNvSpPr>
            <p:nvPr/>
          </p:nvSpPr>
          <p:spPr bwMode="auto">
            <a:xfrm>
              <a:off x="2025" y="2472"/>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8" name="Oval 676"/>
            <p:cNvSpPr>
              <a:spLocks noChangeArrowheads="1"/>
            </p:cNvSpPr>
            <p:nvPr/>
          </p:nvSpPr>
          <p:spPr bwMode="auto">
            <a:xfrm>
              <a:off x="1768" y="2660"/>
              <a:ext cx="84" cy="83"/>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09" name="Oval 677"/>
            <p:cNvSpPr>
              <a:spLocks noChangeArrowheads="1"/>
            </p:cNvSpPr>
            <p:nvPr/>
          </p:nvSpPr>
          <p:spPr bwMode="auto">
            <a:xfrm>
              <a:off x="1861" y="268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0" name="Oval 678"/>
            <p:cNvSpPr>
              <a:spLocks noChangeArrowheads="1"/>
            </p:cNvSpPr>
            <p:nvPr/>
          </p:nvSpPr>
          <p:spPr bwMode="auto">
            <a:xfrm>
              <a:off x="1799" y="269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1" name="Oval 679"/>
            <p:cNvSpPr>
              <a:spLocks noChangeArrowheads="1"/>
            </p:cNvSpPr>
            <p:nvPr/>
          </p:nvSpPr>
          <p:spPr bwMode="auto">
            <a:xfrm>
              <a:off x="1933" y="2371"/>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2" name="Oval 680"/>
            <p:cNvSpPr>
              <a:spLocks noChangeArrowheads="1"/>
            </p:cNvSpPr>
            <p:nvPr/>
          </p:nvSpPr>
          <p:spPr bwMode="auto">
            <a:xfrm>
              <a:off x="1824" y="2224"/>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3" name="Oval 681"/>
            <p:cNvSpPr>
              <a:spLocks noChangeArrowheads="1"/>
            </p:cNvSpPr>
            <p:nvPr/>
          </p:nvSpPr>
          <p:spPr bwMode="auto">
            <a:xfrm>
              <a:off x="2004" y="254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4" name="Oval 682"/>
            <p:cNvSpPr>
              <a:spLocks noChangeArrowheads="1"/>
            </p:cNvSpPr>
            <p:nvPr/>
          </p:nvSpPr>
          <p:spPr bwMode="auto">
            <a:xfrm>
              <a:off x="1988" y="259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5" name="Oval 683"/>
            <p:cNvSpPr>
              <a:spLocks noChangeArrowheads="1"/>
            </p:cNvSpPr>
            <p:nvPr/>
          </p:nvSpPr>
          <p:spPr bwMode="auto">
            <a:xfrm>
              <a:off x="1604" y="2273"/>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6" name="Oval 684"/>
            <p:cNvSpPr>
              <a:spLocks noChangeArrowheads="1"/>
            </p:cNvSpPr>
            <p:nvPr/>
          </p:nvSpPr>
          <p:spPr bwMode="auto">
            <a:xfrm>
              <a:off x="1597" y="228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7" name="Oval 685"/>
            <p:cNvSpPr>
              <a:spLocks noChangeArrowheads="1"/>
            </p:cNvSpPr>
            <p:nvPr/>
          </p:nvSpPr>
          <p:spPr bwMode="auto">
            <a:xfrm>
              <a:off x="1967" y="2273"/>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8" name="Oval 686"/>
            <p:cNvSpPr>
              <a:spLocks noChangeArrowheads="1"/>
            </p:cNvSpPr>
            <p:nvPr/>
          </p:nvSpPr>
          <p:spPr bwMode="auto">
            <a:xfrm>
              <a:off x="1876" y="222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19" name="Oval 687"/>
            <p:cNvSpPr>
              <a:spLocks noChangeArrowheads="1"/>
            </p:cNvSpPr>
            <p:nvPr/>
          </p:nvSpPr>
          <p:spPr bwMode="auto">
            <a:xfrm>
              <a:off x="2059" y="239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0" name="Oval 688"/>
            <p:cNvSpPr>
              <a:spLocks noChangeArrowheads="1"/>
            </p:cNvSpPr>
            <p:nvPr/>
          </p:nvSpPr>
          <p:spPr bwMode="auto">
            <a:xfrm>
              <a:off x="1667" y="219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1" name="Oval 689"/>
            <p:cNvSpPr>
              <a:spLocks noChangeArrowheads="1"/>
            </p:cNvSpPr>
            <p:nvPr/>
          </p:nvSpPr>
          <p:spPr bwMode="auto">
            <a:xfrm>
              <a:off x="1539" y="232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2" name="Oval 690"/>
            <p:cNvSpPr>
              <a:spLocks noChangeArrowheads="1"/>
            </p:cNvSpPr>
            <p:nvPr/>
          </p:nvSpPr>
          <p:spPr bwMode="auto">
            <a:xfrm>
              <a:off x="1476" y="2397"/>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3" name="Oval 691"/>
            <p:cNvSpPr>
              <a:spLocks noChangeArrowheads="1"/>
            </p:cNvSpPr>
            <p:nvPr/>
          </p:nvSpPr>
          <p:spPr bwMode="auto">
            <a:xfrm>
              <a:off x="1517" y="2502"/>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4" name="Oval 692"/>
            <p:cNvSpPr>
              <a:spLocks noChangeArrowheads="1"/>
            </p:cNvSpPr>
            <p:nvPr/>
          </p:nvSpPr>
          <p:spPr bwMode="auto">
            <a:xfrm>
              <a:off x="1763" y="257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5" name="Oval 693"/>
            <p:cNvSpPr>
              <a:spLocks noChangeArrowheads="1"/>
            </p:cNvSpPr>
            <p:nvPr/>
          </p:nvSpPr>
          <p:spPr bwMode="auto">
            <a:xfrm>
              <a:off x="1997" y="22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6" name="Oval 694"/>
            <p:cNvSpPr>
              <a:spLocks noChangeArrowheads="1"/>
            </p:cNvSpPr>
            <p:nvPr/>
          </p:nvSpPr>
          <p:spPr bwMode="auto">
            <a:xfrm>
              <a:off x="1935" y="2679"/>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7" name="Oval 695"/>
            <p:cNvSpPr>
              <a:spLocks noChangeArrowheads="1"/>
            </p:cNvSpPr>
            <p:nvPr/>
          </p:nvSpPr>
          <p:spPr bwMode="auto">
            <a:xfrm>
              <a:off x="2051" y="2505"/>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8" name="Oval 696"/>
            <p:cNvSpPr>
              <a:spLocks noChangeArrowheads="1"/>
            </p:cNvSpPr>
            <p:nvPr/>
          </p:nvSpPr>
          <p:spPr bwMode="auto">
            <a:xfrm>
              <a:off x="1755" y="273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29" name="Oval 697"/>
            <p:cNvSpPr>
              <a:spLocks noChangeArrowheads="1"/>
            </p:cNvSpPr>
            <p:nvPr/>
          </p:nvSpPr>
          <p:spPr bwMode="auto">
            <a:xfrm>
              <a:off x="1851" y="2753"/>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0" name="Oval 698"/>
            <p:cNvSpPr>
              <a:spLocks noChangeArrowheads="1"/>
            </p:cNvSpPr>
            <p:nvPr/>
          </p:nvSpPr>
          <p:spPr bwMode="auto">
            <a:xfrm>
              <a:off x="1641" y="2755"/>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1" name="Oval 699"/>
            <p:cNvSpPr>
              <a:spLocks noChangeArrowheads="1"/>
            </p:cNvSpPr>
            <p:nvPr/>
          </p:nvSpPr>
          <p:spPr bwMode="auto">
            <a:xfrm>
              <a:off x="1515" y="262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2" name="Oval 700"/>
            <p:cNvSpPr>
              <a:spLocks noChangeArrowheads="1"/>
            </p:cNvSpPr>
            <p:nvPr/>
          </p:nvSpPr>
          <p:spPr bwMode="auto">
            <a:xfrm>
              <a:off x="2041" y="2681"/>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3" name="Oval 701"/>
            <p:cNvSpPr>
              <a:spLocks noChangeArrowheads="1"/>
            </p:cNvSpPr>
            <p:nvPr/>
          </p:nvSpPr>
          <p:spPr bwMode="auto">
            <a:xfrm>
              <a:off x="1923" y="274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4" name="Oval 702"/>
            <p:cNvSpPr>
              <a:spLocks noChangeArrowheads="1"/>
            </p:cNvSpPr>
            <p:nvPr/>
          </p:nvSpPr>
          <p:spPr bwMode="auto">
            <a:xfrm>
              <a:off x="1768" y="2790"/>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5" name="Oval 703"/>
            <p:cNvSpPr>
              <a:spLocks noChangeArrowheads="1"/>
            </p:cNvSpPr>
            <p:nvPr/>
          </p:nvSpPr>
          <p:spPr bwMode="auto">
            <a:xfrm>
              <a:off x="2068" y="2588"/>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6" name="Oval 704"/>
            <p:cNvSpPr>
              <a:spLocks noChangeArrowheads="1"/>
            </p:cNvSpPr>
            <p:nvPr/>
          </p:nvSpPr>
          <p:spPr bwMode="auto">
            <a:xfrm>
              <a:off x="1515" y="271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7" name="Oval 705"/>
            <p:cNvSpPr>
              <a:spLocks noChangeArrowheads="1"/>
            </p:cNvSpPr>
            <p:nvPr/>
          </p:nvSpPr>
          <p:spPr bwMode="auto">
            <a:xfrm>
              <a:off x="1461" y="2520"/>
              <a:ext cx="102"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8" name="Oval 706"/>
            <p:cNvSpPr>
              <a:spLocks noChangeArrowheads="1"/>
            </p:cNvSpPr>
            <p:nvPr/>
          </p:nvSpPr>
          <p:spPr bwMode="auto">
            <a:xfrm>
              <a:off x="2023" y="2319"/>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39" name="Oval 707"/>
            <p:cNvSpPr>
              <a:spLocks noChangeArrowheads="1"/>
            </p:cNvSpPr>
            <p:nvPr/>
          </p:nvSpPr>
          <p:spPr bwMode="auto">
            <a:xfrm>
              <a:off x="1459" y="2452"/>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0" name="Oval 708"/>
            <p:cNvSpPr>
              <a:spLocks noChangeArrowheads="1"/>
            </p:cNvSpPr>
            <p:nvPr/>
          </p:nvSpPr>
          <p:spPr bwMode="auto">
            <a:xfrm>
              <a:off x="1483" y="234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1" name="Oval 709"/>
            <p:cNvSpPr>
              <a:spLocks noChangeArrowheads="1"/>
            </p:cNvSpPr>
            <p:nvPr/>
          </p:nvSpPr>
          <p:spPr bwMode="auto">
            <a:xfrm>
              <a:off x="1599" y="2239"/>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2" name="Oval 710"/>
            <p:cNvSpPr>
              <a:spLocks noChangeArrowheads="1"/>
            </p:cNvSpPr>
            <p:nvPr/>
          </p:nvSpPr>
          <p:spPr bwMode="auto">
            <a:xfrm>
              <a:off x="1641" y="2468"/>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3" name="Oval 711"/>
            <p:cNvSpPr>
              <a:spLocks noChangeArrowheads="1"/>
            </p:cNvSpPr>
            <p:nvPr/>
          </p:nvSpPr>
          <p:spPr bwMode="auto">
            <a:xfrm>
              <a:off x="1737" y="2564"/>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4" name="Oval 712"/>
            <p:cNvSpPr>
              <a:spLocks noChangeArrowheads="1"/>
            </p:cNvSpPr>
            <p:nvPr/>
          </p:nvSpPr>
          <p:spPr bwMode="auto">
            <a:xfrm>
              <a:off x="1833" y="266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5" name="Oval 713"/>
            <p:cNvSpPr>
              <a:spLocks noChangeArrowheads="1"/>
            </p:cNvSpPr>
            <p:nvPr/>
          </p:nvSpPr>
          <p:spPr bwMode="auto">
            <a:xfrm>
              <a:off x="1929" y="27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6" name="Oval 714"/>
            <p:cNvSpPr>
              <a:spLocks noChangeArrowheads="1"/>
            </p:cNvSpPr>
            <p:nvPr/>
          </p:nvSpPr>
          <p:spPr bwMode="auto">
            <a:xfrm>
              <a:off x="1859" y="279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7" name="Oval 715"/>
            <p:cNvSpPr>
              <a:spLocks noChangeArrowheads="1"/>
            </p:cNvSpPr>
            <p:nvPr/>
          </p:nvSpPr>
          <p:spPr bwMode="auto">
            <a:xfrm>
              <a:off x="1981" y="2707"/>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8" name="Oval 716"/>
            <p:cNvSpPr>
              <a:spLocks noChangeArrowheads="1"/>
            </p:cNvSpPr>
            <p:nvPr/>
          </p:nvSpPr>
          <p:spPr bwMode="auto">
            <a:xfrm>
              <a:off x="2051" y="2636"/>
              <a:ext cx="101"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49" name="Oval 717"/>
            <p:cNvSpPr>
              <a:spLocks noChangeArrowheads="1"/>
            </p:cNvSpPr>
            <p:nvPr/>
          </p:nvSpPr>
          <p:spPr bwMode="auto">
            <a:xfrm>
              <a:off x="1684" y="2809"/>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0" name="Oval 718"/>
            <p:cNvSpPr>
              <a:spLocks noChangeArrowheads="1"/>
            </p:cNvSpPr>
            <p:nvPr/>
          </p:nvSpPr>
          <p:spPr bwMode="auto">
            <a:xfrm>
              <a:off x="1835" y="2822"/>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1" name="Oval 719"/>
            <p:cNvSpPr>
              <a:spLocks noChangeArrowheads="1"/>
            </p:cNvSpPr>
            <p:nvPr/>
          </p:nvSpPr>
          <p:spPr bwMode="auto">
            <a:xfrm>
              <a:off x="2145" y="2610"/>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2" name="Oval 720"/>
            <p:cNvSpPr>
              <a:spLocks noChangeArrowheads="1"/>
            </p:cNvSpPr>
            <p:nvPr/>
          </p:nvSpPr>
          <p:spPr bwMode="auto">
            <a:xfrm>
              <a:off x="2140" y="2438"/>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3" name="Oval 721"/>
            <p:cNvSpPr>
              <a:spLocks noChangeArrowheads="1"/>
            </p:cNvSpPr>
            <p:nvPr/>
          </p:nvSpPr>
          <p:spPr bwMode="auto">
            <a:xfrm>
              <a:off x="1696" y="2106"/>
              <a:ext cx="103"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4" name="Oval 722"/>
            <p:cNvSpPr>
              <a:spLocks noChangeArrowheads="1"/>
            </p:cNvSpPr>
            <p:nvPr/>
          </p:nvSpPr>
          <p:spPr bwMode="auto">
            <a:xfrm>
              <a:off x="1755" y="2156"/>
              <a:ext cx="102" cy="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5" name="Oval 723"/>
            <p:cNvSpPr>
              <a:spLocks noChangeArrowheads="1"/>
            </p:cNvSpPr>
            <p:nvPr/>
          </p:nvSpPr>
          <p:spPr bwMode="auto">
            <a:xfrm>
              <a:off x="1987" y="2794"/>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6" name="Oval 724"/>
            <p:cNvSpPr>
              <a:spLocks noChangeArrowheads="1"/>
            </p:cNvSpPr>
            <p:nvPr/>
          </p:nvSpPr>
          <p:spPr bwMode="auto">
            <a:xfrm>
              <a:off x="2128" y="2509"/>
              <a:ext cx="103"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7" name="Oval 725"/>
            <p:cNvSpPr>
              <a:spLocks noChangeArrowheads="1"/>
            </p:cNvSpPr>
            <p:nvPr/>
          </p:nvSpPr>
          <p:spPr bwMode="auto">
            <a:xfrm>
              <a:off x="1807" y="2141"/>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8" name="Oval 726"/>
            <p:cNvSpPr>
              <a:spLocks noChangeArrowheads="1"/>
            </p:cNvSpPr>
            <p:nvPr/>
          </p:nvSpPr>
          <p:spPr bwMode="auto">
            <a:xfrm>
              <a:off x="1887" y="2156"/>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59" name="Oval 727"/>
            <p:cNvSpPr>
              <a:spLocks noChangeArrowheads="1"/>
            </p:cNvSpPr>
            <p:nvPr/>
          </p:nvSpPr>
          <p:spPr bwMode="auto">
            <a:xfrm>
              <a:off x="1983" y="2252"/>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0" name="Oval 728"/>
            <p:cNvSpPr>
              <a:spLocks noChangeArrowheads="1"/>
            </p:cNvSpPr>
            <p:nvPr/>
          </p:nvSpPr>
          <p:spPr bwMode="auto">
            <a:xfrm>
              <a:off x="2079" y="2348"/>
              <a:ext cx="101" cy="92"/>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4761" name="Group 729"/>
          <p:cNvGrpSpPr>
            <a:grpSpLocks/>
          </p:cNvGrpSpPr>
          <p:nvPr/>
        </p:nvGrpSpPr>
        <p:grpSpPr bwMode="auto">
          <a:xfrm>
            <a:off x="4608513" y="6257925"/>
            <a:ext cx="787400" cy="600075"/>
            <a:chOff x="2974" y="1965"/>
            <a:chExt cx="496" cy="378"/>
          </a:xfrm>
        </p:grpSpPr>
        <p:sp>
          <p:nvSpPr>
            <p:cNvPr id="44762" name="Text Box 730"/>
            <p:cNvSpPr txBox="1">
              <a:spLocks noChangeArrowheads="1"/>
            </p:cNvSpPr>
            <p:nvPr/>
          </p:nvSpPr>
          <p:spPr bwMode="auto">
            <a:xfrm>
              <a:off x="3130" y="1981"/>
              <a:ext cx="340"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900" b="1" i="1">
                  <a:solidFill>
                    <a:srgbClr val="00004F"/>
                  </a:solidFill>
                  <a:effectLst>
                    <a:outerShdw blurRad="38100" dist="38100" dir="2700000" algn="tl">
                      <a:srgbClr val="DDDDDD"/>
                    </a:outerShdw>
                  </a:effectLst>
                </a:rPr>
                <a:t> </a:t>
              </a:r>
              <a:r>
                <a:rPr lang="en-US" sz="2000" b="1" i="1">
                  <a:solidFill>
                    <a:srgbClr val="00004F"/>
                  </a:solidFill>
                  <a:effectLst>
                    <a:outerShdw blurRad="38100" dist="38100" dir="2700000" algn="tl">
                      <a:srgbClr val="DDDDDD"/>
                    </a:outerShdw>
                  </a:effectLst>
                </a:rPr>
                <a:t>Pu</a:t>
              </a:r>
            </a:p>
          </p:txBody>
        </p:sp>
        <p:sp>
          <p:nvSpPr>
            <p:cNvPr id="44763" name="Text Box 731"/>
            <p:cNvSpPr txBox="1">
              <a:spLocks noChangeArrowheads="1"/>
            </p:cNvSpPr>
            <p:nvPr/>
          </p:nvSpPr>
          <p:spPr bwMode="auto">
            <a:xfrm>
              <a:off x="3024" y="2160"/>
              <a:ext cx="232"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94</a:t>
              </a:r>
              <a:endParaRPr lang="en-US" sz="2000" b="1" i="1">
                <a:solidFill>
                  <a:srgbClr val="00004F"/>
                </a:solidFill>
                <a:effectLst>
                  <a:outerShdw blurRad="38100" dist="38100" dir="2700000" algn="tl">
                    <a:srgbClr val="DDDDDD"/>
                  </a:outerShdw>
                </a:effectLst>
              </a:endParaRPr>
            </a:p>
          </p:txBody>
        </p:sp>
        <p:sp>
          <p:nvSpPr>
            <p:cNvPr id="44764" name="Text Box 732"/>
            <p:cNvSpPr txBox="1">
              <a:spLocks noChangeArrowheads="1"/>
            </p:cNvSpPr>
            <p:nvPr/>
          </p:nvSpPr>
          <p:spPr bwMode="auto">
            <a:xfrm>
              <a:off x="2974" y="1965"/>
              <a:ext cx="290"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i="1" baseline="30000">
                  <a:solidFill>
                    <a:srgbClr val="00004F"/>
                  </a:solidFill>
                  <a:effectLst>
                    <a:outerShdw blurRad="38100" dist="38100" dir="2700000" algn="tl">
                      <a:srgbClr val="DDDDDD"/>
                    </a:outerShdw>
                  </a:effectLst>
                </a:rPr>
                <a:t>239</a:t>
              </a:r>
              <a:endParaRPr lang="en-US" sz="2000" b="1" i="1">
                <a:solidFill>
                  <a:srgbClr val="00004F"/>
                </a:solidFill>
                <a:effectLst>
                  <a:outerShdw blurRad="38100" dist="38100" dir="2700000" algn="tl">
                    <a:srgbClr val="DDDDDD"/>
                  </a:outerShdw>
                </a:effectLst>
              </a:endParaRPr>
            </a:p>
          </p:txBody>
        </p:sp>
      </p:grpSp>
      <p:sp>
        <p:nvSpPr>
          <p:cNvPr id="44765" name="Oval 733"/>
          <p:cNvSpPr>
            <a:spLocks noChangeArrowheads="1"/>
          </p:cNvSpPr>
          <p:nvPr/>
        </p:nvSpPr>
        <p:spPr bwMode="auto">
          <a:xfrm>
            <a:off x="7772400" y="48768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6" name="Oval 734"/>
          <p:cNvSpPr>
            <a:spLocks noChangeArrowheads="1"/>
          </p:cNvSpPr>
          <p:nvPr/>
        </p:nvSpPr>
        <p:spPr bwMode="auto">
          <a:xfrm>
            <a:off x="6096000" y="61722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7" name="Oval 735"/>
          <p:cNvSpPr>
            <a:spLocks noChangeArrowheads="1"/>
          </p:cNvSpPr>
          <p:nvPr/>
        </p:nvSpPr>
        <p:spPr bwMode="auto">
          <a:xfrm>
            <a:off x="5943600" y="5943600"/>
            <a:ext cx="160338" cy="1460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8" name="Oval 736"/>
          <p:cNvSpPr>
            <a:spLocks noChangeArrowheads="1"/>
          </p:cNvSpPr>
          <p:nvPr/>
        </p:nvSpPr>
        <p:spPr bwMode="auto">
          <a:xfrm>
            <a:off x="7772400" y="2057400"/>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69" name="Text Box 737"/>
          <p:cNvSpPr txBox="1">
            <a:spLocks noChangeArrowheads="1"/>
          </p:cNvSpPr>
          <p:nvPr/>
        </p:nvSpPr>
        <p:spPr bwMode="auto">
          <a:xfrm>
            <a:off x="1498600" y="1219200"/>
            <a:ext cx="863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baseline="30000">
                <a:solidFill>
                  <a:srgbClr val="71131B"/>
                </a:solidFill>
                <a:effectLst>
                  <a:outerShdw blurRad="38100" dist="38100" dir="2700000" algn="tl">
                    <a:srgbClr val="DDDDDD"/>
                  </a:outerShdw>
                </a:effectLst>
                <a:latin typeface="Times New Roman" charset="0"/>
              </a:rPr>
              <a:t>90</a:t>
            </a:r>
            <a:r>
              <a:rPr lang="en-US" sz="2000" b="1">
                <a:solidFill>
                  <a:srgbClr val="71131B"/>
                </a:solidFill>
                <a:effectLst>
                  <a:outerShdw blurRad="38100" dist="38100" dir="2700000" algn="tl">
                    <a:srgbClr val="DDDDDD"/>
                  </a:outerShdw>
                </a:effectLst>
                <a:latin typeface="Times New Roman" charset="0"/>
              </a:rPr>
              <a:t>Sr</a:t>
            </a:r>
          </a:p>
        </p:txBody>
      </p:sp>
      <p:sp>
        <p:nvSpPr>
          <p:cNvPr id="44770" name="Text Box 738"/>
          <p:cNvSpPr txBox="1">
            <a:spLocks noChangeArrowheads="1"/>
          </p:cNvSpPr>
          <p:nvPr/>
        </p:nvSpPr>
        <p:spPr bwMode="auto">
          <a:xfrm>
            <a:off x="1574800" y="6400800"/>
            <a:ext cx="863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baseline="30000">
                <a:solidFill>
                  <a:srgbClr val="71131B"/>
                </a:solidFill>
                <a:effectLst>
                  <a:outerShdw blurRad="38100" dist="38100" dir="2700000" algn="tl">
                    <a:srgbClr val="DDDDDD"/>
                  </a:outerShdw>
                </a:effectLst>
                <a:latin typeface="Times New Roman" charset="0"/>
              </a:rPr>
              <a:t>137</a:t>
            </a:r>
            <a:r>
              <a:rPr lang="en-US" sz="2000" b="1">
                <a:solidFill>
                  <a:srgbClr val="71131B"/>
                </a:solidFill>
                <a:effectLst>
                  <a:outerShdw blurRad="38100" dist="38100" dir="2700000" algn="tl">
                    <a:srgbClr val="DDDDDD"/>
                  </a:outerShdw>
                </a:effectLst>
                <a:latin typeface="Times New Roman" charset="0"/>
              </a:rPr>
              <a:t>Cs</a:t>
            </a:r>
          </a:p>
        </p:txBody>
      </p:sp>
      <p:sp>
        <p:nvSpPr>
          <p:cNvPr id="44771" name="Oval 739"/>
          <p:cNvSpPr>
            <a:spLocks noChangeArrowheads="1"/>
          </p:cNvSpPr>
          <p:nvPr/>
        </p:nvSpPr>
        <p:spPr bwMode="auto">
          <a:xfrm>
            <a:off x="533400" y="3886200"/>
            <a:ext cx="161925"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72" name="Line 740"/>
          <p:cNvSpPr>
            <a:spLocks noChangeShapeType="1"/>
          </p:cNvSpPr>
          <p:nvPr/>
        </p:nvSpPr>
        <p:spPr bwMode="auto">
          <a:xfrm flipV="1">
            <a:off x="838200" y="3962400"/>
            <a:ext cx="609600" cy="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773" name="Text Box 741"/>
          <p:cNvSpPr txBox="1">
            <a:spLocks noChangeArrowheads="1"/>
          </p:cNvSpPr>
          <p:nvPr/>
        </p:nvSpPr>
        <p:spPr bwMode="auto">
          <a:xfrm>
            <a:off x="6934200" y="6248400"/>
            <a:ext cx="2209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600" b="1" dirty="0">
                <a:solidFill>
                  <a:srgbClr val="00004F"/>
                </a:solidFill>
                <a:effectLst>
                  <a:outerShdw blurRad="38100" dist="38100" dir="2700000" algn="tl">
                    <a:srgbClr val="DDDDDD"/>
                  </a:outerShdw>
                </a:effectLst>
                <a:latin typeface="Times New Roman" charset="0"/>
              </a:rPr>
              <a:t>several formation paths for the actinides</a:t>
            </a:r>
          </a:p>
        </p:txBody>
      </p:sp>
      <p:sp>
        <p:nvSpPr>
          <p:cNvPr id="44774" name="Oval 742"/>
          <p:cNvSpPr>
            <a:spLocks noChangeArrowheads="1"/>
          </p:cNvSpPr>
          <p:nvPr/>
        </p:nvSpPr>
        <p:spPr bwMode="auto">
          <a:xfrm>
            <a:off x="3429000" y="4860925"/>
            <a:ext cx="160338" cy="146050"/>
          </a:xfrm>
          <a:prstGeom prst="ellipse">
            <a:avLst/>
          </a:prstGeom>
          <a:solidFill>
            <a:schemeClr val="tx1"/>
          </a:solidFill>
          <a:ln w="9525">
            <a:solidFill>
              <a:schemeClr val="bg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775" name="Line 743"/>
          <p:cNvSpPr>
            <a:spLocks noChangeShapeType="1"/>
          </p:cNvSpPr>
          <p:nvPr/>
        </p:nvSpPr>
        <p:spPr bwMode="auto">
          <a:xfrm flipV="1">
            <a:off x="3743325" y="4572000"/>
            <a:ext cx="533400" cy="228600"/>
          </a:xfrm>
          <a:prstGeom prst="line">
            <a:avLst/>
          </a:prstGeom>
          <a:noFill/>
          <a:ln w="38100">
            <a:solidFill>
              <a:srgbClr val="00004F"/>
            </a:solidFill>
            <a:round/>
            <a:headEnd/>
            <a:tailEnd type="arrow"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776" name="Text Box 744"/>
          <p:cNvSpPr txBox="1">
            <a:spLocks noChangeArrowheads="1"/>
          </p:cNvSpPr>
          <p:nvPr/>
        </p:nvSpPr>
        <p:spPr bwMode="auto">
          <a:xfrm>
            <a:off x="4191000" y="3673475"/>
            <a:ext cx="25908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400" b="1">
                <a:effectLst>
                  <a:outerShdw blurRad="38100" dist="38100" dir="2700000" algn="tl">
                    <a:srgbClr val="DDDDDD"/>
                  </a:outerShdw>
                </a:effectLst>
                <a:latin typeface="Times New Roman" charset="0"/>
              </a:rPr>
              <a:t>In fuel most of what these   </a:t>
            </a:r>
          </a:p>
          <a:p>
            <a:r>
              <a:rPr lang="en-US" sz="1400" b="1">
                <a:effectLst>
                  <a:outerShdw blurRad="38100" dist="38100" dir="2700000" algn="tl">
                    <a:srgbClr val="DDDDDD"/>
                  </a:outerShdw>
                </a:effectLst>
                <a:latin typeface="Times New Roman" charset="0"/>
              </a:rPr>
              <a:t>released neutrons hit is </a:t>
            </a:r>
            <a:r>
              <a:rPr lang="en-US" sz="1400" b="1" baseline="30000">
                <a:effectLst>
                  <a:outerShdw blurRad="38100" dist="38100" dir="2700000" algn="tl">
                    <a:srgbClr val="DDDDDD"/>
                  </a:outerShdw>
                </a:effectLst>
                <a:latin typeface="Times New Roman" charset="0"/>
              </a:rPr>
              <a:t>238</a:t>
            </a:r>
            <a:r>
              <a:rPr lang="en-US" sz="1400" b="1">
                <a:effectLst>
                  <a:outerShdw blurRad="38100" dist="38100" dir="2700000" algn="tl">
                    <a:srgbClr val="DDDDDD"/>
                  </a:outerShdw>
                </a:effectLst>
                <a:latin typeface="Times New Roman" charset="0"/>
              </a:rPr>
              <a:t>U</a:t>
            </a:r>
          </a:p>
        </p:txBody>
      </p:sp>
    </p:spTree>
    <p:extLst>
      <p:ext uri="{BB962C8B-B14F-4D97-AF65-F5344CB8AC3E}">
        <p14:creationId xmlns:p14="http://schemas.microsoft.com/office/powerpoint/2010/main" val="1236958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7650" name="Title 1"/>
          <p:cNvSpPr>
            <a:spLocks noGrp="1"/>
          </p:cNvSpPr>
          <p:nvPr>
            <p:ph type="title" idx="4294967295"/>
          </p:nvPr>
        </p:nvSpPr>
        <p:spPr>
          <a:xfrm>
            <a:off x="457200" y="0"/>
            <a:ext cx="8534400" cy="457200"/>
          </a:xfrm>
          <a:prstGeom prst="rect">
            <a:avLst/>
          </a:prstGeom>
        </p:spPr>
        <p:txBody>
          <a:bodyPr/>
          <a:lstStyle/>
          <a:p>
            <a:r>
              <a:rPr lang="en-US" sz="2000" b="1" dirty="0">
                <a:solidFill>
                  <a:schemeClr val="tx1"/>
                </a:solidFill>
                <a:latin typeface="Arial"/>
                <a:cs typeface="Arial"/>
              </a:rPr>
              <a:t>Required Changes to the WIPP Land Withdrawal Act </a:t>
            </a:r>
            <a:r>
              <a:rPr lang="en-US" sz="1800" b="1" dirty="0">
                <a:solidFill>
                  <a:schemeClr val="tx1"/>
                </a:solidFill>
                <a:latin typeface="Arial"/>
                <a:cs typeface="Arial"/>
              </a:rPr>
              <a:t>(</a:t>
            </a:r>
            <a:r>
              <a:rPr lang="en-US" sz="1600" b="1" dirty="0">
                <a:solidFill>
                  <a:srgbClr val="000000"/>
                </a:solidFill>
                <a:latin typeface="Arial"/>
                <a:cs typeface="Arial"/>
              </a:rPr>
              <a:t>LWA </a:t>
            </a:r>
            <a:r>
              <a:rPr lang="en-US" sz="1600" b="1" dirty="0">
                <a:solidFill>
                  <a:srgbClr val="000000"/>
                </a:solidFill>
                <a:effectLst/>
                <a:latin typeface="Arial"/>
                <a:cs typeface="Arial"/>
              </a:rPr>
              <a:t>P.L. 102-579</a:t>
            </a:r>
            <a:r>
              <a:rPr lang="en-US" sz="1800" b="1" dirty="0">
                <a:solidFill>
                  <a:srgbClr val="000000"/>
                </a:solidFill>
                <a:latin typeface="Arial"/>
                <a:cs typeface="Arial"/>
              </a:rPr>
              <a:t>)</a:t>
            </a:r>
            <a:endParaRPr lang="en-US" sz="1400" b="1" dirty="0">
              <a:solidFill>
                <a:srgbClr val="000000"/>
              </a:solidFill>
              <a:latin typeface="Arial"/>
              <a:cs typeface="Arial"/>
            </a:endParaRPr>
          </a:p>
        </p:txBody>
      </p:sp>
      <p:sp>
        <p:nvSpPr>
          <p:cNvPr id="27651" name="Content Placeholder 2"/>
          <p:cNvSpPr>
            <a:spLocks noGrp="1"/>
          </p:cNvSpPr>
          <p:nvPr>
            <p:ph idx="4294967295"/>
          </p:nvPr>
        </p:nvSpPr>
        <p:spPr>
          <a:xfrm>
            <a:off x="533400" y="457200"/>
            <a:ext cx="8534400" cy="6400800"/>
          </a:xfrm>
          <a:prstGeom prst="rect">
            <a:avLst/>
          </a:prstGeom>
        </p:spPr>
        <p:txBody>
          <a:bodyPr/>
          <a:lstStyle/>
          <a:p>
            <a:pPr marL="455613" indent="-455613">
              <a:lnSpc>
                <a:spcPct val="100000"/>
              </a:lnSpc>
              <a:spcBef>
                <a:spcPct val="0"/>
              </a:spcBef>
              <a:buClr>
                <a:schemeClr val="tx1"/>
              </a:buClr>
              <a:buFont typeface="Wingdings" pitchFamily="2" charset="2"/>
              <a:buNone/>
              <a:defRPr/>
            </a:pPr>
            <a:r>
              <a:rPr lang="en-US" sz="2000" b="1" dirty="0">
                <a:solidFill>
                  <a:srgbClr val="000000"/>
                </a:solidFill>
                <a:effectLst/>
                <a:latin typeface="Arial"/>
                <a:cs typeface="Arial"/>
              </a:rPr>
              <a:t>LWA provides EPA regulatory authority through 40 CFR Part 191</a:t>
            </a:r>
          </a:p>
          <a:p>
            <a:pPr marL="455613" indent="-284163">
              <a:spcBef>
                <a:spcPts val="600"/>
              </a:spcBef>
              <a:buClr>
                <a:schemeClr val="tx1"/>
              </a:buClr>
              <a:defRPr/>
            </a:pPr>
            <a:r>
              <a:rPr lang="en-US" sz="1800" b="1" dirty="0">
                <a:solidFill>
                  <a:srgbClr val="000000"/>
                </a:solidFill>
                <a:effectLst/>
                <a:latin typeface="Arial"/>
                <a:cs typeface="Arial"/>
              </a:rPr>
              <a:t>LWA limits the total capacity </a:t>
            </a:r>
            <a:r>
              <a:rPr lang="en-US" sz="1800" b="1" dirty="0">
                <a:solidFill>
                  <a:srgbClr val="000000"/>
                </a:solidFill>
                <a:latin typeface="Arial"/>
                <a:cs typeface="Arial"/>
              </a:rPr>
              <a:t>of </a:t>
            </a:r>
            <a:r>
              <a:rPr lang="en-US" sz="1800" b="1" dirty="0">
                <a:solidFill>
                  <a:srgbClr val="000000"/>
                </a:solidFill>
                <a:effectLst/>
                <a:latin typeface="Arial"/>
                <a:cs typeface="Arial"/>
              </a:rPr>
              <a:t>TRU waste to</a:t>
            </a:r>
            <a:r>
              <a:rPr lang="en-US" sz="1800" b="1" dirty="0">
                <a:solidFill>
                  <a:srgbClr val="000000"/>
                </a:solidFill>
                <a:latin typeface="Arial"/>
                <a:cs typeface="Arial"/>
              </a:rPr>
              <a:t> </a:t>
            </a:r>
            <a:r>
              <a:rPr lang="en-US" sz="1800" b="1" dirty="0">
                <a:solidFill>
                  <a:srgbClr val="000000"/>
                </a:solidFill>
                <a:effectLst/>
                <a:latin typeface="Arial"/>
                <a:cs typeface="Arial"/>
              </a:rPr>
              <a:t>6.2 million ft</a:t>
            </a:r>
            <a:r>
              <a:rPr lang="en-US" sz="1800" b="1" baseline="30000" dirty="0">
                <a:solidFill>
                  <a:srgbClr val="000000"/>
                </a:solidFill>
                <a:effectLst/>
                <a:latin typeface="Arial"/>
                <a:cs typeface="Arial"/>
              </a:rPr>
              <a:t>3</a:t>
            </a:r>
            <a:r>
              <a:rPr lang="en-US" sz="1800" b="1" dirty="0">
                <a:solidFill>
                  <a:srgbClr val="000000"/>
                </a:solidFill>
                <a:effectLst/>
                <a:latin typeface="Arial"/>
                <a:cs typeface="Arial"/>
              </a:rPr>
              <a:t> (175,570 m</a:t>
            </a:r>
            <a:r>
              <a:rPr lang="en-US" sz="1800" b="1" baseline="30000" dirty="0">
                <a:solidFill>
                  <a:srgbClr val="000000"/>
                </a:solidFill>
                <a:effectLst/>
                <a:latin typeface="Arial"/>
                <a:cs typeface="Arial"/>
              </a:rPr>
              <a:t>3</a:t>
            </a:r>
            <a:r>
              <a:rPr lang="en-US" sz="1800" b="1" dirty="0">
                <a:solidFill>
                  <a:srgbClr val="000000"/>
                </a:solidFill>
                <a:effectLst/>
                <a:latin typeface="Arial"/>
                <a:cs typeface="Arial"/>
              </a:rPr>
              <a:t>) </a:t>
            </a:r>
          </a:p>
          <a:p>
            <a:pPr marL="455613" indent="-284163">
              <a:spcBef>
                <a:spcPts val="600"/>
              </a:spcBef>
              <a:buClr>
                <a:schemeClr val="tx1"/>
              </a:buClr>
              <a:defRPr/>
            </a:pPr>
            <a:r>
              <a:rPr lang="en-US" sz="1800" b="1" dirty="0">
                <a:solidFill>
                  <a:srgbClr val="000000"/>
                </a:solidFill>
                <a:effectLst/>
                <a:latin typeface="Arial"/>
                <a:cs typeface="Arial"/>
              </a:rPr>
              <a:t>LWA limits the total radioactivity of RH waste to 5.1 million curies </a:t>
            </a:r>
          </a:p>
          <a:p>
            <a:pPr marL="455613" indent="-284163">
              <a:spcBef>
                <a:spcPts val="600"/>
              </a:spcBef>
              <a:buClr>
                <a:schemeClr val="tx1"/>
              </a:buClr>
              <a:defRPr/>
            </a:pPr>
            <a:r>
              <a:rPr lang="en-US" sz="1800" b="1" dirty="0">
                <a:solidFill>
                  <a:srgbClr val="000000"/>
                </a:solidFill>
                <a:effectLst/>
                <a:latin typeface="Arial"/>
                <a:cs typeface="Arial"/>
              </a:rPr>
              <a:t>Consultation and Cooperative Agreement with the State of New Mexico (1981) </a:t>
            </a:r>
          </a:p>
          <a:p>
            <a:pPr marL="455613" lvl="1" indent="-284163">
              <a:spcBef>
                <a:spcPts val="600"/>
              </a:spcBef>
              <a:defRPr/>
            </a:pPr>
            <a:r>
              <a:rPr lang="en-US" sz="1600" b="1" dirty="0">
                <a:solidFill>
                  <a:srgbClr val="000000"/>
                </a:solidFill>
                <a:effectLst/>
                <a:latin typeface="Arial"/>
                <a:cs typeface="Arial"/>
              </a:rPr>
              <a:t>total Remote Handled (RH) TRU capacity of 250,000 ft</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 (7,080 m</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 </a:t>
            </a:r>
          </a:p>
          <a:p>
            <a:pPr marL="455613" lvl="1" indent="-284163">
              <a:spcBef>
                <a:spcPts val="600"/>
              </a:spcBef>
              <a:defRPr/>
            </a:pPr>
            <a:r>
              <a:rPr lang="en-US" sz="1600" b="1" dirty="0">
                <a:solidFill>
                  <a:srgbClr val="000000"/>
                </a:solidFill>
                <a:effectLst/>
                <a:latin typeface="Arial"/>
                <a:cs typeface="Arial"/>
              </a:rPr>
              <a:t>total Contact Handled (CH) TRU capacity of 5.95 million ft</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 (168,490 m</a:t>
            </a:r>
            <a:r>
              <a:rPr lang="en-US" sz="1600" b="1" baseline="30000" dirty="0">
                <a:solidFill>
                  <a:srgbClr val="000000"/>
                </a:solidFill>
                <a:effectLst/>
                <a:latin typeface="Arial"/>
                <a:cs typeface="Arial"/>
              </a:rPr>
              <a:t>3</a:t>
            </a:r>
            <a:r>
              <a:rPr lang="en-US" sz="1600" b="1" dirty="0">
                <a:solidFill>
                  <a:srgbClr val="000000"/>
                </a:solidFill>
                <a:effectLst/>
                <a:latin typeface="Arial"/>
                <a:cs typeface="Arial"/>
              </a:rPr>
              <a:t>)</a:t>
            </a:r>
          </a:p>
          <a:p>
            <a:pPr marL="455613" indent="-284163">
              <a:spcBef>
                <a:spcPts val="600"/>
              </a:spcBef>
              <a:buClrTx/>
              <a:buNone/>
              <a:defRPr/>
            </a:pPr>
            <a:endParaRPr lang="en-US" sz="200" b="1" dirty="0">
              <a:solidFill>
                <a:srgbClr val="000000"/>
              </a:solidFill>
              <a:effectLst/>
            </a:endParaRPr>
          </a:p>
          <a:p>
            <a:pPr marL="455613" indent="-455613">
              <a:spcBef>
                <a:spcPts val="600"/>
              </a:spcBef>
              <a:buClrTx/>
              <a:buNone/>
              <a:defRPr/>
            </a:pPr>
            <a:r>
              <a:rPr lang="en-US" sz="2000" b="1" dirty="0">
                <a:solidFill>
                  <a:srgbClr val="000000"/>
                </a:solidFill>
                <a:effectLst/>
                <a:latin typeface="Arial"/>
                <a:cs typeface="Arial"/>
              </a:rPr>
              <a:t>Regulatory changes needed for NM </a:t>
            </a:r>
            <a:r>
              <a:rPr lang="en-US" sz="1600" b="1" dirty="0">
                <a:solidFill>
                  <a:srgbClr val="000000"/>
                </a:solidFill>
                <a:effectLst/>
                <a:latin typeface="Arial"/>
                <a:cs typeface="Arial"/>
              </a:rPr>
              <a:t>(NM is an Agreement State)</a:t>
            </a:r>
            <a:endParaRPr lang="en-US" sz="1800" b="1" dirty="0">
              <a:solidFill>
                <a:srgbClr val="000000"/>
              </a:solidFill>
              <a:effectLst/>
              <a:latin typeface="Arial"/>
              <a:cs typeface="Arial"/>
            </a:endParaRPr>
          </a:p>
          <a:p>
            <a:pPr marL="455613" indent="-284163">
              <a:spcBef>
                <a:spcPts val="600"/>
              </a:spcBef>
              <a:buClrTx/>
              <a:defRPr/>
            </a:pPr>
            <a:r>
              <a:rPr lang="en-US" sz="1800" b="1" dirty="0">
                <a:solidFill>
                  <a:schemeClr val="tx1"/>
                </a:solidFill>
                <a:latin typeface="Arial"/>
                <a:cs typeface="Arial"/>
              </a:rPr>
              <a:t>Repeal 2004 Category 3 Permit Mod prohibiting tank waste of any sort</a:t>
            </a:r>
            <a:endParaRPr lang="en-US" sz="1800" b="1" dirty="0">
              <a:solidFill>
                <a:srgbClr val="000000"/>
              </a:solidFill>
              <a:effectLst/>
              <a:latin typeface="Arial"/>
              <a:cs typeface="Arial"/>
            </a:endParaRPr>
          </a:p>
          <a:p>
            <a:pPr marL="455613" indent="-284163">
              <a:spcBef>
                <a:spcPts val="600"/>
              </a:spcBef>
              <a:buClrTx/>
              <a:defRPr/>
            </a:pPr>
            <a:r>
              <a:rPr lang="en-US" sz="1800" b="1" dirty="0">
                <a:solidFill>
                  <a:srgbClr val="000000"/>
                </a:solidFill>
                <a:effectLst/>
                <a:latin typeface="Arial"/>
                <a:cs typeface="Arial"/>
              </a:rPr>
              <a:t>Increase above limits to handle increased defense waste volumes</a:t>
            </a:r>
          </a:p>
          <a:p>
            <a:pPr marL="455613" indent="-284163">
              <a:spcBef>
                <a:spcPts val="600"/>
              </a:spcBef>
              <a:buClrTx/>
              <a:defRPr/>
            </a:pPr>
            <a:r>
              <a:rPr lang="en-US" sz="1800" b="1" dirty="0">
                <a:solidFill>
                  <a:srgbClr val="000000"/>
                </a:solidFill>
                <a:effectLst/>
                <a:latin typeface="Arial"/>
                <a:cs typeface="Arial"/>
              </a:rPr>
              <a:t>Modify LWA to acceptance of non-TRU waste or re-categorize defense HLW waste as TRU </a:t>
            </a:r>
          </a:p>
          <a:p>
            <a:pPr marL="455613" indent="-284163">
              <a:spcBef>
                <a:spcPts val="600"/>
              </a:spcBef>
              <a:buClrTx/>
              <a:defRPr/>
            </a:pPr>
            <a:r>
              <a:rPr lang="en-US" sz="1800" b="1" dirty="0">
                <a:solidFill>
                  <a:srgbClr val="000000"/>
                </a:solidFill>
                <a:effectLst/>
                <a:latin typeface="Arial"/>
                <a:cs typeface="Arial"/>
              </a:rPr>
              <a:t>Modify RCRA permit with the New Mexico Environment Department </a:t>
            </a:r>
          </a:p>
          <a:p>
            <a:pPr marL="455613" indent="-284163">
              <a:spcBef>
                <a:spcPts val="600"/>
              </a:spcBef>
              <a:buClrTx/>
              <a:defRPr/>
            </a:pPr>
            <a:r>
              <a:rPr lang="en-US" sz="1800" b="1" dirty="0">
                <a:solidFill>
                  <a:srgbClr val="000000"/>
                </a:solidFill>
                <a:effectLst/>
                <a:latin typeface="Arial"/>
                <a:cs typeface="Arial"/>
              </a:rPr>
              <a:t>Modify Compliance Certification with the EPA</a:t>
            </a:r>
          </a:p>
          <a:p>
            <a:pPr marL="455613" indent="-284163">
              <a:spcBef>
                <a:spcPts val="600"/>
              </a:spcBef>
              <a:buClrTx/>
              <a:defRPr/>
            </a:pPr>
            <a:r>
              <a:rPr lang="en-US" sz="1800" b="1" dirty="0">
                <a:solidFill>
                  <a:srgbClr val="000000"/>
                </a:solidFill>
                <a:effectLst/>
                <a:latin typeface="Arial"/>
                <a:cs typeface="Arial"/>
              </a:rPr>
              <a:t>Changes to the Low-Level Radioactive Waste Policy Amendment Act (LLRWPAA) to authorize EPA to regulate other waste at WIPP</a:t>
            </a:r>
          </a:p>
          <a:p>
            <a:pPr marL="455613" lvl="1" indent="-284163">
              <a:spcBef>
                <a:spcPts val="600"/>
              </a:spcBef>
              <a:buClrTx/>
              <a:buSzPct val="75000"/>
              <a:buFont typeface="Monotype Sorts"/>
              <a:buChar char=""/>
              <a:defRPr/>
            </a:pPr>
            <a:r>
              <a:rPr lang="en-US" sz="1800" b="1" dirty="0">
                <a:solidFill>
                  <a:srgbClr val="000000"/>
                </a:solidFill>
                <a:effectLst/>
                <a:latin typeface="Arial"/>
                <a:cs typeface="Arial"/>
              </a:rPr>
              <a:t>DOE Order 435.1, NWPA 1982, Tri-Party Agreement, NEPA, etc.</a:t>
            </a:r>
            <a:endParaRPr lang="en-US" sz="1600" b="1" dirty="0">
              <a:solidFill>
                <a:srgbClr val="000000"/>
              </a:solidFill>
              <a:effectLst/>
              <a:latin typeface="Arial"/>
              <a:cs typeface="Arial"/>
            </a:endParaRPr>
          </a:p>
          <a:p>
            <a:pPr marL="171450" indent="0">
              <a:spcBef>
                <a:spcPts val="600"/>
              </a:spcBef>
              <a:buClrTx/>
              <a:buNone/>
              <a:defRPr/>
            </a:pPr>
            <a:endParaRPr lang="en-US" sz="400" b="1" dirty="0">
              <a:solidFill>
                <a:srgbClr val="000000"/>
              </a:solidFill>
              <a:effectLst/>
              <a:latin typeface="Arial"/>
              <a:cs typeface="Arial"/>
            </a:endParaRPr>
          </a:p>
          <a:p>
            <a:pPr marL="57150" indent="0">
              <a:spcBef>
                <a:spcPts val="600"/>
              </a:spcBef>
              <a:buClrTx/>
              <a:buNone/>
              <a:defRPr/>
            </a:pPr>
            <a:r>
              <a:rPr lang="en-US" sz="1800" b="1" dirty="0" err="1">
                <a:solidFill>
                  <a:srgbClr val="000000"/>
                </a:solidFill>
                <a:effectLst/>
                <a:latin typeface="Arial"/>
                <a:cs typeface="Arial"/>
              </a:rPr>
              <a:t>WDoE</a:t>
            </a:r>
            <a:r>
              <a:rPr lang="en-US" sz="1800" b="1" dirty="0">
                <a:solidFill>
                  <a:srgbClr val="000000"/>
                </a:solidFill>
                <a:effectLst/>
                <a:latin typeface="Arial"/>
                <a:cs typeface="Arial"/>
              </a:rPr>
              <a:t> would rather change LWA;  NM would rather designate HLW as TRU</a:t>
            </a:r>
          </a:p>
        </p:txBody>
      </p:sp>
    </p:spTree>
    <p:extLst>
      <p:ext uri="{BB962C8B-B14F-4D97-AF65-F5344CB8AC3E}">
        <p14:creationId xmlns:p14="http://schemas.microsoft.com/office/powerpoint/2010/main" val="17725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noChangeAspect="1" noChangeArrowheads="1"/>
          </p:cNvSpPr>
          <p:nvPr/>
        </p:nvSpPr>
        <p:spPr bwMode="auto">
          <a:xfrm>
            <a:off x="-31115" y="363301"/>
            <a:ext cx="9206230" cy="5963920"/>
          </a:xfrm>
          <a:prstGeom prst="rect">
            <a:avLst/>
          </a:prstGeom>
          <a:noFill/>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a:off x="3141824" y="2364752"/>
            <a:ext cx="5478034" cy="2316117"/>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 name="Rectangle 7"/>
          <p:cNvSpPr>
            <a:spLocks noChangeArrowheads="1"/>
          </p:cNvSpPr>
          <p:nvPr/>
        </p:nvSpPr>
        <p:spPr bwMode="auto">
          <a:xfrm>
            <a:off x="3458850" y="2909478"/>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9" name="Rectangle 8"/>
          <p:cNvSpPr>
            <a:spLocks noChangeArrowheads="1"/>
          </p:cNvSpPr>
          <p:nvPr/>
        </p:nvSpPr>
        <p:spPr bwMode="auto">
          <a:xfrm>
            <a:off x="115844" y="2367594"/>
            <a:ext cx="2661696" cy="2313274"/>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 name="Rectangle 9"/>
          <p:cNvSpPr>
            <a:spLocks noChangeArrowheads="1"/>
          </p:cNvSpPr>
          <p:nvPr/>
        </p:nvSpPr>
        <p:spPr bwMode="auto">
          <a:xfrm>
            <a:off x="375136" y="2745775"/>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1" name="Rectangle 10"/>
          <p:cNvSpPr>
            <a:spLocks noChangeArrowheads="1"/>
          </p:cNvSpPr>
          <p:nvPr/>
        </p:nvSpPr>
        <p:spPr bwMode="auto">
          <a:xfrm>
            <a:off x="2423278" y="1249331"/>
            <a:ext cx="3434788" cy="62651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2" name="AutoShape 16"/>
          <p:cNvSpPr>
            <a:spLocks noChangeArrowheads="1"/>
          </p:cNvSpPr>
          <p:nvPr/>
        </p:nvSpPr>
        <p:spPr bwMode="auto">
          <a:xfrm>
            <a:off x="480241" y="2879114"/>
            <a:ext cx="913158"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grpSp>
        <p:nvGrpSpPr>
          <p:cNvPr id="13" name="Group 12"/>
          <p:cNvGrpSpPr>
            <a:grpSpLocks/>
          </p:cNvGrpSpPr>
          <p:nvPr/>
        </p:nvGrpSpPr>
        <p:grpSpPr bwMode="auto">
          <a:xfrm>
            <a:off x="709470" y="3071499"/>
            <a:ext cx="473717" cy="477539"/>
            <a:chOff x="1488" y="2373"/>
            <a:chExt cx="1248" cy="1250"/>
          </a:xfrm>
        </p:grpSpPr>
        <p:sp>
          <p:nvSpPr>
            <p:cNvPr id="86" name="AutoShape 18"/>
            <p:cNvSpPr>
              <a:spLocks noChangeArrowheads="1"/>
            </p:cNvSpPr>
            <p:nvPr/>
          </p:nvSpPr>
          <p:spPr bwMode="auto">
            <a:xfrm>
              <a:off x="1488" y="2544"/>
              <a:ext cx="1248" cy="1079"/>
            </a:xfrm>
            <a:prstGeom prst="triangle">
              <a:avLst>
                <a:gd name="adj" fmla="val 50000"/>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p:cNvSpPr>
              <a:spLocks noChangeArrowheads="1"/>
            </p:cNvSpPr>
            <p:nvPr/>
          </p:nvSpPr>
          <p:spPr bwMode="auto">
            <a:xfrm>
              <a:off x="1869" y="2373"/>
              <a:ext cx="480" cy="576"/>
            </a:xfrm>
            <a:prstGeom prst="rect">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4" name="Text Box 20"/>
          <p:cNvSpPr txBox="1">
            <a:spLocks noChangeArrowheads="1"/>
          </p:cNvSpPr>
          <p:nvPr/>
        </p:nvSpPr>
        <p:spPr bwMode="auto">
          <a:xfrm>
            <a:off x="474320" y="3839748"/>
            <a:ext cx="919079"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URANIUM</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DISSOLUTION</a:t>
            </a:r>
            <a:endParaRPr lang="en-US" sz="1600" dirty="0">
              <a:effectLst/>
              <a:latin typeface="Times New Roman"/>
              <a:ea typeface="Times New Roman"/>
            </a:endParaRPr>
          </a:p>
        </p:txBody>
      </p:sp>
      <p:sp>
        <p:nvSpPr>
          <p:cNvPr id="15" name="AutoShape 21"/>
          <p:cNvSpPr>
            <a:spLocks noChangeArrowheads="1"/>
          </p:cNvSpPr>
          <p:nvPr/>
        </p:nvSpPr>
        <p:spPr bwMode="auto">
          <a:xfrm>
            <a:off x="1477325" y="2879114"/>
            <a:ext cx="912019"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16" name="Text Box 22"/>
          <p:cNvSpPr txBox="1">
            <a:spLocks noChangeArrowheads="1"/>
          </p:cNvSpPr>
          <p:nvPr/>
        </p:nvSpPr>
        <p:spPr bwMode="auto">
          <a:xfrm>
            <a:off x="1486777" y="3839748"/>
            <a:ext cx="889586"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URANIUM</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SEPARATION</a:t>
            </a:r>
            <a:endParaRPr lang="en-US" sz="1600">
              <a:effectLst/>
              <a:latin typeface="Times New Roman"/>
              <a:ea typeface="Times New Roman"/>
            </a:endParaRPr>
          </a:p>
        </p:txBody>
      </p:sp>
      <p:grpSp>
        <p:nvGrpSpPr>
          <p:cNvPr id="17" name="Group 16"/>
          <p:cNvGrpSpPr>
            <a:grpSpLocks/>
          </p:cNvGrpSpPr>
          <p:nvPr/>
        </p:nvGrpSpPr>
        <p:grpSpPr bwMode="auto">
          <a:xfrm>
            <a:off x="1532326" y="3092172"/>
            <a:ext cx="760908" cy="428312"/>
            <a:chOff x="2640" y="1187"/>
            <a:chExt cx="464" cy="253"/>
          </a:xfrm>
        </p:grpSpPr>
        <p:sp>
          <p:nvSpPr>
            <p:cNvPr id="81" name="Rectangle 8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Freeform 8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5" name="Freeform 8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cxnSp>
        <p:nvCxnSpPr>
          <p:cNvPr id="18" name="Line 47"/>
          <p:cNvCxnSpPr/>
          <p:nvPr/>
        </p:nvCxnSpPr>
        <p:spPr bwMode="auto">
          <a:xfrm flipH="1">
            <a:off x="5846110" y="5087474"/>
            <a:ext cx="11956" cy="357508"/>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19" name="Text Box 48"/>
          <p:cNvSpPr txBox="1">
            <a:spLocks noChangeArrowheads="1"/>
          </p:cNvSpPr>
          <p:nvPr/>
        </p:nvSpPr>
        <p:spPr bwMode="auto">
          <a:xfrm>
            <a:off x="7015599" y="1258633"/>
            <a:ext cx="1026120" cy="65558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600"/>
              </a:spcAft>
              <a:tabLst>
                <a:tab pos="1371600" algn="l"/>
              </a:tabLst>
            </a:pPr>
            <a:r>
              <a:rPr lang="en-US" sz="1200" b="1" dirty="0">
                <a:solidFill>
                  <a:srgbClr val="000000"/>
                </a:solidFill>
                <a:effectLst/>
                <a:latin typeface="Arial"/>
                <a:ea typeface="Times New Roman"/>
              </a:rPr>
              <a:t>COATING REMOVAL WASTE</a:t>
            </a:r>
            <a:endParaRPr lang="en-US" sz="2000" dirty="0">
              <a:effectLst/>
              <a:latin typeface="Times New Roman"/>
              <a:ea typeface="Times New Roman"/>
            </a:endParaRPr>
          </a:p>
        </p:txBody>
      </p:sp>
      <p:cxnSp>
        <p:nvCxnSpPr>
          <p:cNvPr id="20" name="Line 53"/>
          <p:cNvCxnSpPr/>
          <p:nvPr/>
        </p:nvCxnSpPr>
        <p:spPr bwMode="auto">
          <a:xfrm>
            <a:off x="1460699" y="4704512"/>
            <a:ext cx="0" cy="71010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pic>
        <p:nvPicPr>
          <p:cNvPr id="21" name="Picture 2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0484" y="5437489"/>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56"/>
          <p:cNvSpPr txBox="1">
            <a:spLocks noChangeArrowheads="1"/>
          </p:cNvSpPr>
          <p:nvPr/>
        </p:nvSpPr>
        <p:spPr bwMode="auto">
          <a:xfrm>
            <a:off x="685800" y="6024642"/>
            <a:ext cx="1517375" cy="3686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Other SSTs</a:t>
            </a:r>
            <a:endParaRPr lang="en-US" sz="1600" dirty="0">
              <a:effectLst/>
              <a:latin typeface="Times New Roman"/>
              <a:ea typeface="Times New Roman"/>
            </a:endParaRPr>
          </a:p>
        </p:txBody>
      </p:sp>
      <p:sp>
        <p:nvSpPr>
          <p:cNvPr id="23" name="Text Box 58"/>
          <p:cNvSpPr txBox="1">
            <a:spLocks noChangeArrowheads="1"/>
          </p:cNvSpPr>
          <p:nvPr/>
        </p:nvSpPr>
        <p:spPr bwMode="auto">
          <a:xfrm>
            <a:off x="4657945" y="5938543"/>
            <a:ext cx="2418689" cy="758429"/>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SSTs B-201 through B-204,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T-201 through T-204, </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and T-104, T-110, &amp; T-111</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Narrow"/>
                <a:ea typeface="Times New Roman"/>
                <a:cs typeface="Arial Narrow"/>
              </a:rPr>
              <a:t> </a:t>
            </a:r>
            <a:endParaRPr lang="en-US" sz="1600" dirty="0">
              <a:effectLst/>
              <a:latin typeface="Times New Roman"/>
              <a:ea typeface="Times New Roman"/>
            </a:endParaRPr>
          </a:p>
        </p:txBody>
      </p:sp>
      <p:cxnSp>
        <p:nvCxnSpPr>
          <p:cNvPr id="24" name="Line 60"/>
          <p:cNvCxnSpPr/>
          <p:nvPr/>
        </p:nvCxnSpPr>
        <p:spPr bwMode="auto">
          <a:xfrm flipH="1" flipV="1">
            <a:off x="6163477" y="5733367"/>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25" name="Line 61"/>
          <p:cNvCxnSpPr/>
          <p:nvPr/>
        </p:nvCxnSpPr>
        <p:spPr bwMode="auto">
          <a:xfrm>
            <a:off x="4606361" y="541462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26" name="Text Box 64"/>
          <p:cNvSpPr txBox="1">
            <a:spLocks noChangeArrowheads="1"/>
          </p:cNvSpPr>
          <p:nvPr/>
        </p:nvSpPr>
        <p:spPr bwMode="auto">
          <a:xfrm>
            <a:off x="115844" y="2400153"/>
            <a:ext cx="2661696" cy="33024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REPROCESSING</a:t>
            </a:r>
            <a:endParaRPr lang="en-US" sz="1600" dirty="0">
              <a:effectLst/>
              <a:latin typeface="Times New Roman"/>
              <a:ea typeface="Times New Roman"/>
            </a:endParaRPr>
          </a:p>
        </p:txBody>
      </p:sp>
      <p:sp>
        <p:nvSpPr>
          <p:cNvPr id="28" name="Rectangle 27"/>
          <p:cNvSpPr>
            <a:spLocks noChangeArrowheads="1"/>
          </p:cNvSpPr>
          <p:nvPr/>
        </p:nvSpPr>
        <p:spPr bwMode="auto">
          <a:xfrm>
            <a:off x="6272113" y="4760329"/>
            <a:ext cx="1507012" cy="65429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BUILDING 224 CONCENTRATION WASTES</a:t>
            </a:r>
            <a:endParaRPr lang="en-US" sz="1600">
              <a:effectLst/>
              <a:latin typeface="Times New Roman"/>
              <a:ea typeface="Times New Roman"/>
            </a:endParaRPr>
          </a:p>
        </p:txBody>
      </p:sp>
      <p:cxnSp>
        <p:nvCxnSpPr>
          <p:cNvPr id="29" name="Line 84"/>
          <p:cNvCxnSpPr/>
          <p:nvPr/>
        </p:nvCxnSpPr>
        <p:spPr bwMode="auto">
          <a:xfrm>
            <a:off x="4589280" y="5729749"/>
            <a:ext cx="934680"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31" name="Text Box 66"/>
          <p:cNvSpPr txBox="1">
            <a:spLocks noChangeArrowheads="1"/>
          </p:cNvSpPr>
          <p:nvPr/>
        </p:nvSpPr>
        <p:spPr bwMode="auto">
          <a:xfrm>
            <a:off x="3188171" y="2354964"/>
            <a:ext cx="2657939" cy="533097"/>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PLUTONIUM DECONTAMINATION</a:t>
            </a:r>
            <a:endParaRPr lang="en-US" sz="1600">
              <a:effectLst/>
              <a:latin typeface="Times New Roman"/>
              <a:ea typeface="Times New Roman"/>
            </a:endParaRPr>
          </a:p>
        </p:txBody>
      </p:sp>
      <p:sp>
        <p:nvSpPr>
          <p:cNvPr id="32" name="AutoShape 29"/>
          <p:cNvSpPr>
            <a:spLocks noChangeArrowheads="1"/>
          </p:cNvSpPr>
          <p:nvPr/>
        </p:nvSpPr>
        <p:spPr bwMode="auto">
          <a:xfrm>
            <a:off x="3565664"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3" name="Text Box 30"/>
          <p:cNvSpPr txBox="1">
            <a:spLocks noChangeArrowheads="1"/>
          </p:cNvSpPr>
          <p:nvPr/>
        </p:nvSpPr>
        <p:spPr bwMode="auto">
          <a:xfrm>
            <a:off x="3515674" y="4043115"/>
            <a:ext cx="984102" cy="47560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1</a:t>
            </a:r>
            <a:r>
              <a:rPr lang="en-US" sz="1050" b="1" baseline="30000">
                <a:solidFill>
                  <a:srgbClr val="FFFFFF"/>
                </a:solidFill>
                <a:effectLst/>
                <a:latin typeface="Arial Narrow"/>
                <a:ea typeface="Times New Roman"/>
                <a:cs typeface="Arial Narrow"/>
              </a:rPr>
              <a:t>ST</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4" name="Group 33"/>
          <p:cNvGrpSpPr>
            <a:grpSpLocks/>
          </p:cNvGrpSpPr>
          <p:nvPr/>
        </p:nvGrpSpPr>
        <p:grpSpPr bwMode="auto">
          <a:xfrm>
            <a:off x="3621690" y="3276804"/>
            <a:ext cx="762160" cy="428312"/>
            <a:chOff x="2640" y="1187"/>
            <a:chExt cx="464" cy="253"/>
          </a:xfrm>
        </p:grpSpPr>
        <p:sp>
          <p:nvSpPr>
            <p:cNvPr id="76" name="Rectangle 7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7" name="Rectangle 7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8" name="Rectangle 7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Freeform 7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0" name="Freeform 7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5" name="AutoShape 37"/>
          <p:cNvSpPr>
            <a:spLocks noChangeArrowheads="1"/>
          </p:cNvSpPr>
          <p:nvPr/>
        </p:nvSpPr>
        <p:spPr bwMode="auto">
          <a:xfrm>
            <a:off x="4588711"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6" name="Text Box 38"/>
          <p:cNvSpPr txBox="1">
            <a:spLocks noChangeArrowheads="1"/>
          </p:cNvSpPr>
          <p:nvPr/>
        </p:nvSpPr>
        <p:spPr bwMode="auto">
          <a:xfrm>
            <a:off x="4539972" y="4043115"/>
            <a:ext cx="983988" cy="45337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2</a:t>
            </a:r>
            <a:r>
              <a:rPr lang="en-US" sz="1050" b="1" baseline="30000">
                <a:solidFill>
                  <a:srgbClr val="FFFFFF"/>
                </a:solidFill>
                <a:effectLst/>
                <a:latin typeface="Arial Narrow"/>
                <a:ea typeface="Times New Roman"/>
                <a:cs typeface="Arial Narrow"/>
              </a:rPr>
              <a:t>ND</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7" name="Group 36"/>
          <p:cNvGrpSpPr>
            <a:grpSpLocks/>
          </p:cNvGrpSpPr>
          <p:nvPr/>
        </p:nvGrpSpPr>
        <p:grpSpPr bwMode="auto">
          <a:xfrm>
            <a:off x="4657945" y="3276804"/>
            <a:ext cx="760908" cy="428312"/>
            <a:chOff x="2640" y="1187"/>
            <a:chExt cx="464" cy="253"/>
          </a:xfrm>
        </p:grpSpPr>
        <p:sp>
          <p:nvSpPr>
            <p:cNvPr id="71" name="Rectangle 7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2" name="Rectangle 7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3" name="Rectangle 7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4" name="Freeform 7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5" name="Freeform 7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8" name="Rectangle 37"/>
          <p:cNvSpPr>
            <a:spLocks noChangeArrowheads="1"/>
          </p:cNvSpPr>
          <p:nvPr/>
        </p:nvSpPr>
        <p:spPr bwMode="auto">
          <a:xfrm>
            <a:off x="5962944" y="2895135"/>
            <a:ext cx="1357381" cy="160885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39" name="AutoShape 69"/>
          <p:cNvSpPr>
            <a:spLocks noChangeArrowheads="1"/>
          </p:cNvSpPr>
          <p:nvPr/>
        </p:nvSpPr>
        <p:spPr bwMode="auto">
          <a:xfrm>
            <a:off x="6163477" y="3092689"/>
            <a:ext cx="913158" cy="944095"/>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40" name="Text Box 70"/>
          <p:cNvSpPr txBox="1">
            <a:spLocks noChangeArrowheads="1"/>
          </p:cNvSpPr>
          <p:nvPr/>
        </p:nvSpPr>
        <p:spPr bwMode="auto">
          <a:xfrm>
            <a:off x="5915687" y="4053322"/>
            <a:ext cx="1450872" cy="46539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IN 224 B &amp; T </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FFFFFF"/>
                </a:solidFill>
                <a:effectLst/>
                <a:latin typeface="Arial Narrow"/>
                <a:ea typeface="Times New Roman"/>
                <a:cs typeface="Arial Narrow"/>
              </a:rPr>
              <a:t>PROCESSING PLANTS</a:t>
            </a:r>
            <a:endParaRPr lang="en-US" sz="1600" dirty="0">
              <a:effectLst/>
              <a:latin typeface="Times New Roman"/>
              <a:ea typeface="Times New Roman"/>
            </a:endParaRPr>
          </a:p>
        </p:txBody>
      </p:sp>
      <p:grpSp>
        <p:nvGrpSpPr>
          <p:cNvPr id="41" name="Group 40"/>
          <p:cNvGrpSpPr>
            <a:grpSpLocks/>
          </p:cNvGrpSpPr>
          <p:nvPr/>
        </p:nvGrpSpPr>
        <p:grpSpPr bwMode="auto">
          <a:xfrm>
            <a:off x="6233054" y="3292827"/>
            <a:ext cx="762160" cy="428312"/>
            <a:chOff x="2640" y="1187"/>
            <a:chExt cx="464" cy="253"/>
          </a:xfrm>
        </p:grpSpPr>
        <p:sp>
          <p:nvSpPr>
            <p:cNvPr id="66" name="Rectangle 6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Freeform 6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0" name="Freeform 6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42" name="Text Box 81"/>
          <p:cNvSpPr txBox="1">
            <a:spLocks noChangeArrowheads="1"/>
          </p:cNvSpPr>
          <p:nvPr/>
        </p:nvSpPr>
        <p:spPr bwMode="auto">
          <a:xfrm>
            <a:off x="5276624" y="2364139"/>
            <a:ext cx="2658052" cy="50958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dirty="0">
                <a:solidFill>
                  <a:srgbClr val="000000"/>
                </a:solidFill>
                <a:effectLst/>
                <a:latin typeface="Arial"/>
                <a:ea typeface="Times New Roman"/>
              </a:rPr>
              <a:t>PLUTONIUM</a:t>
            </a:r>
            <a:endParaRPr lang="en-US" sz="1600" dirty="0">
              <a:effectLst/>
              <a:latin typeface="Times New Roman"/>
              <a:ea typeface="Times New Roman"/>
            </a:endParaRPr>
          </a:p>
          <a:p>
            <a:pPr marL="0" marR="0" algn="ctr">
              <a:spcBef>
                <a:spcPts val="0"/>
              </a:spcBef>
              <a:spcAft>
                <a:spcPts val="0"/>
              </a:spcAft>
              <a:tabLst>
                <a:tab pos="1371600" algn="l"/>
              </a:tabLst>
            </a:pPr>
            <a:r>
              <a:rPr lang="en-US" sz="1600" b="1" dirty="0">
                <a:solidFill>
                  <a:srgbClr val="000000"/>
                </a:solidFill>
                <a:effectLst/>
                <a:latin typeface="Arial"/>
                <a:ea typeface="Times New Roman"/>
              </a:rPr>
              <a:t> CONCENTRATION</a:t>
            </a:r>
            <a:endParaRPr lang="en-US" sz="1600" dirty="0">
              <a:effectLst/>
              <a:latin typeface="Times New Roman"/>
              <a:ea typeface="Times New Roman"/>
            </a:endParaRPr>
          </a:p>
          <a:p>
            <a:pPr marL="0" marR="0" algn="ctr">
              <a:spcBef>
                <a:spcPts val="0"/>
              </a:spcBef>
              <a:spcAft>
                <a:spcPts val="0"/>
              </a:spcAft>
              <a:tabLst>
                <a:tab pos="1371600" algn="l"/>
              </a:tabLst>
            </a:pPr>
            <a:endParaRPr lang="en-US" sz="1600" dirty="0">
              <a:effectLst/>
              <a:latin typeface="Times New Roman"/>
              <a:ea typeface="Times New Roman"/>
            </a:endParaRPr>
          </a:p>
        </p:txBody>
      </p:sp>
      <p:sp>
        <p:nvSpPr>
          <p:cNvPr id="43" name="AutoShape 45"/>
          <p:cNvSpPr>
            <a:spLocks noChangeArrowheads="1"/>
          </p:cNvSpPr>
          <p:nvPr/>
        </p:nvSpPr>
        <p:spPr bwMode="auto">
          <a:xfrm rot="5400000">
            <a:off x="3939486" y="817248"/>
            <a:ext cx="447693" cy="358590"/>
          </a:xfrm>
          <a:prstGeom prst="rightArrow">
            <a:avLst>
              <a:gd name="adj1" fmla="val 50000"/>
              <a:gd name="adj2" fmla="val 62964"/>
            </a:avLst>
          </a:prstGeom>
          <a:solidFill>
            <a:srgbClr val="FFCCCC"/>
          </a:solidFill>
          <a:ln w="9525">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44" name="Text Box 10"/>
          <p:cNvSpPr txBox="1">
            <a:spLocks noChangeArrowheads="1"/>
          </p:cNvSpPr>
          <p:nvPr/>
        </p:nvSpPr>
        <p:spPr bwMode="auto">
          <a:xfrm>
            <a:off x="7589753" y="3297478"/>
            <a:ext cx="1102417"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PLUTONIUM PRODUCT</a:t>
            </a:r>
            <a:endParaRPr lang="en-US" sz="1600">
              <a:effectLst/>
              <a:latin typeface="Times New Roman"/>
              <a:ea typeface="Times New Roman"/>
            </a:endParaRPr>
          </a:p>
        </p:txBody>
      </p:sp>
      <p:sp>
        <p:nvSpPr>
          <p:cNvPr id="46" name="Text Box 10"/>
          <p:cNvSpPr txBox="1">
            <a:spLocks noChangeArrowheads="1"/>
          </p:cNvSpPr>
          <p:nvPr/>
        </p:nvSpPr>
        <p:spPr bwMode="auto">
          <a:xfrm>
            <a:off x="565078" y="4813690"/>
            <a:ext cx="1821988" cy="29006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METAL    WASTE</a:t>
            </a:r>
            <a:endParaRPr lang="en-US" sz="1600">
              <a:effectLst/>
              <a:latin typeface="Times New Roman"/>
              <a:ea typeface="Times New Roman"/>
            </a:endParaRPr>
          </a:p>
        </p:txBody>
      </p:sp>
      <p:sp>
        <p:nvSpPr>
          <p:cNvPr id="47" name="Text Box 10"/>
          <p:cNvSpPr txBox="1">
            <a:spLocks noChangeArrowheads="1"/>
          </p:cNvSpPr>
          <p:nvPr/>
        </p:nvSpPr>
        <p:spPr bwMode="auto">
          <a:xfrm>
            <a:off x="1070794" y="5594730"/>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HLW</a:t>
            </a:r>
            <a:endParaRPr lang="en-US" sz="1200">
              <a:effectLst/>
              <a:latin typeface="Times New Roman"/>
              <a:ea typeface="Times New Roman"/>
            </a:endParaRPr>
          </a:p>
        </p:txBody>
      </p:sp>
      <p:cxnSp>
        <p:nvCxnSpPr>
          <p:cNvPr id="48" name="Line 54"/>
          <p:cNvCxnSpPr/>
          <p:nvPr/>
        </p:nvCxnSpPr>
        <p:spPr bwMode="auto">
          <a:xfrm>
            <a:off x="2529408" y="3464281"/>
            <a:ext cx="929442"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49" name="Straight Connector 48"/>
          <p:cNvCxnSpPr/>
          <p:nvPr/>
        </p:nvCxnSpPr>
        <p:spPr bwMode="auto">
          <a:xfrm>
            <a:off x="5858067" y="1562522"/>
            <a:ext cx="1136465"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50" name="Oval 49"/>
          <p:cNvSpPr>
            <a:spLocks noChangeArrowheads="1"/>
          </p:cNvSpPr>
          <p:nvPr/>
        </p:nvSpPr>
        <p:spPr bwMode="auto">
          <a:xfrm>
            <a:off x="7651814" y="3162201"/>
            <a:ext cx="954835" cy="677289"/>
          </a:xfrm>
          <a:prstGeom prst="ellipse">
            <a:avLst/>
          </a:prstGeom>
          <a:noFill/>
          <a:ln w="25400">
            <a:solidFill>
              <a:srgbClr val="243F60"/>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tabLst>
                <a:tab pos="1371600" algn="l"/>
              </a:tabLst>
            </a:pPr>
            <a:r>
              <a:rPr lang="en-US" sz="900">
                <a:effectLst/>
                <a:latin typeface="Arial"/>
                <a:ea typeface="Times New Roman"/>
              </a:rPr>
              <a:t> </a:t>
            </a:r>
            <a:endParaRPr lang="en-US" sz="1200">
              <a:effectLst/>
              <a:latin typeface="Times New Roman"/>
              <a:ea typeface="Times New Roman"/>
            </a:endParaRPr>
          </a:p>
        </p:txBody>
      </p:sp>
      <p:cxnSp>
        <p:nvCxnSpPr>
          <p:cNvPr id="51" name="Line 54"/>
          <p:cNvCxnSpPr/>
          <p:nvPr/>
        </p:nvCxnSpPr>
        <p:spPr bwMode="auto">
          <a:xfrm>
            <a:off x="5637720" y="3498520"/>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2" name="Line 54"/>
          <p:cNvCxnSpPr/>
          <p:nvPr/>
        </p:nvCxnSpPr>
        <p:spPr bwMode="auto">
          <a:xfrm>
            <a:off x="7319301" y="3519709"/>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3" name="Straight Connector 52"/>
          <p:cNvCxnSpPr/>
          <p:nvPr/>
        </p:nvCxnSpPr>
        <p:spPr bwMode="auto">
          <a:xfrm>
            <a:off x="8849429" y="1562522"/>
            <a:ext cx="0" cy="4170845"/>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4" name="Straight Connector 53"/>
          <p:cNvCxnSpPr/>
          <p:nvPr/>
        </p:nvCxnSpPr>
        <p:spPr bwMode="auto">
          <a:xfrm flipH="1">
            <a:off x="8041719" y="1562522"/>
            <a:ext cx="807710"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pic>
        <p:nvPicPr>
          <p:cNvPr id="55" name="Picture 5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1206" y="5436455"/>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 Box 10"/>
          <p:cNvSpPr txBox="1">
            <a:spLocks noChangeArrowheads="1"/>
          </p:cNvSpPr>
          <p:nvPr/>
        </p:nvSpPr>
        <p:spPr bwMode="auto">
          <a:xfrm>
            <a:off x="5446411" y="5595763"/>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TRU</a:t>
            </a:r>
            <a:endParaRPr lang="en-US" sz="1200">
              <a:effectLst/>
              <a:latin typeface="Times New Roman"/>
              <a:ea typeface="Times New Roman"/>
            </a:endParaRPr>
          </a:p>
        </p:txBody>
      </p:sp>
      <p:cxnSp>
        <p:nvCxnSpPr>
          <p:cNvPr id="57" name="Straight Connector 56"/>
          <p:cNvCxnSpPr/>
          <p:nvPr/>
        </p:nvCxnSpPr>
        <p:spPr bwMode="auto">
          <a:xfrm>
            <a:off x="7319301" y="4032779"/>
            <a:ext cx="772751"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8" name="Straight Connector 57"/>
          <p:cNvCxnSpPr/>
          <p:nvPr/>
        </p:nvCxnSpPr>
        <p:spPr bwMode="auto">
          <a:xfrm>
            <a:off x="8077200" y="4053322"/>
            <a:ext cx="0" cy="1050431"/>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9" name="Straight Connector 58"/>
          <p:cNvCxnSpPr/>
          <p:nvPr/>
        </p:nvCxnSpPr>
        <p:spPr bwMode="auto">
          <a:xfrm flipH="1">
            <a:off x="7779125" y="5103754"/>
            <a:ext cx="312927"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60" name="Straight Connector 59"/>
          <p:cNvCxnSpPr/>
          <p:nvPr/>
        </p:nvCxnSpPr>
        <p:spPr bwMode="auto">
          <a:xfrm flipH="1">
            <a:off x="5834355" y="5103074"/>
            <a:ext cx="414045" cy="68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61" name="Rectangle 60"/>
          <p:cNvSpPr>
            <a:spLocks noChangeArrowheads="1"/>
          </p:cNvSpPr>
          <p:nvPr/>
        </p:nvSpPr>
        <p:spPr bwMode="auto">
          <a:xfrm>
            <a:off x="3845681" y="4846580"/>
            <a:ext cx="1507012" cy="6398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dirty="0">
                <a:solidFill>
                  <a:srgbClr val="000000"/>
                </a:solidFill>
                <a:effectLst/>
                <a:latin typeface="Arial"/>
                <a:ea typeface="Times New Roman"/>
              </a:rPr>
              <a:t>DECONTAMINATION CYCLE</a:t>
            </a:r>
            <a:endParaRPr lang="en-US" sz="1600" dirty="0">
              <a:effectLst/>
              <a:latin typeface="Times New Roman"/>
              <a:ea typeface="Times New Roman"/>
            </a:endParaRPr>
          </a:p>
          <a:p>
            <a:pPr marL="0" marR="0" algn="ctr">
              <a:spcBef>
                <a:spcPts val="0"/>
              </a:spcBef>
              <a:spcAft>
                <a:spcPts val="0"/>
              </a:spcAft>
              <a:tabLst>
                <a:tab pos="1371600" algn="l"/>
              </a:tabLst>
            </a:pPr>
            <a:r>
              <a:rPr lang="en-US" sz="1050" b="1" dirty="0">
                <a:solidFill>
                  <a:srgbClr val="000000"/>
                </a:solidFill>
                <a:effectLst/>
                <a:latin typeface="Arial"/>
                <a:ea typeface="Times New Roman"/>
              </a:rPr>
              <a:t> WASTES</a:t>
            </a:r>
            <a:endParaRPr lang="en-US" sz="1600" dirty="0">
              <a:effectLst/>
              <a:latin typeface="Times New Roman"/>
              <a:ea typeface="Times New Roman"/>
            </a:endParaRPr>
          </a:p>
        </p:txBody>
      </p:sp>
      <p:cxnSp>
        <p:nvCxnSpPr>
          <p:cNvPr id="62" name="Line 53"/>
          <p:cNvCxnSpPr/>
          <p:nvPr/>
        </p:nvCxnSpPr>
        <p:spPr bwMode="auto">
          <a:xfrm>
            <a:off x="1486777" y="1729247"/>
            <a:ext cx="0" cy="632953"/>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63" name="Straight Connector 62"/>
          <p:cNvCxnSpPr/>
          <p:nvPr/>
        </p:nvCxnSpPr>
        <p:spPr bwMode="auto">
          <a:xfrm>
            <a:off x="1477325" y="1752600"/>
            <a:ext cx="91315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cxnSp>
      <p:sp>
        <p:nvSpPr>
          <p:cNvPr id="64" name="Text Box 10"/>
          <p:cNvSpPr txBox="1">
            <a:spLocks noChangeArrowheads="1"/>
          </p:cNvSpPr>
          <p:nvPr/>
        </p:nvSpPr>
        <p:spPr bwMode="auto">
          <a:xfrm>
            <a:off x="3470338" y="152400"/>
            <a:ext cx="1406462"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000000"/>
                </a:solidFill>
                <a:effectLst/>
                <a:latin typeface="Arial"/>
                <a:ea typeface="Times New Roman"/>
              </a:rPr>
              <a:t>FUEL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000000"/>
                </a:solidFill>
                <a:effectLst/>
                <a:latin typeface="Arial"/>
                <a:ea typeface="Times New Roman"/>
              </a:rPr>
              <a:t>ASSEMBLIES</a:t>
            </a:r>
            <a:endParaRPr lang="en-US" sz="2400" dirty="0">
              <a:effectLst/>
              <a:latin typeface="Times New Roman"/>
              <a:ea typeface="Times New Roman"/>
            </a:endParaRPr>
          </a:p>
        </p:txBody>
      </p:sp>
      <p:sp>
        <p:nvSpPr>
          <p:cNvPr id="89" name="Text Box 65"/>
          <p:cNvSpPr txBox="1">
            <a:spLocks noChangeArrowheads="1"/>
          </p:cNvSpPr>
          <p:nvPr/>
        </p:nvSpPr>
        <p:spPr bwMode="auto">
          <a:xfrm>
            <a:off x="3047999" y="1299074"/>
            <a:ext cx="2370853" cy="53852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dirty="0">
                <a:solidFill>
                  <a:srgbClr val="FFFFFF"/>
                </a:solidFill>
                <a:effectLst/>
                <a:latin typeface="Arial"/>
                <a:ea typeface="Times New Roman"/>
              </a:rPr>
              <a:t>CLADDING REMOVAL</a:t>
            </a:r>
            <a:endParaRPr lang="en-US" sz="2400" dirty="0">
              <a:effectLst/>
              <a:latin typeface="Times New Roman"/>
              <a:ea typeface="Times New Roman"/>
            </a:endParaRPr>
          </a:p>
          <a:p>
            <a:pPr marL="0" marR="0" algn="ctr">
              <a:spcBef>
                <a:spcPts val="0"/>
              </a:spcBef>
              <a:spcAft>
                <a:spcPts val="0"/>
              </a:spcAft>
              <a:tabLst>
                <a:tab pos="1371600" algn="l"/>
              </a:tabLst>
            </a:pPr>
            <a:r>
              <a:rPr lang="en-US" sz="1400" b="1" dirty="0">
                <a:solidFill>
                  <a:srgbClr val="FFFFFF"/>
                </a:solidFill>
                <a:effectLst/>
                <a:latin typeface="Arial"/>
                <a:ea typeface="Times New Roman"/>
              </a:rPr>
              <a:t>(Coating Dissolution)</a:t>
            </a:r>
            <a:endParaRPr lang="en-US" sz="2400" dirty="0">
              <a:effectLst/>
              <a:latin typeface="Times New Roman"/>
              <a:ea typeface="Times New Roman"/>
            </a:endParaRPr>
          </a:p>
        </p:txBody>
      </p:sp>
      <p:sp>
        <p:nvSpPr>
          <p:cNvPr id="94" name="Text Box 10"/>
          <p:cNvSpPr txBox="1">
            <a:spLocks noChangeArrowheads="1"/>
          </p:cNvSpPr>
          <p:nvPr/>
        </p:nvSpPr>
        <p:spPr bwMode="auto">
          <a:xfrm>
            <a:off x="5334000" y="152400"/>
            <a:ext cx="3200400" cy="6858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R="0" algn="ctr">
              <a:spcBef>
                <a:spcPts val="0"/>
              </a:spcBef>
              <a:spcAft>
                <a:spcPts val="0"/>
              </a:spcAft>
            </a:pPr>
            <a:r>
              <a:rPr lang="en-US" b="1" dirty="0">
                <a:solidFill>
                  <a:srgbClr val="000000"/>
                </a:solidFill>
                <a:effectLst/>
                <a:latin typeface="Arial"/>
                <a:ea typeface="Times New Roman"/>
              </a:rPr>
              <a:t>HLW &amp; TRU are both nuclear </a:t>
            </a:r>
            <a:r>
              <a:rPr lang="en-US" b="1" dirty="0">
                <a:solidFill>
                  <a:srgbClr val="000000"/>
                </a:solidFill>
                <a:latin typeface="Arial"/>
                <a:ea typeface="Times New Roman"/>
              </a:rPr>
              <a:t>b</a:t>
            </a:r>
            <a:r>
              <a:rPr lang="en-US" b="1" dirty="0">
                <a:solidFill>
                  <a:srgbClr val="000000"/>
                </a:solidFill>
                <a:effectLst/>
                <a:latin typeface="Arial"/>
                <a:ea typeface="Times New Roman"/>
              </a:rPr>
              <a:t>omb waste</a:t>
            </a:r>
          </a:p>
          <a:p>
            <a:pPr marR="0" algn="ctr">
              <a:spcBef>
                <a:spcPts val="0"/>
              </a:spcBef>
              <a:spcAft>
                <a:spcPts val="0"/>
              </a:spcAft>
            </a:pPr>
            <a:r>
              <a:rPr lang="en-US" b="1" dirty="0">
                <a:solidFill>
                  <a:srgbClr val="000000"/>
                </a:solidFill>
                <a:latin typeface="Arial"/>
                <a:ea typeface="Times New Roman"/>
                <a:cs typeface="Arial"/>
              </a:rPr>
              <a:t>- SNF is not</a:t>
            </a:r>
            <a:endParaRPr lang="en-US" b="1" dirty="0">
              <a:effectLst/>
              <a:latin typeface="Arial"/>
              <a:ea typeface="Times New Roman"/>
              <a:cs typeface="Arial"/>
            </a:endParaRPr>
          </a:p>
          <a:p>
            <a:pPr marL="284163" marR="0" indent="-284163">
              <a:spcBef>
                <a:spcPts val="0"/>
              </a:spcBef>
              <a:spcAft>
                <a:spcPts val="0"/>
              </a:spcAft>
            </a:pPr>
            <a:endParaRPr lang="en-US" b="1" dirty="0">
              <a:effectLst/>
              <a:latin typeface="Arial"/>
              <a:ea typeface="Times New Roman"/>
              <a:cs typeface="Arial"/>
            </a:endParaRPr>
          </a:p>
        </p:txBody>
      </p:sp>
      <p:pic>
        <p:nvPicPr>
          <p:cNvPr id="93" name="Picture 92"/>
          <p:cNvPicPr>
            <a:picLocks noChangeAspect="1"/>
          </p:cNvPicPr>
          <p:nvPr/>
        </p:nvPicPr>
        <p:blipFill>
          <a:blip r:embed="rId3"/>
          <a:stretch>
            <a:fillRect/>
          </a:stretch>
        </p:blipFill>
        <p:spPr>
          <a:xfrm>
            <a:off x="-31115" y="-1"/>
            <a:ext cx="1976833" cy="1700447"/>
          </a:xfrm>
          <a:prstGeom prst="rect">
            <a:avLst/>
          </a:prstGeom>
        </p:spPr>
      </p:pic>
      <p:sp>
        <p:nvSpPr>
          <p:cNvPr id="88" name="Text Box 56"/>
          <p:cNvSpPr txBox="1">
            <a:spLocks noChangeArrowheads="1"/>
          </p:cNvSpPr>
          <p:nvPr/>
        </p:nvSpPr>
        <p:spPr bwMode="auto">
          <a:xfrm>
            <a:off x="2084968" y="5103074"/>
            <a:ext cx="2021285" cy="129772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lnSpc>
                <a:spcPct val="110000"/>
              </a:lnSpc>
              <a:spcBef>
                <a:spcPts val="0"/>
              </a:spcBef>
              <a:spcAft>
                <a:spcPts val="0"/>
              </a:spcAft>
              <a:tabLst>
                <a:tab pos="1371600" algn="l"/>
              </a:tabLst>
            </a:pPr>
            <a:r>
              <a:rPr lang="en-US" sz="1600" b="1" dirty="0">
                <a:solidFill>
                  <a:srgbClr val="000000"/>
                </a:solidFill>
                <a:effectLst/>
                <a:latin typeface="Arial Narrow"/>
                <a:ea typeface="Times New Roman"/>
                <a:cs typeface="Arial Narrow"/>
              </a:rPr>
              <a:t>Since 1970, most Cs/</a:t>
            </a:r>
            <a:r>
              <a:rPr lang="en-US" sz="1600" b="1" dirty="0" err="1">
                <a:solidFill>
                  <a:srgbClr val="000000"/>
                </a:solidFill>
                <a:effectLst/>
                <a:latin typeface="Arial Narrow"/>
                <a:ea typeface="Times New Roman"/>
                <a:cs typeface="Arial Narrow"/>
              </a:rPr>
              <a:t>Sr</a:t>
            </a:r>
            <a:r>
              <a:rPr lang="en-US" sz="1600" b="1" dirty="0">
                <a:solidFill>
                  <a:srgbClr val="000000"/>
                </a:solidFill>
                <a:effectLst/>
                <a:latin typeface="Arial Narrow"/>
                <a:ea typeface="Times New Roman"/>
                <a:cs typeface="Arial Narrow"/>
              </a:rPr>
              <a:t> has been removed, </a:t>
            </a:r>
            <a:r>
              <a:rPr lang="en-US" sz="1600" b="1" dirty="0">
                <a:solidFill>
                  <a:srgbClr val="000000"/>
                </a:solidFill>
                <a:latin typeface="Arial Narrow"/>
                <a:ea typeface="Times New Roman"/>
                <a:cs typeface="Arial Narrow"/>
              </a:rPr>
              <a:t>o</a:t>
            </a:r>
            <a:r>
              <a:rPr lang="en-US" sz="1600" b="1" dirty="0">
                <a:solidFill>
                  <a:srgbClr val="000000"/>
                </a:solidFill>
                <a:effectLst/>
                <a:latin typeface="Arial Narrow"/>
                <a:ea typeface="Times New Roman"/>
                <a:cs typeface="Arial Narrow"/>
              </a:rPr>
              <a:t>thers mostly decayed, so now most </a:t>
            </a:r>
            <a:r>
              <a:rPr lang="en-US" sz="1600" b="1" dirty="0">
                <a:solidFill>
                  <a:srgbClr val="000000"/>
                </a:solidFill>
                <a:latin typeface="Arial Narrow"/>
                <a:ea typeface="Times New Roman"/>
                <a:cs typeface="Arial Narrow"/>
              </a:rPr>
              <a:t>tanks</a:t>
            </a:r>
            <a:r>
              <a:rPr lang="en-US" sz="1600" b="1" dirty="0">
                <a:solidFill>
                  <a:srgbClr val="000000"/>
                </a:solidFill>
                <a:effectLst/>
                <a:latin typeface="Arial Narrow"/>
                <a:ea typeface="Times New Roman"/>
                <a:cs typeface="Arial Narrow"/>
              </a:rPr>
              <a:t> are TRU or LLW</a:t>
            </a:r>
            <a:endParaRPr lang="en-US" sz="1600" dirty="0">
              <a:effectLst/>
              <a:latin typeface="Times New Roman"/>
              <a:ea typeface="Times New Roman"/>
            </a:endParaRPr>
          </a:p>
        </p:txBody>
      </p:sp>
      <p:cxnSp>
        <p:nvCxnSpPr>
          <p:cNvPr id="91" name="Line 60"/>
          <p:cNvCxnSpPr/>
          <p:nvPr/>
        </p:nvCxnSpPr>
        <p:spPr bwMode="auto">
          <a:xfrm flipV="1">
            <a:off x="1788072" y="5698039"/>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4935086" y="152400"/>
            <a:ext cx="4198325" cy="990600"/>
          </a:xfrm>
          <a:prstGeom prst="rect">
            <a:avLst/>
          </a:prstGeom>
          <a:solidFill>
            <a:schemeClr val="bg1"/>
          </a:solidFill>
          <a:ln>
            <a:noFill/>
          </a:ln>
        </p:spPr>
        <p:txBody>
          <a:bodyPr rot="0" vert="horz" wrap="square" lIns="83210" tIns="41605" rIns="83210" bIns="41605" anchor="t" anchorCtr="0" upright="1">
            <a:noAutofit/>
          </a:bodyPr>
          <a:lstStyle/>
          <a:p>
            <a:pPr marL="284163" marR="0" indent="-284163">
              <a:spcBef>
                <a:spcPts val="0"/>
              </a:spcBef>
              <a:spcAft>
                <a:spcPts val="0"/>
              </a:spcAft>
            </a:pPr>
            <a:r>
              <a:rPr lang="en-US" sz="2000" b="1" dirty="0">
                <a:solidFill>
                  <a:srgbClr val="000000"/>
                </a:solidFill>
                <a:latin typeface="Arial"/>
                <a:ea typeface="Times New Roman"/>
              </a:rPr>
              <a:t>	</a:t>
            </a:r>
            <a:r>
              <a:rPr lang="en-US" b="1" dirty="0">
                <a:effectLst/>
                <a:latin typeface="Arial"/>
                <a:ea typeface="Times New Roman"/>
                <a:cs typeface="Arial"/>
              </a:rPr>
              <a:t>- 57 million gallons at Hanford</a:t>
            </a:r>
          </a:p>
          <a:p>
            <a:pPr marL="284163" marR="0" indent="-284163">
              <a:spcBef>
                <a:spcPts val="0"/>
              </a:spcBef>
              <a:spcAft>
                <a:spcPts val="0"/>
              </a:spcAft>
            </a:pPr>
            <a:r>
              <a:rPr lang="en-US" b="1" dirty="0">
                <a:effectLst/>
                <a:latin typeface="Arial"/>
                <a:ea typeface="Times New Roman"/>
                <a:cs typeface="Arial"/>
              </a:rPr>
              <a:t>	- </a:t>
            </a:r>
            <a:r>
              <a:rPr lang="en-US" b="1" dirty="0">
                <a:latin typeface="Arial"/>
                <a:ea typeface="Times New Roman"/>
                <a:cs typeface="Arial"/>
              </a:rPr>
              <a:t>most</a:t>
            </a:r>
            <a:r>
              <a:rPr lang="en-US" b="1" dirty="0">
                <a:effectLst/>
                <a:latin typeface="Arial"/>
                <a:ea typeface="Times New Roman"/>
                <a:cs typeface="Arial"/>
              </a:rPr>
              <a:t> is now TRU or </a:t>
            </a:r>
            <a:r>
              <a:rPr lang="en-US" b="1" dirty="0">
                <a:latin typeface="Arial"/>
                <a:ea typeface="Times New Roman"/>
                <a:cs typeface="Arial"/>
              </a:rPr>
              <a:t>LLW</a:t>
            </a:r>
          </a:p>
          <a:p>
            <a:pPr marL="284163" marR="0" indent="-284163">
              <a:spcBef>
                <a:spcPts val="0"/>
              </a:spcBef>
              <a:spcAft>
                <a:spcPts val="0"/>
              </a:spcAft>
            </a:pPr>
            <a:r>
              <a:rPr lang="en-US" b="1" dirty="0">
                <a:latin typeface="Arial"/>
                <a:ea typeface="Times New Roman"/>
                <a:cs typeface="Arial"/>
              </a:rPr>
              <a:t>	</a:t>
            </a:r>
            <a:r>
              <a:rPr lang="en-US" b="1" dirty="0">
                <a:effectLst/>
                <a:latin typeface="Arial"/>
                <a:ea typeface="Times New Roman"/>
                <a:cs typeface="Arial"/>
              </a:rPr>
              <a:t>~ 600k gallons are HLW </a:t>
            </a:r>
          </a:p>
        </p:txBody>
      </p:sp>
      <p:cxnSp>
        <p:nvCxnSpPr>
          <p:cNvPr id="96" name="Line 61"/>
          <p:cNvCxnSpPr/>
          <p:nvPr/>
        </p:nvCxnSpPr>
        <p:spPr bwMode="auto">
          <a:xfrm>
            <a:off x="4572000" y="449580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97" name="Text Box 10"/>
          <p:cNvSpPr txBox="1">
            <a:spLocks noChangeArrowheads="1"/>
          </p:cNvSpPr>
          <p:nvPr/>
        </p:nvSpPr>
        <p:spPr bwMode="auto">
          <a:xfrm>
            <a:off x="278059" y="1898547"/>
            <a:ext cx="1931741" cy="31125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IRRADIATED   FUEL</a:t>
            </a:r>
            <a:endParaRPr lang="en-US" sz="2000" dirty="0">
              <a:effectLst/>
              <a:latin typeface="Times New Roman"/>
              <a:ea typeface="Times New Roman"/>
            </a:endParaRPr>
          </a:p>
        </p:txBody>
      </p:sp>
    </p:spTree>
    <p:extLst>
      <p:ext uri="{BB962C8B-B14F-4D97-AF65-F5344CB8AC3E}">
        <p14:creationId xmlns:p14="http://schemas.microsoft.com/office/powerpoint/2010/main" val="105323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par>
                                <p:cTn id="13" presetID="55" presetClass="entr" presetSubtype="0" fill="hold" grpId="0" nodeType="withEffect">
                                  <p:stCondLst>
                                    <p:cond delay="1000"/>
                                  </p:stCondLst>
                                  <p:childTnLst>
                                    <p:set>
                                      <p:cBhvr>
                                        <p:cTn id="14" dur="1" fill="hold">
                                          <p:stCondLst>
                                            <p:cond delay="0"/>
                                          </p:stCondLst>
                                        </p:cTn>
                                        <p:tgtEl>
                                          <p:spTgt spid="88"/>
                                        </p:tgtEl>
                                        <p:attrNameLst>
                                          <p:attrName>style.visibility</p:attrName>
                                        </p:attrNameLst>
                                      </p:cBhvr>
                                      <p:to>
                                        <p:strVal val="visible"/>
                                      </p:to>
                                    </p:set>
                                    <p:anim calcmode="lin" valueType="num">
                                      <p:cBhvr>
                                        <p:cTn id="15" dur="1000" fill="hold"/>
                                        <p:tgtEl>
                                          <p:spTgt spid="88"/>
                                        </p:tgtEl>
                                        <p:attrNameLst>
                                          <p:attrName>ppt_w</p:attrName>
                                        </p:attrNameLst>
                                      </p:cBhvr>
                                      <p:tavLst>
                                        <p:tav tm="0">
                                          <p:val>
                                            <p:strVal val="#ppt_w*0.70"/>
                                          </p:val>
                                        </p:tav>
                                        <p:tav tm="100000">
                                          <p:val>
                                            <p:strVal val="#ppt_w"/>
                                          </p:val>
                                        </p:tav>
                                      </p:tavLst>
                                    </p:anim>
                                    <p:anim calcmode="lin" valueType="num">
                                      <p:cBhvr>
                                        <p:cTn id="16" dur="1000" fill="hold"/>
                                        <p:tgtEl>
                                          <p:spTgt spid="88"/>
                                        </p:tgtEl>
                                        <p:attrNameLst>
                                          <p:attrName>ppt_h</p:attrName>
                                        </p:attrNameLst>
                                      </p:cBhvr>
                                      <p:tavLst>
                                        <p:tav tm="0">
                                          <p:val>
                                            <p:strVal val="#ppt_h"/>
                                          </p:val>
                                        </p:tav>
                                        <p:tav tm="100000">
                                          <p:val>
                                            <p:strVal val="#ppt_h"/>
                                          </p:val>
                                        </p:tav>
                                      </p:tavLst>
                                    </p:anim>
                                    <p:animEffect transition="in" filter="fade">
                                      <p:cBhvr>
                                        <p:cTn id="17" dur="1000"/>
                                        <p:tgtEl>
                                          <p:spTgt spid="88"/>
                                        </p:tgtEl>
                                      </p:cBhvr>
                                    </p:animEffect>
                                  </p:childTnLst>
                                </p:cTn>
                              </p:par>
                              <p:par>
                                <p:cTn id="18" presetID="55" presetClass="entr" presetSubtype="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 calcmode="lin" valueType="num">
                                      <p:cBhvr>
                                        <p:cTn id="20" dur="1000" fill="hold"/>
                                        <p:tgtEl>
                                          <p:spTgt spid="91"/>
                                        </p:tgtEl>
                                        <p:attrNameLst>
                                          <p:attrName>ppt_w</p:attrName>
                                        </p:attrNameLst>
                                      </p:cBhvr>
                                      <p:tavLst>
                                        <p:tav tm="0">
                                          <p:val>
                                            <p:strVal val="#ppt_w*0.70"/>
                                          </p:val>
                                        </p:tav>
                                        <p:tav tm="100000">
                                          <p:val>
                                            <p:strVal val="#ppt_w"/>
                                          </p:val>
                                        </p:tav>
                                      </p:tavLst>
                                    </p:anim>
                                    <p:anim calcmode="lin" valueType="num">
                                      <p:cBhvr>
                                        <p:cTn id="21" dur="1000" fill="hold"/>
                                        <p:tgtEl>
                                          <p:spTgt spid="91"/>
                                        </p:tgtEl>
                                        <p:attrNameLst>
                                          <p:attrName>ppt_h</p:attrName>
                                        </p:attrNameLst>
                                      </p:cBhvr>
                                      <p:tavLst>
                                        <p:tav tm="0">
                                          <p:val>
                                            <p:strVal val="#ppt_h"/>
                                          </p:val>
                                        </p:tav>
                                        <p:tav tm="100000">
                                          <p:val>
                                            <p:strVal val="#ppt_h"/>
                                          </p:val>
                                        </p:tav>
                                      </p:tavLst>
                                    </p:anim>
                                    <p:animEffect transition="in" filter="fade">
                                      <p:cBhvr>
                                        <p:cTn id="2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8611" name="Rectangle 3"/>
          <p:cNvSpPr>
            <a:spLocks noGrp="1" noChangeArrowheads="1"/>
          </p:cNvSpPr>
          <p:nvPr>
            <p:ph type="title" idx="4294967295"/>
          </p:nvPr>
        </p:nvSpPr>
        <p:spPr bwMode="auto">
          <a:xfrm>
            <a:off x="152400" y="558800"/>
            <a:ext cx="8763000" cy="850900"/>
          </a:xfrm>
          <a:prstGeom prst="rect">
            <a:avLst/>
          </a:prstGeom>
          <a:solidFill>
            <a:srgbClr val="FFFFFF"/>
          </a:solidFill>
        </p:spPr>
        <p:txBody>
          <a:bodyPr wrap="square" lIns="91440" tIns="45720" rIns="91440" bIns="45720" numCol="1" anchor="t" anchorCtr="0" compatLnSpc="1">
            <a:prstTxWarp prst="textNoShape">
              <a:avLst/>
            </a:prstTxWarp>
          </a:bodyPr>
          <a:lstStyle/>
          <a:p>
            <a:pPr>
              <a:defRPr/>
            </a:pPr>
            <a:r>
              <a:rPr lang="en-US" sz="2400" b="1" dirty="0">
                <a:solidFill>
                  <a:schemeClr val="tx1"/>
                </a:solidFill>
              </a:rPr>
              <a:t>Three Ways Science Enters The Decision-Making Process</a:t>
            </a:r>
            <a:br>
              <a:rPr lang="en-US" sz="2400" b="1" dirty="0">
                <a:solidFill>
                  <a:schemeClr val="tx1"/>
                </a:solidFill>
              </a:rPr>
            </a:br>
            <a:br>
              <a:rPr lang="en-US" sz="2400" b="1" dirty="0"/>
            </a:br>
            <a:r>
              <a:rPr lang="en-US" sz="2400" b="1" dirty="0">
                <a:solidFill>
                  <a:schemeClr val="tx1"/>
                </a:solidFill>
              </a:rPr>
              <a:t> </a:t>
            </a:r>
          </a:p>
        </p:txBody>
      </p:sp>
      <p:sp>
        <p:nvSpPr>
          <p:cNvPr id="8" name="Rectangle 3"/>
          <p:cNvSpPr txBox="1">
            <a:spLocks noChangeArrowheads="1"/>
          </p:cNvSpPr>
          <p:nvPr/>
        </p:nvSpPr>
        <p:spPr bwMode="auto">
          <a:xfrm>
            <a:off x="304800" y="1866900"/>
            <a:ext cx="8763000" cy="850900"/>
          </a:xfrm>
          <a:prstGeom prst="rect">
            <a:avLst/>
          </a:prstGeom>
          <a:solidFill>
            <a:srgbClr val="FFFFFF"/>
          </a:solidFill>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t>(1) Does not enter at all   --</a:t>
            </a:r>
            <a:r>
              <a:rPr lang="en-US" sz="2000" dirty="0"/>
              <a:t>➣</a:t>
            </a:r>
            <a:r>
              <a:rPr lang="en-US" sz="2400" dirty="0"/>
              <a:t>   Ignored</a:t>
            </a:r>
            <a:br>
              <a:rPr lang="en-US" sz="2400" dirty="0"/>
            </a:br>
            <a:br>
              <a:rPr lang="en-US" sz="2400" dirty="0"/>
            </a:br>
            <a:r>
              <a:rPr lang="en-US" sz="2400" dirty="0"/>
              <a:t> </a:t>
            </a:r>
          </a:p>
        </p:txBody>
      </p:sp>
      <p:sp>
        <p:nvSpPr>
          <p:cNvPr id="9" name="Rectangle 3"/>
          <p:cNvSpPr txBox="1">
            <a:spLocks noChangeArrowheads="1"/>
          </p:cNvSpPr>
          <p:nvPr/>
        </p:nvSpPr>
        <p:spPr bwMode="auto">
          <a:xfrm>
            <a:off x="304800" y="3175000"/>
            <a:ext cx="8763000" cy="850900"/>
          </a:xfrm>
          <a:prstGeom prst="rect">
            <a:avLst/>
          </a:prstGeom>
          <a:solidFill>
            <a:srgbClr val="FFFFFF"/>
          </a:solidFill>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t>(2) Enters before decision </a:t>
            </a:r>
            <a:r>
              <a:rPr lang="en-US" sz="2400"/>
              <a:t>is made   </a:t>
            </a:r>
            <a:r>
              <a:rPr lang="en-US" sz="2400" dirty="0"/>
              <a:t>--</a:t>
            </a:r>
            <a:r>
              <a:rPr lang="en-US" sz="2000" dirty="0"/>
              <a:t>➣  </a:t>
            </a:r>
            <a:r>
              <a:rPr lang="en-US" sz="2400" dirty="0"/>
              <a:t> Science-Based Decision </a:t>
            </a:r>
            <a:br>
              <a:rPr lang="en-US" sz="2400" dirty="0"/>
            </a:br>
            <a:br>
              <a:rPr lang="en-US" sz="2400" dirty="0"/>
            </a:br>
            <a:r>
              <a:rPr lang="en-US" sz="2400" dirty="0"/>
              <a:t> </a:t>
            </a:r>
          </a:p>
        </p:txBody>
      </p:sp>
      <p:sp>
        <p:nvSpPr>
          <p:cNvPr id="10" name="Rectangle 3"/>
          <p:cNvSpPr txBox="1">
            <a:spLocks noChangeArrowheads="1"/>
          </p:cNvSpPr>
          <p:nvPr/>
        </p:nvSpPr>
        <p:spPr bwMode="auto">
          <a:xfrm>
            <a:off x="304800" y="4483100"/>
            <a:ext cx="8763000" cy="850900"/>
          </a:xfrm>
          <a:prstGeom prst="rect">
            <a:avLst/>
          </a:prstGeom>
          <a:solidFill>
            <a:srgbClr val="FFFFFF"/>
          </a:solidFill>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400" dirty="0"/>
              <a:t>(3) Enters after decision is made   --</a:t>
            </a:r>
            <a:r>
              <a:rPr lang="en-US" sz="2000" dirty="0"/>
              <a:t>➣  </a:t>
            </a:r>
            <a:r>
              <a:rPr lang="en-US" sz="2400" dirty="0"/>
              <a:t> Science-Supported Decision </a:t>
            </a:r>
            <a:br>
              <a:rPr lang="en-US" sz="2400" dirty="0"/>
            </a:br>
            <a:br>
              <a:rPr lang="en-US" sz="2400" dirty="0"/>
            </a:br>
            <a:r>
              <a:rPr lang="en-US" sz="2400" dirty="0"/>
              <a:t> </a:t>
            </a:r>
          </a:p>
        </p:txBody>
      </p:sp>
      <p:sp>
        <p:nvSpPr>
          <p:cNvPr id="11" name="Rectangle 3"/>
          <p:cNvSpPr txBox="1">
            <a:spLocks noChangeArrowheads="1"/>
          </p:cNvSpPr>
          <p:nvPr/>
        </p:nvSpPr>
        <p:spPr bwMode="auto">
          <a:xfrm>
            <a:off x="152400" y="5105400"/>
            <a:ext cx="8763000" cy="850900"/>
          </a:xfrm>
          <a:prstGeom prst="rect">
            <a:avLst/>
          </a:prstGeom>
          <a:solidFill>
            <a:srgbClr val="FFFFFF"/>
          </a:solidFill>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200" dirty="0"/>
              <a:t>The Apollo program to land a human on the Moon was a (3)</a:t>
            </a:r>
          </a:p>
          <a:p>
            <a:pPr>
              <a:spcBef>
                <a:spcPts val="1200"/>
              </a:spcBef>
              <a:defRPr/>
            </a:pPr>
            <a:r>
              <a:rPr lang="en-US" sz="2200" dirty="0"/>
              <a:t>Our nuclear waste program started out as (2) but then became (3)</a:t>
            </a:r>
            <a:br>
              <a:rPr lang="en-US" sz="2200" dirty="0"/>
            </a:br>
            <a:br>
              <a:rPr lang="en-US" sz="2200" dirty="0"/>
            </a:br>
            <a:r>
              <a:rPr lang="en-US" sz="2200" dirty="0"/>
              <a:t> </a:t>
            </a:r>
          </a:p>
        </p:txBody>
      </p:sp>
    </p:spTree>
    <p:extLst>
      <p:ext uri="{BB962C8B-B14F-4D97-AF65-F5344CB8AC3E}">
        <p14:creationId xmlns:p14="http://schemas.microsoft.com/office/powerpoint/2010/main" val="164016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8610" name="Text Box 2"/>
          <p:cNvSpPr txBox="1">
            <a:spLocks noChangeArrowheads="1"/>
          </p:cNvSpPr>
          <p:nvPr/>
        </p:nvSpPr>
        <p:spPr bwMode="auto">
          <a:xfrm>
            <a:off x="3265488" y="1295400"/>
            <a:ext cx="862012" cy="457200"/>
          </a:xfrm>
          <a:prstGeom prst="rect">
            <a:avLst/>
          </a:prstGeom>
          <a:noFill/>
          <a:ln>
            <a:noFill/>
          </a:ln>
          <a:effectLst/>
        </p:spPr>
        <p:txBody>
          <a:bodyPr wrap="none">
            <a:spAutoFit/>
          </a:bodyPr>
          <a:lstStyle/>
          <a:p>
            <a:pPr eaLnBrk="0" hangingPunct="0">
              <a:defRPr/>
            </a:pPr>
            <a:r>
              <a:rPr lang="en-US" sz="2400" b="1">
                <a:effectLst>
                  <a:outerShdw blurRad="38100" dist="38100" dir="2700000" algn="tl">
                    <a:srgbClr val="DDDDDD"/>
                  </a:outerShdw>
                </a:effectLst>
                <a:latin typeface="Arial" charset="0"/>
                <a:ea typeface="ＭＳ Ｐゴシック" charset="0"/>
                <a:cs typeface="+mn-cs"/>
              </a:rPr>
              <a:t>1957</a:t>
            </a:r>
          </a:p>
        </p:txBody>
      </p:sp>
      <p:sp>
        <p:nvSpPr>
          <p:cNvPr id="1988611" name="Rectangle 3"/>
          <p:cNvSpPr>
            <a:spLocks noGrp="1" noChangeArrowheads="1"/>
          </p:cNvSpPr>
          <p:nvPr>
            <p:ph type="title" idx="4294967295"/>
          </p:nvPr>
        </p:nvSpPr>
        <p:spPr bwMode="auto">
          <a:xfrm>
            <a:off x="152400" y="215900"/>
            <a:ext cx="8763000" cy="850900"/>
          </a:xfrm>
          <a:prstGeom prst="rect">
            <a:avLst/>
          </a:prstGeom>
          <a:solidFill>
            <a:srgbClr val="FFFFFF"/>
          </a:solidFill>
        </p:spPr>
        <p:txBody>
          <a:bodyPr wrap="square" lIns="91440" tIns="45720" rIns="91440" bIns="45720" numCol="1" anchor="t" anchorCtr="0" compatLnSpc="1">
            <a:prstTxWarp prst="textNoShape">
              <a:avLst/>
            </a:prstTxWarp>
          </a:bodyPr>
          <a:lstStyle/>
          <a:p>
            <a:pPr algn="just">
              <a:defRPr/>
            </a:pPr>
            <a:r>
              <a:rPr lang="en-US" sz="2000" b="0" dirty="0">
                <a:solidFill>
                  <a:schemeClr val="tx1"/>
                </a:solidFill>
                <a:cs typeface="+mj-cs"/>
              </a:rPr>
              <a:t>National Academy of Sciences (NAS) concludes in 1957 that the most promising disposal option for all radioactive waste is in massive salt deposits</a:t>
            </a:r>
          </a:p>
        </p:txBody>
      </p:sp>
      <p:sp>
        <p:nvSpPr>
          <p:cNvPr id="1988612" name="Text Box 4"/>
          <p:cNvSpPr txBox="1">
            <a:spLocks noChangeArrowheads="1"/>
          </p:cNvSpPr>
          <p:nvPr/>
        </p:nvSpPr>
        <p:spPr bwMode="auto">
          <a:xfrm>
            <a:off x="228600" y="2057400"/>
            <a:ext cx="2971800" cy="1754327"/>
          </a:xfrm>
          <a:prstGeom prst="rect">
            <a:avLst/>
          </a:prstGeom>
          <a:noFill/>
          <a:ln>
            <a:noFill/>
          </a:ln>
          <a:effectLst/>
        </p:spPr>
        <p:txBody>
          <a:bodyPr wrap="square">
            <a:spAutoFit/>
          </a:bodyPr>
          <a:lstStyle/>
          <a:p>
            <a:pPr eaLnBrk="0" hangingPunct="0">
              <a:defRPr/>
            </a:pPr>
            <a:r>
              <a:rPr lang="ja-JP" altLang="en-US" sz="1800" i="1" dirty="0">
                <a:latin typeface="Arial"/>
                <a:ea typeface="ＭＳ Ｐゴシック" charset="0"/>
                <a:cs typeface="+mn-cs"/>
              </a:rPr>
              <a:t>“</a:t>
            </a:r>
            <a:r>
              <a:rPr lang="en-US" sz="1800" i="1" dirty="0">
                <a:latin typeface="Arial" charset="0"/>
                <a:ea typeface="ＭＳ Ｐゴシック" charset="0"/>
                <a:cs typeface="+mn-cs"/>
              </a:rPr>
              <a:t>Salt at great depth </a:t>
            </a:r>
            <a:r>
              <a:rPr lang="ja-JP" altLang="en-US" sz="1800" i="1" dirty="0">
                <a:latin typeface="Arial"/>
                <a:ea typeface="ＭＳ Ｐゴシック" charset="0"/>
                <a:cs typeface="+mn-cs"/>
              </a:rPr>
              <a:t>‘</a:t>
            </a:r>
            <a:r>
              <a:rPr lang="en-US" sz="1800" i="1" dirty="0">
                <a:latin typeface="Arial" charset="0"/>
                <a:ea typeface="ＭＳ Ｐゴシック" charset="0"/>
                <a:cs typeface="+mn-cs"/>
              </a:rPr>
              <a:t>flows.</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It will encapsulate any waste placed at depth and isolate it from the surface environment for eons.</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 NAS</a:t>
            </a:r>
          </a:p>
        </p:txBody>
      </p:sp>
      <p:pic>
        <p:nvPicPr>
          <p:cNvPr id="24580" name="Picture 5"/>
          <p:cNvPicPr>
            <a:picLocks noChangeAspect="1" noChangeArrowheads="1"/>
          </p:cNvPicPr>
          <p:nvPr/>
        </p:nvPicPr>
        <p:blipFill>
          <a:blip r:embed="rId3"/>
          <a:srcRect/>
          <a:stretch>
            <a:fillRect/>
          </a:stretch>
        </p:blipFill>
        <p:spPr bwMode="auto">
          <a:xfrm>
            <a:off x="4298950" y="1143000"/>
            <a:ext cx="4159250" cy="5334000"/>
          </a:xfrm>
          <a:prstGeom prst="rect">
            <a:avLst/>
          </a:prstGeom>
          <a:noFill/>
          <a:ln w="9525">
            <a:noFill/>
            <a:miter lim="800000"/>
            <a:headEnd/>
            <a:tailEnd/>
          </a:ln>
        </p:spPr>
      </p:pic>
      <p:sp>
        <p:nvSpPr>
          <p:cNvPr id="1988614" name="Text Box 6"/>
          <p:cNvSpPr txBox="1">
            <a:spLocks noChangeArrowheads="1"/>
          </p:cNvSpPr>
          <p:nvPr/>
        </p:nvSpPr>
        <p:spPr bwMode="auto">
          <a:xfrm>
            <a:off x="152400" y="4800600"/>
            <a:ext cx="6172200" cy="1477328"/>
          </a:xfrm>
          <a:prstGeom prst="rect">
            <a:avLst/>
          </a:prstGeom>
          <a:noFill/>
          <a:ln>
            <a:noFill/>
          </a:ln>
          <a:effectLst/>
        </p:spPr>
        <p:txBody>
          <a:bodyPr wrap="square">
            <a:spAutoFit/>
          </a:bodyPr>
          <a:lstStyle/>
          <a:p>
            <a:pPr eaLnBrk="0" hangingPunct="0">
              <a:defRPr/>
            </a:pPr>
            <a:r>
              <a:rPr lang="ja-JP" altLang="en-US" sz="1800" i="1" dirty="0">
                <a:latin typeface="Arial"/>
                <a:ea typeface="ＭＳ Ｐゴシック" charset="0"/>
                <a:cs typeface="+mn-cs"/>
              </a:rPr>
              <a:t>“</a:t>
            </a:r>
            <a:r>
              <a:rPr lang="en-US" sz="1800" i="1" dirty="0">
                <a:latin typeface="Arial" charset="0"/>
                <a:ea typeface="ＭＳ Ｐゴシック" charset="0"/>
                <a:cs typeface="+mn-cs"/>
              </a:rPr>
              <a:t>The great advantage is that no water can pass through salt.  Fractures are self healing..</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 NAS</a:t>
            </a:r>
          </a:p>
          <a:p>
            <a:pPr eaLnBrk="0" hangingPunct="0">
              <a:defRPr/>
            </a:pPr>
            <a:endParaRPr lang="en-US" i="1" dirty="0">
              <a:latin typeface="Arial" charset="0"/>
              <a:ea typeface="ＭＳ Ｐゴシック" charset="0"/>
            </a:endParaRPr>
          </a:p>
          <a:p>
            <a:pPr eaLnBrk="0" hangingPunct="0">
              <a:defRPr/>
            </a:pPr>
            <a:endParaRPr lang="en-US" i="1" dirty="0">
              <a:latin typeface="Arial" charset="0"/>
              <a:ea typeface="ＭＳ Ｐゴシック" charset="0"/>
            </a:endParaRPr>
          </a:p>
          <a:p>
            <a:pPr eaLnBrk="0" hangingPunct="0">
              <a:defRPr/>
            </a:pPr>
            <a:r>
              <a:rPr lang="en-US" sz="1800" i="1" dirty="0">
                <a:latin typeface="Arial" charset="0"/>
                <a:ea typeface="ＭＳ Ｐゴシック" charset="0"/>
                <a:cs typeface="+mn-cs"/>
              </a:rPr>
              <a:t>It takes a billion years for water to move an inch in this rock</a:t>
            </a:r>
          </a:p>
        </p:txBody>
      </p:sp>
    </p:spTree>
    <p:extLst>
      <p:ext uri="{BB962C8B-B14F-4D97-AF65-F5344CB8AC3E}">
        <p14:creationId xmlns:p14="http://schemas.microsoft.com/office/powerpoint/2010/main" val="223995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41"/>
          <p:cNvSpPr>
            <a:spLocks noGrp="1" noChangeArrowheads="1"/>
          </p:cNvSpPr>
          <p:nvPr>
            <p:ph type="title"/>
          </p:nvPr>
        </p:nvSpPr>
        <p:spPr bwMode="auto">
          <a:xfrm>
            <a:off x="228600" y="990600"/>
            <a:ext cx="4876800" cy="2362200"/>
          </a:xfrm>
          <a:solidFill>
            <a:srgbClr val="FFFFFF"/>
          </a:solidFill>
        </p:spPr>
        <p:txBody>
          <a:bodyPr wrap="square" lIns="91440" tIns="45720" rIns="91440" bIns="45720" numCol="1" anchor="t" anchorCtr="0" compatLnSpc="1">
            <a:prstTxWarp prst="textNoShape">
              <a:avLst/>
            </a:prstTxWarp>
          </a:bodyPr>
          <a:lstStyle/>
          <a:p>
            <a:pPr algn="l">
              <a:lnSpc>
                <a:spcPct val="120000"/>
              </a:lnSpc>
              <a:spcBef>
                <a:spcPts val="6600"/>
              </a:spcBef>
              <a:spcAft>
                <a:spcPts val="600"/>
              </a:spcAft>
              <a:defRPr/>
            </a:pPr>
            <a:r>
              <a:rPr lang="en-US" sz="1500" dirty="0">
                <a:solidFill>
                  <a:schemeClr val="tx1"/>
                </a:solidFill>
              </a:rPr>
              <a:t>1957 - deep geologic disposal adopted; salt chosen as best</a:t>
            </a:r>
            <a:br>
              <a:rPr lang="en-US" sz="1400" dirty="0">
                <a:solidFill>
                  <a:schemeClr val="tx1"/>
                </a:solidFill>
              </a:rPr>
            </a:br>
            <a:br>
              <a:rPr lang="en-US" sz="500" dirty="0">
                <a:solidFill>
                  <a:schemeClr val="tx1"/>
                </a:solidFill>
              </a:rPr>
            </a:br>
            <a:r>
              <a:rPr lang="en-US" sz="1500" dirty="0">
                <a:solidFill>
                  <a:schemeClr val="tx1"/>
                </a:solidFill>
              </a:rPr>
              <a:t>1970 - AEC establishes new category for transuranic waste, distinct from low- and high-level radioactive waste but with significant overlap in radioactivity. EPA formed. </a:t>
            </a:r>
            <a:br>
              <a:rPr lang="en-US" sz="1500" dirty="0">
                <a:solidFill>
                  <a:schemeClr val="tx1"/>
                </a:solidFill>
              </a:rPr>
            </a:br>
            <a:br>
              <a:rPr lang="en-US" sz="500" dirty="0">
                <a:solidFill>
                  <a:schemeClr val="tx1"/>
                </a:solidFill>
              </a:rPr>
            </a:br>
            <a:r>
              <a:rPr lang="en-US" sz="1500" dirty="0">
                <a:solidFill>
                  <a:schemeClr val="tx1"/>
                </a:solidFill>
              </a:rPr>
              <a:t>1976 – reprocessing of commercial spent fuel put on hold; </a:t>
            </a:r>
            <a:r>
              <a:rPr lang="en-US" sz="1500" dirty="0"/>
              <a:t>retrievable disposal concept born for SNF/HLW; </a:t>
            </a:r>
            <a:r>
              <a:rPr lang="en-US" sz="1500" dirty="0">
                <a:solidFill>
                  <a:schemeClr val="tx1"/>
                </a:solidFill>
              </a:rPr>
              <a:t>salt is out; separate HLW disposal site is sought. TRU still to go into salt</a:t>
            </a:r>
            <a:r>
              <a:rPr lang="en-US" sz="1400" dirty="0">
                <a:solidFill>
                  <a:schemeClr val="tx1"/>
                </a:solidFill>
              </a:rPr>
              <a:t>.</a:t>
            </a:r>
            <a:r>
              <a:rPr lang="en-US" sz="400" dirty="0"/>
              <a:t> </a:t>
            </a:r>
            <a:br>
              <a:rPr lang="en-US" sz="400" dirty="0"/>
            </a:br>
            <a:r>
              <a:rPr lang="en-US" sz="1400" dirty="0"/>
              <a:t>1982 – Nuclear Waste Policy Act…</a:t>
            </a:r>
            <a:endParaRPr lang="en-US" sz="1500" dirty="0">
              <a:solidFill>
                <a:schemeClr val="tx1"/>
              </a:solidFill>
            </a:endParaRPr>
          </a:p>
        </p:txBody>
      </p:sp>
      <p:sp>
        <p:nvSpPr>
          <p:cNvPr id="57" name="Oval 22"/>
          <p:cNvSpPr>
            <a:spLocks noChangeArrowheads="1"/>
          </p:cNvSpPr>
          <p:nvPr/>
        </p:nvSpPr>
        <p:spPr bwMode="auto">
          <a:xfrm>
            <a:off x="761999" y="4797424"/>
            <a:ext cx="702623" cy="460375"/>
          </a:xfrm>
          <a:prstGeom prst="ellipse">
            <a:avLst/>
          </a:prstGeom>
          <a:solidFill>
            <a:srgbClr val="FF0000">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1990673" name="Oval 17"/>
          <p:cNvSpPr>
            <a:spLocks noChangeArrowheads="1"/>
          </p:cNvSpPr>
          <p:nvPr/>
        </p:nvSpPr>
        <p:spPr bwMode="auto">
          <a:xfrm rot="-1987028">
            <a:off x="3533776" y="4270177"/>
            <a:ext cx="1633537" cy="1262063"/>
          </a:xfrm>
          <a:prstGeom prst="ellipse">
            <a:avLst/>
          </a:prstGeom>
          <a:solidFill>
            <a:srgbClr val="FFFF00"/>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40" name="Oval 18"/>
          <p:cNvSpPr>
            <a:spLocks noChangeArrowheads="1"/>
          </p:cNvSpPr>
          <p:nvPr/>
        </p:nvSpPr>
        <p:spPr bwMode="auto">
          <a:xfrm>
            <a:off x="4097977" y="4405573"/>
            <a:ext cx="1617023" cy="474204"/>
          </a:xfrm>
          <a:prstGeom prst="ellipse">
            <a:avLst/>
          </a:prstGeom>
          <a:solidFill>
            <a:srgbClr val="FF0000">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1990667" name="Text Box 11"/>
          <p:cNvSpPr txBox="1">
            <a:spLocks noChangeArrowheads="1"/>
          </p:cNvSpPr>
          <p:nvPr/>
        </p:nvSpPr>
        <p:spPr bwMode="auto">
          <a:xfrm rot="-5400000">
            <a:off x="2547144" y="4275734"/>
            <a:ext cx="1673225" cy="366712"/>
          </a:xfrm>
          <a:prstGeom prst="rect">
            <a:avLst/>
          </a:prstGeom>
          <a:noFill/>
          <a:ln>
            <a:noFill/>
          </a:ln>
          <a:effectLst/>
        </p:spPr>
        <p:txBody>
          <a:bodyPr>
            <a:spAutoFit/>
          </a:bodyPr>
          <a:lstStyle/>
          <a:p>
            <a:pPr eaLnBrk="0" hangingPunct="0">
              <a:defRPr/>
            </a:pPr>
            <a:r>
              <a:rPr lang="en-US" sz="1800" b="1" dirty="0">
                <a:latin typeface="Arial" charset="0"/>
                <a:ea typeface="ＭＳ Ｐゴシック" charset="0"/>
                <a:cs typeface="+mn-cs"/>
              </a:rPr>
              <a:t>Radioactivity</a:t>
            </a:r>
          </a:p>
        </p:txBody>
      </p:sp>
      <p:sp>
        <p:nvSpPr>
          <p:cNvPr id="1990668" name="Line 12"/>
          <p:cNvSpPr>
            <a:spLocks noChangeShapeType="1"/>
          </p:cNvSpPr>
          <p:nvPr/>
        </p:nvSpPr>
        <p:spPr bwMode="auto">
          <a:xfrm flipV="1">
            <a:off x="3567113" y="3508177"/>
            <a:ext cx="0" cy="2120900"/>
          </a:xfrm>
          <a:prstGeom prst="line">
            <a:avLst/>
          </a:prstGeom>
          <a:noFill/>
          <a:ln w="28575">
            <a:solidFill>
              <a:schemeClr val="tx1"/>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1990669" name="Line 13"/>
          <p:cNvSpPr>
            <a:spLocks noChangeShapeType="1"/>
          </p:cNvSpPr>
          <p:nvPr/>
        </p:nvSpPr>
        <p:spPr bwMode="auto">
          <a:xfrm>
            <a:off x="3567113" y="5641777"/>
            <a:ext cx="3106738" cy="0"/>
          </a:xfrm>
          <a:prstGeom prst="line">
            <a:avLst/>
          </a:prstGeom>
          <a:noFill/>
          <a:ln w="28575">
            <a:solidFill>
              <a:schemeClr val="tx1"/>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1990670" name="Text Box 14"/>
          <p:cNvSpPr txBox="1">
            <a:spLocks noChangeArrowheads="1"/>
          </p:cNvSpPr>
          <p:nvPr/>
        </p:nvSpPr>
        <p:spPr bwMode="auto">
          <a:xfrm>
            <a:off x="3948113" y="5641777"/>
            <a:ext cx="2066925" cy="366713"/>
          </a:xfrm>
          <a:prstGeom prst="rect">
            <a:avLst/>
          </a:prstGeom>
          <a:noFill/>
          <a:ln>
            <a:noFill/>
          </a:ln>
          <a:effectLst/>
        </p:spPr>
        <p:txBody>
          <a:bodyPr>
            <a:spAutoFit/>
          </a:bodyPr>
          <a:lstStyle/>
          <a:p>
            <a:pPr eaLnBrk="0" hangingPunct="0">
              <a:spcBef>
                <a:spcPct val="50000"/>
              </a:spcBef>
              <a:defRPr/>
            </a:pPr>
            <a:r>
              <a:rPr lang="en-US" sz="1800" b="1">
                <a:latin typeface="Arial" charset="0"/>
                <a:ea typeface="ＭＳ Ｐゴシック" charset="0"/>
                <a:cs typeface="+mn-cs"/>
              </a:rPr>
              <a:t>Dose Rate</a:t>
            </a:r>
          </a:p>
        </p:txBody>
      </p:sp>
      <p:sp>
        <p:nvSpPr>
          <p:cNvPr id="1990674" name="Oval 18"/>
          <p:cNvSpPr>
            <a:spLocks noChangeArrowheads="1"/>
          </p:cNvSpPr>
          <p:nvPr/>
        </p:nvSpPr>
        <p:spPr bwMode="auto">
          <a:xfrm>
            <a:off x="5319713" y="3965377"/>
            <a:ext cx="685800" cy="838200"/>
          </a:xfrm>
          <a:prstGeom prst="ellipse">
            <a:avLst/>
          </a:prstGeom>
          <a:solidFill>
            <a:srgbClr val="FF0000">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1990675" name="Oval 19"/>
          <p:cNvSpPr>
            <a:spLocks noChangeArrowheads="1"/>
          </p:cNvSpPr>
          <p:nvPr/>
        </p:nvSpPr>
        <p:spPr bwMode="auto">
          <a:xfrm>
            <a:off x="4329113" y="4041577"/>
            <a:ext cx="1295400" cy="1143000"/>
          </a:xfrm>
          <a:prstGeom prst="ellipse">
            <a:avLst/>
          </a:prstGeom>
          <a:solidFill>
            <a:srgbClr val="33CC33">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1990676" name="Oval 20"/>
          <p:cNvSpPr>
            <a:spLocks noChangeArrowheads="1"/>
          </p:cNvSpPr>
          <p:nvPr/>
        </p:nvSpPr>
        <p:spPr bwMode="auto">
          <a:xfrm>
            <a:off x="5776913" y="4041577"/>
            <a:ext cx="533400" cy="609600"/>
          </a:xfrm>
          <a:prstGeom prst="ellipse">
            <a:avLst/>
          </a:prstGeom>
          <a:solidFill>
            <a:srgbClr val="0062BF">
              <a:alpha val="74001"/>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1990677" name="Freeform 21"/>
          <p:cNvSpPr>
            <a:spLocks/>
          </p:cNvSpPr>
          <p:nvPr/>
        </p:nvSpPr>
        <p:spPr bwMode="auto">
          <a:xfrm>
            <a:off x="990600" y="5029200"/>
            <a:ext cx="2576513" cy="1179513"/>
          </a:xfrm>
          <a:custGeom>
            <a:avLst/>
            <a:gdLst>
              <a:gd name="T0" fmla="*/ 917 w 968"/>
              <a:gd name="T1" fmla="*/ 621 h 743"/>
              <a:gd name="T2" fmla="*/ 730 w 968"/>
              <a:gd name="T3" fmla="*/ 605 h 743"/>
              <a:gd name="T4" fmla="*/ 584 w 968"/>
              <a:gd name="T5" fmla="*/ 515 h 743"/>
              <a:gd name="T6" fmla="*/ 478 w 968"/>
              <a:gd name="T7" fmla="*/ 410 h 743"/>
              <a:gd name="T8" fmla="*/ 389 w 968"/>
              <a:gd name="T9" fmla="*/ 288 h 743"/>
              <a:gd name="T10" fmla="*/ 349 w 968"/>
              <a:gd name="T11" fmla="*/ 223 h 743"/>
              <a:gd name="T12" fmla="*/ 284 w 968"/>
              <a:gd name="T13" fmla="*/ 134 h 743"/>
              <a:gd name="T14" fmla="*/ 146 w 968"/>
              <a:gd name="T15" fmla="*/ 21 h 743"/>
              <a:gd name="T16" fmla="*/ 0 w 968"/>
              <a:gd name="T17" fmla="*/ 77 h 743"/>
              <a:gd name="T18" fmla="*/ 24 w 968"/>
              <a:gd name="T19" fmla="*/ 264 h 743"/>
              <a:gd name="T20" fmla="*/ 113 w 968"/>
              <a:gd name="T21" fmla="*/ 386 h 743"/>
              <a:gd name="T22" fmla="*/ 219 w 968"/>
              <a:gd name="T23" fmla="*/ 491 h 743"/>
              <a:gd name="T24" fmla="*/ 349 w 968"/>
              <a:gd name="T25" fmla="*/ 597 h 743"/>
              <a:gd name="T26" fmla="*/ 422 w 968"/>
              <a:gd name="T27" fmla="*/ 645 h 743"/>
              <a:gd name="T28" fmla="*/ 722 w 968"/>
              <a:gd name="T29" fmla="*/ 743 h 743"/>
              <a:gd name="T30" fmla="*/ 933 w 968"/>
              <a:gd name="T31" fmla="*/ 718 h 743"/>
              <a:gd name="T32" fmla="*/ 941 w 968"/>
              <a:gd name="T33" fmla="*/ 645 h 743"/>
              <a:gd name="T34" fmla="*/ 900 w 968"/>
              <a:gd name="T35" fmla="*/ 637 h 743"/>
              <a:gd name="T36" fmla="*/ 917 w 968"/>
              <a:gd name="T37" fmla="*/ 62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8" h="743">
                <a:moveTo>
                  <a:pt x="917" y="621"/>
                </a:moveTo>
                <a:cubicBezTo>
                  <a:pt x="853" y="641"/>
                  <a:pt x="792" y="620"/>
                  <a:pt x="730" y="605"/>
                </a:cubicBezTo>
                <a:cubicBezTo>
                  <a:pt x="681" y="572"/>
                  <a:pt x="641" y="536"/>
                  <a:pt x="584" y="515"/>
                </a:cubicBezTo>
                <a:cubicBezTo>
                  <a:pt x="553" y="485"/>
                  <a:pt x="503" y="447"/>
                  <a:pt x="478" y="410"/>
                </a:cubicBezTo>
                <a:cubicBezTo>
                  <a:pt x="450" y="367"/>
                  <a:pt x="424" y="325"/>
                  <a:pt x="389" y="288"/>
                </a:cubicBezTo>
                <a:cubicBezTo>
                  <a:pt x="380" y="261"/>
                  <a:pt x="368" y="244"/>
                  <a:pt x="349" y="223"/>
                </a:cubicBezTo>
                <a:cubicBezTo>
                  <a:pt x="338" y="191"/>
                  <a:pt x="312" y="153"/>
                  <a:pt x="284" y="134"/>
                </a:cubicBezTo>
                <a:cubicBezTo>
                  <a:pt x="252" y="87"/>
                  <a:pt x="201" y="39"/>
                  <a:pt x="146" y="21"/>
                </a:cubicBezTo>
                <a:cubicBezTo>
                  <a:pt x="40" y="28"/>
                  <a:pt x="26" y="0"/>
                  <a:pt x="0" y="77"/>
                </a:cubicBezTo>
                <a:cubicBezTo>
                  <a:pt x="3" y="129"/>
                  <a:pt x="4" y="209"/>
                  <a:pt x="24" y="264"/>
                </a:cubicBezTo>
                <a:cubicBezTo>
                  <a:pt x="42" y="313"/>
                  <a:pt x="84" y="345"/>
                  <a:pt x="113" y="386"/>
                </a:cubicBezTo>
                <a:cubicBezTo>
                  <a:pt x="137" y="420"/>
                  <a:pt x="179" y="478"/>
                  <a:pt x="219" y="491"/>
                </a:cubicBezTo>
                <a:cubicBezTo>
                  <a:pt x="261" y="534"/>
                  <a:pt x="299" y="563"/>
                  <a:pt x="349" y="597"/>
                </a:cubicBezTo>
                <a:cubicBezTo>
                  <a:pt x="375" y="614"/>
                  <a:pt x="392" y="635"/>
                  <a:pt x="422" y="645"/>
                </a:cubicBezTo>
                <a:cubicBezTo>
                  <a:pt x="478" y="705"/>
                  <a:pt x="642" y="727"/>
                  <a:pt x="722" y="743"/>
                </a:cubicBezTo>
                <a:cubicBezTo>
                  <a:pt x="822" y="738"/>
                  <a:pt x="856" y="743"/>
                  <a:pt x="933" y="718"/>
                </a:cubicBezTo>
                <a:cubicBezTo>
                  <a:pt x="948" y="696"/>
                  <a:pt x="968" y="677"/>
                  <a:pt x="941" y="645"/>
                </a:cubicBezTo>
                <a:cubicBezTo>
                  <a:pt x="932" y="634"/>
                  <a:pt x="910" y="647"/>
                  <a:pt x="900" y="637"/>
                </a:cubicBezTo>
                <a:cubicBezTo>
                  <a:pt x="894" y="631"/>
                  <a:pt x="911" y="626"/>
                  <a:pt x="917" y="621"/>
                </a:cubicBezTo>
                <a:close/>
              </a:path>
            </a:pathLst>
          </a:custGeom>
          <a:solidFill>
            <a:srgbClr val="FFFF00"/>
          </a:solidFill>
          <a:ln>
            <a:noFill/>
          </a:ln>
          <a:effectLst/>
        </p:spPr>
        <p:txBody>
          <a:bodyPr/>
          <a:lstStyle/>
          <a:p>
            <a:pPr eaLnBrk="0" hangingPunct="0">
              <a:defRPr/>
            </a:pPr>
            <a:endParaRPr lang="en-US">
              <a:latin typeface="Times" charset="0"/>
              <a:ea typeface="ＭＳ Ｐゴシック" charset="0"/>
              <a:cs typeface="+mn-cs"/>
            </a:endParaRPr>
          </a:p>
        </p:txBody>
      </p:sp>
      <p:sp>
        <p:nvSpPr>
          <p:cNvPr id="1990678" name="Oval 22"/>
          <p:cNvSpPr>
            <a:spLocks noChangeArrowheads="1"/>
          </p:cNvSpPr>
          <p:nvPr/>
        </p:nvSpPr>
        <p:spPr bwMode="auto">
          <a:xfrm>
            <a:off x="762000" y="4419600"/>
            <a:ext cx="457200" cy="609600"/>
          </a:xfrm>
          <a:prstGeom prst="ellipse">
            <a:avLst/>
          </a:prstGeom>
          <a:solidFill>
            <a:srgbClr val="FF0000">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1990679" name="Freeform 23"/>
          <p:cNvSpPr>
            <a:spLocks/>
          </p:cNvSpPr>
          <p:nvPr/>
        </p:nvSpPr>
        <p:spPr bwMode="auto">
          <a:xfrm>
            <a:off x="838200" y="4648200"/>
            <a:ext cx="838200" cy="1066800"/>
          </a:xfrm>
          <a:custGeom>
            <a:avLst/>
            <a:gdLst>
              <a:gd name="T0" fmla="*/ 452 w 653"/>
              <a:gd name="T1" fmla="*/ 82 h 599"/>
              <a:gd name="T2" fmla="*/ 338 w 653"/>
              <a:gd name="T3" fmla="*/ 17 h 599"/>
              <a:gd name="T4" fmla="*/ 225 w 653"/>
              <a:gd name="T5" fmla="*/ 9 h 599"/>
              <a:gd name="T6" fmla="*/ 79 w 653"/>
              <a:gd name="T7" fmla="*/ 25 h 599"/>
              <a:gd name="T8" fmla="*/ 30 w 653"/>
              <a:gd name="T9" fmla="*/ 90 h 599"/>
              <a:gd name="T10" fmla="*/ 14 w 653"/>
              <a:gd name="T11" fmla="*/ 114 h 599"/>
              <a:gd name="T12" fmla="*/ 79 w 653"/>
              <a:gd name="T13" fmla="*/ 366 h 599"/>
              <a:gd name="T14" fmla="*/ 233 w 653"/>
              <a:gd name="T15" fmla="*/ 471 h 599"/>
              <a:gd name="T16" fmla="*/ 281 w 653"/>
              <a:gd name="T17" fmla="*/ 496 h 599"/>
              <a:gd name="T18" fmla="*/ 379 w 653"/>
              <a:gd name="T19" fmla="*/ 544 h 599"/>
              <a:gd name="T20" fmla="*/ 533 w 653"/>
              <a:gd name="T21" fmla="*/ 593 h 599"/>
              <a:gd name="T22" fmla="*/ 638 w 653"/>
              <a:gd name="T23" fmla="*/ 536 h 599"/>
              <a:gd name="T24" fmla="*/ 590 w 653"/>
              <a:gd name="T25" fmla="*/ 260 h 599"/>
              <a:gd name="T26" fmla="*/ 582 w 653"/>
              <a:gd name="T27" fmla="*/ 236 h 599"/>
              <a:gd name="T28" fmla="*/ 565 w 653"/>
              <a:gd name="T29" fmla="*/ 220 h 599"/>
              <a:gd name="T30" fmla="*/ 549 w 653"/>
              <a:gd name="T31" fmla="*/ 171 h 599"/>
              <a:gd name="T32" fmla="*/ 533 w 653"/>
              <a:gd name="T33" fmla="*/ 147 h 599"/>
              <a:gd name="T34" fmla="*/ 476 w 653"/>
              <a:gd name="T35" fmla="*/ 90 h 599"/>
              <a:gd name="T36" fmla="*/ 452 w 653"/>
              <a:gd name="T37" fmla="*/ 82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599">
                <a:moveTo>
                  <a:pt x="452" y="82"/>
                </a:moveTo>
                <a:cubicBezTo>
                  <a:pt x="418" y="60"/>
                  <a:pt x="381" y="22"/>
                  <a:pt x="338" y="17"/>
                </a:cubicBezTo>
                <a:cubicBezTo>
                  <a:pt x="300" y="13"/>
                  <a:pt x="263" y="12"/>
                  <a:pt x="225" y="9"/>
                </a:cubicBezTo>
                <a:cubicBezTo>
                  <a:pt x="176" y="12"/>
                  <a:pt x="121" y="0"/>
                  <a:pt x="79" y="25"/>
                </a:cubicBezTo>
                <a:cubicBezTo>
                  <a:pt x="60" y="36"/>
                  <a:pt x="37" y="80"/>
                  <a:pt x="30" y="90"/>
                </a:cubicBezTo>
                <a:cubicBezTo>
                  <a:pt x="25" y="98"/>
                  <a:pt x="14" y="114"/>
                  <a:pt x="14" y="114"/>
                </a:cubicBezTo>
                <a:cubicBezTo>
                  <a:pt x="18" y="192"/>
                  <a:pt x="0" y="315"/>
                  <a:pt x="79" y="366"/>
                </a:cubicBezTo>
                <a:cubicBezTo>
                  <a:pt x="113" y="416"/>
                  <a:pt x="177" y="449"/>
                  <a:pt x="233" y="471"/>
                </a:cubicBezTo>
                <a:cubicBezTo>
                  <a:pt x="264" y="504"/>
                  <a:pt x="231" y="475"/>
                  <a:pt x="281" y="496"/>
                </a:cubicBezTo>
                <a:cubicBezTo>
                  <a:pt x="315" y="510"/>
                  <a:pt x="344" y="533"/>
                  <a:pt x="379" y="544"/>
                </a:cubicBezTo>
                <a:cubicBezTo>
                  <a:pt x="420" y="573"/>
                  <a:pt x="483" y="581"/>
                  <a:pt x="533" y="593"/>
                </a:cubicBezTo>
                <a:cubicBezTo>
                  <a:pt x="611" y="585"/>
                  <a:pt x="618" y="599"/>
                  <a:pt x="638" y="536"/>
                </a:cubicBezTo>
                <a:cubicBezTo>
                  <a:pt x="635" y="464"/>
                  <a:pt x="653" y="327"/>
                  <a:pt x="590" y="260"/>
                </a:cubicBezTo>
                <a:cubicBezTo>
                  <a:pt x="587" y="252"/>
                  <a:pt x="586" y="243"/>
                  <a:pt x="582" y="236"/>
                </a:cubicBezTo>
                <a:cubicBezTo>
                  <a:pt x="578" y="229"/>
                  <a:pt x="569" y="227"/>
                  <a:pt x="565" y="220"/>
                </a:cubicBezTo>
                <a:cubicBezTo>
                  <a:pt x="557" y="205"/>
                  <a:pt x="559" y="185"/>
                  <a:pt x="549" y="171"/>
                </a:cubicBezTo>
                <a:cubicBezTo>
                  <a:pt x="544" y="163"/>
                  <a:pt x="538" y="155"/>
                  <a:pt x="533" y="147"/>
                </a:cubicBezTo>
                <a:cubicBezTo>
                  <a:pt x="522" y="112"/>
                  <a:pt x="526" y="107"/>
                  <a:pt x="476" y="90"/>
                </a:cubicBezTo>
                <a:cubicBezTo>
                  <a:pt x="468" y="87"/>
                  <a:pt x="452" y="82"/>
                  <a:pt x="452" y="82"/>
                </a:cubicBezTo>
                <a:close/>
              </a:path>
            </a:pathLst>
          </a:custGeom>
          <a:solidFill>
            <a:srgbClr val="33CC33">
              <a:alpha val="75000"/>
            </a:srgbClr>
          </a:solidFill>
          <a:ln>
            <a:noFill/>
          </a:ln>
          <a:effectLst/>
        </p:spPr>
        <p:txBody>
          <a:bodyPr/>
          <a:lstStyle/>
          <a:p>
            <a:pPr eaLnBrk="0" hangingPunct="0">
              <a:defRPr/>
            </a:pPr>
            <a:endParaRPr lang="en-US">
              <a:latin typeface="Times" charset="0"/>
              <a:ea typeface="ＭＳ Ｐゴシック" charset="0"/>
              <a:cs typeface="+mn-cs"/>
            </a:endParaRPr>
          </a:p>
        </p:txBody>
      </p:sp>
      <p:sp>
        <p:nvSpPr>
          <p:cNvPr id="1990680" name="Oval 24"/>
          <p:cNvSpPr>
            <a:spLocks noChangeArrowheads="1"/>
          </p:cNvSpPr>
          <p:nvPr/>
        </p:nvSpPr>
        <p:spPr bwMode="auto">
          <a:xfrm>
            <a:off x="914400" y="4114800"/>
            <a:ext cx="381000" cy="533400"/>
          </a:xfrm>
          <a:prstGeom prst="ellipse">
            <a:avLst/>
          </a:prstGeom>
          <a:solidFill>
            <a:srgbClr val="0062BF">
              <a:alpha val="75000"/>
            </a:srgbClr>
          </a:solidFill>
          <a:ln>
            <a:noFill/>
          </a:ln>
          <a:effectLst/>
        </p:spPr>
        <p:txBody>
          <a:bodyPr wrap="none" anchor="ctr"/>
          <a:lstStyle/>
          <a:p>
            <a:pPr eaLnBrk="0" hangingPunct="0">
              <a:defRPr/>
            </a:pPr>
            <a:endParaRPr lang="en-US">
              <a:latin typeface="Times" charset="0"/>
              <a:ea typeface="ＭＳ Ｐゴシック" charset="0"/>
              <a:cs typeface="+mn-cs"/>
            </a:endParaRPr>
          </a:p>
        </p:txBody>
      </p:sp>
      <p:sp>
        <p:nvSpPr>
          <p:cNvPr id="1990681" name="Line 25"/>
          <p:cNvSpPr>
            <a:spLocks noChangeShapeType="1"/>
          </p:cNvSpPr>
          <p:nvPr/>
        </p:nvSpPr>
        <p:spPr bwMode="auto">
          <a:xfrm flipH="1" flipV="1">
            <a:off x="685800" y="3962400"/>
            <a:ext cx="17463" cy="2273300"/>
          </a:xfrm>
          <a:prstGeom prst="line">
            <a:avLst/>
          </a:prstGeom>
          <a:noFill/>
          <a:ln w="28575">
            <a:solidFill>
              <a:schemeClr val="tx1"/>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1990682" name="Line 26"/>
          <p:cNvSpPr>
            <a:spLocks noChangeShapeType="1"/>
          </p:cNvSpPr>
          <p:nvPr/>
        </p:nvSpPr>
        <p:spPr bwMode="auto">
          <a:xfrm>
            <a:off x="703263" y="6248400"/>
            <a:ext cx="3106737" cy="0"/>
          </a:xfrm>
          <a:prstGeom prst="line">
            <a:avLst/>
          </a:prstGeom>
          <a:noFill/>
          <a:ln w="28575">
            <a:solidFill>
              <a:schemeClr val="tx1"/>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1990683" name="Text Box 27"/>
          <p:cNvSpPr txBox="1">
            <a:spLocks noChangeArrowheads="1"/>
          </p:cNvSpPr>
          <p:nvPr/>
        </p:nvSpPr>
        <p:spPr bwMode="auto">
          <a:xfrm>
            <a:off x="1438275" y="6262688"/>
            <a:ext cx="2066925" cy="366712"/>
          </a:xfrm>
          <a:prstGeom prst="rect">
            <a:avLst/>
          </a:prstGeom>
          <a:noFill/>
          <a:ln>
            <a:noFill/>
          </a:ln>
          <a:effectLst/>
        </p:spPr>
        <p:txBody>
          <a:bodyPr>
            <a:spAutoFit/>
          </a:bodyPr>
          <a:lstStyle/>
          <a:p>
            <a:pPr eaLnBrk="0" hangingPunct="0">
              <a:spcBef>
                <a:spcPct val="50000"/>
              </a:spcBef>
              <a:defRPr/>
            </a:pPr>
            <a:r>
              <a:rPr lang="en-US" sz="1800" b="1">
                <a:latin typeface="Arial" charset="0"/>
                <a:ea typeface="ＭＳ Ｐゴシック" charset="0"/>
                <a:cs typeface="+mn-cs"/>
              </a:rPr>
              <a:t>Volume</a:t>
            </a:r>
          </a:p>
        </p:txBody>
      </p:sp>
      <p:sp>
        <p:nvSpPr>
          <p:cNvPr id="1990684" name="Text Box 28"/>
          <p:cNvSpPr txBox="1">
            <a:spLocks noChangeArrowheads="1"/>
          </p:cNvSpPr>
          <p:nvPr/>
        </p:nvSpPr>
        <p:spPr bwMode="auto">
          <a:xfrm rot="-5400000">
            <a:off x="-334169" y="4771232"/>
            <a:ext cx="1673225" cy="366712"/>
          </a:xfrm>
          <a:prstGeom prst="rect">
            <a:avLst/>
          </a:prstGeom>
          <a:noFill/>
          <a:ln>
            <a:noFill/>
          </a:ln>
          <a:effectLst/>
        </p:spPr>
        <p:txBody>
          <a:bodyPr>
            <a:spAutoFit/>
          </a:bodyPr>
          <a:lstStyle/>
          <a:p>
            <a:pPr eaLnBrk="0" hangingPunct="0">
              <a:defRPr/>
            </a:pPr>
            <a:r>
              <a:rPr lang="en-US" sz="1800" b="1" dirty="0">
                <a:latin typeface="Arial" charset="0"/>
                <a:ea typeface="ＭＳ Ｐゴシック" charset="0"/>
                <a:cs typeface="+mn-cs"/>
              </a:rPr>
              <a:t>Radioactivity</a:t>
            </a:r>
          </a:p>
        </p:txBody>
      </p:sp>
      <p:sp>
        <p:nvSpPr>
          <p:cNvPr id="1990685" name="Freeform 29"/>
          <p:cNvSpPr>
            <a:spLocks/>
          </p:cNvSpPr>
          <p:nvPr/>
        </p:nvSpPr>
        <p:spPr bwMode="auto">
          <a:xfrm>
            <a:off x="863600" y="4721225"/>
            <a:ext cx="476250" cy="200025"/>
          </a:xfrm>
          <a:custGeom>
            <a:avLst/>
            <a:gdLst>
              <a:gd name="T0" fmla="*/ 0 w 300"/>
              <a:gd name="T1" fmla="*/ 73 h 126"/>
              <a:gd name="T2" fmla="*/ 275 w 300"/>
              <a:gd name="T3" fmla="*/ 65 h 126"/>
              <a:gd name="T4" fmla="*/ 300 w 300"/>
              <a:gd name="T5" fmla="*/ 0 h 126"/>
            </a:gdLst>
            <a:ahLst/>
            <a:cxnLst>
              <a:cxn ang="0">
                <a:pos x="T0" y="T1"/>
              </a:cxn>
              <a:cxn ang="0">
                <a:pos x="T2" y="T3"/>
              </a:cxn>
              <a:cxn ang="0">
                <a:pos x="T4" y="T5"/>
              </a:cxn>
            </a:cxnLst>
            <a:rect l="0" t="0" r="r" b="b"/>
            <a:pathLst>
              <a:path w="300" h="126">
                <a:moveTo>
                  <a:pt x="0" y="73"/>
                </a:moveTo>
                <a:cubicBezTo>
                  <a:pt x="80" y="126"/>
                  <a:pt x="196" y="118"/>
                  <a:pt x="275" y="65"/>
                </a:cubicBezTo>
                <a:cubicBezTo>
                  <a:pt x="294" y="10"/>
                  <a:pt x="284" y="31"/>
                  <a:pt x="300" y="0"/>
                </a:cubicBezTo>
              </a:path>
            </a:pathLst>
          </a:custGeom>
          <a:noFill/>
          <a:ln w="28575" cmpd="sng">
            <a:solidFill>
              <a:srgbClr val="000000"/>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1990686" name="Line 30"/>
          <p:cNvSpPr>
            <a:spLocks noChangeShapeType="1"/>
          </p:cNvSpPr>
          <p:nvPr/>
        </p:nvSpPr>
        <p:spPr bwMode="auto">
          <a:xfrm>
            <a:off x="5472113" y="4270177"/>
            <a:ext cx="0" cy="685800"/>
          </a:xfrm>
          <a:prstGeom prst="line">
            <a:avLst/>
          </a:prstGeom>
          <a:noFill/>
          <a:ln w="28575">
            <a:solidFill>
              <a:srgbClr val="000000"/>
            </a:solidFill>
            <a:round/>
            <a:headEnd/>
            <a:tailEnd/>
          </a:ln>
          <a:effectLst/>
        </p:spPr>
        <p:txBody>
          <a:bodyPr/>
          <a:lstStyle/>
          <a:p>
            <a:pPr eaLnBrk="0" hangingPunct="0">
              <a:defRPr/>
            </a:pPr>
            <a:endParaRPr lang="en-US">
              <a:latin typeface="Times" charset="0"/>
              <a:ea typeface="ＭＳ Ｐゴシック" charset="0"/>
              <a:cs typeface="+mn-cs"/>
            </a:endParaRPr>
          </a:p>
        </p:txBody>
      </p:sp>
      <p:sp>
        <p:nvSpPr>
          <p:cNvPr id="1990687" name="Text Box 31"/>
          <p:cNvSpPr txBox="1">
            <a:spLocks noChangeArrowheads="1"/>
          </p:cNvSpPr>
          <p:nvPr/>
        </p:nvSpPr>
        <p:spPr bwMode="auto">
          <a:xfrm>
            <a:off x="5700713" y="4879777"/>
            <a:ext cx="457200" cy="304800"/>
          </a:xfrm>
          <a:prstGeom prst="rect">
            <a:avLst/>
          </a:prstGeom>
          <a:noFill/>
          <a:ln>
            <a:noFill/>
          </a:ln>
          <a:effectLst/>
        </p:spPr>
        <p:txBody>
          <a:bodyPr>
            <a:spAutoFit/>
          </a:bodyPr>
          <a:lstStyle/>
          <a:p>
            <a:pPr eaLnBrk="0" hangingPunct="0">
              <a:spcBef>
                <a:spcPct val="50000"/>
              </a:spcBef>
              <a:defRPr/>
            </a:pPr>
            <a:r>
              <a:rPr lang="en-US" sz="1400" b="1" dirty="0">
                <a:latin typeface="Arial" charset="0"/>
                <a:ea typeface="ＭＳ Ｐゴシック" charset="0"/>
                <a:cs typeface="+mn-cs"/>
              </a:rPr>
              <a:t>RH</a:t>
            </a:r>
          </a:p>
        </p:txBody>
      </p:sp>
      <p:sp>
        <p:nvSpPr>
          <p:cNvPr id="1990688" name="Text Box 32"/>
          <p:cNvSpPr txBox="1">
            <a:spLocks noChangeArrowheads="1"/>
          </p:cNvSpPr>
          <p:nvPr/>
        </p:nvSpPr>
        <p:spPr bwMode="auto">
          <a:xfrm>
            <a:off x="5319713" y="5108377"/>
            <a:ext cx="457200" cy="304800"/>
          </a:xfrm>
          <a:prstGeom prst="rect">
            <a:avLst/>
          </a:prstGeom>
          <a:noFill/>
          <a:ln>
            <a:noFill/>
          </a:ln>
          <a:effec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1990689" name="Text Box 33"/>
          <p:cNvSpPr txBox="1">
            <a:spLocks noChangeArrowheads="1"/>
          </p:cNvSpPr>
          <p:nvPr/>
        </p:nvSpPr>
        <p:spPr bwMode="auto">
          <a:xfrm>
            <a:off x="1295400" y="4343400"/>
            <a:ext cx="457200" cy="304800"/>
          </a:xfrm>
          <a:prstGeom prst="rect">
            <a:avLst/>
          </a:prstGeom>
          <a:noFill/>
          <a:ln>
            <a:noFill/>
          </a:ln>
          <a:effectLst/>
        </p:spPr>
        <p:txBody>
          <a:bodyPr>
            <a:spAutoFit/>
          </a:bodyPr>
          <a:lstStyle/>
          <a:p>
            <a:pPr eaLnBrk="0" hangingPunct="0">
              <a:spcBef>
                <a:spcPct val="50000"/>
              </a:spcBef>
              <a:defRPr/>
            </a:pPr>
            <a:r>
              <a:rPr lang="en-US" sz="1400" b="1">
                <a:latin typeface="Arial" charset="0"/>
                <a:ea typeface="ＭＳ Ｐゴシック" charset="0"/>
                <a:cs typeface="+mn-cs"/>
              </a:rPr>
              <a:t>RH</a:t>
            </a:r>
          </a:p>
        </p:txBody>
      </p:sp>
      <p:sp>
        <p:nvSpPr>
          <p:cNvPr id="1990690" name="Text Box 34"/>
          <p:cNvSpPr txBox="1">
            <a:spLocks noChangeArrowheads="1"/>
          </p:cNvSpPr>
          <p:nvPr/>
        </p:nvSpPr>
        <p:spPr bwMode="auto">
          <a:xfrm>
            <a:off x="1600200" y="4648200"/>
            <a:ext cx="457200" cy="304800"/>
          </a:xfrm>
          <a:prstGeom prst="rect">
            <a:avLst/>
          </a:prstGeom>
          <a:noFill/>
          <a:ln>
            <a:noFill/>
          </a:ln>
          <a:effec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1990691" name="Line 35"/>
          <p:cNvSpPr>
            <a:spLocks noChangeShapeType="1"/>
          </p:cNvSpPr>
          <p:nvPr/>
        </p:nvSpPr>
        <p:spPr bwMode="auto">
          <a:xfrm flipH="1">
            <a:off x="1219200" y="4572000"/>
            <a:ext cx="152400" cy="152400"/>
          </a:xfrm>
          <a:prstGeom prst="line">
            <a:avLst/>
          </a:prstGeom>
          <a:noFill/>
          <a:ln w="9525">
            <a:solidFill>
              <a:schemeClr val="tx1"/>
            </a:solidFill>
            <a:round/>
            <a:headEnd/>
            <a:tailEnd type="triangle" w="med" len="med"/>
          </a:ln>
          <a:effectLst/>
        </p:spPr>
        <p:txBody>
          <a:bodyPr/>
          <a:lstStyle/>
          <a:p>
            <a:pPr eaLnBrk="0" hangingPunct="0">
              <a:defRPr/>
            </a:pPr>
            <a:endParaRPr lang="en-US">
              <a:latin typeface="Times" charset="0"/>
              <a:ea typeface="ＭＳ Ｐゴシック" charset="0"/>
              <a:cs typeface="+mn-cs"/>
            </a:endParaRPr>
          </a:p>
        </p:txBody>
      </p:sp>
      <p:sp>
        <p:nvSpPr>
          <p:cNvPr id="1990692" name="Line 36"/>
          <p:cNvSpPr>
            <a:spLocks noChangeShapeType="1"/>
          </p:cNvSpPr>
          <p:nvPr/>
        </p:nvSpPr>
        <p:spPr bwMode="auto">
          <a:xfrm flipH="1">
            <a:off x="1447800" y="4800600"/>
            <a:ext cx="228600" cy="76200"/>
          </a:xfrm>
          <a:prstGeom prst="line">
            <a:avLst/>
          </a:prstGeom>
          <a:noFill/>
          <a:ln w="9525">
            <a:solidFill>
              <a:schemeClr val="tx1"/>
            </a:solidFill>
            <a:round/>
            <a:headEnd/>
            <a:tailEnd type="triangle" w="med" len="med"/>
          </a:ln>
          <a:effectLst/>
        </p:spPr>
        <p:txBody>
          <a:bodyPr/>
          <a:lstStyle/>
          <a:p>
            <a:pPr eaLnBrk="0" hangingPunct="0">
              <a:defRPr/>
            </a:pPr>
            <a:endParaRPr lang="en-US">
              <a:latin typeface="Times" charset="0"/>
              <a:ea typeface="ＭＳ Ｐゴシック" charset="0"/>
              <a:cs typeface="+mn-cs"/>
            </a:endParaRPr>
          </a:p>
        </p:txBody>
      </p:sp>
      <p:sp>
        <p:nvSpPr>
          <p:cNvPr id="1990693" name="Line 37"/>
          <p:cNvSpPr>
            <a:spLocks noChangeShapeType="1"/>
          </p:cNvSpPr>
          <p:nvPr/>
        </p:nvSpPr>
        <p:spPr bwMode="auto">
          <a:xfrm flipH="1" flipV="1">
            <a:off x="5243513" y="4955977"/>
            <a:ext cx="152400" cy="228600"/>
          </a:xfrm>
          <a:prstGeom prst="line">
            <a:avLst/>
          </a:prstGeom>
          <a:noFill/>
          <a:ln w="9525">
            <a:solidFill>
              <a:schemeClr val="tx1"/>
            </a:solidFill>
            <a:round/>
            <a:headEnd/>
            <a:tailEnd type="triangle" w="med" len="med"/>
          </a:ln>
          <a:effectLst/>
        </p:spPr>
        <p:txBody>
          <a:bodyPr/>
          <a:lstStyle/>
          <a:p>
            <a:pPr eaLnBrk="0" hangingPunct="0">
              <a:defRPr/>
            </a:pPr>
            <a:endParaRPr lang="en-US">
              <a:latin typeface="Times" charset="0"/>
              <a:ea typeface="ＭＳ Ｐゴシック" charset="0"/>
              <a:cs typeface="+mn-cs"/>
            </a:endParaRPr>
          </a:p>
        </p:txBody>
      </p:sp>
      <p:sp>
        <p:nvSpPr>
          <p:cNvPr id="1990694" name="Line 38"/>
          <p:cNvSpPr>
            <a:spLocks noChangeShapeType="1"/>
          </p:cNvSpPr>
          <p:nvPr/>
        </p:nvSpPr>
        <p:spPr bwMode="auto">
          <a:xfrm flipH="1" flipV="1">
            <a:off x="5548313" y="4803577"/>
            <a:ext cx="228600" cy="152400"/>
          </a:xfrm>
          <a:prstGeom prst="line">
            <a:avLst/>
          </a:prstGeom>
          <a:noFill/>
          <a:ln w="9525">
            <a:solidFill>
              <a:schemeClr val="tx1"/>
            </a:solidFill>
            <a:round/>
            <a:headEnd/>
            <a:tailEnd type="triangle" w="med" len="med"/>
          </a:ln>
          <a:effectLst/>
        </p:spPr>
        <p:txBody>
          <a:bodyPr/>
          <a:lstStyle/>
          <a:p>
            <a:pPr eaLnBrk="0" hangingPunct="0">
              <a:defRPr/>
            </a:pPr>
            <a:endParaRPr lang="en-US">
              <a:latin typeface="Times" charset="0"/>
              <a:ea typeface="ＭＳ Ｐゴシック" charset="0"/>
              <a:cs typeface="+mn-cs"/>
            </a:endParaRPr>
          </a:p>
        </p:txBody>
      </p:sp>
      <p:sp>
        <p:nvSpPr>
          <p:cNvPr id="1990695" name="Text Box 39"/>
          <p:cNvSpPr txBox="1">
            <a:spLocks noChangeArrowheads="1"/>
          </p:cNvSpPr>
          <p:nvPr/>
        </p:nvSpPr>
        <p:spPr bwMode="auto">
          <a:xfrm>
            <a:off x="2865438" y="6553200"/>
            <a:ext cx="6278562" cy="304800"/>
          </a:xfrm>
          <a:prstGeom prst="rect">
            <a:avLst/>
          </a:prstGeom>
          <a:noFill/>
          <a:ln>
            <a:noFill/>
          </a:ln>
          <a:effectLst/>
        </p:spPr>
        <p:txBody>
          <a:bodyPr>
            <a:spAutoFit/>
          </a:bodyPr>
          <a:lstStyle/>
          <a:p>
            <a:pPr eaLnBrk="0" hangingPunct="0">
              <a:defRPr/>
            </a:pPr>
            <a:r>
              <a:rPr lang="en-US" sz="1400" dirty="0">
                <a:effectLst>
                  <a:outerShdw blurRad="38100" dist="38100" dir="2700000" algn="tl">
                    <a:srgbClr val="DDDDDD"/>
                  </a:outerShdw>
                </a:effectLst>
                <a:latin typeface="Helvetica" charset="0"/>
                <a:ea typeface="ＭＳ Ｐゴシック" charset="0"/>
                <a:cs typeface="+mn-cs"/>
              </a:rPr>
              <a:t>Contact Handled (CH) &lt; 200 mrem/hr &lt; Remote Handled (RH, up to 23 Ci/L)</a:t>
            </a:r>
          </a:p>
        </p:txBody>
      </p:sp>
      <p:pic>
        <p:nvPicPr>
          <p:cNvPr id="26630" name="Picture 15"/>
          <p:cNvPicPr>
            <a:picLocks noChangeAspect="1" noChangeArrowheads="1"/>
          </p:cNvPicPr>
          <p:nvPr/>
        </p:nvPicPr>
        <p:blipFill>
          <a:blip r:embed="rId3"/>
          <a:srcRect/>
          <a:stretch>
            <a:fillRect/>
          </a:stretch>
        </p:blipFill>
        <p:spPr bwMode="auto">
          <a:xfrm>
            <a:off x="5105400" y="293688"/>
            <a:ext cx="3962400" cy="2578100"/>
          </a:xfrm>
          <a:prstGeom prst="rect">
            <a:avLst/>
          </a:prstGeom>
          <a:noFill/>
          <a:ln w="9525">
            <a:solidFill>
              <a:schemeClr val="tx1"/>
            </a:solidFill>
            <a:miter lim="800000"/>
            <a:headEnd/>
            <a:tailEnd/>
          </a:ln>
        </p:spPr>
      </p:pic>
      <p:grpSp>
        <p:nvGrpSpPr>
          <p:cNvPr id="2" name="Group 1"/>
          <p:cNvGrpSpPr/>
          <p:nvPr/>
        </p:nvGrpSpPr>
        <p:grpSpPr>
          <a:xfrm>
            <a:off x="4326810" y="3318617"/>
            <a:ext cx="1857563" cy="565108"/>
            <a:chOff x="5076637" y="3121223"/>
            <a:chExt cx="1857563" cy="565108"/>
          </a:xfrm>
        </p:grpSpPr>
        <p:sp>
          <p:nvSpPr>
            <p:cNvPr id="41" name="Text Box 31"/>
            <p:cNvSpPr txBox="1">
              <a:spLocks noChangeArrowheads="1"/>
            </p:cNvSpPr>
            <p:nvPr/>
          </p:nvSpPr>
          <p:spPr bwMode="auto">
            <a:xfrm>
              <a:off x="6324600" y="3378554"/>
              <a:ext cx="609600" cy="307777"/>
            </a:xfrm>
            <a:prstGeom prst="rect">
              <a:avLst/>
            </a:prstGeom>
            <a:noFill/>
            <a:ln>
              <a:noFill/>
            </a:ln>
            <a:effectLst/>
          </p:spPr>
          <p:txBody>
            <a:bodyPr wrap="square">
              <a:spAutoFit/>
            </a:bodyPr>
            <a:lstStyle/>
            <a:p>
              <a:pPr eaLnBrk="0" hangingPunct="0">
                <a:spcBef>
                  <a:spcPct val="50000"/>
                </a:spcBef>
                <a:defRPr/>
              </a:pPr>
              <a:r>
                <a:rPr lang="en-US" sz="1400" b="1" dirty="0">
                  <a:latin typeface="Arial" charset="0"/>
                  <a:ea typeface="ＭＳ Ｐゴシック" charset="0"/>
                  <a:cs typeface="+mn-cs"/>
                </a:rPr>
                <a:t>HLW</a:t>
              </a:r>
            </a:p>
          </p:txBody>
        </p:sp>
        <p:sp>
          <p:nvSpPr>
            <p:cNvPr id="42" name="Text Box 31"/>
            <p:cNvSpPr txBox="1">
              <a:spLocks noChangeArrowheads="1"/>
            </p:cNvSpPr>
            <p:nvPr/>
          </p:nvSpPr>
          <p:spPr bwMode="auto">
            <a:xfrm>
              <a:off x="5076637" y="3378554"/>
              <a:ext cx="1019363" cy="307777"/>
            </a:xfrm>
            <a:prstGeom prst="rect">
              <a:avLst/>
            </a:prstGeom>
            <a:noFill/>
            <a:ln>
              <a:noFill/>
            </a:ln>
            <a:effectLst/>
          </p:spPr>
          <p:txBody>
            <a:bodyPr wrap="square">
              <a:spAutoFit/>
            </a:bodyPr>
            <a:lstStyle/>
            <a:p>
              <a:pPr eaLnBrk="0" hangingPunct="0">
                <a:spcBef>
                  <a:spcPct val="50000"/>
                </a:spcBef>
                <a:defRPr/>
              </a:pPr>
              <a:r>
                <a:rPr lang="en-US" sz="1400" b="1">
                  <a:latin typeface="Arial" charset="0"/>
                  <a:ea typeface="ＭＳ Ｐゴシック" charset="0"/>
                  <a:cs typeface="+mn-cs"/>
                </a:rPr>
                <a:t>TRU/LLW</a:t>
              </a:r>
              <a:endParaRPr lang="en-US" sz="1400" b="1" dirty="0">
                <a:latin typeface="Arial" charset="0"/>
                <a:ea typeface="ＭＳ Ｐゴシック" charset="0"/>
                <a:cs typeface="+mn-cs"/>
              </a:endParaRPr>
            </a:p>
          </p:txBody>
        </p:sp>
        <p:sp>
          <p:nvSpPr>
            <p:cNvPr id="43" name="Line 38"/>
            <p:cNvSpPr>
              <a:spLocks noChangeShapeType="1"/>
            </p:cNvSpPr>
            <p:nvPr/>
          </p:nvSpPr>
          <p:spPr bwMode="auto">
            <a:xfrm flipH="1" flipV="1">
              <a:off x="6003286" y="3530954"/>
              <a:ext cx="321314" cy="0"/>
            </a:xfrm>
            <a:prstGeom prst="line">
              <a:avLst/>
            </a:prstGeom>
            <a:noFill/>
            <a:ln w="9525">
              <a:solidFill>
                <a:schemeClr val="tx1"/>
              </a:solidFill>
              <a:round/>
              <a:headEnd/>
              <a:tailEnd type="triangle" w="med" len="med"/>
            </a:ln>
            <a:effectLst/>
          </p:spPr>
          <p:txBody>
            <a:bodyPr/>
            <a:lstStyle/>
            <a:p>
              <a:pPr eaLnBrk="0" hangingPunct="0">
                <a:defRPr/>
              </a:pPr>
              <a:endParaRPr lang="en-US">
                <a:latin typeface="Times" charset="0"/>
                <a:ea typeface="ＭＳ Ｐゴシック" charset="0"/>
                <a:cs typeface="+mn-cs"/>
              </a:endParaRPr>
            </a:p>
          </p:txBody>
        </p:sp>
        <p:sp>
          <p:nvSpPr>
            <p:cNvPr id="48" name="Text Box 31"/>
            <p:cNvSpPr txBox="1">
              <a:spLocks noChangeArrowheads="1"/>
            </p:cNvSpPr>
            <p:nvPr/>
          </p:nvSpPr>
          <p:spPr bwMode="auto">
            <a:xfrm>
              <a:off x="5321827" y="3124200"/>
              <a:ext cx="609600" cy="307777"/>
            </a:xfrm>
            <a:prstGeom prst="rect">
              <a:avLst/>
            </a:prstGeom>
            <a:noFill/>
            <a:ln>
              <a:noFill/>
            </a:ln>
            <a:effectLst/>
          </p:spPr>
          <p:txBody>
            <a:bodyPr wrap="square">
              <a:spAutoFit/>
            </a:bodyPr>
            <a:lstStyle/>
            <a:p>
              <a:pPr eaLnBrk="0" hangingPunct="0">
                <a:spcBef>
                  <a:spcPct val="50000"/>
                </a:spcBef>
                <a:defRPr/>
              </a:pPr>
              <a:r>
                <a:rPr lang="en-US" sz="1400" b="1" dirty="0">
                  <a:latin typeface="Arial" charset="0"/>
                  <a:ea typeface="ＭＳ Ｐゴシック" charset="0"/>
                  <a:cs typeface="+mn-cs"/>
                </a:rPr>
                <a:t>2018</a:t>
              </a:r>
            </a:p>
          </p:txBody>
        </p:sp>
        <p:sp>
          <p:nvSpPr>
            <p:cNvPr id="49" name="Text Box 31"/>
            <p:cNvSpPr txBox="1">
              <a:spLocks noChangeArrowheads="1"/>
            </p:cNvSpPr>
            <p:nvPr/>
          </p:nvSpPr>
          <p:spPr bwMode="auto">
            <a:xfrm>
              <a:off x="6324600" y="3121223"/>
              <a:ext cx="609600" cy="307777"/>
            </a:xfrm>
            <a:prstGeom prst="rect">
              <a:avLst/>
            </a:prstGeom>
            <a:noFill/>
            <a:ln>
              <a:noFill/>
            </a:ln>
            <a:effectLst/>
          </p:spPr>
          <p:txBody>
            <a:bodyPr wrap="square">
              <a:spAutoFit/>
            </a:bodyPr>
            <a:lstStyle/>
            <a:p>
              <a:pPr eaLnBrk="0" hangingPunct="0">
                <a:spcBef>
                  <a:spcPct val="50000"/>
                </a:spcBef>
                <a:defRPr/>
              </a:pPr>
              <a:r>
                <a:rPr lang="en-US" sz="1400" b="1" dirty="0">
                  <a:latin typeface="Arial" charset="0"/>
                  <a:ea typeface="ＭＳ Ｐゴシック" charset="0"/>
                  <a:cs typeface="+mn-cs"/>
                </a:rPr>
                <a:t>1970</a:t>
              </a:r>
            </a:p>
          </p:txBody>
        </p:sp>
      </p:grpSp>
      <p:grpSp>
        <p:nvGrpSpPr>
          <p:cNvPr id="50" name="Group 49"/>
          <p:cNvGrpSpPr/>
          <p:nvPr/>
        </p:nvGrpSpPr>
        <p:grpSpPr>
          <a:xfrm>
            <a:off x="6617416" y="3135312"/>
            <a:ext cx="2439308" cy="1208088"/>
            <a:chOff x="3428092" y="4583112"/>
            <a:chExt cx="3353708" cy="1589088"/>
          </a:xfrm>
        </p:grpSpPr>
        <p:sp>
          <p:nvSpPr>
            <p:cNvPr id="51" name="AutoShape 5"/>
            <p:cNvSpPr>
              <a:spLocks noChangeArrowheads="1"/>
            </p:cNvSpPr>
            <p:nvPr/>
          </p:nvSpPr>
          <p:spPr bwMode="auto">
            <a:xfrm>
              <a:off x="3428092" y="4583112"/>
              <a:ext cx="3353708" cy="1589088"/>
            </a:xfrm>
            <a:prstGeom prst="flowChartAlternateProcess">
              <a:avLst/>
            </a:prstGeom>
            <a:solidFill>
              <a:schemeClr val="tx2">
                <a:lumMod val="20000"/>
                <a:lumOff val="80000"/>
              </a:schemeClr>
            </a:solidFill>
            <a:ln w="9525">
              <a:solidFill>
                <a:schemeClr val="tx1"/>
              </a:solidFill>
              <a:miter lim="800000"/>
              <a:headEnd/>
              <a:tailEnd/>
            </a:ln>
            <a:effectLst>
              <a:outerShdw blurRad="63500" dist="53882" dir="2700000" algn="ctr" rotWithShape="0">
                <a:schemeClr val="bg2">
                  <a:alpha val="50000"/>
                </a:schemeClr>
              </a:outerShdw>
            </a:effectLst>
          </p:spPr>
          <p:txBody>
            <a:bodyPr wrap="none" anchor="ctr"/>
            <a:lstStyle/>
            <a:p>
              <a:pPr eaLnBrk="0" hangingPunct="0">
                <a:defRPr/>
              </a:pPr>
              <a:endParaRPr lang="en-US" sz="2400">
                <a:latin typeface="Times" charset="0"/>
                <a:ea typeface="ＭＳ Ｐゴシック" charset="0"/>
                <a:cs typeface="+mn-cs"/>
              </a:endParaRPr>
            </a:p>
          </p:txBody>
        </p:sp>
        <p:sp>
          <p:nvSpPr>
            <p:cNvPr id="52" name="AutoShape 6"/>
            <p:cNvSpPr>
              <a:spLocks noChangeArrowheads="1"/>
            </p:cNvSpPr>
            <p:nvPr/>
          </p:nvSpPr>
          <p:spPr bwMode="auto">
            <a:xfrm>
              <a:off x="3536042" y="4732337"/>
              <a:ext cx="233363" cy="255588"/>
            </a:xfrm>
            <a:prstGeom prst="diamond">
              <a:avLst/>
            </a:prstGeom>
            <a:solidFill>
              <a:srgbClr val="0000FF"/>
            </a:solidFill>
            <a:ln w="9525">
              <a:solidFill>
                <a:schemeClr val="tx1"/>
              </a:solidFill>
              <a:miter lim="800000"/>
              <a:headEnd/>
              <a:tailEnd/>
            </a:ln>
            <a:effectLst/>
          </p:spPr>
          <p:txBody>
            <a:bodyPr wrap="none" anchor="ctr"/>
            <a:lstStyle/>
            <a:p>
              <a:pPr eaLnBrk="0" hangingPunct="0">
                <a:defRPr/>
              </a:pPr>
              <a:endParaRPr lang="en-US" sz="2000">
                <a:latin typeface="Times" charset="0"/>
                <a:ea typeface="ＭＳ Ｐゴシック" charset="0"/>
                <a:cs typeface="+mn-cs"/>
              </a:endParaRPr>
            </a:p>
          </p:txBody>
        </p:sp>
        <p:sp>
          <p:nvSpPr>
            <p:cNvPr id="53" name="AutoShape 7"/>
            <p:cNvSpPr>
              <a:spLocks noChangeArrowheads="1"/>
            </p:cNvSpPr>
            <p:nvPr/>
          </p:nvSpPr>
          <p:spPr bwMode="auto">
            <a:xfrm>
              <a:off x="3536042" y="5078412"/>
              <a:ext cx="233363" cy="254000"/>
            </a:xfrm>
            <a:prstGeom prst="diamond">
              <a:avLst/>
            </a:prstGeom>
            <a:solidFill>
              <a:srgbClr val="FF0000"/>
            </a:solidFill>
            <a:ln w="9525">
              <a:solidFill>
                <a:schemeClr val="tx1"/>
              </a:solidFill>
              <a:miter lim="800000"/>
              <a:headEnd/>
              <a:tailEnd/>
            </a:ln>
            <a:effectLst/>
          </p:spPr>
          <p:txBody>
            <a:bodyPr wrap="none" anchor="ctr"/>
            <a:lstStyle/>
            <a:p>
              <a:pPr eaLnBrk="0" hangingPunct="0">
                <a:defRPr/>
              </a:pPr>
              <a:endParaRPr lang="en-US" sz="2000">
                <a:latin typeface="Times" charset="0"/>
                <a:ea typeface="ＭＳ Ｐゴシック" charset="0"/>
                <a:cs typeface="+mn-cs"/>
              </a:endParaRPr>
            </a:p>
          </p:txBody>
        </p:sp>
        <p:sp>
          <p:nvSpPr>
            <p:cNvPr id="54" name="AutoShape 8"/>
            <p:cNvSpPr>
              <a:spLocks noChangeArrowheads="1"/>
            </p:cNvSpPr>
            <p:nvPr/>
          </p:nvSpPr>
          <p:spPr bwMode="auto">
            <a:xfrm>
              <a:off x="3536042" y="5422900"/>
              <a:ext cx="233363" cy="254000"/>
            </a:xfrm>
            <a:prstGeom prst="diamond">
              <a:avLst/>
            </a:prstGeom>
            <a:solidFill>
              <a:srgbClr val="00FF00"/>
            </a:solidFill>
            <a:ln w="9525">
              <a:solidFill>
                <a:schemeClr val="tx1"/>
              </a:solidFill>
              <a:miter lim="800000"/>
              <a:headEnd/>
              <a:tailEnd/>
            </a:ln>
            <a:effectLst/>
          </p:spPr>
          <p:txBody>
            <a:bodyPr wrap="none" anchor="ctr"/>
            <a:lstStyle/>
            <a:p>
              <a:pPr eaLnBrk="0" hangingPunct="0">
                <a:defRPr/>
              </a:pPr>
              <a:endParaRPr lang="en-US" sz="2000">
                <a:latin typeface="Times" charset="0"/>
                <a:ea typeface="ＭＳ Ｐゴシック" charset="0"/>
                <a:cs typeface="+mn-cs"/>
              </a:endParaRPr>
            </a:p>
          </p:txBody>
        </p:sp>
        <p:sp>
          <p:nvSpPr>
            <p:cNvPr id="55" name="AutoShape 9"/>
            <p:cNvSpPr>
              <a:spLocks noChangeArrowheads="1"/>
            </p:cNvSpPr>
            <p:nvPr/>
          </p:nvSpPr>
          <p:spPr bwMode="auto">
            <a:xfrm>
              <a:off x="3536042" y="5768975"/>
              <a:ext cx="233363" cy="255588"/>
            </a:xfrm>
            <a:prstGeom prst="diamond">
              <a:avLst/>
            </a:prstGeom>
            <a:solidFill>
              <a:srgbClr val="FFFF00"/>
            </a:solidFill>
            <a:ln w="9525">
              <a:solidFill>
                <a:schemeClr val="tx1"/>
              </a:solidFill>
              <a:miter lim="800000"/>
              <a:headEnd/>
              <a:tailEnd/>
            </a:ln>
            <a:effectLst/>
          </p:spPr>
          <p:txBody>
            <a:bodyPr wrap="none" anchor="ctr"/>
            <a:lstStyle/>
            <a:p>
              <a:pPr eaLnBrk="0" hangingPunct="0">
                <a:defRPr/>
              </a:pPr>
              <a:endParaRPr lang="en-US" sz="2000">
                <a:latin typeface="Times" charset="0"/>
                <a:ea typeface="ＭＳ Ｐゴシック" charset="0"/>
                <a:cs typeface="+mn-cs"/>
              </a:endParaRPr>
            </a:p>
          </p:txBody>
        </p:sp>
        <p:sp>
          <p:nvSpPr>
            <p:cNvPr id="56" name="Text Box 10"/>
            <p:cNvSpPr txBox="1">
              <a:spLocks noChangeArrowheads="1"/>
            </p:cNvSpPr>
            <p:nvPr/>
          </p:nvSpPr>
          <p:spPr bwMode="auto">
            <a:xfrm>
              <a:off x="3848779" y="4662478"/>
              <a:ext cx="2933021" cy="1294757"/>
            </a:xfrm>
            <a:prstGeom prst="rect">
              <a:avLst/>
            </a:prstGeom>
            <a:noFill/>
            <a:ln>
              <a:noFill/>
            </a:ln>
            <a:effectLst/>
          </p:spPr>
          <p:txBody>
            <a:bodyPr wrap="square">
              <a:spAutoFit/>
            </a:bodyPr>
            <a:lstStyle/>
            <a:p>
              <a:pPr eaLnBrk="0" hangingPunct="0">
                <a:spcBef>
                  <a:spcPts val="600"/>
                </a:spcBef>
                <a:defRPr/>
              </a:pPr>
              <a:r>
                <a:rPr lang="en-US" sz="1200" b="1" dirty="0">
                  <a:latin typeface="Arial" charset="0"/>
                  <a:ea typeface="ＭＳ Ｐゴシック" charset="0"/>
                  <a:cs typeface="+mn-cs"/>
                </a:rPr>
                <a:t>Spent Nuclear Fuel (SNF)</a:t>
              </a:r>
            </a:p>
            <a:p>
              <a:pPr eaLnBrk="0" hangingPunct="0">
                <a:spcBef>
                  <a:spcPts val="600"/>
                </a:spcBef>
                <a:defRPr/>
              </a:pPr>
              <a:r>
                <a:rPr lang="en-US" sz="1200" b="1" dirty="0">
                  <a:latin typeface="Arial" charset="0"/>
                  <a:ea typeface="ＭＳ Ｐゴシック" charset="0"/>
                  <a:cs typeface="+mn-cs"/>
                </a:rPr>
                <a:t>High Level Waste (HLW)</a:t>
              </a:r>
            </a:p>
            <a:p>
              <a:pPr eaLnBrk="0" hangingPunct="0">
                <a:spcBef>
                  <a:spcPts val="600"/>
                </a:spcBef>
                <a:defRPr/>
              </a:pPr>
              <a:r>
                <a:rPr lang="en-US" sz="1200" b="1" dirty="0">
                  <a:latin typeface="Arial" charset="0"/>
                  <a:ea typeface="ＭＳ Ｐゴシック" charset="0"/>
                  <a:cs typeface="+mn-cs"/>
                </a:rPr>
                <a:t>Transuranic Waste (TRU) </a:t>
              </a:r>
            </a:p>
            <a:p>
              <a:pPr eaLnBrk="0" hangingPunct="0">
                <a:spcBef>
                  <a:spcPts val="600"/>
                </a:spcBef>
                <a:defRPr/>
              </a:pPr>
              <a:r>
                <a:rPr lang="en-US" sz="1200" b="1" dirty="0">
                  <a:latin typeface="Arial" charset="0"/>
                  <a:ea typeface="ＭＳ Ｐゴシック" charset="0"/>
                  <a:cs typeface="+mn-cs"/>
                </a:rPr>
                <a:t>Low Level Waste (LLW)</a:t>
              </a:r>
            </a:p>
          </p:txBody>
        </p:sp>
      </p:grpSp>
      <p:sp>
        <p:nvSpPr>
          <p:cNvPr id="59" name="Text Box 43"/>
          <p:cNvSpPr txBox="1">
            <a:spLocks noChangeArrowheads="1"/>
          </p:cNvSpPr>
          <p:nvPr/>
        </p:nvSpPr>
        <p:spPr bwMode="auto">
          <a:xfrm>
            <a:off x="228600" y="161092"/>
            <a:ext cx="4633913" cy="677108"/>
          </a:xfrm>
          <a:prstGeom prst="rect">
            <a:avLst/>
          </a:prstGeom>
          <a:noFill/>
          <a:ln>
            <a:noFill/>
          </a:ln>
          <a:effectLst/>
        </p:spPr>
        <p:txBody>
          <a:bodyPr wrap="square">
            <a:spAutoFit/>
          </a:bodyPr>
          <a:lstStyle/>
          <a:p>
            <a:pPr algn="ctr" eaLnBrk="0" hangingPunct="0">
              <a:spcBef>
                <a:spcPct val="50000"/>
              </a:spcBef>
              <a:defRPr/>
            </a:pPr>
            <a:r>
              <a:rPr lang="en-US" sz="1900" b="1" dirty="0">
                <a:effectLst>
                  <a:outerShdw blurRad="38100" dist="38100" dir="2700000" algn="tl">
                    <a:srgbClr val="DDDDDD"/>
                  </a:outerShdw>
                </a:effectLst>
                <a:latin typeface="Arial" charset="0"/>
                <a:ea typeface="ＭＳ Ｐゴシック" charset="0"/>
                <a:cs typeface="+mn-cs"/>
              </a:rPr>
              <a:t>Disposal options for different waste streams begins to diverge in the 1970s</a:t>
            </a:r>
            <a:endParaRPr lang="en-US" sz="1900" dirty="0">
              <a:latin typeface="Times" charset="0"/>
              <a:ea typeface="ＭＳ Ｐゴシック" charset="0"/>
              <a:cs typeface="+mn-cs"/>
            </a:endParaRPr>
          </a:p>
        </p:txBody>
      </p:sp>
    </p:spTree>
    <p:extLst>
      <p:ext uri="{BB962C8B-B14F-4D97-AF65-F5344CB8AC3E}">
        <p14:creationId xmlns:p14="http://schemas.microsoft.com/office/powerpoint/2010/main" val="51691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90674"/>
                                        </p:tgtEl>
                                      </p:cBhvr>
                                    </p:animEffect>
                                    <p:set>
                                      <p:cBhvr>
                                        <p:cTn id="7" dur="1" fill="hold">
                                          <p:stCondLst>
                                            <p:cond delay="1999"/>
                                          </p:stCondLst>
                                        </p:cTn>
                                        <p:tgtEl>
                                          <p:spTgt spid="199067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30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2000"/>
                                        <p:tgtEl>
                                          <p:spTgt spid="57"/>
                                        </p:tgtEl>
                                      </p:cBhvr>
                                    </p:animEffect>
                                  </p:childTnLst>
                                </p:cTn>
                              </p:par>
                              <p:par>
                                <p:cTn id="17" presetID="10" presetClass="exit" presetSubtype="0" fill="hold" grpId="0" nodeType="withEffect">
                                  <p:stCondLst>
                                    <p:cond delay="0"/>
                                  </p:stCondLst>
                                  <p:childTnLst>
                                    <p:animEffect transition="out" filter="fade">
                                      <p:cBhvr>
                                        <p:cTn id="18" dur="2000"/>
                                        <p:tgtEl>
                                          <p:spTgt spid="1990678"/>
                                        </p:tgtEl>
                                      </p:cBhvr>
                                    </p:animEffect>
                                    <p:set>
                                      <p:cBhvr>
                                        <p:cTn id="19" dur="1" fill="hold">
                                          <p:stCondLst>
                                            <p:cond delay="1999"/>
                                          </p:stCondLst>
                                        </p:cTn>
                                        <p:tgtEl>
                                          <p:spTgt spid="19906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0" grpId="0" animBg="1"/>
      <p:bldP spid="1990674" grpId="0" animBg="1"/>
      <p:bldP spid="199067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58444</TotalTime>
  <Words>5384</Words>
  <Application>Microsoft Office PowerPoint</Application>
  <PresentationFormat>On-screen Show (4:3)</PresentationFormat>
  <Paragraphs>851</Paragraphs>
  <Slides>50</Slides>
  <Notes>27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Slide Titles</vt:lpstr>
      </vt:variant>
      <vt:variant>
        <vt:i4>50</vt:i4>
      </vt:variant>
      <vt:variant>
        <vt:lpstr>Custom Shows</vt:lpstr>
      </vt:variant>
      <vt:variant>
        <vt:i4>1</vt:i4>
      </vt:variant>
    </vt:vector>
  </HeadingPairs>
  <TitlesOfParts>
    <vt:vector size="65" baseType="lpstr">
      <vt:lpstr>ＭＳ Ｐゴシック</vt:lpstr>
      <vt:lpstr>Arial</vt:lpstr>
      <vt:lpstr>Arial Black</vt:lpstr>
      <vt:lpstr>Arial Narrow</vt:lpstr>
      <vt:lpstr>Arial Rounded MT Bold</vt:lpstr>
      <vt:lpstr>Calibri</vt:lpstr>
      <vt:lpstr>Garamond</vt:lpstr>
      <vt:lpstr>Helvetica</vt:lpstr>
      <vt:lpstr>Monotype Sorts</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Three Ways Science Enters The Decision-Making Process   </vt:lpstr>
      <vt:lpstr>National Academy of Sciences (NAS) concludes in 1957 that the most promising disposal option for all radioactive waste is in massive salt deposits</vt:lpstr>
      <vt:lpstr>1957 - deep geologic disposal adopted; salt chosen as best  1970 - AEC establishes new category for transuranic waste, distinct from low- and high-level radioactive waste but with significant overlap in radioactivity. EPA formed.   1976 – reprocessing of commercial spent fuel put on hold; retrievable disposal concept born for SNF/HLW; salt is out; separate HLW disposal site is sought. TRU still to go into salt.  1982 – Nuclear Waste Policy Act…</vt:lpstr>
      <vt:lpstr>PowerPoint Presentation</vt:lpstr>
      <vt:lpstr>In 1987, Speaker of the House was Jim Wright from Texas, House majority lead was Tom Foley from Washington State.  A junior, Harry Reid, was from Nevada. So Nevada was chosen. Harry Reid led the effort to shut down the Yucca Mountain project, and eventually became Senate Majority Leader. In 2008, the YM license application submitted. In 2009, YMP was halted and President Obama put a Blue Ribbon Commission together to develop a new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EIS results for Hanford tank waste – No Action (1) or vitrification with various closure scenarios. Note column showing peak dose at river’s edge (     ) at peak year (e.g., 4978)</vt:lpstr>
      <vt:lpstr>PowerPoint Presentation</vt:lpstr>
      <vt:lpstr>Even though TRU and HLW have different disposal pathways, reclassifying this HLW as TRU or LLW and disposing elsewhere (2R), e.g., WIPP, is identical to vitrification (2A, 3, 4, 5, 6)</vt:lpstr>
      <vt:lpstr>PowerPoint Presentation</vt:lpstr>
      <vt:lpstr>PowerPoint Presentation</vt:lpstr>
      <vt:lpstr>the nature of defense high-level nuclear waste</vt:lpstr>
      <vt:lpstr>the nature of defense high-level nuclear waste</vt:lpstr>
      <vt:lpstr>the nature of defense high-level nuclear waste</vt:lpstr>
      <vt:lpstr>PowerPoint Presentation</vt:lpstr>
      <vt:lpstr>What would an alternative plan look like for Hanford Tank waste?</vt:lpstr>
      <vt:lpstr>What would an alternative plan look like for Hanford HLW?</vt:lpstr>
      <vt:lpstr>Required Changes to the WIPP Land Withdrawal Act (LWA P.L. 102-579)</vt:lpstr>
      <vt:lpstr>Custom Show 1</vt:lpstr>
    </vt:vector>
  </TitlesOfParts>
  <Company>Hanford (MSP ver 2.0)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Energy Richland Operations Office</dc:title>
  <dc:creator>karen sinclair</dc:creator>
  <cp:lastModifiedBy>Christine H. Roy</cp:lastModifiedBy>
  <cp:revision>987</cp:revision>
  <dcterms:created xsi:type="dcterms:W3CDTF">2010-10-02T04:05:10Z</dcterms:created>
  <dcterms:modified xsi:type="dcterms:W3CDTF">2022-07-28T19:51:36Z</dcterms:modified>
</cp:coreProperties>
</file>