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31"/>
  </p:notesMasterIdLst>
  <p:handoutMasterIdLst>
    <p:handoutMasterId r:id="rId32"/>
  </p:handoutMasterIdLst>
  <p:sldIdLst>
    <p:sldId id="256" r:id="rId2"/>
    <p:sldId id="519" r:id="rId3"/>
    <p:sldId id="496" r:id="rId4"/>
    <p:sldId id="514" r:id="rId5"/>
    <p:sldId id="575" r:id="rId6"/>
    <p:sldId id="564" r:id="rId7"/>
    <p:sldId id="513" r:id="rId8"/>
    <p:sldId id="580" r:id="rId9"/>
    <p:sldId id="572" r:id="rId10"/>
    <p:sldId id="573" r:id="rId11"/>
    <p:sldId id="581" r:id="rId12"/>
    <p:sldId id="574" r:id="rId13"/>
    <p:sldId id="582" r:id="rId14"/>
    <p:sldId id="562" r:id="rId15"/>
    <p:sldId id="511" r:id="rId16"/>
    <p:sldId id="508" r:id="rId17"/>
    <p:sldId id="518" r:id="rId18"/>
    <p:sldId id="510" r:id="rId19"/>
    <p:sldId id="578" r:id="rId20"/>
    <p:sldId id="576" r:id="rId21"/>
    <p:sldId id="577" r:id="rId22"/>
    <p:sldId id="579" r:id="rId23"/>
    <p:sldId id="554" r:id="rId24"/>
    <p:sldId id="556" r:id="rId25"/>
    <p:sldId id="561" r:id="rId26"/>
    <p:sldId id="534" r:id="rId27"/>
    <p:sldId id="535" r:id="rId28"/>
    <p:sldId id="536" r:id="rId29"/>
    <p:sldId id="278" r:id="rId3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5" pos="5184" userDrawn="1">
          <p15:clr>
            <a:srgbClr val="A4A3A4"/>
          </p15:clr>
        </p15:guide>
        <p15:guide id="6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dro Pereyra" initials="PP" lastIdx="195" clrIdx="0">
    <p:extLst/>
  </p:cmAuthor>
  <p:cmAuthor id="2" name="Kyle Davis" initials="KD" lastIdx="41" clrIdx="1">
    <p:extLst/>
  </p:cmAuthor>
  <p:cmAuthor id="3" name="Ralph Loretta" initials="RL" lastIdx="56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CC8"/>
    <a:srgbClr val="B5E1B6"/>
    <a:srgbClr val="41B649"/>
    <a:srgbClr val="E4F4E4"/>
    <a:srgbClr val="226026"/>
    <a:srgbClr val="308836"/>
    <a:srgbClr val="993300"/>
    <a:srgbClr val="5F996E"/>
    <a:srgbClr val="C96009"/>
    <a:srgbClr val="55AA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98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16" y="176"/>
      </p:cViewPr>
      <p:guideLst>
        <p:guide pos="2880"/>
        <p:guide pos="5184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405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4" Type="http://schemas.openxmlformats.org/officeDocument/2006/relationships/chartUserShapes" Target="../drawings/drawing1.xm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C:\Users\kdavis\Documents\Business%20Strategy\Market%20Analysis\X-energy%20Analysis\Master%20Spreadsheet\US%20&amp;%20Intl%20Market%20Analysis%201-29-16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/C:\Users\kdavis\Documents\Business%20Development\Market%20Analysis\X-energy%20Analysis\Master%20Spreadsheet\US%20&amp;%20Intl%20Market%20Analysis%201-29-16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kdavis\Documents\Business%20Strategy\Market%20Analysis\X-energy%20Analysis\Master%20Spreadsheet\US%20&amp;%20Intl%20Market%20Analysis%201-29-16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kdavis\Documents\Business%20Strategy\Market%20Analysis\X-energy%20Analysis\Master%20Spreadsheet\US%20&amp;%20Intl%20Market%20Analysis%201-29-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66133674080214"/>
          <c:y val="0.0551731979349136"/>
          <c:w val="0.907304761246949"/>
          <c:h val="0.63437082262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LCOE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600-4D56-AEE9-2CFB9B079B6D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600-4D56-AEE9-2CFB9B079B6D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600-4D56-AEE9-2CFB9B079B6D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600-4D56-AEE9-2CFB9B079B6D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600-4D56-AEE9-2CFB9B079B6D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600-4D56-AEE9-2CFB9B079B6D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4600-4D56-AEE9-2CFB9B079B6D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4600-4D56-AEE9-2CFB9B079B6D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4600-4D56-AEE9-2CFB9B079B6D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4600-4D56-AEE9-2CFB9B079B6D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4600-4D56-AEE9-2CFB9B079B6D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4600-4D56-AEE9-2CFB9B079B6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Advanced Coal with CCS</c:v>
                </c:pt>
                <c:pt idx="1">
                  <c:v>Natural Gas Conventional Combined Cycle </c:v>
                </c:pt>
                <c:pt idx="2">
                  <c:v>Natural Gas Advanced Combined Cycle</c:v>
                </c:pt>
                <c:pt idx="3">
                  <c:v>Natural Gas Advanced CC with CCS</c:v>
                </c:pt>
                <c:pt idx="4">
                  <c:v>Natural Gas Conventional Combustion Turbine</c:v>
                </c:pt>
                <c:pt idx="5">
                  <c:v>Natural Gas Advanced Combustion Turbine</c:v>
                </c:pt>
                <c:pt idx="6">
                  <c:v>Advanced Nuclear </c:v>
                </c:pt>
                <c:pt idx="7">
                  <c:v>Geothermal </c:v>
                </c:pt>
                <c:pt idx="8">
                  <c:v>Biomass</c:v>
                </c:pt>
                <c:pt idx="9">
                  <c:v>Wind </c:v>
                </c:pt>
                <c:pt idx="10">
                  <c:v>Solar</c:v>
                </c:pt>
                <c:pt idx="11">
                  <c:v>Hydro </c:v>
                </c:pt>
              </c:strCache>
            </c:strRef>
          </c:cat>
          <c:val>
            <c:numRef>
              <c:f>Sheet1!$B$2:$B$13</c:f>
              <c:numCache>
                <c:formatCode>#,##0_);\(#,##0\)</c:formatCode>
                <c:ptCount val="12"/>
                <c:pt idx="0">
                  <c:v>139.5</c:v>
                </c:pt>
                <c:pt idx="1">
                  <c:v>58.1</c:v>
                </c:pt>
                <c:pt idx="2">
                  <c:v>57.2</c:v>
                </c:pt>
                <c:pt idx="3">
                  <c:v>84.8</c:v>
                </c:pt>
                <c:pt idx="4">
                  <c:v>110.8</c:v>
                </c:pt>
                <c:pt idx="5">
                  <c:v>94.7</c:v>
                </c:pt>
                <c:pt idx="6">
                  <c:v>102.8</c:v>
                </c:pt>
                <c:pt idx="7">
                  <c:v>45.0</c:v>
                </c:pt>
                <c:pt idx="8">
                  <c:v>96.0</c:v>
                </c:pt>
                <c:pt idx="9">
                  <c:v>64.5</c:v>
                </c:pt>
                <c:pt idx="10">
                  <c:v>84.7</c:v>
                </c:pt>
                <c:pt idx="11">
                  <c:v>67.8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C-4600-4D56-AEE9-2CFB9B079B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-2030515632"/>
        <c:axId val="-203051331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X-energy Target</c:v>
                </c:pt>
              </c:strCache>
            </c:strRef>
          </c:tx>
          <c:spPr>
            <a:ln w="133350" cap="rnd">
              <a:gradFill>
                <a:gsLst>
                  <a:gs pos="0">
                    <a:srgbClr val="00B050"/>
                  </a:gs>
                  <a:gs pos="73000">
                    <a:srgbClr val="A3FFCD"/>
                  </a:gs>
                  <a:gs pos="100000">
                    <a:srgbClr val="D1FFE6"/>
                  </a:gs>
                </a:gsLst>
                <a:lin ang="5400000" scaled="1"/>
              </a:gradFill>
              <a:round/>
            </a:ln>
            <a:effectLst/>
          </c:spPr>
          <c:marker>
            <c:symbol val="none"/>
          </c:marker>
          <c:dPt>
            <c:idx val="2"/>
            <c:marker>
              <c:symbol val="none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7D49-4802-A169-3A3E184809ED}"/>
              </c:ext>
            </c:extLst>
          </c:dPt>
          <c:cat>
            <c:strRef>
              <c:f>Sheet1!$A$2:$A$13</c:f>
              <c:strCache>
                <c:ptCount val="12"/>
                <c:pt idx="0">
                  <c:v>Advanced Coal with CCS</c:v>
                </c:pt>
                <c:pt idx="1">
                  <c:v>Natural Gas Conventional Combined Cycle </c:v>
                </c:pt>
                <c:pt idx="2">
                  <c:v>Natural Gas Advanced Combined Cycle</c:v>
                </c:pt>
                <c:pt idx="3">
                  <c:v>Natural Gas Advanced CC with CCS</c:v>
                </c:pt>
                <c:pt idx="4">
                  <c:v>Natural Gas Conventional Combustion Turbine</c:v>
                </c:pt>
                <c:pt idx="5">
                  <c:v>Natural Gas Advanced Combustion Turbine</c:v>
                </c:pt>
                <c:pt idx="6">
                  <c:v>Advanced Nuclear </c:v>
                </c:pt>
                <c:pt idx="7">
                  <c:v>Geothermal </c:v>
                </c:pt>
                <c:pt idx="8">
                  <c:v>Biomass</c:v>
                </c:pt>
                <c:pt idx="9">
                  <c:v>Wind </c:v>
                </c:pt>
                <c:pt idx="10">
                  <c:v>Solar</c:v>
                </c:pt>
                <c:pt idx="11">
                  <c:v>Hydro </c:v>
                </c:pt>
              </c:strCache>
            </c:strRef>
          </c:cat>
          <c:val>
            <c:numRef>
              <c:f>Sheet1!$C$2:$C$13</c:f>
              <c:numCache>
                <c:formatCode>#,##0_);\(#,##0\)</c:formatCode>
                <c:ptCount val="12"/>
                <c:pt idx="0">
                  <c:v>82.0</c:v>
                </c:pt>
                <c:pt idx="1">
                  <c:v>82.0</c:v>
                </c:pt>
                <c:pt idx="2">
                  <c:v>82.0</c:v>
                </c:pt>
                <c:pt idx="3">
                  <c:v>82.0</c:v>
                </c:pt>
                <c:pt idx="4">
                  <c:v>82.0</c:v>
                </c:pt>
                <c:pt idx="5">
                  <c:v>82.0</c:v>
                </c:pt>
                <c:pt idx="6">
                  <c:v>82.0</c:v>
                </c:pt>
                <c:pt idx="7">
                  <c:v>82.0</c:v>
                </c:pt>
                <c:pt idx="8">
                  <c:v>82.0</c:v>
                </c:pt>
                <c:pt idx="9">
                  <c:v>82.0</c:v>
                </c:pt>
                <c:pt idx="10">
                  <c:v>82.0</c:v>
                </c:pt>
                <c:pt idx="11">
                  <c:v>82.0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E-4600-4D56-AEE9-2CFB9B079B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30515632"/>
        <c:axId val="-2030513312"/>
      </c:lineChart>
      <c:catAx>
        <c:axId val="-2030515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7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0513312"/>
        <c:crosses val="autoZero"/>
        <c:auto val="1"/>
        <c:lblAlgn val="ctr"/>
        <c:lblOffset val="100"/>
        <c:noMultiLvlLbl val="0"/>
      </c:catAx>
      <c:valAx>
        <c:axId val="-2030513312"/>
        <c:scaling>
          <c:orientation val="minMax"/>
          <c:max val="150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baseline="0" dirty="0">
                    <a:solidFill>
                      <a:schemeClr val="tx1"/>
                    </a:solidFill>
                    <a:effectLst/>
                  </a:rPr>
                  <a:t>Simple Average LCOE Excluding Tax Subsidies (2015 $/MWh )</a:t>
                </a:r>
                <a:endParaRPr lang="en-US" sz="1000" dirty="0">
                  <a:solidFill>
                    <a:schemeClr val="tx1"/>
                  </a:solidFill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_);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0515632"/>
        <c:crosses val="autoZero"/>
        <c:crossBetween val="between"/>
        <c:majorUnit val="10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60047025371828"/>
          <c:y val="0.0735964264977942"/>
          <c:w val="0.859768372703412"/>
          <c:h val="0.832948894905658"/>
        </c:manualLayout>
      </c:layout>
      <c:areaChart>
        <c:grouping val="stacked"/>
        <c:varyColors val="0"/>
        <c:ser>
          <c:idx val="0"/>
          <c:order val="0"/>
          <c:tx>
            <c:strRef>
              <c:f>'Summary by Freq.'!$CL$4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cat>
            <c:numRef>
              <c:f>'Summary by Freq.'!$CR$6:$CR$50</c:f>
              <c:numCache>
                <c:formatCode>General</c:formatCode>
                <c:ptCount val="44"/>
                <c:pt idx="0">
                  <c:v>10.0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  <c:pt idx="11">
                  <c:v>550.0</c:v>
                </c:pt>
                <c:pt idx="12">
                  <c:v>600.0</c:v>
                </c:pt>
                <c:pt idx="13">
                  <c:v>650.0</c:v>
                </c:pt>
                <c:pt idx="14">
                  <c:v>700.0</c:v>
                </c:pt>
                <c:pt idx="15">
                  <c:v>750.0</c:v>
                </c:pt>
                <c:pt idx="16">
                  <c:v>800.0</c:v>
                </c:pt>
                <c:pt idx="17">
                  <c:v>850.0</c:v>
                </c:pt>
                <c:pt idx="18">
                  <c:v>900.0</c:v>
                </c:pt>
                <c:pt idx="19">
                  <c:v>950.0</c:v>
                </c:pt>
                <c:pt idx="20">
                  <c:v>1000.0</c:v>
                </c:pt>
                <c:pt idx="21">
                  <c:v>1050.0</c:v>
                </c:pt>
                <c:pt idx="22">
                  <c:v>1100.0</c:v>
                </c:pt>
                <c:pt idx="23">
                  <c:v>1150.0</c:v>
                </c:pt>
                <c:pt idx="24">
                  <c:v>1200.0</c:v>
                </c:pt>
                <c:pt idx="25">
                  <c:v>1250.0</c:v>
                </c:pt>
                <c:pt idx="26">
                  <c:v>1300.0</c:v>
                </c:pt>
                <c:pt idx="27">
                  <c:v>1350.0</c:v>
                </c:pt>
                <c:pt idx="28">
                  <c:v>1400.0</c:v>
                </c:pt>
                <c:pt idx="29">
                  <c:v>1450.0</c:v>
                </c:pt>
                <c:pt idx="30">
                  <c:v>1500.0</c:v>
                </c:pt>
                <c:pt idx="31">
                  <c:v>1550.0</c:v>
                </c:pt>
                <c:pt idx="32">
                  <c:v>1600.0</c:v>
                </c:pt>
                <c:pt idx="33">
                  <c:v>1650.0</c:v>
                </c:pt>
                <c:pt idx="34">
                  <c:v>1700.0</c:v>
                </c:pt>
                <c:pt idx="35">
                  <c:v>1750.0</c:v>
                </c:pt>
                <c:pt idx="36">
                  <c:v>1800.0</c:v>
                </c:pt>
                <c:pt idx="37">
                  <c:v>1850.0</c:v>
                </c:pt>
                <c:pt idx="38">
                  <c:v>1900.0</c:v>
                </c:pt>
                <c:pt idx="39">
                  <c:v>1950.0</c:v>
                </c:pt>
                <c:pt idx="40">
                  <c:v>2000.0</c:v>
                </c:pt>
                <c:pt idx="41">
                  <c:v>2050.0</c:v>
                </c:pt>
                <c:pt idx="42">
                  <c:v>2100.0</c:v>
                </c:pt>
                <c:pt idx="43">
                  <c:v>2150.0</c:v>
                </c:pt>
              </c:numCache>
              <c:extLst xmlns:c16r2="http://schemas.microsoft.com/office/drawing/2015/06/chart"/>
            </c:numRef>
          </c:cat>
          <c:val>
            <c:numRef>
              <c:f>'Summary by Freq.'!$CL$6:$CL$50</c:f>
              <c:numCache>
                <c:formatCode>General</c:formatCode>
                <c:ptCount val="44"/>
                <c:pt idx="0">
                  <c:v>11.0</c:v>
                </c:pt>
                <c:pt idx="1">
                  <c:v>20.0</c:v>
                </c:pt>
                <c:pt idx="2">
                  <c:v>15.0</c:v>
                </c:pt>
                <c:pt idx="3">
                  <c:v>7.0</c:v>
                </c:pt>
                <c:pt idx="4">
                  <c:v>5.0</c:v>
                </c:pt>
                <c:pt idx="5">
                  <c:v>7.0</c:v>
                </c:pt>
                <c:pt idx="6">
                  <c:v>9.0</c:v>
                </c:pt>
                <c:pt idx="7">
                  <c:v>10.0</c:v>
                </c:pt>
                <c:pt idx="8">
                  <c:v>8.0</c:v>
                </c:pt>
                <c:pt idx="9">
                  <c:v>10.0</c:v>
                </c:pt>
                <c:pt idx="10">
                  <c:v>3.0</c:v>
                </c:pt>
                <c:pt idx="11">
                  <c:v>4.0</c:v>
                </c:pt>
                <c:pt idx="12">
                  <c:v>5.0</c:v>
                </c:pt>
                <c:pt idx="13">
                  <c:v>3.0</c:v>
                </c:pt>
                <c:pt idx="14">
                  <c:v>6.0</c:v>
                </c:pt>
                <c:pt idx="15">
                  <c:v>9.0</c:v>
                </c:pt>
                <c:pt idx="16">
                  <c:v>5.0</c:v>
                </c:pt>
                <c:pt idx="17">
                  <c:v>3.0</c:v>
                </c:pt>
                <c:pt idx="18">
                  <c:v>2.0</c:v>
                </c:pt>
                <c:pt idx="19">
                  <c:v>3.0</c:v>
                </c:pt>
                <c:pt idx="20">
                  <c:v>3.0</c:v>
                </c:pt>
                <c:pt idx="21">
                  <c:v>2.0</c:v>
                </c:pt>
                <c:pt idx="22">
                  <c:v>6.0</c:v>
                </c:pt>
                <c:pt idx="23">
                  <c:v>3.0</c:v>
                </c:pt>
                <c:pt idx="24">
                  <c:v>3.0</c:v>
                </c:pt>
                <c:pt idx="25">
                  <c:v>5.0</c:v>
                </c:pt>
                <c:pt idx="26">
                  <c:v>2.0</c:v>
                </c:pt>
                <c:pt idx="27">
                  <c:v>4.0</c:v>
                </c:pt>
                <c:pt idx="28">
                  <c:v>3.0</c:v>
                </c:pt>
                <c:pt idx="29">
                  <c:v>0.0</c:v>
                </c:pt>
                <c:pt idx="30">
                  <c:v>2.0</c:v>
                </c:pt>
                <c:pt idx="31">
                  <c:v>2.0</c:v>
                </c:pt>
                <c:pt idx="32">
                  <c:v>5.0</c:v>
                </c:pt>
                <c:pt idx="33">
                  <c:v>1.0</c:v>
                </c:pt>
                <c:pt idx="34">
                  <c:v>3.0</c:v>
                </c:pt>
                <c:pt idx="35">
                  <c:v>3.0</c:v>
                </c:pt>
                <c:pt idx="36">
                  <c:v>4.0</c:v>
                </c:pt>
                <c:pt idx="37">
                  <c:v>1.0</c:v>
                </c:pt>
                <c:pt idx="38">
                  <c:v>3.0</c:v>
                </c:pt>
                <c:pt idx="39">
                  <c:v>1.0</c:v>
                </c:pt>
                <c:pt idx="40">
                  <c:v>2.0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D01-4A58-A412-D56345EC1DDE}"/>
            </c:ext>
          </c:extLst>
        </c:ser>
        <c:ser>
          <c:idx val="1"/>
          <c:order val="1"/>
          <c:tx>
            <c:strRef>
              <c:f>'Summary by Freq.'!$CM$4</c:f>
              <c:strCache>
                <c:ptCount val="1"/>
                <c:pt idx="0">
                  <c:v>Natural Gas</c:v>
                </c:pt>
              </c:strCache>
            </c:strRef>
          </c:tx>
          <c:spPr>
            <a:solidFill>
              <a:schemeClr val="accent2"/>
            </a:solidFill>
            <a:ln w="25400">
              <a:noFill/>
            </a:ln>
            <a:effectLst/>
          </c:spPr>
          <c:cat>
            <c:numRef>
              <c:f>'Summary by Freq.'!$CR$6:$CR$50</c:f>
              <c:numCache>
                <c:formatCode>General</c:formatCode>
                <c:ptCount val="44"/>
                <c:pt idx="0">
                  <c:v>10.0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  <c:pt idx="11">
                  <c:v>550.0</c:v>
                </c:pt>
                <c:pt idx="12">
                  <c:v>600.0</c:v>
                </c:pt>
                <c:pt idx="13">
                  <c:v>650.0</c:v>
                </c:pt>
                <c:pt idx="14">
                  <c:v>700.0</c:v>
                </c:pt>
                <c:pt idx="15">
                  <c:v>750.0</c:v>
                </c:pt>
                <c:pt idx="16">
                  <c:v>800.0</c:v>
                </c:pt>
                <c:pt idx="17">
                  <c:v>850.0</c:v>
                </c:pt>
                <c:pt idx="18">
                  <c:v>900.0</c:v>
                </c:pt>
                <c:pt idx="19">
                  <c:v>950.0</c:v>
                </c:pt>
                <c:pt idx="20">
                  <c:v>1000.0</c:v>
                </c:pt>
                <c:pt idx="21">
                  <c:v>1050.0</c:v>
                </c:pt>
                <c:pt idx="22">
                  <c:v>1100.0</c:v>
                </c:pt>
                <c:pt idx="23">
                  <c:v>1150.0</c:v>
                </c:pt>
                <c:pt idx="24">
                  <c:v>1200.0</c:v>
                </c:pt>
                <c:pt idx="25">
                  <c:v>1250.0</c:v>
                </c:pt>
                <c:pt idx="26">
                  <c:v>1300.0</c:v>
                </c:pt>
                <c:pt idx="27">
                  <c:v>1350.0</c:v>
                </c:pt>
                <c:pt idx="28">
                  <c:v>1400.0</c:v>
                </c:pt>
                <c:pt idx="29">
                  <c:v>1450.0</c:v>
                </c:pt>
                <c:pt idx="30">
                  <c:v>1500.0</c:v>
                </c:pt>
                <c:pt idx="31">
                  <c:v>1550.0</c:v>
                </c:pt>
                <c:pt idx="32">
                  <c:v>1600.0</c:v>
                </c:pt>
                <c:pt idx="33">
                  <c:v>1650.0</c:v>
                </c:pt>
                <c:pt idx="34">
                  <c:v>1700.0</c:v>
                </c:pt>
                <c:pt idx="35">
                  <c:v>1750.0</c:v>
                </c:pt>
                <c:pt idx="36">
                  <c:v>1800.0</c:v>
                </c:pt>
                <c:pt idx="37">
                  <c:v>1850.0</c:v>
                </c:pt>
                <c:pt idx="38">
                  <c:v>1900.0</c:v>
                </c:pt>
                <c:pt idx="39">
                  <c:v>1950.0</c:v>
                </c:pt>
                <c:pt idx="40">
                  <c:v>2000.0</c:v>
                </c:pt>
                <c:pt idx="41">
                  <c:v>2050.0</c:v>
                </c:pt>
                <c:pt idx="42">
                  <c:v>2100.0</c:v>
                </c:pt>
                <c:pt idx="43">
                  <c:v>2150.0</c:v>
                </c:pt>
              </c:numCache>
              <c:extLst xmlns:c16r2="http://schemas.microsoft.com/office/drawing/2015/06/chart"/>
            </c:numRef>
          </c:cat>
          <c:val>
            <c:numRef>
              <c:f>'Summary by Freq.'!$CM$6:$CM$50</c:f>
              <c:numCache>
                <c:formatCode>General</c:formatCode>
                <c:ptCount val="44"/>
                <c:pt idx="0">
                  <c:v>45.0</c:v>
                </c:pt>
                <c:pt idx="1">
                  <c:v>86.0</c:v>
                </c:pt>
                <c:pt idx="2">
                  <c:v>30.0</c:v>
                </c:pt>
                <c:pt idx="3">
                  <c:v>27.0</c:v>
                </c:pt>
                <c:pt idx="4">
                  <c:v>12.0</c:v>
                </c:pt>
                <c:pt idx="5">
                  <c:v>7.0</c:v>
                </c:pt>
                <c:pt idx="6">
                  <c:v>8.0</c:v>
                </c:pt>
                <c:pt idx="7">
                  <c:v>6.0</c:v>
                </c:pt>
                <c:pt idx="8">
                  <c:v>7.0</c:v>
                </c:pt>
                <c:pt idx="9">
                  <c:v>6.0</c:v>
                </c:pt>
                <c:pt idx="10">
                  <c:v>3.0</c:v>
                </c:pt>
                <c:pt idx="11">
                  <c:v>3.0</c:v>
                </c:pt>
                <c:pt idx="12">
                  <c:v>2.0</c:v>
                </c:pt>
                <c:pt idx="13">
                  <c:v>5.0</c:v>
                </c:pt>
                <c:pt idx="14">
                  <c:v>1.0</c:v>
                </c:pt>
                <c:pt idx="15">
                  <c:v>2.0</c:v>
                </c:pt>
                <c:pt idx="16">
                  <c:v>1.0</c:v>
                </c:pt>
                <c:pt idx="17">
                  <c:v>2.0</c:v>
                </c:pt>
                <c:pt idx="18">
                  <c:v>5.0</c:v>
                </c:pt>
                <c:pt idx="19">
                  <c:v>5.0</c:v>
                </c:pt>
                <c:pt idx="20">
                  <c:v>0.0</c:v>
                </c:pt>
                <c:pt idx="21">
                  <c:v>0.0</c:v>
                </c:pt>
                <c:pt idx="22">
                  <c:v>2.0</c:v>
                </c:pt>
                <c:pt idx="23">
                  <c:v>2.0</c:v>
                </c:pt>
                <c:pt idx="24">
                  <c:v>2.0</c:v>
                </c:pt>
                <c:pt idx="25">
                  <c:v>0.0</c:v>
                </c:pt>
                <c:pt idx="26">
                  <c:v>1.0</c:v>
                </c:pt>
                <c:pt idx="27">
                  <c:v>2.0</c:v>
                </c:pt>
                <c:pt idx="28">
                  <c:v>0.0</c:v>
                </c:pt>
                <c:pt idx="29">
                  <c:v>1.0</c:v>
                </c:pt>
                <c:pt idx="30">
                  <c:v>0.0</c:v>
                </c:pt>
                <c:pt idx="31">
                  <c:v>1.0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1.0</c:v>
                </c:pt>
                <c:pt idx="39">
                  <c:v>1.0</c:v>
                </c:pt>
                <c:pt idx="40">
                  <c:v>0.0</c:v>
                </c:pt>
                <c:pt idx="41">
                  <c:v>0.0</c:v>
                </c:pt>
                <c:pt idx="42">
                  <c:v>1.0</c:v>
                </c:pt>
                <c:pt idx="43">
                  <c:v>0.0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D01-4A58-A412-D56345EC1DDE}"/>
            </c:ext>
          </c:extLst>
        </c:ser>
        <c:ser>
          <c:idx val="2"/>
          <c:order val="2"/>
          <c:tx>
            <c:strRef>
              <c:f>'Summary by Freq.'!$CN$4</c:f>
              <c:strCache>
                <c:ptCount val="1"/>
                <c:pt idx="0">
                  <c:v>Petroleum Liquids</c:v>
                </c:pt>
              </c:strCache>
            </c:strRef>
          </c:tx>
          <c:spPr>
            <a:solidFill>
              <a:srgbClr val="7030A0"/>
            </a:solidFill>
            <a:ln w="25400">
              <a:noFill/>
            </a:ln>
            <a:effectLst/>
          </c:spPr>
          <c:cat>
            <c:numRef>
              <c:f>'Summary by Freq.'!$CR$6:$CR$50</c:f>
              <c:numCache>
                <c:formatCode>General</c:formatCode>
                <c:ptCount val="44"/>
                <c:pt idx="0">
                  <c:v>10.0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  <c:pt idx="11">
                  <c:v>550.0</c:v>
                </c:pt>
                <c:pt idx="12">
                  <c:v>600.0</c:v>
                </c:pt>
                <c:pt idx="13">
                  <c:v>650.0</c:v>
                </c:pt>
                <c:pt idx="14">
                  <c:v>700.0</c:v>
                </c:pt>
                <c:pt idx="15">
                  <c:v>750.0</c:v>
                </c:pt>
                <c:pt idx="16">
                  <c:v>800.0</c:v>
                </c:pt>
                <c:pt idx="17">
                  <c:v>850.0</c:v>
                </c:pt>
                <c:pt idx="18">
                  <c:v>900.0</c:v>
                </c:pt>
                <c:pt idx="19">
                  <c:v>950.0</c:v>
                </c:pt>
                <c:pt idx="20">
                  <c:v>1000.0</c:v>
                </c:pt>
                <c:pt idx="21">
                  <c:v>1050.0</c:v>
                </c:pt>
                <c:pt idx="22">
                  <c:v>1100.0</c:v>
                </c:pt>
                <c:pt idx="23">
                  <c:v>1150.0</c:v>
                </c:pt>
                <c:pt idx="24">
                  <c:v>1200.0</c:v>
                </c:pt>
                <c:pt idx="25">
                  <c:v>1250.0</c:v>
                </c:pt>
                <c:pt idx="26">
                  <c:v>1300.0</c:v>
                </c:pt>
                <c:pt idx="27">
                  <c:v>1350.0</c:v>
                </c:pt>
                <c:pt idx="28">
                  <c:v>1400.0</c:v>
                </c:pt>
                <c:pt idx="29">
                  <c:v>1450.0</c:v>
                </c:pt>
                <c:pt idx="30">
                  <c:v>1500.0</c:v>
                </c:pt>
                <c:pt idx="31">
                  <c:v>1550.0</c:v>
                </c:pt>
                <c:pt idx="32">
                  <c:v>1600.0</c:v>
                </c:pt>
                <c:pt idx="33">
                  <c:v>1650.0</c:v>
                </c:pt>
                <c:pt idx="34">
                  <c:v>1700.0</c:v>
                </c:pt>
                <c:pt idx="35">
                  <c:v>1750.0</c:v>
                </c:pt>
                <c:pt idx="36">
                  <c:v>1800.0</c:v>
                </c:pt>
                <c:pt idx="37">
                  <c:v>1850.0</c:v>
                </c:pt>
                <c:pt idx="38">
                  <c:v>1900.0</c:v>
                </c:pt>
                <c:pt idx="39">
                  <c:v>1950.0</c:v>
                </c:pt>
                <c:pt idx="40">
                  <c:v>2000.0</c:v>
                </c:pt>
                <c:pt idx="41">
                  <c:v>2050.0</c:v>
                </c:pt>
                <c:pt idx="42">
                  <c:v>2100.0</c:v>
                </c:pt>
                <c:pt idx="43">
                  <c:v>2150.0</c:v>
                </c:pt>
              </c:numCache>
              <c:extLst xmlns:c16r2="http://schemas.microsoft.com/office/drawing/2015/06/chart"/>
            </c:numRef>
          </c:cat>
          <c:val>
            <c:numRef>
              <c:f>'Summary by Freq.'!$CN$6:$CN$50</c:f>
              <c:numCache>
                <c:formatCode>General</c:formatCode>
                <c:ptCount val="44"/>
                <c:pt idx="0">
                  <c:v>89.0</c:v>
                </c:pt>
                <c:pt idx="1">
                  <c:v>63.0</c:v>
                </c:pt>
                <c:pt idx="2">
                  <c:v>11.0</c:v>
                </c:pt>
                <c:pt idx="3">
                  <c:v>3.0</c:v>
                </c:pt>
                <c:pt idx="4">
                  <c:v>7.0</c:v>
                </c:pt>
                <c:pt idx="5">
                  <c:v>2.0</c:v>
                </c:pt>
                <c:pt idx="6">
                  <c:v>1.0</c:v>
                </c:pt>
                <c:pt idx="7">
                  <c:v>2.0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1.0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1.0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1.0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1.0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D01-4A58-A412-D56345EC1DDE}"/>
            </c:ext>
          </c:extLst>
        </c:ser>
        <c:ser>
          <c:idx val="3"/>
          <c:order val="3"/>
          <c:tx>
            <c:strRef>
              <c:f>'Summary by Freq.'!$CO$4</c:f>
              <c:strCache>
                <c:ptCount val="1"/>
                <c:pt idx="0">
                  <c:v>LWR Nuclear</c:v>
                </c:pt>
              </c:strCache>
            </c:strRef>
          </c:tx>
          <c:spPr>
            <a:solidFill>
              <a:srgbClr val="92D050"/>
            </a:solidFill>
            <a:ln w="25400">
              <a:noFill/>
            </a:ln>
            <a:effectLst/>
          </c:spPr>
          <c:cat>
            <c:numRef>
              <c:f>'Summary by Freq.'!$CR$6:$CR$50</c:f>
              <c:numCache>
                <c:formatCode>General</c:formatCode>
                <c:ptCount val="44"/>
                <c:pt idx="0">
                  <c:v>10.0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  <c:pt idx="11">
                  <c:v>550.0</c:v>
                </c:pt>
                <c:pt idx="12">
                  <c:v>600.0</c:v>
                </c:pt>
                <c:pt idx="13">
                  <c:v>650.0</c:v>
                </c:pt>
                <c:pt idx="14">
                  <c:v>700.0</c:v>
                </c:pt>
                <c:pt idx="15">
                  <c:v>750.0</c:v>
                </c:pt>
                <c:pt idx="16">
                  <c:v>800.0</c:v>
                </c:pt>
                <c:pt idx="17">
                  <c:v>850.0</c:v>
                </c:pt>
                <c:pt idx="18">
                  <c:v>900.0</c:v>
                </c:pt>
                <c:pt idx="19">
                  <c:v>950.0</c:v>
                </c:pt>
                <c:pt idx="20">
                  <c:v>1000.0</c:v>
                </c:pt>
                <c:pt idx="21">
                  <c:v>1050.0</c:v>
                </c:pt>
                <c:pt idx="22">
                  <c:v>1100.0</c:v>
                </c:pt>
                <c:pt idx="23">
                  <c:v>1150.0</c:v>
                </c:pt>
                <c:pt idx="24">
                  <c:v>1200.0</c:v>
                </c:pt>
                <c:pt idx="25">
                  <c:v>1250.0</c:v>
                </c:pt>
                <c:pt idx="26">
                  <c:v>1300.0</c:v>
                </c:pt>
                <c:pt idx="27">
                  <c:v>1350.0</c:v>
                </c:pt>
                <c:pt idx="28">
                  <c:v>1400.0</c:v>
                </c:pt>
                <c:pt idx="29">
                  <c:v>1450.0</c:v>
                </c:pt>
                <c:pt idx="30">
                  <c:v>1500.0</c:v>
                </c:pt>
                <c:pt idx="31">
                  <c:v>1550.0</c:v>
                </c:pt>
                <c:pt idx="32">
                  <c:v>1600.0</c:v>
                </c:pt>
                <c:pt idx="33">
                  <c:v>1650.0</c:v>
                </c:pt>
                <c:pt idx="34">
                  <c:v>1700.0</c:v>
                </c:pt>
                <c:pt idx="35">
                  <c:v>1750.0</c:v>
                </c:pt>
                <c:pt idx="36">
                  <c:v>1800.0</c:v>
                </c:pt>
                <c:pt idx="37">
                  <c:v>1850.0</c:v>
                </c:pt>
                <c:pt idx="38">
                  <c:v>1900.0</c:v>
                </c:pt>
                <c:pt idx="39">
                  <c:v>1950.0</c:v>
                </c:pt>
                <c:pt idx="40">
                  <c:v>2000.0</c:v>
                </c:pt>
                <c:pt idx="41">
                  <c:v>2050.0</c:v>
                </c:pt>
                <c:pt idx="42">
                  <c:v>2100.0</c:v>
                </c:pt>
                <c:pt idx="43">
                  <c:v>2150.0</c:v>
                </c:pt>
              </c:numCache>
              <c:extLst xmlns:c16r2="http://schemas.microsoft.com/office/drawing/2015/06/chart"/>
            </c:numRef>
          </c:cat>
          <c:val>
            <c:numRef>
              <c:f>'Summary by Freq.'!$CO$6:$CO$50</c:f>
              <c:numCache>
                <c:formatCode>General</c:formatCode>
                <c:ptCount val="4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1.0</c:v>
                </c:pt>
                <c:pt idx="15">
                  <c:v>0.0</c:v>
                </c:pt>
                <c:pt idx="16">
                  <c:v>1.0</c:v>
                </c:pt>
                <c:pt idx="17">
                  <c:v>1.0</c:v>
                </c:pt>
                <c:pt idx="18">
                  <c:v>0.0</c:v>
                </c:pt>
                <c:pt idx="19">
                  <c:v>1.0</c:v>
                </c:pt>
                <c:pt idx="20">
                  <c:v>1.0</c:v>
                </c:pt>
                <c:pt idx="21">
                  <c:v>2.0</c:v>
                </c:pt>
                <c:pt idx="22">
                  <c:v>0.0</c:v>
                </c:pt>
                <c:pt idx="23">
                  <c:v>1.0</c:v>
                </c:pt>
                <c:pt idx="24">
                  <c:v>1.0</c:v>
                </c:pt>
                <c:pt idx="25">
                  <c:v>0.0</c:v>
                </c:pt>
                <c:pt idx="26">
                  <c:v>2.0</c:v>
                </c:pt>
                <c:pt idx="27">
                  <c:v>2.0</c:v>
                </c:pt>
                <c:pt idx="28">
                  <c:v>0.0</c:v>
                </c:pt>
                <c:pt idx="29">
                  <c:v>1.0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1.0</c:v>
                </c:pt>
                <c:pt idx="35">
                  <c:v>1.0</c:v>
                </c:pt>
                <c:pt idx="36">
                  <c:v>0.0</c:v>
                </c:pt>
                <c:pt idx="37">
                  <c:v>2.0</c:v>
                </c:pt>
                <c:pt idx="38">
                  <c:v>0.0</c:v>
                </c:pt>
                <c:pt idx="39">
                  <c:v>0.0</c:v>
                </c:pt>
                <c:pt idx="40">
                  <c:v>1.0</c:v>
                </c:pt>
                <c:pt idx="41">
                  <c:v>3.0</c:v>
                </c:pt>
                <c:pt idx="42">
                  <c:v>0.0</c:v>
                </c:pt>
                <c:pt idx="43">
                  <c:v>0.0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D01-4A58-A412-D56345EC1DDE}"/>
            </c:ext>
          </c:extLst>
        </c:ser>
        <c:ser>
          <c:idx val="4"/>
          <c:order val="4"/>
          <c:tx>
            <c:strRef>
              <c:f>'Summary by Freq.'!$CP$4</c:f>
              <c:strCache>
                <c:ptCount val="1"/>
                <c:pt idx="0">
                  <c:v>Renewables</c:v>
                </c:pt>
              </c:strCache>
            </c:strRef>
          </c:tx>
          <c:spPr>
            <a:solidFill>
              <a:schemeClr val="accent5"/>
            </a:solidFill>
            <a:ln w="25400">
              <a:noFill/>
            </a:ln>
            <a:effectLst/>
          </c:spPr>
          <c:cat>
            <c:numRef>
              <c:f>'Summary by Freq.'!$CR$6:$CR$50</c:f>
              <c:numCache>
                <c:formatCode>General</c:formatCode>
                <c:ptCount val="44"/>
                <c:pt idx="0">
                  <c:v>10.0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  <c:pt idx="11">
                  <c:v>550.0</c:v>
                </c:pt>
                <c:pt idx="12">
                  <c:v>600.0</c:v>
                </c:pt>
                <c:pt idx="13">
                  <c:v>650.0</c:v>
                </c:pt>
                <c:pt idx="14">
                  <c:v>700.0</c:v>
                </c:pt>
                <c:pt idx="15">
                  <c:v>750.0</c:v>
                </c:pt>
                <c:pt idx="16">
                  <c:v>800.0</c:v>
                </c:pt>
                <c:pt idx="17">
                  <c:v>850.0</c:v>
                </c:pt>
                <c:pt idx="18">
                  <c:v>900.0</c:v>
                </c:pt>
                <c:pt idx="19">
                  <c:v>950.0</c:v>
                </c:pt>
                <c:pt idx="20">
                  <c:v>1000.0</c:v>
                </c:pt>
                <c:pt idx="21">
                  <c:v>1050.0</c:v>
                </c:pt>
                <c:pt idx="22">
                  <c:v>1100.0</c:v>
                </c:pt>
                <c:pt idx="23">
                  <c:v>1150.0</c:v>
                </c:pt>
                <c:pt idx="24">
                  <c:v>1200.0</c:v>
                </c:pt>
                <c:pt idx="25">
                  <c:v>1250.0</c:v>
                </c:pt>
                <c:pt idx="26">
                  <c:v>1300.0</c:v>
                </c:pt>
                <c:pt idx="27">
                  <c:v>1350.0</c:v>
                </c:pt>
                <c:pt idx="28">
                  <c:v>1400.0</c:v>
                </c:pt>
                <c:pt idx="29">
                  <c:v>1450.0</c:v>
                </c:pt>
                <c:pt idx="30">
                  <c:v>1500.0</c:v>
                </c:pt>
                <c:pt idx="31">
                  <c:v>1550.0</c:v>
                </c:pt>
                <c:pt idx="32">
                  <c:v>1600.0</c:v>
                </c:pt>
                <c:pt idx="33">
                  <c:v>1650.0</c:v>
                </c:pt>
                <c:pt idx="34">
                  <c:v>1700.0</c:v>
                </c:pt>
                <c:pt idx="35">
                  <c:v>1750.0</c:v>
                </c:pt>
                <c:pt idx="36">
                  <c:v>1800.0</c:v>
                </c:pt>
                <c:pt idx="37">
                  <c:v>1850.0</c:v>
                </c:pt>
                <c:pt idx="38">
                  <c:v>1900.0</c:v>
                </c:pt>
                <c:pt idx="39">
                  <c:v>1950.0</c:v>
                </c:pt>
                <c:pt idx="40">
                  <c:v>2000.0</c:v>
                </c:pt>
                <c:pt idx="41">
                  <c:v>2050.0</c:v>
                </c:pt>
                <c:pt idx="42">
                  <c:v>2100.0</c:v>
                </c:pt>
                <c:pt idx="43">
                  <c:v>2150.0</c:v>
                </c:pt>
              </c:numCache>
              <c:extLst xmlns:c16r2="http://schemas.microsoft.com/office/drawing/2015/06/chart"/>
            </c:numRef>
          </c:cat>
          <c:val>
            <c:numRef>
              <c:f>'Summary by Freq.'!$CP$6:$CP$50</c:f>
              <c:numCache>
                <c:formatCode>General</c:formatCode>
                <c:ptCount val="44"/>
                <c:pt idx="0">
                  <c:v>169.0</c:v>
                </c:pt>
                <c:pt idx="1">
                  <c:v>80.0</c:v>
                </c:pt>
                <c:pt idx="2">
                  <c:v>29.0</c:v>
                </c:pt>
                <c:pt idx="3">
                  <c:v>8.0</c:v>
                </c:pt>
                <c:pt idx="4">
                  <c:v>5.0</c:v>
                </c:pt>
                <c:pt idx="5">
                  <c:v>2.0</c:v>
                </c:pt>
                <c:pt idx="6">
                  <c:v>3.0</c:v>
                </c:pt>
                <c:pt idx="7">
                  <c:v>3.0</c:v>
                </c:pt>
                <c:pt idx="8">
                  <c:v>1.0</c:v>
                </c:pt>
                <c:pt idx="9">
                  <c:v>1.0</c:v>
                </c:pt>
                <c:pt idx="10">
                  <c:v>1.0</c:v>
                </c:pt>
                <c:pt idx="11">
                  <c:v>3.0</c:v>
                </c:pt>
                <c:pt idx="12">
                  <c:v>0.0</c:v>
                </c:pt>
                <c:pt idx="13">
                  <c:v>1.0</c:v>
                </c:pt>
                <c:pt idx="14">
                  <c:v>0.0</c:v>
                </c:pt>
                <c:pt idx="15">
                  <c:v>0.0</c:v>
                </c:pt>
                <c:pt idx="16">
                  <c:v>1.0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1.0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01-4A58-A412-D56345EC1D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93808896"/>
        <c:axId val="1941007504"/>
      </c:areaChart>
      <c:lineChart>
        <c:grouping val="standard"/>
        <c:varyColors val="0"/>
        <c:ser>
          <c:idx val="5"/>
          <c:order val="5"/>
          <c:tx>
            <c:v>Electric Generation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'Summary by Freq.'!$CR$6:$CR$50</c:f>
              <c:numCache>
                <c:formatCode>General</c:formatCode>
                <c:ptCount val="44"/>
                <c:pt idx="0">
                  <c:v>10.0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  <c:pt idx="11">
                  <c:v>550.0</c:v>
                </c:pt>
                <c:pt idx="12">
                  <c:v>600.0</c:v>
                </c:pt>
                <c:pt idx="13">
                  <c:v>650.0</c:v>
                </c:pt>
                <c:pt idx="14">
                  <c:v>700.0</c:v>
                </c:pt>
                <c:pt idx="15">
                  <c:v>750.0</c:v>
                </c:pt>
                <c:pt idx="16">
                  <c:v>800.0</c:v>
                </c:pt>
                <c:pt idx="17">
                  <c:v>850.0</c:v>
                </c:pt>
                <c:pt idx="18">
                  <c:v>900.0</c:v>
                </c:pt>
                <c:pt idx="19">
                  <c:v>950.0</c:v>
                </c:pt>
                <c:pt idx="20">
                  <c:v>1000.0</c:v>
                </c:pt>
                <c:pt idx="21">
                  <c:v>1050.0</c:v>
                </c:pt>
                <c:pt idx="22">
                  <c:v>1100.0</c:v>
                </c:pt>
                <c:pt idx="23">
                  <c:v>1150.0</c:v>
                </c:pt>
                <c:pt idx="24">
                  <c:v>1200.0</c:v>
                </c:pt>
                <c:pt idx="25">
                  <c:v>1250.0</c:v>
                </c:pt>
                <c:pt idx="26">
                  <c:v>1300.0</c:v>
                </c:pt>
                <c:pt idx="27">
                  <c:v>1350.0</c:v>
                </c:pt>
                <c:pt idx="28">
                  <c:v>1400.0</c:v>
                </c:pt>
                <c:pt idx="29">
                  <c:v>1450.0</c:v>
                </c:pt>
                <c:pt idx="30">
                  <c:v>1500.0</c:v>
                </c:pt>
                <c:pt idx="31">
                  <c:v>1550.0</c:v>
                </c:pt>
                <c:pt idx="32">
                  <c:v>1600.0</c:v>
                </c:pt>
                <c:pt idx="33">
                  <c:v>1650.0</c:v>
                </c:pt>
                <c:pt idx="34">
                  <c:v>1700.0</c:v>
                </c:pt>
                <c:pt idx="35">
                  <c:v>1750.0</c:v>
                </c:pt>
                <c:pt idx="36">
                  <c:v>1800.0</c:v>
                </c:pt>
                <c:pt idx="37">
                  <c:v>1850.0</c:v>
                </c:pt>
                <c:pt idx="38">
                  <c:v>1900.0</c:v>
                </c:pt>
                <c:pt idx="39">
                  <c:v>1950.0</c:v>
                </c:pt>
                <c:pt idx="40">
                  <c:v>2000.0</c:v>
                </c:pt>
                <c:pt idx="41">
                  <c:v>2050.0</c:v>
                </c:pt>
                <c:pt idx="42">
                  <c:v>2100.0</c:v>
                </c:pt>
                <c:pt idx="43">
                  <c:v>2150.0</c:v>
                </c:pt>
              </c:numCache>
              <c:extLst xmlns:c16r2="http://schemas.microsoft.com/office/drawing/2015/06/chart"/>
            </c:numRef>
          </c:cat>
          <c:val>
            <c:numRef>
              <c:f>'Summary by Freq.'!$DJ$6:$DJ$50</c:f>
              <c:numCache>
                <c:formatCode>0.0</c:formatCode>
                <c:ptCount val="44"/>
                <c:pt idx="0">
                  <c:v>10.59741969758657</c:v>
                </c:pt>
                <c:pt idx="1">
                  <c:v>46.18016745463482</c:v>
                </c:pt>
                <c:pt idx="2">
                  <c:v>48.48250908</c:v>
                </c:pt>
                <c:pt idx="3">
                  <c:v>42.008228724</c:v>
                </c:pt>
                <c:pt idx="4">
                  <c:v>38.54023760411008</c:v>
                </c:pt>
                <c:pt idx="5">
                  <c:v>30.912571824</c:v>
                </c:pt>
                <c:pt idx="6">
                  <c:v>43.34669628</c:v>
                </c:pt>
                <c:pt idx="7">
                  <c:v>52.7543406</c:v>
                </c:pt>
                <c:pt idx="8">
                  <c:v>46.77176868</c:v>
                </c:pt>
                <c:pt idx="9">
                  <c:v>55.7224476</c:v>
                </c:pt>
                <c:pt idx="10">
                  <c:v>25.94111939999998</c:v>
                </c:pt>
                <c:pt idx="11">
                  <c:v>40.85511576</c:v>
                </c:pt>
                <c:pt idx="12">
                  <c:v>31.31156004000001</c:v>
                </c:pt>
                <c:pt idx="13">
                  <c:v>48.3301464</c:v>
                </c:pt>
                <c:pt idx="14">
                  <c:v>42.2920098</c:v>
                </c:pt>
                <c:pt idx="15">
                  <c:v>61.51969296</c:v>
                </c:pt>
                <c:pt idx="16">
                  <c:v>47.8860582</c:v>
                </c:pt>
                <c:pt idx="17">
                  <c:v>37.3472526</c:v>
                </c:pt>
                <c:pt idx="18">
                  <c:v>47.5386804</c:v>
                </c:pt>
                <c:pt idx="19">
                  <c:v>64.00507139999984</c:v>
                </c:pt>
                <c:pt idx="20">
                  <c:v>30.4440222</c:v>
                </c:pt>
                <c:pt idx="21">
                  <c:v>31.81345548000001</c:v>
                </c:pt>
                <c:pt idx="22">
                  <c:v>75.01577819999981</c:v>
                </c:pt>
                <c:pt idx="23">
                  <c:v>51.4004388</c:v>
                </c:pt>
                <c:pt idx="24">
                  <c:v>55.3430082</c:v>
                </c:pt>
                <c:pt idx="25">
                  <c:v>47.0651148</c:v>
                </c:pt>
                <c:pt idx="26">
                  <c:v>58.9435434</c:v>
                </c:pt>
                <c:pt idx="27">
                  <c:v>81.95826216</c:v>
                </c:pt>
                <c:pt idx="28">
                  <c:v>31.8366432</c:v>
                </c:pt>
                <c:pt idx="29">
                  <c:v>22.1859264</c:v>
                </c:pt>
                <c:pt idx="30">
                  <c:v>22.83907200000001</c:v>
                </c:pt>
                <c:pt idx="31">
                  <c:v>35.2229088</c:v>
                </c:pt>
                <c:pt idx="32">
                  <c:v>60.18288192</c:v>
                </c:pt>
                <c:pt idx="33">
                  <c:v>12.89202192</c:v>
                </c:pt>
                <c:pt idx="34">
                  <c:v>52.88337540000001</c:v>
                </c:pt>
                <c:pt idx="35">
                  <c:v>53.58736404</c:v>
                </c:pt>
                <c:pt idx="36">
                  <c:v>56.35868639999997</c:v>
                </c:pt>
                <c:pt idx="37">
                  <c:v>44.44062755999992</c:v>
                </c:pt>
                <c:pt idx="38">
                  <c:v>57.75051900000001</c:v>
                </c:pt>
                <c:pt idx="39">
                  <c:v>44.3552088</c:v>
                </c:pt>
                <c:pt idx="40">
                  <c:v>60.51986159999993</c:v>
                </c:pt>
                <c:pt idx="41">
                  <c:v>50.337051888</c:v>
                </c:pt>
                <c:pt idx="42">
                  <c:v>15.54871968</c:v>
                </c:pt>
                <c:pt idx="43">
                  <c:v>0.0</c:v>
                </c:pt>
              </c:numCache>
              <c:extLst xmlns:c16r2="http://schemas.microsoft.com/office/drawing/2015/06/chart"/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0D01-4A58-A412-D56345EC1D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1014800"/>
        <c:axId val="1941010896"/>
      </c:lineChart>
      <c:catAx>
        <c:axId val="-19938088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Plant Capacity (MWe)</a:t>
                </a:r>
              </a:p>
            </c:rich>
          </c:tx>
          <c:layout>
            <c:manualLayout>
              <c:xMode val="edge"/>
              <c:yMode val="edge"/>
              <c:x val="0.422569444444444"/>
              <c:y val="0.9522515274213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1007504"/>
        <c:crosses val="autoZero"/>
        <c:auto val="1"/>
        <c:lblAlgn val="ctr"/>
        <c:lblOffset val="100"/>
        <c:tickLblSkip val="10"/>
        <c:noMultiLvlLbl val="0"/>
      </c:catAx>
      <c:valAx>
        <c:axId val="1941007504"/>
        <c:scaling>
          <c:orientation val="minMax"/>
          <c:max val="325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# of Locations</a:t>
                </a:r>
              </a:p>
            </c:rich>
          </c:tx>
          <c:layout>
            <c:manualLayout>
              <c:xMode val="edge"/>
              <c:yMode val="edge"/>
              <c:x val="0.00138888888888889"/>
              <c:y val="0.4062624774075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out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93808896"/>
        <c:crosses val="autoZero"/>
        <c:crossBetween val="midCat"/>
        <c:minorUnit val="25.0"/>
      </c:valAx>
      <c:valAx>
        <c:axId val="1941010896"/>
        <c:scaling>
          <c:orientation val="minMax"/>
          <c:max val="85.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Electric Generation (TWh)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1014800"/>
        <c:crosses val="max"/>
        <c:crossBetween val="midCat"/>
      </c:valAx>
      <c:catAx>
        <c:axId val="194101480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941010896"/>
        <c:crosses val="max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94802859034078"/>
          <c:y val="0.0767516723541694"/>
          <c:w val="0.876599877635732"/>
          <c:h val="0.82264268353079"/>
        </c:manualLayout>
      </c:layout>
      <c:areaChart>
        <c:grouping val="stacked"/>
        <c:varyColors val="0"/>
        <c:ser>
          <c:idx val="0"/>
          <c:order val="0"/>
          <c:tx>
            <c:strRef>
              <c:f>'Summary by Freq.'!$CL$4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rgbClr val="226026"/>
            </a:solidFill>
            <a:ln>
              <a:noFill/>
            </a:ln>
            <a:effectLst/>
          </c:spPr>
          <c:cat>
            <c:numRef>
              <c:f>'Summary by Freq.'!$CR$6:$CR$26</c:f>
              <c:numCache>
                <c:formatCode>General</c:formatCode>
                <c:ptCount val="8"/>
                <c:pt idx="0">
                  <c:v>150.0</c:v>
                </c:pt>
                <c:pt idx="1">
                  <c:v>200.0</c:v>
                </c:pt>
                <c:pt idx="2">
                  <c:v>250.0</c:v>
                </c:pt>
                <c:pt idx="3">
                  <c:v>300.0</c:v>
                </c:pt>
                <c:pt idx="4">
                  <c:v>350.0</c:v>
                </c:pt>
                <c:pt idx="5">
                  <c:v>400.0</c:v>
                </c:pt>
                <c:pt idx="6">
                  <c:v>450.0</c:v>
                </c:pt>
                <c:pt idx="7">
                  <c:v>500.0</c:v>
                </c:pt>
              </c:numCache>
              <c:extLst xmlns:c16r2="http://schemas.microsoft.com/office/drawing/2015/06/chart"/>
            </c:numRef>
          </c:cat>
          <c:val>
            <c:numRef>
              <c:f>'Summary by Freq.'!$CL$6:$CL$26</c:f>
              <c:numCache>
                <c:formatCode>General</c:formatCode>
                <c:ptCount val="8"/>
                <c:pt idx="0">
                  <c:v>7.0</c:v>
                </c:pt>
                <c:pt idx="1">
                  <c:v>5.0</c:v>
                </c:pt>
                <c:pt idx="2">
                  <c:v>7.0</c:v>
                </c:pt>
                <c:pt idx="3">
                  <c:v>9.0</c:v>
                </c:pt>
                <c:pt idx="4">
                  <c:v>10.0</c:v>
                </c:pt>
                <c:pt idx="5">
                  <c:v>8.0</c:v>
                </c:pt>
                <c:pt idx="6">
                  <c:v>10.0</c:v>
                </c:pt>
                <c:pt idx="7">
                  <c:v>3.0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3DE-486B-9C41-C1D04F64519E}"/>
            </c:ext>
          </c:extLst>
        </c:ser>
        <c:ser>
          <c:idx val="1"/>
          <c:order val="1"/>
          <c:tx>
            <c:strRef>
              <c:f>'Summary by Freq.'!$CM$4</c:f>
              <c:strCache>
                <c:ptCount val="1"/>
                <c:pt idx="0">
                  <c:v>Natural Gas</c:v>
                </c:pt>
              </c:strCache>
              <c:extLst xmlns:c15="http://schemas.microsoft.com/office/drawing/2012/chart" xmlns:c16r2="http://schemas.microsoft.com/office/drawing/2015/06/chart"/>
            </c:strRef>
          </c:tx>
          <c:spPr>
            <a:solidFill>
              <a:schemeClr val="bg1">
                <a:lumMod val="65000"/>
              </a:schemeClr>
            </a:solidFill>
            <a:ln w="25400">
              <a:noFill/>
            </a:ln>
            <a:effectLst/>
          </c:spPr>
          <c:cat>
            <c:numRef>
              <c:f>'Summary by Freq.'!$CR$6:$CR$26</c:f>
              <c:numCache>
                <c:formatCode>General</c:formatCode>
                <c:ptCount val="8"/>
                <c:pt idx="0">
                  <c:v>150.0</c:v>
                </c:pt>
                <c:pt idx="1">
                  <c:v>200.0</c:v>
                </c:pt>
                <c:pt idx="2">
                  <c:v>250.0</c:v>
                </c:pt>
                <c:pt idx="3">
                  <c:v>300.0</c:v>
                </c:pt>
                <c:pt idx="4">
                  <c:v>350.0</c:v>
                </c:pt>
                <c:pt idx="5">
                  <c:v>400.0</c:v>
                </c:pt>
                <c:pt idx="6">
                  <c:v>450.0</c:v>
                </c:pt>
                <c:pt idx="7">
                  <c:v>500.0</c:v>
                </c:pt>
              </c:numCache>
              <c:extLst xmlns:c16r2="http://schemas.microsoft.com/office/drawing/2015/06/chart"/>
            </c:numRef>
          </c:cat>
          <c:val>
            <c:numRef>
              <c:f>'Summary by Freq.'!$CM$6:$CM$26</c:f>
              <c:numCache>
                <c:formatCode>General</c:formatCode>
                <c:ptCount val="8"/>
                <c:pt idx="0">
                  <c:v>27.0</c:v>
                </c:pt>
                <c:pt idx="1">
                  <c:v>12.0</c:v>
                </c:pt>
                <c:pt idx="2">
                  <c:v>7.0</c:v>
                </c:pt>
                <c:pt idx="3">
                  <c:v>8.0</c:v>
                </c:pt>
                <c:pt idx="4">
                  <c:v>6.0</c:v>
                </c:pt>
                <c:pt idx="5">
                  <c:v>7.0</c:v>
                </c:pt>
                <c:pt idx="6">
                  <c:v>6.0</c:v>
                </c:pt>
                <c:pt idx="7">
                  <c:v>3.0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3DE-486B-9C41-C1D04F64519E}"/>
            </c:ext>
          </c:extLst>
        </c:ser>
        <c:ser>
          <c:idx val="2"/>
          <c:order val="2"/>
          <c:tx>
            <c:strRef>
              <c:f>'Summary by Freq.'!$CN$4</c:f>
              <c:strCache>
                <c:ptCount val="1"/>
                <c:pt idx="0">
                  <c:v>Petroleum Liquids</c:v>
                </c:pt>
              </c:strCache>
            </c:strRef>
          </c:tx>
          <c:spPr>
            <a:solidFill>
              <a:srgbClr val="76C878"/>
            </a:solidFill>
            <a:ln w="25400">
              <a:noFill/>
            </a:ln>
            <a:effectLst/>
          </c:spPr>
          <c:cat>
            <c:numRef>
              <c:f>'Summary by Freq.'!$CR$6:$CR$26</c:f>
              <c:numCache>
                <c:formatCode>General</c:formatCode>
                <c:ptCount val="8"/>
                <c:pt idx="0">
                  <c:v>150.0</c:v>
                </c:pt>
                <c:pt idx="1">
                  <c:v>200.0</c:v>
                </c:pt>
                <c:pt idx="2">
                  <c:v>250.0</c:v>
                </c:pt>
                <c:pt idx="3">
                  <c:v>300.0</c:v>
                </c:pt>
                <c:pt idx="4">
                  <c:v>350.0</c:v>
                </c:pt>
                <c:pt idx="5">
                  <c:v>400.0</c:v>
                </c:pt>
                <c:pt idx="6">
                  <c:v>450.0</c:v>
                </c:pt>
                <c:pt idx="7">
                  <c:v>500.0</c:v>
                </c:pt>
              </c:numCache>
              <c:extLst xmlns:c16r2="http://schemas.microsoft.com/office/drawing/2015/06/chart"/>
            </c:numRef>
          </c:cat>
          <c:val>
            <c:numRef>
              <c:f>'Summary by Freq.'!$CN$6:$CN$26</c:f>
              <c:numCache>
                <c:formatCode>General</c:formatCode>
                <c:ptCount val="8"/>
                <c:pt idx="0">
                  <c:v>3.0</c:v>
                </c:pt>
                <c:pt idx="1">
                  <c:v>7.0</c:v>
                </c:pt>
                <c:pt idx="2">
                  <c:v>2.0</c:v>
                </c:pt>
                <c:pt idx="3">
                  <c:v>1.0</c:v>
                </c:pt>
                <c:pt idx="4">
                  <c:v>2.0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3DE-486B-9C41-C1D04F64519E}"/>
            </c:ext>
          </c:extLst>
        </c:ser>
        <c:ser>
          <c:idx val="3"/>
          <c:order val="3"/>
          <c:tx>
            <c:strRef>
              <c:f>'Summary by Freq.'!$CO$4</c:f>
              <c:strCache>
                <c:ptCount val="1"/>
                <c:pt idx="0">
                  <c:v>LWR Nuclear</c:v>
                </c:pt>
              </c:strCache>
            </c:strRef>
          </c:tx>
          <c:spPr>
            <a:solidFill>
              <a:schemeClr val="accent4"/>
            </a:solidFill>
            <a:ln w="25400">
              <a:noFill/>
            </a:ln>
            <a:effectLst/>
          </c:spPr>
          <c:cat>
            <c:numRef>
              <c:f>'Summary by Freq.'!$CR$6:$CR$26</c:f>
              <c:numCache>
                <c:formatCode>General</c:formatCode>
                <c:ptCount val="8"/>
                <c:pt idx="0">
                  <c:v>150.0</c:v>
                </c:pt>
                <c:pt idx="1">
                  <c:v>200.0</c:v>
                </c:pt>
                <c:pt idx="2">
                  <c:v>250.0</c:v>
                </c:pt>
                <c:pt idx="3">
                  <c:v>300.0</c:v>
                </c:pt>
                <c:pt idx="4">
                  <c:v>350.0</c:v>
                </c:pt>
                <c:pt idx="5">
                  <c:v>400.0</c:v>
                </c:pt>
                <c:pt idx="6">
                  <c:v>450.0</c:v>
                </c:pt>
                <c:pt idx="7">
                  <c:v>500.0</c:v>
                </c:pt>
              </c:numCache>
              <c:extLst xmlns:c16r2="http://schemas.microsoft.com/office/drawing/2015/06/chart"/>
            </c:numRef>
          </c:cat>
          <c:val>
            <c:numRef>
              <c:f>'Summary by Freq.'!$CO$6:$CO$26</c:f>
              <c:numCache>
                <c:formatCode>General</c:formatCode>
                <c:ptCount val="8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3DE-486B-9C41-C1D04F64519E}"/>
            </c:ext>
          </c:extLst>
        </c:ser>
        <c:ser>
          <c:idx val="4"/>
          <c:order val="4"/>
          <c:tx>
            <c:strRef>
              <c:f>'Summary by Freq.'!$CP$4</c:f>
              <c:strCache>
                <c:ptCount val="1"/>
                <c:pt idx="0">
                  <c:v>Renewables</c:v>
                </c:pt>
              </c:strCache>
              <c:extLst xmlns:c15="http://schemas.microsoft.com/office/drawing/2012/chart" xmlns:c16r2="http://schemas.microsoft.com/office/drawing/2015/06/chart"/>
            </c:strRef>
          </c:tx>
          <c:spPr>
            <a:solidFill>
              <a:srgbClr val="C9C9C9"/>
            </a:solidFill>
            <a:ln w="25400">
              <a:noFill/>
            </a:ln>
            <a:effectLst/>
          </c:spPr>
          <c:cat>
            <c:numRef>
              <c:f>'Summary by Freq.'!$CR$6:$CR$26</c:f>
              <c:numCache>
                <c:formatCode>General</c:formatCode>
                <c:ptCount val="8"/>
                <c:pt idx="0">
                  <c:v>150.0</c:v>
                </c:pt>
                <c:pt idx="1">
                  <c:v>200.0</c:v>
                </c:pt>
                <c:pt idx="2">
                  <c:v>250.0</c:v>
                </c:pt>
                <c:pt idx="3">
                  <c:v>300.0</c:v>
                </c:pt>
                <c:pt idx="4">
                  <c:v>350.0</c:v>
                </c:pt>
                <c:pt idx="5">
                  <c:v>400.0</c:v>
                </c:pt>
                <c:pt idx="6">
                  <c:v>450.0</c:v>
                </c:pt>
                <c:pt idx="7">
                  <c:v>500.0</c:v>
                </c:pt>
              </c:numCache>
              <c:extLst xmlns:c16r2="http://schemas.microsoft.com/office/drawing/2015/06/chart"/>
            </c:numRef>
          </c:cat>
          <c:val>
            <c:numRef>
              <c:f>'Summary by Freq.'!$CP$6:$CP$26</c:f>
              <c:numCache>
                <c:formatCode>General</c:formatCode>
                <c:ptCount val="8"/>
                <c:pt idx="0">
                  <c:v>8.0</c:v>
                </c:pt>
                <c:pt idx="1">
                  <c:v>5.0</c:v>
                </c:pt>
                <c:pt idx="2">
                  <c:v>2.0</c:v>
                </c:pt>
                <c:pt idx="3">
                  <c:v>3.0</c:v>
                </c:pt>
                <c:pt idx="4">
                  <c:v>3.0</c:v>
                </c:pt>
                <c:pt idx="5">
                  <c:v>1.0</c:v>
                </c:pt>
                <c:pt idx="6">
                  <c:v>1.0</c:v>
                </c:pt>
                <c:pt idx="7">
                  <c:v>1.0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3DE-486B-9C41-C1D04F6451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88666368"/>
        <c:axId val="-1988664208"/>
        <c:extLst xmlns:c16r2="http://schemas.microsoft.com/office/drawing/2015/06/chart"/>
      </c:areaChart>
      <c:lineChart>
        <c:grouping val="standard"/>
        <c:varyColors val="0"/>
        <c:ser>
          <c:idx val="5"/>
          <c:order val="5"/>
          <c:tx>
            <c:v>Electric Generation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'Summary by Freq.'!$CR$6:$CR$26</c:f>
              <c:numCache>
                <c:formatCode>General</c:formatCode>
                <c:ptCount val="8"/>
                <c:pt idx="0">
                  <c:v>150.0</c:v>
                </c:pt>
                <c:pt idx="1">
                  <c:v>200.0</c:v>
                </c:pt>
                <c:pt idx="2">
                  <c:v>250.0</c:v>
                </c:pt>
                <c:pt idx="3">
                  <c:v>300.0</c:v>
                </c:pt>
                <c:pt idx="4">
                  <c:v>350.0</c:v>
                </c:pt>
                <c:pt idx="5">
                  <c:v>400.0</c:v>
                </c:pt>
                <c:pt idx="6">
                  <c:v>450.0</c:v>
                </c:pt>
                <c:pt idx="7">
                  <c:v>500.0</c:v>
                </c:pt>
              </c:numCache>
              <c:extLst xmlns:c16r2="http://schemas.microsoft.com/office/drawing/2015/06/chart"/>
            </c:numRef>
          </c:cat>
          <c:val>
            <c:numRef>
              <c:f>'Summary by Freq.'!$DJ$6:$DJ$26</c:f>
              <c:numCache>
                <c:formatCode>0.0</c:formatCode>
                <c:ptCount val="8"/>
                <c:pt idx="0">
                  <c:v>42.008228724</c:v>
                </c:pt>
                <c:pt idx="1">
                  <c:v>38.54023760411008</c:v>
                </c:pt>
                <c:pt idx="2">
                  <c:v>30.912571824</c:v>
                </c:pt>
                <c:pt idx="3">
                  <c:v>43.34669628</c:v>
                </c:pt>
                <c:pt idx="4">
                  <c:v>52.7543406</c:v>
                </c:pt>
                <c:pt idx="5">
                  <c:v>46.77176868</c:v>
                </c:pt>
                <c:pt idx="6">
                  <c:v>55.7224476</c:v>
                </c:pt>
                <c:pt idx="7">
                  <c:v>25.94111939999998</c:v>
                </c:pt>
              </c:numCache>
              <c:extLst xmlns:c16r2="http://schemas.microsoft.com/office/drawing/2015/06/chart"/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53DE-486B-9C41-C1D04F6451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88707792"/>
        <c:axId val="-1988698816"/>
      </c:lineChart>
      <c:catAx>
        <c:axId val="-1988666368"/>
        <c:scaling>
          <c:orientation val="minMax"/>
        </c:scaling>
        <c:delete val="0"/>
        <c:axPos val="b"/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88664208"/>
        <c:crosses val="autoZero"/>
        <c:auto val="1"/>
        <c:lblAlgn val="ctr"/>
        <c:lblOffset val="100"/>
        <c:noMultiLvlLbl val="0"/>
      </c:catAx>
      <c:valAx>
        <c:axId val="-1988664208"/>
        <c:scaling>
          <c:orientation val="minMax"/>
          <c:max val="45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# of Locations</a:t>
                </a:r>
              </a:p>
            </c:rich>
          </c:tx>
          <c:layout>
            <c:manualLayout>
              <c:xMode val="edge"/>
              <c:yMode val="edge"/>
              <c:x val="0.00424489453943897"/>
              <c:y val="0.421902451834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out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88666368"/>
        <c:crosses val="autoZero"/>
        <c:crossBetween val="midCat"/>
      </c:valAx>
      <c:valAx>
        <c:axId val="-198869881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Electric Generation (TWh)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88707792"/>
        <c:crosses val="max"/>
        <c:crossBetween val="midCat"/>
      </c:valAx>
      <c:catAx>
        <c:axId val="-198870779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-1988698816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International Market Opportunities</a:t>
            </a:r>
          </a:p>
          <a:p>
            <a:pPr>
              <a:defRPr/>
            </a:pPr>
            <a:r>
              <a:rPr lang="en-US" dirty="0"/>
              <a:t>Power generation growth from 2025 to 2040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9420650247583"/>
          <c:y val="0.178215741105123"/>
          <c:w val="0.795068590964456"/>
          <c:h val="0.552631190344621"/>
        </c:manualLayout>
      </c:layout>
      <c:areaChart>
        <c:grouping val="stacked"/>
        <c:varyColors val="0"/>
        <c:ser>
          <c:idx val="0"/>
          <c:order val="0"/>
          <c:tx>
            <c:strRef>
              <c:f>'International Addressable'!$S$2</c:f>
              <c:strCache>
                <c:ptCount val="1"/>
                <c:pt idx="0">
                  <c:v>OECD Americas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'International Addressable'!$R$3:$R$6</c:f>
              <c:numCache>
                <c:formatCode>General</c:formatCode>
                <c:ptCount val="4"/>
                <c:pt idx="0">
                  <c:v>2025.0</c:v>
                </c:pt>
                <c:pt idx="1">
                  <c:v>2030.0</c:v>
                </c:pt>
                <c:pt idx="2">
                  <c:v>2035.0</c:v>
                </c:pt>
                <c:pt idx="3">
                  <c:v>2040.0</c:v>
                </c:pt>
              </c:numCache>
            </c:numRef>
          </c:cat>
          <c:val>
            <c:numRef>
              <c:f>'International Addressable'!$S$3:$S$6</c:f>
              <c:numCache>
                <c:formatCode>0</c:formatCode>
                <c:ptCount val="4"/>
                <c:pt idx="0">
                  <c:v>616.0</c:v>
                </c:pt>
                <c:pt idx="1">
                  <c:v>694.0</c:v>
                </c:pt>
                <c:pt idx="2">
                  <c:v>784.0</c:v>
                </c:pt>
                <c:pt idx="3">
                  <c:v>881.0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CA9-45AE-853F-275335D77F6E}"/>
            </c:ext>
          </c:extLst>
        </c:ser>
        <c:ser>
          <c:idx val="1"/>
          <c:order val="1"/>
          <c:tx>
            <c:strRef>
              <c:f>'International Addressable'!$T$2</c:f>
              <c:strCache>
                <c:ptCount val="1"/>
                <c:pt idx="0">
                  <c:v>OECD Europe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'International Addressable'!$R$3:$R$6</c:f>
              <c:numCache>
                <c:formatCode>General</c:formatCode>
                <c:ptCount val="4"/>
                <c:pt idx="0">
                  <c:v>2025.0</c:v>
                </c:pt>
                <c:pt idx="1">
                  <c:v>2030.0</c:v>
                </c:pt>
                <c:pt idx="2">
                  <c:v>2035.0</c:v>
                </c:pt>
                <c:pt idx="3">
                  <c:v>2040.0</c:v>
                </c:pt>
              </c:numCache>
            </c:numRef>
          </c:cat>
          <c:val>
            <c:numRef>
              <c:f>'International Addressable'!$T$3:$T$6</c:f>
              <c:numCache>
                <c:formatCode>0</c:formatCode>
                <c:ptCount val="4"/>
                <c:pt idx="0">
                  <c:v>2682.0</c:v>
                </c:pt>
                <c:pt idx="1">
                  <c:v>2757.0</c:v>
                </c:pt>
                <c:pt idx="2">
                  <c:v>2843.0</c:v>
                </c:pt>
                <c:pt idx="3">
                  <c:v>2910.0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CA9-45AE-853F-275335D77F6E}"/>
            </c:ext>
          </c:extLst>
        </c:ser>
        <c:ser>
          <c:idx val="2"/>
          <c:order val="2"/>
          <c:tx>
            <c:strRef>
              <c:f>'International Addressable'!$U$2</c:f>
              <c:strCache>
                <c:ptCount val="1"/>
                <c:pt idx="0">
                  <c:v>OECD Asia Oceana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'International Addressable'!$R$3:$R$6</c:f>
              <c:numCache>
                <c:formatCode>General</c:formatCode>
                <c:ptCount val="4"/>
                <c:pt idx="0">
                  <c:v>2025.0</c:v>
                </c:pt>
                <c:pt idx="1">
                  <c:v>2030.0</c:v>
                </c:pt>
                <c:pt idx="2">
                  <c:v>2035.0</c:v>
                </c:pt>
                <c:pt idx="3">
                  <c:v>2040.0</c:v>
                </c:pt>
              </c:numCache>
            </c:numRef>
          </c:cat>
          <c:val>
            <c:numRef>
              <c:f>'International Addressable'!$U$3:$U$6</c:f>
              <c:numCache>
                <c:formatCode>0</c:formatCode>
                <c:ptCount val="4"/>
                <c:pt idx="0">
                  <c:v>1127.0</c:v>
                </c:pt>
                <c:pt idx="1">
                  <c:v>1205.0</c:v>
                </c:pt>
                <c:pt idx="2">
                  <c:v>1269.0</c:v>
                </c:pt>
                <c:pt idx="3">
                  <c:v>1314.0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CA9-45AE-853F-275335D77F6E}"/>
            </c:ext>
          </c:extLst>
        </c:ser>
        <c:ser>
          <c:idx val="3"/>
          <c:order val="3"/>
          <c:tx>
            <c:strRef>
              <c:f>'International Addressable'!$V$2</c:f>
              <c:strCache>
                <c:ptCount val="1"/>
                <c:pt idx="0">
                  <c:v>E. Europe Eurasia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'International Addressable'!$R$3:$R$6</c:f>
              <c:numCache>
                <c:formatCode>General</c:formatCode>
                <c:ptCount val="4"/>
                <c:pt idx="0">
                  <c:v>2025.0</c:v>
                </c:pt>
                <c:pt idx="1">
                  <c:v>2030.0</c:v>
                </c:pt>
                <c:pt idx="2">
                  <c:v>2035.0</c:v>
                </c:pt>
                <c:pt idx="3">
                  <c:v>2040.0</c:v>
                </c:pt>
              </c:numCache>
            </c:numRef>
          </c:cat>
          <c:val>
            <c:numRef>
              <c:f>'International Addressable'!$V$3:$V$6</c:f>
              <c:numCache>
                <c:formatCode>0</c:formatCode>
                <c:ptCount val="4"/>
                <c:pt idx="0">
                  <c:v>1894.0</c:v>
                </c:pt>
                <c:pt idx="1">
                  <c:v>2016.0</c:v>
                </c:pt>
                <c:pt idx="2">
                  <c:v>2150.0</c:v>
                </c:pt>
                <c:pt idx="3">
                  <c:v>2263.0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CA9-45AE-853F-275335D77F6E}"/>
            </c:ext>
          </c:extLst>
        </c:ser>
        <c:ser>
          <c:idx val="4"/>
          <c:order val="4"/>
          <c:tx>
            <c:strRef>
              <c:f>'International Addressable'!$W$2</c:f>
              <c:strCache>
                <c:ptCount val="1"/>
                <c:pt idx="0">
                  <c:v>Non-OECD Asia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numRef>
              <c:f>'International Addressable'!$R$3:$R$6</c:f>
              <c:numCache>
                <c:formatCode>General</c:formatCode>
                <c:ptCount val="4"/>
                <c:pt idx="0">
                  <c:v>2025.0</c:v>
                </c:pt>
                <c:pt idx="1">
                  <c:v>2030.0</c:v>
                </c:pt>
                <c:pt idx="2">
                  <c:v>2035.0</c:v>
                </c:pt>
                <c:pt idx="3">
                  <c:v>2040.0</c:v>
                </c:pt>
              </c:numCache>
            </c:numRef>
          </c:cat>
          <c:val>
            <c:numRef>
              <c:f>'International Addressable'!$W$3:$W$6</c:f>
              <c:numCache>
                <c:formatCode>0</c:formatCode>
                <c:ptCount val="4"/>
                <c:pt idx="0">
                  <c:v>1274.0</c:v>
                </c:pt>
                <c:pt idx="1">
                  <c:v>3296.0</c:v>
                </c:pt>
                <c:pt idx="2">
                  <c:v>5235.0</c:v>
                </c:pt>
                <c:pt idx="3">
                  <c:v>6987.0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CA9-45AE-853F-275335D77F6E}"/>
            </c:ext>
          </c:extLst>
        </c:ser>
        <c:ser>
          <c:idx val="5"/>
          <c:order val="5"/>
          <c:tx>
            <c:strRef>
              <c:f>'International Addressable'!$X$2</c:f>
              <c:strCache>
                <c:ptCount val="1"/>
                <c:pt idx="0">
                  <c:v>Middle East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numRef>
              <c:f>'International Addressable'!$R$3:$R$6</c:f>
              <c:numCache>
                <c:formatCode>General</c:formatCode>
                <c:ptCount val="4"/>
                <c:pt idx="0">
                  <c:v>2025.0</c:v>
                </c:pt>
                <c:pt idx="1">
                  <c:v>2030.0</c:v>
                </c:pt>
                <c:pt idx="2">
                  <c:v>2035.0</c:v>
                </c:pt>
                <c:pt idx="3">
                  <c:v>2040.0</c:v>
                </c:pt>
              </c:numCache>
            </c:numRef>
          </c:cat>
          <c:val>
            <c:numRef>
              <c:f>'International Addressable'!$X$3:$X$6</c:f>
              <c:numCache>
                <c:formatCode>0</c:formatCode>
                <c:ptCount val="4"/>
                <c:pt idx="0">
                  <c:v>224.0</c:v>
                </c:pt>
                <c:pt idx="1">
                  <c:v>425.0</c:v>
                </c:pt>
                <c:pt idx="2">
                  <c:v>619.0</c:v>
                </c:pt>
                <c:pt idx="3">
                  <c:v>770.0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CA9-45AE-853F-275335D77F6E}"/>
            </c:ext>
          </c:extLst>
        </c:ser>
        <c:ser>
          <c:idx val="6"/>
          <c:order val="6"/>
          <c:tx>
            <c:strRef>
              <c:f>'International Addressable'!$Y$2</c:f>
              <c:strCache>
                <c:ptCount val="1"/>
                <c:pt idx="0">
                  <c:v>Africa</c:v>
                </c:pt>
              </c:strCache>
            </c:strRef>
          </c:tx>
          <c:spPr>
            <a:solidFill>
              <a:srgbClr val="226026"/>
            </a:solidFill>
            <a:ln>
              <a:noFill/>
            </a:ln>
            <a:effectLst/>
          </c:spPr>
          <c:cat>
            <c:numRef>
              <c:f>'International Addressable'!$R$3:$R$6</c:f>
              <c:numCache>
                <c:formatCode>General</c:formatCode>
                <c:ptCount val="4"/>
                <c:pt idx="0">
                  <c:v>2025.0</c:v>
                </c:pt>
                <c:pt idx="1">
                  <c:v>2030.0</c:v>
                </c:pt>
                <c:pt idx="2">
                  <c:v>2035.0</c:v>
                </c:pt>
                <c:pt idx="3">
                  <c:v>2040.0</c:v>
                </c:pt>
              </c:numCache>
            </c:numRef>
          </c:cat>
          <c:val>
            <c:numRef>
              <c:f>'International Addressable'!$Y$3:$Y$6</c:f>
              <c:numCache>
                <c:formatCode>0</c:formatCode>
                <c:ptCount val="4"/>
                <c:pt idx="0">
                  <c:v>316.0</c:v>
                </c:pt>
                <c:pt idx="1">
                  <c:v>568.0</c:v>
                </c:pt>
                <c:pt idx="2">
                  <c:v>893.0</c:v>
                </c:pt>
                <c:pt idx="3">
                  <c:v>1291.0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CA9-45AE-853F-275335D77F6E}"/>
            </c:ext>
          </c:extLst>
        </c:ser>
        <c:ser>
          <c:idx val="7"/>
          <c:order val="7"/>
          <c:tx>
            <c:strRef>
              <c:f>'International Addressable'!$Z$2</c:f>
              <c:strCache>
                <c:ptCount val="1"/>
                <c:pt idx="0">
                  <c:v>Latin America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cat>
            <c:numRef>
              <c:f>'International Addressable'!$R$3:$R$6</c:f>
              <c:numCache>
                <c:formatCode>General</c:formatCode>
                <c:ptCount val="4"/>
                <c:pt idx="0">
                  <c:v>2025.0</c:v>
                </c:pt>
                <c:pt idx="1">
                  <c:v>2030.0</c:v>
                </c:pt>
                <c:pt idx="2">
                  <c:v>2035.0</c:v>
                </c:pt>
                <c:pt idx="3">
                  <c:v>2040.0</c:v>
                </c:pt>
              </c:numCache>
            </c:numRef>
          </c:cat>
          <c:val>
            <c:numRef>
              <c:f>'International Addressable'!$Z$3:$Z$6</c:f>
              <c:numCache>
                <c:formatCode>0</c:formatCode>
                <c:ptCount val="4"/>
                <c:pt idx="0">
                  <c:v>489.0</c:v>
                </c:pt>
                <c:pt idx="1">
                  <c:v>686.0</c:v>
                </c:pt>
                <c:pt idx="2">
                  <c:v>902.0</c:v>
                </c:pt>
                <c:pt idx="3">
                  <c:v>1118.0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CA9-45AE-853F-275335D77F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88475776"/>
        <c:axId val="-1988472608"/>
      </c:areaChart>
      <c:catAx>
        <c:axId val="-1988475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1988472608"/>
        <c:crosses val="autoZero"/>
        <c:auto val="1"/>
        <c:lblAlgn val="ctr"/>
        <c:lblOffset val="100"/>
        <c:noMultiLvlLbl val="0"/>
      </c:catAx>
      <c:valAx>
        <c:axId val="-1988472608"/>
        <c:scaling>
          <c:orientation val="minMax"/>
          <c:max val="18000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Generation (TWh)</a:t>
                </a:r>
              </a:p>
            </c:rich>
          </c:tx>
          <c:layout>
            <c:manualLayout>
              <c:xMode val="edge"/>
              <c:yMode val="edge"/>
              <c:x val="0.00855340532449485"/>
              <c:y val="0.36141593096317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1988475776"/>
        <c:crosses val="autoZero"/>
        <c:crossBetween val="midCat"/>
        <c:majorUnit val="2500.0"/>
        <c:minorUnit val="1000.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800"/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12040106828752"/>
          <c:y val="0.0191731295948066"/>
          <c:w val="0.922714117972096"/>
          <c:h val="0.501116093801892"/>
        </c:manualLayout>
      </c:layout>
      <c:stockChart>
        <c:ser>
          <c:idx val="0"/>
          <c:order val="0"/>
          <c:tx>
            <c:strRef>
              <c:f>Sheet1!$B$1</c:f>
              <c:strCache>
                <c:ptCount val="1"/>
                <c:pt idx="0">
                  <c:v>High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District Heating</c:v>
                </c:pt>
                <c:pt idx="1">
                  <c:v>Desalination</c:v>
                </c:pt>
                <c:pt idx="2">
                  <c:v>Urea Synthesis</c:v>
                </c:pt>
                <c:pt idx="3">
                  <c:v>Pulp Production</c:v>
                </c:pt>
                <c:pt idx="4">
                  <c:v>Oil Refinery</c:v>
                </c:pt>
                <c:pt idx="5">
                  <c:v>Crude Oil Desulphurization</c:v>
                </c:pt>
                <c:pt idx="6">
                  <c:v>Petroleum Refineries</c:v>
                </c:pt>
                <c:pt idx="7">
                  <c:v>Synthetic Gas Production</c:v>
                </c:pt>
                <c:pt idx="8">
                  <c:v>Butadine Production</c:v>
                </c:pt>
                <c:pt idx="9">
                  <c:v>Ethylene Production</c:v>
                </c:pt>
                <c:pt idx="10">
                  <c:v>Hydrogen Production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100.0</c:v>
                </c:pt>
                <c:pt idx="1">
                  <c:v>180.0</c:v>
                </c:pt>
                <c:pt idx="2">
                  <c:v>250.0</c:v>
                </c:pt>
                <c:pt idx="3">
                  <c:v>400.0</c:v>
                </c:pt>
                <c:pt idx="4">
                  <c:v>400.0</c:v>
                </c:pt>
                <c:pt idx="5">
                  <c:v>500.0</c:v>
                </c:pt>
                <c:pt idx="6">
                  <c:v>550.0</c:v>
                </c:pt>
                <c:pt idx="7">
                  <c:v>850.0</c:v>
                </c:pt>
                <c:pt idx="8">
                  <c:v>700.0</c:v>
                </c:pt>
                <c:pt idx="9">
                  <c:v>900.0</c:v>
                </c:pt>
                <c:pt idx="10">
                  <c:v>1000.0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7B8-464A-94C8-ED6DF1F136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Low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District Heating</c:v>
                </c:pt>
                <c:pt idx="1">
                  <c:v>Desalination</c:v>
                </c:pt>
                <c:pt idx="2">
                  <c:v>Urea Synthesis</c:v>
                </c:pt>
                <c:pt idx="3">
                  <c:v>Pulp Production</c:v>
                </c:pt>
                <c:pt idx="4">
                  <c:v>Oil Refinery</c:v>
                </c:pt>
                <c:pt idx="5">
                  <c:v>Crude Oil Desulphurization</c:v>
                </c:pt>
                <c:pt idx="6">
                  <c:v>Petroleum Refineries</c:v>
                </c:pt>
                <c:pt idx="7">
                  <c:v>Synthetic Gas Production</c:v>
                </c:pt>
                <c:pt idx="8">
                  <c:v>Butadine Production</c:v>
                </c:pt>
                <c:pt idx="9">
                  <c:v>Ethylene Production</c:v>
                </c:pt>
                <c:pt idx="10">
                  <c:v>Hydrogen Production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0.0</c:v>
                </c:pt>
                <c:pt idx="1">
                  <c:v>100.0</c:v>
                </c:pt>
                <c:pt idx="2">
                  <c:v>190.0</c:v>
                </c:pt>
                <c:pt idx="3">
                  <c:v>200.0</c:v>
                </c:pt>
                <c:pt idx="4">
                  <c:v>300.0</c:v>
                </c:pt>
                <c:pt idx="5">
                  <c:v>300.0</c:v>
                </c:pt>
                <c:pt idx="6">
                  <c:v>450.0</c:v>
                </c:pt>
                <c:pt idx="7">
                  <c:v>500.0</c:v>
                </c:pt>
                <c:pt idx="8">
                  <c:v>600.0</c:v>
                </c:pt>
                <c:pt idx="9">
                  <c:v>650.0</c:v>
                </c:pt>
                <c:pt idx="10">
                  <c:v>700.0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7B8-464A-94C8-ED6DF1F1365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Close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dot"/>
            <c:size val="3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Sheet1!$A$2:$A$12</c:f>
              <c:strCache>
                <c:ptCount val="11"/>
                <c:pt idx="0">
                  <c:v>District Heating</c:v>
                </c:pt>
                <c:pt idx="1">
                  <c:v>Desalination</c:v>
                </c:pt>
                <c:pt idx="2">
                  <c:v>Urea Synthesis</c:v>
                </c:pt>
                <c:pt idx="3">
                  <c:v>Pulp Production</c:v>
                </c:pt>
                <c:pt idx="4">
                  <c:v>Oil Refinery</c:v>
                </c:pt>
                <c:pt idx="5">
                  <c:v>Crude Oil Desulphurization</c:v>
                </c:pt>
                <c:pt idx="6">
                  <c:v>Petroleum Refineries</c:v>
                </c:pt>
                <c:pt idx="7">
                  <c:v>Synthetic Gas Production</c:v>
                </c:pt>
                <c:pt idx="8">
                  <c:v>Butadine Production</c:v>
                </c:pt>
                <c:pt idx="9">
                  <c:v>Ethylene Production</c:v>
                </c:pt>
                <c:pt idx="10">
                  <c:v>Hydrogen Production</c:v>
                </c:pt>
              </c:strCache>
            </c:strRef>
          </c:cat>
          <c:val>
            <c:numRef>
              <c:f>Sheet1!$D$2:$D$12</c:f>
              <c:numCache>
                <c:formatCode>General</c:formatCode>
                <c:ptCount val="11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7B8-464A-94C8-ED6DF1F136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88900" cap="flat" cmpd="sng" algn="ctr">
              <a:solidFill>
                <a:srgbClr val="C00000"/>
              </a:solidFill>
              <a:round/>
            </a:ln>
            <a:effectLst/>
          </c:spPr>
        </c:hiLowLines>
        <c:axId val="1912282752"/>
        <c:axId val="1912284800"/>
      </c:stockChart>
      <c:catAx>
        <c:axId val="1912282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2284800"/>
        <c:crosses val="autoZero"/>
        <c:auto val="1"/>
        <c:lblAlgn val="ctr"/>
        <c:lblOffset val="100"/>
        <c:noMultiLvlLbl val="0"/>
      </c:catAx>
      <c:valAx>
        <c:axId val="1912284800"/>
        <c:scaling>
          <c:orientation val="minMax"/>
          <c:max val="100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2282752"/>
        <c:crosses val="autoZero"/>
        <c:crossBetween val="between"/>
        <c:majorUnit val="100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International Market Opportunities</a:t>
            </a:r>
          </a:p>
          <a:p>
            <a:pPr>
              <a:defRPr/>
            </a:pPr>
            <a:r>
              <a:rPr lang="en-US" dirty="0"/>
              <a:t>Power generation growth from 2025 to 2040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9420650247583"/>
          <c:y val="0.178215741105123"/>
          <c:w val="0.795068590964456"/>
          <c:h val="0.552631190344621"/>
        </c:manualLayout>
      </c:layout>
      <c:areaChart>
        <c:grouping val="stacked"/>
        <c:varyColors val="0"/>
        <c:ser>
          <c:idx val="0"/>
          <c:order val="0"/>
          <c:tx>
            <c:strRef>
              <c:f>'International Addressable'!$S$2</c:f>
              <c:strCache>
                <c:ptCount val="1"/>
                <c:pt idx="0">
                  <c:v>OECD Americas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'International Addressable'!$R$3:$R$6</c:f>
              <c:numCache>
                <c:formatCode>General</c:formatCode>
                <c:ptCount val="4"/>
                <c:pt idx="0">
                  <c:v>2025.0</c:v>
                </c:pt>
                <c:pt idx="1">
                  <c:v>2030.0</c:v>
                </c:pt>
                <c:pt idx="2">
                  <c:v>2035.0</c:v>
                </c:pt>
                <c:pt idx="3">
                  <c:v>2040.0</c:v>
                </c:pt>
              </c:numCache>
            </c:numRef>
          </c:cat>
          <c:val>
            <c:numRef>
              <c:f>'International Addressable'!$S$3:$S$6</c:f>
              <c:numCache>
                <c:formatCode>0</c:formatCode>
                <c:ptCount val="4"/>
                <c:pt idx="0">
                  <c:v>616.0</c:v>
                </c:pt>
                <c:pt idx="1">
                  <c:v>694.0</c:v>
                </c:pt>
                <c:pt idx="2">
                  <c:v>784.0</c:v>
                </c:pt>
                <c:pt idx="3">
                  <c:v>881.0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CA9-45AE-853F-275335D77F6E}"/>
            </c:ext>
          </c:extLst>
        </c:ser>
        <c:ser>
          <c:idx val="1"/>
          <c:order val="1"/>
          <c:tx>
            <c:strRef>
              <c:f>'International Addressable'!$T$2</c:f>
              <c:strCache>
                <c:ptCount val="1"/>
                <c:pt idx="0">
                  <c:v>OECD Europe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'International Addressable'!$R$3:$R$6</c:f>
              <c:numCache>
                <c:formatCode>General</c:formatCode>
                <c:ptCount val="4"/>
                <c:pt idx="0">
                  <c:v>2025.0</c:v>
                </c:pt>
                <c:pt idx="1">
                  <c:v>2030.0</c:v>
                </c:pt>
                <c:pt idx="2">
                  <c:v>2035.0</c:v>
                </c:pt>
                <c:pt idx="3">
                  <c:v>2040.0</c:v>
                </c:pt>
              </c:numCache>
            </c:numRef>
          </c:cat>
          <c:val>
            <c:numRef>
              <c:f>'International Addressable'!$T$3:$T$6</c:f>
              <c:numCache>
                <c:formatCode>0</c:formatCode>
                <c:ptCount val="4"/>
                <c:pt idx="0">
                  <c:v>2682.0</c:v>
                </c:pt>
                <c:pt idx="1">
                  <c:v>2757.0</c:v>
                </c:pt>
                <c:pt idx="2">
                  <c:v>2843.0</c:v>
                </c:pt>
                <c:pt idx="3">
                  <c:v>2910.0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CA9-45AE-853F-275335D77F6E}"/>
            </c:ext>
          </c:extLst>
        </c:ser>
        <c:ser>
          <c:idx val="2"/>
          <c:order val="2"/>
          <c:tx>
            <c:strRef>
              <c:f>'International Addressable'!$U$2</c:f>
              <c:strCache>
                <c:ptCount val="1"/>
                <c:pt idx="0">
                  <c:v>OECD Asia Oceana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'International Addressable'!$R$3:$R$6</c:f>
              <c:numCache>
                <c:formatCode>General</c:formatCode>
                <c:ptCount val="4"/>
                <c:pt idx="0">
                  <c:v>2025.0</c:v>
                </c:pt>
                <c:pt idx="1">
                  <c:v>2030.0</c:v>
                </c:pt>
                <c:pt idx="2">
                  <c:v>2035.0</c:v>
                </c:pt>
                <c:pt idx="3">
                  <c:v>2040.0</c:v>
                </c:pt>
              </c:numCache>
            </c:numRef>
          </c:cat>
          <c:val>
            <c:numRef>
              <c:f>'International Addressable'!$U$3:$U$6</c:f>
              <c:numCache>
                <c:formatCode>0</c:formatCode>
                <c:ptCount val="4"/>
                <c:pt idx="0">
                  <c:v>1127.0</c:v>
                </c:pt>
                <c:pt idx="1">
                  <c:v>1205.0</c:v>
                </c:pt>
                <c:pt idx="2">
                  <c:v>1269.0</c:v>
                </c:pt>
                <c:pt idx="3">
                  <c:v>1314.0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CA9-45AE-853F-275335D77F6E}"/>
            </c:ext>
          </c:extLst>
        </c:ser>
        <c:ser>
          <c:idx val="3"/>
          <c:order val="3"/>
          <c:tx>
            <c:strRef>
              <c:f>'International Addressable'!$V$2</c:f>
              <c:strCache>
                <c:ptCount val="1"/>
                <c:pt idx="0">
                  <c:v>E. Europe Eurasia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'International Addressable'!$R$3:$R$6</c:f>
              <c:numCache>
                <c:formatCode>General</c:formatCode>
                <c:ptCount val="4"/>
                <c:pt idx="0">
                  <c:v>2025.0</c:v>
                </c:pt>
                <c:pt idx="1">
                  <c:v>2030.0</c:v>
                </c:pt>
                <c:pt idx="2">
                  <c:v>2035.0</c:v>
                </c:pt>
                <c:pt idx="3">
                  <c:v>2040.0</c:v>
                </c:pt>
              </c:numCache>
            </c:numRef>
          </c:cat>
          <c:val>
            <c:numRef>
              <c:f>'International Addressable'!$V$3:$V$6</c:f>
              <c:numCache>
                <c:formatCode>0</c:formatCode>
                <c:ptCount val="4"/>
                <c:pt idx="0">
                  <c:v>1894.0</c:v>
                </c:pt>
                <c:pt idx="1">
                  <c:v>2016.0</c:v>
                </c:pt>
                <c:pt idx="2">
                  <c:v>2150.0</c:v>
                </c:pt>
                <c:pt idx="3">
                  <c:v>2263.0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CA9-45AE-853F-275335D77F6E}"/>
            </c:ext>
          </c:extLst>
        </c:ser>
        <c:ser>
          <c:idx val="4"/>
          <c:order val="4"/>
          <c:tx>
            <c:strRef>
              <c:f>'International Addressable'!$W$2</c:f>
              <c:strCache>
                <c:ptCount val="1"/>
                <c:pt idx="0">
                  <c:v>Non-OECD Asia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numRef>
              <c:f>'International Addressable'!$R$3:$R$6</c:f>
              <c:numCache>
                <c:formatCode>General</c:formatCode>
                <c:ptCount val="4"/>
                <c:pt idx="0">
                  <c:v>2025.0</c:v>
                </c:pt>
                <c:pt idx="1">
                  <c:v>2030.0</c:v>
                </c:pt>
                <c:pt idx="2">
                  <c:v>2035.0</c:v>
                </c:pt>
                <c:pt idx="3">
                  <c:v>2040.0</c:v>
                </c:pt>
              </c:numCache>
            </c:numRef>
          </c:cat>
          <c:val>
            <c:numRef>
              <c:f>'International Addressable'!$W$3:$W$6</c:f>
              <c:numCache>
                <c:formatCode>0</c:formatCode>
                <c:ptCount val="4"/>
                <c:pt idx="0">
                  <c:v>1274.0</c:v>
                </c:pt>
                <c:pt idx="1">
                  <c:v>3296.0</c:v>
                </c:pt>
                <c:pt idx="2">
                  <c:v>5235.0</c:v>
                </c:pt>
                <c:pt idx="3">
                  <c:v>6987.0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CA9-45AE-853F-275335D77F6E}"/>
            </c:ext>
          </c:extLst>
        </c:ser>
        <c:ser>
          <c:idx val="5"/>
          <c:order val="5"/>
          <c:tx>
            <c:strRef>
              <c:f>'International Addressable'!$X$2</c:f>
              <c:strCache>
                <c:ptCount val="1"/>
                <c:pt idx="0">
                  <c:v>Middle East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numRef>
              <c:f>'International Addressable'!$R$3:$R$6</c:f>
              <c:numCache>
                <c:formatCode>General</c:formatCode>
                <c:ptCount val="4"/>
                <c:pt idx="0">
                  <c:v>2025.0</c:v>
                </c:pt>
                <c:pt idx="1">
                  <c:v>2030.0</c:v>
                </c:pt>
                <c:pt idx="2">
                  <c:v>2035.0</c:v>
                </c:pt>
                <c:pt idx="3">
                  <c:v>2040.0</c:v>
                </c:pt>
              </c:numCache>
            </c:numRef>
          </c:cat>
          <c:val>
            <c:numRef>
              <c:f>'International Addressable'!$X$3:$X$6</c:f>
              <c:numCache>
                <c:formatCode>0</c:formatCode>
                <c:ptCount val="4"/>
                <c:pt idx="0">
                  <c:v>224.0</c:v>
                </c:pt>
                <c:pt idx="1">
                  <c:v>425.0</c:v>
                </c:pt>
                <c:pt idx="2">
                  <c:v>619.0</c:v>
                </c:pt>
                <c:pt idx="3">
                  <c:v>770.0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CA9-45AE-853F-275335D77F6E}"/>
            </c:ext>
          </c:extLst>
        </c:ser>
        <c:ser>
          <c:idx val="6"/>
          <c:order val="6"/>
          <c:tx>
            <c:strRef>
              <c:f>'International Addressable'!$Y$2</c:f>
              <c:strCache>
                <c:ptCount val="1"/>
                <c:pt idx="0">
                  <c:v>Africa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numRef>
              <c:f>'International Addressable'!$R$3:$R$6</c:f>
              <c:numCache>
                <c:formatCode>General</c:formatCode>
                <c:ptCount val="4"/>
                <c:pt idx="0">
                  <c:v>2025.0</c:v>
                </c:pt>
                <c:pt idx="1">
                  <c:v>2030.0</c:v>
                </c:pt>
                <c:pt idx="2">
                  <c:v>2035.0</c:v>
                </c:pt>
                <c:pt idx="3">
                  <c:v>2040.0</c:v>
                </c:pt>
              </c:numCache>
            </c:numRef>
          </c:cat>
          <c:val>
            <c:numRef>
              <c:f>'International Addressable'!$Y$3:$Y$6</c:f>
              <c:numCache>
                <c:formatCode>0</c:formatCode>
                <c:ptCount val="4"/>
                <c:pt idx="0">
                  <c:v>316.0</c:v>
                </c:pt>
                <c:pt idx="1">
                  <c:v>568.0</c:v>
                </c:pt>
                <c:pt idx="2">
                  <c:v>893.0</c:v>
                </c:pt>
                <c:pt idx="3">
                  <c:v>1291.0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CA9-45AE-853F-275335D77F6E}"/>
            </c:ext>
          </c:extLst>
        </c:ser>
        <c:ser>
          <c:idx val="7"/>
          <c:order val="7"/>
          <c:tx>
            <c:strRef>
              <c:f>'International Addressable'!$Z$2</c:f>
              <c:strCache>
                <c:ptCount val="1"/>
                <c:pt idx="0">
                  <c:v>Latin America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cat>
            <c:numRef>
              <c:f>'International Addressable'!$R$3:$R$6</c:f>
              <c:numCache>
                <c:formatCode>General</c:formatCode>
                <c:ptCount val="4"/>
                <c:pt idx="0">
                  <c:v>2025.0</c:v>
                </c:pt>
                <c:pt idx="1">
                  <c:v>2030.0</c:v>
                </c:pt>
                <c:pt idx="2">
                  <c:v>2035.0</c:v>
                </c:pt>
                <c:pt idx="3">
                  <c:v>2040.0</c:v>
                </c:pt>
              </c:numCache>
            </c:numRef>
          </c:cat>
          <c:val>
            <c:numRef>
              <c:f>'International Addressable'!$Z$3:$Z$6</c:f>
              <c:numCache>
                <c:formatCode>0</c:formatCode>
                <c:ptCount val="4"/>
                <c:pt idx="0">
                  <c:v>489.0</c:v>
                </c:pt>
                <c:pt idx="1">
                  <c:v>686.0</c:v>
                </c:pt>
                <c:pt idx="2">
                  <c:v>902.0</c:v>
                </c:pt>
                <c:pt idx="3">
                  <c:v>1118.0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CA9-45AE-853F-275335D77F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89162784"/>
        <c:axId val="1989165072"/>
      </c:areaChart>
      <c:catAx>
        <c:axId val="198916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989165072"/>
        <c:crosses val="autoZero"/>
        <c:auto val="1"/>
        <c:lblAlgn val="ctr"/>
        <c:lblOffset val="100"/>
        <c:noMultiLvlLbl val="0"/>
      </c:catAx>
      <c:valAx>
        <c:axId val="1989165072"/>
        <c:scaling>
          <c:orientation val="minMax"/>
          <c:max val="18000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Generation (TWh)</a:t>
                </a:r>
              </a:p>
            </c:rich>
          </c:tx>
          <c:layout>
            <c:manualLayout>
              <c:xMode val="edge"/>
              <c:yMode val="edge"/>
              <c:x val="0.00855340532449485"/>
              <c:y val="0.36141593096317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989162784"/>
        <c:crosses val="autoZero"/>
        <c:crossBetween val="midCat"/>
        <c:majorUnit val="2500.0"/>
        <c:minorUnit val="1000.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800"/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>
      <a:outerShdw blurRad="50800" dist="38100" algn="l" rotWithShape="0">
        <a:prstClr val="black">
          <a:alpha val="40000"/>
        </a:prstClr>
      </a:outerShdw>
    </a:effectLst>
  </c:spPr>
  <c:txPr>
    <a:bodyPr/>
    <a:lstStyle/>
    <a:p>
      <a:pPr>
        <a:defRPr sz="10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8DD001-FC28-4F5B-9D41-F7110787C3E0}" type="doc">
      <dgm:prSet loTypeId="urn:microsoft.com/office/officeart/2009/3/layout/DescendingProcess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6A0CCF-2399-4261-A84C-F05F9D25BC5B}">
      <dgm:prSet phldrT="[Text]" custT="1"/>
      <dgm:spPr/>
      <dgm:t>
        <a:bodyPr/>
        <a:lstStyle/>
        <a:p>
          <a:r>
            <a:rPr lang="en-US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~ </a:t>
          </a:r>
          <a:r>
            <a:rPr lang="en-US" sz="1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19,000 </a:t>
          </a:r>
          <a:r>
            <a:rPr lang="en-US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TRISO coated particles in each pebble</a:t>
          </a:r>
          <a:endParaRPr lang="en-US" sz="1200" dirty="0"/>
        </a:p>
      </dgm:t>
    </dgm:pt>
    <dgm:pt modelId="{2608FF2E-718A-41F1-BCE6-B30BE68ABCB0}" type="sibTrans" cxnId="{FC573E56-B2BE-4462-8B25-BE16EAEE1292}">
      <dgm:prSet/>
      <dgm:spPr/>
      <dgm:t>
        <a:bodyPr/>
        <a:lstStyle/>
        <a:p>
          <a:endParaRPr lang="en-US"/>
        </a:p>
      </dgm:t>
    </dgm:pt>
    <dgm:pt modelId="{03B42B4F-EFF9-4B31-95BF-B7EC4F1B7CE2}" type="parTrans" cxnId="{FC573E56-B2BE-4462-8B25-BE16EAEE1292}">
      <dgm:prSet/>
      <dgm:spPr/>
      <dgm:t>
        <a:bodyPr/>
        <a:lstStyle/>
        <a:p>
          <a:endParaRPr lang="en-US"/>
        </a:p>
      </dgm:t>
    </dgm:pt>
    <dgm:pt modelId="{E8CCD776-5952-490A-A5FD-4B489CDD9653}" type="pres">
      <dgm:prSet presAssocID="{3F8DD001-FC28-4F5B-9D41-F7110787C3E0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US"/>
        </a:p>
      </dgm:t>
    </dgm:pt>
    <dgm:pt modelId="{6ECC60D6-B340-44B5-8CBF-4606E0202EDF}" type="pres">
      <dgm:prSet presAssocID="{3F8DD001-FC28-4F5B-9D41-F7110787C3E0}" presName="arrowNode" presStyleLbl="node1" presStyleIdx="0" presStyleCnt="1" custAng="17763818" custLinFactNeighborX="4174" custLinFactNeighborY="-679"/>
      <dgm:spPr/>
    </dgm:pt>
    <dgm:pt modelId="{6E00AAFA-FCB2-4F23-99D7-12164774EEF0}" type="pres">
      <dgm:prSet presAssocID="{236A0CCF-2399-4261-A84C-F05F9D25BC5B}" presName="txNode1" presStyleLbl="revTx" presStyleIdx="0" presStyleCnt="1" custScaleY="171209" custLinFactY="15158" custLinFactNeighborX="-982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8967BA-2345-B141-BA94-CA508D20BAA4}" type="presOf" srcId="{236A0CCF-2399-4261-A84C-F05F9D25BC5B}" destId="{6E00AAFA-FCB2-4F23-99D7-12164774EEF0}" srcOrd="0" destOrd="0" presId="urn:microsoft.com/office/officeart/2009/3/layout/DescendingProcess"/>
    <dgm:cxn modelId="{FC573E56-B2BE-4462-8B25-BE16EAEE1292}" srcId="{3F8DD001-FC28-4F5B-9D41-F7110787C3E0}" destId="{236A0CCF-2399-4261-A84C-F05F9D25BC5B}" srcOrd="0" destOrd="0" parTransId="{03B42B4F-EFF9-4B31-95BF-B7EC4F1B7CE2}" sibTransId="{2608FF2E-718A-41F1-BCE6-B30BE68ABCB0}"/>
    <dgm:cxn modelId="{9DC67A4C-EC2B-D94E-AEB3-D1CA66EFE3A0}" type="presOf" srcId="{3F8DD001-FC28-4F5B-9D41-F7110787C3E0}" destId="{E8CCD776-5952-490A-A5FD-4B489CDD9653}" srcOrd="0" destOrd="0" presId="urn:microsoft.com/office/officeart/2009/3/layout/DescendingProcess"/>
    <dgm:cxn modelId="{69AD5FEC-73DE-BA48-8176-22BF03EECA70}" type="presParOf" srcId="{E8CCD776-5952-490A-A5FD-4B489CDD9653}" destId="{6ECC60D6-B340-44B5-8CBF-4606E0202EDF}" srcOrd="0" destOrd="0" presId="urn:microsoft.com/office/officeart/2009/3/layout/DescendingProcess"/>
    <dgm:cxn modelId="{AE5CB6FA-320C-E046-BB9D-A4FCAA7A2596}" type="presParOf" srcId="{E8CCD776-5952-490A-A5FD-4B489CDD9653}" destId="{6E00AAFA-FCB2-4F23-99D7-12164774EEF0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C97EE9-6822-45A3-A3D8-A2F04D85F78F}" type="doc">
      <dgm:prSet loTypeId="urn:microsoft.com/office/officeart/2009/3/layout/DescendingProcess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27A74C-8A95-4F1A-BCB9-6E202C2651DB}">
      <dgm:prSet phldrT="[Text]" custT="1"/>
      <dgm:spPr/>
      <dgm:t>
        <a:bodyPr/>
        <a:lstStyle/>
        <a:p>
          <a:r>
            <a: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≈220 000 pebbles in the core</a:t>
          </a:r>
        </a:p>
      </dgm:t>
    </dgm:pt>
    <dgm:pt modelId="{65D89595-D3BE-4155-AB09-5384E65445E1}" type="parTrans" cxnId="{C6A8871C-D9A3-4130-86F3-248F3B1920AB}">
      <dgm:prSet/>
      <dgm:spPr/>
      <dgm:t>
        <a:bodyPr/>
        <a:lstStyle/>
        <a:p>
          <a:endParaRPr lang="en-US"/>
        </a:p>
      </dgm:t>
    </dgm:pt>
    <dgm:pt modelId="{78EFF8BB-CB83-408C-B62B-40A1B9A75752}" type="sibTrans" cxnId="{C6A8871C-D9A3-4130-86F3-248F3B1920AB}">
      <dgm:prSet/>
      <dgm:spPr/>
      <dgm:t>
        <a:bodyPr/>
        <a:lstStyle/>
        <a:p>
          <a:endParaRPr lang="en-US"/>
        </a:p>
      </dgm:t>
    </dgm:pt>
    <dgm:pt modelId="{33F0DB0F-8F9F-495C-AF45-02E198DCAD22}" type="pres">
      <dgm:prSet presAssocID="{ABC97EE9-6822-45A3-A3D8-A2F04D85F78F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US"/>
        </a:p>
      </dgm:t>
    </dgm:pt>
    <dgm:pt modelId="{8D1701B9-5238-4130-A82D-21E60E94C8B3}" type="pres">
      <dgm:prSet presAssocID="{ABC97EE9-6822-45A3-A3D8-A2F04D85F78F}" presName="arrowNode" presStyleLbl="node1" presStyleIdx="0" presStyleCnt="1" custAng="20209884" custLinFactNeighborX="-36013" custLinFactNeighborY="-20811"/>
      <dgm:spPr/>
    </dgm:pt>
    <dgm:pt modelId="{5EBF0135-1F61-4EE8-9870-5676C46777C4}" type="pres">
      <dgm:prSet presAssocID="{1527A74C-8A95-4F1A-BCB9-6E202C2651DB}" presName="txNode1" presStyleLbl="revTx" presStyleIdx="0" presStyleCnt="1" custScaleX="153870" custScaleY="167213" custLinFactY="77979" custLinFactNeighborX="-1285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084603-F527-A240-B1C1-E97482994A0D}" type="presOf" srcId="{ABC97EE9-6822-45A3-A3D8-A2F04D85F78F}" destId="{33F0DB0F-8F9F-495C-AF45-02E198DCAD22}" srcOrd="0" destOrd="0" presId="urn:microsoft.com/office/officeart/2009/3/layout/DescendingProcess"/>
    <dgm:cxn modelId="{C6A8871C-D9A3-4130-86F3-248F3B1920AB}" srcId="{ABC97EE9-6822-45A3-A3D8-A2F04D85F78F}" destId="{1527A74C-8A95-4F1A-BCB9-6E202C2651DB}" srcOrd="0" destOrd="0" parTransId="{65D89595-D3BE-4155-AB09-5384E65445E1}" sibTransId="{78EFF8BB-CB83-408C-B62B-40A1B9A75752}"/>
    <dgm:cxn modelId="{F4C09AC9-93D9-3540-A300-5C875B19A283}" type="presOf" srcId="{1527A74C-8A95-4F1A-BCB9-6E202C2651DB}" destId="{5EBF0135-1F61-4EE8-9870-5676C46777C4}" srcOrd="0" destOrd="0" presId="urn:microsoft.com/office/officeart/2009/3/layout/DescendingProcess"/>
    <dgm:cxn modelId="{C8CEBA68-6154-B243-9D9A-599D3C5C280B}" type="presParOf" srcId="{33F0DB0F-8F9F-495C-AF45-02E198DCAD22}" destId="{8D1701B9-5238-4130-A82D-21E60E94C8B3}" srcOrd="0" destOrd="0" presId="urn:microsoft.com/office/officeart/2009/3/layout/DescendingProcess"/>
    <dgm:cxn modelId="{82930AA7-6AEA-1849-881D-539A1FA31DE9}" type="presParOf" srcId="{33F0DB0F-8F9F-495C-AF45-02E198DCAD22}" destId="{5EBF0135-1F61-4EE8-9870-5676C46777C4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CC60D6-B340-44B5-8CBF-4606E0202EDF}">
      <dsp:nvSpPr>
        <dsp:cNvPr id="0" name=""/>
        <dsp:cNvSpPr/>
      </dsp:nvSpPr>
      <dsp:spPr>
        <a:xfrm rot="560192">
          <a:off x="722318" y="737845"/>
          <a:ext cx="2886240" cy="2012793"/>
        </a:xfrm>
        <a:prstGeom prst="swooshArrow">
          <a:avLst>
            <a:gd name="adj1" fmla="val 16310"/>
            <a:gd name="adj2" fmla="val 313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00AAFA-FCB2-4F23-99D7-12164774EEF0}">
      <dsp:nvSpPr>
        <dsp:cNvPr id="0" name=""/>
        <dsp:cNvSpPr/>
      </dsp:nvSpPr>
      <dsp:spPr>
        <a:xfrm>
          <a:off x="395123" y="520802"/>
          <a:ext cx="1360773" cy="915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~ </a:t>
          </a:r>
          <a:r>
            <a:rPr lang="en-US" sz="1600" kern="1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19,000 </a:t>
          </a:r>
          <a:r>
            <a:rPr lang="en-US" sz="1600" kern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TRISO coated particles in each pebble</a:t>
          </a:r>
          <a:endParaRPr lang="en-US" sz="1200" kern="1200" dirty="0"/>
        </a:p>
      </dsp:txBody>
      <dsp:txXfrm>
        <a:off x="395123" y="520802"/>
        <a:ext cx="1360773" cy="9158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1701B9-5238-4130-A82D-21E60E94C8B3}">
      <dsp:nvSpPr>
        <dsp:cNvPr id="0" name=""/>
        <dsp:cNvSpPr/>
      </dsp:nvSpPr>
      <dsp:spPr>
        <a:xfrm rot="3006258">
          <a:off x="332747" y="40964"/>
          <a:ext cx="1990325" cy="1388003"/>
        </a:xfrm>
        <a:prstGeom prst="swooshArrow">
          <a:avLst>
            <a:gd name="adj1" fmla="val 16310"/>
            <a:gd name="adj2" fmla="val 313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BF0135-1F61-4EE8-9870-5676C46777C4}">
      <dsp:nvSpPr>
        <dsp:cNvPr id="0" name=""/>
        <dsp:cNvSpPr/>
      </dsp:nvSpPr>
      <dsp:spPr>
        <a:xfrm>
          <a:off x="0" y="594569"/>
          <a:ext cx="1443880" cy="616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≈220 000 pebbles in the core</a:t>
          </a:r>
        </a:p>
      </dsp:txBody>
      <dsp:txXfrm>
        <a:off x="0" y="594569"/>
        <a:ext cx="1443880" cy="616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0.07692</cdr:x>
      <cdr:y>0.02556</cdr:y>
    </cdr:from>
    <cdr:to>
      <cdr:x>0.90117</cdr:x>
      <cdr:y>0.09105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668193" y="135468"/>
          <a:ext cx="7160056" cy="3471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0.36989</cdr:x>
      <cdr:y>0.30637</cdr:y>
    </cdr:from>
    <cdr:to>
      <cdr:x>0.62689</cdr:x>
      <cdr:y>0.36387</cdr:y>
    </cdr:to>
    <cdr:sp macro="" textlink="">
      <cdr:nvSpPr>
        <cdr:cNvPr id="12" name="Rectangle 11"/>
        <cdr:cNvSpPr/>
      </cdr:nvSpPr>
      <cdr:spPr>
        <a:xfrm xmlns:a="http://schemas.openxmlformats.org/drawingml/2006/main">
          <a:off x="2965242" y="933507"/>
          <a:ext cx="2060235" cy="1752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dk1">
            <a:shade val="50000"/>
          </a:schemeClr>
        </a:lnRef>
        <a:fillRef xmlns:a="http://schemas.openxmlformats.org/drawingml/2006/main" idx="1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sz="900" b="1" dirty="0">
              <a:solidFill>
                <a:sysClr val="windowText" lastClr="000000"/>
              </a:solidFill>
            </a:rPr>
            <a:t>Xe-100 $84/MWh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38145" cy="465744"/>
          </a:xfrm>
          <a:prstGeom prst="rect">
            <a:avLst/>
          </a:prstGeom>
        </p:spPr>
        <p:txBody>
          <a:bodyPr vert="horz" lIns="88117" tIns="44060" rIns="88117" bIns="44060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4" y="1"/>
            <a:ext cx="3038145" cy="465744"/>
          </a:xfrm>
          <a:prstGeom prst="rect">
            <a:avLst/>
          </a:prstGeom>
        </p:spPr>
        <p:txBody>
          <a:bodyPr vert="horz" lIns="88117" tIns="44060" rIns="88117" bIns="44060" rtlCol="0"/>
          <a:lstStyle>
            <a:lvl1pPr algn="r">
              <a:defRPr sz="1100"/>
            </a:lvl1pPr>
          </a:lstStyle>
          <a:p>
            <a:fld id="{A286A2AE-9E38-4F15-AB7A-2AB18674291F}" type="datetimeFigureOut">
              <a:rPr lang="en-US" smtClean="0"/>
              <a:t>7/24/17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30658"/>
            <a:ext cx="3038145" cy="465742"/>
          </a:xfrm>
          <a:prstGeom prst="rect">
            <a:avLst/>
          </a:prstGeom>
        </p:spPr>
        <p:txBody>
          <a:bodyPr vert="horz" lIns="88117" tIns="44060" rIns="88117" bIns="44060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</p:spPr>
        <p:txBody>
          <a:bodyPr vert="horz" lIns="88117" tIns="44060" rIns="88117" bIns="44060" rtlCol="0" anchor="b"/>
          <a:lstStyle>
            <a:lvl1pPr algn="r">
              <a:defRPr sz="1100"/>
            </a:lvl1pPr>
          </a:lstStyle>
          <a:p>
            <a:fld id="{333FDE4C-B9C8-413F-B4BF-8C66F7C1A6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962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5"/>
          </a:xfrm>
          <a:prstGeom prst="rect">
            <a:avLst/>
          </a:prstGeom>
        </p:spPr>
        <p:txBody>
          <a:bodyPr vert="horz" lIns="92794" tIns="46396" rIns="92794" bIns="46396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2"/>
            <a:ext cx="3037840" cy="466435"/>
          </a:xfrm>
          <a:prstGeom prst="rect">
            <a:avLst/>
          </a:prstGeom>
        </p:spPr>
        <p:txBody>
          <a:bodyPr vert="horz" lIns="92794" tIns="46396" rIns="92794" bIns="46396" rtlCol="0"/>
          <a:lstStyle>
            <a:lvl1pPr algn="r">
              <a:defRPr sz="1100"/>
            </a:lvl1pPr>
          </a:lstStyle>
          <a:p>
            <a:fld id="{21CA0835-8BA8-4F1C-93B7-46A4AB386CF0}" type="datetimeFigureOut">
              <a:rPr lang="en-US" smtClean="0"/>
              <a:t>7/24/17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2050"/>
            <a:ext cx="4184650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94" tIns="46396" rIns="92794" bIns="4639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5"/>
            <a:ext cx="5608320" cy="3660458"/>
          </a:xfrm>
          <a:prstGeom prst="rect">
            <a:avLst/>
          </a:prstGeom>
        </p:spPr>
        <p:txBody>
          <a:bodyPr vert="horz" lIns="92794" tIns="46396" rIns="92794" bIns="4639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0"/>
            <a:ext cx="3037840" cy="466434"/>
          </a:xfrm>
          <a:prstGeom prst="rect">
            <a:avLst/>
          </a:prstGeom>
        </p:spPr>
        <p:txBody>
          <a:bodyPr vert="horz" lIns="92794" tIns="46396" rIns="92794" bIns="46396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70"/>
            <a:ext cx="3037840" cy="466434"/>
          </a:xfrm>
          <a:prstGeom prst="rect">
            <a:avLst/>
          </a:prstGeom>
        </p:spPr>
        <p:txBody>
          <a:bodyPr vert="horz" lIns="92794" tIns="46396" rIns="92794" bIns="46396" rtlCol="0" anchor="b"/>
          <a:lstStyle>
            <a:lvl1pPr algn="r">
              <a:defRPr sz="1100"/>
            </a:lvl1pPr>
          </a:lstStyle>
          <a:p>
            <a:fld id="{4D11DE05-FF28-4C2A-8196-6091237E37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958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1DE05-FF28-4C2A-8196-6091237E37B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19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4075346" y="10704749"/>
            <a:ext cx="3117197" cy="5627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7192" tIns="48596" rIns="97192" bIns="48596" anchor="b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A76D4C7C-FCC0-4FEE-8437-B2FEFA0D82E8}" type="slidenum">
              <a:rPr lang="en-GB" altLang="en-GB" sz="1300"/>
              <a:pPr algn="r"/>
              <a:t>28</a:t>
            </a:fld>
            <a:endParaRPr lang="en-GB" altLang="en-GB" sz="13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9533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1DE05-FF28-4C2A-8196-6091237E37B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954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1DE05-FF28-4C2A-8196-6091237E37B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976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Building this new</a:t>
            </a:r>
            <a:r>
              <a:rPr lang="en-US" baseline="0" dirty="0"/>
              <a:t> reactor is a huge endeavor – you need a lot of partners and a lot of different endeavors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1DE05-FF28-4C2A-8196-6091237E37B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345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122" indent="-158122">
              <a:buFont typeface="Arial" panose="020B0604020202020204" pitchFamily="34" charset="0"/>
              <a:buChar char="•"/>
            </a:pPr>
            <a:r>
              <a:rPr lang="en-US" dirty="0"/>
              <a:t>Key Message: the system’s</a:t>
            </a:r>
            <a:r>
              <a:rPr lang="en-US" baseline="0" dirty="0"/>
              <a:t> underlying principles are all </a:t>
            </a:r>
            <a:r>
              <a:rPr lang="en-US" dirty="0"/>
              <a:t>proven &amp; validated; we don’t focus on “research”</a:t>
            </a:r>
            <a:r>
              <a:rPr lang="en-US" baseline="0" dirty="0"/>
              <a:t> as much as optimization &amp; development.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1DE05-FF28-4C2A-8196-6091237E37B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59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1DE05-FF28-4C2A-8196-6091237E37B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621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1DE05-FF28-4C2A-8196-6091237E37B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128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4075346" y="10704749"/>
            <a:ext cx="3117197" cy="5627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7192" tIns="48596" rIns="97192" bIns="48596" anchor="b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B8B8D9FD-5E49-4616-8CEA-63E9D025E957}" type="slidenum">
              <a:rPr lang="en-GB" altLang="en-GB" sz="1300"/>
              <a:pPr algn="r"/>
              <a:t>26</a:t>
            </a:fld>
            <a:endParaRPr lang="en-GB" altLang="en-GB" sz="13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3090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B53C183-D72C-460F-B61D-0405D7D89AEA}" type="slidenum">
              <a:rPr lang="en-US" altLang="en-US" sz="1300"/>
              <a:pPr eaLnBrk="1" hangingPunct="1"/>
              <a:t>27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447287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41B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rgbClr val="6E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12571" y="3346973"/>
            <a:ext cx="6063970" cy="620254"/>
          </a:xfrm>
        </p:spPr>
        <p:txBody>
          <a:bodyPr anchor="b">
            <a:noAutofit/>
          </a:bodyPr>
          <a:lstStyle>
            <a:lvl1pPr algn="r">
              <a:lnSpc>
                <a:spcPct val="85000"/>
              </a:lnSpc>
              <a:defRPr sz="3600" spc="-50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2571" y="3983129"/>
            <a:ext cx="6063970" cy="338263"/>
          </a:xfrm>
        </p:spPr>
        <p:txBody>
          <a:bodyPr lIns="91440" rIns="91440">
            <a:noAutofit/>
          </a:bodyPr>
          <a:lstStyle>
            <a:lvl1pPr marL="0" indent="0" algn="r">
              <a:spcBef>
                <a:spcPts val="0"/>
              </a:spcBef>
              <a:buNone/>
              <a:defRPr sz="2400" b="0" cap="none" spc="200" baseline="0">
                <a:solidFill>
                  <a:srgbClr val="41B649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612571" y="3967227"/>
            <a:ext cx="6073042" cy="6059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227411" y="6454367"/>
            <a:ext cx="21749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© 2017 X Energy LLC</a:t>
            </a:r>
            <a:endParaRPr lang="en-US" dirty="0"/>
          </a:p>
        </p:txBody>
      </p:sp>
      <p:sp>
        <p:nvSpPr>
          <p:cNvPr id="21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5445784" y="644552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Proprietary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782218" y="5815747"/>
            <a:ext cx="2904582" cy="354167"/>
          </a:xfrm>
        </p:spPr>
        <p:txBody>
          <a:bodyPr anchor="b">
            <a:normAutofit/>
          </a:bodyPr>
          <a:lstStyle>
            <a:lvl1pPr marL="174625" indent="0" algn="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5782218" y="5208097"/>
            <a:ext cx="2903395" cy="607650"/>
          </a:xfrm>
        </p:spPr>
        <p:txBody>
          <a:bodyPr>
            <a:noAutofit/>
          </a:bodyPr>
          <a:lstStyle>
            <a:lvl1pPr marL="174625" indent="0" algn="r">
              <a:buNone/>
              <a:defRPr sz="1800">
                <a:solidFill>
                  <a:schemeClr val="tx1"/>
                </a:solidFill>
              </a:defRPr>
            </a:lvl1pPr>
            <a:lvl2pPr marL="201168" indent="0" algn="r">
              <a:buFont typeface="Arial" panose="020B0604020202020204" pitchFamily="34" charset="0"/>
              <a:buNone/>
              <a:defRPr sz="1600" baseline="0">
                <a:solidFill>
                  <a:srgbClr val="41B649"/>
                </a:solidFill>
              </a:defRPr>
            </a:lvl2pPr>
            <a:lvl3pPr marL="384048" indent="0" algn="r">
              <a:buNone/>
              <a:defRPr sz="1800">
                <a:solidFill>
                  <a:srgbClr val="6E6F73"/>
                </a:solidFill>
              </a:defRPr>
            </a:lvl3pPr>
            <a:lvl4pPr marL="58738" indent="0" algn="r">
              <a:buNone/>
              <a:defRPr sz="1600">
                <a:solidFill>
                  <a:srgbClr val="41B649"/>
                </a:solidFill>
              </a:defRPr>
            </a:lvl4pPr>
          </a:lstStyle>
          <a:p>
            <a:pPr lvl="0"/>
            <a:r>
              <a:rPr lang="en-US" dirty="0"/>
              <a:t>Presenter1</a:t>
            </a:r>
          </a:p>
          <a:p>
            <a:pPr lvl="1"/>
            <a:r>
              <a:rPr lang="en-US" dirty="0"/>
              <a:t>Title</a:t>
            </a:r>
          </a:p>
          <a:p>
            <a:pPr lvl="1"/>
            <a:r>
              <a:rPr lang="en-US" dirty="0"/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81" b="18499"/>
          <a:stretch/>
        </p:blipFill>
        <p:spPr>
          <a:xfrm>
            <a:off x="2668673" y="463470"/>
            <a:ext cx="3806654" cy="18682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069" y="6452521"/>
            <a:ext cx="382331" cy="365126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6" name="Picture 5" descr="X-energy_Commitments_LetterSize_2016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2" r="56349" b="9523"/>
          <a:stretch/>
        </p:blipFill>
        <p:spPr>
          <a:xfrm>
            <a:off x="0" y="655417"/>
            <a:ext cx="2313214" cy="567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6923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0807" y="990600"/>
            <a:ext cx="8686800" cy="5486400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●"/>
              <a:defRPr sz="2000"/>
            </a:lvl1pPr>
            <a:lvl2pPr marL="457200" indent="-227013">
              <a:buFont typeface="Arial" panose="020B0604020202020204" pitchFamily="34" charset="0"/>
              <a:buChar char="–"/>
              <a:defRPr sz="2000"/>
            </a:lvl2pPr>
            <a:lvl3pPr marL="685800" indent="-231775">
              <a:buFont typeface="Arial" panose="020B0604020202020204" pitchFamily="34" charset="0"/>
              <a:buChar char="■"/>
              <a:defRPr sz="2000"/>
            </a:lvl3pPr>
            <a:lvl4pPr marL="914400" indent="-228600">
              <a:buSzPct val="100000"/>
              <a:buFont typeface="Arial" panose="020B0604020202020204" pitchFamily="34" charset="0"/>
              <a:buChar char="–"/>
              <a:defRPr sz="2000"/>
            </a:lvl4pPr>
            <a:lvl5pPr marL="1143000" indent="-228600">
              <a:buFont typeface="Arial" panose="020B0604020202020204" pitchFamily="34" charset="0"/>
              <a:buChar char="►"/>
              <a:defRPr sz="20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2808346" y="6675120"/>
            <a:ext cx="1854203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© 2017 X Energy LLC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7047" y="6675120"/>
            <a:ext cx="984019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662548" y="6675120"/>
            <a:ext cx="2894499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Proprietary</a:t>
            </a:r>
            <a:endParaRPr lang="en-US" dirty="0"/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20807" y="73058"/>
            <a:ext cx="8686800" cy="702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449195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20806" y="990601"/>
            <a:ext cx="4206240" cy="5486399"/>
          </a:xfrm>
        </p:spPr>
        <p:txBody>
          <a:bodyPr>
            <a:norm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defRPr sz="2000"/>
            </a:lvl1pPr>
            <a:lvl2pPr marL="4572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■"/>
              <a:defRPr sz="2000"/>
            </a:lvl3pPr>
            <a:lvl4pPr marL="9144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000"/>
            </a:lvl4pPr>
            <a:lvl5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►"/>
              <a:defRPr sz="20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220807" y="98182"/>
            <a:ext cx="8686800" cy="702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701367" y="998913"/>
            <a:ext cx="4206240" cy="5486399"/>
          </a:xfrm>
        </p:spPr>
        <p:txBody>
          <a:bodyPr>
            <a:norm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defRPr sz="2000"/>
            </a:lvl1pPr>
            <a:lvl2pPr marL="4572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■"/>
              <a:defRPr sz="2000"/>
            </a:lvl3pPr>
            <a:lvl4pPr marL="9144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000"/>
            </a:lvl4pPr>
            <a:lvl5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►"/>
              <a:defRPr sz="20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2808346" y="6675120"/>
            <a:ext cx="1854203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© 2017 X Energy LLC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7047" y="6675120"/>
            <a:ext cx="984019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662548" y="6675120"/>
            <a:ext cx="2894499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Proprietary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5066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20807" y="98182"/>
            <a:ext cx="8686800" cy="702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808346" y="6675120"/>
            <a:ext cx="1854203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© 2017 X Energy LLC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7047" y="6675120"/>
            <a:ext cx="984019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662548" y="6675120"/>
            <a:ext cx="2894499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Proprietary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44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0854" y="3132327"/>
            <a:ext cx="7962293" cy="702611"/>
          </a:xfrm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2017 X Energy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62548" y="6675120"/>
            <a:ext cx="2894499" cy="182880"/>
          </a:xfrm>
        </p:spPr>
        <p:txBody>
          <a:bodyPr/>
          <a:lstStyle/>
          <a:p>
            <a:r>
              <a:rPr lang="en-US"/>
              <a:t>Proprietary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325092" y="5462847"/>
            <a:ext cx="5228055" cy="65532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89743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86000" y="4489906"/>
            <a:ext cx="4572000" cy="206210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41B649"/>
                </a:solidFill>
              </a:rPr>
              <a:t>X</a:t>
            </a:r>
            <a:r>
              <a:rPr lang="en-US" sz="2400" baseline="0" dirty="0">
                <a:solidFill>
                  <a:srgbClr val="41B649"/>
                </a:solidFill>
              </a:rPr>
              <a:t> E</a:t>
            </a:r>
            <a:r>
              <a:rPr lang="en-US" sz="2400" dirty="0">
                <a:solidFill>
                  <a:srgbClr val="41B649"/>
                </a:solidFill>
              </a:rPr>
              <a:t>nergy, LLC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/>
                </a:solidFill>
              </a:rPr>
              <a:t>7701 Greenbelt Road, Suite 320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/>
                </a:solidFill>
              </a:rPr>
              <a:t>Greenbelt, MD  20770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/>
                </a:solidFill>
              </a:rPr>
              <a:t>Phone: 301.358.5600</a:t>
            </a:r>
          </a:p>
          <a:p>
            <a:pPr marL="0" indent="0" algn="ctr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chemeClr val="tx1"/>
                </a:solidFill>
              </a:rPr>
              <a:t>www.</a:t>
            </a:r>
            <a:r>
              <a:rPr lang="en-US" sz="1800" dirty="0">
                <a:solidFill>
                  <a:srgbClr val="41B649"/>
                </a:solidFill>
              </a:rPr>
              <a:t>x-energy</a:t>
            </a:r>
            <a:r>
              <a:rPr lang="en-US" sz="1800" dirty="0">
                <a:solidFill>
                  <a:schemeClr val="tx1"/>
                </a:solidFill>
              </a:rPr>
              <a:t>.com</a:t>
            </a:r>
          </a:p>
          <a:p>
            <a:pPr marL="0" indent="0" algn="ctr">
              <a:buNone/>
            </a:pPr>
            <a:r>
              <a:rPr lang="en-US" sz="1600" i="1" dirty="0">
                <a:solidFill>
                  <a:srgbClr val="41B649"/>
                </a:solidFill>
              </a:rPr>
              <a:t>@xenergynuclear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66613" y="67702"/>
            <a:ext cx="8656581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dirty="0">
                <a:solidFill>
                  <a:schemeClr val="tx1"/>
                </a:solidFill>
                <a:latin typeface="+mj-lt"/>
              </a:rPr>
              <a:t>Contact Information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2808346" y="6675120"/>
            <a:ext cx="1854203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© 2017 X Energy LLC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7047" y="6675120"/>
            <a:ext cx="984019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662548" y="6675120"/>
            <a:ext cx="2894499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Proprietary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17812" t="2347" r="30428" b="21964"/>
          <a:stretch/>
        </p:blipFill>
        <p:spPr>
          <a:xfrm>
            <a:off x="0" y="922713"/>
            <a:ext cx="9144000" cy="3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11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2017 X Energy LLC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7B5EA-0FF9-4D8A-9AD7-669299CE08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41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8490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6352"/>
            <a:ext cx="9144000" cy="2316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620522"/>
            <a:ext cx="9144001" cy="45720"/>
          </a:xfrm>
          <a:prstGeom prst="rect">
            <a:avLst/>
          </a:prstGeom>
          <a:solidFill>
            <a:srgbClr val="6E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5313" y="98182"/>
            <a:ext cx="7962293" cy="702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07" y="990600"/>
            <a:ext cx="8686800" cy="548639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08346" y="6675120"/>
            <a:ext cx="1854203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© 2017 X Energy LLC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7047" y="6675120"/>
            <a:ext cx="984019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906572"/>
            <a:ext cx="9144000" cy="0"/>
          </a:xfrm>
          <a:prstGeom prst="line">
            <a:avLst/>
          </a:prstGeom>
          <a:ln w="31750">
            <a:solidFill>
              <a:srgbClr val="41B6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66" y="6462046"/>
            <a:ext cx="382331" cy="365126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50000"/>
              </a:prstClr>
            </a:outerShdw>
          </a:effectLst>
        </p:spPr>
      </p:pic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662548" y="6675120"/>
            <a:ext cx="2995551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Proprietary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9841" cy="81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696" r:id="rId3"/>
    <p:sldLayoutId id="2147483698" r:id="rId4"/>
    <p:sldLayoutId id="2147483710" r:id="rId5"/>
    <p:sldLayoutId id="2147483707" r:id="rId6"/>
    <p:sldLayoutId id="2147483712" r:id="rId7"/>
    <p:sldLayoutId id="2147483713" r:id="rId8"/>
  </p:sldLayoutIdLst>
  <p:hf hdr="0" ftr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41B649"/>
        </a:buClr>
        <a:buSzPct val="70000"/>
        <a:buFont typeface="Arial" panose="020B0604020202020204" pitchFamily="34" charset="0"/>
        <a:buChar char="●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41B649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41B649"/>
        </a:buClr>
        <a:buSzPct val="70000"/>
        <a:buFont typeface="Arial" panose="020B0604020202020204" pitchFamily="34" charset="0"/>
        <a:buChar char="■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41B649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41B649"/>
        </a:buClr>
        <a:buSzPct val="65000"/>
        <a:buFont typeface="Arial" panose="020B0604020202020204" pitchFamily="34" charset="0"/>
        <a:buChar char="►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624" userDrawn="1">
          <p15:clr>
            <a:srgbClr val="F26B43"/>
          </p15:clr>
        </p15:guide>
        <p15:guide id="2" orient="horz" pos="4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gif"/><Relationship Id="rId12" Type="http://schemas.openxmlformats.org/officeDocument/2006/relationships/image" Target="../media/image27.png"/><Relationship Id="rId13" Type="http://schemas.openxmlformats.org/officeDocument/2006/relationships/image" Target="../media/image28.gif"/><Relationship Id="rId14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2.jpeg"/><Relationship Id="rId7" Type="http://schemas.openxmlformats.org/officeDocument/2006/relationships/image" Target="../media/image18.png"/><Relationship Id="rId8" Type="http://schemas.openxmlformats.org/officeDocument/2006/relationships/image" Target="../media/image23.jpe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0.png"/><Relationship Id="rId5" Type="http://schemas.openxmlformats.org/officeDocument/2006/relationships/image" Target="../media/image44.png"/><Relationship Id="rId6" Type="http://schemas.openxmlformats.org/officeDocument/2006/relationships/diagramData" Target="../diagrams/data2.xml"/><Relationship Id="rId7" Type="http://schemas.openxmlformats.org/officeDocument/2006/relationships/diagramLayout" Target="../diagrams/layout2.xml"/><Relationship Id="rId8" Type="http://schemas.openxmlformats.org/officeDocument/2006/relationships/diagramQuickStyle" Target="../diagrams/quickStyle2.xml"/><Relationship Id="rId9" Type="http://schemas.openxmlformats.org/officeDocument/2006/relationships/diagramColors" Target="../diagrams/colors2.xml"/><Relationship Id="rId10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hyperlink" Target="https://www.eia.gov/tools/faqs/faq.cfm?id=667&amp;t=2" TargetMode="Externa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gt-inc.com)/" TargetMode="External"/><Relationship Id="rId4" Type="http://schemas.openxmlformats.org/officeDocument/2006/relationships/hyperlink" Target="http://www.axiomspace.com/" TargetMode="External"/><Relationship Id="rId5" Type="http://schemas.openxmlformats.org/officeDocument/2006/relationships/hyperlink" Target="http://www.intuitivemachines.com/" TargetMode="External"/><Relationship Id="rId6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2139" y="3346973"/>
            <a:ext cx="6344402" cy="620254"/>
          </a:xfrm>
        </p:spPr>
        <p:txBody>
          <a:bodyPr/>
          <a:lstStyle/>
          <a:p>
            <a:pPr algn="ctr"/>
            <a:r>
              <a:rPr lang="en-US" dirty="0"/>
              <a:t>X-energy and the Xe-100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463822" y="5475111"/>
            <a:ext cx="3222978" cy="694803"/>
          </a:xfrm>
        </p:spPr>
        <p:txBody>
          <a:bodyPr>
            <a:noAutofit/>
          </a:bodyPr>
          <a:lstStyle/>
          <a:p>
            <a:r>
              <a:rPr lang="en-US" sz="2000" dirty="0" smtClean="0"/>
              <a:t>Harlan Bowers, President</a:t>
            </a:r>
          </a:p>
          <a:p>
            <a:r>
              <a:rPr lang="en-US" sz="2000" dirty="0" smtClean="0"/>
              <a:t>July</a:t>
            </a:r>
            <a:r>
              <a:rPr lang="en-US" sz="2000" dirty="0" smtClean="0"/>
              <a:t> 25, </a:t>
            </a:r>
            <a:r>
              <a:rPr lang="en-US" sz="2000" dirty="0"/>
              <a:t>2017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American Nuclear Society</a:t>
            </a:r>
            <a:endParaRPr lang="en-US" dirty="0" smtClean="0"/>
          </a:p>
          <a:p>
            <a:r>
              <a:rPr lang="en-US" dirty="0" smtClean="0"/>
              <a:t>San Diego Chapter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388996" y="6600824"/>
            <a:ext cx="2478029" cy="104775"/>
          </a:xfrm>
          <a:prstGeom prst="rect">
            <a:avLst/>
          </a:prstGeom>
        </p:spPr>
        <p:txBody>
          <a:bodyPr/>
          <a:lstStyle/>
          <a:p>
            <a:r>
              <a:rPr lang="en-US" sz="1000" dirty="0">
                <a:solidFill>
                  <a:schemeClr val="bg1"/>
                </a:solidFill>
              </a:rPr>
              <a:t>© 2017 X Energy, LLC, all rights reserved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9109" y="6418261"/>
            <a:ext cx="3086100" cy="365125"/>
          </a:xfrm>
        </p:spPr>
        <p:txBody>
          <a:bodyPr/>
          <a:lstStyle/>
          <a:p>
            <a:r>
              <a:rPr lang="en-US" dirty="0"/>
              <a:t>@xenergynuclear</a:t>
            </a:r>
          </a:p>
        </p:txBody>
      </p:sp>
    </p:spTree>
    <p:extLst>
      <p:ext uri="{BB962C8B-B14F-4D97-AF65-F5344CB8AC3E}">
        <p14:creationId xmlns:p14="http://schemas.microsoft.com/office/powerpoint/2010/main" val="166206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4443" y="3287949"/>
            <a:ext cx="5175114" cy="3189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" name="Content Placeholder 6"/>
          <p:cNvGraphicFramePr>
            <a:graphicFrameLocks/>
          </p:cNvGraphicFramePr>
          <p:nvPr>
            <p:extLst/>
          </p:nvPr>
        </p:nvGraphicFramePr>
        <p:xfrm>
          <a:off x="1497786" y="3000777"/>
          <a:ext cx="5661771" cy="3476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20807" y="1016358"/>
            <a:ext cx="5368623" cy="548640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600" dirty="0"/>
              <a:t>Growth of global demand for electricity is expected to be more than double by 2040. X-energy is taking a two-step approach to pursue these opportunities:</a:t>
            </a:r>
          </a:p>
          <a:p>
            <a:pPr marL="230187" lvl="1" indent="0">
              <a:spcAft>
                <a:spcPts val="600"/>
              </a:spcAft>
              <a:buNone/>
            </a:pPr>
            <a:r>
              <a:rPr lang="en-US" sz="1600" b="1" dirty="0"/>
              <a:t>Near-Term: </a:t>
            </a:r>
            <a:r>
              <a:rPr lang="en-US" sz="1600" dirty="0"/>
              <a:t>large, developed nations with existing U.S. 123 Agreements. </a:t>
            </a:r>
          </a:p>
          <a:p>
            <a:pPr marL="230187" lvl="1" indent="0">
              <a:spcAft>
                <a:spcPts val="600"/>
              </a:spcAft>
              <a:buNone/>
            </a:pPr>
            <a:r>
              <a:rPr lang="en-US" sz="1600" b="1" dirty="0"/>
              <a:t>Long-Term: </a:t>
            </a:r>
            <a:r>
              <a:rPr lang="en-US" sz="1600" dirty="0"/>
              <a:t>countries with tremendous growth potential and proven interest in using nuclear energy.</a:t>
            </a: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© 2017 X Energy, LLC, all rights reserved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40509" y="73058"/>
            <a:ext cx="8067098" cy="70261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Aharoni" panose="02010803020104030203" pitchFamily="2" charset="-79"/>
              </a:rPr>
              <a:t>International Markets</a:t>
            </a: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557047" y="6675120"/>
            <a:ext cx="984019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638" y="996151"/>
            <a:ext cx="3358903" cy="251765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962956" y="6583997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z="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Energy. Reimagined.</a:t>
            </a:r>
          </a:p>
        </p:txBody>
      </p:sp>
    </p:spTree>
    <p:extLst>
      <p:ext uri="{BB962C8B-B14F-4D97-AF65-F5344CB8AC3E}">
        <p14:creationId xmlns:p14="http://schemas.microsoft.com/office/powerpoint/2010/main" val="177319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69243" y="98182"/>
            <a:ext cx="8038363" cy="702611"/>
          </a:xfrm>
        </p:spPr>
        <p:txBody>
          <a:bodyPr>
            <a:noAutofit/>
          </a:bodyPr>
          <a:lstStyle/>
          <a:p>
            <a:r>
              <a:rPr lang="en-US" sz="4000" dirty="0"/>
              <a:t>Temperature Ranges for Process Heat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X Energy, LLC, all rights reserved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Nuclear Energy. Reimagined.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2362200"/>
          <a:ext cx="8686800" cy="483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76520" y="1169721"/>
            <a:ext cx="2634621" cy="307777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LWR: 0° C – 250° 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8398" y="1896021"/>
            <a:ext cx="5468500" cy="307777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Xe-100: 0° C – 565° C</a:t>
            </a:r>
          </a:p>
        </p:txBody>
      </p:sp>
      <p:cxnSp>
        <p:nvCxnSpPr>
          <p:cNvPr id="15" name="Straight Connector 14"/>
          <p:cNvCxnSpPr>
            <a:stCxn id="13" idx="3"/>
          </p:cNvCxnSpPr>
          <p:nvPr/>
        </p:nvCxnSpPr>
        <p:spPr>
          <a:xfrm>
            <a:off x="6236898" y="2049910"/>
            <a:ext cx="0" cy="28153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673394" y="2221210"/>
            <a:ext cx="1459" cy="26440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73394" y="2843088"/>
            <a:ext cx="212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High Temperature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6519" y="1532171"/>
            <a:ext cx="5300896" cy="307777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Combined Heat and Power (CHP): 0° C – 500° C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-252226" y="1580531"/>
            <a:ext cx="1482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Energy Solutions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89109" y="2854239"/>
            <a:ext cx="242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Waste Heat</a:t>
            </a:r>
          </a:p>
        </p:txBody>
      </p:sp>
    </p:spTree>
    <p:extLst>
      <p:ext uri="{BB962C8B-B14F-4D97-AF65-F5344CB8AC3E}">
        <p14:creationId xmlns:p14="http://schemas.microsoft.com/office/powerpoint/2010/main" val="840966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29238" y="1973179"/>
            <a:ext cx="3108960" cy="2300438"/>
          </a:xfrm>
          <a:prstGeom prst="rect">
            <a:avLst/>
          </a:prstGeom>
          <a:solidFill>
            <a:srgbClr val="C6E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cs typeface="Aharoni" panose="02010803020104030203" pitchFamily="2" charset="-79"/>
              </a:rPr>
              <a:t>Potential U.S. Industrial Steam Market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© 2016 X Energy, LLC, all rights reserved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Nuclear Energy. Reimagined.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48574" y="992036"/>
          <a:ext cx="8324489" cy="523623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697931">
                  <a:extLst>
                    <a:ext uri="{9D8B030D-6E8A-4147-A177-3AD203B41FA5}">
                      <a16:colId xmlns="" xmlns:a16="http://schemas.microsoft.com/office/drawing/2014/main" val="272925331"/>
                    </a:ext>
                  </a:extLst>
                </a:gridCol>
                <a:gridCol w="1542186">
                  <a:extLst>
                    <a:ext uri="{9D8B030D-6E8A-4147-A177-3AD203B41FA5}">
                      <a16:colId xmlns="" xmlns:a16="http://schemas.microsoft.com/office/drawing/2014/main" val="1856272348"/>
                    </a:ext>
                  </a:extLst>
                </a:gridCol>
                <a:gridCol w="1542186">
                  <a:extLst>
                    <a:ext uri="{9D8B030D-6E8A-4147-A177-3AD203B41FA5}">
                      <a16:colId xmlns="" xmlns:a16="http://schemas.microsoft.com/office/drawing/2014/main" val="3306819468"/>
                    </a:ext>
                  </a:extLst>
                </a:gridCol>
                <a:gridCol w="1542186">
                  <a:extLst>
                    <a:ext uri="{9D8B030D-6E8A-4147-A177-3AD203B41FA5}">
                      <a16:colId xmlns="" xmlns:a16="http://schemas.microsoft.com/office/drawing/2014/main" val="2332134160"/>
                    </a:ext>
                  </a:extLst>
                </a:gridCol>
              </a:tblGrid>
              <a:tr h="9783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Facility</a:t>
                      </a:r>
                      <a:r>
                        <a:rPr lang="en-US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Description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Total</a:t>
                      </a:r>
                      <a:r>
                        <a:rPr lang="en-US" sz="1400" b="1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Nameplate Capacity (MWe)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Number </a:t>
                      </a:r>
                    </a:p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of Boilers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Average MWe</a:t>
                      </a:r>
                      <a:r>
                        <a:rPr lang="en-US" sz="1400" b="1" u="none" strike="noStrike" baseline="0" dirty="0">
                          <a:effectLst/>
                          <a:latin typeface="+mn-lt"/>
                        </a:rPr>
                        <a:t> </a:t>
                      </a:r>
                    </a:p>
                    <a:p>
                      <a:pPr algn="ctr" fontAlgn="ctr"/>
                      <a:r>
                        <a:rPr lang="en-US" sz="1400" b="1" u="none" strike="noStrike" baseline="0" dirty="0">
                          <a:effectLst/>
                          <a:latin typeface="+mn-lt"/>
                        </a:rPr>
                        <a:t>per Boiler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282360363"/>
                  </a:ext>
                </a:extLst>
              </a:tr>
              <a:tr h="327530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Dow Chemical Texas Operation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632252301"/>
                  </a:ext>
                </a:extLst>
              </a:tr>
              <a:tr h="327530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Houston Chemical Complex Battleground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052347537"/>
                  </a:ext>
                </a:extLst>
              </a:tr>
              <a:tr h="327530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ExxonMobil Baytown Refinery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204375632"/>
                  </a:ext>
                </a:extLst>
              </a:tr>
              <a:tr h="327530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fr-FR" sz="1400" u="none" strike="noStrike" dirty="0">
                          <a:effectLst/>
                          <a:latin typeface="+mn-lt"/>
                        </a:rPr>
                        <a:t>Motiva Enterprises Port Arthur Refinery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424936190"/>
                  </a:ext>
                </a:extLst>
              </a:tr>
              <a:tr h="327530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ExxonMobil Beaumont Refinery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674654930"/>
                  </a:ext>
                </a:extLst>
              </a:tr>
              <a:tr h="327530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Whiting Refinery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9514453"/>
                  </a:ext>
                </a:extLst>
              </a:tr>
              <a:tr h="327530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CITGO Refinery Powerhouse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517770600"/>
                  </a:ext>
                </a:extLst>
              </a:tr>
              <a:tr h="327530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Corpus Refinery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733906495"/>
                  </a:ext>
                </a:extLst>
              </a:tr>
              <a:tr h="327530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ExxonMobil Oil Joliet Refinery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701820568"/>
                  </a:ext>
                </a:extLst>
              </a:tr>
              <a:tr h="327530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Port Arthur Texas Refinery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359329467"/>
                  </a:ext>
                </a:extLst>
              </a:tr>
              <a:tr h="327530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Goodyear Beaumont Chemical Plant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24171777"/>
                  </a:ext>
                </a:extLst>
              </a:tr>
              <a:tr h="327530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Bunge Oil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60830265"/>
                  </a:ext>
                </a:extLst>
              </a:tr>
              <a:tr h="327530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Grand Total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1,666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53320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4821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6"/>
          <p:cNvGraphicFramePr>
            <a:graphicFrameLocks/>
          </p:cNvGraphicFramePr>
          <p:nvPr>
            <p:extLst/>
          </p:nvPr>
        </p:nvGraphicFramePr>
        <p:xfrm>
          <a:off x="106313" y="2643017"/>
          <a:ext cx="5650137" cy="3894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© 2017 X Energy, LLC, all rights reserved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557047" y="6675120"/>
            <a:ext cx="984019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1364" y="1105474"/>
            <a:ext cx="880127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Near-Term: </a:t>
            </a:r>
            <a:r>
              <a:rPr lang="en-US" sz="2000" dirty="0"/>
              <a:t>developed OECD nations with existing U.S. 123 Agreements – minimal work required to export nuclear technology, Ex-Im funding more likely </a:t>
            </a:r>
          </a:p>
          <a:p>
            <a:pPr marL="112713" indent="-112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Long-Term: </a:t>
            </a:r>
            <a:r>
              <a:rPr lang="en-US" sz="2000" dirty="0"/>
              <a:t>developing nations (may lack U.S. 123 Agreements) with potential dramatic growth, Ex-</a:t>
            </a:r>
            <a:r>
              <a:rPr lang="en-US" sz="2000" dirty="0" err="1"/>
              <a:t>Im</a:t>
            </a:r>
            <a:r>
              <a:rPr lang="en-US" sz="2000" dirty="0"/>
              <a:t> funding potentially challenging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291143" y="2643017"/>
            <a:ext cx="2494193" cy="3309208"/>
            <a:chOff x="5529530" y="2889850"/>
            <a:chExt cx="2686081" cy="30173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 4"/>
            <p:cNvSpPr/>
            <p:nvPr/>
          </p:nvSpPr>
          <p:spPr>
            <a:xfrm>
              <a:off x="5529530" y="2889850"/>
              <a:ext cx="1854600" cy="1680222"/>
            </a:xfrm>
            <a:prstGeom prst="rect">
              <a:avLst/>
            </a:prstGeom>
            <a:gradFill flip="none" rotWithShape="1">
              <a:gsLst>
                <a:gs pos="8000">
                  <a:schemeClr val="accent1"/>
                </a:gs>
                <a:gs pos="34000">
                  <a:schemeClr val="accent1">
                    <a:tint val="44500"/>
                    <a:satMod val="16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/>
                <a:t>Near-term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Canada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United Kingdom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Poland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Turkey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552650" y="4210503"/>
              <a:ext cx="1662961" cy="1696738"/>
            </a:xfrm>
            <a:prstGeom prst="rect">
              <a:avLst/>
            </a:prstGeom>
            <a:gradFill flip="none" rotWithShape="1">
              <a:gsLst>
                <a:gs pos="8000">
                  <a:schemeClr val="accent1"/>
                </a:gs>
                <a:gs pos="34000">
                  <a:schemeClr val="accent1">
                    <a:tint val="44500"/>
                    <a:satMod val="16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/>
                <a:t>Long-term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Saudi Arabia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UAE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Jordan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Indonesia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India</a:t>
              </a: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36977" y="98182"/>
            <a:ext cx="7970629" cy="702611"/>
          </a:xfrm>
        </p:spPr>
        <p:txBody>
          <a:bodyPr>
            <a:normAutofit/>
          </a:bodyPr>
          <a:lstStyle/>
          <a:p>
            <a:r>
              <a:rPr lang="en-US" sz="4000" dirty="0"/>
              <a:t>International Electricity Markets</a:t>
            </a:r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5454966" y="6661846"/>
            <a:ext cx="3086100" cy="1828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X-ENERGY PROPRIETARY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55797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87" y="3158287"/>
            <a:ext cx="3681343" cy="34312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26" y="4016372"/>
            <a:ext cx="3167072" cy="260380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20805" y="990601"/>
            <a:ext cx="4338315" cy="548639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DOE Cooperative Agreement</a:t>
            </a:r>
          </a:p>
          <a:p>
            <a:pPr marL="0" indent="0">
              <a:buNone/>
            </a:pPr>
            <a:r>
              <a:rPr lang="en-US" dirty="0"/>
              <a:t>X-energy began activities July 1, 2016 on a 5-year, $53M cooperative agreement with the U.S. Department of Energy focused on:</a:t>
            </a:r>
          </a:p>
          <a:p>
            <a:pPr marL="517525" lvl="2">
              <a:lnSpc>
                <a:spcPts val="2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Furthering the Xe-100 reactor design</a:t>
            </a:r>
          </a:p>
          <a:p>
            <a:pPr marL="517525" lvl="2">
              <a:lnSpc>
                <a:spcPts val="2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Establishing pebble fuel manufacturing capability</a:t>
            </a:r>
          </a:p>
          <a:p>
            <a:pPr marL="517525" lvl="2">
              <a:lnSpc>
                <a:spcPts val="2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NRC engagement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0509" y="98182"/>
            <a:ext cx="8067098" cy="70261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  <a:cs typeface="Aharoni" panose="02010803020104030203" pitchFamily="2" charset="-79"/>
              </a:rPr>
              <a:t>U.S. Department of Energy Endorsement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pPr marL="0" indent="0">
              <a:spcAft>
                <a:spcPts val="300"/>
              </a:spcAft>
              <a:buNone/>
            </a:pPr>
            <a:r>
              <a:rPr lang="en-US" b="1" dirty="0"/>
              <a:t>Milestones Completed </a:t>
            </a:r>
            <a:r>
              <a:rPr lang="en-US" b="1" dirty="0" smtClean="0"/>
              <a:t>to-date</a:t>
            </a:r>
            <a:endParaRPr lang="en-US" b="1" dirty="0"/>
          </a:p>
          <a:p>
            <a:pPr lvl="1">
              <a:lnSpc>
                <a:spcPts val="2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Mechanistic source term development roadmap</a:t>
            </a:r>
          </a:p>
          <a:p>
            <a:pPr lvl="1">
              <a:lnSpc>
                <a:spcPts val="2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Structural graphite selection criteria summary</a:t>
            </a:r>
          </a:p>
          <a:p>
            <a:pPr lvl="1">
              <a:lnSpc>
                <a:spcPts val="2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Pebble matrix graphite analysis summary</a:t>
            </a:r>
          </a:p>
          <a:p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© 2017 X Energy, LLC, all rights reserved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55270" y="5935307"/>
            <a:ext cx="251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B050"/>
                </a:solidFill>
              </a:rPr>
              <a:t>Prototype mold</a:t>
            </a:r>
            <a:br>
              <a:rPr lang="en-US" sz="1400" i="1" dirty="0">
                <a:solidFill>
                  <a:srgbClr val="00B050"/>
                </a:solidFill>
              </a:rPr>
            </a:br>
            <a:r>
              <a:rPr lang="en-US" sz="1400" i="1" dirty="0">
                <a:solidFill>
                  <a:srgbClr val="00B050"/>
                </a:solidFill>
              </a:rPr>
              <a:t>and first pebble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367" y="5578824"/>
            <a:ext cx="18133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B050"/>
                </a:solidFill>
              </a:rPr>
              <a:t>First fuel form pebbles</a:t>
            </a:r>
          </a:p>
          <a:p>
            <a:r>
              <a:rPr lang="en-US" sz="1400" i="1" dirty="0">
                <a:solidFill>
                  <a:srgbClr val="00B050"/>
                </a:solidFill>
              </a:rPr>
              <a:t>produced at ORNL,</a:t>
            </a:r>
          </a:p>
          <a:p>
            <a:r>
              <a:rPr lang="en-US" sz="1400" i="1" dirty="0">
                <a:solidFill>
                  <a:srgbClr val="00B050"/>
                </a:solidFill>
              </a:rPr>
              <a:t>Fall 2016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64207" y="6583997"/>
            <a:ext cx="3086100" cy="365125"/>
          </a:xfrm>
        </p:spPr>
        <p:txBody>
          <a:bodyPr/>
          <a:lstStyle/>
          <a:p>
            <a:r>
              <a:rPr lang="en-US" dirty="0"/>
              <a:t>Nuclear Energy. Reimagined.</a:t>
            </a:r>
          </a:p>
        </p:txBody>
      </p:sp>
    </p:spTree>
    <p:extLst>
      <p:ext uri="{BB962C8B-B14F-4D97-AF65-F5344CB8AC3E}">
        <p14:creationId xmlns:p14="http://schemas.microsoft.com/office/powerpoint/2010/main" val="308167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90" y="2348932"/>
            <a:ext cx="7068901" cy="41098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20" y="89113"/>
            <a:ext cx="8686800" cy="70261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  <a:cs typeface="Aharoni" panose="02010803020104030203" pitchFamily="2" charset="-79"/>
              </a:rPr>
              <a:t>X-energy Leveraging a Proven Team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574" y="957428"/>
            <a:ext cx="8931747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1B649"/>
                </a:solidFill>
                <a:latin typeface="Arial Black" panose="020B0A04020102020204" pitchFamily="34" charset="0"/>
              </a:rPr>
              <a:t>5-year, $53M cost-share Cooperative Agreement 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  <a:latin typeface="Arial Narrow" panose="020B0606020202030204" pitchFamily="34" charset="0"/>
              </a:rPr>
              <a:t>National Labs receive 40%</a:t>
            </a:r>
          </a:p>
          <a:p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101798" y="1672738"/>
            <a:ext cx="8728138" cy="4938371"/>
            <a:chOff x="101798" y="1672738"/>
            <a:chExt cx="8728138" cy="4938371"/>
          </a:xfrm>
        </p:grpSpPr>
        <p:grpSp>
          <p:nvGrpSpPr>
            <p:cNvPr id="38" name="Group 37"/>
            <p:cNvGrpSpPr/>
            <p:nvPr/>
          </p:nvGrpSpPr>
          <p:grpSpPr>
            <a:xfrm>
              <a:off x="101798" y="1672738"/>
              <a:ext cx="8728138" cy="4910104"/>
              <a:chOff x="101798" y="1672738"/>
              <a:chExt cx="8728138" cy="4910104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101798" y="1672738"/>
                <a:ext cx="8728138" cy="4910104"/>
                <a:chOff x="101798" y="1053635"/>
                <a:chExt cx="8728138" cy="4910104"/>
              </a:xfrm>
            </p:grpSpPr>
            <p:grpSp>
              <p:nvGrpSpPr>
                <p:cNvPr id="72" name="Group 71"/>
                <p:cNvGrpSpPr/>
                <p:nvPr/>
              </p:nvGrpSpPr>
              <p:grpSpPr>
                <a:xfrm>
                  <a:off x="6897186" y="3934583"/>
                  <a:ext cx="1322005" cy="1905071"/>
                  <a:chOff x="6897186" y="3934583"/>
                  <a:chExt cx="1322005" cy="1905071"/>
                </a:xfrm>
              </p:grpSpPr>
              <p:sp>
                <p:nvSpPr>
                  <p:cNvPr id="55" name="Rectangle 54"/>
                  <p:cNvSpPr/>
                  <p:nvPr/>
                </p:nvSpPr>
                <p:spPr>
                  <a:xfrm>
                    <a:off x="6897186" y="3934583"/>
                    <a:ext cx="812869" cy="37257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7038975" y="5714999"/>
                    <a:ext cx="1180216" cy="12465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1" name="Group 40"/>
                <p:cNvGrpSpPr/>
                <p:nvPr/>
              </p:nvGrpSpPr>
              <p:grpSpPr>
                <a:xfrm>
                  <a:off x="101798" y="1676936"/>
                  <a:ext cx="1608898" cy="1353672"/>
                  <a:chOff x="101798" y="1676936"/>
                  <a:chExt cx="1608898" cy="1353672"/>
                </a:xfrm>
              </p:grpSpPr>
              <p:sp>
                <p:nvSpPr>
                  <p:cNvPr id="11" name="Flowchart: Connector 10"/>
                  <p:cNvSpPr/>
                  <p:nvPr/>
                </p:nvSpPr>
                <p:spPr>
                  <a:xfrm>
                    <a:off x="1644943" y="2363190"/>
                    <a:ext cx="65753" cy="65753"/>
                  </a:xfrm>
                  <a:prstGeom prst="flowChartConnector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101798" y="1676936"/>
                    <a:ext cx="1230337" cy="1353672"/>
                    <a:chOff x="62420" y="760580"/>
                    <a:chExt cx="1726686" cy="1899778"/>
                  </a:xfrm>
                </p:grpSpPr>
                <p:pic>
                  <p:nvPicPr>
                    <p:cNvPr id="30" name="Picture 29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78012" y="760580"/>
                      <a:ext cx="895503" cy="147841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1" name="TextBox 30"/>
                    <p:cNvSpPr txBox="1"/>
                    <p:nvPr/>
                  </p:nvSpPr>
                  <p:spPr>
                    <a:xfrm>
                      <a:off x="62420" y="2185223"/>
                      <a:ext cx="1726686" cy="47513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1600" dirty="0"/>
                        <a:t>Corvallis, OR</a:t>
                      </a:r>
                    </a:p>
                  </p:txBody>
                </p:sp>
              </p:grpSp>
              <p:cxnSp>
                <p:nvCxnSpPr>
                  <p:cNvPr id="22" name="Straight Connector 21"/>
                  <p:cNvCxnSpPr>
                    <a:stCxn id="30" idx="3"/>
                    <a:endCxn id="11" idx="2"/>
                  </p:cNvCxnSpPr>
                  <p:nvPr/>
                </p:nvCxnSpPr>
                <p:spPr>
                  <a:xfrm>
                    <a:off x="1036009" y="2203654"/>
                    <a:ext cx="608934" cy="192413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2" name="Group 41"/>
                <p:cNvGrpSpPr/>
                <p:nvPr/>
              </p:nvGrpSpPr>
              <p:grpSpPr>
                <a:xfrm>
                  <a:off x="2241463" y="1053635"/>
                  <a:ext cx="1675426" cy="1775481"/>
                  <a:chOff x="2241463" y="1053635"/>
                  <a:chExt cx="1675426" cy="1775481"/>
                </a:xfrm>
              </p:grpSpPr>
              <p:sp>
                <p:nvSpPr>
                  <p:cNvPr id="10" name="Flowchart: Connector 9"/>
                  <p:cNvSpPr/>
                  <p:nvPr/>
                </p:nvSpPr>
                <p:spPr>
                  <a:xfrm>
                    <a:off x="2554986" y="2763363"/>
                    <a:ext cx="65753" cy="65753"/>
                  </a:xfrm>
                  <a:prstGeom prst="flowChartConnector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2241463" y="1053635"/>
                    <a:ext cx="1675426" cy="929813"/>
                    <a:chOff x="3845836" y="-217456"/>
                    <a:chExt cx="2805512" cy="1461868"/>
                  </a:xfrm>
                </p:grpSpPr>
                <p:pic>
                  <p:nvPicPr>
                    <p:cNvPr id="28" name="Picture 27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487194" y="-217456"/>
                      <a:ext cx="1522792" cy="103490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9" name="TextBox 28"/>
                    <p:cNvSpPr txBox="1"/>
                    <p:nvPr/>
                  </p:nvSpPr>
                  <p:spPr>
                    <a:xfrm>
                      <a:off x="3845836" y="712131"/>
                      <a:ext cx="2805512" cy="53228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/>
                        <a:t>Idaho Falls, ID</a:t>
                      </a:r>
                    </a:p>
                  </p:txBody>
                </p:sp>
              </p:grpSp>
              <p:cxnSp>
                <p:nvCxnSpPr>
                  <p:cNvPr id="23" name="Straight Connector 22"/>
                  <p:cNvCxnSpPr>
                    <a:stCxn id="29" idx="2"/>
                    <a:endCxn id="10" idx="7"/>
                  </p:cNvCxnSpPr>
                  <p:nvPr/>
                </p:nvCxnSpPr>
                <p:spPr>
                  <a:xfrm flipH="1">
                    <a:off x="2611110" y="1983448"/>
                    <a:ext cx="468066" cy="789544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3" name="Group 42"/>
                <p:cNvGrpSpPr/>
                <p:nvPr/>
              </p:nvGrpSpPr>
              <p:grpSpPr>
                <a:xfrm>
                  <a:off x="4542805" y="4243295"/>
                  <a:ext cx="1672044" cy="1720444"/>
                  <a:chOff x="4542805" y="4243295"/>
                  <a:chExt cx="1672044" cy="1720444"/>
                </a:xfrm>
              </p:grpSpPr>
              <p:sp>
                <p:nvSpPr>
                  <p:cNvPr id="13" name="Flowchart: Connector 12"/>
                  <p:cNvSpPr/>
                  <p:nvPr/>
                </p:nvSpPr>
                <p:spPr>
                  <a:xfrm>
                    <a:off x="5622522" y="4243295"/>
                    <a:ext cx="65753" cy="65753"/>
                  </a:xfrm>
                  <a:prstGeom prst="flowChartConnector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4542805" y="5270332"/>
                    <a:ext cx="1672044" cy="693407"/>
                    <a:chOff x="9326226" y="5111101"/>
                    <a:chExt cx="2346589" cy="973145"/>
                  </a:xfrm>
                </p:grpSpPr>
                <p:pic>
                  <p:nvPicPr>
                    <p:cNvPr id="34" name="Picture 33"/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326226" y="5111101"/>
                      <a:ext cx="2346589" cy="49535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5" name="TextBox 34"/>
                    <p:cNvSpPr txBox="1"/>
                    <p:nvPr/>
                  </p:nvSpPr>
                  <p:spPr>
                    <a:xfrm>
                      <a:off x="9642628" y="5609111"/>
                      <a:ext cx="1838181" cy="47513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1600" dirty="0"/>
                        <a:t>Huntsville, AL</a:t>
                      </a:r>
                    </a:p>
                  </p:txBody>
                </p:sp>
              </p:grpSp>
              <p:cxnSp>
                <p:nvCxnSpPr>
                  <p:cNvPr id="24" name="Straight Connector 23"/>
                  <p:cNvCxnSpPr>
                    <a:stCxn id="13" idx="4"/>
                    <a:endCxn id="34" idx="0"/>
                  </p:cNvCxnSpPr>
                  <p:nvPr/>
                </p:nvCxnSpPr>
                <p:spPr>
                  <a:xfrm flipH="1">
                    <a:off x="5378827" y="4309048"/>
                    <a:ext cx="276572" cy="961284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" name="Group 43"/>
                <p:cNvGrpSpPr/>
                <p:nvPr/>
              </p:nvGrpSpPr>
              <p:grpSpPr>
                <a:xfrm>
                  <a:off x="5893364" y="4000210"/>
                  <a:ext cx="2508821" cy="1590578"/>
                  <a:chOff x="5893364" y="4000210"/>
                  <a:chExt cx="2508821" cy="1590578"/>
                </a:xfrm>
              </p:grpSpPr>
              <p:sp>
                <p:nvSpPr>
                  <p:cNvPr id="12" name="Flowchart: Connector 11"/>
                  <p:cNvSpPr/>
                  <p:nvPr/>
                </p:nvSpPr>
                <p:spPr>
                  <a:xfrm>
                    <a:off x="5893364" y="4000210"/>
                    <a:ext cx="65753" cy="65753"/>
                  </a:xfrm>
                  <a:prstGeom prst="flowChartConnector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8" name="Group 17"/>
                  <p:cNvGrpSpPr/>
                  <p:nvPr/>
                </p:nvGrpSpPr>
                <p:grpSpPr>
                  <a:xfrm>
                    <a:off x="6623878" y="4859991"/>
                    <a:ext cx="1778307" cy="730797"/>
                    <a:chOff x="9009214" y="5412670"/>
                    <a:chExt cx="2495721" cy="1025620"/>
                  </a:xfrm>
                </p:grpSpPr>
                <p:pic>
                  <p:nvPicPr>
                    <p:cNvPr id="32" name="Picture 31"/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009214" y="5412670"/>
                      <a:ext cx="2495721" cy="60059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9567979" y="5963154"/>
                      <a:ext cx="1896763" cy="47513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1600" dirty="0"/>
                        <a:t>Oak Ridge, TN</a:t>
                      </a:r>
                    </a:p>
                  </p:txBody>
                </p:sp>
              </p:grpSp>
              <p:cxnSp>
                <p:nvCxnSpPr>
                  <p:cNvPr id="25" name="Straight Connector 24"/>
                  <p:cNvCxnSpPr>
                    <a:stCxn id="12" idx="5"/>
                    <a:endCxn id="32" idx="1"/>
                  </p:cNvCxnSpPr>
                  <p:nvPr/>
                </p:nvCxnSpPr>
                <p:spPr>
                  <a:xfrm>
                    <a:off x="5949488" y="4056334"/>
                    <a:ext cx="674391" cy="1017632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5" name="Group 44"/>
                <p:cNvGrpSpPr/>
                <p:nvPr/>
              </p:nvGrpSpPr>
              <p:grpSpPr>
                <a:xfrm>
                  <a:off x="6385440" y="2723190"/>
                  <a:ext cx="2444496" cy="1084509"/>
                  <a:chOff x="6403444" y="2713524"/>
                  <a:chExt cx="2444496" cy="1084509"/>
                </a:xfrm>
              </p:grpSpPr>
              <p:sp>
                <p:nvSpPr>
                  <p:cNvPr id="14" name="Flowchart: Connector 13"/>
                  <p:cNvSpPr/>
                  <p:nvPr/>
                </p:nvSpPr>
                <p:spPr>
                  <a:xfrm>
                    <a:off x="6403444" y="3732280"/>
                    <a:ext cx="65753" cy="65753"/>
                  </a:xfrm>
                  <a:prstGeom prst="flowChartConnector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7483848" y="2713524"/>
                    <a:ext cx="1364092" cy="878223"/>
                    <a:chOff x="10354819" y="2472043"/>
                    <a:chExt cx="1914401" cy="1232520"/>
                  </a:xfrm>
                </p:grpSpPr>
                <p:pic>
                  <p:nvPicPr>
                    <p:cNvPr id="36" name="Picture 35"/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475779" y="2472043"/>
                      <a:ext cx="1685259" cy="94795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7" name="TextBox 36"/>
                    <p:cNvSpPr txBox="1"/>
                    <p:nvPr/>
                  </p:nvSpPr>
                  <p:spPr>
                    <a:xfrm>
                      <a:off x="10354819" y="3229426"/>
                      <a:ext cx="1914401" cy="47513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1600" dirty="0"/>
                        <a:t>Lynchburg, VA</a:t>
                      </a:r>
                    </a:p>
                  </p:txBody>
                </p:sp>
              </p:grpSp>
              <p:cxnSp>
                <p:nvCxnSpPr>
                  <p:cNvPr id="26" name="Straight Connector 25"/>
                  <p:cNvCxnSpPr>
                    <a:stCxn id="14" idx="6"/>
                    <a:endCxn id="36" idx="1"/>
                  </p:cNvCxnSpPr>
                  <p:nvPr/>
                </p:nvCxnSpPr>
                <p:spPr>
                  <a:xfrm flipV="1">
                    <a:off x="6469197" y="3051254"/>
                    <a:ext cx="1100840" cy="713903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45"/>
                <p:cNvGrpSpPr/>
                <p:nvPr/>
              </p:nvGrpSpPr>
              <p:grpSpPr>
                <a:xfrm>
                  <a:off x="5567049" y="1311197"/>
                  <a:ext cx="1421095" cy="2230332"/>
                  <a:chOff x="5567049" y="1311197"/>
                  <a:chExt cx="1421095" cy="2230332"/>
                </a:xfrm>
              </p:grpSpPr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5567049" y="1999878"/>
                    <a:ext cx="1421095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Greenbelt, MD</a:t>
                    </a:r>
                  </a:p>
                </p:txBody>
              </p:sp>
              <p:sp>
                <p:nvSpPr>
                  <p:cNvPr id="21" name="5-Point Star 20"/>
                  <p:cNvSpPr/>
                  <p:nvPr/>
                </p:nvSpPr>
                <p:spPr>
                  <a:xfrm>
                    <a:off x="6535985" y="3371397"/>
                    <a:ext cx="181046" cy="170132"/>
                  </a:xfrm>
                  <a:prstGeom prst="star5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27" name="Straight Connector 26"/>
                  <p:cNvCxnSpPr>
                    <a:stCxn id="21" idx="1"/>
                    <a:endCxn id="15" idx="2"/>
                  </p:cNvCxnSpPr>
                  <p:nvPr/>
                </p:nvCxnSpPr>
                <p:spPr>
                  <a:xfrm flipH="1" flipV="1">
                    <a:off x="6277597" y="2338432"/>
                    <a:ext cx="258388" cy="1097949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8" name="Picture 7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76117" y="1311197"/>
                    <a:ext cx="1266696" cy="72338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5" name="Rectangle 4"/>
              <p:cNvSpPr/>
              <p:nvPr/>
            </p:nvSpPr>
            <p:spPr>
              <a:xfrm>
                <a:off x="1150291" y="5321189"/>
                <a:ext cx="1470448" cy="12385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Isosceles Triangle 38"/>
            <p:cNvSpPr/>
            <p:nvPr/>
          </p:nvSpPr>
          <p:spPr>
            <a:xfrm rot="12310870">
              <a:off x="2220536" y="5808669"/>
              <a:ext cx="1808431" cy="80244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Flowchart: Connector 56"/>
          <p:cNvSpPr/>
          <p:nvPr/>
        </p:nvSpPr>
        <p:spPr>
          <a:xfrm>
            <a:off x="6261951" y="4683362"/>
            <a:ext cx="65753" cy="65753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8" name="Straight Connector 57"/>
          <p:cNvCxnSpPr>
            <a:stCxn id="57" idx="6"/>
            <a:endCxn id="59" idx="1"/>
          </p:cNvCxnSpPr>
          <p:nvPr/>
        </p:nvCxnSpPr>
        <p:spPr>
          <a:xfrm>
            <a:off x="6327704" y="4716239"/>
            <a:ext cx="869176" cy="18181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2" descr="SGL GROUP The Carbon Compan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880" y="4443207"/>
            <a:ext cx="1693384" cy="58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7294443" y="4851476"/>
            <a:ext cx="1706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Charlotte, NC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962956" y="6583997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z="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Energy. Reimagined.</a:t>
            </a:r>
          </a:p>
        </p:txBody>
      </p:sp>
      <p:sp>
        <p:nvSpPr>
          <p:cNvPr id="56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2808346" y="6675120"/>
            <a:ext cx="1854203" cy="182880"/>
          </a:xfrm>
          <a:prstGeom prst="rect">
            <a:avLst/>
          </a:prstGeom>
        </p:spPr>
        <p:txBody>
          <a:bodyPr/>
          <a:lstStyle/>
          <a:p>
            <a:r>
              <a:rPr lang="en-US" sz="800" dirty="0"/>
              <a:t>© 2017 X Energy, LLC,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10818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2859" y="98773"/>
            <a:ext cx="8234747" cy="7020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latin typeface="+mn-lt"/>
                <a:cs typeface="Aharoni" panose="02010803020104030203" pitchFamily="2" charset="-79"/>
              </a:rPr>
              <a:t>Partners Towards Deployment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338158" y="994756"/>
            <a:ext cx="2345413" cy="5486399"/>
          </a:xfrm>
          <a:ln>
            <a:solidFill>
              <a:srgbClr val="41B649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41B649"/>
                </a:solidFill>
              </a:rPr>
              <a:t>DOE ARC Teammates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40" y="5355302"/>
            <a:ext cx="638084" cy="10534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85" y="1771148"/>
            <a:ext cx="909397" cy="6582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1" y="2706123"/>
            <a:ext cx="1778307" cy="4279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73" y="3339692"/>
            <a:ext cx="1200819" cy="675460"/>
          </a:xfrm>
          <a:prstGeom prst="rect">
            <a:avLst/>
          </a:prstGeom>
        </p:spPr>
      </p:pic>
      <p:pic>
        <p:nvPicPr>
          <p:cNvPr id="13" name="Picture 12" descr="SGL GROUP The Carbon Compan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87" y="4137034"/>
            <a:ext cx="1693384" cy="582426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0" y="4860901"/>
            <a:ext cx="1672044" cy="352960"/>
          </a:xfrm>
          <a:prstGeom prst="rect">
            <a:avLst/>
          </a:prstGeom>
        </p:spPr>
      </p:pic>
      <p:sp>
        <p:nvSpPr>
          <p:cNvPr id="16" name="Content Placeholder 3"/>
          <p:cNvSpPr txBox="1">
            <a:spLocks/>
          </p:cNvSpPr>
          <p:nvPr/>
        </p:nvSpPr>
        <p:spPr>
          <a:xfrm>
            <a:off x="3296474" y="1860468"/>
            <a:ext cx="2345413" cy="3496128"/>
          </a:xfrm>
          <a:prstGeom prst="rect">
            <a:avLst/>
          </a:prstGeom>
          <a:ln>
            <a:solidFill>
              <a:srgbClr val="41B649"/>
            </a:solidFill>
          </a:ln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B649"/>
              </a:buClr>
              <a:buSzPct val="70000"/>
              <a:buFont typeface="Arial" panose="020B0604020202020204" pitchFamily="34" charset="0"/>
              <a:buChar char="●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B649"/>
              </a:buClr>
              <a:buFont typeface="Arial" panose="020B0604020202020204" pitchFamily="34" charset="0"/>
              <a:buChar char="–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B649"/>
              </a:buClr>
              <a:buSzPct val="700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B649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B649"/>
              </a:buClr>
              <a:buSzPct val="65000"/>
              <a:buFont typeface="Arial" panose="020B0604020202020204" pitchFamily="34" charset="0"/>
              <a:buChar char="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rgbClr val="41B649"/>
                </a:solidFill>
              </a:rPr>
              <a:t> X-energy Industrial Partners</a:t>
            </a:r>
          </a:p>
        </p:txBody>
      </p:sp>
      <p:pic>
        <p:nvPicPr>
          <p:cNvPr id="17" name="Picture 16" descr="Image result for burns and mcdonnell logo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010" y="2679025"/>
            <a:ext cx="2116394" cy="54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Southern Nuclear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3"/>
          <a:stretch/>
        </p:blipFill>
        <p:spPr bwMode="auto">
          <a:xfrm>
            <a:off x="3672684" y="3240600"/>
            <a:ext cx="1420702" cy="1147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SGL GROUP The Carbon Compan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463" y="4536607"/>
            <a:ext cx="1693384" cy="582426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6254790" y="994756"/>
            <a:ext cx="2345413" cy="5486399"/>
          </a:xfrm>
          <a:prstGeom prst="rect">
            <a:avLst/>
          </a:prstGeom>
          <a:ln>
            <a:solidFill>
              <a:srgbClr val="41B649"/>
            </a:solidFill>
          </a:ln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B649"/>
              </a:buClr>
              <a:buSzPct val="70000"/>
              <a:buFont typeface="Arial" panose="020B0604020202020204" pitchFamily="34" charset="0"/>
              <a:buChar char="●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B649"/>
              </a:buClr>
              <a:buFont typeface="Arial" panose="020B0604020202020204" pitchFamily="34" charset="0"/>
              <a:buChar char="–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B649"/>
              </a:buClr>
              <a:buSzPct val="700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B649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B649"/>
              </a:buClr>
              <a:buSzPct val="65000"/>
              <a:buFont typeface="Arial" panose="020B0604020202020204" pitchFamily="34" charset="0"/>
              <a:buChar char="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rgbClr val="41B649"/>
                </a:solidFill>
              </a:rPr>
              <a:t>X-energy Advisory Committee</a:t>
            </a:r>
          </a:p>
        </p:txBody>
      </p:sp>
      <p:pic>
        <p:nvPicPr>
          <p:cNvPr id="23" name="Picture 22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97" y="1749762"/>
            <a:ext cx="1819275" cy="624227"/>
          </a:xfrm>
          <a:prstGeom prst="rect">
            <a:avLst/>
          </a:prstGeom>
        </p:spPr>
      </p:pic>
      <p:pic>
        <p:nvPicPr>
          <p:cNvPr id="24" name="Picture 23" descr="SCANA Corporation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293" y="2485848"/>
            <a:ext cx="1819275" cy="47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Southern Nuclear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3"/>
          <a:stretch/>
        </p:blipFill>
        <p:spPr bwMode="auto">
          <a:xfrm>
            <a:off x="6746579" y="3164262"/>
            <a:ext cx="1420702" cy="1147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Exelon Corporation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293" y="4286477"/>
            <a:ext cx="1814928" cy="386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Duke Energy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293" y="4908555"/>
            <a:ext cx="1815786" cy="627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Image result for dominion energy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154" y="5620566"/>
            <a:ext cx="1815785" cy="65519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004243" y="6593014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z="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Energy. Reimagined.</a:t>
            </a:r>
          </a:p>
        </p:txBody>
      </p:sp>
      <p:sp>
        <p:nvSpPr>
          <p:cNvPr id="31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2808346" y="6675120"/>
            <a:ext cx="1854203" cy="182880"/>
          </a:xfrm>
          <a:prstGeom prst="rect">
            <a:avLst/>
          </a:prstGeom>
        </p:spPr>
        <p:txBody>
          <a:bodyPr/>
          <a:lstStyle/>
          <a:p>
            <a:r>
              <a:rPr lang="en-US" sz="800" dirty="0"/>
              <a:t>© 2017 X Energy, LLC,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69161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54" y="2698045"/>
            <a:ext cx="7962293" cy="1136894"/>
          </a:xfrm>
        </p:spPr>
        <p:txBody>
          <a:bodyPr>
            <a:noAutofit/>
          </a:bodyPr>
          <a:lstStyle/>
          <a:p>
            <a:r>
              <a:rPr lang="en-US" sz="4300" b="1" dirty="0">
                <a:latin typeface="+mn-lt"/>
              </a:rPr>
              <a:t>The </a:t>
            </a:r>
            <a:r>
              <a:rPr lang="en-US" sz="4300" b="1" dirty="0" smtClean="0">
                <a:latin typeface="+mn-lt"/>
              </a:rPr>
              <a:t>Xe-100</a:t>
            </a:r>
            <a:endParaRPr lang="en-US" sz="4300" b="1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962956" y="6583997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z="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Energy. Reimagined.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2808346" y="6675120"/>
            <a:ext cx="1854203" cy="182880"/>
          </a:xfrm>
          <a:prstGeom prst="rect">
            <a:avLst/>
          </a:prstGeom>
        </p:spPr>
        <p:txBody>
          <a:bodyPr/>
          <a:lstStyle/>
          <a:p>
            <a:r>
              <a:rPr lang="en-US" sz="800" dirty="0"/>
              <a:t>© 2017 X Energy, LLC,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98470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2122" y="84598"/>
            <a:ext cx="8686800" cy="70261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  <a:cs typeface="Aharoni" panose="02010803020104030203" pitchFamily="2" charset="-79"/>
              </a:rPr>
              <a:t>Innovating on a Proven Foundation</a:t>
            </a:r>
          </a:p>
        </p:txBody>
      </p:sp>
      <p:sp>
        <p:nvSpPr>
          <p:cNvPr id="7" name="Shape 6"/>
          <p:cNvSpPr/>
          <p:nvPr/>
        </p:nvSpPr>
        <p:spPr>
          <a:xfrm>
            <a:off x="338667" y="1869827"/>
            <a:ext cx="8568940" cy="4158440"/>
          </a:xfrm>
          <a:prstGeom prst="swooshArrow">
            <a:avLst>
              <a:gd name="adj1" fmla="val 19916"/>
              <a:gd name="adj2" fmla="val 34720"/>
            </a:avLst>
          </a:prstGeom>
          <a:solidFill>
            <a:srgbClr val="D9D9D9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Group 9"/>
          <p:cNvGrpSpPr/>
          <p:nvPr/>
        </p:nvGrpSpPr>
        <p:grpSpPr>
          <a:xfrm>
            <a:off x="160866" y="5362774"/>
            <a:ext cx="530172" cy="1262816"/>
            <a:chOff x="361329" y="4458953"/>
            <a:chExt cx="530172" cy="1262816"/>
          </a:xfrm>
        </p:grpSpPr>
        <p:sp>
          <p:nvSpPr>
            <p:cNvPr id="11" name="TextBox 10"/>
            <p:cNvSpPr txBox="1"/>
            <p:nvPr/>
          </p:nvSpPr>
          <p:spPr>
            <a:xfrm>
              <a:off x="381134" y="5385720"/>
              <a:ext cx="453854" cy="336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1944</a:t>
              </a:r>
            </a:p>
            <a:p>
              <a:pPr algn="ctr"/>
              <a:r>
                <a:rPr lang="en-US" sz="900" b="1" dirty="0"/>
                <a:t>ORNL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329" y="4658530"/>
              <a:ext cx="530172" cy="7331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433292" y="4458953"/>
              <a:ext cx="333372" cy="210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USA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63942" y="4581469"/>
            <a:ext cx="952440" cy="1291814"/>
            <a:chOff x="794104" y="3599996"/>
            <a:chExt cx="952440" cy="129181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0781" y="3790296"/>
              <a:ext cx="613914" cy="7903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794104" y="4555761"/>
              <a:ext cx="952440" cy="336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1966-1975</a:t>
              </a:r>
            </a:p>
            <a:p>
              <a:pPr algn="ctr"/>
              <a:r>
                <a:rPr lang="en-US" sz="900" b="1" dirty="0"/>
                <a:t>Dragon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17091" y="3599996"/>
              <a:ext cx="287029" cy="210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UK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55643" y="3985030"/>
            <a:ext cx="952440" cy="1298204"/>
            <a:chOff x="1522046" y="2893078"/>
            <a:chExt cx="952440" cy="129820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7207" y="3083753"/>
              <a:ext cx="681638" cy="7903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1522046" y="3855233"/>
              <a:ext cx="952440" cy="336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1966-1974</a:t>
              </a:r>
            </a:p>
            <a:p>
              <a:pPr algn="ctr"/>
              <a:r>
                <a:rPr lang="en-US" sz="900" b="1" dirty="0"/>
                <a:t>Peach Bottom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833779" y="2893078"/>
              <a:ext cx="342666" cy="210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USA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081502" y="3522920"/>
            <a:ext cx="952440" cy="1301512"/>
            <a:chOff x="2275747" y="2905662"/>
            <a:chExt cx="952440" cy="130151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46954" y="3101733"/>
              <a:ext cx="610731" cy="7903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2275747" y="3871125"/>
              <a:ext cx="952440" cy="336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1967-1988</a:t>
              </a:r>
            </a:p>
            <a:p>
              <a:pPr algn="ctr"/>
              <a:r>
                <a:rPr lang="en-US" sz="900" b="1" dirty="0"/>
                <a:t>AVR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72927" y="2905662"/>
              <a:ext cx="558080" cy="210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Germany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882683" y="3163579"/>
            <a:ext cx="952440" cy="1261495"/>
            <a:chOff x="3057685" y="2652294"/>
            <a:chExt cx="952440" cy="12614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65149" y="2837184"/>
              <a:ext cx="747164" cy="7903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3057685" y="3577740"/>
              <a:ext cx="952440" cy="336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1967-1988</a:t>
              </a:r>
            </a:p>
            <a:p>
              <a:pPr algn="ctr"/>
              <a:r>
                <a:rPr lang="en-US" sz="900" b="1" dirty="0"/>
                <a:t>Fort St. Vrain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52979" y="2652294"/>
              <a:ext cx="342666" cy="210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USA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640807" y="2882632"/>
            <a:ext cx="1041386" cy="1268255"/>
            <a:chOff x="3779197" y="2645201"/>
            <a:chExt cx="1041386" cy="126825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19175" y="2837184"/>
              <a:ext cx="609818" cy="7903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3779197" y="3577407"/>
              <a:ext cx="1041386" cy="336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1986-1989</a:t>
              </a:r>
            </a:p>
            <a:p>
              <a:pPr algn="ctr"/>
              <a:r>
                <a:rPr lang="en-US" sz="900" b="1" dirty="0"/>
                <a:t>THTR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010126" y="2645201"/>
              <a:ext cx="558080" cy="210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Germany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499556" y="2586213"/>
            <a:ext cx="1041386" cy="1242348"/>
            <a:chOff x="4581742" y="2446939"/>
            <a:chExt cx="1041386" cy="124234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94521" y="2658574"/>
              <a:ext cx="853644" cy="7071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6" name="TextBox 35"/>
            <p:cNvSpPr txBox="1"/>
            <p:nvPr/>
          </p:nvSpPr>
          <p:spPr>
            <a:xfrm>
              <a:off x="4581742" y="3319955"/>
              <a:ext cx="10413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1998-Present</a:t>
              </a:r>
            </a:p>
            <a:p>
              <a:pPr algn="ctr"/>
              <a:r>
                <a:rPr lang="en-US" sz="900" b="1" dirty="0"/>
                <a:t>HTTR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04086" y="2446939"/>
              <a:ext cx="412568" cy="210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Japan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507896" y="2372410"/>
            <a:ext cx="1041386" cy="1209066"/>
            <a:chOff x="5567022" y="2446938"/>
            <a:chExt cx="1041386" cy="1209066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53944" y="2657079"/>
              <a:ext cx="888663" cy="7071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5567022" y="3319955"/>
              <a:ext cx="1041386" cy="336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2000-Present</a:t>
              </a:r>
            </a:p>
            <a:p>
              <a:pPr algn="ctr"/>
              <a:r>
                <a:rPr lang="en-US" sz="900" b="1" dirty="0"/>
                <a:t>HTR-10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72158" y="2446938"/>
              <a:ext cx="406861" cy="210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China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526777" y="2141578"/>
            <a:ext cx="772952" cy="983132"/>
            <a:chOff x="7567836" y="1593217"/>
            <a:chExt cx="772952" cy="983132"/>
          </a:xfrm>
        </p:grpSpPr>
        <p:sp>
          <p:nvSpPr>
            <p:cNvPr id="47" name="TextBox 46"/>
            <p:cNvSpPr txBox="1"/>
            <p:nvPr/>
          </p:nvSpPr>
          <p:spPr>
            <a:xfrm>
              <a:off x="7755258" y="1593217"/>
              <a:ext cx="3981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USA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7836" y="1803397"/>
              <a:ext cx="772952" cy="772952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267763" y="932713"/>
            <a:ext cx="8608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1B649"/>
                </a:solidFill>
                <a:latin typeface="Arial Black" panose="020B0A04020102020204" pitchFamily="34" charset="0"/>
              </a:rPr>
              <a:t>The </a:t>
            </a:r>
            <a:r>
              <a:rPr lang="en-US" sz="2400" b="1" dirty="0">
                <a:solidFill>
                  <a:srgbClr val="41B649"/>
                </a:solidFill>
                <a:latin typeface="Arial Black" panose="020B0A04020102020204" pitchFamily="34" charset="0"/>
              </a:rPr>
              <a:t>Xe-100 is </a:t>
            </a:r>
            <a:r>
              <a:rPr lang="en-US" sz="2400" b="1" dirty="0" smtClean="0">
                <a:solidFill>
                  <a:srgbClr val="41B649"/>
                </a:solidFill>
                <a:latin typeface="Arial Black" panose="020B0A04020102020204" pitchFamily="34" charset="0"/>
              </a:rPr>
              <a:t>an evolutionary High Temperature Gas-Cooled Reactor design </a:t>
            </a:r>
            <a:r>
              <a:rPr lang="en-US" sz="2400" dirty="0" smtClean="0">
                <a:solidFill>
                  <a:srgbClr val="41B649"/>
                </a:solidFill>
                <a:latin typeface="Arial Black" panose="020B0A04020102020204" pitchFamily="34" charset="0"/>
              </a:rPr>
              <a:t>that </a:t>
            </a:r>
            <a:r>
              <a:rPr lang="en-US" sz="2400" dirty="0">
                <a:solidFill>
                  <a:srgbClr val="41B649"/>
                </a:solidFill>
                <a:latin typeface="Arial Black" panose="020B0A04020102020204" pitchFamily="34" charset="0"/>
              </a:rPr>
              <a:t>builds on over 70 years of research, testing, and demonstration </a:t>
            </a:r>
          </a:p>
        </p:txBody>
      </p:sp>
      <p:sp>
        <p:nvSpPr>
          <p:cNvPr id="50" name="TextBox 49"/>
          <p:cNvSpPr txBox="1"/>
          <p:nvPr/>
        </p:nvSpPr>
        <p:spPr>
          <a:xfrm flipH="1">
            <a:off x="1879490" y="5534235"/>
            <a:ext cx="7172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Extensive testing of reactor core and pebbles to </a:t>
            </a:r>
            <a:r>
              <a:rPr lang="en-US" dirty="0" smtClean="0"/>
              <a:t>extreme temperatures</a:t>
            </a:r>
            <a:r>
              <a:rPr lang="en-US" dirty="0"/>
              <a:t>, pressures and failure modes have validated the </a:t>
            </a:r>
            <a:r>
              <a:rPr lang="en-US" b="1" dirty="0">
                <a:solidFill>
                  <a:srgbClr val="41B649"/>
                </a:solidFill>
              </a:rPr>
              <a:t>safety performance </a:t>
            </a:r>
            <a:r>
              <a:rPr lang="en-US" dirty="0"/>
              <a:t>of High Temperature Gas-Cooled Nuclear Reactors (HTGRs)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505504" y="2256994"/>
            <a:ext cx="959333" cy="1042608"/>
            <a:chOff x="6337471" y="1612362"/>
            <a:chExt cx="959333" cy="1042608"/>
          </a:xfrm>
        </p:grpSpPr>
        <p:grpSp>
          <p:nvGrpSpPr>
            <p:cNvPr id="42" name="Group 41"/>
            <p:cNvGrpSpPr/>
            <p:nvPr/>
          </p:nvGrpSpPr>
          <p:grpSpPr>
            <a:xfrm>
              <a:off x="6337471" y="1612362"/>
              <a:ext cx="959333" cy="1042608"/>
              <a:chOff x="6564194" y="2110171"/>
              <a:chExt cx="959333" cy="1042608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6564194" y="2921947"/>
                <a:ext cx="95933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/>
                  <a:t>2005 – Present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flipH="1">
                <a:off x="6829654" y="2110171"/>
                <a:ext cx="40289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/>
                  <a:t>USA</a:t>
                </a:r>
              </a:p>
            </p:txBody>
          </p:sp>
        </p:grp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0550" y="1789587"/>
              <a:ext cx="678672" cy="678672"/>
            </a:xfrm>
            <a:prstGeom prst="rect">
              <a:avLst/>
            </a:prstGeom>
          </p:spPr>
        </p:pic>
      </p:grp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2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962956" y="6583997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z="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Energy. Reimagined.</a:t>
            </a:r>
          </a:p>
        </p:txBody>
      </p:sp>
      <p:sp>
        <p:nvSpPr>
          <p:cNvPr id="5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2808346" y="6675120"/>
            <a:ext cx="1854203" cy="182880"/>
          </a:xfrm>
          <a:prstGeom prst="rect">
            <a:avLst/>
          </a:prstGeom>
        </p:spPr>
        <p:txBody>
          <a:bodyPr/>
          <a:lstStyle/>
          <a:p>
            <a:r>
              <a:rPr lang="en-US" sz="800" dirty="0"/>
              <a:t>© 2017 X Energy, LLC,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55460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283" t="10719" r="19995" b="6044"/>
          <a:stretch/>
        </p:blipFill>
        <p:spPr>
          <a:xfrm>
            <a:off x="3563452" y="2776103"/>
            <a:ext cx="3454042" cy="3466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01" t="10620" r="10020" b="4092"/>
          <a:stretch/>
        </p:blipFill>
        <p:spPr>
          <a:xfrm>
            <a:off x="3556013" y="2776103"/>
            <a:ext cx="3383103" cy="35631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0807" y="934154"/>
            <a:ext cx="8686800" cy="1835422"/>
          </a:xfrm>
        </p:spPr>
        <p:txBody>
          <a:bodyPr>
            <a:noAutofit/>
          </a:bodyPr>
          <a:lstStyle/>
          <a:p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nuclear reactor that uses </a:t>
            </a:r>
            <a:r>
              <a:rPr lang="en-US" dirty="0" err="1" smtClean="0"/>
              <a:t>TRistructural</a:t>
            </a:r>
            <a:r>
              <a:rPr lang="en-US" dirty="0" smtClean="0"/>
              <a:t> </a:t>
            </a:r>
            <a:r>
              <a:rPr lang="en-US" dirty="0" err="1" smtClean="0"/>
              <a:t>ISOtropic</a:t>
            </a:r>
            <a:r>
              <a:rPr lang="en-US" dirty="0" smtClean="0"/>
              <a:t> </a:t>
            </a:r>
            <a:r>
              <a:rPr lang="en-US" dirty="0"/>
              <a:t>coated particle </a:t>
            </a:r>
            <a:r>
              <a:rPr lang="en-US" dirty="0" smtClean="0"/>
              <a:t>LEU fuel</a:t>
            </a:r>
            <a:r>
              <a:rPr lang="en-US" dirty="0"/>
              <a:t>, embedded in graphite spherical fuel elements (pebbles</a:t>
            </a:r>
            <a:r>
              <a:rPr lang="en-US" dirty="0" smtClean="0"/>
              <a:t>)</a:t>
            </a:r>
          </a:p>
          <a:p>
            <a:r>
              <a:rPr lang="en-US" dirty="0"/>
              <a:t>LEU is in the form of Uranium </a:t>
            </a:r>
            <a:r>
              <a:rPr lang="en-US" dirty="0" err="1"/>
              <a:t>Oxycarbide</a:t>
            </a:r>
            <a:r>
              <a:rPr lang="en-US" dirty="0"/>
              <a:t> (UCO), enabling higher temperatures, lower internal pressures, and therefore higher burnup </a:t>
            </a:r>
            <a:r>
              <a:rPr lang="en-US" dirty="0" smtClean="0"/>
              <a:t>(163,000 </a:t>
            </a:r>
            <a:r>
              <a:rPr lang="en-US" dirty="0" err="1" smtClean="0"/>
              <a:t>MWdays</a:t>
            </a:r>
            <a:r>
              <a:rPr lang="en-US" dirty="0" smtClean="0"/>
              <a:t>/ton) as </a:t>
            </a:r>
            <a:r>
              <a:rPr lang="en-US" dirty="0"/>
              <a:t>compared to </a:t>
            </a:r>
            <a:r>
              <a:rPr lang="en-US" dirty="0" smtClean="0"/>
              <a:t>UO</a:t>
            </a:r>
            <a:r>
              <a:rPr lang="en-US" baseline="-25000" dirty="0" smtClean="0"/>
              <a:t>2 </a:t>
            </a:r>
            <a:r>
              <a:rPr lang="en-US" dirty="0" smtClean="0"/>
              <a:t>(~80,000 </a:t>
            </a:r>
            <a:r>
              <a:rPr lang="en-US" dirty="0" err="1" smtClean="0"/>
              <a:t>MWdays</a:t>
            </a:r>
            <a:r>
              <a:rPr lang="en-US" dirty="0" smtClean="0"/>
              <a:t>/ton)</a:t>
            </a:r>
            <a:endParaRPr lang="en-US" baseline="-25000" dirty="0"/>
          </a:p>
          <a:p>
            <a:r>
              <a:rPr lang="en-US" dirty="0" smtClean="0"/>
              <a:t>15.5% Low Enriched Uranium is the Xe-100 Baseline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X Energy, LLC, all rights reserved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a Pebble Bed Reactor?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609035" y="2819829"/>
            <a:ext cx="0" cy="339684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174303" y="6223200"/>
            <a:ext cx="2481943" cy="78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163014" y="2819829"/>
            <a:ext cx="2481943" cy="78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09035" y="4142999"/>
            <a:ext cx="1082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60mm diameter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925304" y="3020033"/>
            <a:ext cx="4073434" cy="3461786"/>
            <a:chOff x="360861" y="2941010"/>
            <a:chExt cx="4073434" cy="3461786"/>
          </a:xfrm>
        </p:grpSpPr>
        <p:grpSp>
          <p:nvGrpSpPr>
            <p:cNvPr id="28" name="Group 27"/>
            <p:cNvGrpSpPr/>
            <p:nvPr/>
          </p:nvGrpSpPr>
          <p:grpSpPr>
            <a:xfrm>
              <a:off x="535576" y="5473343"/>
              <a:ext cx="1678578" cy="929453"/>
              <a:chOff x="535576" y="5473343"/>
              <a:chExt cx="1678578" cy="929453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/>
              <a:srcRect l="13202" t="19863" r="22692" b="61852"/>
              <a:stretch/>
            </p:blipFill>
            <p:spPr>
              <a:xfrm>
                <a:off x="535576" y="5473343"/>
                <a:ext cx="1678578" cy="640080"/>
              </a:xfrm>
              <a:prstGeom prst="rect">
                <a:avLst/>
              </a:prstGeom>
            </p:spPr>
          </p:pic>
          <p:cxnSp>
            <p:nvCxnSpPr>
              <p:cNvPr id="19" name="Straight Arrow Connector 18"/>
              <p:cNvCxnSpPr/>
              <p:nvPr/>
            </p:nvCxnSpPr>
            <p:spPr>
              <a:xfrm flipH="1" flipV="1">
                <a:off x="594013" y="6381820"/>
                <a:ext cx="574766" cy="5917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600544" y="5891349"/>
                <a:ext cx="0" cy="496388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177141" y="5891349"/>
                <a:ext cx="0" cy="496388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555826" y="6095019"/>
                <a:ext cx="6912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~ 1mm</a:t>
                </a:r>
              </a:p>
            </p:txBody>
          </p:sp>
        </p:grpSp>
        <p:graphicFrame>
          <p:nvGraphicFramePr>
            <p:cNvPr id="33" name="Diagram 32"/>
            <p:cNvGraphicFramePr/>
            <p:nvPr>
              <p:extLst>
                <p:ext uri="{D42A27DB-BD31-4B8C-83A1-F6EECF244321}">
                  <p14:modId xmlns:p14="http://schemas.microsoft.com/office/powerpoint/2010/main" val="376103270"/>
                </p:ext>
              </p:extLst>
            </p:nvPr>
          </p:nvGraphicFramePr>
          <p:xfrm>
            <a:off x="360861" y="2941010"/>
            <a:ext cx="4073434" cy="334342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</p:grpSp>
      <p:sp>
        <p:nvSpPr>
          <p:cNvPr id="21" name="TextBox 20"/>
          <p:cNvSpPr txBox="1"/>
          <p:nvPr/>
        </p:nvSpPr>
        <p:spPr>
          <a:xfrm>
            <a:off x="1973632" y="6195640"/>
            <a:ext cx="4937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41B649"/>
                </a:solidFill>
              </a:rPr>
              <a:t>Fuel is the Key to Unsurpassed Safety</a:t>
            </a:r>
          </a:p>
        </p:txBody>
      </p:sp>
    </p:spTree>
    <p:extLst>
      <p:ext uri="{BB962C8B-B14F-4D97-AF65-F5344CB8AC3E}">
        <p14:creationId xmlns:p14="http://schemas.microsoft.com/office/powerpoint/2010/main" val="1880093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About X-energy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962956" y="6583997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z="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Energy. Reimagined.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2808346" y="6675120"/>
            <a:ext cx="1854203" cy="182880"/>
          </a:xfrm>
          <a:prstGeom prst="rect">
            <a:avLst/>
          </a:prstGeom>
        </p:spPr>
        <p:txBody>
          <a:bodyPr/>
          <a:lstStyle/>
          <a:p>
            <a:r>
              <a:rPr lang="en-US" sz="800" dirty="0"/>
              <a:t>© 2017 X Energy, LLC,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24340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588702" y="2886186"/>
            <a:ext cx="5621391" cy="1830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283" t="10719" r="19995" b="6044"/>
          <a:stretch/>
        </p:blipFill>
        <p:spPr>
          <a:xfrm>
            <a:off x="3735447" y="1996431"/>
            <a:ext cx="1162595" cy="116685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0806" y="990599"/>
            <a:ext cx="5905674" cy="5148943"/>
          </a:xfrm>
        </p:spPr>
        <p:txBody>
          <a:bodyPr>
            <a:normAutofit/>
          </a:bodyPr>
          <a:lstStyle/>
          <a:p>
            <a:r>
              <a:rPr lang="en-US" dirty="0"/>
              <a:t>Pebbles are placed in a cylindrical volume formed by graphite blocks to form the reactor core.</a:t>
            </a:r>
          </a:p>
          <a:p>
            <a:endParaRPr lang="en-US" dirty="0"/>
          </a:p>
          <a:p>
            <a:r>
              <a:rPr lang="en-US" dirty="0"/>
              <a:t>The heat generated in the </a:t>
            </a:r>
          </a:p>
          <a:p>
            <a:pPr marL="0" indent="0">
              <a:buNone/>
            </a:pPr>
            <a:r>
              <a:rPr lang="en-US" dirty="0"/>
              <a:t>    pebbles is transported to </a:t>
            </a:r>
          </a:p>
          <a:p>
            <a:pPr marL="0" indent="0">
              <a:buNone/>
            </a:pPr>
            <a:r>
              <a:rPr lang="en-US" dirty="0"/>
              <a:t>    the steam generator by </a:t>
            </a:r>
          </a:p>
          <a:p>
            <a:pPr marL="0" indent="0">
              <a:buNone/>
            </a:pPr>
            <a:r>
              <a:rPr lang="en-US" dirty="0"/>
              <a:t>    circulating helium through </a:t>
            </a:r>
          </a:p>
          <a:p>
            <a:pPr marL="0" indent="0">
              <a:buNone/>
            </a:pPr>
            <a:r>
              <a:rPr lang="en-US" dirty="0"/>
              <a:t>    the core to remove the heat.</a:t>
            </a:r>
          </a:p>
          <a:p>
            <a:endParaRPr lang="en-US" dirty="0"/>
          </a:p>
          <a:p>
            <a:r>
              <a:rPr lang="en-US" dirty="0"/>
              <a:t>Pebble bed reactors cannot meltdown due to the fact that the heat generation is controlled through the </a:t>
            </a:r>
            <a:r>
              <a:rPr lang="en-US" dirty="0" smtClean="0"/>
              <a:t>system’s negative </a:t>
            </a:r>
            <a:r>
              <a:rPr lang="en-US" dirty="0"/>
              <a:t>temperature coefficient.</a:t>
            </a:r>
          </a:p>
          <a:p>
            <a:endParaRPr lang="en-US" dirty="0"/>
          </a:p>
          <a:p>
            <a:r>
              <a:rPr lang="en-US" dirty="0"/>
              <a:t>This is achievable due to the low power density of the core which is approximately 30 times lower than traditional nuclear reactors.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X Energy, LLC, all rights reserved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a Pebble Bed Reactor?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375" t="4000" r="40900" b="3587"/>
          <a:stretch/>
        </p:blipFill>
        <p:spPr>
          <a:xfrm>
            <a:off x="6976228" y="2362438"/>
            <a:ext cx="827914" cy="4162459"/>
          </a:xfrm>
          <a:prstGeom prst="rect">
            <a:avLst/>
          </a:prstGeom>
        </p:spPr>
      </p:pic>
      <p:graphicFrame>
        <p:nvGraphicFramePr>
          <p:cNvPr id="15" name="Diagram 14"/>
          <p:cNvGraphicFramePr/>
          <p:nvPr>
            <p:extLst/>
          </p:nvPr>
        </p:nvGraphicFramePr>
        <p:xfrm>
          <a:off x="4811610" y="1996431"/>
          <a:ext cx="2536247" cy="2305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706949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X Energy, LLC, all rights reserved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808346" y="0"/>
            <a:ext cx="3122066" cy="6533758"/>
            <a:chOff x="4280445" y="0"/>
            <a:chExt cx="3122066" cy="65337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786" t="20564"/>
            <a:stretch/>
          </p:blipFill>
          <p:spPr>
            <a:xfrm rot="16200000">
              <a:off x="2954924" y="2086170"/>
              <a:ext cx="6533758" cy="236141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80445" y="97868"/>
              <a:ext cx="1620382" cy="4501062"/>
            </a:xfrm>
            <a:prstGeom prst="rect">
              <a:avLst/>
            </a:prstGeom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4295543" y="88807"/>
            <a:ext cx="4796205" cy="779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Xe-100 </a:t>
            </a:r>
            <a:r>
              <a:rPr lang="en-US" dirty="0" smtClean="0"/>
              <a:t>Baseline </a:t>
            </a:r>
            <a:r>
              <a:rPr lang="en-US" dirty="0" smtClean="0"/>
              <a:t>Reactor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111480" y="4634309"/>
            <a:ext cx="237339" cy="15360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7665" y="1053435"/>
            <a:ext cx="1359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 rods</a:t>
            </a:r>
            <a:endParaRPr lang="en-ZA" dirty="0"/>
          </a:p>
        </p:txBody>
      </p:sp>
      <p:sp>
        <p:nvSpPr>
          <p:cNvPr id="13" name="TextBox 12"/>
          <p:cNvSpPr txBox="1"/>
          <p:nvPr/>
        </p:nvSpPr>
        <p:spPr>
          <a:xfrm>
            <a:off x="530761" y="4815719"/>
            <a:ext cx="1685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vessel </a:t>
            </a:r>
            <a:endParaRPr lang="en-ZA" dirty="0"/>
          </a:p>
        </p:txBody>
      </p:sp>
      <p:sp>
        <p:nvSpPr>
          <p:cNvPr id="14" name="TextBox 13"/>
          <p:cNvSpPr txBox="1"/>
          <p:nvPr/>
        </p:nvSpPr>
        <p:spPr>
          <a:xfrm>
            <a:off x="358653" y="4262921"/>
            <a:ext cx="1247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Core barrel</a:t>
            </a:r>
            <a:endParaRPr lang="en-ZA" dirty="0"/>
          </a:p>
        </p:txBody>
      </p:sp>
      <p:sp>
        <p:nvSpPr>
          <p:cNvPr id="15" name="TextBox 14"/>
          <p:cNvSpPr txBox="1"/>
          <p:nvPr/>
        </p:nvSpPr>
        <p:spPr>
          <a:xfrm>
            <a:off x="358654" y="3244438"/>
            <a:ext cx="1784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Graphite bottom</a:t>
            </a:r>
          </a:p>
          <a:p>
            <a:r>
              <a:rPr lang="en-US" dirty="0"/>
              <a:t>reflector</a:t>
            </a:r>
            <a:endParaRPr lang="en-ZA" dirty="0"/>
          </a:p>
        </p:txBody>
      </p:sp>
      <p:sp>
        <p:nvSpPr>
          <p:cNvPr id="16" name="TextBox 15"/>
          <p:cNvSpPr txBox="1"/>
          <p:nvPr/>
        </p:nvSpPr>
        <p:spPr>
          <a:xfrm>
            <a:off x="358654" y="1415299"/>
            <a:ext cx="1396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Graphite top</a:t>
            </a:r>
          </a:p>
          <a:p>
            <a:r>
              <a:rPr lang="en-US" dirty="0"/>
              <a:t>reflector</a:t>
            </a:r>
            <a:endParaRPr lang="en-ZA" dirty="0"/>
          </a:p>
        </p:txBody>
      </p:sp>
      <p:sp>
        <p:nvSpPr>
          <p:cNvPr id="17" name="TextBox 16"/>
          <p:cNvSpPr txBox="1"/>
          <p:nvPr/>
        </p:nvSpPr>
        <p:spPr>
          <a:xfrm>
            <a:off x="358654" y="2225954"/>
            <a:ext cx="1457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Graphite side</a:t>
            </a:r>
          </a:p>
          <a:p>
            <a:r>
              <a:rPr lang="en-US" dirty="0"/>
              <a:t>reflector</a:t>
            </a:r>
            <a:endParaRPr lang="en-ZA" dirty="0"/>
          </a:p>
        </p:txBody>
      </p:sp>
      <p:cxnSp>
        <p:nvCxnSpPr>
          <p:cNvPr id="18" name="Straight Arrow Connector 17"/>
          <p:cNvCxnSpPr>
            <a:stCxn id="12" idx="3"/>
          </p:cNvCxnSpPr>
          <p:nvPr/>
        </p:nvCxnSpPr>
        <p:spPr>
          <a:xfrm flipV="1">
            <a:off x="1697589" y="311287"/>
            <a:ext cx="1434624" cy="92681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6" idx="3"/>
          </p:cNvCxnSpPr>
          <p:nvPr/>
        </p:nvCxnSpPr>
        <p:spPr>
          <a:xfrm flipV="1">
            <a:off x="1754676" y="1308478"/>
            <a:ext cx="1336620" cy="42998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7" idx="3"/>
          </p:cNvCxnSpPr>
          <p:nvPr/>
        </p:nvCxnSpPr>
        <p:spPr>
          <a:xfrm>
            <a:off x="1816232" y="2549120"/>
            <a:ext cx="1253850" cy="8674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536526" y="3650886"/>
            <a:ext cx="1613843" cy="19533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645015" y="4124263"/>
            <a:ext cx="1523203" cy="3557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17" y="4286927"/>
            <a:ext cx="1025100" cy="65042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726625" y="2629761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Circulators</a:t>
            </a:r>
            <a:endParaRPr lang="en-ZA" dirty="0"/>
          </a:p>
        </p:txBody>
      </p:sp>
      <p:cxnSp>
        <p:nvCxnSpPr>
          <p:cNvPr id="25" name="Straight Arrow Connector 24"/>
          <p:cNvCxnSpPr>
            <a:stCxn id="24" idx="1"/>
          </p:cNvCxnSpPr>
          <p:nvPr/>
        </p:nvCxnSpPr>
        <p:spPr>
          <a:xfrm flipH="1" flipV="1">
            <a:off x="5628124" y="2461175"/>
            <a:ext cx="1098501" cy="35325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837170" y="3100421"/>
            <a:ext cx="177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Steam collection manifold</a:t>
            </a:r>
            <a:endParaRPr lang="en-ZA" dirty="0"/>
          </a:p>
        </p:txBody>
      </p:sp>
      <p:cxnSp>
        <p:nvCxnSpPr>
          <p:cNvPr id="27" name="Straight Arrow Connector 26"/>
          <p:cNvCxnSpPr>
            <a:stCxn id="26" idx="1"/>
          </p:cNvCxnSpPr>
          <p:nvPr/>
        </p:nvCxnSpPr>
        <p:spPr>
          <a:xfrm flipH="1" flipV="1">
            <a:off x="5413289" y="3071956"/>
            <a:ext cx="1423881" cy="35163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954242" y="4853765"/>
            <a:ext cx="1944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Helical coil tubes (not shown)</a:t>
            </a:r>
            <a:endParaRPr lang="en-ZA" dirty="0"/>
          </a:p>
        </p:txBody>
      </p:sp>
      <p:cxnSp>
        <p:nvCxnSpPr>
          <p:cNvPr id="29" name="Straight Arrow Connector 28"/>
          <p:cNvCxnSpPr>
            <a:stCxn id="28" idx="1"/>
          </p:cNvCxnSpPr>
          <p:nvPr/>
        </p:nvCxnSpPr>
        <p:spPr>
          <a:xfrm flipH="1">
            <a:off x="5655424" y="5176930"/>
            <a:ext cx="1298818" cy="1550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Left Brace 29"/>
          <p:cNvSpPr/>
          <p:nvPr/>
        </p:nvSpPr>
        <p:spPr>
          <a:xfrm rot="16200000" flipV="1">
            <a:off x="3411579" y="4077093"/>
            <a:ext cx="294468" cy="1305732"/>
          </a:xfrm>
          <a:prstGeom prst="leftBrace">
            <a:avLst/>
          </a:prstGeom>
          <a:ln w="317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1" name="Left Brace 30"/>
          <p:cNvSpPr/>
          <p:nvPr/>
        </p:nvSpPr>
        <p:spPr>
          <a:xfrm rot="5400000">
            <a:off x="5315524" y="1566840"/>
            <a:ext cx="270313" cy="1052321"/>
          </a:xfrm>
          <a:prstGeom prst="leftBrace">
            <a:avLst/>
          </a:prstGeom>
          <a:ln w="317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2" name="TextBox 31"/>
          <p:cNvSpPr txBox="1"/>
          <p:nvPr/>
        </p:nvSpPr>
        <p:spPr>
          <a:xfrm>
            <a:off x="4551285" y="1616815"/>
            <a:ext cx="186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Steam Generator 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05092" y="4841733"/>
            <a:ext cx="91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Reactor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28219" y="1094405"/>
            <a:ext cx="125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Pebble bed</a:t>
            </a:r>
            <a:endParaRPr lang="en-ZA" dirty="0"/>
          </a:p>
        </p:txBody>
      </p:sp>
      <p:cxnSp>
        <p:nvCxnSpPr>
          <p:cNvPr id="35" name="Straight Arrow Connector 34"/>
          <p:cNvCxnSpPr>
            <a:stCxn id="34" idx="1"/>
          </p:cNvCxnSpPr>
          <p:nvPr/>
        </p:nvCxnSpPr>
        <p:spPr>
          <a:xfrm flipH="1">
            <a:off x="3807103" y="1279072"/>
            <a:ext cx="1221116" cy="78397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Down Arrow 32"/>
          <p:cNvSpPr/>
          <p:nvPr/>
        </p:nvSpPr>
        <p:spPr>
          <a:xfrm>
            <a:off x="5098427" y="3172429"/>
            <a:ext cx="45719" cy="144016"/>
          </a:xfrm>
          <a:prstGeom prst="downArrow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7" name="Right Arrow 33"/>
          <p:cNvSpPr/>
          <p:nvPr/>
        </p:nvSpPr>
        <p:spPr>
          <a:xfrm rot="3335804">
            <a:off x="5507334" y="4594026"/>
            <a:ext cx="216024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8" name="Right Arrow 34"/>
          <p:cNvSpPr/>
          <p:nvPr/>
        </p:nvSpPr>
        <p:spPr>
          <a:xfrm rot="10800000">
            <a:off x="4811391" y="3578675"/>
            <a:ext cx="216024" cy="72008"/>
          </a:xfrm>
          <a:prstGeom prst="rightArrow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9" name="Right Arrow 35"/>
          <p:cNvSpPr/>
          <p:nvPr/>
        </p:nvSpPr>
        <p:spPr>
          <a:xfrm rot="10800000">
            <a:off x="4822029" y="3846224"/>
            <a:ext cx="216024" cy="72008"/>
          </a:xfrm>
          <a:prstGeom prst="rightArrow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0" name="Right Arrow 36"/>
          <p:cNvSpPr/>
          <p:nvPr/>
        </p:nvSpPr>
        <p:spPr>
          <a:xfrm rot="10800000">
            <a:off x="4052905" y="3826313"/>
            <a:ext cx="216023" cy="91919"/>
          </a:xfrm>
          <a:prstGeom prst="rightArrow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1" name="Right Arrow 37"/>
          <p:cNvSpPr/>
          <p:nvPr/>
        </p:nvSpPr>
        <p:spPr>
          <a:xfrm rot="10800000">
            <a:off x="4052904" y="3550023"/>
            <a:ext cx="216024" cy="72008"/>
          </a:xfrm>
          <a:prstGeom prst="rightArrow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2" name="Right Arrow 38"/>
          <p:cNvSpPr/>
          <p:nvPr/>
        </p:nvSpPr>
        <p:spPr>
          <a:xfrm rot="16200000">
            <a:off x="3837983" y="3240423"/>
            <a:ext cx="216024" cy="72008"/>
          </a:xfrm>
          <a:prstGeom prst="rightArrow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3" name="Right Arrow 39"/>
          <p:cNvSpPr/>
          <p:nvPr/>
        </p:nvSpPr>
        <p:spPr>
          <a:xfrm rot="16200000">
            <a:off x="3024201" y="3254365"/>
            <a:ext cx="216024" cy="72008"/>
          </a:xfrm>
          <a:prstGeom prst="rightArrow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4" name="Right Arrow 40"/>
          <p:cNvSpPr/>
          <p:nvPr/>
        </p:nvSpPr>
        <p:spPr>
          <a:xfrm rot="16200000">
            <a:off x="3024201" y="2123284"/>
            <a:ext cx="216024" cy="72008"/>
          </a:xfrm>
          <a:prstGeom prst="rightArrow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5" name="Right Arrow 41"/>
          <p:cNvSpPr/>
          <p:nvPr/>
        </p:nvSpPr>
        <p:spPr>
          <a:xfrm rot="16200000">
            <a:off x="3873987" y="2102029"/>
            <a:ext cx="216024" cy="72008"/>
          </a:xfrm>
          <a:prstGeom prst="rightArrow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6" name="Right Arrow 42"/>
          <p:cNvSpPr/>
          <p:nvPr/>
        </p:nvSpPr>
        <p:spPr>
          <a:xfrm rot="10800000">
            <a:off x="3816289" y="1516245"/>
            <a:ext cx="216024" cy="72008"/>
          </a:xfrm>
          <a:prstGeom prst="rightArrow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7" name="Right Arrow 43"/>
          <p:cNvSpPr/>
          <p:nvPr/>
        </p:nvSpPr>
        <p:spPr>
          <a:xfrm>
            <a:off x="3024201" y="1516245"/>
            <a:ext cx="216024" cy="72008"/>
          </a:xfrm>
          <a:prstGeom prst="rightArrow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8" name="Down Arrow 44"/>
          <p:cNvSpPr/>
          <p:nvPr/>
        </p:nvSpPr>
        <p:spPr>
          <a:xfrm>
            <a:off x="3738279" y="1700887"/>
            <a:ext cx="45719" cy="144016"/>
          </a:xfrm>
          <a:prstGeom prst="downArrow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9" name="Down Arrow 45"/>
          <p:cNvSpPr/>
          <p:nvPr/>
        </p:nvSpPr>
        <p:spPr>
          <a:xfrm>
            <a:off x="3594263" y="1628879"/>
            <a:ext cx="45719" cy="144016"/>
          </a:xfrm>
          <a:prstGeom prst="downArrow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0" name="Down Arrow 46"/>
          <p:cNvSpPr/>
          <p:nvPr/>
        </p:nvSpPr>
        <p:spPr>
          <a:xfrm>
            <a:off x="3427141" y="1634054"/>
            <a:ext cx="45719" cy="144016"/>
          </a:xfrm>
          <a:prstGeom prst="downArrow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1" name="Down Arrow 47"/>
          <p:cNvSpPr/>
          <p:nvPr/>
        </p:nvSpPr>
        <p:spPr>
          <a:xfrm>
            <a:off x="3369611" y="3100420"/>
            <a:ext cx="45719" cy="14401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2" name="Down Arrow 48"/>
          <p:cNvSpPr/>
          <p:nvPr/>
        </p:nvSpPr>
        <p:spPr>
          <a:xfrm>
            <a:off x="3499254" y="3153345"/>
            <a:ext cx="45719" cy="14401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3" name="Down Arrow 49"/>
          <p:cNvSpPr/>
          <p:nvPr/>
        </p:nvSpPr>
        <p:spPr>
          <a:xfrm>
            <a:off x="3562775" y="3153345"/>
            <a:ext cx="45719" cy="14401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4" name="Down Arrow 50"/>
          <p:cNvSpPr/>
          <p:nvPr/>
        </p:nvSpPr>
        <p:spPr>
          <a:xfrm>
            <a:off x="3311258" y="1700887"/>
            <a:ext cx="45719" cy="144016"/>
          </a:xfrm>
          <a:prstGeom prst="downArrow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5" name="Down Arrow 51"/>
          <p:cNvSpPr/>
          <p:nvPr/>
        </p:nvSpPr>
        <p:spPr>
          <a:xfrm>
            <a:off x="3679417" y="3081337"/>
            <a:ext cx="45719" cy="14401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6" name="Down Arrow 52"/>
          <p:cNvSpPr/>
          <p:nvPr/>
        </p:nvSpPr>
        <p:spPr>
          <a:xfrm>
            <a:off x="3751425" y="3081337"/>
            <a:ext cx="45719" cy="14401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7" name="Down Arrow 53"/>
          <p:cNvSpPr/>
          <p:nvPr/>
        </p:nvSpPr>
        <p:spPr>
          <a:xfrm>
            <a:off x="3306090" y="3081337"/>
            <a:ext cx="45719" cy="14401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8" name="Down Arrow 54"/>
          <p:cNvSpPr/>
          <p:nvPr/>
        </p:nvSpPr>
        <p:spPr>
          <a:xfrm>
            <a:off x="3755136" y="2338863"/>
            <a:ext cx="45719" cy="14401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9" name="Down Arrow 55"/>
          <p:cNvSpPr/>
          <p:nvPr/>
        </p:nvSpPr>
        <p:spPr>
          <a:xfrm>
            <a:off x="3611120" y="2338863"/>
            <a:ext cx="45719" cy="14401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0" name="Down Arrow 56"/>
          <p:cNvSpPr/>
          <p:nvPr/>
        </p:nvSpPr>
        <p:spPr>
          <a:xfrm>
            <a:off x="3447074" y="2338863"/>
            <a:ext cx="45719" cy="14401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1" name="Down Arrow 57"/>
          <p:cNvSpPr/>
          <p:nvPr/>
        </p:nvSpPr>
        <p:spPr>
          <a:xfrm>
            <a:off x="3303772" y="2338863"/>
            <a:ext cx="45719" cy="14401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2" name="Right Arrow 58"/>
          <p:cNvSpPr/>
          <p:nvPr/>
        </p:nvSpPr>
        <p:spPr>
          <a:xfrm>
            <a:off x="4875327" y="3706194"/>
            <a:ext cx="216024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3" name="Right Arrow 59"/>
          <p:cNvSpPr/>
          <p:nvPr/>
        </p:nvSpPr>
        <p:spPr>
          <a:xfrm>
            <a:off x="4375766" y="3696816"/>
            <a:ext cx="216024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4" name="Right Arrow 60"/>
          <p:cNvSpPr/>
          <p:nvPr/>
        </p:nvSpPr>
        <p:spPr>
          <a:xfrm>
            <a:off x="3679416" y="3696816"/>
            <a:ext cx="216024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5" name="Right Arrow 61"/>
          <p:cNvSpPr/>
          <p:nvPr/>
        </p:nvSpPr>
        <p:spPr>
          <a:xfrm rot="5400000">
            <a:off x="5326969" y="4358933"/>
            <a:ext cx="216024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6" name="Right Arrow 62"/>
          <p:cNvSpPr/>
          <p:nvPr/>
        </p:nvSpPr>
        <p:spPr>
          <a:xfrm rot="6661022">
            <a:off x="5168459" y="4598304"/>
            <a:ext cx="216024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7" name="Down Arrow 63"/>
          <p:cNvSpPr/>
          <p:nvPr/>
        </p:nvSpPr>
        <p:spPr>
          <a:xfrm flipV="1">
            <a:off x="5596790" y="3314147"/>
            <a:ext cx="63624" cy="152400"/>
          </a:xfrm>
          <a:prstGeom prst="downArrow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8" name="Down Arrow 64"/>
          <p:cNvSpPr/>
          <p:nvPr/>
        </p:nvSpPr>
        <p:spPr>
          <a:xfrm>
            <a:off x="5609704" y="5147123"/>
            <a:ext cx="45719" cy="144016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9" name="Down Arrow 65"/>
          <p:cNvSpPr/>
          <p:nvPr/>
        </p:nvSpPr>
        <p:spPr>
          <a:xfrm>
            <a:off x="5218822" y="5140259"/>
            <a:ext cx="45719" cy="144016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70" name="Down Arrow 66"/>
          <p:cNvSpPr/>
          <p:nvPr/>
        </p:nvSpPr>
        <p:spPr>
          <a:xfrm>
            <a:off x="5617989" y="5711586"/>
            <a:ext cx="45719" cy="14401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71" name="Down Arrow 67"/>
          <p:cNvSpPr/>
          <p:nvPr/>
        </p:nvSpPr>
        <p:spPr>
          <a:xfrm>
            <a:off x="5222428" y="5713502"/>
            <a:ext cx="45719" cy="14401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72" name="Down Arrow 70"/>
          <p:cNvSpPr/>
          <p:nvPr/>
        </p:nvSpPr>
        <p:spPr>
          <a:xfrm flipV="1">
            <a:off x="5085013" y="5470930"/>
            <a:ext cx="63624" cy="152400"/>
          </a:xfrm>
          <a:prstGeom prst="downArrow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73" name="Down Arrow 71"/>
          <p:cNvSpPr/>
          <p:nvPr/>
        </p:nvSpPr>
        <p:spPr>
          <a:xfrm flipV="1">
            <a:off x="5716780" y="5404881"/>
            <a:ext cx="63624" cy="152400"/>
          </a:xfrm>
          <a:prstGeom prst="downArrow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74" name="Down Arrow 72"/>
          <p:cNvSpPr/>
          <p:nvPr/>
        </p:nvSpPr>
        <p:spPr>
          <a:xfrm flipV="1">
            <a:off x="5079667" y="4765575"/>
            <a:ext cx="63624" cy="152400"/>
          </a:xfrm>
          <a:prstGeom prst="downArrow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75" name="Down Arrow 73"/>
          <p:cNvSpPr/>
          <p:nvPr/>
        </p:nvSpPr>
        <p:spPr>
          <a:xfrm flipV="1">
            <a:off x="5713828" y="4784948"/>
            <a:ext cx="63624" cy="152400"/>
          </a:xfrm>
          <a:prstGeom prst="downArrow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76" name="Down Arrow 74"/>
          <p:cNvSpPr/>
          <p:nvPr/>
        </p:nvSpPr>
        <p:spPr>
          <a:xfrm flipV="1">
            <a:off x="5111479" y="4318737"/>
            <a:ext cx="63624" cy="152400"/>
          </a:xfrm>
          <a:prstGeom prst="downArrow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77" name="Down Arrow 75"/>
          <p:cNvSpPr/>
          <p:nvPr/>
        </p:nvSpPr>
        <p:spPr>
          <a:xfrm flipV="1">
            <a:off x="5681086" y="4257619"/>
            <a:ext cx="63624" cy="152400"/>
          </a:xfrm>
          <a:prstGeom prst="downArrow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78" name="TextBox 77"/>
          <p:cNvSpPr txBox="1"/>
          <p:nvPr/>
        </p:nvSpPr>
        <p:spPr>
          <a:xfrm>
            <a:off x="6370972" y="985868"/>
            <a:ext cx="2650826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Key Technical Specifications:</a:t>
            </a:r>
          </a:p>
          <a:p>
            <a:pPr marL="285750" indent="-168275">
              <a:buClr>
                <a:srgbClr val="41B649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200MWt / 76MWe</a:t>
            </a:r>
          </a:p>
          <a:p>
            <a:pPr marL="285750" indent="-168275">
              <a:buClr>
                <a:srgbClr val="41B649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Rankine Cycle</a:t>
            </a:r>
          </a:p>
          <a:p>
            <a:pPr marL="285750" indent="-168275">
              <a:buClr>
                <a:srgbClr val="41B649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Helical steam </a:t>
            </a:r>
            <a:r>
              <a:rPr lang="en-US" sz="1600" dirty="0" smtClean="0"/>
              <a:t>generator</a:t>
            </a:r>
          </a:p>
          <a:p>
            <a:pPr marL="285750" indent="-168275">
              <a:buClr>
                <a:srgbClr val="41B649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Multi </a:t>
            </a:r>
            <a:r>
              <a:rPr lang="en-US" sz="1600" dirty="0"/>
              <a:t>pass fuel </a:t>
            </a:r>
            <a:r>
              <a:rPr lang="en-US" sz="1600" dirty="0" smtClean="0"/>
              <a:t>cycle using 15.5% LEU</a:t>
            </a:r>
            <a:endParaRPr lang="en-US" sz="1600" dirty="0"/>
          </a:p>
        </p:txBody>
      </p:sp>
      <p:sp>
        <p:nvSpPr>
          <p:cNvPr id="79" name="Down Arrow 80"/>
          <p:cNvSpPr/>
          <p:nvPr/>
        </p:nvSpPr>
        <p:spPr>
          <a:xfrm flipV="1">
            <a:off x="5181662" y="3344766"/>
            <a:ext cx="63624" cy="152400"/>
          </a:xfrm>
          <a:prstGeom prst="downArrow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0" name="TextBox 79"/>
          <p:cNvSpPr txBox="1"/>
          <p:nvPr/>
        </p:nvSpPr>
        <p:spPr>
          <a:xfrm>
            <a:off x="6916806" y="5816522"/>
            <a:ext cx="1944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Feed water inlet</a:t>
            </a:r>
            <a:endParaRPr lang="en-ZA" dirty="0"/>
          </a:p>
        </p:txBody>
      </p:sp>
      <p:cxnSp>
        <p:nvCxnSpPr>
          <p:cNvPr id="81" name="Straight Arrow Connector 80"/>
          <p:cNvCxnSpPr>
            <a:stCxn id="80" idx="1"/>
          </p:cNvCxnSpPr>
          <p:nvPr/>
        </p:nvCxnSpPr>
        <p:spPr>
          <a:xfrm flipH="1">
            <a:off x="5413288" y="6001189"/>
            <a:ext cx="1503518" cy="5281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2" name="Table 81"/>
          <p:cNvGraphicFramePr>
            <a:graphicFrameLocks noGrp="1"/>
          </p:cNvGraphicFramePr>
          <p:nvPr>
            <p:extLst/>
          </p:nvPr>
        </p:nvGraphicFramePr>
        <p:xfrm>
          <a:off x="460827" y="5340403"/>
          <a:ext cx="3703942" cy="12227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62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69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54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55411">
                  <a:extLst>
                    <a:ext uri="{9D8B030D-6E8A-4147-A177-3AD203B41FA5}">
                      <a16:colId xmlns="" xmlns:a16="http://schemas.microsoft.com/office/drawing/2014/main" val="1733460159"/>
                    </a:ext>
                  </a:extLst>
                </a:gridCol>
              </a:tblGrid>
              <a:tr h="259817"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       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</a:rPr>
                        <a:t>             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Xe-100 Reactor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</a:rPr>
                        <a:t> Specifications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909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Thermal Output</a:t>
                      </a:r>
                    </a:p>
                  </a:txBody>
                  <a:tcPr anchor="ctr">
                    <a:solidFill>
                      <a:srgbClr val="B5E1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Steam Temperature</a:t>
                      </a:r>
                    </a:p>
                  </a:txBody>
                  <a:tcPr anchor="ctr">
                    <a:solidFill>
                      <a:srgbClr val="B5E1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Steam Pressure</a:t>
                      </a:r>
                    </a:p>
                  </a:txBody>
                  <a:tcPr anchor="ctr">
                    <a:solidFill>
                      <a:srgbClr val="B5E1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Electric</a:t>
                      </a:r>
                    </a:p>
                    <a:p>
                      <a:pPr algn="ctr"/>
                      <a:r>
                        <a:rPr lang="en-US" sz="1200" b="1" dirty="0"/>
                        <a:t>Output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5E1B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93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200MW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565</a:t>
                      </a:r>
                      <a:r>
                        <a:rPr lang="en-US" sz="1200" baseline="30000" dirty="0"/>
                        <a:t>o</a:t>
                      </a:r>
                      <a:r>
                        <a:rPr lang="en-US" sz="1200" baseline="0" dirty="0"/>
                        <a:t>C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16.5MPa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~76MW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601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5" presetID="2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2" presetID="2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9" presetID="2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6" presetID="22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3" presetID="22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0" presetID="22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47" presetID="22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62620"/>
          <a:stretch/>
        </p:blipFill>
        <p:spPr>
          <a:xfrm>
            <a:off x="5617438" y="925376"/>
            <a:ext cx="2918538" cy="568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675" y="98182"/>
            <a:ext cx="7999931" cy="702611"/>
          </a:xfrm>
        </p:spPr>
        <p:txBody>
          <a:bodyPr>
            <a:normAutofit/>
          </a:bodyPr>
          <a:lstStyle/>
          <a:p>
            <a:r>
              <a:rPr lang="en-US" sz="4000" dirty="0"/>
              <a:t>Comparison in Pressure Vessel Size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X Energy, LLC, all rights reserved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Nuclear Energy. Reimagined.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6130" r="37984"/>
          <a:stretch/>
        </p:blipFill>
        <p:spPr>
          <a:xfrm>
            <a:off x="1708111" y="925377"/>
            <a:ext cx="2021203" cy="5682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601" y="959244"/>
            <a:ext cx="2156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Product:</a:t>
            </a:r>
            <a:r>
              <a:rPr lang="en-US" dirty="0" smtClean="0"/>
              <a:t> Xe-100</a:t>
            </a:r>
            <a:endParaRPr lang="en-US" dirty="0"/>
          </a:p>
          <a:p>
            <a:r>
              <a:rPr lang="en-US" b="1" dirty="0" smtClean="0"/>
              <a:t>Power:</a:t>
            </a:r>
            <a:r>
              <a:rPr lang="en-US" dirty="0" smtClean="0"/>
              <a:t> 200MWt</a:t>
            </a:r>
            <a:endParaRPr lang="en-US" dirty="0"/>
          </a:p>
          <a:p>
            <a:r>
              <a:rPr lang="en-US" b="1" dirty="0" smtClean="0"/>
              <a:t>Type:</a:t>
            </a:r>
            <a:r>
              <a:rPr lang="en-US" dirty="0" smtClean="0"/>
              <a:t> Multi-pass UCO fuel @ 15.5% enrichment</a:t>
            </a:r>
            <a:endParaRPr lang="en-US" dirty="0"/>
          </a:p>
          <a:p>
            <a:r>
              <a:rPr lang="en-US" b="1" dirty="0" smtClean="0"/>
              <a:t>Weight:</a:t>
            </a:r>
            <a:r>
              <a:rPr lang="en-US" dirty="0" smtClean="0"/>
              <a:t> </a:t>
            </a:r>
            <a:r>
              <a:rPr lang="en-US" dirty="0"/>
              <a:t>200 Tones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22074" y="993111"/>
            <a:ext cx="257552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Product:</a:t>
            </a:r>
            <a:r>
              <a:rPr lang="en-US" dirty="0" smtClean="0"/>
              <a:t> HTR-PM </a:t>
            </a:r>
          </a:p>
          <a:p>
            <a:r>
              <a:rPr lang="en-US" b="1" dirty="0" smtClean="0"/>
              <a:t>Power:</a:t>
            </a:r>
            <a:r>
              <a:rPr lang="en-US" dirty="0" smtClean="0"/>
              <a:t> 250MWt</a:t>
            </a:r>
            <a:endParaRPr lang="en-US" dirty="0"/>
          </a:p>
          <a:p>
            <a:r>
              <a:rPr lang="en-US" b="1" dirty="0" smtClean="0"/>
              <a:t>Type:</a:t>
            </a:r>
            <a:r>
              <a:rPr lang="en-US" dirty="0" smtClean="0"/>
              <a:t> Multi-pass, UO</a:t>
            </a:r>
            <a:r>
              <a:rPr lang="en-US" baseline="-25000" dirty="0" smtClean="0"/>
              <a:t>2</a:t>
            </a:r>
            <a:r>
              <a:rPr lang="en-US" dirty="0" smtClean="0"/>
              <a:t> fuel @ ~10% enrichment</a:t>
            </a:r>
            <a:endParaRPr lang="en-US" dirty="0"/>
          </a:p>
          <a:p>
            <a:r>
              <a:rPr lang="en-US" b="1" dirty="0" smtClean="0"/>
              <a:t>Weight:</a:t>
            </a:r>
            <a:r>
              <a:rPr lang="en-US" dirty="0" smtClean="0"/>
              <a:t> </a:t>
            </a:r>
            <a:r>
              <a:rPr lang="en-US" dirty="0"/>
              <a:t>700 Tones</a:t>
            </a:r>
          </a:p>
        </p:txBody>
      </p:sp>
    </p:spTree>
    <p:extLst>
      <p:ext uri="{BB962C8B-B14F-4D97-AF65-F5344CB8AC3E}">
        <p14:creationId xmlns:p14="http://schemas.microsoft.com/office/powerpoint/2010/main" val="66627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cs typeface="Aharoni" panose="02010803020104030203" pitchFamily="2" charset="-79"/>
              </a:rPr>
              <a:t>Feature: Passive </a:t>
            </a:r>
            <a:r>
              <a:rPr lang="en-US" sz="4000" dirty="0">
                <a:cs typeface="Aharoni" panose="02010803020104030203" pitchFamily="2" charset="-79"/>
              </a:rPr>
              <a:t>Heat Removal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0806" y="960438"/>
            <a:ext cx="8751743" cy="2217737"/>
          </a:xfrm>
        </p:spPr>
        <p:txBody>
          <a:bodyPr>
            <a:noAutofit/>
          </a:bodyPr>
          <a:lstStyle/>
          <a:p>
            <a:r>
              <a:rPr lang="en-US" dirty="0"/>
              <a:t>During a loss of forced cooling, with or without helium pressure, heat from the core is passively removed via:</a:t>
            </a:r>
          </a:p>
          <a:p>
            <a:pPr lvl="1"/>
            <a:r>
              <a:rPr lang="en-US" sz="1800" dirty="0"/>
              <a:t>Conduction through the pebbles and side reflector </a:t>
            </a:r>
          </a:p>
          <a:p>
            <a:pPr lvl="1"/>
            <a:r>
              <a:rPr lang="en-US" sz="1800" dirty="0"/>
              <a:t>Convection and thermal radiation to the core barrel and Reactor Pressure Vessel (RPV) to the reactor cavity cooling system (RCCS)</a:t>
            </a:r>
          </a:p>
          <a:p>
            <a:pPr lvl="1"/>
            <a:r>
              <a:rPr lang="en-US" sz="1800" dirty="0"/>
              <a:t>Normal heat removal through RCCS by natural convection</a:t>
            </a:r>
          </a:p>
          <a:p>
            <a:pPr lvl="1"/>
            <a:r>
              <a:rPr lang="en-US" sz="1800" dirty="0"/>
              <a:t>Conduction through the concrete to the environment if the RCCS is not available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8915"/>
            <a:ext cx="9144001" cy="314022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962956" y="6583997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z="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Energy. Reimagined.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2808346" y="6675120"/>
            <a:ext cx="1854203" cy="182880"/>
          </a:xfrm>
          <a:prstGeom prst="rect">
            <a:avLst/>
          </a:prstGeom>
        </p:spPr>
        <p:txBody>
          <a:bodyPr/>
          <a:lstStyle/>
          <a:p>
            <a:r>
              <a:rPr lang="en-US" sz="800" dirty="0"/>
              <a:t>© 2017 X Energy, LLC,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74226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121" y="104732"/>
            <a:ext cx="8333449" cy="7026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smtClean="0">
                <a:cs typeface="Aharoni" panose="02010803020104030203" pitchFamily="2" charset="-79"/>
              </a:rPr>
              <a:t>Features: Xe-100 Modular Plant </a:t>
            </a:r>
            <a:r>
              <a:rPr lang="en-US" sz="4000" dirty="0">
                <a:cs typeface="Aharoni" panose="02010803020104030203" pitchFamily="2" charset="-79"/>
              </a:rPr>
              <a:t>Layout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27171" y="5041704"/>
            <a:ext cx="88168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Clr>
                <a:srgbClr val="41B649"/>
              </a:buClr>
              <a:buFont typeface="Arial" panose="020B0604020202020204" pitchFamily="34" charset="0"/>
              <a:buChar char="•"/>
            </a:pPr>
            <a:r>
              <a:rPr lang="en-US" sz="2000" b="1" dirty="0"/>
              <a:t>Secure:</a:t>
            </a:r>
            <a:r>
              <a:rPr lang="en-US" sz="2000" dirty="0"/>
              <a:t> underground reactor layout is possible</a:t>
            </a:r>
          </a:p>
          <a:p>
            <a:pPr marL="214313" indent="-214313">
              <a:buClr>
                <a:srgbClr val="41B649"/>
              </a:buClr>
              <a:buFont typeface="Arial" panose="020B0604020202020204" pitchFamily="34" charset="0"/>
              <a:buChar char="•"/>
            </a:pPr>
            <a:r>
              <a:rPr lang="en-US" sz="2000" b="1" dirty="0"/>
              <a:t>Scalable:</a:t>
            </a:r>
            <a:r>
              <a:rPr lang="en-US" sz="2000" dirty="0"/>
              <a:t> allows for build-out based on power demand</a:t>
            </a:r>
          </a:p>
          <a:p>
            <a:pPr marL="214313" indent="-214313">
              <a:buClr>
                <a:srgbClr val="41B649"/>
              </a:buClr>
              <a:buFont typeface="Arial" panose="020B0604020202020204" pitchFamily="34" charset="0"/>
              <a:buChar char="•"/>
            </a:pPr>
            <a:r>
              <a:rPr lang="en-US" sz="2000" b="1" dirty="0"/>
              <a:t>Small: </a:t>
            </a:r>
            <a:r>
              <a:rPr lang="en-US" sz="2000" dirty="0"/>
              <a:t>can be built on 10 acres of land and allows for grid independence</a:t>
            </a:r>
          </a:p>
          <a:p>
            <a:pPr marL="214313" indent="-214313">
              <a:buClr>
                <a:srgbClr val="41B649"/>
              </a:buClr>
              <a:buFont typeface="Arial" panose="020B0604020202020204" pitchFamily="34" charset="0"/>
              <a:buChar char="•"/>
            </a:pPr>
            <a:r>
              <a:rPr lang="en-US" sz="2000" b="1" dirty="0"/>
              <a:t>Safe: </a:t>
            </a:r>
            <a:r>
              <a:rPr lang="en-US" sz="2000" dirty="0"/>
              <a:t>smaller EPZ allows for building close to existing </a:t>
            </a:r>
            <a:r>
              <a:rPr lang="en-US" sz="2000" dirty="0" smtClean="0"/>
              <a:t>infrastructure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6518686" y="3945558"/>
            <a:ext cx="1940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Xe-100 “4-Pack” Plant</a:t>
            </a:r>
          </a:p>
        </p:txBody>
      </p:sp>
      <p:sp>
        <p:nvSpPr>
          <p:cNvPr id="21" name="TextBox 20"/>
          <p:cNvSpPr txBox="1"/>
          <p:nvPr/>
        </p:nvSpPr>
        <p:spPr>
          <a:xfrm rot="20181415">
            <a:off x="5436727" y="3333410"/>
            <a:ext cx="13915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Turbine Buildings</a:t>
            </a:r>
          </a:p>
        </p:txBody>
      </p:sp>
      <p:sp>
        <p:nvSpPr>
          <p:cNvPr id="24" name="TextBox 23"/>
          <p:cNvSpPr txBox="1"/>
          <p:nvPr/>
        </p:nvSpPr>
        <p:spPr>
          <a:xfrm rot="19748254">
            <a:off x="1167953" y="2445315"/>
            <a:ext cx="16416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Spent Fuel Storage</a:t>
            </a:r>
          </a:p>
        </p:txBody>
      </p:sp>
      <p:sp>
        <p:nvSpPr>
          <p:cNvPr id="25" name="TextBox 24"/>
          <p:cNvSpPr txBox="1"/>
          <p:nvPr/>
        </p:nvSpPr>
        <p:spPr>
          <a:xfrm rot="19798829">
            <a:off x="1692413" y="1346861"/>
            <a:ext cx="16171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Electrical Building</a:t>
            </a:r>
          </a:p>
        </p:txBody>
      </p:sp>
      <p:sp>
        <p:nvSpPr>
          <p:cNvPr id="27" name="TextBox 26"/>
          <p:cNvSpPr txBox="1"/>
          <p:nvPr/>
        </p:nvSpPr>
        <p:spPr>
          <a:xfrm rot="20043788">
            <a:off x="2487741" y="1227934"/>
            <a:ext cx="21338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Nuclear Auxiliary Buildings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(Above Grade)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962239" y="2683943"/>
            <a:ext cx="374801" cy="2503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2954698" y="3052965"/>
            <a:ext cx="379604" cy="59695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19880203">
            <a:off x="4113330" y="3516214"/>
            <a:ext cx="15788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Cooling Towers</a:t>
            </a:r>
          </a:p>
        </p:txBody>
      </p:sp>
      <p:sp>
        <p:nvSpPr>
          <p:cNvPr id="42" name="TextBox 41"/>
          <p:cNvSpPr txBox="1"/>
          <p:nvPr/>
        </p:nvSpPr>
        <p:spPr>
          <a:xfrm rot="736583">
            <a:off x="2596531" y="3699947"/>
            <a:ext cx="17319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Admin &amp; Security Building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2304169" y="1693936"/>
            <a:ext cx="991875" cy="88964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 flipV="1">
            <a:off x="4159400" y="3572791"/>
            <a:ext cx="372432" cy="18754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Left Brace 42"/>
          <p:cNvSpPr/>
          <p:nvPr/>
        </p:nvSpPr>
        <p:spPr>
          <a:xfrm rot="3914793">
            <a:off x="3706813" y="1036526"/>
            <a:ext cx="320693" cy="1443687"/>
          </a:xfrm>
          <a:prstGeom prst="lef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Left Brace 61"/>
          <p:cNvSpPr/>
          <p:nvPr/>
        </p:nvSpPr>
        <p:spPr>
          <a:xfrm rot="4034892" flipH="1">
            <a:off x="5442390" y="2517296"/>
            <a:ext cx="499448" cy="1485103"/>
          </a:xfrm>
          <a:prstGeom prst="leftBrace">
            <a:avLst>
              <a:gd name="adj1" fmla="val 9470"/>
              <a:gd name="adj2" fmla="val 43249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926415" y="3746091"/>
            <a:ext cx="126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Illustrative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39" y="1095157"/>
            <a:ext cx="7620436" cy="38102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7390" y="4287554"/>
            <a:ext cx="1877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85000"/>
                  </a:schemeClr>
                </a:solidFill>
              </a:rPr>
              <a:t>Layout is not to scale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962956" y="6583997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z="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Energy. Reimagined.</a:t>
            </a:r>
          </a:p>
        </p:txBody>
      </p:sp>
      <p:sp>
        <p:nvSpPr>
          <p:cNvPr id="28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2808346" y="6675120"/>
            <a:ext cx="1854203" cy="182880"/>
          </a:xfrm>
          <a:prstGeom prst="rect">
            <a:avLst/>
          </a:prstGeom>
        </p:spPr>
        <p:txBody>
          <a:bodyPr/>
          <a:lstStyle/>
          <a:p>
            <a:r>
              <a:rPr lang="en-US" sz="800" dirty="0"/>
              <a:t>© 2017 X Energy, LLC,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41448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821" y="98182"/>
            <a:ext cx="8015785" cy="702611"/>
          </a:xfrm>
        </p:spPr>
        <p:txBody>
          <a:bodyPr>
            <a:normAutofit/>
          </a:bodyPr>
          <a:lstStyle/>
          <a:p>
            <a:r>
              <a:rPr lang="en-US" sz="4000" dirty="0" smtClean="0">
                <a:cs typeface="Aharoni" panose="02010803020104030203" pitchFamily="2" charset="-79"/>
              </a:rPr>
              <a:t>Feature: </a:t>
            </a:r>
            <a:r>
              <a:rPr lang="en-US" sz="4000">
                <a:cs typeface="Aharoni" panose="02010803020104030203" pitchFamily="2" charset="-79"/>
              </a:rPr>
              <a:t>Negative </a:t>
            </a:r>
            <a:r>
              <a:rPr lang="en-US" sz="4000" smtClean="0">
                <a:cs typeface="Aharoni" panose="02010803020104030203" pitchFamily="2" charset="-79"/>
              </a:rPr>
              <a:t>Temp. </a:t>
            </a:r>
            <a:r>
              <a:rPr lang="en-US" sz="4000" dirty="0">
                <a:cs typeface="Aharoni" panose="02010803020104030203" pitchFamily="2" charset="-79"/>
              </a:rPr>
              <a:t>Coefficient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6" y="2155300"/>
            <a:ext cx="3697868" cy="35080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077054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If the temperature increases, the nuclear chain reaction dies down due to overall negative temperature coefficient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1713764" y="5565376"/>
            <a:ext cx="539580" cy="9797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447" y="2301454"/>
            <a:ext cx="5408553" cy="385715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962956" y="6583997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z="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Energy. Reimagined.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2808346" y="6675120"/>
            <a:ext cx="1854203" cy="182880"/>
          </a:xfrm>
          <a:prstGeom prst="rect">
            <a:avLst/>
          </a:prstGeom>
        </p:spPr>
        <p:txBody>
          <a:bodyPr/>
          <a:lstStyle/>
          <a:p>
            <a:r>
              <a:rPr lang="en-US" sz="800" dirty="0"/>
              <a:t>© 2017 X Energy, LLC,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4116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>
                <a:cs typeface="Aharoni" panose="02010803020104030203" pitchFamily="2" charset="-79"/>
              </a:rPr>
              <a:t>Feature</a:t>
            </a:r>
            <a:r>
              <a:rPr lang="en-US" altLang="en-US" sz="4000" dirty="0" smtClean="0">
                <a:cs typeface="Aharoni" panose="02010803020104030203" pitchFamily="2" charset="-79"/>
              </a:rPr>
              <a:t>: </a:t>
            </a:r>
            <a:r>
              <a:rPr lang="en-US" altLang="en-US" sz="4000" dirty="0">
                <a:cs typeface="Aharoni" panose="02010803020104030203" pitchFamily="2" charset="-79"/>
              </a:rPr>
              <a:t>Proliferation Resistance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831" y="921801"/>
            <a:ext cx="324812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Odd</a:t>
            </a:r>
            <a:r>
              <a:rPr lang="en-US" sz="2400" dirty="0"/>
              <a:t> isotopes are fissile and potentially weapons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1B649"/>
                </a:solidFill>
              </a:rPr>
              <a:t>Even</a:t>
            </a:r>
            <a:r>
              <a:rPr lang="en-US" sz="2400" dirty="0"/>
              <a:t> isotopes are fertile and add proliferation resistance when included in discharge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Xe-100 fuel cycle (Multi-pass) renders Pu isotopic mixture useless for nuclear proliferation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98" y="1601896"/>
            <a:ext cx="5846047" cy="416957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7B5EA-0FF9-4D8A-9AD7-669299CE08DF}" type="slidenum">
              <a:rPr lang="en-US" smtClean="0"/>
              <a:t>26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962956" y="6583997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z="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Energy. Reimagined.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2808346" y="6675120"/>
            <a:ext cx="1854203" cy="182880"/>
          </a:xfrm>
          <a:prstGeom prst="rect">
            <a:avLst/>
          </a:prstGeom>
        </p:spPr>
        <p:txBody>
          <a:bodyPr/>
          <a:lstStyle/>
          <a:p>
            <a:r>
              <a:rPr lang="en-US" sz="800" dirty="0"/>
              <a:t>© 2017 X Energy, LLC,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13258697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6256" y="127791"/>
            <a:ext cx="7858894" cy="741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4000" dirty="0" smtClean="0">
                <a:cs typeface="Aharoni" panose="02010803020104030203" pitchFamily="2" charset="-79"/>
              </a:rPr>
              <a:t>Feature: Emissions Reductions</a:t>
            </a:r>
            <a:endParaRPr lang="en-US" altLang="en-US" sz="4000" dirty="0">
              <a:cs typeface="Aharoni" panose="02010803020104030203" pitchFamily="2" charset="-79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1098662"/>
            <a:ext cx="9001125" cy="4960938"/>
            <a:chOff x="0" y="500063"/>
            <a:chExt cx="9001125" cy="4960938"/>
          </a:xfrm>
        </p:grpSpPr>
        <p:sp>
          <p:nvSpPr>
            <p:cNvPr id="51204" name="Text Box 5"/>
            <p:cNvSpPr txBox="1">
              <a:spLocks noChangeArrowheads="1"/>
            </p:cNvSpPr>
            <p:nvPr/>
          </p:nvSpPr>
          <p:spPr bwMode="auto">
            <a:xfrm>
              <a:off x="0" y="3098236"/>
              <a:ext cx="1849684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ZA" altLang="en-US" b="1" dirty="0">
                  <a:latin typeface="Futura Md BT"/>
                </a:rPr>
                <a:t>1 pebble:</a:t>
              </a:r>
              <a:br>
                <a:rPr lang="en-ZA" altLang="en-US" b="1" dirty="0">
                  <a:latin typeface="Futura Md BT"/>
                </a:rPr>
              </a:br>
              <a:r>
                <a:rPr lang="en-ZA" altLang="en-US" b="1" dirty="0">
                  <a:latin typeface="Futura Md BT"/>
                </a:rPr>
                <a:t>7g with 15.5 </a:t>
              </a:r>
              <a:r>
                <a:rPr lang="en-ZA" altLang="en-US" b="1" dirty="0" err="1">
                  <a:latin typeface="Futura Md BT"/>
                </a:rPr>
                <a:t>wt</a:t>
              </a:r>
              <a:r>
                <a:rPr lang="en-ZA" altLang="en-US" b="1" dirty="0">
                  <a:latin typeface="Futura Md BT"/>
                </a:rPr>
                <a:t>% enriched </a:t>
              </a:r>
              <a:br>
                <a:rPr lang="en-ZA" altLang="en-US" b="1" dirty="0">
                  <a:latin typeface="Futura Md BT"/>
                </a:rPr>
              </a:br>
              <a:r>
                <a:rPr lang="en-ZA" altLang="en-US" b="1" dirty="0">
                  <a:latin typeface="Futura Md BT"/>
                </a:rPr>
                <a:t>Uranium, </a:t>
              </a:r>
              <a:br>
                <a:rPr lang="en-ZA" altLang="en-US" b="1" dirty="0">
                  <a:latin typeface="Futura Md BT"/>
                </a:rPr>
              </a:br>
              <a:r>
                <a:rPr lang="en-US" altLang="en-US" b="1" dirty="0"/>
                <a:t>27.4 MWh</a:t>
              </a:r>
              <a:endParaRPr lang="en-US" altLang="en-US" b="1" dirty="0">
                <a:latin typeface="Futura Md BT"/>
              </a:endParaRPr>
            </a:p>
          </p:txBody>
        </p:sp>
        <p:grpSp>
          <p:nvGrpSpPr>
            <p:cNvPr id="51205" name="Group 16"/>
            <p:cNvGrpSpPr>
              <a:grpSpLocks/>
            </p:cNvGrpSpPr>
            <p:nvPr/>
          </p:nvGrpSpPr>
          <p:grpSpPr bwMode="auto">
            <a:xfrm>
              <a:off x="6786563" y="500063"/>
              <a:ext cx="2214562" cy="4003288"/>
              <a:chOff x="2580" y="912"/>
              <a:chExt cx="1395" cy="2872"/>
            </a:xfrm>
          </p:grpSpPr>
          <p:pic>
            <p:nvPicPr>
              <p:cNvPr id="51218" name="Picture 6" descr="Smokestack pollution"/>
              <p:cNvPicPr>
                <a:picLocks noChangeAspect="1" noChangeArrowheads="1"/>
              </p:cNvPicPr>
              <p:nvPr/>
            </p:nvPicPr>
            <p:blipFill>
              <a:blip r:embed="rId3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8" y="912"/>
                <a:ext cx="1367" cy="2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219" name="Text Box 7"/>
              <p:cNvSpPr txBox="1">
                <a:spLocks noChangeArrowheads="1"/>
              </p:cNvSpPr>
              <p:nvPr/>
            </p:nvSpPr>
            <p:spPr bwMode="auto">
              <a:xfrm>
                <a:off x="2580" y="3364"/>
                <a:ext cx="1395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ZA" altLang="en-US" b="1" dirty="0">
                    <a:latin typeface="Futura Md BT"/>
                  </a:rPr>
                  <a:t> about 0.8 metric tons of ash</a:t>
                </a:r>
                <a:endParaRPr lang="en-US" altLang="en-US" b="1" dirty="0">
                  <a:latin typeface="Futura Md BT"/>
                </a:endParaRPr>
              </a:p>
            </p:txBody>
          </p:sp>
        </p:grpSp>
        <p:grpSp>
          <p:nvGrpSpPr>
            <p:cNvPr id="51206" name="Group 15"/>
            <p:cNvGrpSpPr>
              <a:grpSpLocks/>
            </p:cNvGrpSpPr>
            <p:nvPr/>
          </p:nvGrpSpPr>
          <p:grpSpPr bwMode="auto">
            <a:xfrm>
              <a:off x="2101850" y="1728788"/>
              <a:ext cx="2252663" cy="3732213"/>
              <a:chOff x="858" y="895"/>
              <a:chExt cx="1419" cy="2351"/>
            </a:xfrm>
          </p:grpSpPr>
          <p:sp>
            <p:nvSpPr>
              <p:cNvPr id="51216" name="Text Box 10"/>
              <p:cNvSpPr txBox="1">
                <a:spLocks noChangeArrowheads="1"/>
              </p:cNvSpPr>
              <p:nvPr/>
            </p:nvSpPr>
            <p:spPr bwMode="auto">
              <a:xfrm>
                <a:off x="858" y="2878"/>
                <a:ext cx="139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ZA" altLang="en-US" b="1" dirty="0">
                    <a:latin typeface="Futura Md BT"/>
                  </a:rPr>
                  <a:t>2.66 metric tons of coal</a:t>
                </a:r>
                <a:endParaRPr lang="en-US" altLang="en-US" b="1" dirty="0">
                  <a:latin typeface="Futura Md BT"/>
                </a:endParaRPr>
              </a:p>
            </p:txBody>
          </p:sp>
          <p:pic>
            <p:nvPicPr>
              <p:cNvPr id="51217" name="Picture 11" descr="Quarry truck"/>
              <p:cNvPicPr>
                <a:picLocks noChangeAspect="1" noChangeArrowheads="1"/>
              </p:cNvPicPr>
              <p:nvPr/>
            </p:nvPicPr>
            <p:blipFill rotWithShape="1">
              <a:blip r:embed="rId4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164" r="3733"/>
              <a:stretch/>
            </p:blipFill>
            <p:spPr bwMode="auto">
              <a:xfrm>
                <a:off x="893" y="895"/>
                <a:ext cx="1384" cy="1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207" name="Group 18"/>
            <p:cNvGrpSpPr>
              <a:grpSpLocks/>
            </p:cNvGrpSpPr>
            <p:nvPr/>
          </p:nvGrpSpPr>
          <p:grpSpPr bwMode="auto">
            <a:xfrm>
              <a:off x="4514851" y="1100138"/>
              <a:ext cx="2155825" cy="3860801"/>
              <a:chOff x="4196" y="734"/>
              <a:chExt cx="1358" cy="2432"/>
            </a:xfrm>
          </p:grpSpPr>
          <p:sp>
            <p:nvSpPr>
              <p:cNvPr id="51214" name="Text Box 8"/>
              <p:cNvSpPr txBox="1">
                <a:spLocks noChangeArrowheads="1"/>
              </p:cNvSpPr>
              <p:nvPr/>
            </p:nvSpPr>
            <p:spPr bwMode="auto">
              <a:xfrm>
                <a:off x="4245" y="2798"/>
                <a:ext cx="1260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ZA" altLang="en-US" b="1" dirty="0">
                    <a:latin typeface="Futura Md BT"/>
                  </a:rPr>
                  <a:t>8.0 metric tons of CO</a:t>
                </a:r>
                <a:r>
                  <a:rPr lang="en-ZA" altLang="en-US" b="1" baseline="-25000" dirty="0">
                    <a:latin typeface="Futura Md BT"/>
                  </a:rPr>
                  <a:t>2</a:t>
                </a:r>
                <a:endParaRPr lang="en-US" altLang="en-US" b="1" baseline="-25000" dirty="0">
                  <a:latin typeface="Futura Md BT"/>
                </a:endParaRPr>
              </a:p>
            </p:txBody>
          </p:sp>
          <p:pic>
            <p:nvPicPr>
              <p:cNvPr id="51215" name="Picture 13" descr="CO2"/>
              <p:cNvPicPr>
                <a:picLocks noChangeAspect="1" noChangeArrowheads="1"/>
              </p:cNvPicPr>
              <p:nvPr/>
            </p:nvPicPr>
            <p:blipFill>
              <a:blip r:embed="rId5">
                <a:lum brigh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6" y="734"/>
                <a:ext cx="1358" cy="20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1208" name="Oval 15"/>
            <p:cNvSpPr>
              <a:spLocks noChangeArrowheads="1"/>
            </p:cNvSpPr>
            <p:nvPr/>
          </p:nvSpPr>
          <p:spPr bwMode="auto">
            <a:xfrm>
              <a:off x="835212" y="2939318"/>
              <a:ext cx="141044" cy="134814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>
                <a:latin typeface="Futura Md B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816742" y="6059599"/>
            <a:ext cx="4018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Ref: EIA </a:t>
            </a:r>
            <a:r>
              <a:rPr lang="en-US" sz="1200" dirty="0">
                <a:hlinkClick r:id="rId6"/>
              </a:rPr>
              <a:t>https://www.eia.gov/tools/faqs/faq.cfm?id=667&amp;t=2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4962956" y="658399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b="1" i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Nuclear Energy. Reimagined.</a:t>
            </a:r>
            <a:endParaRPr lang="en-US" dirty="0"/>
          </a:p>
        </p:txBody>
      </p:sp>
      <p:sp>
        <p:nvSpPr>
          <p:cNvPr id="19" name="Date Placeholder 2"/>
          <p:cNvSpPr txBox="1">
            <a:spLocks/>
          </p:cNvSpPr>
          <p:nvPr/>
        </p:nvSpPr>
        <p:spPr>
          <a:xfrm>
            <a:off x="2808346" y="6675120"/>
            <a:ext cx="1854203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2017 X Energy, LLC,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5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>
                <a:cs typeface="Aharoni" panose="02010803020104030203" pitchFamily="2" charset="-79"/>
              </a:rPr>
              <a:t>Emissions </a:t>
            </a:r>
            <a:r>
              <a:rPr lang="en-US" altLang="en-US" sz="4000" dirty="0">
                <a:cs typeface="Aharoni" panose="02010803020104030203" pitchFamily="2" charset="-79"/>
              </a:rPr>
              <a:t>Comparison</a:t>
            </a:r>
          </a:p>
        </p:txBody>
      </p:sp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549274" y="1523421"/>
            <a:ext cx="4572000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41B649"/>
              </a:buClr>
              <a:buFont typeface="Wingdings" panose="05000000000000000000" pitchFamily="2" charset="2"/>
              <a:buChar char="Ø"/>
            </a:pPr>
            <a:r>
              <a:rPr lang="af-ZA" altLang="en-US" sz="1800" dirty="0"/>
              <a:t> CO</a:t>
            </a:r>
            <a:r>
              <a:rPr lang="af-ZA" altLang="en-US" sz="1800" baseline="-25000" dirty="0"/>
              <a:t>2</a:t>
            </a:r>
            <a:r>
              <a:rPr lang="af-ZA" altLang="en-US" sz="1800" dirty="0"/>
              <a:t> = </a:t>
            </a:r>
            <a:r>
              <a:rPr lang="en-US" altLang="en-US" sz="1800" dirty="0"/>
              <a:t>9,125,000 tons per year</a:t>
            </a:r>
            <a:endParaRPr lang="af-ZA" altLang="en-US" sz="1800" dirty="0"/>
          </a:p>
          <a:p>
            <a:pPr eaLnBrk="1" hangingPunct="1">
              <a:lnSpc>
                <a:spcPct val="150000"/>
              </a:lnSpc>
              <a:buClr>
                <a:srgbClr val="41B649"/>
              </a:buClr>
              <a:buFont typeface="Wingdings" panose="05000000000000000000" pitchFamily="2" charset="2"/>
              <a:buChar char="Ø"/>
            </a:pPr>
            <a:r>
              <a:rPr lang="af-ZA" altLang="en-US" sz="1800" dirty="0"/>
              <a:t> SO</a:t>
            </a:r>
            <a:r>
              <a:rPr lang="af-ZA" altLang="en-US" sz="1800" baseline="-25000" dirty="0"/>
              <a:t>2</a:t>
            </a:r>
            <a:r>
              <a:rPr lang="af-ZA" altLang="en-US" sz="1800" dirty="0"/>
              <a:t> = </a:t>
            </a:r>
            <a:r>
              <a:rPr lang="en-US" altLang="en-US" sz="1800" dirty="0"/>
              <a:t>746,198 tons per year</a:t>
            </a:r>
          </a:p>
          <a:p>
            <a:pPr eaLnBrk="1" hangingPunct="1">
              <a:lnSpc>
                <a:spcPct val="150000"/>
              </a:lnSpc>
              <a:buClr>
                <a:srgbClr val="41B649"/>
              </a:buClr>
              <a:buFont typeface="Wingdings" panose="05000000000000000000" pitchFamily="2" charset="2"/>
              <a:buChar char="Ø"/>
            </a:pPr>
            <a:r>
              <a:rPr lang="en-US" altLang="en-US" sz="1800" dirty="0"/>
              <a:t> NO</a:t>
            </a:r>
            <a:r>
              <a:rPr lang="en-US" altLang="en-US" sz="1800" baseline="-25000" dirty="0"/>
              <a:t>2</a:t>
            </a:r>
            <a:r>
              <a:rPr lang="en-US" altLang="en-US" sz="1800" dirty="0"/>
              <a:t>:  37,148 tons per year</a:t>
            </a:r>
          </a:p>
          <a:p>
            <a:pPr eaLnBrk="1" hangingPunct="1">
              <a:lnSpc>
                <a:spcPct val="150000"/>
              </a:lnSpc>
              <a:buClr>
                <a:srgbClr val="41B649"/>
              </a:buClr>
              <a:buFont typeface="Wingdings" panose="05000000000000000000" pitchFamily="2" charset="2"/>
              <a:buChar char="Ø"/>
            </a:pPr>
            <a:r>
              <a:rPr lang="en-US" altLang="en-US" sz="1800" dirty="0"/>
              <a:t> N</a:t>
            </a:r>
            <a:r>
              <a:rPr lang="en-US" altLang="en-US" sz="1800" baseline="-25000" dirty="0"/>
              <a:t>2</a:t>
            </a:r>
            <a:r>
              <a:rPr lang="en-US" altLang="en-US" sz="1800" dirty="0"/>
              <a:t>O: 113 tons per year</a:t>
            </a:r>
          </a:p>
          <a:p>
            <a:pPr eaLnBrk="1" hangingPunct="1">
              <a:lnSpc>
                <a:spcPct val="150000"/>
              </a:lnSpc>
              <a:buClr>
                <a:srgbClr val="41B649"/>
              </a:buClr>
              <a:buFont typeface="Wingdings" panose="05000000000000000000" pitchFamily="2" charset="2"/>
              <a:buChar char="Ø"/>
            </a:pPr>
            <a:r>
              <a:rPr lang="af-ZA" altLang="en-US" sz="1800" dirty="0"/>
              <a:t> Ash = </a:t>
            </a:r>
            <a:r>
              <a:rPr lang="en-US" altLang="en-US" sz="1800" dirty="0"/>
              <a:t>1,155,833 tons per year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4530725" y="3807143"/>
            <a:ext cx="4376882" cy="2263775"/>
          </a:xfrm>
          <a:prstGeom prst="rect">
            <a:avLst/>
          </a:prstGeom>
          <a:noFill/>
          <a:ln/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41B649"/>
              </a:buClr>
              <a:buFont typeface="Wingdings" pitchFamily="2" charset="2"/>
              <a:buChar char="Ø"/>
              <a:defRPr/>
            </a:pPr>
            <a:r>
              <a:rPr lang="en-US" sz="1800" kern="0" dirty="0">
                <a:latin typeface="Arial" charset="0"/>
                <a:cs typeface="+mn-cs"/>
              </a:rPr>
              <a:t>CO</a:t>
            </a:r>
            <a:r>
              <a:rPr lang="en-US" sz="1800" kern="0" baseline="-25000" dirty="0">
                <a:latin typeface="Arial" charset="0"/>
                <a:cs typeface="+mn-cs"/>
              </a:rPr>
              <a:t>2</a:t>
            </a:r>
            <a:r>
              <a:rPr lang="en-US" sz="1800" kern="0" dirty="0">
                <a:latin typeface="Arial" charset="0"/>
                <a:cs typeface="+mn-cs"/>
              </a:rPr>
              <a:t> – None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41B649"/>
              </a:buClr>
              <a:buFont typeface="Wingdings" pitchFamily="2" charset="2"/>
              <a:buChar char="Ø"/>
              <a:defRPr/>
            </a:pPr>
            <a:r>
              <a:rPr lang="en-US" sz="1800" kern="0" dirty="0">
                <a:latin typeface="Arial" charset="0"/>
                <a:cs typeface="+mn-cs"/>
              </a:rPr>
              <a:t>SO</a:t>
            </a:r>
            <a:r>
              <a:rPr lang="en-US" sz="1800" kern="0" baseline="-25000" dirty="0">
                <a:latin typeface="Arial" charset="0"/>
                <a:cs typeface="+mn-cs"/>
              </a:rPr>
              <a:t>X</a:t>
            </a:r>
            <a:r>
              <a:rPr lang="en-US" sz="1800" kern="0" dirty="0">
                <a:latin typeface="Arial" charset="0"/>
                <a:cs typeface="+mn-cs"/>
              </a:rPr>
              <a:t> – None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41B649"/>
              </a:buClr>
              <a:buFont typeface="Wingdings" pitchFamily="2" charset="2"/>
              <a:buChar char="Ø"/>
              <a:defRPr/>
            </a:pPr>
            <a:r>
              <a:rPr lang="en-US" sz="1800" kern="0" dirty="0">
                <a:latin typeface="Arial" charset="0"/>
                <a:cs typeface="Arial" charset="0"/>
              </a:rPr>
              <a:t>NO</a:t>
            </a:r>
            <a:r>
              <a:rPr lang="en-US" sz="1800" kern="0" baseline="-25000" dirty="0">
                <a:latin typeface="Arial" charset="0"/>
                <a:cs typeface="Arial" charset="0"/>
              </a:rPr>
              <a:t>X</a:t>
            </a:r>
            <a:r>
              <a:rPr lang="en-US" sz="1800" kern="0" dirty="0">
                <a:latin typeface="Arial" charset="0"/>
                <a:cs typeface="Arial" charset="0"/>
              </a:rPr>
              <a:t> – None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41B649"/>
              </a:buClr>
              <a:buFont typeface="Wingdings" pitchFamily="2" charset="2"/>
              <a:buChar char="Ø"/>
              <a:defRPr/>
            </a:pPr>
            <a:r>
              <a:rPr lang="en-US" sz="1800" kern="0" dirty="0">
                <a:latin typeface="Arial" charset="0"/>
                <a:cs typeface="+mn-cs"/>
              </a:rPr>
              <a:t>N</a:t>
            </a:r>
            <a:r>
              <a:rPr lang="en-US" sz="1800" kern="0" baseline="-25000" dirty="0">
                <a:latin typeface="Arial" charset="0"/>
                <a:cs typeface="+mn-cs"/>
              </a:rPr>
              <a:t>2</a:t>
            </a:r>
            <a:r>
              <a:rPr lang="en-US" sz="1800" kern="0" dirty="0">
                <a:latin typeface="Arial" charset="0"/>
                <a:cs typeface="+mn-cs"/>
              </a:rPr>
              <a:t>0 – None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41B649"/>
              </a:buClr>
              <a:buFont typeface="Wingdings" pitchFamily="2" charset="2"/>
              <a:buChar char="Ø"/>
              <a:defRPr/>
            </a:pPr>
            <a:r>
              <a:rPr lang="en-US" sz="1800" kern="0" dirty="0">
                <a:latin typeface="Arial" charset="0"/>
                <a:cs typeface="Arial" charset="0"/>
              </a:rPr>
              <a:t>Ash – None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41B649"/>
              </a:buClr>
              <a:buFont typeface="Wingdings" pitchFamily="2" charset="2"/>
              <a:buChar char="Ø"/>
              <a:defRPr/>
            </a:pPr>
            <a:r>
              <a:rPr lang="en-US" sz="1800" kern="0" dirty="0">
                <a:latin typeface="Arial" charset="0"/>
                <a:cs typeface="Arial" charset="0"/>
              </a:rPr>
              <a:t>118 </a:t>
            </a:r>
            <a:r>
              <a:rPr lang="en-US" sz="1800" kern="0" dirty="0" smtClean="0">
                <a:latin typeface="Arial" charset="0"/>
                <a:cs typeface="Arial" charset="0"/>
              </a:rPr>
              <a:t>tons </a:t>
            </a:r>
            <a:r>
              <a:rPr lang="en-US" sz="1800" kern="0" dirty="0">
                <a:latin typeface="Arial" charset="0"/>
                <a:cs typeface="Arial" charset="0"/>
              </a:rPr>
              <a:t>of </a:t>
            </a:r>
            <a:r>
              <a:rPr lang="en-US" sz="1800" kern="0" dirty="0" smtClean="0">
                <a:latin typeface="Arial" charset="0"/>
                <a:cs typeface="Arial" charset="0"/>
              </a:rPr>
              <a:t>radioactive </a:t>
            </a:r>
            <a:r>
              <a:rPr lang="en-US" sz="1800" kern="0" dirty="0">
                <a:latin typeface="Arial" charset="0"/>
                <a:cs typeface="Arial" charset="0"/>
              </a:rPr>
              <a:t>pebbles per year </a:t>
            </a:r>
            <a:r>
              <a:rPr lang="en-US" sz="1800" kern="0" dirty="0" smtClean="0">
                <a:latin typeface="Arial" charset="0"/>
                <a:cs typeface="Arial" charset="0"/>
              </a:rPr>
              <a:t>(</a:t>
            </a:r>
            <a:r>
              <a:rPr lang="en-US" kern="0" dirty="0">
                <a:latin typeface="Arial" charset="0"/>
                <a:cs typeface="Arial" charset="0"/>
              </a:rPr>
              <a:t>11</a:t>
            </a:r>
            <a:r>
              <a:rPr lang="en-US" sz="1800" kern="0" dirty="0">
                <a:latin typeface="Arial" charset="0"/>
                <a:cs typeface="Arial" charset="0"/>
              </a:rPr>
              <a:t> t high level waste)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Wingdings" pitchFamily="2" charset="2"/>
              <a:buChar char="Ø"/>
              <a:defRPr/>
            </a:pPr>
            <a:endParaRPr lang="en-US" sz="1800" kern="0" dirty="0">
              <a:latin typeface="Arial" charset="0"/>
              <a:cs typeface="Arial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Wingdings" pitchFamily="2" charset="2"/>
              <a:buNone/>
              <a:defRPr/>
            </a:pPr>
            <a:endParaRPr lang="af-ZA" sz="1800" i="1" kern="0" dirty="0">
              <a:latin typeface="+mn-lt"/>
              <a:cs typeface="+mn-cs"/>
            </a:endParaRPr>
          </a:p>
        </p:txBody>
      </p:sp>
      <p:sp>
        <p:nvSpPr>
          <p:cNvPr id="13318" name="TextBox 9"/>
          <p:cNvSpPr txBox="1">
            <a:spLocks noChangeArrowheads="1"/>
          </p:cNvSpPr>
          <p:nvPr/>
        </p:nvSpPr>
        <p:spPr bwMode="auto">
          <a:xfrm>
            <a:off x="723106" y="1129206"/>
            <a:ext cx="44379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ZA" altLang="en-US" sz="1800" b="1" dirty="0"/>
              <a:t>Typical 618 MW Coal-Fired Power Unit</a:t>
            </a:r>
          </a:p>
        </p:txBody>
      </p:sp>
      <p:sp>
        <p:nvSpPr>
          <p:cNvPr id="13319" name="TextBox 10"/>
          <p:cNvSpPr txBox="1">
            <a:spLocks noChangeArrowheads="1"/>
          </p:cNvSpPr>
          <p:nvPr/>
        </p:nvSpPr>
        <p:spPr bwMode="auto">
          <a:xfrm>
            <a:off x="5378449" y="3363172"/>
            <a:ext cx="137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ZA" altLang="en-US" sz="1800" b="1" dirty="0"/>
              <a:t> 9 x Xe-100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7B5EA-0FF9-4D8A-9AD7-669299CE08DF}" type="slidenum">
              <a:rPr lang="en-US" smtClean="0"/>
              <a:t>28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962956" y="6583997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z="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Energy. Reimagined.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2808346" y="6675120"/>
            <a:ext cx="1854203" cy="182880"/>
          </a:xfrm>
          <a:prstGeom prst="rect">
            <a:avLst/>
          </a:prstGeom>
        </p:spPr>
        <p:txBody>
          <a:bodyPr/>
          <a:lstStyle/>
          <a:p>
            <a:r>
              <a:rPr lang="en-US" sz="800" dirty="0"/>
              <a:t>© 2017 X Energy, LLC,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94816910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962956" y="6583997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z="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Energy. Reimagined.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2808346" y="6675120"/>
            <a:ext cx="1854203" cy="182880"/>
          </a:xfrm>
          <a:prstGeom prst="rect">
            <a:avLst/>
          </a:prstGeom>
        </p:spPr>
        <p:txBody>
          <a:bodyPr/>
          <a:lstStyle/>
          <a:p>
            <a:r>
              <a:rPr lang="en-US" sz="800" dirty="0"/>
              <a:t>© 2017 X Energy, LLC,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11847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4242731" cy="5410200"/>
          </a:xfrm>
        </p:spPr>
        <p:txBody>
          <a:bodyPr/>
          <a:lstStyle/>
          <a:p>
            <a:pPr marL="0" indent="0">
              <a:lnSpc>
                <a:spcPts val="2800"/>
              </a:lnSpc>
              <a:buNone/>
            </a:pPr>
            <a:r>
              <a:rPr lang="en-US" dirty="0"/>
              <a:t>X-energy is developing an innovative nuclear power plant design solution,</a:t>
            </a:r>
            <a:br>
              <a:rPr lang="en-US" dirty="0"/>
            </a:br>
            <a:r>
              <a:rPr lang="en-US" dirty="0"/>
              <a:t>the Xe-100 and U.S.-made, proliferation-resistant fuel, which provides</a:t>
            </a:r>
            <a:br>
              <a:rPr lang="en-US" dirty="0"/>
            </a:br>
            <a:r>
              <a:rPr lang="en-US" dirty="0"/>
              <a:t>security sustainability for the</a:t>
            </a:r>
            <a:br>
              <a:rPr lang="en-US" dirty="0"/>
            </a:br>
            <a:r>
              <a:rPr lang="en-US" dirty="0"/>
              <a:t>global energy and process heat markets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Aharoni" panose="02010803020104030203" pitchFamily="2" charset="-79"/>
              </a:rPr>
              <a:t>Xe-100: Providing a Secure Future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587" y="3332364"/>
            <a:ext cx="3821931" cy="31239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182880" tIns="182880" rIns="182880" bIns="18288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300" i="1" dirty="0">
                <a:solidFill>
                  <a:srgbClr val="389E3F"/>
                </a:solidFill>
              </a:rPr>
              <a:t>“I am convinced that advanced reactors will become the backbone of our energy mix as we move through this century and develop clean carbon-free energy. President Kennedy once said that we are in a space race and my work with NASA reflects the progress he had hoped for.</a:t>
            </a:r>
          </a:p>
          <a:p>
            <a:pPr>
              <a:spcAft>
                <a:spcPts val="600"/>
              </a:spcAft>
            </a:pPr>
            <a:r>
              <a:rPr lang="en-US" sz="1300" i="1" dirty="0">
                <a:solidFill>
                  <a:srgbClr val="389E3F"/>
                </a:solidFill>
              </a:rPr>
              <a:t>Today, I believe we are in an energy race.</a:t>
            </a:r>
            <a:br>
              <a:rPr lang="en-US" sz="1300" i="1" dirty="0">
                <a:solidFill>
                  <a:srgbClr val="389E3F"/>
                </a:solidFill>
              </a:rPr>
            </a:br>
            <a:r>
              <a:rPr lang="en-US" sz="1300" i="1" dirty="0">
                <a:solidFill>
                  <a:srgbClr val="389E3F"/>
                </a:solidFill>
              </a:rPr>
              <a:t>Providing clean energy across the world is my vision for X-energy and I believe that clean, safe, reliable nuclear energy is necessary to making this possible.”</a:t>
            </a:r>
          </a:p>
          <a:p>
            <a:pPr>
              <a:spcAft>
                <a:spcPts val="600"/>
              </a:spcAft>
            </a:pPr>
            <a:r>
              <a:rPr lang="en-US" sz="1300" dirty="0">
                <a:solidFill>
                  <a:srgbClr val="389E3F"/>
                </a:solidFill>
              </a:rPr>
              <a:t>Dr. Kam Ghaffarian, Founder and Chief Executive Officer, X-energy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090" y="1226093"/>
            <a:ext cx="4752622" cy="4668056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962956" y="6583997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z="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Energy. Reimagined.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2808346" y="6675120"/>
            <a:ext cx="1854203" cy="182880"/>
          </a:xfrm>
          <a:prstGeom prst="rect">
            <a:avLst/>
          </a:prstGeom>
        </p:spPr>
        <p:txBody>
          <a:bodyPr/>
          <a:lstStyle/>
          <a:p>
            <a:r>
              <a:rPr lang="en-US" sz="800" dirty="0"/>
              <a:t>© 2017 X Energy, LLC,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61844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ZA" sz="4000" dirty="0">
                <a:cs typeface="Aharoni" panose="02010803020104030203" pitchFamily="2" charset="-79"/>
              </a:rPr>
              <a:t>Reimagining Nuclear Energy</a:t>
            </a:r>
            <a:endParaRPr lang="en-US" sz="4000" dirty="0"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49" y="1626509"/>
            <a:ext cx="6153338" cy="3895660"/>
          </a:xfrm>
        </p:spPr>
        <p:txBody>
          <a:bodyPr anchor="t">
            <a:noAutofit/>
          </a:bodyPr>
          <a:lstStyle/>
          <a:p>
            <a:pPr marL="287338" indent="-168275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Founded in 2009 out of Dr. Ghaffarian’s desire to address the world’s most serious energy challenges and make a lasting contribution to clean energy technology in the U.S. and around the world</a:t>
            </a:r>
          </a:p>
          <a:p>
            <a:pPr marL="287338" indent="-168275">
              <a:spcAft>
                <a:spcPts val="600"/>
              </a:spcAft>
            </a:pPr>
            <a:r>
              <a:rPr lang="en-US" sz="1800" dirty="0"/>
              <a:t>Leverages expertise from SGT, Inc. (</a:t>
            </a:r>
            <a:r>
              <a:rPr lang="en-US" sz="1800" dirty="0">
                <a:hlinkClick r:id="rId3"/>
              </a:rPr>
              <a:t>www.sgt-inc.com)</a:t>
            </a:r>
            <a:r>
              <a:rPr lang="en-US" sz="1800" dirty="0"/>
              <a:t> – 2</a:t>
            </a:r>
            <a:r>
              <a:rPr lang="en-US" sz="1800" baseline="30000" dirty="0"/>
              <a:t>nd</a:t>
            </a:r>
            <a:r>
              <a:rPr lang="en-US" sz="1800" dirty="0"/>
              <a:t> largest engineering services contractor to NASA, and another prominent company founded &amp; managed by Dr. Ghaffarian. He is also leading several other high-technology companies (</a:t>
            </a:r>
            <a:r>
              <a:rPr lang="en-US" sz="1800" dirty="0">
                <a:hlinkClick r:id="rId4"/>
              </a:rPr>
              <a:t>www.axiomspace.com</a:t>
            </a:r>
            <a:r>
              <a:rPr lang="en-US" sz="1800" dirty="0"/>
              <a:t> and </a:t>
            </a:r>
            <a:r>
              <a:rPr lang="en-US" sz="1800" dirty="0">
                <a:hlinkClick r:id="rId5"/>
              </a:rPr>
              <a:t>www.intuitivemachines.com</a:t>
            </a:r>
            <a:r>
              <a:rPr lang="en-US" sz="1800" dirty="0"/>
              <a:t>) </a:t>
            </a:r>
          </a:p>
          <a:p>
            <a:pPr marL="287338" indent="-168275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Funding of ~$</a:t>
            </a:r>
            <a:r>
              <a:rPr lang="en-US" sz="1800" dirty="0" smtClean="0"/>
              <a:t>34M </a:t>
            </a:r>
            <a:r>
              <a:rPr lang="en-US" sz="1800" dirty="0"/>
              <a:t>committed through 2017 to the company </a:t>
            </a:r>
          </a:p>
          <a:p>
            <a:pPr marL="287338" indent="-168275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Nucleonics team, led by Chief Nuclear Officer Dr. Eben Mulder, leverages experience from TRISO-based reactors around the world, including experience at AVR &amp; THTR (Germany) </a:t>
            </a:r>
          </a:p>
          <a:p>
            <a:pPr marL="627063">
              <a:spcBef>
                <a:spcPts val="0"/>
              </a:spcBef>
              <a:spcAft>
                <a:spcPts val="600"/>
              </a:spcAft>
            </a:pP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179568" y="5613291"/>
            <a:ext cx="8769278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41B649"/>
                </a:solidFill>
                <a:latin typeface="Arial Black" panose="020B0A04020102020204" pitchFamily="34" charset="0"/>
              </a:rPr>
              <a:t>“I began X-energy because the world needs energy solutions that are clean, safe, secure, and affordable. With so much at stake, we cannot continue down the same path.” 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41B649"/>
                </a:solidFill>
                <a:latin typeface="Arial Black" panose="020B0A04020102020204" pitchFamily="34" charset="0"/>
              </a:rPr>
              <a:t>										</a:t>
            </a:r>
            <a:r>
              <a:rPr lang="en-US" dirty="0" smtClean="0"/>
              <a:t>-</a:t>
            </a:r>
            <a:r>
              <a:rPr lang="en-US" sz="1600" dirty="0"/>
              <a:t>Dr. Kam Ghaffarian, Founder &amp; CEO</a:t>
            </a:r>
          </a:p>
        </p:txBody>
      </p:sp>
      <p:sp>
        <p:nvSpPr>
          <p:cNvPr id="6" name="Rectangle 5"/>
          <p:cNvSpPr/>
          <p:nvPr/>
        </p:nvSpPr>
        <p:spPr>
          <a:xfrm>
            <a:off x="-81835" y="922993"/>
            <a:ext cx="9292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rgbClr val="41B649"/>
                </a:solidFill>
                <a:latin typeface="Arial Black" panose="020B0A04020102020204" pitchFamily="34" charset="0"/>
              </a:rPr>
              <a:t>X-energy is reimagining nuclear’s role in solving 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rgbClr val="41B649"/>
                </a:solidFill>
                <a:latin typeface="Arial Black" panose="020B0A04020102020204" pitchFamily="34" charset="0"/>
              </a:rPr>
              <a:t>tomorrow’s energy challenges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137" y="1660446"/>
            <a:ext cx="2419820" cy="36257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47137" y="4664197"/>
            <a:ext cx="2419820" cy="646331"/>
          </a:xfrm>
          <a:prstGeom prst="rect">
            <a:avLst/>
          </a:prstGeom>
          <a:solidFill>
            <a:srgbClr val="41B64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Dr. Kam Ghaffarian</a:t>
            </a:r>
          </a:p>
          <a:p>
            <a:pPr algn="ctr"/>
            <a:r>
              <a:rPr lang="en-US" dirty="0"/>
              <a:t>Founder/CEO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962956" y="6583997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z="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Energy. Reimagined.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2808346" y="6675120"/>
            <a:ext cx="1854203" cy="182880"/>
          </a:xfrm>
          <a:prstGeom prst="rect">
            <a:avLst/>
          </a:prstGeom>
        </p:spPr>
        <p:txBody>
          <a:bodyPr/>
          <a:lstStyle/>
          <a:p>
            <a:r>
              <a:rPr lang="en-US" sz="800" dirty="0"/>
              <a:t>© 2017 X Energy, LLC,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34733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© 2017 X Energy, LLC, all rights reserved</a:t>
            </a:r>
          </a:p>
        </p:txBody>
      </p:sp>
      <p:sp>
        <p:nvSpPr>
          <p:cNvPr id="10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869"/>
            <a:ext cx="8686800" cy="702611"/>
          </a:xfrm>
        </p:spPr>
        <p:txBody>
          <a:bodyPr>
            <a:normAutofit/>
          </a:bodyPr>
          <a:lstStyle/>
          <a:p>
            <a:r>
              <a:rPr lang="en-US" sz="4000" dirty="0" smtClean="0">
                <a:cs typeface="Aharoni" panose="02010803020104030203" pitchFamily="2" charset="-79"/>
              </a:rPr>
              <a:t>X-energy HTGR </a:t>
            </a:r>
            <a:r>
              <a:rPr lang="en-US" sz="4000" dirty="0">
                <a:cs typeface="Aharoni" panose="02010803020104030203" pitchFamily="2" charset="-79"/>
              </a:rPr>
              <a:t>Innovation Model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2" y="1634740"/>
            <a:ext cx="3547635" cy="30035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4252" y="1058678"/>
            <a:ext cx="5729748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lvl="1">
              <a:buClr>
                <a:srgbClr val="00B050"/>
              </a:buClr>
            </a:pPr>
            <a:r>
              <a:rPr lang="en-US" sz="2000" b="1" dirty="0">
                <a:cs typeface="Aharoni" panose="02010803020104030203" pitchFamily="2" charset="-79"/>
              </a:rPr>
              <a:t>X-energy Products MUST balance the following characteristics:</a:t>
            </a:r>
          </a:p>
          <a:p>
            <a:pPr lvl="1">
              <a:buClr>
                <a:srgbClr val="00B050"/>
              </a:buClr>
            </a:pPr>
            <a:r>
              <a:rPr lang="en-US" b="1" dirty="0">
                <a:cs typeface="Aharoni" panose="02010803020104030203" pitchFamily="2" charset="-79"/>
              </a:rPr>
              <a:t>Economics</a:t>
            </a:r>
          </a:p>
          <a:p>
            <a:pPr marL="742950" lvl="1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/>
              <a:t>Economically competitive with nuclear and coal</a:t>
            </a:r>
          </a:p>
          <a:p>
            <a:pPr marL="742950" lvl="1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/>
              <a:t>Energy output scalable by adding reactor modules</a:t>
            </a:r>
          </a:p>
          <a:p>
            <a:pPr marL="742950" lvl="1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Clr>
                <a:srgbClr val="00B050"/>
              </a:buClr>
            </a:pPr>
            <a:r>
              <a:rPr lang="en-US" b="1" dirty="0">
                <a:cs typeface="Aharoni" panose="02010803020104030203" pitchFamily="2" charset="-79"/>
              </a:rPr>
              <a:t>Licensing</a:t>
            </a:r>
            <a:r>
              <a:rPr lang="en-US" dirty="0">
                <a:cs typeface="Aharoni" panose="02010803020104030203" pitchFamily="2" charset="-79"/>
              </a:rPr>
              <a:t> </a:t>
            </a:r>
          </a:p>
          <a:p>
            <a:pPr marL="742950" lvl="1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/>
              <a:t>Licensable in North America</a:t>
            </a:r>
          </a:p>
          <a:p>
            <a:pPr marL="742950" lvl="1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/>
              <a:t>Fuel produced in accordance with a U.S. NRC license</a:t>
            </a:r>
          </a:p>
          <a:p>
            <a:pPr marL="742950" lvl="1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Clr>
                <a:srgbClr val="00B050"/>
              </a:buClr>
            </a:pPr>
            <a:r>
              <a:rPr lang="en-US" b="1" dirty="0">
                <a:cs typeface="Aharoni" panose="02010803020104030203" pitchFamily="2" charset="-79"/>
              </a:rPr>
              <a:t>Technology</a:t>
            </a:r>
            <a:r>
              <a:rPr lang="en-US" dirty="0"/>
              <a:t>  </a:t>
            </a:r>
          </a:p>
          <a:p>
            <a:pPr marL="742950" lvl="1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/>
              <a:t>Produce electricity and/or process steam</a:t>
            </a:r>
          </a:p>
          <a:p>
            <a:pPr marL="742950" lvl="1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/>
              <a:t>Intrinsically safe (meltdown proof)</a:t>
            </a:r>
          </a:p>
          <a:p>
            <a:pPr marL="742950" lvl="1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/>
              <a:t>Capable of operating on and off the electric grid</a:t>
            </a:r>
          </a:p>
          <a:p>
            <a:pPr marL="742950" lvl="1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/>
              <a:t>Use proven technologies</a:t>
            </a:r>
          </a:p>
          <a:p>
            <a:pPr marL="742950" lvl="1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/>
              <a:t>Operational design life of 60 years</a:t>
            </a:r>
          </a:p>
          <a:p>
            <a:pPr marL="742950" lvl="1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/>
              <a:t>Designed to use Low Enriched Uranium</a:t>
            </a:r>
          </a:p>
          <a:p>
            <a:pPr marL="742950" lvl="1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dirty="0"/>
              <a:t>Capable of using advanced fuel cycles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962956" y="6583997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z="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Energy. Reimagined.</a:t>
            </a:r>
          </a:p>
        </p:txBody>
      </p:sp>
    </p:spTree>
    <p:extLst>
      <p:ext uri="{BB962C8B-B14F-4D97-AF65-F5344CB8AC3E}">
        <p14:creationId xmlns:p14="http://schemas.microsoft.com/office/powerpoint/2010/main" val="62116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X-energy Strategy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© 2017 X Energy, LLC, all rights reserved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" y="970128"/>
            <a:ext cx="472654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 </a:t>
            </a:r>
            <a:r>
              <a:rPr lang="en-US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first to market </a:t>
            </a:r>
          </a:p>
          <a:p>
            <a:pPr marL="628650" lvl="1" indent="-336550">
              <a:buClr>
                <a:srgbClr val="00B050"/>
              </a:buClr>
              <a:buFont typeface="Calibri" panose="020F0502020204030204" pitchFamily="34" charset="0"/>
              <a:buChar char="–"/>
            </a:pPr>
            <a:r>
              <a:rPr lang="en-US" sz="1700" dirty="0"/>
              <a:t>Leverage U.S. government (i.e., DOE funding for advanced reactor development), Canadian government and strategic partners to bring </a:t>
            </a:r>
            <a:r>
              <a:rPr lang="en-US" sz="1700" dirty="0" smtClean="0"/>
              <a:t>Xe-100 </a:t>
            </a:r>
            <a:r>
              <a:rPr lang="en-US" sz="1700" dirty="0"/>
              <a:t>to the market by 2030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Leverage existing knowledge</a:t>
            </a:r>
            <a:r>
              <a:rPr lang="en-US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marL="628650" lvl="1" indent="-292100">
              <a:buClr>
                <a:srgbClr val="00B050"/>
              </a:buClr>
              <a:buFont typeface="Calibri" panose="020F0502020204030204" pitchFamily="34" charset="0"/>
              <a:buChar char="–"/>
            </a:pPr>
            <a:r>
              <a:rPr lang="en-US" sz="1700" dirty="0"/>
              <a:t>License existing HTGR technology where possible (subsystems, components, fuel)</a:t>
            </a:r>
          </a:p>
          <a:p>
            <a:pPr marL="628650" lvl="1" indent="-292100">
              <a:buClr>
                <a:srgbClr val="00B050"/>
              </a:buClr>
              <a:buFont typeface="Calibri" panose="020F0502020204030204" pitchFamily="34" charset="0"/>
              <a:buChar char="–"/>
            </a:pPr>
            <a:r>
              <a:rPr lang="en-US" sz="1700" dirty="0"/>
              <a:t>Leverage past lessons learned (South Africa/Germany)</a:t>
            </a:r>
          </a:p>
        </p:txBody>
      </p:sp>
      <p:sp>
        <p:nvSpPr>
          <p:cNvPr id="8" name="Rectangle 7"/>
          <p:cNvSpPr/>
          <p:nvPr/>
        </p:nvSpPr>
        <p:spPr>
          <a:xfrm>
            <a:off x="4737910" y="1006970"/>
            <a:ext cx="4406090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Simple Product design</a:t>
            </a:r>
          </a:p>
          <a:p>
            <a:pPr marL="573088" lvl="1" indent="-293688">
              <a:buClr>
                <a:srgbClr val="00B050"/>
              </a:buClr>
              <a:buFont typeface="Calibri" panose="020F0502020204030204" pitchFamily="34" charset="0"/>
              <a:buChar char="–"/>
            </a:pPr>
            <a:r>
              <a:rPr lang="en-US" sz="1700" dirty="0"/>
              <a:t>Technically simple to design and operate</a:t>
            </a:r>
          </a:p>
          <a:p>
            <a:pPr marL="573088" lvl="1" indent="-293688">
              <a:buClr>
                <a:srgbClr val="00B050"/>
              </a:buClr>
              <a:buFont typeface="Calibri" panose="020F0502020204030204" pitchFamily="34" charset="0"/>
              <a:buChar char="–"/>
            </a:pPr>
            <a:r>
              <a:rPr lang="en-US" sz="1700" dirty="0"/>
              <a:t>Lowest possible plant/operational cost 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LCOE competitive with alternative fuel sources</a:t>
            </a:r>
          </a:p>
          <a:p>
            <a:pPr marL="628650" lvl="1" indent="-292100">
              <a:buClr>
                <a:srgbClr val="00B050"/>
              </a:buClr>
              <a:buFont typeface="Calibri" panose="020F0502020204030204" pitchFamily="34" charset="0"/>
              <a:buChar char="–"/>
            </a:pPr>
            <a:r>
              <a:rPr lang="en-US" sz="1700" dirty="0"/>
              <a:t>Natural gas combustion turbines</a:t>
            </a:r>
          </a:p>
          <a:p>
            <a:pPr marL="628650" lvl="1" indent="-292100">
              <a:buClr>
                <a:srgbClr val="00B050"/>
              </a:buClr>
              <a:buFont typeface="Calibri" panose="020F0502020204030204" pitchFamily="34" charset="0"/>
              <a:buChar char="–"/>
            </a:pPr>
            <a:r>
              <a:rPr lang="en-US" sz="1700" dirty="0"/>
              <a:t>Advanced nuclear</a:t>
            </a:r>
          </a:p>
          <a:p>
            <a:pPr marL="628650" lvl="1" indent="-292100">
              <a:buClr>
                <a:srgbClr val="00B050"/>
              </a:buClr>
              <a:buFont typeface="Calibri" panose="020F0502020204030204" pitchFamily="34" charset="0"/>
              <a:buChar char="–"/>
            </a:pPr>
            <a:r>
              <a:rPr lang="en-US" sz="1700" dirty="0"/>
              <a:t>Coal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Obtain NRC “Gold Standard” for safety</a:t>
            </a:r>
          </a:p>
          <a:p>
            <a:pPr>
              <a:buClr>
                <a:srgbClr val="00B050"/>
              </a:buClr>
            </a:pPr>
            <a:endParaRPr lang="en-US" sz="1600" b="1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9" name="Chart 8"/>
          <p:cNvGraphicFramePr/>
          <p:nvPr>
            <p:extLst/>
          </p:nvPr>
        </p:nvGraphicFramePr>
        <p:xfrm>
          <a:off x="315645" y="3567909"/>
          <a:ext cx="8016477" cy="3046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87664" y="6137843"/>
            <a:ext cx="2692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i="1" dirty="0">
                <a:solidFill>
                  <a:srgbClr val="6E6E6E"/>
                </a:solidFill>
              </a:rPr>
              <a:t>Source: U.S. Energy Information Administration, Levelized Cost and Levelized Avoided Cost of New Generation Resources in the Annual Energy Outlook 2016, August 2016. The X-energy plant LCOE is based on internal estimates. </a:t>
            </a:r>
          </a:p>
          <a:p>
            <a:r>
              <a:rPr lang="en-US" sz="600" i="1" dirty="0">
                <a:solidFill>
                  <a:srgbClr val="6E6E6E"/>
                </a:solidFill>
              </a:rPr>
              <a:t>General EIA assumptions: WACC 5.6%; 30-year cost recovery period.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64207" y="6583997"/>
            <a:ext cx="3086100" cy="365125"/>
          </a:xfrm>
        </p:spPr>
        <p:txBody>
          <a:bodyPr/>
          <a:lstStyle/>
          <a:p>
            <a:r>
              <a:rPr lang="en-US" dirty="0"/>
              <a:t>Nuclear Energy. Reimagined.</a:t>
            </a:r>
          </a:p>
        </p:txBody>
      </p:sp>
    </p:spTree>
    <p:extLst>
      <p:ext uri="{BB962C8B-B14F-4D97-AF65-F5344CB8AC3E}">
        <p14:creationId xmlns:p14="http://schemas.microsoft.com/office/powerpoint/2010/main" val="7487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7955"/>
            <a:ext cx="8686800" cy="7026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cs typeface="Aharoni" panose="02010803020104030203" pitchFamily="2" charset="-79"/>
              </a:rPr>
              <a:t>Potential Customers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395" y="1026635"/>
            <a:ext cx="8702387" cy="688858"/>
          </a:xfrm>
        </p:spPr>
        <p:txBody>
          <a:bodyPr>
            <a:noAutofit/>
          </a:bodyPr>
          <a:lstStyle/>
          <a:p>
            <a:pPr marL="230187" indent="0">
              <a:buNone/>
            </a:pPr>
            <a:r>
              <a:rPr lang="en-US" b="1" dirty="0"/>
              <a:t>X-energy has identified three market segments with requirements that are aligned with the Xe-100’s unique benefits: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14" y="1853458"/>
            <a:ext cx="3022743" cy="202536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566" y="1853458"/>
            <a:ext cx="3038622" cy="201815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61" y="1853458"/>
            <a:ext cx="3052689" cy="202749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4" name="TextBox 13"/>
          <p:cNvSpPr txBox="1"/>
          <p:nvPr/>
        </p:nvSpPr>
        <p:spPr>
          <a:xfrm>
            <a:off x="6555549" y="1841503"/>
            <a:ext cx="20679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Government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37095" y="1839157"/>
            <a:ext cx="30526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Industrial/Commercial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9441" y="1839156"/>
            <a:ext cx="18799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Utilities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422" y="4064618"/>
            <a:ext cx="27831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87" indent="0">
              <a:buNone/>
            </a:pPr>
            <a:r>
              <a:rPr lang="en-US" b="1" dirty="0"/>
              <a:t>Compact, ultra-safe generation capacity that will replace retiring coal-fired power plants in line with federal mandates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166905" y="4064618"/>
            <a:ext cx="29212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87"/>
            <a:r>
              <a:rPr lang="en-US" b="1" dirty="0"/>
              <a:t>Nuclear power that can support high-temperature industrial and commercial applications for the first time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118821" y="4053329"/>
            <a:ext cx="28039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87"/>
            <a:r>
              <a:rPr lang="en-US" b="1" dirty="0"/>
              <a:t>On-base, grid-dependent power source that achieves resilience and energy security while supporting federal emissions reduction goals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962956" y="6583997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z="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Energy. Reimagined.</a:t>
            </a: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2808346" y="6675120"/>
            <a:ext cx="1854203" cy="182880"/>
          </a:xfrm>
          <a:prstGeom prst="rect">
            <a:avLst/>
          </a:prstGeom>
        </p:spPr>
        <p:txBody>
          <a:bodyPr/>
          <a:lstStyle/>
          <a:p>
            <a:r>
              <a:rPr lang="en-US" sz="800" dirty="0"/>
              <a:t>© 2017 X Energy, LLC,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69071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Projected Electricity Market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© 2017 X Energy, LLC, all rights reserved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X-ENRGY PROPRIETARY INFORMATION</a:t>
            </a: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0" y="821286"/>
          <a:ext cx="9144000" cy="5760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80084" y="5116189"/>
            <a:ext cx="5001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150MWe-600MWe is a likely market for utilities replacing aging power plants from 2025-2040</a:t>
            </a:r>
          </a:p>
        </p:txBody>
      </p:sp>
      <p:sp>
        <p:nvSpPr>
          <p:cNvPr id="9" name="Rectangle 8"/>
          <p:cNvSpPr/>
          <p:nvPr/>
        </p:nvSpPr>
        <p:spPr>
          <a:xfrm>
            <a:off x="1333849" y="2698920"/>
            <a:ext cx="1219569" cy="33497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6028" y="2042342"/>
            <a:ext cx="232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Target Plant Capacity: </a:t>
            </a:r>
            <a:br>
              <a:rPr lang="en-US" i="1" dirty="0">
                <a:solidFill>
                  <a:srgbClr val="FF0000"/>
                </a:solidFill>
              </a:rPr>
            </a:br>
            <a:r>
              <a:rPr lang="en-US" i="1" dirty="0">
                <a:solidFill>
                  <a:srgbClr val="FF0000"/>
                </a:solidFill>
              </a:rPr>
              <a:t>150-600 MWe</a:t>
            </a:r>
          </a:p>
        </p:txBody>
      </p:sp>
    </p:spTree>
    <p:extLst>
      <p:ext uri="{BB962C8B-B14F-4D97-AF65-F5344CB8AC3E}">
        <p14:creationId xmlns:p14="http://schemas.microsoft.com/office/powerpoint/2010/main" val="2375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146" y="88010"/>
            <a:ext cx="8336282" cy="702611"/>
          </a:xfrm>
        </p:spPr>
        <p:txBody>
          <a:bodyPr anchor="ctr"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Aharoni" panose="02010803020104030203" pitchFamily="2" charset="-79"/>
              </a:rPr>
              <a:t>U.S. Target Market 2025-2040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© 2017 X Energy, LLC, all rights reserved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6968" y="5571244"/>
            <a:ext cx="1552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49 Coal Plants 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0" y="932688"/>
          <a:ext cx="9100696" cy="5742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1679309" y="1362456"/>
            <a:ext cx="5696712" cy="4744397"/>
          </a:xfrm>
          <a:prstGeom prst="rect">
            <a:avLst/>
          </a:prstGeom>
          <a:solidFill>
            <a:srgbClr val="41B649">
              <a:alpha val="12000"/>
            </a:srgbClr>
          </a:solidFill>
          <a:ln w="22225">
            <a:solidFill>
              <a:srgbClr val="41B649">
                <a:alpha val="1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16968" y="5404967"/>
            <a:ext cx="1552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49 Coal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6968" y="4566836"/>
            <a:ext cx="1552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46 Natural Gas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38625" y="3913371"/>
            <a:ext cx="1708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15 Renewables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5208" y="6156806"/>
            <a:ext cx="756938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/>
              <a:t>100MWe</a:t>
            </a:r>
          </a:p>
          <a:p>
            <a:pPr algn="ctr"/>
            <a:r>
              <a:rPr lang="en-US" sz="1100" i="1" dirty="0"/>
              <a:t>-150MWe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57908" y="6156804"/>
            <a:ext cx="756938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/>
              <a:t>350MWe</a:t>
            </a:r>
          </a:p>
          <a:p>
            <a:pPr algn="ctr"/>
            <a:r>
              <a:rPr lang="en-US" sz="1100" i="1" dirty="0"/>
              <a:t>-400MWe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88129" y="6156805"/>
            <a:ext cx="756938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/>
              <a:t>400MWe</a:t>
            </a:r>
          </a:p>
          <a:p>
            <a:pPr algn="ctr"/>
            <a:r>
              <a:rPr lang="en-US" sz="1100" i="1" dirty="0"/>
              <a:t>-450MWe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18350" y="6156805"/>
            <a:ext cx="756938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/>
              <a:t>450MWe</a:t>
            </a:r>
          </a:p>
          <a:p>
            <a:pPr algn="ctr"/>
            <a:r>
              <a:rPr lang="en-US" sz="1100" i="1" dirty="0"/>
              <a:t>-500MWe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34434" y="6154256"/>
            <a:ext cx="756938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/>
              <a:t>150MWe</a:t>
            </a:r>
          </a:p>
          <a:p>
            <a:pPr algn="ctr"/>
            <a:r>
              <a:rPr lang="en-US" sz="1100" i="1" dirty="0"/>
              <a:t>-200MWe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94961" y="6164877"/>
            <a:ext cx="756938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/>
              <a:t>200MWe</a:t>
            </a:r>
          </a:p>
          <a:p>
            <a:pPr algn="ctr"/>
            <a:r>
              <a:rPr lang="en-US" sz="1100" i="1" dirty="0"/>
              <a:t>-250MWe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46125" y="6154257"/>
            <a:ext cx="756938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/>
              <a:t>250MWe</a:t>
            </a:r>
          </a:p>
          <a:p>
            <a:pPr algn="ctr"/>
            <a:r>
              <a:rPr lang="en-US" sz="1100" i="1" dirty="0"/>
              <a:t>-300MWe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90378" y="6159729"/>
            <a:ext cx="756938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/>
              <a:t>300MWe</a:t>
            </a:r>
          </a:p>
          <a:p>
            <a:pPr algn="ctr"/>
            <a:r>
              <a:rPr lang="en-US" sz="1100" i="1" dirty="0"/>
              <a:t>-350MWe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36778" y="1312504"/>
            <a:ext cx="569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Target Plant Capacity: </a:t>
            </a:r>
          </a:p>
          <a:p>
            <a:pPr algn="ctr"/>
            <a:r>
              <a:rPr lang="en-US" i="1" dirty="0"/>
              <a:t>150-450 MWe</a:t>
            </a: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962956" y="6583997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z="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Energy. Reimagined.</a:t>
            </a:r>
          </a:p>
        </p:txBody>
      </p:sp>
    </p:spTree>
    <p:extLst>
      <p:ext uri="{BB962C8B-B14F-4D97-AF65-F5344CB8AC3E}">
        <p14:creationId xmlns:p14="http://schemas.microsoft.com/office/powerpoint/2010/main" val="209214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Case - JP Morgan_071315" id="{AA3E7E47-4E45-47A7-BB17-21E7DEFC397C}" vid="{B5766755-5F2D-486F-A23C-6678CF447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23904</TotalTime>
  <Words>2315</Words>
  <Application>Microsoft Macintosh PowerPoint</Application>
  <PresentationFormat>On-screen Show (4:3)</PresentationFormat>
  <Paragraphs>453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Aharoni</vt:lpstr>
      <vt:lpstr>Arial Black</vt:lpstr>
      <vt:lpstr>Arial Narrow</vt:lpstr>
      <vt:lpstr>Calibri</vt:lpstr>
      <vt:lpstr>Calibri Light</vt:lpstr>
      <vt:lpstr>Futura Md BT</vt:lpstr>
      <vt:lpstr>Wingdings</vt:lpstr>
      <vt:lpstr>Arial</vt:lpstr>
      <vt:lpstr>Retrospect</vt:lpstr>
      <vt:lpstr>X-energy and the Xe-100</vt:lpstr>
      <vt:lpstr>About X-energy</vt:lpstr>
      <vt:lpstr>Xe-100: Providing a Secure Future</vt:lpstr>
      <vt:lpstr>Reimagining Nuclear Energy</vt:lpstr>
      <vt:lpstr>X-energy HTGR Innovation Model</vt:lpstr>
      <vt:lpstr>X-energy Strategy</vt:lpstr>
      <vt:lpstr>Potential Customers</vt:lpstr>
      <vt:lpstr>Projected Electricity Market</vt:lpstr>
      <vt:lpstr>U.S. Target Market 2025-2040</vt:lpstr>
      <vt:lpstr>International Markets</vt:lpstr>
      <vt:lpstr>Temperature Ranges for Process Heat</vt:lpstr>
      <vt:lpstr>Potential U.S. Industrial Steam Market</vt:lpstr>
      <vt:lpstr>International Electricity Markets</vt:lpstr>
      <vt:lpstr>U.S. Department of Energy Endorsement</vt:lpstr>
      <vt:lpstr>X-energy Leveraging a Proven Team</vt:lpstr>
      <vt:lpstr>Partners Towards Deployment</vt:lpstr>
      <vt:lpstr>The Xe-100</vt:lpstr>
      <vt:lpstr>Innovating on a Proven Foundation</vt:lpstr>
      <vt:lpstr>What Is a Pebble Bed Reactor?</vt:lpstr>
      <vt:lpstr>What Is a Pebble Bed Reactor?</vt:lpstr>
      <vt:lpstr>PowerPoint Presentation</vt:lpstr>
      <vt:lpstr>Comparison in Pressure Vessel Size</vt:lpstr>
      <vt:lpstr>Feature: Passive Heat Removal</vt:lpstr>
      <vt:lpstr>Features: Xe-100 Modular Plant Layout</vt:lpstr>
      <vt:lpstr>Feature: Negative Temp. Coefficient</vt:lpstr>
      <vt:lpstr>Feature: Proliferation Resistance</vt:lpstr>
      <vt:lpstr>Feature: Emissions Reductions</vt:lpstr>
      <vt:lpstr>Emissions Comparison</vt:lpstr>
      <vt:lpstr>PowerPoint Presentation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Case Review</dc:title>
  <dc:creator>Pedro Pereyra</dc:creator>
  <cp:lastModifiedBy>Harlan Bowers</cp:lastModifiedBy>
  <cp:revision>1006</cp:revision>
  <cp:lastPrinted>2017-02-07T16:57:28Z</cp:lastPrinted>
  <dcterms:created xsi:type="dcterms:W3CDTF">2015-07-13T21:00:36Z</dcterms:created>
  <dcterms:modified xsi:type="dcterms:W3CDTF">2017-07-25T02:53:26Z</dcterms:modified>
</cp:coreProperties>
</file>