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2" r:id="rId4"/>
  </p:sldMasterIdLst>
  <p:notesMasterIdLst>
    <p:notesMasterId r:id="rId21"/>
  </p:notesMasterIdLst>
  <p:handoutMasterIdLst>
    <p:handoutMasterId r:id="rId22"/>
  </p:handoutMasterIdLst>
  <p:sldIdLst>
    <p:sldId id="258" r:id="rId5"/>
    <p:sldId id="277" r:id="rId6"/>
    <p:sldId id="287" r:id="rId7"/>
    <p:sldId id="261" r:id="rId8"/>
    <p:sldId id="271" r:id="rId9"/>
    <p:sldId id="275" r:id="rId10"/>
    <p:sldId id="276" r:id="rId11"/>
    <p:sldId id="278" r:id="rId12"/>
    <p:sldId id="279" r:id="rId13"/>
    <p:sldId id="280" r:id="rId14"/>
    <p:sldId id="282" r:id="rId15"/>
    <p:sldId id="281" r:id="rId16"/>
    <p:sldId id="283" r:id="rId17"/>
    <p:sldId id="285" r:id="rId18"/>
    <p:sldId id="286" r:id="rId19"/>
    <p:sldId id="270" r:id="rId20"/>
  </p:sldIdLst>
  <p:sldSz cx="12192000" cy="6858000"/>
  <p:notesSz cx="7315200" cy="9601200"/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663B0"/>
    <a:srgbClr val="005EA8"/>
    <a:srgbClr val="009CA7"/>
    <a:srgbClr val="A9DAE7"/>
    <a:srgbClr val="424242"/>
    <a:srgbClr val="8484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7DBCC73-FA60-454E-A0C7-5BAAA952D5EB}" v="3" dt="2023-02-22T22:27:47.5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1" autoAdjust="0"/>
    <p:restoredTop sz="96412" autoAdjust="0"/>
  </p:normalViewPr>
  <p:slideViewPr>
    <p:cSldViewPr snapToGrid="0" showGuides="1">
      <p:cViewPr varScale="1">
        <p:scale>
          <a:sx n="115" d="100"/>
          <a:sy n="115" d="100"/>
        </p:scale>
        <p:origin x="132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85" d="100"/>
          <a:sy n="85" d="100"/>
        </p:scale>
        <p:origin x="2340" y="10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gs" Target="tags/tag1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A7383D55-1D8E-47F0-8407-8CF902454C52}" type="datetimeFigureOut">
              <a:rPr lang="en-US" smtClean="0"/>
              <a:t>2/21/2023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30D73952-53CB-4D8F-B858-71DE4FE97A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0925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26C5454E-9E81-4C99-A91B-42C07507225A}" type="datetimeFigureOut">
              <a:rPr lang="en-US" smtClean="0"/>
              <a:t>2/21/2023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AA537934-768C-4C37-BAD1-E522F3AEBA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975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tags" Target="../tags/tag5.xml"/><Relationship Id="rId7" Type="http://schemas.openxmlformats.org/officeDocument/2006/relationships/image" Target="../media/image1.emf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4.png"/><Relationship Id="rId4" Type="http://schemas.openxmlformats.org/officeDocument/2006/relationships/slideMaster" Target="../slideMasters/slideMaster1.xml"/><Relationship Id="rId9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5.png"/><Relationship Id="rId2" Type="http://schemas.openxmlformats.org/officeDocument/2006/relationships/tags" Target="../tags/tag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5.png"/><Relationship Id="rId2" Type="http://schemas.openxmlformats.org/officeDocument/2006/relationships/tags" Target="../tags/tag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7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B0769E1-EC80-46BF-925C-1533B2F6C25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03849330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66344" y="4327078"/>
            <a:ext cx="11256264" cy="621243"/>
          </a:xfrm>
        </p:spPr>
        <p:txBody>
          <a:bodyPr vert="horz" lIns="0" tIns="0" rIns="0" bIns="0" rtlCol="0">
            <a:noAutofit/>
          </a:bodyPr>
          <a:lstStyle>
            <a:lvl1pPr marL="342900" indent="-342900">
              <a:buFont typeface="Arial" pitchFamily="34" charset="0"/>
              <a:buNone/>
              <a:defRPr lang="en-US" sz="3000" dirty="0">
                <a:solidFill>
                  <a:srgbClr val="A9DAE7"/>
                </a:solidFill>
              </a:defRPr>
            </a:lvl1pPr>
          </a:lstStyle>
          <a:p>
            <a:pPr marL="0" lvl="0" indent="0"/>
            <a:r>
              <a:rPr lang="en-US" dirty="0"/>
              <a:t>Click to edit master subtitle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66344" y="414470"/>
            <a:ext cx="4471416" cy="13716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400"/>
              </a:spcAft>
              <a:buNone/>
              <a:defRPr sz="1300">
                <a:solidFill>
                  <a:schemeClr val="bg1"/>
                </a:solidFill>
              </a:defRPr>
            </a:lvl1pPr>
            <a:lvl2pPr marL="287338" indent="0">
              <a:buNone/>
              <a:defRPr>
                <a:solidFill>
                  <a:schemeClr val="bg1"/>
                </a:solidFill>
              </a:defRPr>
            </a:lvl2pPr>
            <a:lvl3pPr marL="515938" indent="0">
              <a:buNone/>
              <a:defRPr>
                <a:solidFill>
                  <a:schemeClr val="bg1"/>
                </a:solidFill>
              </a:defRPr>
            </a:lvl3pPr>
            <a:lvl4pPr marL="744538" indent="0">
              <a:buNone/>
              <a:defRPr>
                <a:solidFill>
                  <a:schemeClr val="bg1"/>
                </a:solidFill>
              </a:defRPr>
            </a:lvl4pPr>
            <a:lvl5pPr marL="973138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Presenter’s Name goes here</a:t>
            </a:r>
          </a:p>
          <a:p>
            <a:pPr lvl="0"/>
            <a:r>
              <a:rPr lang="en-US" dirty="0"/>
              <a:t>Presenter’s title</a:t>
            </a:r>
          </a:p>
          <a:p>
            <a:pPr lvl="0"/>
            <a:r>
              <a:rPr lang="en-US" dirty="0"/>
              <a:t>Location </a:t>
            </a:r>
          </a:p>
          <a:p>
            <a:pPr lvl="0"/>
            <a:r>
              <a:rPr lang="en-US" dirty="0"/>
              <a:t>Date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466344" y="2825841"/>
            <a:ext cx="11256264" cy="1472184"/>
          </a:xfrm>
        </p:spPr>
        <p:txBody>
          <a:bodyPr anchor="t" anchorCtr="0">
            <a:no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Insert Title</a:t>
            </a:r>
          </a:p>
        </p:txBody>
      </p:sp>
      <p:graphicFrame>
        <p:nvGraphicFramePr>
          <p:cNvPr id="12" name="Object 11" descr="CONFIDENTIAL_TAG_0xFFEE" hidden="1">
            <a:extLst>
              <a:ext uri="{FF2B5EF4-FFF2-40B4-BE49-F238E27FC236}">
                <a16:creationId xmlns:a16="http://schemas.microsoft.com/office/drawing/2014/main" id="{112DC545-A4DE-4F3C-9A29-A523065E88B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880954735"/>
              </p:ext>
            </p:extLst>
          </p:nvPr>
        </p:nvGraphicFramePr>
        <p:xfrm>
          <a:off x="2119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think-cell Slide" r:id="rId8" imgW="270" imgH="270" progId="TCLayout.ActiveDocument.1">
                  <p:embed/>
                </p:oleObj>
              </mc:Choice>
              <mc:Fallback>
                <p:oleObj name="think-cell Slide" r:id="rId8" imgW="270" imgH="270" progId="TCLayout.ActiveDocument.1">
                  <p:embed/>
                  <p:pic>
                    <p:nvPicPr>
                      <p:cNvPr id="12" name="Object 11" descr="CONFIDENTIAL_TAG_0xFFEE" hidden="1">
                        <a:extLst>
                          <a:ext uri="{FF2B5EF4-FFF2-40B4-BE49-F238E27FC236}">
                            <a16:creationId xmlns:a16="http://schemas.microsoft.com/office/drawing/2014/main" id="{112DC545-A4DE-4F3C-9A29-A523065E88B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119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DE231217-3BED-4722-A01A-67F6B0C1DA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344" y="6299156"/>
            <a:ext cx="557784" cy="206236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000" b="0">
                <a:solidFill>
                  <a:schemeClr val="bg1"/>
                </a:solidFill>
              </a:defRPr>
            </a:lvl1pPr>
          </a:lstStyle>
          <a:p>
            <a:fld id="{47A9008A-481B-4F65-A514-1AA65EA0FD5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5" name="Footer Placeholder 4">
            <a:extLst>
              <a:ext uri="{FF2B5EF4-FFF2-40B4-BE49-F238E27FC236}">
                <a16:creationId xmlns:a16="http://schemas.microsoft.com/office/drawing/2014/main" id="{2C041EEE-7B5A-46FD-B7E0-573FD77473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68621" y="6297118"/>
            <a:ext cx="3451097" cy="2103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Data Classification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81CF761-DF72-4D43-BADD-E704B8336598}"/>
              </a:ext>
            </a:extLst>
          </p:cNvPr>
          <p:cNvSpPr/>
          <p:nvPr userDrawn="1"/>
        </p:nvSpPr>
        <p:spPr>
          <a:xfrm>
            <a:off x="346228" y="5362113"/>
            <a:ext cx="523782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i="1" dirty="0">
                <a:solidFill>
                  <a:schemeClr val="bg1"/>
                </a:solidFill>
              </a:rPr>
              <a:t>SRNL is managed and operated by Battelle Savannah River Alliance, LLC for the U. S. Department of Energy.</a:t>
            </a:r>
          </a:p>
        </p:txBody>
      </p:sp>
      <p:pic>
        <p:nvPicPr>
          <p:cNvPr id="13" name="Picture 12" descr="Text&#10;&#10;Description automatically generated with medium confidence">
            <a:extLst>
              <a:ext uri="{FF2B5EF4-FFF2-40B4-BE49-F238E27FC236}">
                <a16:creationId xmlns:a16="http://schemas.microsoft.com/office/drawing/2014/main" id="{F3E306DB-F902-4E8F-A302-17F506E7B5D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0416" y="6240379"/>
            <a:ext cx="2590643" cy="451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674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344" y="1481329"/>
            <a:ext cx="5394960" cy="373895"/>
          </a:xfrm>
        </p:spPr>
        <p:txBody>
          <a:bodyPr anchor="t" anchorCtr="0">
            <a:noAutofit/>
          </a:bodyPr>
          <a:lstStyle>
            <a:lvl1pPr marL="0" indent="0">
              <a:buNone/>
              <a:defRPr sz="20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6344" y="1901952"/>
            <a:ext cx="5394960" cy="466736"/>
          </a:xfrm>
        </p:spPr>
        <p:txBody>
          <a:bodyPr anchor="t" anchorCtr="0"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27648" y="1481329"/>
            <a:ext cx="5394960" cy="373895"/>
          </a:xfrm>
        </p:spPr>
        <p:txBody>
          <a:bodyPr anchor="t" anchorCtr="0">
            <a:noAutofit/>
          </a:bodyPr>
          <a:lstStyle>
            <a:lvl1pPr marL="0" indent="0">
              <a:buNone/>
              <a:defRPr sz="20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327648" y="1901952"/>
            <a:ext cx="5394960" cy="466736"/>
          </a:xfrm>
        </p:spPr>
        <p:txBody>
          <a:bodyPr anchor="t" anchorCtr="0"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hart Placeholder 12"/>
          <p:cNvSpPr>
            <a:spLocks noGrp="1"/>
          </p:cNvSpPr>
          <p:nvPr>
            <p:ph type="chart" sz="quarter" idx="13"/>
          </p:nvPr>
        </p:nvSpPr>
        <p:spPr>
          <a:xfrm>
            <a:off x="466344" y="2377440"/>
            <a:ext cx="5394960" cy="3703320"/>
          </a:xfrm>
        </p:spPr>
        <p:txBody>
          <a:bodyPr anchor="t" anchorCtr="0"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5" name="Chart Placeholder 14"/>
          <p:cNvSpPr>
            <a:spLocks noGrp="1"/>
          </p:cNvSpPr>
          <p:nvPr>
            <p:ph type="chart" sz="quarter" idx="14"/>
          </p:nvPr>
        </p:nvSpPr>
        <p:spPr>
          <a:xfrm>
            <a:off x="6327648" y="2377440"/>
            <a:ext cx="5394960" cy="3703320"/>
          </a:xfrm>
        </p:spPr>
        <p:txBody>
          <a:bodyPr anchor="t" anchorCtr="0"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7C060341-D747-4379-8D56-F3AC7E03FB1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466344" y="6487164"/>
            <a:ext cx="557784" cy="206236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000" b="0">
                <a:solidFill>
                  <a:schemeClr val="bg1"/>
                </a:solidFill>
              </a:defRPr>
            </a:lvl1pPr>
          </a:lstStyle>
          <a:p>
            <a:fld id="{47A9008A-481B-4F65-A514-1AA65EA0FD5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69BD0950-0149-4686-AB63-AE5035C8810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4377169" y="6485126"/>
            <a:ext cx="3451097" cy="2103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Data Classification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524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F0B5A4B-DCB2-4EFB-A7FE-8355EC8932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344" y="6487164"/>
            <a:ext cx="557784" cy="206236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000" b="0">
                <a:solidFill>
                  <a:schemeClr val="bg1"/>
                </a:solidFill>
              </a:defRPr>
            </a:lvl1pPr>
          </a:lstStyle>
          <a:p>
            <a:fld id="{47A9008A-481B-4F65-A514-1AA65EA0FD5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0BF0CAFC-ABD9-4F83-AE76-26A9CAF199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7169" y="6485126"/>
            <a:ext cx="3451097" cy="2103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Data Classification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9411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881E8F-A9D6-4344-85EA-03A6B6D200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344" y="6487164"/>
            <a:ext cx="557784" cy="206236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000" b="0">
                <a:solidFill>
                  <a:schemeClr val="bg1"/>
                </a:solidFill>
              </a:defRPr>
            </a:lvl1pPr>
          </a:lstStyle>
          <a:p>
            <a:fld id="{47A9008A-481B-4F65-A514-1AA65EA0FD5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5E74D34D-A0D0-4FB7-9D33-5D6B0DFE95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7169" y="6485126"/>
            <a:ext cx="3451097" cy="2103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Data Classification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3722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7FCB1FE-5946-48AB-9A53-597F2B632D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FEEBC85C-5EAE-403F-BC4E-3F4BAB8D50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7169" y="6485126"/>
            <a:ext cx="3451097" cy="2103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Data Classification</a:t>
            </a:r>
            <a:endParaRPr lang="en-US" dirty="0"/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126F1DEA-DBA9-42B9-80E6-59E5498A33D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761" y="4930792"/>
            <a:ext cx="2107513" cy="510602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6546A9FA-7871-4C4D-B8D2-1737B4B55D4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773" y="4715316"/>
            <a:ext cx="1443776" cy="75076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779710D-09D9-4E31-A4FA-F4895B5BB789}"/>
              </a:ext>
            </a:extLst>
          </p:cNvPr>
          <p:cNvSpPr txBox="1"/>
          <p:nvPr userDrawn="1"/>
        </p:nvSpPr>
        <p:spPr>
          <a:xfrm>
            <a:off x="1" y="3100311"/>
            <a:ext cx="121919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>
                <a:solidFill>
                  <a:srgbClr val="002D5B"/>
                </a:solidFill>
              </a:rPr>
              <a:t>Managed and operated by Battelle Savannah River Alliance, LLC for the U. S. Department of Energy.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6B7D50A-A0A1-4E5E-930B-BE934888D4A4}"/>
              </a:ext>
            </a:extLst>
          </p:cNvPr>
          <p:cNvSpPr/>
          <p:nvPr userDrawn="1"/>
        </p:nvSpPr>
        <p:spPr bwMode="auto">
          <a:xfrm>
            <a:off x="3435658" y="3764132"/>
            <a:ext cx="5299969" cy="390618"/>
          </a:xfrm>
          <a:prstGeom prst="round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AA6A908-5EA7-4E3E-8E10-9A196CBA8F6B}"/>
              </a:ext>
            </a:extLst>
          </p:cNvPr>
          <p:cNvSpPr txBox="1"/>
          <p:nvPr userDrawn="1"/>
        </p:nvSpPr>
        <p:spPr>
          <a:xfrm>
            <a:off x="4596204" y="3536830"/>
            <a:ext cx="31486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srnl.doe.gov</a:t>
            </a:r>
          </a:p>
        </p:txBody>
      </p:sp>
      <p:pic>
        <p:nvPicPr>
          <p:cNvPr id="5" name="Picture 4" descr="Text&#10;&#10;Description automatically generated with medium confidence">
            <a:extLst>
              <a:ext uri="{FF2B5EF4-FFF2-40B4-BE49-F238E27FC236}">
                <a16:creationId xmlns:a16="http://schemas.microsoft.com/office/drawing/2014/main" id="{DDE4B4E3-350A-4014-A038-1B0775176ED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009" y="1228477"/>
            <a:ext cx="7391415" cy="1289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727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4C906D1-5C6E-4E44-953D-103D28F62A7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66344" y="4318531"/>
            <a:ext cx="11256264" cy="621243"/>
          </a:xfrm>
        </p:spPr>
        <p:txBody>
          <a:bodyPr vert="horz" lIns="0" tIns="0" rIns="0" bIns="0" rtlCol="0">
            <a:noAutofit/>
          </a:bodyPr>
          <a:lstStyle>
            <a:lvl1pPr marL="342900" indent="-342900">
              <a:buFont typeface="Arial" pitchFamily="34" charset="0"/>
              <a:buNone/>
              <a:defRPr lang="en-US" sz="3000" dirty="0">
                <a:solidFill>
                  <a:srgbClr val="009CA7"/>
                </a:solidFill>
              </a:defRPr>
            </a:lvl1pPr>
          </a:lstStyle>
          <a:p>
            <a:pPr marL="0" lvl="0" indent="0"/>
            <a:r>
              <a:rPr lang="en-US" dirty="0"/>
              <a:t>Click to edit master subtitle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66344" y="423016"/>
            <a:ext cx="4474464" cy="134596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400"/>
              </a:spcAft>
              <a:buNone/>
              <a:defRPr sz="1300">
                <a:solidFill>
                  <a:srgbClr val="005EA8"/>
                </a:solidFill>
              </a:defRPr>
            </a:lvl1pPr>
            <a:lvl2pPr marL="287338" indent="0">
              <a:buNone/>
              <a:defRPr>
                <a:solidFill>
                  <a:schemeClr val="bg1"/>
                </a:solidFill>
              </a:defRPr>
            </a:lvl2pPr>
            <a:lvl3pPr marL="515938" indent="0">
              <a:buNone/>
              <a:defRPr>
                <a:solidFill>
                  <a:schemeClr val="bg1"/>
                </a:solidFill>
              </a:defRPr>
            </a:lvl3pPr>
            <a:lvl4pPr marL="744538" indent="0">
              <a:buNone/>
              <a:defRPr>
                <a:solidFill>
                  <a:schemeClr val="bg1"/>
                </a:solidFill>
              </a:defRPr>
            </a:lvl4pPr>
            <a:lvl5pPr marL="973138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Presenter’s Name goes here</a:t>
            </a:r>
          </a:p>
          <a:p>
            <a:pPr lvl="0"/>
            <a:r>
              <a:rPr lang="en-US" dirty="0"/>
              <a:t>Presenter’s title</a:t>
            </a:r>
          </a:p>
          <a:p>
            <a:pPr lvl="0"/>
            <a:r>
              <a:rPr lang="en-US" dirty="0"/>
              <a:t>Location </a:t>
            </a:r>
          </a:p>
          <a:p>
            <a:pPr lvl="0"/>
            <a:r>
              <a:rPr lang="en-US" dirty="0"/>
              <a:t>Date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466344" y="2817289"/>
            <a:ext cx="11256264" cy="1472184"/>
          </a:xfrm>
        </p:spPr>
        <p:txBody>
          <a:bodyPr anchor="t" anchorCtr="0">
            <a:noAutofit/>
          </a:bodyPr>
          <a:lstStyle>
            <a:lvl1pPr>
              <a:defRPr sz="4000" b="1">
                <a:solidFill>
                  <a:srgbClr val="005EA8"/>
                </a:solidFill>
              </a:defRPr>
            </a:lvl1pPr>
          </a:lstStyle>
          <a:p>
            <a:r>
              <a:rPr lang="en-US" dirty="0"/>
              <a:t>Click to Insert Title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B6345603-A278-442F-AFD0-DF65AFDAC0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344" y="6299156"/>
            <a:ext cx="557784" cy="206236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000" b="0">
                <a:solidFill>
                  <a:schemeClr val="bg1"/>
                </a:solidFill>
              </a:defRPr>
            </a:lvl1pPr>
          </a:lstStyle>
          <a:p>
            <a:fld id="{47A9008A-481B-4F65-A514-1AA65EA0FD5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620C5108-B355-4A2C-94DD-A3377832EC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68621" y="6297118"/>
            <a:ext cx="3451097" cy="2103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Data Classification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87C0594-7507-4EA1-9579-6E2B0ED02C0F}"/>
              </a:ext>
            </a:extLst>
          </p:cNvPr>
          <p:cNvSpPr/>
          <p:nvPr userDrawn="1"/>
        </p:nvSpPr>
        <p:spPr>
          <a:xfrm>
            <a:off x="346228" y="5362113"/>
            <a:ext cx="523782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i="1" dirty="0">
                <a:solidFill>
                  <a:srgbClr val="005EA8"/>
                </a:solidFill>
              </a:rPr>
              <a:t>SRNL is managed and operated by Battelle Savannah River Alliance, LLC for the U. S. Department of Energy.</a:t>
            </a:r>
          </a:p>
        </p:txBody>
      </p:sp>
      <p:pic>
        <p:nvPicPr>
          <p:cNvPr id="10" name="Picture 9" descr="Text&#10;&#10;Description automatically generated with medium confidence">
            <a:extLst>
              <a:ext uri="{FF2B5EF4-FFF2-40B4-BE49-F238E27FC236}">
                <a16:creationId xmlns:a16="http://schemas.microsoft.com/office/drawing/2014/main" id="{D04E9AA1-2F05-41EB-9955-2A81C36F2875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0416" y="6240379"/>
            <a:ext cx="2590643" cy="451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775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C948D0DA-0205-4455-9468-BB32C1AF835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66344" y="4369803"/>
            <a:ext cx="6848856" cy="911498"/>
          </a:xfrm>
        </p:spPr>
        <p:txBody>
          <a:bodyPr vert="horz" lIns="0" tIns="0" rIns="0" bIns="0" rtlCol="0">
            <a:noAutofit/>
          </a:bodyPr>
          <a:lstStyle>
            <a:lvl1pPr marL="342900" indent="-342900">
              <a:buFont typeface="Arial" pitchFamily="34" charset="0"/>
              <a:buNone/>
              <a:defRPr lang="en-US" sz="3000" dirty="0">
                <a:solidFill>
                  <a:srgbClr val="009CA7"/>
                </a:solidFill>
              </a:defRPr>
            </a:lvl1pPr>
          </a:lstStyle>
          <a:p>
            <a:pPr marL="0" lvl="0" indent="0"/>
            <a:r>
              <a:rPr lang="en-US" dirty="0"/>
              <a:t>Click to edit master subtitle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66344" y="423016"/>
            <a:ext cx="4474464" cy="121777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400"/>
              </a:spcAft>
              <a:buNone/>
              <a:defRPr sz="1300">
                <a:solidFill>
                  <a:srgbClr val="005EA8"/>
                </a:solidFill>
              </a:defRPr>
            </a:lvl1pPr>
            <a:lvl2pPr marL="287338" indent="0">
              <a:buNone/>
              <a:defRPr>
                <a:solidFill>
                  <a:schemeClr val="bg1"/>
                </a:solidFill>
              </a:defRPr>
            </a:lvl2pPr>
            <a:lvl3pPr marL="515938" indent="0">
              <a:buNone/>
              <a:defRPr>
                <a:solidFill>
                  <a:schemeClr val="bg1"/>
                </a:solidFill>
              </a:defRPr>
            </a:lvl3pPr>
            <a:lvl4pPr marL="744538" indent="0">
              <a:buNone/>
              <a:defRPr>
                <a:solidFill>
                  <a:schemeClr val="bg1"/>
                </a:solidFill>
              </a:defRPr>
            </a:lvl4pPr>
            <a:lvl5pPr marL="973138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Presenter’s Name goes here</a:t>
            </a:r>
          </a:p>
          <a:p>
            <a:pPr lvl="0"/>
            <a:r>
              <a:rPr lang="en-US" dirty="0"/>
              <a:t>Presenter’s title</a:t>
            </a:r>
          </a:p>
          <a:p>
            <a:pPr lvl="0"/>
            <a:r>
              <a:rPr lang="en-US" dirty="0"/>
              <a:t>Location </a:t>
            </a:r>
          </a:p>
          <a:p>
            <a:pPr lvl="0"/>
            <a:r>
              <a:rPr lang="en-US" dirty="0"/>
              <a:t>Date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466344" y="2321634"/>
            <a:ext cx="7344512" cy="2028175"/>
          </a:xfrm>
        </p:spPr>
        <p:txBody>
          <a:bodyPr anchor="t" anchorCtr="0">
            <a:noAutofit/>
          </a:bodyPr>
          <a:lstStyle>
            <a:lvl1pPr>
              <a:defRPr sz="4000" b="1">
                <a:solidFill>
                  <a:srgbClr val="005EA8"/>
                </a:solidFill>
              </a:defRPr>
            </a:lvl1pPr>
          </a:lstStyle>
          <a:p>
            <a:r>
              <a:rPr lang="en-US" dirty="0"/>
              <a:t>Click to Insert Title</a:t>
            </a:r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FE992E79-755D-4D30-95C6-8B73641A13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344" y="6299156"/>
            <a:ext cx="557784" cy="206236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000" b="0">
                <a:solidFill>
                  <a:schemeClr val="bg1"/>
                </a:solidFill>
              </a:defRPr>
            </a:lvl1pPr>
          </a:lstStyle>
          <a:p>
            <a:fld id="{47A9008A-481B-4F65-A514-1AA65EA0FD5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2D8A6A27-9B32-4D8A-BF3E-5A9D7BAAA4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68621" y="6297118"/>
            <a:ext cx="3451097" cy="2103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Data Classification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E07AE71-8F29-4F96-8755-B1088D275F24}"/>
              </a:ext>
            </a:extLst>
          </p:cNvPr>
          <p:cNvSpPr/>
          <p:nvPr userDrawn="1"/>
        </p:nvSpPr>
        <p:spPr>
          <a:xfrm>
            <a:off x="346229" y="5362113"/>
            <a:ext cx="527333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i="1" dirty="0">
                <a:solidFill>
                  <a:srgbClr val="005EA8"/>
                </a:solidFill>
              </a:rPr>
              <a:t>SRNL is managed and operated by Battelle Savannah River Alliance, LLC for the U. S. Department of Energy.</a:t>
            </a:r>
          </a:p>
        </p:txBody>
      </p:sp>
      <p:pic>
        <p:nvPicPr>
          <p:cNvPr id="12" name="Picture 11" descr="Text&#10;&#10;Description automatically generated with medium confidence">
            <a:extLst>
              <a:ext uri="{FF2B5EF4-FFF2-40B4-BE49-F238E27FC236}">
                <a16:creationId xmlns:a16="http://schemas.microsoft.com/office/drawing/2014/main" id="{5FB430C1-6EAF-48EB-9EF6-51A3EEA3EAD2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0416" y="6240379"/>
            <a:ext cx="2590643" cy="451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69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6344" y="162562"/>
            <a:ext cx="11256264" cy="550926"/>
          </a:xfrm>
        </p:spPr>
        <p:txBody>
          <a:bodyPr anchor="t" anchorCtr="0">
            <a:normAutofit/>
          </a:bodyPr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6344" y="1095375"/>
            <a:ext cx="11256264" cy="5021961"/>
          </a:xfrm>
        </p:spPr>
        <p:txBody>
          <a:bodyPr/>
          <a:lstStyle>
            <a:lvl1pPr>
              <a:spcAft>
                <a:spcPts val="500"/>
              </a:spcAft>
              <a:defRPr>
                <a:solidFill>
                  <a:srgbClr val="000000"/>
                </a:solidFill>
              </a:defRPr>
            </a:lvl1pPr>
            <a:lvl2pPr>
              <a:spcBef>
                <a:spcPts val="0"/>
              </a:spcBef>
              <a:defRPr>
                <a:solidFill>
                  <a:srgbClr val="000000"/>
                </a:solidFill>
              </a:defRPr>
            </a:lvl2pPr>
            <a:lvl3pPr>
              <a:spcBef>
                <a:spcPts val="0"/>
              </a:spcBef>
              <a:defRPr>
                <a:solidFill>
                  <a:srgbClr val="000000"/>
                </a:solidFill>
              </a:defRPr>
            </a:lvl3pPr>
            <a:lvl4pPr>
              <a:spcBef>
                <a:spcPts val="0"/>
              </a:spcBef>
              <a:defRPr>
                <a:solidFill>
                  <a:srgbClr val="000000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69C958E-3271-4D0B-BABD-94668FDB84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344" y="6487164"/>
            <a:ext cx="557784" cy="206236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000" b="0">
                <a:solidFill>
                  <a:schemeClr val="bg1"/>
                </a:solidFill>
              </a:defRPr>
            </a:lvl1pPr>
          </a:lstStyle>
          <a:p>
            <a:fld id="{47A9008A-481B-4F65-A514-1AA65EA0FD5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16919D09-D35F-41F6-96E4-FDBE8EC5D6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7169" y="6485126"/>
            <a:ext cx="3451097" cy="2103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Data Classification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783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6344" y="208926"/>
            <a:ext cx="11256264" cy="531738"/>
          </a:xfrm>
        </p:spPr>
        <p:txBody>
          <a:bodyPr anchor="t" anchorCtr="0">
            <a:normAutofit/>
          </a:bodyPr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6344" y="1133475"/>
            <a:ext cx="11256264" cy="4983861"/>
          </a:xfrm>
        </p:spPr>
        <p:txBody>
          <a:bodyPr/>
          <a:lstStyle>
            <a:lvl1pPr>
              <a:spcBef>
                <a:spcPts val="0"/>
              </a:spcBef>
              <a:defRPr>
                <a:solidFill>
                  <a:srgbClr val="000000"/>
                </a:solidFill>
              </a:defRPr>
            </a:lvl1pPr>
            <a:lvl2pPr>
              <a:spcBef>
                <a:spcPts val="0"/>
              </a:spcBef>
              <a:defRPr>
                <a:solidFill>
                  <a:srgbClr val="000000"/>
                </a:solidFill>
              </a:defRPr>
            </a:lvl2pPr>
            <a:lvl3pPr>
              <a:spcBef>
                <a:spcPts val="0"/>
              </a:spcBef>
              <a:defRPr>
                <a:solidFill>
                  <a:srgbClr val="000000"/>
                </a:solidFill>
              </a:defRPr>
            </a:lvl3pPr>
            <a:lvl4pPr>
              <a:spcBef>
                <a:spcPts val="0"/>
              </a:spcBef>
              <a:defRPr>
                <a:solidFill>
                  <a:srgbClr val="000000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6CBCBB05-A1CF-4C74-AD60-B01FB446EF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344" y="6487164"/>
            <a:ext cx="557784" cy="206236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000" b="0">
                <a:solidFill>
                  <a:schemeClr val="bg1"/>
                </a:solidFill>
              </a:defRPr>
            </a:lvl1pPr>
          </a:lstStyle>
          <a:p>
            <a:fld id="{47A9008A-481B-4F65-A514-1AA65EA0FD5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B24285F0-3585-45EE-AE52-F2101DAEC8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7169" y="6485126"/>
            <a:ext cx="3451097" cy="2103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Data Classification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2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6344" y="162562"/>
            <a:ext cx="11256264" cy="57810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66344" y="1481328"/>
            <a:ext cx="5422392" cy="4636008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2400">
                <a:solidFill>
                  <a:srgbClr val="000000"/>
                </a:solidFill>
              </a:defRPr>
            </a:lvl1pPr>
            <a:lvl2pPr>
              <a:spcBef>
                <a:spcPts val="0"/>
              </a:spcBef>
              <a:defRPr sz="2000">
                <a:solidFill>
                  <a:srgbClr val="000000"/>
                </a:solidFill>
              </a:defRPr>
            </a:lvl2pPr>
            <a:lvl3pPr>
              <a:spcBef>
                <a:spcPts val="0"/>
              </a:spcBef>
              <a:defRPr sz="1800">
                <a:solidFill>
                  <a:srgbClr val="000000"/>
                </a:solidFill>
              </a:defRPr>
            </a:lvl3pPr>
            <a:lvl4pPr>
              <a:spcBef>
                <a:spcPts val="0"/>
              </a:spcBef>
              <a:defRPr sz="1600">
                <a:solidFill>
                  <a:srgbClr val="000000"/>
                </a:solidFill>
              </a:defRPr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00216" y="1481328"/>
            <a:ext cx="5422392" cy="4636008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2400">
                <a:solidFill>
                  <a:srgbClr val="000000"/>
                </a:solidFill>
              </a:defRPr>
            </a:lvl1pPr>
            <a:lvl2pPr>
              <a:spcBef>
                <a:spcPts val="0"/>
              </a:spcBef>
              <a:defRPr sz="2000">
                <a:solidFill>
                  <a:srgbClr val="000000"/>
                </a:solidFill>
              </a:defRPr>
            </a:lvl2pPr>
            <a:lvl3pPr>
              <a:spcBef>
                <a:spcPts val="0"/>
              </a:spcBef>
              <a:defRPr sz="1800">
                <a:solidFill>
                  <a:srgbClr val="000000"/>
                </a:solidFill>
              </a:defRPr>
            </a:lvl3pPr>
            <a:lvl4pPr>
              <a:spcBef>
                <a:spcPts val="0"/>
              </a:spcBef>
              <a:defRPr sz="1600">
                <a:solidFill>
                  <a:srgbClr val="000000"/>
                </a:solidFill>
              </a:defRPr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A39D5A0-22BB-48D9-9C86-13EB59E790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344" y="6487164"/>
            <a:ext cx="557784" cy="206236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000" b="0">
                <a:solidFill>
                  <a:schemeClr val="bg1"/>
                </a:solidFill>
              </a:defRPr>
            </a:lvl1pPr>
          </a:lstStyle>
          <a:p>
            <a:fld id="{47A9008A-481B-4F65-A514-1AA65EA0FD5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50E994D1-FA77-4CB9-88BB-565E216211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7169" y="6485126"/>
            <a:ext cx="3451097" cy="2103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Data Classification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347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60A8A83-EC25-4299-8E16-5BD5BBA749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 bwMode="gray">
          <a:xfrm>
            <a:off x="466344" y="1947216"/>
            <a:ext cx="11256264" cy="1761659"/>
          </a:xfrm>
        </p:spPr>
        <p:txBody>
          <a:bodyPr anchor="t" anchorCtr="0">
            <a:normAutofit/>
          </a:bodyPr>
          <a:lstStyle>
            <a:lvl1pPr>
              <a:defRPr sz="40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Insert</a:t>
            </a:r>
            <a:br>
              <a:rPr lang="en-US" dirty="0"/>
            </a:br>
            <a:r>
              <a:rPr lang="en-US" dirty="0"/>
              <a:t>Section Header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6344" y="6487164"/>
            <a:ext cx="557784" cy="206236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000" b="0">
                <a:solidFill>
                  <a:schemeClr val="bg1"/>
                </a:solidFill>
              </a:defRPr>
            </a:lvl1pPr>
          </a:lstStyle>
          <a:p>
            <a:fld id="{47A9008A-481B-4F65-A514-1AA65EA0FD5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77169" y="6485126"/>
            <a:ext cx="3451097" cy="2103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Data Classification</a:t>
            </a:r>
            <a:endParaRPr lang="en-US" dirty="0"/>
          </a:p>
        </p:txBody>
      </p:sp>
      <p:pic>
        <p:nvPicPr>
          <p:cNvPr id="6" name="Picture 5" descr="Text&#10;&#10;Description automatically generated with medium confidence">
            <a:extLst>
              <a:ext uri="{FF2B5EF4-FFF2-40B4-BE49-F238E27FC236}">
                <a16:creationId xmlns:a16="http://schemas.microsoft.com/office/drawing/2014/main" id="{2927E422-F60B-4379-A2A7-F8689026164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0416" y="6240379"/>
            <a:ext cx="2590643" cy="451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911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 userDrawn="1"/>
        </p:nvGrpSpPr>
        <p:grpSpPr>
          <a:xfrm>
            <a:off x="604724" y="3563772"/>
            <a:ext cx="10982552" cy="45719"/>
            <a:chOff x="453543" y="3563772"/>
            <a:chExt cx="8236914" cy="45719"/>
          </a:xfrm>
        </p:grpSpPr>
        <p:sp>
          <p:nvSpPr>
            <p:cNvPr id="24" name="Rectangle 23"/>
            <p:cNvSpPr/>
            <p:nvPr/>
          </p:nvSpPr>
          <p:spPr bwMode="auto">
            <a:xfrm flipH="1">
              <a:off x="4572000" y="3563772"/>
              <a:ext cx="4118457" cy="45719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79000">
                  <a:schemeClr val="bg2"/>
                </a:gs>
              </a:gsLst>
              <a:lin ang="0" scaled="1"/>
              <a:tileRect/>
            </a:gra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 flipH="1">
              <a:off x="453543" y="3563772"/>
              <a:ext cx="4118457" cy="45719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79000">
                  <a:schemeClr val="bg2"/>
                </a:gs>
              </a:gsLst>
              <a:lin ang="10800000" scaled="1"/>
              <a:tileRect/>
            </a:gra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7" name="Group 26"/>
          <p:cNvGrpSpPr/>
          <p:nvPr userDrawn="1"/>
        </p:nvGrpSpPr>
        <p:grpSpPr>
          <a:xfrm>
            <a:off x="6063608" y="1233840"/>
            <a:ext cx="64785" cy="4822179"/>
            <a:chOff x="4547705" y="1233839"/>
            <a:chExt cx="48589" cy="4822179"/>
          </a:xfrm>
        </p:grpSpPr>
        <p:sp>
          <p:nvSpPr>
            <p:cNvPr id="32" name="Rectangle 31"/>
            <p:cNvSpPr/>
            <p:nvPr/>
          </p:nvSpPr>
          <p:spPr bwMode="auto">
            <a:xfrm rot="5400000" flipH="1">
              <a:off x="3366455" y="4826179"/>
              <a:ext cx="2411089" cy="48589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79000">
                  <a:schemeClr val="bg2"/>
                </a:gs>
              </a:gsLst>
              <a:lin ang="0" scaled="1"/>
              <a:tileRect/>
            </a:gra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3" name="Rectangle 32"/>
            <p:cNvSpPr/>
            <p:nvPr/>
          </p:nvSpPr>
          <p:spPr bwMode="auto">
            <a:xfrm rot="5400000" flipH="1">
              <a:off x="3366455" y="2415089"/>
              <a:ext cx="2411089" cy="48589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79000">
                  <a:schemeClr val="bg2"/>
                </a:gs>
              </a:gsLst>
              <a:lin ang="10800000" scaled="1"/>
              <a:tileRect/>
            </a:gra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6344" y="1865376"/>
            <a:ext cx="5303520" cy="1664208"/>
          </a:xfrm>
        </p:spPr>
        <p:txBody>
          <a:bodyPr>
            <a:noAutofit/>
          </a:bodyPr>
          <a:lstStyle>
            <a:lvl1pPr marL="171450" indent="-171450">
              <a:spcAft>
                <a:spcPts val="0"/>
              </a:spcAft>
              <a:defRPr sz="1600">
                <a:solidFill>
                  <a:schemeClr val="tx1"/>
                </a:solidFill>
              </a:defRPr>
            </a:lvl1pPr>
            <a:lvl2pPr>
              <a:spcAft>
                <a:spcPts val="0"/>
              </a:spcAft>
              <a:defRPr sz="1400">
                <a:solidFill>
                  <a:schemeClr val="tx1"/>
                </a:solidFill>
              </a:defRPr>
            </a:lvl2pPr>
            <a:lvl3pPr>
              <a:spcAft>
                <a:spcPts val="0"/>
              </a:spcAft>
              <a:defRPr sz="1200">
                <a:solidFill>
                  <a:schemeClr val="tx1"/>
                </a:solidFill>
              </a:defRPr>
            </a:lvl3pPr>
            <a:lvl4pPr>
              <a:spcAft>
                <a:spcPts val="0"/>
              </a:spcAft>
              <a:defRPr sz="12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419088" y="1865376"/>
            <a:ext cx="5303520" cy="1664208"/>
          </a:xfrm>
        </p:spPr>
        <p:txBody>
          <a:bodyPr>
            <a:noAutofit/>
          </a:bodyPr>
          <a:lstStyle>
            <a:lvl1pPr marL="171450" indent="-171450">
              <a:spcAft>
                <a:spcPts val="0"/>
              </a:spcAft>
              <a:defRPr sz="1600">
                <a:solidFill>
                  <a:schemeClr val="tx1"/>
                </a:solidFill>
              </a:defRPr>
            </a:lvl1pPr>
            <a:lvl2pPr>
              <a:spcAft>
                <a:spcPts val="0"/>
              </a:spcAft>
              <a:defRPr sz="1400">
                <a:solidFill>
                  <a:schemeClr val="tx1"/>
                </a:solidFill>
              </a:defRPr>
            </a:lvl2pPr>
            <a:lvl3pPr>
              <a:spcAft>
                <a:spcPts val="0"/>
              </a:spcAft>
              <a:defRPr sz="1200">
                <a:solidFill>
                  <a:schemeClr val="tx1"/>
                </a:solidFill>
              </a:defRPr>
            </a:lvl3pPr>
            <a:lvl4pPr>
              <a:spcAft>
                <a:spcPts val="0"/>
              </a:spcAft>
              <a:defRPr sz="12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3" name="Text Placeholder 22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466344" y="4169664"/>
            <a:ext cx="5303520" cy="1660672"/>
          </a:xfrm>
        </p:spPr>
        <p:txBody>
          <a:bodyPr/>
          <a:lstStyle>
            <a:lvl1pPr marL="171450" indent="-171450">
              <a:spcAft>
                <a:spcPts val="0"/>
              </a:spcAft>
              <a:defRPr sz="1600">
                <a:solidFill>
                  <a:schemeClr val="tx1"/>
                </a:solidFill>
              </a:defRPr>
            </a:lvl1pPr>
            <a:lvl2pPr>
              <a:spcAft>
                <a:spcPts val="0"/>
              </a:spcAft>
              <a:defRPr sz="1400">
                <a:solidFill>
                  <a:schemeClr val="tx1"/>
                </a:solidFill>
              </a:defRPr>
            </a:lvl2pPr>
            <a:lvl3pPr>
              <a:spcAft>
                <a:spcPts val="0"/>
              </a:spcAft>
              <a:defRPr sz="1200">
                <a:solidFill>
                  <a:schemeClr val="tx1"/>
                </a:solidFill>
              </a:defRPr>
            </a:lvl3pPr>
            <a:lvl4pPr>
              <a:spcAft>
                <a:spcPts val="0"/>
              </a:spcAft>
              <a:defRPr sz="1200"/>
            </a:lvl4pPr>
            <a:lvl5pPr>
              <a:spcAft>
                <a:spcPts val="0"/>
              </a:spcAft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5" name="Text Placeholder 24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6419088" y="4169664"/>
            <a:ext cx="5303520" cy="1664208"/>
          </a:xfrm>
        </p:spPr>
        <p:txBody>
          <a:bodyPr/>
          <a:lstStyle>
            <a:lvl1pPr marL="171450" indent="-171450">
              <a:spcAft>
                <a:spcPts val="0"/>
              </a:spcAft>
              <a:defRPr sz="1600">
                <a:solidFill>
                  <a:schemeClr val="tx1"/>
                </a:solidFill>
              </a:defRPr>
            </a:lvl1pPr>
            <a:lvl2pPr>
              <a:spcAft>
                <a:spcPts val="0"/>
              </a:spcAft>
              <a:defRPr sz="1400">
                <a:solidFill>
                  <a:schemeClr val="tx1"/>
                </a:solidFill>
              </a:defRPr>
            </a:lvl2pPr>
            <a:lvl3pPr>
              <a:spcAft>
                <a:spcPts val="0"/>
              </a:spcAft>
              <a:defRPr sz="1200">
                <a:solidFill>
                  <a:schemeClr val="tx1"/>
                </a:solidFill>
              </a:defRPr>
            </a:lvl3pPr>
            <a:lvl4pPr>
              <a:spcAft>
                <a:spcPts val="0"/>
              </a:spcAft>
              <a:defRPr sz="1200"/>
            </a:lvl4pPr>
            <a:lvl5pPr>
              <a:spcAft>
                <a:spcPts val="0"/>
              </a:spcAft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8" name="Title 27"/>
          <p:cNvSpPr>
            <a:spLocks noGrp="1"/>
          </p:cNvSpPr>
          <p:nvPr userDrawn="1">
            <p:ph type="title" hasCustomPrompt="1"/>
          </p:nvPr>
        </p:nvSpPr>
        <p:spPr/>
        <p:txBody>
          <a:bodyPr>
            <a:normAutofit/>
          </a:bodyPr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0" name="Text Placeholder 39"/>
          <p:cNvSpPr>
            <a:spLocks noGrp="1"/>
          </p:cNvSpPr>
          <p:nvPr userDrawn="1">
            <p:ph type="body" sz="quarter" idx="18"/>
          </p:nvPr>
        </p:nvSpPr>
        <p:spPr>
          <a:xfrm>
            <a:off x="466344" y="1481328"/>
            <a:ext cx="5303520" cy="304676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2"/>
                </a:solidFill>
              </a:defRPr>
            </a:lvl1pPr>
            <a:lvl2pPr marL="287337" indent="0">
              <a:buNone/>
              <a:defRPr b="1">
                <a:solidFill>
                  <a:schemeClr val="accent2"/>
                </a:solidFill>
              </a:defRPr>
            </a:lvl2pPr>
            <a:lvl3pPr marL="515938" indent="0">
              <a:buNone/>
              <a:defRPr b="1">
                <a:solidFill>
                  <a:schemeClr val="accent2"/>
                </a:solidFill>
              </a:defRPr>
            </a:lvl3pPr>
            <a:lvl4pPr marL="742950" indent="0">
              <a:buNone/>
              <a:defRPr b="1">
                <a:solidFill>
                  <a:schemeClr val="accent2"/>
                </a:solidFill>
              </a:defRPr>
            </a:lvl4pPr>
            <a:lvl5pPr marL="973138" indent="0">
              <a:buNone/>
              <a:defRPr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Text Placeholder 39"/>
          <p:cNvSpPr>
            <a:spLocks noGrp="1"/>
          </p:cNvSpPr>
          <p:nvPr userDrawn="1">
            <p:ph type="body" sz="quarter" idx="19"/>
          </p:nvPr>
        </p:nvSpPr>
        <p:spPr>
          <a:xfrm>
            <a:off x="6419088" y="1481328"/>
            <a:ext cx="5303520" cy="304676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2"/>
                </a:solidFill>
              </a:defRPr>
            </a:lvl1pPr>
            <a:lvl2pPr marL="287337" indent="0">
              <a:buNone/>
              <a:defRPr b="1">
                <a:solidFill>
                  <a:schemeClr val="accent2"/>
                </a:solidFill>
              </a:defRPr>
            </a:lvl2pPr>
            <a:lvl3pPr marL="515938" indent="0">
              <a:buNone/>
              <a:defRPr b="1">
                <a:solidFill>
                  <a:schemeClr val="accent2"/>
                </a:solidFill>
              </a:defRPr>
            </a:lvl3pPr>
            <a:lvl4pPr marL="742950" indent="0">
              <a:buNone/>
              <a:defRPr b="1">
                <a:solidFill>
                  <a:schemeClr val="accent2"/>
                </a:solidFill>
              </a:defRPr>
            </a:lvl4pPr>
            <a:lvl5pPr marL="973138" indent="0">
              <a:buNone/>
              <a:defRPr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Text Placeholder 39"/>
          <p:cNvSpPr>
            <a:spLocks noGrp="1"/>
          </p:cNvSpPr>
          <p:nvPr userDrawn="1">
            <p:ph type="body" sz="quarter" idx="20"/>
          </p:nvPr>
        </p:nvSpPr>
        <p:spPr>
          <a:xfrm>
            <a:off x="466344" y="3767328"/>
            <a:ext cx="5303520" cy="304676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2"/>
                </a:solidFill>
              </a:defRPr>
            </a:lvl1pPr>
            <a:lvl2pPr marL="287337" indent="0">
              <a:buNone/>
              <a:defRPr b="1">
                <a:solidFill>
                  <a:schemeClr val="accent2"/>
                </a:solidFill>
              </a:defRPr>
            </a:lvl2pPr>
            <a:lvl3pPr marL="515938" indent="0">
              <a:buNone/>
              <a:defRPr b="1">
                <a:solidFill>
                  <a:schemeClr val="accent2"/>
                </a:solidFill>
              </a:defRPr>
            </a:lvl3pPr>
            <a:lvl4pPr marL="742950" indent="0">
              <a:buNone/>
              <a:defRPr b="1">
                <a:solidFill>
                  <a:schemeClr val="accent2"/>
                </a:solidFill>
              </a:defRPr>
            </a:lvl4pPr>
            <a:lvl5pPr marL="973138" indent="0">
              <a:buNone/>
              <a:defRPr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Text Placeholder 39"/>
          <p:cNvSpPr>
            <a:spLocks noGrp="1"/>
          </p:cNvSpPr>
          <p:nvPr userDrawn="1">
            <p:ph type="body" sz="quarter" idx="21"/>
          </p:nvPr>
        </p:nvSpPr>
        <p:spPr>
          <a:xfrm>
            <a:off x="6419088" y="3767328"/>
            <a:ext cx="5303520" cy="304676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2"/>
                </a:solidFill>
              </a:defRPr>
            </a:lvl1pPr>
            <a:lvl2pPr marL="287337" indent="0">
              <a:buNone/>
              <a:defRPr b="1">
                <a:solidFill>
                  <a:schemeClr val="accent2"/>
                </a:solidFill>
              </a:defRPr>
            </a:lvl2pPr>
            <a:lvl3pPr marL="515938" indent="0">
              <a:buNone/>
              <a:defRPr b="1">
                <a:solidFill>
                  <a:schemeClr val="accent2"/>
                </a:solidFill>
              </a:defRPr>
            </a:lvl3pPr>
            <a:lvl4pPr marL="742950" indent="0">
              <a:buNone/>
              <a:defRPr b="1">
                <a:solidFill>
                  <a:schemeClr val="accent2"/>
                </a:solidFill>
              </a:defRPr>
            </a:lvl4pPr>
            <a:lvl5pPr marL="973138" indent="0">
              <a:buNone/>
              <a:defRPr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Slide Number Placeholder 5">
            <a:extLst>
              <a:ext uri="{FF2B5EF4-FFF2-40B4-BE49-F238E27FC236}">
                <a16:creationId xmlns:a16="http://schemas.microsoft.com/office/drawing/2014/main" id="{B17BD459-21C1-4AEA-8033-CC756D97EFBE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466344" y="6487164"/>
            <a:ext cx="557784" cy="206236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000" b="0">
                <a:solidFill>
                  <a:schemeClr val="bg1"/>
                </a:solidFill>
              </a:defRPr>
            </a:lvl1pPr>
          </a:lstStyle>
          <a:p>
            <a:fld id="{47A9008A-481B-4F65-A514-1AA65EA0FD5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1" name="Footer Placeholder 4">
            <a:extLst>
              <a:ext uri="{FF2B5EF4-FFF2-40B4-BE49-F238E27FC236}">
                <a16:creationId xmlns:a16="http://schemas.microsoft.com/office/drawing/2014/main" id="{54E07326-7A5F-444F-9153-DA3DB9F208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7169" y="6485126"/>
            <a:ext cx="3451097" cy="2103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Data Classification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640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344" y="1481328"/>
            <a:ext cx="5394960" cy="338328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Insert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6344" y="1892808"/>
            <a:ext cx="5394960" cy="4206240"/>
          </a:xfrm>
        </p:spPr>
        <p:txBody>
          <a:bodyPr>
            <a:noAutofit/>
          </a:bodyPr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27648" y="1481328"/>
            <a:ext cx="5394960" cy="338328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Insert title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327648" y="1892808"/>
            <a:ext cx="5394960" cy="4206240"/>
          </a:xfrm>
        </p:spPr>
        <p:txBody>
          <a:bodyPr>
            <a:noAutofit/>
          </a:bodyPr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A1814474-A9A5-4565-A975-F927FA4B8E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66344" y="6487164"/>
            <a:ext cx="557784" cy="206236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000" b="0">
                <a:solidFill>
                  <a:schemeClr val="bg1"/>
                </a:solidFill>
              </a:defRPr>
            </a:lvl1pPr>
          </a:lstStyle>
          <a:p>
            <a:fld id="{47A9008A-481B-4F65-A514-1AA65EA0FD5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EB0B9198-300F-4C59-B1C2-927AF9761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77169" y="6485126"/>
            <a:ext cx="3451097" cy="2103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Data Classification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962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21" Type="http://schemas.openxmlformats.org/officeDocument/2006/relationships/oleObject" Target="../embeddings/oleObject2.bin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2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vmlDrawing" Target="../drawings/vmlDrawing1.vml"/><Relationship Id="rId10" Type="http://schemas.openxmlformats.org/officeDocument/2006/relationships/slideLayout" Target="../slideLayouts/slideLayout10.xml"/><Relationship Id="rId19" Type="http://schemas.openxmlformats.org/officeDocument/2006/relationships/oleObject" Target="../embeddings/oleObject1.bin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22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03C20CA8-BCDD-40AA-B34E-C973FCCAA80C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899689"/>
            <a:ext cx="12192000" cy="963324"/>
          </a:xfrm>
          <a:prstGeom prst="rect">
            <a:avLst/>
          </a:prstGeom>
          <a:solidFill>
            <a:schemeClr val="tx2"/>
          </a:solidFill>
        </p:spPr>
      </p:pic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16"/>
            </p:custDataLst>
            <p:extLst>
              <p:ext uri="{D42A27DB-BD31-4B8C-83A1-F6EECF244321}">
                <p14:modId xmlns:p14="http://schemas.microsoft.com/office/powerpoint/2010/main" val="537534875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think-cell Slide" r:id="rId19" imgW="270" imgH="270" progId="TCLayout.ActiveDocument.1">
                  <p:embed/>
                </p:oleObj>
              </mc:Choice>
              <mc:Fallback>
                <p:oleObj name="think-cell Slide" r:id="rId19" imgW="270" imgH="270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6344" y="420624"/>
            <a:ext cx="11256264" cy="96332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6344" y="1481328"/>
            <a:ext cx="11256264" cy="463600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08633" y="6510528"/>
            <a:ext cx="1499902" cy="2062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6344" y="6510528"/>
            <a:ext cx="557784" cy="206236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000" b="0">
                <a:solidFill>
                  <a:schemeClr val="bg1"/>
                </a:solidFill>
              </a:defRPr>
            </a:lvl1pPr>
          </a:lstStyle>
          <a:p>
            <a:fld id="{47A9008A-481B-4F65-A514-1AA65EA0FD5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7036" y="6510528"/>
            <a:ext cx="3451097" cy="2103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Data Classification</a:t>
            </a:r>
            <a:endParaRPr lang="en-US" dirty="0"/>
          </a:p>
        </p:txBody>
      </p:sp>
      <p:graphicFrame>
        <p:nvGraphicFramePr>
          <p:cNvPr id="13" name="Object 12" descr="CONFIDENTIAL_TAG_0xFFEE" hidden="1">
            <a:extLst>
              <a:ext uri="{FF2B5EF4-FFF2-40B4-BE49-F238E27FC236}">
                <a16:creationId xmlns:a16="http://schemas.microsoft.com/office/drawing/2014/main" id="{5596409B-21EA-4FDC-B113-CF68B1D5F04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7"/>
            </p:custDataLst>
            <p:extLst>
              <p:ext uri="{D42A27DB-BD31-4B8C-83A1-F6EECF244321}">
                <p14:modId xmlns:p14="http://schemas.microsoft.com/office/powerpoint/2010/main" val="334741321"/>
              </p:ext>
            </p:extLst>
          </p:nvPr>
        </p:nvGraphicFramePr>
        <p:xfrm>
          <a:off x="2119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think-cell Slide" r:id="rId21" imgW="270" imgH="270" progId="TCLayout.ActiveDocument.1">
                  <p:embed/>
                </p:oleObj>
              </mc:Choice>
              <mc:Fallback>
                <p:oleObj name="think-cell Slide" r:id="rId21" imgW="270" imgH="270" progId="TCLayout.ActiveDocument.1">
                  <p:embed/>
                  <p:pic>
                    <p:nvPicPr>
                      <p:cNvPr id="13" name="Object 12" descr="CONFIDENTIAL_TAG_0xFFEE" hidden="1">
                        <a:extLst>
                          <a:ext uri="{FF2B5EF4-FFF2-40B4-BE49-F238E27FC236}">
                            <a16:creationId xmlns:a16="http://schemas.microsoft.com/office/drawing/2014/main" id="{5596409B-21EA-4FDC-B113-CF68B1D5F04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2119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 descr="Text&#10;&#10;Description automatically generated with medium confidence">
            <a:extLst>
              <a:ext uri="{FF2B5EF4-FFF2-40B4-BE49-F238E27FC236}">
                <a16:creationId xmlns:a16="http://schemas.microsoft.com/office/drawing/2014/main" id="{1309CF8A-DCA8-434E-B23F-88E0486C8DC0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3857" y="6288076"/>
            <a:ext cx="2317202" cy="40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799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719" r:id="rId2"/>
    <p:sldLayoutId id="2147483720" r:id="rId3"/>
    <p:sldLayoutId id="2147483685" r:id="rId4"/>
    <p:sldLayoutId id="2147483686" r:id="rId5"/>
    <p:sldLayoutId id="2147483687" r:id="rId6"/>
    <p:sldLayoutId id="2147483688" r:id="rId7"/>
    <p:sldLayoutId id="2147483699" r:id="rId8"/>
    <p:sldLayoutId id="2147483705" r:id="rId9"/>
    <p:sldLayoutId id="2147483700" r:id="rId10"/>
    <p:sldLayoutId id="2147483701" r:id="rId11"/>
    <p:sldLayoutId id="2147483718" r:id="rId12"/>
    <p:sldLayoutId id="2147483703" r:id="rId13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600" b="1" kern="1200">
          <a:solidFill>
            <a:schemeClr val="tx2"/>
          </a:solidFill>
          <a:latin typeface="Arial Narrow" panose="020B0606020202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600"/>
        </a:spcBef>
        <a:spcAft>
          <a:spcPts val="500"/>
        </a:spcAft>
        <a:buClr>
          <a:schemeClr val="accent1"/>
        </a:buClr>
        <a:buSzPct val="115000"/>
        <a:buFont typeface="Arial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457200" indent="-169863" algn="l" defTabSz="914400" rtl="0" eaLnBrk="1" latinLnBrk="0" hangingPunct="1">
        <a:spcBef>
          <a:spcPts val="600"/>
        </a:spcBef>
        <a:spcAft>
          <a:spcPts val="500"/>
        </a:spcAft>
        <a:buClr>
          <a:schemeClr val="accent1"/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744538" indent="-228600" algn="l" defTabSz="914400" rtl="0" eaLnBrk="1" latinLnBrk="0" hangingPunct="1">
        <a:spcBef>
          <a:spcPts val="600"/>
        </a:spcBef>
        <a:spcAft>
          <a:spcPts val="500"/>
        </a:spcAft>
        <a:buClr>
          <a:schemeClr val="accent1"/>
        </a:buClr>
        <a:buFont typeface="Arial" pitchFamily="34" charset="0"/>
        <a:buChar char="−"/>
        <a:tabLst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914400" indent="-171450" algn="l" defTabSz="914400" rtl="0" eaLnBrk="1" latinLnBrk="0" hangingPunct="1">
        <a:spcBef>
          <a:spcPts val="600"/>
        </a:spcBef>
        <a:spcAft>
          <a:spcPts val="500"/>
        </a:spcAft>
        <a:buClr>
          <a:schemeClr val="accent1"/>
        </a:buClr>
        <a:buFont typeface="Arial" pitchFamily="34" charset="0"/>
        <a:buChar char="-"/>
        <a:defRPr sz="1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1201738" indent="-228600" algn="l" defTabSz="914400" rtl="0" eaLnBrk="1" latinLnBrk="0" hangingPunct="1">
        <a:spcBef>
          <a:spcPts val="600"/>
        </a:spcBef>
        <a:spcAft>
          <a:spcPts val="500"/>
        </a:spcAft>
        <a:buClr>
          <a:schemeClr val="accent1"/>
        </a:buClr>
        <a:buFont typeface="Wingdings" pitchFamily="2" charset="2"/>
        <a:buChar char="§"/>
        <a:defRPr sz="1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289" userDrawn="1">
          <p15:clr>
            <a:srgbClr val="F26B43"/>
          </p15:clr>
        </p15:guide>
        <p15:guide id="4" pos="7385" userDrawn="1">
          <p15:clr>
            <a:srgbClr val="F26B43"/>
          </p15:clr>
        </p15:guide>
        <p15:guide id="5" orient="horz" pos="931" userDrawn="1">
          <p15:clr>
            <a:srgbClr val="F26B43"/>
          </p15:clr>
        </p15:guide>
        <p15:guide id="6" orient="horz" pos="877" userDrawn="1">
          <p15:clr>
            <a:srgbClr val="F26B43"/>
          </p15:clr>
        </p15:guide>
        <p15:guide id="7" orient="horz" pos="261" userDrawn="1">
          <p15:clr>
            <a:srgbClr val="F26B43"/>
          </p15:clr>
        </p15:guide>
        <p15:guide id="8" orient="horz" pos="3858" userDrawn="1">
          <p15:clr>
            <a:srgbClr val="F26B43"/>
          </p15:clr>
        </p15:guide>
        <p15:guide id="9" orient="horz" pos="420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tiff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tiff"/><Relationship Id="rId2" Type="http://schemas.openxmlformats.org/officeDocument/2006/relationships/image" Target="../media/image39.tif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2502667-C119-4364-8980-DA8383CEE40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Holly B. Flynn</a:t>
            </a:r>
          </a:p>
          <a:p>
            <a:r>
              <a:rPr lang="en-US" dirty="0"/>
              <a:t>Senior Scientist, Fusion Modeling Lead</a:t>
            </a:r>
          </a:p>
          <a:p>
            <a:r>
              <a:rPr lang="en-US" dirty="0"/>
              <a:t>Hydrogen Isotope Processing Science Group</a:t>
            </a:r>
          </a:p>
          <a:p>
            <a:r>
              <a:rPr lang="en-US" dirty="0"/>
              <a:t>02-24-2023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7AFCAE2-0FC0-4805-8279-26718B8A89B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Fusion Research and Development at Savannah River National Laboratory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4B8D20-56C4-4A00-9314-52EE2C00A4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7A9008A-481B-4F65-A514-1AA65EA0FD53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252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B66FC9-EF86-4048-8CDE-D2C2925260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Technology Development and ARPA-e GAMOW and FES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DF20F6-5A90-4CD6-A5DE-A5D4CA8094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7A9008A-481B-4F65-A514-1AA65EA0FD53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5DBECC42-CA88-44E4-AE1F-03A052D0E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3636" y="3368351"/>
            <a:ext cx="6188363" cy="2184055"/>
          </a:xfrm>
        </p:spPr>
        <p:txBody>
          <a:bodyPr lIns="91440" tIns="45720" rIns="91440" bIns="45720" anchor="t"/>
          <a:lstStyle/>
          <a:p>
            <a:pPr marL="0" indent="0" algn="ctr">
              <a:spcAft>
                <a:spcPts val="0"/>
              </a:spcAft>
              <a:buNone/>
              <a:defRPr/>
            </a:pPr>
            <a:r>
              <a:rPr lang="en-US" sz="1800" b="1" dirty="0">
                <a:solidFill>
                  <a:srgbClr val="000000"/>
                </a:solidFill>
                <a:latin typeface="Arial Narrow"/>
              </a:rPr>
              <a:t>Direct </a:t>
            </a:r>
            <a:r>
              <a:rPr lang="en-US" sz="1800" b="1" dirty="0" err="1">
                <a:solidFill>
                  <a:srgbClr val="000000"/>
                </a:solidFill>
                <a:latin typeface="Arial Narrow"/>
              </a:rPr>
              <a:t>LiT</a:t>
            </a:r>
            <a:r>
              <a:rPr lang="en-US" sz="1800" b="1" dirty="0">
                <a:solidFill>
                  <a:srgbClr val="000000"/>
                </a:solidFill>
                <a:latin typeface="Arial Narrow"/>
              </a:rPr>
              <a:t> Electrolysis</a:t>
            </a:r>
            <a:endParaRPr lang="en-US" sz="1800" b="1" dirty="0">
              <a:ea typeface="+mn-ea"/>
              <a:cs typeface="+mn-cs"/>
            </a:endParaRPr>
          </a:p>
          <a:p>
            <a:pPr marL="218440" indent="-218440"/>
            <a:r>
              <a:rPr lang="en-US" sz="1800" b="0" u="sng" dirty="0"/>
              <a:t>Goal:</a:t>
            </a:r>
            <a:r>
              <a:rPr lang="en-US" sz="1800" b="0" dirty="0"/>
              <a:t> Develop method to electrochemically extract tritium directly from a </a:t>
            </a:r>
            <a:r>
              <a:rPr lang="en-US" sz="1800" b="0" dirty="0" err="1"/>
              <a:t>PbLi</a:t>
            </a:r>
            <a:r>
              <a:rPr lang="en-US" sz="1800" b="0" dirty="0"/>
              <a:t> blanket for reduction of tritium concentrations below vacuum extraction</a:t>
            </a:r>
          </a:p>
          <a:p>
            <a:pPr marL="447040" lvl="1" indent="-208280"/>
            <a:r>
              <a:rPr lang="en-US" sz="1800" dirty="0"/>
              <a:t>&gt;50% reduction in capital cost compared to Maroni process</a:t>
            </a:r>
          </a:p>
          <a:p>
            <a:pPr marL="447040" lvl="1" indent="-208280"/>
            <a:r>
              <a:rPr lang="en-US" sz="1800" dirty="0"/>
              <a:t>Develop durable electrolytes and electrodes</a:t>
            </a:r>
          </a:p>
          <a:p>
            <a:pPr marL="447040" lvl="1" indent="-208280"/>
            <a:r>
              <a:rPr lang="en-US" sz="1800" dirty="0"/>
              <a:t>Scale-up demonstration to 1 kg/</a:t>
            </a:r>
            <a:r>
              <a:rPr lang="en-US" sz="1800" dirty="0" err="1"/>
              <a:t>hr</a:t>
            </a:r>
            <a:r>
              <a:rPr lang="en-US" sz="1800" dirty="0"/>
              <a:t> processing rate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4E8051A-B327-48AC-9C1A-44D09F7780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673370"/>
            <a:ext cx="2608786" cy="24877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1D66C69-D9BD-4550-BC9D-5217527C49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6714" y="548893"/>
            <a:ext cx="3365241" cy="261218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A7258D9-BD27-4552-BEA6-9EC62853D3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549" y="673370"/>
            <a:ext cx="5294948" cy="280911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5EEBA85-1D84-4037-961F-19119D3BC0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679" y="5505621"/>
            <a:ext cx="1630591" cy="41116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1E00A9B-5BFF-496E-90C7-31FC81887D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0771" y="5644164"/>
            <a:ext cx="1630591" cy="411162"/>
          </a:xfrm>
          <a:prstGeom prst="rect">
            <a:avLst/>
          </a:prstGeom>
        </p:spPr>
      </p:pic>
      <p:pic>
        <p:nvPicPr>
          <p:cNvPr id="13" name="Picture 12" descr="Logo, company name&#10;&#10;Description automatically generated">
            <a:extLst>
              <a:ext uri="{FF2B5EF4-FFF2-40B4-BE49-F238E27FC236}">
                <a16:creationId xmlns:a16="http://schemas.microsoft.com/office/drawing/2014/main" id="{A1197B3D-C6B9-429B-9632-255384641C2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39" b="26941"/>
          <a:stretch/>
        </p:blipFill>
        <p:spPr>
          <a:xfrm>
            <a:off x="2302389" y="5530527"/>
            <a:ext cx="2493546" cy="361350"/>
          </a:xfrm>
          <a:prstGeom prst="rect">
            <a:avLst/>
          </a:prstGeom>
        </p:spPr>
      </p:pic>
      <p:sp>
        <p:nvSpPr>
          <p:cNvPr id="18" name="Content Placeholder 4">
            <a:extLst>
              <a:ext uri="{FF2B5EF4-FFF2-40B4-BE49-F238E27FC236}">
                <a16:creationId xmlns:a16="http://schemas.microsoft.com/office/drawing/2014/main" id="{DFE9A301-E2A9-4DD2-B1A9-256B33C21C6C}"/>
              </a:ext>
            </a:extLst>
          </p:cNvPr>
          <p:cNvSpPr txBox="1">
            <a:spLocks/>
          </p:cNvSpPr>
          <p:nvPr/>
        </p:nvSpPr>
        <p:spPr>
          <a:xfrm>
            <a:off x="152400" y="3438146"/>
            <a:ext cx="6188363" cy="218405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spcBef>
                <a:spcPts val="600"/>
              </a:spcBef>
              <a:spcAft>
                <a:spcPts val="500"/>
              </a:spcAft>
              <a:buClr>
                <a:schemeClr val="accent1"/>
              </a:buClr>
              <a:buSzPct val="115000"/>
              <a:buFont typeface="Arial" pitchFamily="34" charset="0"/>
              <a:buChar char="•"/>
              <a:defRPr sz="24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-169863" algn="l" defTabSz="914400" rtl="0" eaLnBrk="1" latinLnBrk="0" hangingPunct="1"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85000"/>
              <a:buFont typeface="Wingdings" pitchFamily="2" charset="2"/>
              <a:buChar char="§"/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744538" indent="-228600" algn="l" defTabSz="914400" rtl="0" eaLnBrk="1" latinLnBrk="0" hangingPunct="1"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Font typeface="Arial" pitchFamily="34" charset="0"/>
              <a:buChar char="−"/>
              <a:tabLst/>
              <a:defRPr sz="18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914400" indent="-171450" algn="l" defTabSz="914400" rtl="0" eaLnBrk="1" latinLnBrk="0" hangingPunct="1"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Font typeface="Arial" pitchFamily="34" charset="0"/>
              <a:buChar char="-"/>
              <a:defRPr sz="16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201738" indent="-228600" algn="l" defTabSz="914400" rtl="0" eaLnBrk="1" latinLnBrk="0" hangingPunct="1">
              <a:spcBef>
                <a:spcPts val="600"/>
              </a:spcBef>
              <a:spcAft>
                <a:spcPts val="500"/>
              </a:spcAft>
              <a:buClr>
                <a:schemeClr val="accent1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800" b="1" dirty="0">
                <a:latin typeface="Arial Narrow"/>
              </a:rPr>
              <a:t>Hydrocarbon Pump Oil Recycling (</a:t>
            </a:r>
            <a:r>
              <a:rPr lang="en-US" sz="1800" b="1" dirty="0" err="1">
                <a:latin typeface="Arial Narrow"/>
              </a:rPr>
              <a:t>HyPOR</a:t>
            </a:r>
            <a:r>
              <a:rPr lang="en-US" sz="1800" b="1" dirty="0">
                <a:latin typeface="Arial Narrow"/>
              </a:rPr>
              <a:t>) Loop</a:t>
            </a:r>
            <a:endParaRPr lang="en-US" sz="1800" b="1" dirty="0">
              <a:cs typeface="+mn-cs"/>
            </a:endParaRPr>
          </a:p>
          <a:p>
            <a:pPr marL="218440" indent="-218440"/>
            <a:r>
              <a:rPr lang="en-US" sz="1800" u="sng" dirty="0"/>
              <a:t>Goal:</a:t>
            </a:r>
            <a:r>
              <a:rPr lang="en-US" sz="1800" dirty="0"/>
              <a:t> Selectively remove heavier H</a:t>
            </a:r>
            <a:r>
              <a:rPr lang="en-US" sz="1800" baseline="-25000" dirty="0"/>
              <a:t>2</a:t>
            </a:r>
            <a:r>
              <a:rPr lang="en-US" sz="1800" dirty="0"/>
              <a:t> isotopes from pump oil while also purifying the oil of radiation-induced damage</a:t>
            </a:r>
          </a:p>
          <a:p>
            <a:pPr marL="447040" lvl="1" indent="-208280"/>
            <a:r>
              <a:rPr lang="en-US" sz="1800" dirty="0"/>
              <a:t>&gt; 4x reduction in tritium inventory</a:t>
            </a:r>
          </a:p>
          <a:p>
            <a:pPr marL="447040" lvl="1" indent="-208280"/>
            <a:r>
              <a:rPr lang="en-US" sz="1800" dirty="0"/>
              <a:t>&gt; 10x reduction in pump electrical consumption</a:t>
            </a:r>
          </a:p>
          <a:p>
            <a:pPr marL="447040" lvl="1" indent="-208280"/>
            <a:r>
              <a:rPr lang="en-US" sz="1800" dirty="0"/>
              <a:t>&gt; 50x reduction in costs</a:t>
            </a:r>
          </a:p>
        </p:txBody>
      </p:sp>
    </p:spTree>
    <p:extLst>
      <p:ext uri="{BB962C8B-B14F-4D97-AF65-F5344CB8AC3E}">
        <p14:creationId xmlns:p14="http://schemas.microsoft.com/office/powerpoint/2010/main" val="10803921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282225-DBF6-42D1-912F-822CA0286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Fusion Fuel Cycle Modeling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E048CA-B68B-4FEE-894A-F410205054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345" y="713489"/>
            <a:ext cx="5177074" cy="2528475"/>
          </a:xfrm>
        </p:spPr>
        <p:txBody>
          <a:bodyPr/>
          <a:lstStyle/>
          <a:p>
            <a:r>
              <a:rPr lang="en-US" dirty="0"/>
              <a:t>The fusion fuel cycle includes the </a:t>
            </a:r>
          </a:p>
          <a:p>
            <a:pPr lvl="1"/>
            <a:r>
              <a:rPr lang="en-US" dirty="0"/>
              <a:t>Fusion Device/Engine</a:t>
            </a:r>
          </a:p>
          <a:p>
            <a:pPr lvl="1"/>
            <a:r>
              <a:rPr lang="en-US" dirty="0"/>
              <a:t>A series of sub-systems necessary for processing, moving, handling, and breeding tritium</a:t>
            </a:r>
          </a:p>
          <a:p>
            <a:pPr lvl="1"/>
            <a:r>
              <a:rPr lang="en-US" dirty="0"/>
              <a:t>Several sub-systems that will need to undergo tritium extraction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69EFE1-958C-48FE-9861-B5C519523C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7A9008A-481B-4F65-A514-1AA65EA0FD53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63CE290-33C9-4F0D-9D20-213F034D88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2846" y="324333"/>
            <a:ext cx="6649154" cy="3379529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1AF98C4-6D60-4999-BD8E-8E56C92A7ADC}"/>
              </a:ext>
            </a:extLst>
          </p:cNvPr>
          <p:cNvSpPr txBox="1">
            <a:spLocks/>
          </p:cNvSpPr>
          <p:nvPr/>
        </p:nvSpPr>
        <p:spPr>
          <a:xfrm>
            <a:off x="474585" y="3923938"/>
            <a:ext cx="11256264" cy="187717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spcBef>
                <a:spcPts val="600"/>
              </a:spcBef>
              <a:spcAft>
                <a:spcPts val="500"/>
              </a:spcAft>
              <a:buClr>
                <a:schemeClr val="accent1"/>
              </a:buClr>
              <a:buSzPct val="115000"/>
              <a:buFont typeface="Arial" pitchFamily="34" charset="0"/>
              <a:buChar char="•"/>
              <a:defRPr sz="24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-169863" algn="l" defTabSz="914400" rtl="0" eaLnBrk="1" latinLnBrk="0" hangingPunct="1"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85000"/>
              <a:buFont typeface="Wingdings" pitchFamily="2" charset="2"/>
              <a:buChar char="§"/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744538" indent="-228600" algn="l" defTabSz="914400" rtl="0" eaLnBrk="1" latinLnBrk="0" hangingPunct="1"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Font typeface="Arial" pitchFamily="34" charset="0"/>
              <a:buChar char="−"/>
              <a:tabLst/>
              <a:defRPr sz="18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914400" indent="-171450" algn="l" defTabSz="914400" rtl="0" eaLnBrk="1" latinLnBrk="0" hangingPunct="1"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Font typeface="Arial" pitchFamily="34" charset="0"/>
              <a:buChar char="-"/>
              <a:defRPr sz="16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201738" indent="-228600" algn="l" defTabSz="914400" rtl="0" eaLnBrk="1" latinLnBrk="0" hangingPunct="1">
              <a:spcBef>
                <a:spcPts val="600"/>
              </a:spcBef>
              <a:spcAft>
                <a:spcPts val="500"/>
              </a:spcAft>
              <a:buClr>
                <a:schemeClr val="accent1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Tritium will need to be accounted for and minimized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A maximum tritium inventory in the system will be expected for environmental and safety regulations</a:t>
            </a:r>
          </a:p>
          <a:p>
            <a:pPr lvl="1">
              <a:spcAft>
                <a:spcPts val="600"/>
              </a:spcAft>
            </a:pPr>
            <a:r>
              <a:rPr lang="en-US" i="1" u="sng" dirty="0">
                <a:ea typeface="Calibri" panose="020F0502020204030204" pitchFamily="34" charset="0"/>
                <a:cs typeface="Times New Roman" panose="02020603050405020304" pitchFamily="18" charset="0"/>
              </a:rPr>
              <a:t>Accountancy is the accurate measuring and reporting of the amount of tritium within a facility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dirty="0"/>
              <a:t> </a:t>
            </a:r>
          </a:p>
          <a:p>
            <a:pPr lvl="1"/>
            <a:r>
              <a:rPr lang="en-US" u="sng" dirty="0"/>
              <a:t>Technology selection and fuel cycle designs will be explored to minimize in-process tritium inventory</a:t>
            </a:r>
          </a:p>
        </p:txBody>
      </p:sp>
    </p:spTree>
    <p:extLst>
      <p:ext uri="{BB962C8B-B14F-4D97-AF65-F5344CB8AC3E}">
        <p14:creationId xmlns:p14="http://schemas.microsoft.com/office/powerpoint/2010/main" val="36290369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Driverless Cars Are Coming | IEEE Computer Society">
            <a:extLst>
              <a:ext uri="{FF2B5EF4-FFF2-40B4-BE49-F238E27FC236}">
                <a16:creationId xmlns:a16="http://schemas.microsoft.com/office/drawing/2014/main" id="{44CB21A2-B13B-4B81-A5DD-60938F36BF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" t="5314" r="1221" b="4706"/>
          <a:stretch/>
        </p:blipFill>
        <p:spPr bwMode="auto">
          <a:xfrm>
            <a:off x="2036190" y="2783521"/>
            <a:ext cx="5269583" cy="3240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AA6C93E-34C6-426E-AEEB-74C0EFD79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343" y="162562"/>
            <a:ext cx="11319257" cy="550926"/>
          </a:xfrm>
        </p:spPr>
        <p:txBody>
          <a:bodyPr>
            <a:normAutofit/>
          </a:bodyPr>
          <a:lstStyle/>
          <a:p>
            <a:r>
              <a:rPr lang="en-US" dirty="0"/>
              <a:t>Real Time Tritium Accountancy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5AC122-E0E4-4FFC-A135-053FD1B684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343" y="641141"/>
            <a:ext cx="7037394" cy="2554546"/>
          </a:xfrm>
        </p:spPr>
        <p:txBody>
          <a:bodyPr/>
          <a:lstStyle/>
          <a:p>
            <a:r>
              <a:rPr lang="en-US" sz="1800" b="1" dirty="0"/>
              <a:t>Commercial fusion systems will be closed</a:t>
            </a:r>
          </a:p>
          <a:p>
            <a:pPr lvl="1"/>
            <a:r>
              <a:rPr lang="en-US" sz="1600" dirty="0"/>
              <a:t>Sensors will be used to monitor the in-process tritium inventory</a:t>
            </a:r>
          </a:p>
          <a:p>
            <a:pPr lvl="1"/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Sensors are noisy and are expected to accumulate system uncertainties. </a:t>
            </a:r>
          </a:p>
          <a:p>
            <a:pPr lvl="1">
              <a:spcAft>
                <a:spcPts val="600"/>
              </a:spcAft>
            </a:pPr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This makes measuring the ‘true inventory’ difficult</a:t>
            </a:r>
            <a:endParaRPr lang="en-US" sz="1600" b="1" dirty="0"/>
          </a:p>
          <a:p>
            <a:pPr algn="just">
              <a:spcAft>
                <a:spcPts val="1200"/>
              </a:spcAft>
              <a:defRPr/>
            </a:pPr>
            <a:r>
              <a:rPr lang="en-US" sz="1800" b="1" u="sng" dirty="0">
                <a:solidFill>
                  <a:srgbClr val="000000"/>
                </a:solidFill>
                <a:ea typeface="MS Mincho"/>
              </a:rPr>
              <a:t>By harnessing algorithms used  in self-driving cars, SRNL reduced errors in tritium measurements from 64% to 0.001%, which is critical for fusion safety and licensing</a:t>
            </a:r>
            <a:endParaRPr lang="en-US" sz="1800" b="1" u="sng" dirty="0">
              <a:solidFill>
                <a:schemeClr val="accent4">
                  <a:lumMod val="50000"/>
                </a:schemeClr>
              </a:solidFill>
              <a:ea typeface="MS Mincho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FD79F8-2302-499C-B376-1F2C8D3348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7A9008A-481B-4F65-A514-1AA65EA0FD53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BF7933-DF3E-4B34-ADAE-27D6B962973C}"/>
              </a:ext>
            </a:extLst>
          </p:cNvPr>
          <p:cNvSpPr txBox="1"/>
          <p:nvPr/>
        </p:nvSpPr>
        <p:spPr>
          <a:xfrm>
            <a:off x="8197691" y="4485847"/>
            <a:ext cx="381644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1.) Flynn, H. B., and George Larsen. "Investigating the application of Kalman Filters for real-time accountancy in fusion fuel cycles." 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Fusion Engineering and Design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 176 (2022): 113037.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DCD6A24-E674-4BA3-8776-EDCD5D22408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8" t="7870" r="1807"/>
          <a:stretch/>
        </p:blipFill>
        <p:spPr bwMode="auto">
          <a:xfrm>
            <a:off x="7693771" y="1245640"/>
            <a:ext cx="4386119" cy="324020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E5B0FDD-F40A-4A90-83E9-E00AF29F27F4}"/>
              </a:ext>
            </a:extLst>
          </p:cNvPr>
          <p:cNvSpPr txBox="1"/>
          <p:nvPr/>
        </p:nvSpPr>
        <p:spPr>
          <a:xfrm>
            <a:off x="7693771" y="599309"/>
            <a:ext cx="45150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Demonstrated the capability of the Kalman Filter for real-time accountancy</a:t>
            </a:r>
            <a:endParaRPr lang="en-US" sz="16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9100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6C93E-34C6-426E-AEEB-74C0EFD79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343" y="162562"/>
            <a:ext cx="11319257" cy="550926"/>
          </a:xfrm>
        </p:spPr>
        <p:txBody>
          <a:bodyPr>
            <a:normAutofit/>
          </a:bodyPr>
          <a:lstStyle/>
          <a:p>
            <a:r>
              <a:rPr lang="en-US" dirty="0"/>
              <a:t>In-Process Tritium Inventory Reduction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5AC122-E0E4-4FFC-A135-053FD1B684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344" y="829559"/>
            <a:ext cx="11251174" cy="3816331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1800" b="1" dirty="0"/>
              <a:t>Investigated In-Process Tritium Inventory Reduction using the discrete time model</a:t>
            </a:r>
          </a:p>
          <a:p>
            <a:pPr lvl="1"/>
            <a:r>
              <a:rPr lang="en-US" sz="1600" dirty="0"/>
              <a:t>Simulated improvements and changes to the fuel cycle by adjusting the processing time and fractional flows of sub-systems.</a:t>
            </a:r>
          </a:p>
          <a:p>
            <a:pPr lvl="1"/>
            <a:r>
              <a:rPr lang="en-US" sz="1600" dirty="0"/>
              <a:t>Continuous pumping, Direct Internal Recycling (DIR), and improvement in Isotope Separation</a:t>
            </a:r>
          </a:p>
          <a:p>
            <a:pPr lvl="1"/>
            <a:r>
              <a:rPr lang="en-US" sz="1600" b="0" dirty="0"/>
              <a:t>In-process inventory was </a:t>
            </a:r>
            <a:r>
              <a:rPr lang="en-US" sz="1600" dirty="0"/>
              <a:t>shown to be </a:t>
            </a:r>
            <a:r>
              <a:rPr lang="en-US" sz="1600" b="0" dirty="0"/>
              <a:t>reduced &gt; 50% with a maximum reduction of ~71%.</a:t>
            </a:r>
            <a:endParaRPr lang="en-US" sz="1600" dirty="0"/>
          </a:p>
          <a:p>
            <a:endParaRPr lang="en-US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FD79F8-2302-499C-B376-1F2C8D3348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7A9008A-481B-4F65-A514-1AA65EA0FD53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30349ED-3D9E-4400-9205-1F51BB39928E}"/>
              </a:ext>
            </a:extLst>
          </p:cNvPr>
          <p:cNvSpPr txBox="1"/>
          <p:nvPr/>
        </p:nvSpPr>
        <p:spPr>
          <a:xfrm>
            <a:off x="2281288" y="5541881"/>
            <a:ext cx="746917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 Narrow" panose="020B0606020202030204" pitchFamily="34" charset="0"/>
              </a:rPr>
              <a:t>2.) </a:t>
            </a:r>
            <a:r>
              <a:rPr lang="en-US" sz="1000" b="0" i="0" dirty="0">
                <a:solidFill>
                  <a:srgbClr val="222222"/>
                </a:solidFill>
                <a:effectLst/>
                <a:latin typeface="Arial Narrow" panose="020B0606020202030204" pitchFamily="34" charset="0"/>
              </a:rPr>
              <a:t>Flynn, Holly B., and George Larsen. "Fusion Fuel Cycle Inventory Reduction Studies Using a Processing-Time–Based Discrete-Time Interval Model." </a:t>
            </a:r>
            <a:r>
              <a:rPr lang="en-US" sz="1000" b="0" i="1" dirty="0">
                <a:solidFill>
                  <a:srgbClr val="222222"/>
                </a:solidFill>
                <a:effectLst/>
                <a:latin typeface="Arial Narrow" panose="020B0606020202030204" pitchFamily="34" charset="0"/>
              </a:rPr>
              <a:t>Fusion Science and Technology</a:t>
            </a:r>
            <a:r>
              <a:rPr lang="en-US" sz="1000" b="0" i="0" dirty="0">
                <a:solidFill>
                  <a:srgbClr val="222222"/>
                </a:solidFill>
                <a:effectLst/>
                <a:latin typeface="Arial Narrow" panose="020B0606020202030204" pitchFamily="34" charset="0"/>
              </a:rPr>
              <a:t> 79.1 (2023): 60-68.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pic>
        <p:nvPicPr>
          <p:cNvPr id="12" name="Picture 11" descr="Chart, bar chart&#10;&#10;Description automatically generated">
            <a:extLst>
              <a:ext uri="{FF2B5EF4-FFF2-40B4-BE49-F238E27FC236}">
                <a16:creationId xmlns:a16="http://schemas.microsoft.com/office/drawing/2014/main" id="{30775CDE-7D22-4957-AE01-8D474B66C84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" t="9570" r="8576" b="5233"/>
          <a:stretch/>
        </p:blipFill>
        <p:spPr>
          <a:xfrm>
            <a:off x="1244337" y="2200743"/>
            <a:ext cx="4564871" cy="3229095"/>
          </a:xfrm>
          <a:prstGeom prst="rect">
            <a:avLst/>
          </a:prstGeom>
        </p:spPr>
      </p:pic>
      <p:pic>
        <p:nvPicPr>
          <p:cNvPr id="13" name="Picture 12" descr="Chart, bar chart&#10;&#10;Description automatically generated">
            <a:extLst>
              <a:ext uri="{FF2B5EF4-FFF2-40B4-BE49-F238E27FC236}">
                <a16:creationId xmlns:a16="http://schemas.microsoft.com/office/drawing/2014/main" id="{CC7B59A3-9615-4F95-B477-3A417454244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9823" r="9659" b="4761"/>
          <a:stretch/>
        </p:blipFill>
        <p:spPr bwMode="auto">
          <a:xfrm>
            <a:off x="6278155" y="2200742"/>
            <a:ext cx="4564870" cy="32290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016941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3249D-7817-4B4E-A0D8-ED6F3AC59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Modeling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43A3F5-1917-4AB1-BFDB-4CB5D6819E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343" y="960583"/>
            <a:ext cx="6507427" cy="5301672"/>
          </a:xfrm>
        </p:spPr>
        <p:txBody>
          <a:bodyPr/>
          <a:lstStyle/>
          <a:p>
            <a:r>
              <a:rPr lang="en-US" dirty="0"/>
              <a:t>Develop overall process models of a fusion pilot plant design to facilitate answering questions in the areas of:</a:t>
            </a:r>
          </a:p>
          <a:p>
            <a:pPr lvl="1"/>
            <a:r>
              <a:rPr lang="en-US" dirty="0"/>
              <a:t>Technology and process sizing</a:t>
            </a:r>
          </a:p>
          <a:p>
            <a:pPr lvl="1"/>
            <a:r>
              <a:rPr lang="en-US" dirty="0"/>
              <a:t>Tritium accountancy analysis points</a:t>
            </a:r>
          </a:p>
          <a:p>
            <a:pPr lvl="1"/>
            <a:r>
              <a:rPr lang="en-US" dirty="0"/>
              <a:t>Cost, power consumption, and power production simulations and reporting</a:t>
            </a:r>
          </a:p>
          <a:p>
            <a:pPr lvl="1"/>
            <a:r>
              <a:rPr lang="en-US" dirty="0"/>
              <a:t>Model integration and collaboration</a:t>
            </a:r>
          </a:p>
          <a:p>
            <a:r>
              <a:rPr lang="en-US" dirty="0"/>
              <a:t>SRNL has Subject Matter Experts (SMEs) in using Aspen for process modeling and simulation</a:t>
            </a:r>
          </a:p>
          <a:p>
            <a:r>
              <a:rPr lang="en-US" dirty="0"/>
              <a:t>Different models can be used to address different questions.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06A938-1BE4-4F39-9B99-060E3A83EA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7A9008A-481B-4F65-A514-1AA65EA0FD53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F7CCDDC-87D8-4B32-B9DC-7B24EC0E6344}"/>
              </a:ext>
            </a:extLst>
          </p:cNvPr>
          <p:cNvSpPr txBox="1"/>
          <p:nvPr/>
        </p:nvSpPr>
        <p:spPr>
          <a:xfrm>
            <a:off x="8054110" y="5142512"/>
            <a:ext cx="35809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u="none" strike="noStrike" dirty="0">
                <a:solidFill>
                  <a:srgbClr val="222222"/>
                </a:solidFill>
                <a:effectLst/>
                <a:latin typeface="Arial Narrow" panose="020B0606020202030204" pitchFamily="34" charset="0"/>
              </a:rPr>
              <a:t>Aspen Plus® Fuel Cycle simulation</a:t>
            </a:r>
            <a:r>
              <a:rPr lang="en-US" b="0" i="0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​</a:t>
            </a:r>
            <a:endParaRPr lang="en-US" dirty="0"/>
          </a:p>
        </p:txBody>
      </p:sp>
      <p:pic>
        <p:nvPicPr>
          <p:cNvPr id="3081" name="Picture 9">
            <a:extLst>
              <a:ext uri="{FF2B5EF4-FFF2-40B4-BE49-F238E27FC236}">
                <a16:creationId xmlns:a16="http://schemas.microsoft.com/office/drawing/2014/main" id="{D9EDF397-91EC-457D-8442-0F0F81B057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3770" y="1514909"/>
            <a:ext cx="4993831" cy="3518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41973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1F4A7-0BE0-4ACE-9393-5C6630885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SRNL Notable Mentions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2A39F9-D10D-4B84-95FB-9979A8DE2C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SRNL is w</a:t>
            </a:r>
            <a:r>
              <a:rPr lang="en-US" sz="2400" dirty="0"/>
              <a:t>orking with DOE and NRC on Tritium Subject Matter Experts for Fusion Regulation, D&amp;D, and Non-Proliferation</a:t>
            </a:r>
          </a:p>
          <a:p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</a:rPr>
              <a:t>Energy Justice Considerations and The Tritium Fuel Cycle</a:t>
            </a:r>
          </a:p>
          <a:p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</a:rPr>
              <a:t>2023 Fuel Cycle Workshop</a:t>
            </a:r>
          </a:p>
          <a:p>
            <a:r>
              <a:rPr lang="en-US" sz="2400" dirty="0"/>
              <a:t>SRNL is Leading the Design, Procurement, and Fabrication of the ITER TEP System</a:t>
            </a:r>
          </a:p>
          <a:p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j-ea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175190-F8BE-4775-B462-8D94FC3354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7A9008A-481B-4F65-A514-1AA65EA0FD53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8198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35745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F9E6BB-6EA7-4841-9E0F-107E25D310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7A9008A-481B-4F65-A514-1AA65EA0FD53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5DD4FEF-7680-4B78-9B46-B63C5D29AE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618" y="99756"/>
            <a:ext cx="8330957" cy="5713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0636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00280-272F-4C03-8CDB-BA66832CB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and Introduction to Fusion Research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583F99-7285-4B7A-B4A5-7F6D680453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344" y="856211"/>
            <a:ext cx="5560383" cy="5261125"/>
          </a:xfrm>
        </p:spPr>
        <p:txBody>
          <a:bodyPr/>
          <a:lstStyle/>
          <a:p>
            <a:r>
              <a:rPr lang="en-US" dirty="0"/>
              <a:t>Scientific breakeven, </a:t>
            </a:r>
            <a:r>
              <a:rPr lang="en-US" dirty="0" err="1"/>
              <a:t>Q</a:t>
            </a:r>
            <a:r>
              <a:rPr lang="en-US" baseline="-25000" dirty="0" err="1"/>
              <a:t>sci</a:t>
            </a:r>
            <a:r>
              <a:rPr lang="en-US" dirty="0"/>
              <a:t> = 1</a:t>
            </a:r>
          </a:p>
          <a:p>
            <a:pPr lvl="1"/>
            <a:r>
              <a:rPr lang="en-US" dirty="0"/>
              <a:t>Power released from fusion reaction is equal to the required heating power</a:t>
            </a:r>
          </a:p>
          <a:p>
            <a:pPr lvl="1"/>
            <a:r>
              <a:rPr lang="en-US" dirty="0"/>
              <a:t>NIF, Lasers provided 2.05 MJ and fusion yielded 3.15 MJ (2022)</a:t>
            </a:r>
          </a:p>
          <a:p>
            <a:r>
              <a:rPr lang="en-US" dirty="0"/>
              <a:t>A commercial device will need all power consumption to break even with fusion yield</a:t>
            </a:r>
          </a:p>
          <a:p>
            <a:pPr lvl="1"/>
            <a:r>
              <a:rPr lang="en-US" dirty="0"/>
              <a:t>Components that make up the fuel cycle</a:t>
            </a:r>
          </a:p>
          <a:p>
            <a:pPr lvl="1"/>
            <a:r>
              <a:rPr lang="en-US" dirty="0"/>
              <a:t>Critical heating components</a:t>
            </a:r>
          </a:p>
          <a:p>
            <a:pPr lvl="1"/>
            <a:r>
              <a:rPr lang="en-US" dirty="0"/>
              <a:t>Redundancies</a:t>
            </a:r>
          </a:p>
          <a:p>
            <a:pPr lvl="1"/>
            <a:r>
              <a:rPr lang="en-US" dirty="0"/>
              <a:t>Sensors or diagnostics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0EB2E6-5DF4-4283-9278-C79681F917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7A9008A-481B-4F65-A514-1AA65EA0FD53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0D8861-10A9-421E-BB49-70E992F2EDCB}"/>
              </a:ext>
            </a:extLst>
          </p:cNvPr>
          <p:cNvSpPr txBox="1"/>
          <p:nvPr/>
        </p:nvSpPr>
        <p:spPr>
          <a:xfrm>
            <a:off x="6185962" y="6133221"/>
            <a:ext cx="351320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Wurzel, Samuel E., and Scott C. Hsu. "Progress toward fusion energy breakeven and gain as measured against the Lawson criterion." </a:t>
            </a:r>
            <a:r>
              <a:rPr lang="en-US" sz="1000" b="0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Physics of Plasmas</a:t>
            </a:r>
            <a:r>
              <a:rPr lang="en-US" sz="1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 29.6 (2022): 062103.</a:t>
            </a:r>
            <a:endParaRPr lang="en-US" sz="1000" dirty="0">
              <a:solidFill>
                <a:schemeClr val="bg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1AB4918-611E-4BA3-BE0D-9F90696F74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0653" y="606742"/>
            <a:ext cx="5627311" cy="526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0717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8456C00-7CD9-4F57-8C58-9126C82E4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and Introduction to Fusion Research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26558A-3C62-42B2-9903-8BB21A2628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7A9008A-481B-4F65-A514-1AA65EA0FD53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BF44D018-3DB7-4E98-ADCF-3AA1A930CEAD}"/>
              </a:ext>
            </a:extLst>
          </p:cNvPr>
          <p:cNvSpPr txBox="1">
            <a:spLocks/>
          </p:cNvSpPr>
          <p:nvPr/>
        </p:nvSpPr>
        <p:spPr>
          <a:xfrm>
            <a:off x="466344" y="782515"/>
            <a:ext cx="8045938" cy="206920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spcBef>
                <a:spcPts val="600"/>
              </a:spcBef>
              <a:spcAft>
                <a:spcPts val="500"/>
              </a:spcAft>
              <a:buClr>
                <a:schemeClr val="accent1"/>
              </a:buClr>
              <a:buSzPct val="11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-169863" algn="l" defTabSz="914400" rtl="0" eaLnBrk="1" latinLnBrk="0" hangingPunct="1">
              <a:spcBef>
                <a:spcPts val="600"/>
              </a:spcBef>
              <a:spcAft>
                <a:spcPts val="500"/>
              </a:spcAft>
              <a:buClr>
                <a:schemeClr val="accent1"/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744538" indent="-228600" algn="l" defTabSz="914400" rtl="0" eaLnBrk="1" latinLnBrk="0" hangingPunct="1">
              <a:spcBef>
                <a:spcPts val="600"/>
              </a:spcBef>
              <a:spcAft>
                <a:spcPts val="500"/>
              </a:spcAft>
              <a:buClr>
                <a:schemeClr val="accent1"/>
              </a:buClr>
              <a:buFont typeface="Arial" pitchFamily="34" charset="0"/>
              <a:buChar char="−"/>
              <a:tabLst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914400" indent="-171450" algn="l" defTabSz="914400" rtl="0" eaLnBrk="1" latinLnBrk="0" hangingPunct="1">
              <a:spcBef>
                <a:spcPts val="600"/>
              </a:spcBef>
              <a:spcAft>
                <a:spcPts val="500"/>
              </a:spcAft>
              <a:buClr>
                <a:schemeClr val="accent1"/>
              </a:buClr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201738" indent="-228600" algn="l" defTabSz="914400" rtl="0" eaLnBrk="1" latinLnBrk="0" hangingPunct="1">
              <a:spcBef>
                <a:spcPts val="600"/>
              </a:spcBef>
              <a:spcAft>
                <a:spcPts val="500"/>
              </a:spcAft>
              <a:buClr>
                <a:schemeClr val="accent1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2000" b="1" dirty="0">
                <a:solidFill>
                  <a:srgbClr val="000000"/>
                </a:solidFill>
              </a:rPr>
              <a:t>The Deuterium-Tritium (DT) fusion reaction (thermonuclear)</a:t>
            </a:r>
          </a:p>
          <a:p>
            <a:pPr lvl="1">
              <a:spcBef>
                <a:spcPts val="0"/>
              </a:spcBef>
            </a:pPr>
            <a:r>
              <a:rPr lang="en-US" sz="1800" dirty="0">
                <a:solidFill>
                  <a:srgbClr val="000000"/>
                </a:solidFill>
              </a:rPr>
              <a:t>~17.5 MeV of energy and a helium-4  </a:t>
            </a:r>
          </a:p>
          <a:p>
            <a:pPr lvl="1">
              <a:spcBef>
                <a:spcPts val="0"/>
              </a:spcBef>
            </a:pPr>
            <a:r>
              <a:rPr lang="en-US" sz="1800" dirty="0">
                <a:solidFill>
                  <a:srgbClr val="000000"/>
                </a:solidFill>
              </a:rPr>
              <a:t>Highest energy gain at the lowest ‘temperatures’ (~2 keV, &gt;100,000,000 C)</a:t>
            </a:r>
          </a:p>
          <a:p>
            <a:pPr lvl="1">
              <a:spcBef>
                <a:spcPts val="0"/>
              </a:spcBef>
            </a:pPr>
            <a:r>
              <a:rPr lang="en-US" sz="1800" dirty="0">
                <a:solidFill>
                  <a:srgbClr val="000000"/>
                </a:solidFill>
              </a:rPr>
              <a:t>Thermonuclear fusion needs a medium called a </a:t>
            </a:r>
            <a:r>
              <a:rPr lang="en-US" sz="1800" i="1" u="sng" dirty="0">
                <a:solidFill>
                  <a:srgbClr val="000000"/>
                </a:solidFill>
              </a:rPr>
              <a:t>plasma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2733C7-E863-49CA-92AE-5F28D1ED0F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536" y="2175219"/>
            <a:ext cx="6957757" cy="2463358"/>
          </a:xfrm>
          <a:prstGeom prst="rect">
            <a:avLst/>
          </a:prstGeom>
        </p:spPr>
      </p:pic>
      <p:sp>
        <p:nvSpPr>
          <p:cNvPr id="69" name="Text Placeholder 3">
            <a:extLst>
              <a:ext uri="{FF2B5EF4-FFF2-40B4-BE49-F238E27FC236}">
                <a16:creationId xmlns:a16="http://schemas.microsoft.com/office/drawing/2014/main" id="{3DF43FC7-1D8F-4CAD-96B3-8D1B83E0B545}"/>
              </a:ext>
            </a:extLst>
          </p:cNvPr>
          <p:cNvSpPr txBox="1">
            <a:spLocks/>
          </p:cNvSpPr>
          <p:nvPr/>
        </p:nvSpPr>
        <p:spPr>
          <a:xfrm>
            <a:off x="466343" y="4554415"/>
            <a:ext cx="11256263" cy="137757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spcBef>
                <a:spcPts val="600"/>
              </a:spcBef>
              <a:spcAft>
                <a:spcPts val="500"/>
              </a:spcAft>
              <a:buClr>
                <a:schemeClr val="accent1"/>
              </a:buClr>
              <a:buSzPct val="11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-169863" algn="l" defTabSz="914400" rtl="0" eaLnBrk="1" latinLnBrk="0" hangingPunct="1">
              <a:spcBef>
                <a:spcPts val="600"/>
              </a:spcBef>
              <a:spcAft>
                <a:spcPts val="500"/>
              </a:spcAft>
              <a:buClr>
                <a:schemeClr val="accent1"/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744538" indent="-228600" algn="l" defTabSz="914400" rtl="0" eaLnBrk="1" latinLnBrk="0" hangingPunct="1">
              <a:spcBef>
                <a:spcPts val="600"/>
              </a:spcBef>
              <a:spcAft>
                <a:spcPts val="500"/>
              </a:spcAft>
              <a:buClr>
                <a:schemeClr val="accent1"/>
              </a:buClr>
              <a:buFont typeface="Arial" pitchFamily="34" charset="0"/>
              <a:buChar char="−"/>
              <a:tabLst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914400" indent="-171450" algn="l" defTabSz="914400" rtl="0" eaLnBrk="1" latinLnBrk="0" hangingPunct="1">
              <a:spcBef>
                <a:spcPts val="600"/>
              </a:spcBef>
              <a:spcAft>
                <a:spcPts val="500"/>
              </a:spcAft>
              <a:buClr>
                <a:schemeClr val="accent1"/>
              </a:buClr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201738" indent="-228600" algn="l" defTabSz="914400" rtl="0" eaLnBrk="1" latinLnBrk="0" hangingPunct="1">
              <a:spcBef>
                <a:spcPts val="600"/>
              </a:spcBef>
              <a:spcAft>
                <a:spcPts val="500"/>
              </a:spcAft>
              <a:buClr>
                <a:schemeClr val="accent1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2000" b="1" dirty="0">
                <a:solidFill>
                  <a:srgbClr val="000000"/>
                </a:solidFill>
              </a:rPr>
              <a:t>The plasma will need to be </a:t>
            </a:r>
          </a:p>
          <a:p>
            <a:pPr lvl="1">
              <a:spcBef>
                <a:spcPts val="0"/>
              </a:spcBef>
            </a:pPr>
            <a:r>
              <a:rPr lang="en-US" sz="1800" dirty="0">
                <a:solidFill>
                  <a:srgbClr val="000000"/>
                </a:solidFill>
              </a:rPr>
              <a:t>Self sustainable by breeding more tritium than is burned </a:t>
            </a:r>
          </a:p>
          <a:p>
            <a:pPr lvl="1">
              <a:spcBef>
                <a:spcPts val="0"/>
              </a:spcBef>
            </a:pPr>
            <a:r>
              <a:rPr lang="en-US" sz="1800" dirty="0">
                <a:solidFill>
                  <a:srgbClr val="000000"/>
                </a:solidFill>
              </a:rPr>
              <a:t>Continuously fueled to maintain burn rate for power production</a:t>
            </a:r>
          </a:p>
          <a:p>
            <a:pPr>
              <a:spcBef>
                <a:spcPts val="0"/>
              </a:spcBef>
            </a:pPr>
            <a:r>
              <a:rPr lang="en-US" sz="2000" b="1" dirty="0">
                <a:solidFill>
                  <a:srgbClr val="000000"/>
                </a:solidFill>
              </a:rPr>
              <a:t>Tritium is a radioactive material that has special needs in handling, processing, and storing</a:t>
            </a:r>
          </a:p>
        </p:txBody>
      </p:sp>
      <p:pic>
        <p:nvPicPr>
          <p:cNvPr id="1026" name="Picture 2" descr="Environments | Free Full-Text | A Review of Radioactive Wastes Production  and Potential Environmental Releases at Experimental Nuclear Fusion  Facilities">
            <a:extLst>
              <a:ext uri="{FF2B5EF4-FFF2-40B4-BE49-F238E27FC236}">
                <a16:creationId xmlns:a16="http://schemas.microsoft.com/office/drawing/2014/main" id="{E7124E5B-11C6-437E-AE80-45B754E371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54" y="1124031"/>
            <a:ext cx="4103046" cy="4352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45346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DC17F-BCF4-4867-AB71-0F0709C65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Five Tritium Research Topics to Enable Fusion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570055-6D3C-4D71-9A0C-6D9D317955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7A9008A-481B-4F65-A514-1AA65EA0FD53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7E8162E6-6399-42D3-BEFD-17B8329B63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343" y="4100278"/>
            <a:ext cx="11632352" cy="2182922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2000" b="1" u="sng" dirty="0">
                <a:solidFill>
                  <a:srgbClr val="000000"/>
                </a:solidFill>
              </a:rPr>
              <a:t>Tritium Confinement to Reduce Emissions and Support Safety Basis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0" dirty="0">
                <a:solidFill>
                  <a:srgbClr val="000000"/>
                </a:solidFill>
              </a:rPr>
              <a:t>– Develop advanced tritium wetted materials and confinement barriers, understand and mitigate tritium effects on plasma facing components, and improve tritium removal and recovery from secondary/tertiary confinements and effluent streams</a:t>
            </a:r>
            <a:endParaRPr lang="en-US" sz="2000" b="0" dirty="0"/>
          </a:p>
          <a:p>
            <a:pPr lvl="0">
              <a:spcBef>
                <a:spcPts val="0"/>
              </a:spcBef>
            </a:pPr>
            <a:r>
              <a:rPr lang="en-US" sz="2000" b="1" u="sng" dirty="0">
                <a:solidFill>
                  <a:srgbClr val="000000"/>
                </a:solidFill>
              </a:rPr>
              <a:t>Tritium Accountability and Tritium Analytical/Diagnostic Capabilities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0" dirty="0">
                <a:solidFill>
                  <a:srgbClr val="000000"/>
                </a:solidFill>
              </a:rPr>
              <a:t>– Develop rapid, high-accuracy/precise accountability measurement instruments and techniques to measure tritium and account for it in different parts of the system</a:t>
            </a:r>
            <a:endParaRPr lang="en-US" sz="2000" dirty="0"/>
          </a:p>
          <a:p>
            <a:endParaRPr lang="en-US" sz="2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5CB332B-17A6-4131-83B6-0D675E10BB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4140"/>
          <a:stretch/>
        </p:blipFill>
        <p:spPr>
          <a:xfrm>
            <a:off x="8160533" y="859564"/>
            <a:ext cx="4031467" cy="2749553"/>
          </a:xfrm>
          <a:prstGeom prst="rect">
            <a:avLst/>
          </a:prstGeom>
        </p:spPr>
      </p:pic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1D10D070-D483-4137-92F4-D4204E72B281}"/>
              </a:ext>
            </a:extLst>
          </p:cNvPr>
          <p:cNvSpPr txBox="1">
            <a:spLocks/>
          </p:cNvSpPr>
          <p:nvPr/>
        </p:nvSpPr>
        <p:spPr>
          <a:xfrm>
            <a:off x="466343" y="859564"/>
            <a:ext cx="7823077" cy="36488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spcBef>
                <a:spcPts val="600"/>
              </a:spcBef>
              <a:spcAft>
                <a:spcPts val="500"/>
              </a:spcAft>
              <a:buClr>
                <a:schemeClr val="accent1"/>
              </a:buClr>
              <a:buSzPct val="11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-169863" algn="l" defTabSz="914400" rtl="0" eaLnBrk="1" latinLnBrk="0" hangingPunct="1"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744538" indent="-228600" algn="l" defTabSz="914400" rtl="0" eaLnBrk="1" latinLnBrk="0" hangingPunct="1"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Font typeface="Arial" pitchFamily="34" charset="0"/>
              <a:buChar char="−"/>
              <a:tabLst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914400" indent="-171450" algn="l" defTabSz="914400" rtl="0" eaLnBrk="1" latinLnBrk="0" hangingPunct="1"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201738" indent="-228600" algn="l" defTabSz="914400" rtl="0" eaLnBrk="1" latinLnBrk="0" hangingPunct="1">
              <a:spcBef>
                <a:spcPts val="600"/>
              </a:spcBef>
              <a:spcAft>
                <a:spcPts val="500"/>
              </a:spcAft>
              <a:buClr>
                <a:schemeClr val="accent1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u="sng" dirty="0">
                <a:solidFill>
                  <a:srgbClr val="000000"/>
                </a:solidFill>
              </a:rPr>
              <a:t>P</a:t>
            </a:r>
            <a:r>
              <a:rPr kumimoji="0" lang="en-US" sz="2000" b="1" i="0" u="sng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rocess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Modeling, Process Control, &amp; Simulation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– Define models to advance &amp; optimize system design, monitor operation, control the process and simulate performance during normal and off-normal operation</a:t>
            </a:r>
          </a:p>
          <a:p>
            <a:pPr>
              <a:spcBef>
                <a:spcPts val="0"/>
              </a:spcBef>
            </a:pPr>
            <a:r>
              <a:rPr lang="en-US" sz="2000" b="1" u="sng" dirty="0">
                <a:solidFill>
                  <a:srgbClr val="000000"/>
                </a:solidFill>
              </a:rPr>
              <a:t>Tri</a:t>
            </a:r>
            <a:r>
              <a:rPr kumimoji="0" lang="en-US" sz="2000" b="1" i="0" u="sng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tium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Inventory Reduction &amp; Improved Process Technologies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–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Improve tritium processing to reduce the inventory needed and lower the radioactive source term. </a:t>
            </a:r>
          </a:p>
          <a:p>
            <a:pPr>
              <a:spcBef>
                <a:spcPts val="0"/>
              </a:spcBef>
            </a:pPr>
            <a:r>
              <a:rPr lang="en-US" sz="2000" b="1" u="sng" dirty="0">
                <a:solidFill>
                  <a:srgbClr val="000000"/>
                </a:solidFill>
              </a:rPr>
              <a:t>Isotope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Supply, Tritium Breeding, and Tritium Extraction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– Define tritium/isotope supply source and processing, ensure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tritium breeding ratio can be achieved, and minimize captive inventory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9250995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428B4-2594-47F6-B90E-5AA8F2C56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Fusion Fuel Cycle and Fusion Commercialization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5FBF44-D53D-405C-A31D-7D51A36113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7A9008A-481B-4F65-A514-1AA65EA0FD53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FCA6ABE9-2436-41F1-B2BB-A2406A03FCB0}"/>
              </a:ext>
            </a:extLst>
          </p:cNvPr>
          <p:cNvSpPr txBox="1">
            <a:spLocks/>
          </p:cNvSpPr>
          <p:nvPr/>
        </p:nvSpPr>
        <p:spPr>
          <a:xfrm>
            <a:off x="3223784" y="978797"/>
            <a:ext cx="7799962" cy="1775397"/>
          </a:xfrm>
          <a:prstGeom prst="rect">
            <a:avLst/>
          </a:prstGeom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spcBef>
                <a:spcPts val="600"/>
              </a:spcBef>
              <a:spcAft>
                <a:spcPts val="500"/>
              </a:spcAft>
              <a:buClr>
                <a:schemeClr val="accent1"/>
              </a:buClr>
              <a:buSzPct val="11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-169863" algn="l" defTabSz="914400" rtl="0" eaLnBrk="1" latinLnBrk="0" hangingPunct="1">
              <a:spcBef>
                <a:spcPts val="600"/>
              </a:spcBef>
              <a:spcAft>
                <a:spcPts val="500"/>
              </a:spcAft>
              <a:buClr>
                <a:schemeClr val="accent1"/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744538" indent="-228600" algn="l" defTabSz="914400" rtl="0" eaLnBrk="1" latinLnBrk="0" hangingPunct="1">
              <a:spcBef>
                <a:spcPts val="600"/>
              </a:spcBef>
              <a:spcAft>
                <a:spcPts val="500"/>
              </a:spcAft>
              <a:buClr>
                <a:schemeClr val="accent1"/>
              </a:buClr>
              <a:buFont typeface="Arial" pitchFamily="34" charset="0"/>
              <a:buChar char="−"/>
              <a:tabLst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914400" indent="-171450" algn="l" defTabSz="914400" rtl="0" eaLnBrk="1" latinLnBrk="0" hangingPunct="1">
              <a:spcBef>
                <a:spcPts val="600"/>
              </a:spcBef>
              <a:spcAft>
                <a:spcPts val="500"/>
              </a:spcAft>
              <a:buClr>
                <a:schemeClr val="accent1"/>
              </a:buClr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201738" indent="-228600" algn="l" defTabSz="914400" rtl="0" eaLnBrk="1" latinLnBrk="0" hangingPunct="1">
              <a:spcBef>
                <a:spcPts val="600"/>
              </a:spcBef>
              <a:spcAft>
                <a:spcPts val="500"/>
              </a:spcAft>
              <a:buClr>
                <a:schemeClr val="accent1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en-US" sz="1800" u="sng" dirty="0">
                <a:solidFill>
                  <a:srgbClr val="000000"/>
                </a:solidFill>
              </a:rPr>
              <a:t>Dec 2020 FESAC Report – “Powering the Future Fusion &amp; Plasmas”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rgbClr val="7030A0"/>
                </a:solidFill>
              </a:rPr>
              <a:t>Recommendation: Significantly expand blanket and tritium research and development programs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rgbClr val="0070C0"/>
                </a:solidFill>
              </a:rPr>
              <a:t>Recommendation: Expand existing and establish new public-private partnership programs to leverage capabilities, reduce cost, and accelerate the commercialization of fusion power and plasma technologies.</a:t>
            </a:r>
            <a:endParaRPr lang="en-US" sz="1000" dirty="0">
              <a:solidFill>
                <a:srgbClr val="0070C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2952D5-64C0-4E7F-BB5B-B0AC3DE12C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0737" y="2567946"/>
            <a:ext cx="2412685" cy="344745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9210A24-44A3-4A69-AD0F-9E4F1912702B}"/>
              </a:ext>
            </a:extLst>
          </p:cNvPr>
          <p:cNvSpPr txBox="1"/>
          <p:nvPr/>
        </p:nvSpPr>
        <p:spPr>
          <a:xfrm>
            <a:off x="466344" y="4014308"/>
            <a:ext cx="8954311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en-US" u="sng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 2021 NASEM Report – “Bringing Fusion to the US Grid”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Recommendation: The Department of Energy should establish and demonstrate efficient tritium processing technologies at relevant rates and processing conditions before operation of a pilot plant.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Recommendation: The Department of Energy should move forward now to foster the creation of national teams, including public-private partnerships, that will develop conceptual pilot plant designs and technology roadmaps and lead to an engineering design of a pilot plant that will bring fusion to commercial viability.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CDED451-1151-4E41-9597-1489674DEA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344" y="666999"/>
            <a:ext cx="2588126" cy="3347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2685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4D661-03B7-4333-8F79-DC28F6DBD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SRNL Fusion Program Efforts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C85344-934F-40DC-BBAA-B030D9809E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344" y="849746"/>
            <a:ext cx="11256264" cy="1413164"/>
          </a:xfrm>
        </p:spPr>
        <p:txBody>
          <a:bodyPr/>
          <a:lstStyle/>
          <a:p>
            <a:pPr>
              <a:spcBef>
                <a:spcPts val="300"/>
              </a:spcBef>
            </a:pPr>
            <a:r>
              <a:rPr lang="en-US" b="0" dirty="0"/>
              <a:t>Tritium Facilities at the Savannah River Site (SRS) are some of the few facilities in the world that handle large amounts of tritium </a:t>
            </a:r>
          </a:p>
          <a:p>
            <a:pPr>
              <a:spcBef>
                <a:spcPts val="300"/>
              </a:spcBef>
            </a:pPr>
            <a:r>
              <a:rPr lang="en-US" dirty="0"/>
              <a:t>SRNL has decades of experience in tritium processing, handling, and R&amp;D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31D3FF-28A9-439C-99FC-C59DFFC54A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7A9008A-481B-4F65-A514-1AA65EA0FD53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4DF4D3A-B67B-4C9A-A7E7-2ED6079469D0}"/>
              </a:ext>
            </a:extLst>
          </p:cNvPr>
          <p:cNvSpPr txBox="1">
            <a:spLocks/>
          </p:cNvSpPr>
          <p:nvPr/>
        </p:nvSpPr>
        <p:spPr>
          <a:xfrm>
            <a:off x="466344" y="2782473"/>
            <a:ext cx="5261197" cy="29486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spcBef>
                <a:spcPts val="600"/>
              </a:spcBef>
              <a:spcAft>
                <a:spcPts val="500"/>
              </a:spcAft>
              <a:buClr>
                <a:schemeClr val="accent1"/>
              </a:buClr>
              <a:buSzPct val="115000"/>
              <a:buFont typeface="Arial" pitchFamily="34" charset="0"/>
              <a:buChar char="•"/>
              <a:defRPr sz="24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-169863" algn="l" defTabSz="914400" rtl="0" eaLnBrk="1" latinLnBrk="0" hangingPunct="1"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85000"/>
              <a:buFont typeface="Wingdings" pitchFamily="2" charset="2"/>
              <a:buChar char="§"/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744538" indent="-228600" algn="l" defTabSz="914400" rtl="0" eaLnBrk="1" latinLnBrk="0" hangingPunct="1"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Font typeface="Arial" pitchFamily="34" charset="0"/>
              <a:buChar char="−"/>
              <a:tabLst/>
              <a:defRPr sz="18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914400" indent="-171450" algn="l" defTabSz="914400" rtl="0" eaLnBrk="1" latinLnBrk="0" hangingPunct="1"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Font typeface="Arial" pitchFamily="34" charset="0"/>
              <a:buChar char="-"/>
              <a:defRPr sz="16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201738" indent="-228600" algn="l" defTabSz="914400" rtl="0" eaLnBrk="1" latinLnBrk="0" hangingPunct="1">
              <a:spcBef>
                <a:spcPts val="600"/>
              </a:spcBef>
              <a:spcAft>
                <a:spcPts val="500"/>
              </a:spcAft>
              <a:buClr>
                <a:schemeClr val="accent1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00"/>
              </a:spcBef>
            </a:pPr>
            <a:r>
              <a:rPr lang="en-US" dirty="0"/>
              <a:t>Leveraging expertise gained from NNSA, ITER, and programs to help industry</a:t>
            </a:r>
          </a:p>
          <a:p>
            <a:pPr>
              <a:spcBef>
                <a:spcPts val="300"/>
              </a:spcBef>
            </a:pPr>
            <a:r>
              <a:rPr lang="en-US" dirty="0"/>
              <a:t>Licensing of fusion-relevant technologies to industry and supporting commercialization</a:t>
            </a:r>
          </a:p>
          <a:p>
            <a:pPr>
              <a:spcBef>
                <a:spcPts val="300"/>
              </a:spcBef>
            </a:pPr>
            <a:r>
              <a:rPr lang="en-US" dirty="0"/>
              <a:t>DOE FES INFUSE Program</a:t>
            </a:r>
          </a:p>
          <a:p>
            <a:pPr>
              <a:spcBef>
                <a:spcPts val="300"/>
              </a:spcBef>
            </a:pPr>
            <a:r>
              <a:rPr lang="en-US" dirty="0"/>
              <a:t>DOE FES Technology Development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6FDA5D0-05AB-4CBA-8EFF-B451F268CBA7}"/>
              </a:ext>
            </a:extLst>
          </p:cNvPr>
          <p:cNvSpPr txBox="1">
            <a:spLocks/>
          </p:cNvSpPr>
          <p:nvPr/>
        </p:nvSpPr>
        <p:spPr>
          <a:xfrm>
            <a:off x="6085676" y="2787092"/>
            <a:ext cx="6106324" cy="314265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spcBef>
                <a:spcPts val="600"/>
              </a:spcBef>
              <a:spcAft>
                <a:spcPts val="500"/>
              </a:spcAft>
              <a:buClr>
                <a:schemeClr val="accent1"/>
              </a:buClr>
              <a:buSzPct val="115000"/>
              <a:buFont typeface="Arial" pitchFamily="34" charset="0"/>
              <a:buChar char="•"/>
              <a:defRPr sz="24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-169863" algn="l" defTabSz="914400" rtl="0" eaLnBrk="1" latinLnBrk="0" hangingPunct="1"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85000"/>
              <a:buFont typeface="Wingdings" pitchFamily="2" charset="2"/>
              <a:buChar char="§"/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744538" indent="-228600" algn="l" defTabSz="914400" rtl="0" eaLnBrk="1" latinLnBrk="0" hangingPunct="1"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Font typeface="Arial" pitchFamily="34" charset="0"/>
              <a:buChar char="−"/>
              <a:tabLst/>
              <a:defRPr sz="18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914400" indent="-171450" algn="l" defTabSz="914400" rtl="0" eaLnBrk="1" latinLnBrk="0" hangingPunct="1"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Font typeface="Arial" pitchFamily="34" charset="0"/>
              <a:buChar char="-"/>
              <a:defRPr sz="16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201738" indent="-228600" algn="l" defTabSz="914400" rtl="0" eaLnBrk="1" latinLnBrk="0" hangingPunct="1">
              <a:spcBef>
                <a:spcPts val="600"/>
              </a:spcBef>
              <a:spcAft>
                <a:spcPts val="500"/>
              </a:spcAft>
              <a:buClr>
                <a:schemeClr val="accent1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00"/>
              </a:spcBef>
            </a:pPr>
            <a:r>
              <a:rPr lang="en-US" dirty="0"/>
              <a:t>DOE FES Efforts to Define/Support an FPP</a:t>
            </a:r>
          </a:p>
          <a:p>
            <a:pPr lvl="1">
              <a:spcBef>
                <a:spcPts val="300"/>
              </a:spcBef>
            </a:pPr>
            <a:r>
              <a:rPr lang="en-US" dirty="0"/>
              <a:t>Blanket &amp; Fuel Cycle Working Group Mtg</a:t>
            </a:r>
          </a:p>
          <a:p>
            <a:pPr lvl="1">
              <a:spcBef>
                <a:spcPts val="300"/>
              </a:spcBef>
            </a:pPr>
            <a:r>
              <a:rPr lang="en-US" dirty="0"/>
              <a:t>Fusion Energy System Studies</a:t>
            </a:r>
          </a:p>
          <a:p>
            <a:pPr>
              <a:spcBef>
                <a:spcPts val="300"/>
              </a:spcBef>
            </a:pPr>
            <a:r>
              <a:rPr lang="en-US" dirty="0"/>
              <a:t>ARPA-e GAMOW Technology Development</a:t>
            </a:r>
          </a:p>
          <a:p>
            <a:pPr lvl="1">
              <a:spcBef>
                <a:spcPts val="300"/>
              </a:spcBef>
            </a:pPr>
            <a:r>
              <a:rPr lang="en-US" dirty="0" err="1"/>
              <a:t>HyPOR</a:t>
            </a:r>
            <a:r>
              <a:rPr lang="en-US" dirty="0"/>
              <a:t> Loop Development</a:t>
            </a:r>
          </a:p>
          <a:p>
            <a:pPr lvl="1">
              <a:spcBef>
                <a:spcPts val="300"/>
              </a:spcBef>
            </a:pPr>
            <a:r>
              <a:rPr lang="en-US" dirty="0"/>
              <a:t>Direct </a:t>
            </a:r>
            <a:r>
              <a:rPr lang="en-US" dirty="0" err="1"/>
              <a:t>LiT</a:t>
            </a:r>
            <a:r>
              <a:rPr lang="en-US" dirty="0"/>
              <a:t> Electrolysis</a:t>
            </a:r>
          </a:p>
        </p:txBody>
      </p:sp>
    </p:spTree>
    <p:extLst>
      <p:ext uri="{BB962C8B-B14F-4D97-AF65-F5344CB8AC3E}">
        <p14:creationId xmlns:p14="http://schemas.microsoft.com/office/powerpoint/2010/main" val="19261395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B29D3-38FC-4F97-9510-274846102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Partnering with Industry through INFUSE CRADA projects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2CE0C1-B49A-4986-8E14-EF2D59A0EF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7A9008A-481B-4F65-A514-1AA65EA0FD53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E608A01-13C1-46F2-A969-FABC6BFB95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98" y="1336457"/>
            <a:ext cx="2392491" cy="18538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956CCBC-1D01-48F1-A6A7-8CFEDC7D4EB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1676" b="26605"/>
          <a:stretch/>
        </p:blipFill>
        <p:spPr>
          <a:xfrm>
            <a:off x="-14062" y="595801"/>
            <a:ext cx="2392491" cy="64773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6F476565-6828-45CA-9DA0-5FE8091B6B1A}"/>
              </a:ext>
            </a:extLst>
          </p:cNvPr>
          <p:cNvGrpSpPr>
            <a:grpSpLocks noChangeAspect="1"/>
          </p:cNvGrpSpPr>
          <p:nvPr/>
        </p:nvGrpSpPr>
        <p:grpSpPr>
          <a:xfrm>
            <a:off x="82915" y="4161795"/>
            <a:ext cx="2449009" cy="1853868"/>
            <a:chOff x="394933" y="708942"/>
            <a:chExt cx="3494418" cy="2645229"/>
          </a:xfrm>
        </p:grpSpPr>
        <p:pic>
          <p:nvPicPr>
            <p:cNvPr id="9" name="Picture 8" descr="Diagram&#10;&#10;Description automatically generated">
              <a:extLst>
                <a:ext uri="{FF2B5EF4-FFF2-40B4-BE49-F238E27FC236}">
                  <a16:creationId xmlns:a16="http://schemas.microsoft.com/office/drawing/2014/main" id="{57AE4D28-61FC-4B92-A251-FF3A92A69F1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78076" y="708942"/>
              <a:ext cx="2011275" cy="264522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54768045-2FA1-4D8A-8CE8-F54124F6ED1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94933" y="708942"/>
              <a:ext cx="1483143" cy="2645229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B168E7AB-0E95-4268-8525-AB4482AD7A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915" y="3517871"/>
            <a:ext cx="2449009" cy="5607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7B7935B-CDAA-46B0-97D5-634198B0632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242" t="2867" r="4261" b="2231"/>
          <a:stretch/>
        </p:blipFill>
        <p:spPr>
          <a:xfrm>
            <a:off x="6459541" y="1407877"/>
            <a:ext cx="1800654" cy="1996751"/>
          </a:xfrm>
          <a:prstGeom prst="rect">
            <a:avLst/>
          </a:prstGeom>
        </p:spPr>
      </p:pic>
      <p:pic>
        <p:nvPicPr>
          <p:cNvPr id="13" name="Picture 12" descr="Logo, company name&#10;&#10;Description automatically generated">
            <a:extLst>
              <a:ext uri="{FF2B5EF4-FFF2-40B4-BE49-F238E27FC236}">
                <a16:creationId xmlns:a16="http://schemas.microsoft.com/office/drawing/2014/main" id="{510A6BE6-048E-4341-BAAF-5AAD72167F1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6" t="36457" r="6292" b="37376"/>
          <a:stretch/>
        </p:blipFill>
        <p:spPr>
          <a:xfrm>
            <a:off x="6146827" y="633321"/>
            <a:ext cx="2426082" cy="71774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4D8C515-4231-422B-AA66-594B06BD93E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07691" y="3670898"/>
            <a:ext cx="2119319" cy="48145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5029F70-DB9D-4748-AB0E-0F80CDAEE2E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07691" y="4241063"/>
            <a:ext cx="2119319" cy="1428142"/>
          </a:xfrm>
          <a:prstGeom prst="rect">
            <a:avLst/>
          </a:prstGeom>
        </p:spPr>
      </p:pic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6EE91CA0-6260-4D7E-9D6E-7074A1304BB7}"/>
              </a:ext>
            </a:extLst>
          </p:cNvPr>
          <p:cNvSpPr txBox="1">
            <a:spLocks/>
          </p:cNvSpPr>
          <p:nvPr/>
        </p:nvSpPr>
        <p:spPr>
          <a:xfrm>
            <a:off x="8555853" y="688754"/>
            <a:ext cx="3679321" cy="412668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18673" indent="-218673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47267" indent="-208751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675862" indent="-149222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i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904456" indent="-159143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5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133050" indent="-178986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i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  <a:sym typeface="Arial"/>
              </a:rPr>
              <a:t>Fuel Cycle and Tritium Plant Model for Fusion Pilot Plant</a:t>
            </a:r>
          </a:p>
        </p:txBody>
      </p:sp>
      <p:sp>
        <p:nvSpPr>
          <p:cNvPr id="17" name="Content Placeholder 4">
            <a:extLst>
              <a:ext uri="{FF2B5EF4-FFF2-40B4-BE49-F238E27FC236}">
                <a16:creationId xmlns:a16="http://schemas.microsoft.com/office/drawing/2014/main" id="{8F417643-1217-462C-BD21-D49CE345918C}"/>
              </a:ext>
            </a:extLst>
          </p:cNvPr>
          <p:cNvSpPr txBox="1">
            <a:spLocks/>
          </p:cNvSpPr>
          <p:nvPr/>
        </p:nvSpPr>
        <p:spPr>
          <a:xfrm>
            <a:off x="2477002" y="721345"/>
            <a:ext cx="3614959" cy="64773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18673" indent="-218673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47267" indent="-208751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675862" indent="-149222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i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904456" indent="-159143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5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133050" indent="-178986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i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  <a:sym typeface="Arial"/>
              </a:rPr>
              <a:t>Active Redox Control of Molten Salts For Fusion Blankets </a:t>
            </a:r>
          </a:p>
        </p:txBody>
      </p:sp>
      <p:sp>
        <p:nvSpPr>
          <p:cNvPr id="18" name="Content Placeholder 4">
            <a:extLst>
              <a:ext uri="{FF2B5EF4-FFF2-40B4-BE49-F238E27FC236}">
                <a16:creationId xmlns:a16="http://schemas.microsoft.com/office/drawing/2014/main" id="{6C993B59-269D-4DAA-8E2B-62520C9B4D76}"/>
              </a:ext>
            </a:extLst>
          </p:cNvPr>
          <p:cNvSpPr txBox="1">
            <a:spLocks/>
          </p:cNvSpPr>
          <p:nvPr/>
        </p:nvSpPr>
        <p:spPr>
          <a:xfrm>
            <a:off x="2412102" y="3528715"/>
            <a:ext cx="3744757" cy="64773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18673" indent="-218673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47267" indent="-208751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675862" indent="-149222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i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904456" indent="-159143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5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133050" indent="-178986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i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  <a:sym typeface="Arial"/>
              </a:rPr>
              <a:t>Phase Diagram of Li-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  <a:sym typeface="Arial"/>
              </a:rPr>
              <a:t>LiH,D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  <a:sym typeface="Arial"/>
              </a:rPr>
              <a:t>,(T) Mixtures and Implications for Tritium Retention and Extraction </a:t>
            </a:r>
          </a:p>
        </p:txBody>
      </p:sp>
      <p:sp>
        <p:nvSpPr>
          <p:cNvPr id="19" name="Content Placeholder 4">
            <a:extLst>
              <a:ext uri="{FF2B5EF4-FFF2-40B4-BE49-F238E27FC236}">
                <a16:creationId xmlns:a16="http://schemas.microsoft.com/office/drawing/2014/main" id="{DF50DEED-D486-41A7-91D3-BD51E024C64F}"/>
              </a:ext>
            </a:extLst>
          </p:cNvPr>
          <p:cNvSpPr txBox="1">
            <a:spLocks/>
          </p:cNvSpPr>
          <p:nvPr/>
        </p:nvSpPr>
        <p:spPr>
          <a:xfrm>
            <a:off x="8260195" y="3336322"/>
            <a:ext cx="3931805" cy="412668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18673" indent="-218673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47267" indent="-208751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675862" indent="-149222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i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904456" indent="-159143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5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133050" indent="-178986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i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  <a:sym typeface="Arial"/>
              </a:rPr>
              <a:t>Tritium Fuel Cycle Modelling and Optimization to Enable Fusion Pilot Plant Development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D182B9DD-6768-417B-ABFA-9F9FD6B49511}"/>
              </a:ext>
            </a:extLst>
          </p:cNvPr>
          <p:cNvSpPr txBox="1">
            <a:spLocks/>
          </p:cNvSpPr>
          <p:nvPr/>
        </p:nvSpPr>
        <p:spPr>
          <a:xfrm>
            <a:off x="2523166" y="1336457"/>
            <a:ext cx="3568795" cy="188763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spcBef>
                <a:spcPts val="600"/>
              </a:spcBef>
              <a:spcAft>
                <a:spcPts val="500"/>
              </a:spcAft>
              <a:buClr>
                <a:schemeClr val="accent1"/>
              </a:buClr>
              <a:buSzPct val="115000"/>
              <a:buFont typeface="Arial" pitchFamily="34" charset="0"/>
              <a:buChar char="•"/>
              <a:defRPr sz="24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-169863" algn="l" defTabSz="914400" rtl="0" eaLnBrk="1" latinLnBrk="0" hangingPunct="1"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85000"/>
              <a:buFont typeface="Wingdings" pitchFamily="2" charset="2"/>
              <a:buChar char="§"/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744538" indent="-228600" algn="l" defTabSz="914400" rtl="0" eaLnBrk="1" latinLnBrk="0" hangingPunct="1"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Font typeface="Arial" pitchFamily="34" charset="0"/>
              <a:buChar char="−"/>
              <a:tabLst/>
              <a:defRPr sz="18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914400" indent="-171450" algn="l" defTabSz="914400" rtl="0" eaLnBrk="1" latinLnBrk="0" hangingPunct="1"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Font typeface="Arial" pitchFamily="34" charset="0"/>
              <a:buChar char="-"/>
              <a:defRPr sz="16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201738" indent="-228600" algn="l" defTabSz="914400" rtl="0" eaLnBrk="1" latinLnBrk="0" hangingPunct="1">
              <a:spcBef>
                <a:spcPts val="600"/>
              </a:spcBef>
              <a:spcAft>
                <a:spcPts val="500"/>
              </a:spcAft>
              <a:buClr>
                <a:schemeClr val="accent1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300"/>
              </a:spcBef>
              <a:buNone/>
            </a:pPr>
            <a:r>
              <a:rPr lang="en-US" sz="1800" dirty="0"/>
              <a:t>Demonstrate corrosion mitigation using redox control coupled with electrochemical potential measurements</a:t>
            </a:r>
          </a:p>
          <a:p>
            <a:pPr>
              <a:spcBef>
                <a:spcPts val="300"/>
              </a:spcBef>
            </a:pPr>
            <a:r>
              <a:rPr lang="en-US" sz="1800" dirty="0"/>
              <a:t>Brandon </a:t>
            </a:r>
            <a:r>
              <a:rPr lang="en-US" sz="1800" dirty="0" err="1"/>
              <a:t>Sorbum</a:t>
            </a:r>
            <a:r>
              <a:rPr lang="en-US" sz="1800" dirty="0"/>
              <a:t> – CFS PI</a:t>
            </a:r>
          </a:p>
          <a:p>
            <a:pPr>
              <a:spcBef>
                <a:spcPts val="300"/>
              </a:spcBef>
            </a:pPr>
            <a:r>
              <a:rPr lang="en-US" sz="1800" dirty="0"/>
              <a:t>Brenda Garcia-Diaz – SRNL Pi</a:t>
            </a: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43168810-70AD-4977-8249-3003D3442033}"/>
              </a:ext>
            </a:extLst>
          </p:cNvPr>
          <p:cNvSpPr txBox="1">
            <a:spLocks/>
          </p:cNvSpPr>
          <p:nvPr/>
        </p:nvSpPr>
        <p:spPr>
          <a:xfrm>
            <a:off x="2569362" y="4433657"/>
            <a:ext cx="3451097" cy="188763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spcBef>
                <a:spcPts val="600"/>
              </a:spcBef>
              <a:spcAft>
                <a:spcPts val="500"/>
              </a:spcAft>
              <a:buClr>
                <a:schemeClr val="accent1"/>
              </a:buClr>
              <a:buSzPct val="115000"/>
              <a:buFont typeface="Arial" pitchFamily="34" charset="0"/>
              <a:buChar char="•"/>
              <a:defRPr sz="24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-169863" algn="l" defTabSz="914400" rtl="0" eaLnBrk="1" latinLnBrk="0" hangingPunct="1"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85000"/>
              <a:buFont typeface="Wingdings" pitchFamily="2" charset="2"/>
              <a:buChar char="§"/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744538" indent="-228600" algn="l" defTabSz="914400" rtl="0" eaLnBrk="1" latinLnBrk="0" hangingPunct="1"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Font typeface="Arial" pitchFamily="34" charset="0"/>
              <a:buChar char="−"/>
              <a:tabLst/>
              <a:defRPr sz="18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914400" indent="-171450" algn="l" defTabSz="914400" rtl="0" eaLnBrk="1" latinLnBrk="0" hangingPunct="1"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Font typeface="Arial" pitchFamily="34" charset="0"/>
              <a:buChar char="-"/>
              <a:defRPr sz="16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201738" indent="-228600" algn="l" defTabSz="914400" rtl="0" eaLnBrk="1" latinLnBrk="0" hangingPunct="1">
              <a:spcBef>
                <a:spcPts val="600"/>
              </a:spcBef>
              <a:spcAft>
                <a:spcPts val="500"/>
              </a:spcAft>
              <a:buClr>
                <a:schemeClr val="accent1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300"/>
              </a:spcBef>
              <a:buNone/>
            </a:pPr>
            <a:r>
              <a:rPr lang="en-US" sz="1800" dirty="0"/>
              <a:t>Measure phase diagrams </a:t>
            </a:r>
            <a:r>
              <a:rPr lang="en-US" sz="1800" dirty="0" err="1"/>
              <a:t>fro</a:t>
            </a:r>
            <a:r>
              <a:rPr lang="en-US" sz="1800" dirty="0"/>
              <a:t> tritium extraction with </a:t>
            </a:r>
            <a:r>
              <a:rPr lang="en-US" sz="1800" dirty="0" err="1"/>
              <a:t>LiH</a:t>
            </a:r>
            <a:r>
              <a:rPr lang="en-US" sz="1800" dirty="0"/>
              <a:t> &amp; </a:t>
            </a:r>
            <a:r>
              <a:rPr lang="en-US" sz="1800" dirty="0" err="1"/>
              <a:t>LiD</a:t>
            </a:r>
            <a:r>
              <a:rPr lang="en-US" sz="1800" dirty="0"/>
              <a:t> mixed with Li to allow extrapolation to </a:t>
            </a:r>
            <a:r>
              <a:rPr lang="en-US" sz="1800" dirty="0" err="1"/>
              <a:t>LiT</a:t>
            </a:r>
            <a:endParaRPr lang="en-US" sz="1800" dirty="0"/>
          </a:p>
          <a:p>
            <a:pPr>
              <a:spcBef>
                <a:spcPts val="300"/>
              </a:spcBef>
            </a:pPr>
            <a:r>
              <a:rPr lang="en-US" sz="1800" dirty="0"/>
              <a:t>Brandon </a:t>
            </a:r>
            <a:r>
              <a:rPr lang="en-US" sz="1800" dirty="0" err="1"/>
              <a:t>Sorbum</a:t>
            </a:r>
            <a:r>
              <a:rPr lang="en-US" sz="1800" dirty="0"/>
              <a:t> – Renaissance PI</a:t>
            </a:r>
          </a:p>
          <a:p>
            <a:pPr>
              <a:spcBef>
                <a:spcPts val="300"/>
              </a:spcBef>
            </a:pPr>
            <a:r>
              <a:rPr lang="en-US" sz="1800" dirty="0"/>
              <a:t>George Larsen – SRNL Pi</a:t>
            </a: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27886BE9-BB68-414E-B1A7-3CE8E3357009}"/>
              </a:ext>
            </a:extLst>
          </p:cNvPr>
          <p:cNvSpPr txBox="1">
            <a:spLocks/>
          </p:cNvSpPr>
          <p:nvPr/>
        </p:nvSpPr>
        <p:spPr>
          <a:xfrm>
            <a:off x="8336201" y="1369075"/>
            <a:ext cx="3679321" cy="188763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spcBef>
                <a:spcPts val="600"/>
              </a:spcBef>
              <a:spcAft>
                <a:spcPts val="500"/>
              </a:spcAft>
              <a:buClr>
                <a:schemeClr val="accent1"/>
              </a:buClr>
              <a:buSzPct val="115000"/>
              <a:buFont typeface="Arial" pitchFamily="34" charset="0"/>
              <a:buChar char="•"/>
              <a:defRPr sz="24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-169863" algn="l" defTabSz="914400" rtl="0" eaLnBrk="1" latinLnBrk="0" hangingPunct="1"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85000"/>
              <a:buFont typeface="Wingdings" pitchFamily="2" charset="2"/>
              <a:buChar char="§"/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744538" indent="-228600" algn="l" defTabSz="914400" rtl="0" eaLnBrk="1" latinLnBrk="0" hangingPunct="1"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Font typeface="Arial" pitchFamily="34" charset="0"/>
              <a:buChar char="−"/>
              <a:tabLst/>
              <a:defRPr sz="18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914400" indent="-171450" algn="l" defTabSz="914400" rtl="0" eaLnBrk="1" latinLnBrk="0" hangingPunct="1"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Font typeface="Arial" pitchFamily="34" charset="0"/>
              <a:buChar char="-"/>
              <a:defRPr sz="16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201738" indent="-228600" algn="l" defTabSz="914400" rtl="0" eaLnBrk="1" latinLnBrk="0" hangingPunct="1">
              <a:spcBef>
                <a:spcPts val="600"/>
              </a:spcBef>
              <a:spcAft>
                <a:spcPts val="500"/>
              </a:spcAft>
              <a:buClr>
                <a:schemeClr val="accent1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300"/>
              </a:spcBef>
              <a:buNone/>
            </a:pPr>
            <a:r>
              <a:rPr lang="en-US" sz="1800" dirty="0"/>
              <a:t>Develop reduced and detailed models form a fusion pilot plant fuel cycle that can be utilized for integration into overall fusion pilot plant models</a:t>
            </a:r>
          </a:p>
          <a:p>
            <a:pPr>
              <a:spcBef>
                <a:spcPts val="300"/>
              </a:spcBef>
            </a:pPr>
            <a:r>
              <a:rPr lang="en-US" sz="1800" dirty="0"/>
              <a:t>David Weisberg – General Atomics PI</a:t>
            </a:r>
          </a:p>
          <a:p>
            <a:pPr>
              <a:spcBef>
                <a:spcPts val="300"/>
              </a:spcBef>
            </a:pPr>
            <a:r>
              <a:rPr lang="en-US" sz="1800" dirty="0"/>
              <a:t>Holly Flynn – SRNL Pi</a:t>
            </a: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A1B379B1-B434-4749-ADD1-5D6C2F25EB75}"/>
              </a:ext>
            </a:extLst>
          </p:cNvPr>
          <p:cNvSpPr txBox="1">
            <a:spLocks/>
          </p:cNvSpPr>
          <p:nvPr/>
        </p:nvSpPr>
        <p:spPr>
          <a:xfrm>
            <a:off x="8336201" y="4218638"/>
            <a:ext cx="3855799" cy="185386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spcBef>
                <a:spcPts val="600"/>
              </a:spcBef>
              <a:spcAft>
                <a:spcPts val="500"/>
              </a:spcAft>
              <a:buClr>
                <a:schemeClr val="accent1"/>
              </a:buClr>
              <a:buSzPct val="115000"/>
              <a:buFont typeface="Arial" pitchFamily="34" charset="0"/>
              <a:buChar char="•"/>
              <a:defRPr sz="24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-169863" algn="l" defTabSz="914400" rtl="0" eaLnBrk="1" latinLnBrk="0" hangingPunct="1"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85000"/>
              <a:buFont typeface="Wingdings" pitchFamily="2" charset="2"/>
              <a:buChar char="§"/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744538" indent="-228600" algn="l" defTabSz="914400" rtl="0" eaLnBrk="1" latinLnBrk="0" hangingPunct="1"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Font typeface="Arial" pitchFamily="34" charset="0"/>
              <a:buChar char="−"/>
              <a:tabLst/>
              <a:defRPr sz="18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914400" indent="-171450" algn="l" defTabSz="914400" rtl="0" eaLnBrk="1" latinLnBrk="0" hangingPunct="1"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Font typeface="Arial" pitchFamily="34" charset="0"/>
              <a:buChar char="-"/>
              <a:defRPr sz="16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201738" indent="-228600" algn="l" defTabSz="914400" rtl="0" eaLnBrk="1" latinLnBrk="0" hangingPunct="1">
              <a:spcBef>
                <a:spcPts val="600"/>
              </a:spcBef>
              <a:spcAft>
                <a:spcPts val="500"/>
              </a:spcAft>
              <a:buClr>
                <a:schemeClr val="accent1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300"/>
              </a:spcBef>
              <a:buNone/>
            </a:pPr>
            <a:r>
              <a:rPr lang="en-US" sz="1800" dirty="0"/>
              <a:t>Quantify and streamline tritium processing in a commercial pilot plant to enable fusion pilot plant development.</a:t>
            </a:r>
          </a:p>
          <a:p>
            <a:pPr>
              <a:spcBef>
                <a:spcPts val="300"/>
              </a:spcBef>
            </a:pPr>
            <a:r>
              <a:rPr lang="en-US" sz="1800" dirty="0"/>
              <a:t>Matt Miles– General Fusion PI</a:t>
            </a:r>
          </a:p>
          <a:p>
            <a:pPr>
              <a:spcBef>
                <a:spcPts val="300"/>
              </a:spcBef>
            </a:pPr>
            <a:r>
              <a:rPr lang="en-US" sz="1800" dirty="0"/>
              <a:t>George Larsen – SRNL Pi</a:t>
            </a:r>
          </a:p>
          <a:p>
            <a:pPr marL="0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063695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9F752-37DD-41A8-856E-CA60CADF5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344" y="162561"/>
            <a:ext cx="11256264" cy="779547"/>
          </a:xfrm>
        </p:spPr>
        <p:txBody>
          <a:bodyPr>
            <a:normAutofit/>
          </a:bodyPr>
          <a:lstStyle/>
          <a:p>
            <a:r>
              <a:rPr lang="en-US" sz="3000" dirty="0"/>
              <a:t>Leveraging FES Program Funding to Advance Technologies and Materials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3C0212-8C97-4524-9571-305B0616D8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344" y="4036015"/>
            <a:ext cx="3660708" cy="1902973"/>
          </a:xfrm>
        </p:spPr>
        <p:txBody>
          <a:bodyPr/>
          <a:lstStyle/>
          <a:p>
            <a:pPr>
              <a:defRPr/>
            </a:pPr>
            <a:r>
              <a:rPr lang="en-US" sz="1800" b="0" dirty="0">
                <a:solidFill>
                  <a:srgbClr val="000000"/>
                </a:solidFill>
                <a:latin typeface="Arial Narrow"/>
                <a:sym typeface="Arial"/>
              </a:rPr>
              <a:t>Develop, characterize, and test novel alloys for palladium membrane reactors (PMRs) that can react impurities and separate hydrogen isotopes for internal recycling</a:t>
            </a:r>
          </a:p>
          <a:p>
            <a:pPr>
              <a:defRPr/>
            </a:pPr>
            <a:r>
              <a:rPr lang="en-US" sz="1800" b="0" dirty="0">
                <a:solidFill>
                  <a:srgbClr val="000000"/>
                </a:solidFill>
                <a:latin typeface="Arial Narrow"/>
                <a:cs typeface="+mn-cs"/>
                <a:sym typeface="Arial"/>
              </a:rPr>
              <a:t>Lucas Angelette - PI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/>
              <a:ea typeface="+mn-ea"/>
              <a:cs typeface="+mn-cs"/>
              <a:sym typeface="Arial"/>
            </a:endParaRPr>
          </a:p>
          <a:p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CEBA50-5325-4043-9379-4A2A7C38CF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7A9008A-481B-4F65-A514-1AA65EA0FD53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C6FF325B-8138-4E70-8B04-59DB00141C97}"/>
              </a:ext>
            </a:extLst>
          </p:cNvPr>
          <p:cNvSpPr txBox="1">
            <a:spLocks/>
          </p:cNvSpPr>
          <p:nvPr/>
        </p:nvSpPr>
        <p:spPr>
          <a:xfrm>
            <a:off x="143162" y="775860"/>
            <a:ext cx="3660708" cy="64773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18673" indent="-218673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47267" indent="-208751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675862" indent="-149222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i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904456" indent="-159143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5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133050" indent="-178986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i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  <a:sym typeface="Arial"/>
              </a:rPr>
              <a:t>Advanced Pd Alloys for Impurity Reaction &amp; Removal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4C37E33E-88C0-4A09-9A93-9D10D7A7AC7D}"/>
              </a:ext>
            </a:extLst>
          </p:cNvPr>
          <p:cNvSpPr txBox="1">
            <a:spLocks/>
          </p:cNvSpPr>
          <p:nvPr/>
        </p:nvSpPr>
        <p:spPr>
          <a:xfrm>
            <a:off x="4197311" y="757384"/>
            <a:ext cx="3660708" cy="64773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18673" indent="-218673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47267" indent="-208751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675862" indent="-149222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i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904456" indent="-159143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5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133050" indent="-178986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i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  <a:sym typeface="Arial"/>
              </a:rPr>
              <a:t>Advanced Getters for Tritium Removal from Coolant Loops</a:t>
            </a: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72B23FA9-9EDB-470E-A071-DDB387C28DFD}"/>
              </a:ext>
            </a:extLst>
          </p:cNvPr>
          <p:cNvSpPr txBox="1">
            <a:spLocks/>
          </p:cNvSpPr>
          <p:nvPr/>
        </p:nvSpPr>
        <p:spPr>
          <a:xfrm>
            <a:off x="8360319" y="748149"/>
            <a:ext cx="3660708" cy="64773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18673" indent="-218673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47267" indent="-208751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675862" indent="-149222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i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904456" indent="-159143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5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133050" indent="-178986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i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800" dirty="0">
                <a:solidFill>
                  <a:srgbClr val="000000"/>
                </a:solidFill>
                <a:latin typeface="Arial Narrow"/>
                <a:sym typeface="Arial"/>
              </a:rPr>
              <a:t>Characterizing and Mitigating Tritium Retention and Permeation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/>
              <a:ea typeface="+mn-ea"/>
              <a:cs typeface="+mn-cs"/>
              <a:sym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CEC4B3D-B349-49E6-A944-54C03ACD0BDF}"/>
              </a:ext>
            </a:extLst>
          </p:cNvPr>
          <p:cNvSpPr txBox="1"/>
          <p:nvPr/>
        </p:nvSpPr>
        <p:spPr>
          <a:xfrm>
            <a:off x="143161" y="1343126"/>
            <a:ext cx="35518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00000"/>
                </a:solidFill>
              </a:rPr>
              <a:t>Fusion Nuclear Science Program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2125C9F-7ABB-4438-AE87-AED8857134AA}"/>
              </a:ext>
            </a:extLst>
          </p:cNvPr>
          <p:cNvSpPr txBox="1"/>
          <p:nvPr/>
        </p:nvSpPr>
        <p:spPr>
          <a:xfrm>
            <a:off x="3985198" y="1324650"/>
            <a:ext cx="41919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00000"/>
                </a:solidFill>
              </a:rPr>
              <a:t>Fusion Nuclear Science Program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DABD8C0-E747-42E5-A369-2AA39B18AEC7}"/>
              </a:ext>
            </a:extLst>
          </p:cNvPr>
          <p:cNvSpPr txBox="1"/>
          <p:nvPr/>
        </p:nvSpPr>
        <p:spPr>
          <a:xfrm>
            <a:off x="8767755" y="1322269"/>
            <a:ext cx="28458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00000"/>
                </a:solidFill>
              </a:rPr>
              <a:t>Fusion Materials Program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50B2B2C-A061-44F0-9A69-5431981149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598" y="1829865"/>
            <a:ext cx="3097036" cy="21947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3B54E0C-3A90-474A-A7EF-8CC4B7E9034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"/>
          <a:stretch/>
        </p:blipFill>
        <p:spPr bwMode="auto">
          <a:xfrm>
            <a:off x="4377169" y="1676158"/>
            <a:ext cx="3232163" cy="26738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Chart, line chart&#10;&#10;Description automatically generated">
            <a:extLst>
              <a:ext uri="{FF2B5EF4-FFF2-40B4-BE49-F238E27FC236}">
                <a16:creationId xmlns:a16="http://schemas.microsoft.com/office/drawing/2014/main" id="{645B67ED-9957-4C45-9BAE-8CD3A5EB77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7567" y="1660823"/>
            <a:ext cx="3426209" cy="2477413"/>
          </a:xfrm>
          <a:prstGeom prst="rect">
            <a:avLst/>
          </a:prstGeom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B32236C3-A89D-4D99-B597-0F6BA28A67C7}"/>
              </a:ext>
            </a:extLst>
          </p:cNvPr>
          <p:cNvSpPr txBox="1">
            <a:spLocks/>
          </p:cNvSpPr>
          <p:nvPr/>
        </p:nvSpPr>
        <p:spPr>
          <a:xfrm>
            <a:off x="4516489" y="4349986"/>
            <a:ext cx="3660708" cy="190297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spcBef>
                <a:spcPts val="600"/>
              </a:spcBef>
              <a:spcAft>
                <a:spcPts val="500"/>
              </a:spcAft>
              <a:buClr>
                <a:schemeClr val="accent1"/>
              </a:buClr>
              <a:buSzPct val="115000"/>
              <a:buFont typeface="Arial" pitchFamily="34" charset="0"/>
              <a:buChar char="•"/>
              <a:defRPr sz="24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-169863" algn="l" defTabSz="914400" rtl="0" eaLnBrk="1" latinLnBrk="0" hangingPunct="1"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85000"/>
              <a:buFont typeface="Wingdings" pitchFamily="2" charset="2"/>
              <a:buChar char="§"/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744538" indent="-228600" algn="l" defTabSz="914400" rtl="0" eaLnBrk="1" latinLnBrk="0" hangingPunct="1"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Font typeface="Arial" pitchFamily="34" charset="0"/>
              <a:buChar char="−"/>
              <a:tabLst/>
              <a:defRPr sz="18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914400" indent="-171450" algn="l" defTabSz="914400" rtl="0" eaLnBrk="1" latinLnBrk="0" hangingPunct="1"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Font typeface="Arial" pitchFamily="34" charset="0"/>
              <a:buChar char="-"/>
              <a:defRPr sz="16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201738" indent="-228600" algn="l" defTabSz="914400" rtl="0" eaLnBrk="1" latinLnBrk="0" hangingPunct="1">
              <a:spcBef>
                <a:spcPts val="600"/>
              </a:spcBef>
              <a:spcAft>
                <a:spcPts val="500"/>
              </a:spcAft>
              <a:buClr>
                <a:schemeClr val="accent1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800" b="0" dirty="0">
                <a:solidFill>
                  <a:srgbClr val="000000"/>
                </a:solidFill>
                <a:latin typeface="Arial Narrow"/>
                <a:sym typeface="Arial"/>
              </a:rPr>
              <a:t>Characterize the use of advanced getter materials for the removal of tritium from secondary He cooling loops that can prevent unwanted release of tritium from the fuel cycle</a:t>
            </a:r>
            <a:endParaRPr lang="en-US" sz="1800" dirty="0">
              <a:latin typeface="Arial Narrow"/>
              <a:cs typeface="+mn-cs"/>
              <a:sym typeface="Arial"/>
            </a:endParaRPr>
          </a:p>
          <a:p>
            <a:pPr>
              <a:defRPr/>
            </a:pPr>
            <a:r>
              <a:rPr lang="en-US" sz="1600" b="0" dirty="0">
                <a:solidFill>
                  <a:srgbClr val="000000"/>
                </a:solidFill>
                <a:latin typeface="Arial Narrow"/>
                <a:sym typeface="Arial"/>
              </a:rPr>
              <a:t>George Larsen – PI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/>
              <a:ea typeface="+mn-ea"/>
              <a:cs typeface="+mn-cs"/>
              <a:sym typeface="Arial"/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62CED937-84BE-43D4-A53D-8B20F458E23A}"/>
              </a:ext>
            </a:extLst>
          </p:cNvPr>
          <p:cNvSpPr txBox="1">
            <a:spLocks/>
          </p:cNvSpPr>
          <p:nvPr/>
        </p:nvSpPr>
        <p:spPr>
          <a:xfrm>
            <a:off x="8360319" y="4138236"/>
            <a:ext cx="3660708" cy="190297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spcBef>
                <a:spcPts val="600"/>
              </a:spcBef>
              <a:spcAft>
                <a:spcPts val="500"/>
              </a:spcAft>
              <a:buClr>
                <a:schemeClr val="accent1"/>
              </a:buClr>
              <a:buSzPct val="115000"/>
              <a:buFont typeface="Arial" pitchFamily="34" charset="0"/>
              <a:buChar char="•"/>
              <a:defRPr sz="24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-169863" algn="l" defTabSz="914400" rtl="0" eaLnBrk="1" latinLnBrk="0" hangingPunct="1"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85000"/>
              <a:buFont typeface="Wingdings" pitchFamily="2" charset="2"/>
              <a:buChar char="§"/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744538" indent="-228600" algn="l" defTabSz="914400" rtl="0" eaLnBrk="1" latinLnBrk="0" hangingPunct="1"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Font typeface="Arial" pitchFamily="34" charset="0"/>
              <a:buChar char="−"/>
              <a:tabLst/>
              <a:defRPr sz="18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914400" indent="-171450" algn="l" defTabSz="914400" rtl="0" eaLnBrk="1" latinLnBrk="0" hangingPunct="1"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Font typeface="Arial" pitchFamily="34" charset="0"/>
              <a:buChar char="-"/>
              <a:defRPr sz="16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201738" indent="-228600" algn="l" defTabSz="914400" rtl="0" eaLnBrk="1" latinLnBrk="0" hangingPunct="1">
              <a:spcBef>
                <a:spcPts val="600"/>
              </a:spcBef>
              <a:spcAft>
                <a:spcPts val="500"/>
              </a:spcAft>
              <a:buClr>
                <a:schemeClr val="accent1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800" b="0" dirty="0">
                <a:solidFill>
                  <a:srgbClr val="000000"/>
                </a:solidFill>
                <a:latin typeface="Arial Narrow"/>
                <a:sym typeface="Arial"/>
              </a:rPr>
              <a:t>Characterize tritium and He degradation of structural materials for fusion and develop tritium permeation barriers and application methods for process components</a:t>
            </a:r>
            <a:endParaRPr lang="en-US" sz="1800" dirty="0">
              <a:latin typeface="Arial Narrow"/>
              <a:cs typeface="+mn-cs"/>
              <a:sym typeface="Arial"/>
            </a:endParaRPr>
          </a:p>
          <a:p>
            <a:pPr>
              <a:defRPr/>
            </a:pPr>
            <a:r>
              <a:rPr lang="en-US" sz="1600" b="0" dirty="0">
                <a:solidFill>
                  <a:srgbClr val="000000"/>
                </a:solidFill>
                <a:latin typeface="Arial Narrow"/>
                <a:sym typeface="Arial"/>
              </a:rPr>
              <a:t>Dale Hitchcock – PI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9120898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Default Theme">
  <a:themeElements>
    <a:clrScheme name="SRNL colors for BSRA">
      <a:dk1>
        <a:srgbClr val="424242"/>
      </a:dk1>
      <a:lt1>
        <a:sysClr val="window" lastClr="FFFFFF"/>
      </a:lt1>
      <a:dk2>
        <a:srgbClr val="005288"/>
      </a:dk2>
      <a:lt2>
        <a:srgbClr val="D2D2D2"/>
      </a:lt2>
      <a:accent1>
        <a:srgbClr val="0096D7"/>
      </a:accent1>
      <a:accent2>
        <a:srgbClr val="EE3424"/>
      </a:accent2>
      <a:accent3>
        <a:srgbClr val="00B193"/>
      </a:accent3>
      <a:accent4>
        <a:srgbClr val="FFD24F"/>
      </a:accent4>
      <a:accent5>
        <a:srgbClr val="63619A"/>
      </a:accent5>
      <a:accent6>
        <a:srgbClr val="5B6670"/>
      </a:accent6>
      <a:hlink>
        <a:srgbClr val="005288"/>
      </a:hlink>
      <a:folHlink>
        <a:srgbClr val="00B193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gradFill rotWithShape="0">
          <a:gsLst>
            <a:gs pos="0">
              <a:srgbClr val="EAEAEA"/>
            </a:gs>
            <a:gs pos="100000">
              <a:schemeClr val="bg2"/>
            </a:gs>
          </a:gsLst>
          <a:lin ang="5400000" scaled="1"/>
        </a:gradFill>
        <a:ln w="12700" cap="flat" cmpd="sng" algn="ctr">
          <a:solidFill>
            <a:srgbClr val="40404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  <a:no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>
        <a:ln w="28575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rnl_secondary_wide_presentation_template_2022.pptx" id="{3363E7BB-DD4F-4723-8858-D619F94D430B}" vid="{64A9BAA8-4333-4D0D-AC5B-C67E51022F43}"/>
    </a:ext>
  </a:extLst>
</a:theme>
</file>

<file path=ppt/theme/theme2.xml><?xml version="1.0" encoding="utf-8"?>
<a:theme xmlns:a="http://schemas.openxmlformats.org/drawingml/2006/main" name="Office Theme">
  <a:themeElements>
    <a:clrScheme name="Custom 1">
      <a:dk1>
        <a:srgbClr val="424242"/>
      </a:dk1>
      <a:lt1>
        <a:sysClr val="window" lastClr="FFFFFF"/>
      </a:lt1>
      <a:dk2>
        <a:srgbClr val="004280"/>
      </a:dk2>
      <a:lt2>
        <a:srgbClr val="D2D2D2"/>
      </a:lt2>
      <a:accent1>
        <a:srgbClr val="0076BE"/>
      </a:accent1>
      <a:accent2>
        <a:srgbClr val="DF6420"/>
      </a:accent2>
      <a:accent3>
        <a:srgbClr val="73B564"/>
      </a:accent3>
      <a:accent4>
        <a:srgbClr val="FAA41A"/>
      </a:accent4>
      <a:accent5>
        <a:srgbClr val="83389B"/>
      </a:accent5>
      <a:accent6>
        <a:srgbClr val="424242"/>
      </a:accent6>
      <a:hlink>
        <a:srgbClr val="004280"/>
      </a:hlink>
      <a:folHlink>
        <a:srgbClr val="005EB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ustom 1">
      <a:dk1>
        <a:srgbClr val="424242"/>
      </a:dk1>
      <a:lt1>
        <a:sysClr val="window" lastClr="FFFFFF"/>
      </a:lt1>
      <a:dk2>
        <a:srgbClr val="004280"/>
      </a:dk2>
      <a:lt2>
        <a:srgbClr val="D2D2D2"/>
      </a:lt2>
      <a:accent1>
        <a:srgbClr val="0076BE"/>
      </a:accent1>
      <a:accent2>
        <a:srgbClr val="DF6420"/>
      </a:accent2>
      <a:accent3>
        <a:srgbClr val="73B564"/>
      </a:accent3>
      <a:accent4>
        <a:srgbClr val="FAA41A"/>
      </a:accent4>
      <a:accent5>
        <a:srgbClr val="83389B"/>
      </a:accent5>
      <a:accent6>
        <a:srgbClr val="424242"/>
      </a:accent6>
      <a:hlink>
        <a:srgbClr val="004280"/>
      </a:hlink>
      <a:folHlink>
        <a:srgbClr val="005EB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03BC63BCDB97C4280D523ED33845604" ma:contentTypeVersion="12" ma:contentTypeDescription="Create a new document." ma:contentTypeScope="" ma:versionID="1dc411acf0c4a6f57b2bcee06be99033">
  <xsd:schema xmlns:xsd="http://www.w3.org/2001/XMLSchema" xmlns:xs="http://www.w3.org/2001/XMLSchema" xmlns:p="http://schemas.microsoft.com/office/2006/metadata/properties" xmlns:ns2="376ef47d-881c-4a05-a869-d8451accc0aa" xmlns:ns3="722043a5-9adb-407f-b0a8-7f43ff4d8c17" targetNamespace="http://schemas.microsoft.com/office/2006/metadata/properties" ma:root="true" ma:fieldsID="d9e389215b28fd852c15b04b6ef572b0" ns2:_="" ns3:_="">
    <xsd:import namespace="376ef47d-881c-4a05-a869-d8451accc0aa"/>
    <xsd:import namespace="722043a5-9adb-407f-b0a8-7f43ff4d8c1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6ef47d-881c-4a05-a869-d8451accc0a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b5c9a6b8-1531-419f-88ac-e33f35f60b2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2043a5-9adb-407f-b0a8-7f43ff4d8c1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7" nillable="true" ma:displayName="Taxonomy Catch All Column" ma:hidden="true" ma:list="{5d36b05b-eef3-4ed4-a306-ebf8fabe1e30}" ma:internalName="TaxCatchAll" ma:showField="CatchAllData" ma:web="722043a5-9adb-407f-b0a8-7f43ff4d8c1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76ef47d-881c-4a05-a869-d8451accc0aa">
      <Terms xmlns="http://schemas.microsoft.com/office/infopath/2007/PartnerControls"/>
    </lcf76f155ced4ddcb4097134ff3c332f>
    <TaxCatchAll xmlns="722043a5-9adb-407f-b0a8-7f43ff4d8c17" xsi:nil="true"/>
    <SharedWithUsers xmlns="722043a5-9adb-407f-b0a8-7f43ff4d8c17">
      <UserInfo>
        <DisplayName>Sharon Marra</DisplayName>
        <AccountId>131</AccountId>
        <AccountType/>
      </UserInfo>
      <UserInfo>
        <DisplayName>Robert Sindelar</DisplayName>
        <AccountId>41</AccountId>
        <AccountType/>
      </UserInfo>
      <UserInfo>
        <DisplayName>Holly Flynn</DisplayName>
        <AccountId>11</AccountId>
        <AccountType/>
      </UserInfo>
      <UserInfo>
        <DisplayName>Dave Babineau</DisplayName>
        <AccountId>30</AccountId>
        <AccountType/>
      </UserInfo>
      <UserInfo>
        <DisplayName>Brenda Garcia-Diaz</DisplayName>
        <AccountId>12</AccountId>
        <AccountType/>
      </UserInfo>
      <UserInfo>
        <DisplayName>Kristine Zeigler</DisplayName>
        <AccountId>80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71FD867E-728C-4F34-8577-153D5B881A9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76ef47d-881c-4a05-a869-d8451accc0aa"/>
    <ds:schemaRef ds:uri="722043a5-9adb-407f-b0a8-7f43ff4d8c1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D0DF215-903F-4F8D-8F42-ED3602C1A24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EB71C2F-5495-4229-9ED5-B77E9F8F7EBB}">
  <ds:schemaRefs>
    <ds:schemaRef ds:uri="722043a5-9adb-407f-b0a8-7f43ff4d8c17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376ef47d-881c-4a05-a869-d8451accc0aa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srnl_secondary_wide_presentation_template_2022</Template>
  <TotalTime>3422</TotalTime>
  <Words>1487</Words>
  <Application>Microsoft Office PowerPoint</Application>
  <PresentationFormat>Widescreen</PresentationFormat>
  <Paragraphs>143</Paragraphs>
  <Slides>16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Arial Narrow</vt:lpstr>
      <vt:lpstr>Calibri</vt:lpstr>
      <vt:lpstr>Wingdings</vt:lpstr>
      <vt:lpstr>Default Theme</vt:lpstr>
      <vt:lpstr>think-cell Slide</vt:lpstr>
      <vt:lpstr>Fusion Research and Development at Savannah River National Laboratory</vt:lpstr>
      <vt:lpstr>PowerPoint Presentation</vt:lpstr>
      <vt:lpstr>Background and Introduction to Fusion Research</vt:lpstr>
      <vt:lpstr>Background and Introduction to Fusion Research</vt:lpstr>
      <vt:lpstr>Five Tritium Research Topics to Enable Fusion</vt:lpstr>
      <vt:lpstr>The Fusion Fuel Cycle and Fusion Commercialization</vt:lpstr>
      <vt:lpstr>SRNL Fusion Program Efforts</vt:lpstr>
      <vt:lpstr>Partnering with Industry through INFUSE CRADA projects</vt:lpstr>
      <vt:lpstr>Leveraging FES Program Funding to Advance Technologies and Materials</vt:lpstr>
      <vt:lpstr>Technology Development and ARPA-e GAMOW and FES</vt:lpstr>
      <vt:lpstr>Fusion Fuel Cycle Modeling</vt:lpstr>
      <vt:lpstr>Real Time Tritium Accountancy</vt:lpstr>
      <vt:lpstr>In-Process Tritium Inventory Reduction</vt:lpstr>
      <vt:lpstr>Process Modeling</vt:lpstr>
      <vt:lpstr>SRNL Notable Mentions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Click to Insert SRNL PowerPoint Title slide</dc:title>
  <dc:creator>Holly Flynn</dc:creator>
  <cp:lastModifiedBy>Holly Flynn</cp:lastModifiedBy>
  <cp:revision>3</cp:revision>
  <cp:lastPrinted>2023-02-23T11:27:07Z</cp:lastPrinted>
  <dcterms:created xsi:type="dcterms:W3CDTF">2023-02-14T12:50:37Z</dcterms:created>
  <dcterms:modified xsi:type="dcterms:W3CDTF">2023-02-23T11:29:09Z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WizKit Template Type">
    <vt:lpwstr>Widescreen</vt:lpwstr>
  </property>
  <property fmtid="{D5CDD505-2E9C-101B-9397-08002B2CF9AE}" pid="3" name="WizKit Template Version">
    <vt:i4>5</vt:i4>
  </property>
  <property fmtid="{D5CDD505-2E9C-101B-9397-08002B2CF9AE}" pid="4" name="ContentTypeId">
    <vt:lpwstr>0x010100103BC63BCDB97C4280D523ED33845604</vt:lpwstr>
  </property>
  <property fmtid="{D5CDD505-2E9C-101B-9397-08002B2CF9AE}" pid="5" name="Order">
    <vt:r8>700</vt:r8>
  </property>
  <property fmtid="{D5CDD505-2E9C-101B-9397-08002B2CF9AE}" pid="6" name="Category">
    <vt:lpwstr>Secondary Presentation Template</vt:lpwstr>
  </property>
  <property fmtid="{D5CDD505-2E9C-101B-9397-08002B2CF9AE}" pid="7" name="xd_Signature">
    <vt:bool>false</vt:bool>
  </property>
  <property fmtid="{D5CDD505-2E9C-101B-9397-08002B2CF9AE}" pid="8" name="xd_ProgID">
    <vt:lpwstr/>
  </property>
  <property fmtid="{D5CDD505-2E9C-101B-9397-08002B2CF9AE}" pid="9" name="_ExtendedDescription">
    <vt:lpwstr/>
  </property>
  <property fmtid="{D5CDD505-2E9C-101B-9397-08002B2CF9AE}" pid="10" name="TemplateUrl">
    <vt:lpwstr/>
  </property>
  <property fmtid="{D5CDD505-2E9C-101B-9397-08002B2CF9AE}" pid="11" name="ComplianceAssetId">
    <vt:lpwstr/>
  </property>
  <property fmtid="{D5CDD505-2E9C-101B-9397-08002B2CF9AE}" pid="12" name="MediaServiceImageTags">
    <vt:lpwstr/>
  </property>
</Properties>
</file>