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1" d="100"/>
          <a:sy n="131" d="100"/>
        </p:scale>
        <p:origin x="-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CA78C9-522F-4D4D-A426-F3171A97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2224CA-7295-4D07-8BC5-419749EA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9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96095-4D03-448B-8945-E80CBA325B73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E50FA0-9B75-4F9F-B5CE-F9CEABBA3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8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E248-C7F7-4605-9D78-EBAEBDACD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4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C43D-61AE-47B1-9D96-6BE5FD9D5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4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1F5A-D87B-44C5-B2DC-FC8FD202F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42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9603-D675-4924-99C2-1D36379A8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6A9D-FA7D-4FFB-8CBE-83EF64157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4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2125-79F8-4FDB-B200-E386BA66C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A2BA-9755-4B2B-B6F8-212A26454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C77E-08C7-4B75-801C-E156B83C9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1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446D-75C7-4F59-B2B6-C92AE79B6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66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71DE-BB3E-4166-9FFA-EFC8C6A0E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0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AE3A-93C4-4E4E-96BB-1979E81EB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09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14DF-0CAB-4CBD-98F5-D2D1C24BE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E7EA-FC3A-45F6-BEB3-A1FAA01FC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79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4FC41989-BE57-47F9-A8A5-46A09A454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AB72F-AAA3-4774-A4C3-B3855233D0F5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838200"/>
          </a:xfrm>
        </p:spPr>
        <p:txBody>
          <a:bodyPr/>
          <a:lstStyle/>
          <a:p>
            <a:pPr algn="ctr" eaLnBrk="1" hangingPunct="1"/>
            <a:r>
              <a:rPr lang="en-US" sz="6000" smtClean="0"/>
              <a:t>The British Mission </a:t>
            </a:r>
            <a:br>
              <a:rPr lang="en-US" sz="6000" smtClean="0"/>
            </a:br>
            <a:r>
              <a:rPr lang="en-US" sz="6000" smtClean="0"/>
              <a:t>at Los Alamos</a:t>
            </a:r>
            <a:br>
              <a:rPr lang="en-US" sz="6000" smtClean="0"/>
            </a:br>
            <a:endParaRPr lang="en-US" sz="6000" smtClean="0"/>
          </a:p>
        </p:txBody>
      </p:sp>
      <p:pic>
        <p:nvPicPr>
          <p:cNvPr id="3077" name="Picture 11" descr="Penney, William, Otto Frisch, Rudolf Peierls, and John Cockroft (83030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1752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Groves and Chadwick (83030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7526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Penney, Sir William, Beatrice Langer, Emil Konopinski, and Lawrence Langer (PUB63530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risch, Otto (761297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752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ritish Mission Party (3346_c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600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 descr="Union J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6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1B13-4231-483C-B446-F207A3791ECA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Celebration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2438400"/>
          </a:xfrm>
        </p:spPr>
        <p:txBody>
          <a:bodyPr/>
          <a:lstStyle/>
          <a:p>
            <a:pPr eaLnBrk="1" hangingPunct="1"/>
            <a:r>
              <a:rPr lang="en-US" sz="2000" smtClean="0"/>
              <a:t>A few weeks after the armistice the British throw a party</a:t>
            </a:r>
          </a:p>
          <a:p>
            <a:pPr eaLnBrk="1" hangingPunct="1"/>
            <a:r>
              <a:rPr lang="en-US" sz="2000" smtClean="0"/>
              <a:t>The British wives take the lead in organizing the event</a:t>
            </a:r>
          </a:p>
          <a:p>
            <a:pPr eaLnBrk="1" hangingPunct="1"/>
            <a:r>
              <a:rPr lang="en-US" sz="2000" smtClean="0"/>
              <a:t>Soup, steak and kidney pie, and trifle are served..</a:t>
            </a:r>
          </a:p>
          <a:p>
            <a:pPr eaLnBrk="1" hangingPunct="1"/>
            <a:r>
              <a:rPr lang="en-US" sz="2000" smtClean="0"/>
              <a:t>..as well as whiskey, brandy, and port wine</a:t>
            </a:r>
          </a:p>
          <a:p>
            <a:pPr eaLnBrk="1" hangingPunct="1"/>
            <a:r>
              <a:rPr lang="en-US" sz="2000" smtClean="0"/>
              <a:t>Tuck writes a play satirizing security regulations, housing, and the Trinity test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12294" name="Picture 6" descr="British Mission Party (89 10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137">
            <a:off x="533400" y="4038600"/>
            <a:ext cx="2819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British Mission Party (Pub681310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8578">
            <a:off x="5638800" y="3962400"/>
            <a:ext cx="2819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British Mission Party (3346_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67">
            <a:off x="3352800" y="4038600"/>
            <a:ext cx="239871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85E37-A0D8-477B-A61E-2A472BAD1F88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New World with New Challenges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Several British scientists call for international control</a:t>
            </a:r>
          </a:p>
          <a:p>
            <a:pPr eaLnBrk="1" hangingPunct="1"/>
            <a:r>
              <a:rPr lang="en-US" sz="2000" smtClean="0"/>
              <a:t>The Atomic Energy Act of 1946 prohibits the exchange of atomic information</a:t>
            </a:r>
          </a:p>
          <a:p>
            <a:pPr eaLnBrk="1" hangingPunct="1"/>
            <a:r>
              <a:rPr lang="en-US" sz="2000" smtClean="0"/>
              <a:t>On August 29, 1949 the Soviets test Joe-1</a:t>
            </a:r>
          </a:p>
          <a:p>
            <a:pPr eaLnBrk="1" hangingPunct="1"/>
            <a:r>
              <a:rPr lang="en-US" sz="2000" smtClean="0"/>
              <a:t>In early 1950 Fuchs is arrested in Britain for espionage</a:t>
            </a:r>
          </a:p>
          <a:p>
            <a:pPr eaLnBrk="1" hangingPunct="1"/>
            <a:r>
              <a:rPr lang="en-US" sz="2000" smtClean="0"/>
              <a:t>A few months later, Julius and Ethel Rosenberg are arrested</a:t>
            </a:r>
          </a:p>
          <a:p>
            <a:pPr eaLnBrk="1" hangingPunct="1"/>
            <a:r>
              <a:rPr lang="en-US" sz="2000" smtClean="0"/>
              <a:t>In October 1952, the UK tests its first bomb</a:t>
            </a:r>
          </a:p>
        </p:txBody>
      </p:sp>
      <p:pic>
        <p:nvPicPr>
          <p:cNvPr id="13318" name="Picture 6" descr="McMa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14144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Hurric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2438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Fuchs Pap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027">
            <a:off x="381000" y="1447800"/>
            <a:ext cx="281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 descr="852749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412">
            <a:off x="1447800" y="2743200"/>
            <a:ext cx="2971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25EE7-9010-432B-AF6A-DFFAE8EAD45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Legacy of the British Mission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189163"/>
          </a:xfrm>
        </p:spPr>
        <p:txBody>
          <a:bodyPr/>
          <a:lstStyle/>
          <a:p>
            <a:pPr eaLnBrk="1" hangingPunct="1"/>
            <a:r>
              <a:rPr lang="en-US" sz="2000" smtClean="0"/>
              <a:t>General Groves: “On the whole, the contribution of the British was helpful but not vital.”</a:t>
            </a:r>
          </a:p>
          <a:p>
            <a:pPr eaLnBrk="1" hangingPunct="1"/>
            <a:r>
              <a:rPr lang="en-US" sz="2000" smtClean="0"/>
              <a:t>The British made important technical and social contributions</a:t>
            </a:r>
          </a:p>
          <a:p>
            <a:pPr eaLnBrk="1" hangingPunct="1"/>
            <a:r>
              <a:rPr lang="en-US" sz="2000" smtClean="0"/>
              <a:t>Wartime cooperation foreshadowed the Mutual Defense Agreement </a:t>
            </a:r>
          </a:p>
          <a:p>
            <a:pPr eaLnBrk="1" hangingPunct="1"/>
            <a:r>
              <a:rPr lang="en-US" sz="2000" smtClean="0"/>
              <a:t>Under the auspices of the MDA, the US and UK have conducted dozens of full-scale and subcritical nuclear tests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14342" name="Picture 6" descr="Penney, William, Otto Frisch, Rudolf Peierls, and John Cockroft (83030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4384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risch, Otto (761297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28336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Krakatau 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7432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FF28A-F515-41B4-AA80-D2F606D1230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Epilogue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Mark becomes a US citizen and serves as T Division leader for 25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Tuck becomes a US citizen and spends the remainder of his career at Los Alamos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Fuchs is released after serving nine years in prison and immigrates to East Germany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Penney becomes the “British Oppenheimer” and is knighted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Rotblat leaves the project early and later wins the Nobel Peace Prize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Peierls is knighted in 1968</a:t>
            </a:r>
          </a:p>
        </p:txBody>
      </p:sp>
      <p:pic>
        <p:nvPicPr>
          <p:cNvPr id="15366" name="Picture 6" descr="Fuchs relea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181451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Mark, Carson (LAT0122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87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Pub6353Penny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212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rotb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5287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Peier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1303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E626B-A604-45E0-87F8-60BAC0B78B24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  <a:r>
              <a:rPr lang="en-US" sz="3800" smtClean="0"/>
              <a:t/>
            </a:r>
            <a:br>
              <a:rPr lang="en-US" sz="3800" smtClean="0"/>
            </a:br>
            <a:endParaRPr lang="en-US" sz="380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John Baylis. </a:t>
            </a:r>
            <a:r>
              <a:rPr lang="en-US" sz="2000" u="sng" smtClean="0"/>
              <a:t>Anglo-American Defense Relations, 1939-1984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Margaret Gowing. </a:t>
            </a:r>
            <a:r>
              <a:rPr lang="en-US" sz="2000" u="sng" smtClean="0"/>
              <a:t>Britain and Atomic Energy, 1939-1945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Lillian Hoddeson, et al. </a:t>
            </a:r>
            <a:r>
              <a:rPr lang="en-US" sz="2000" u="sng" smtClean="0"/>
              <a:t>Critical Assembly: A Technical History of Los Alamos during the Oppenheimer Years, 1943-1945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Jenifer Mackby and Paul Cornish, eds. </a:t>
            </a:r>
            <a:r>
              <a:rPr lang="en-US" sz="2000" u="sng" smtClean="0"/>
              <a:t>U.S.-UK Nuclear Cooperation After 50 Years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Ferenc Szasz. </a:t>
            </a:r>
            <a:r>
              <a:rPr lang="en-US" sz="2000" u="sng" smtClean="0"/>
              <a:t>British Scientists and the Manhattan Project</a:t>
            </a:r>
            <a:endParaRPr lang="en-US" sz="2000" smtClean="0"/>
          </a:p>
        </p:txBody>
      </p:sp>
      <p:pic>
        <p:nvPicPr>
          <p:cNvPr id="16390" name="Picture 6" descr="Bay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2157">
            <a:off x="685800" y="1600200"/>
            <a:ext cx="1250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97803120616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142">
            <a:off x="2590800" y="3810000"/>
            <a:ext cx="1174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Go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1308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mackby-us-uk_nuccoop_cover_11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037">
            <a:off x="1219200" y="38862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97805214413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22">
            <a:off x="2971800" y="16764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E9B6-740E-4E17-9AA4-1BB9BECE9641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Frisch-Peierls Memo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Fission is discovered in Germany in 1938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Einstein warns FDR in a letter dated August 2, 1939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Germany invades Poland on September 1, 1939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 early 1940, the Frisch-Peierls Memo is completed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4102" name="Picture 7" descr="Peier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414">
            <a:off x="6705600" y="1219200"/>
            <a:ext cx="1506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457200" y="4267200"/>
            <a:ext cx="8153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“The attached detailed report concerns the possibility of constructing a ‘super-bomb’ which utilises the energy stored in atomic nuclei as a source of energy. The energy liberated in the explosion of such a super-bomb is about the same as that produced by the explosion of 1,000 tons of dynamite.”</a:t>
            </a:r>
          </a:p>
        </p:txBody>
      </p:sp>
      <p:pic>
        <p:nvPicPr>
          <p:cNvPr id="4104" name="Picture 10" descr="frisch_otto_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899">
            <a:off x="4953000" y="1981200"/>
            <a:ext cx="157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F1C1C-3F1D-406C-BDA2-082FB7030FD4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Maud Ray Kent?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438400"/>
          </a:xfrm>
        </p:spPr>
        <p:txBody>
          <a:bodyPr/>
          <a:lstStyle/>
          <a:p>
            <a:pPr eaLnBrk="1" hangingPunct="1"/>
            <a:r>
              <a:rPr lang="en-US" sz="2000" smtClean="0"/>
              <a:t>The British Government sponsors a feasibility study  </a:t>
            </a:r>
          </a:p>
          <a:p>
            <a:pPr eaLnBrk="1" hangingPunct="1"/>
            <a:r>
              <a:rPr lang="en-US" sz="2000" smtClean="0"/>
              <a:t>In spring 1940 the Maud Committee is created</a:t>
            </a:r>
          </a:p>
          <a:p>
            <a:pPr eaLnBrk="1" hangingPunct="1"/>
            <a:r>
              <a:rPr lang="en-US" sz="2000" smtClean="0"/>
              <a:t>The “Maud” Committee??</a:t>
            </a:r>
          </a:p>
          <a:p>
            <a:pPr eaLnBrk="1" hangingPunct="1"/>
            <a:r>
              <a:rPr lang="en-US" sz="2000" smtClean="0"/>
              <a:t>The committee completes its report in July 1941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5126" name="Picture 6" descr="MAUDPage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286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Bohr, Neils (6431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857">
            <a:off x="2133600" y="32004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81600" y="4419600"/>
            <a:ext cx="281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“..the first bomb would    be produced by            the end of 1943.”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8B58A-999E-4ABE-B5B2-AEB22E3FF034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Quebec Agreement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Maud report and Pearl Harbor spur the US project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British politicians favor independent projects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British project falls behind its US counterpart in 1942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With the lead, the US stops sharing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Britain now tries to salvage the role of junior partner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Churchill personally negotiates a deal in July 1943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Quebec Agreement is signed August 19, 1943</a:t>
            </a:r>
          </a:p>
        </p:txBody>
      </p:sp>
      <p:pic>
        <p:nvPicPr>
          <p:cNvPr id="6150" name="Picture 6" descr="Quebec_conference_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048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76800" y="4191000"/>
            <a:ext cx="3581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“In the field of scientific research and development there shall be full and effective interchange of information and ideas..”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56E5-B6F2-4C0A-BE22-9B0D16B6F5F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British Arrive in America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British begin arriving in America immediately</a:t>
            </a:r>
          </a:p>
          <a:p>
            <a:pPr eaLnBrk="1" hangingPunct="1"/>
            <a:r>
              <a:rPr lang="en-US" sz="2000" smtClean="0"/>
              <a:t>Some Brits work on gaseous diffusion</a:t>
            </a:r>
          </a:p>
          <a:p>
            <a:pPr eaLnBrk="1" hangingPunct="1"/>
            <a:r>
              <a:rPr lang="en-US" sz="2000" smtClean="0"/>
              <a:t>Others work on electro-magnetic separation</a:t>
            </a:r>
          </a:p>
          <a:p>
            <a:pPr eaLnBrk="1" hangingPunct="1"/>
            <a:r>
              <a:rPr lang="en-US" sz="2000" smtClean="0"/>
              <a:t>The largest group comes to Los Alamos</a:t>
            </a:r>
          </a:p>
          <a:p>
            <a:pPr eaLnBrk="1" hangingPunct="1"/>
            <a:r>
              <a:rPr lang="en-US" sz="2000" smtClean="0"/>
              <a:t>Nobel Laureate Sir James Chadwick leads the group</a:t>
            </a:r>
          </a:p>
          <a:p>
            <a:pPr eaLnBrk="1" hangingPunct="1"/>
            <a:r>
              <a:rPr lang="en-US" sz="2000" smtClean="0"/>
              <a:t>Peierls soon takes the lead at Los Alamos </a:t>
            </a:r>
          </a:p>
          <a:p>
            <a:pPr eaLnBrk="1" hangingPunct="1"/>
            <a:r>
              <a:rPr lang="en-US" sz="2000" smtClean="0"/>
              <a:t>Chadwick remains in DC</a:t>
            </a:r>
          </a:p>
        </p:txBody>
      </p:sp>
      <p:pic>
        <p:nvPicPr>
          <p:cNvPr id="7174" name="Picture 8" descr="Groves and Chadwick (8303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8956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762000" y="3962400"/>
            <a:ext cx="342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“..I cannot escape the feeling that without active and continuing British interest there probably would have been no atomic bomb to drop on Hiroshima.”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8A183-26BA-4428-9E2E-E56DB1549E16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Motley Crew</a:t>
            </a: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eaLnBrk="1" hangingPunct="1"/>
            <a:r>
              <a:rPr lang="en-US" sz="2000" smtClean="0"/>
              <a:t>British Subjects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	</a:t>
            </a:r>
            <a:r>
              <a:rPr lang="en-US" sz="1400" smtClean="0"/>
              <a:t>James Chadwick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Anthony French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James Hughes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Derrik Littler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Carson Mark (Canada)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William Marley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Donald Marshall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Philip Moon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William Penney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Michael Poole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Harold Sheard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Tony Skyrme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Geoffrey Taylor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Ernest Titterton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James Tuck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600200"/>
            <a:ext cx="4038600" cy="4876800"/>
          </a:xfrm>
        </p:spPr>
        <p:txBody>
          <a:bodyPr/>
          <a:lstStyle/>
          <a:p>
            <a:pPr eaLnBrk="1" hangingPunct="1"/>
            <a:r>
              <a:rPr lang="en-US" sz="2000" smtClean="0"/>
              <a:t>Foreign-Born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	</a:t>
            </a:r>
            <a:r>
              <a:rPr lang="en-US" sz="1400" smtClean="0"/>
              <a:t>Aage Bohr, consultant (Denmark)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Niels Bohr, consultant (Denmark)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Egon Bretscher (Switzerland)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Boris Davison (Russia)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Otto Frisch (Austria)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Klaus Fuchs (Germany)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Rudolf Peierls (Germany)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George Placzek (Czechoslovakia)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	Joseph Rotblat (Poland)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</p:txBody>
      </p:sp>
      <p:pic>
        <p:nvPicPr>
          <p:cNvPr id="8199" name="Picture 8" descr="di020079Egon_Brets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881">
            <a:off x="6858000" y="914400"/>
            <a:ext cx="10144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di020087Joseph_Rotb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70">
            <a:off x="7620000" y="2514600"/>
            <a:ext cx="9540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i020104Donald_Marsh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3068">
            <a:off x="7239000" y="4267200"/>
            <a:ext cx="102393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di020104Phillip_M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11">
            <a:off x="5867400" y="4572000"/>
            <a:ext cx="9302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di020105James_Tu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704">
            <a:off x="5486400" y="533400"/>
            <a:ext cx="984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3" descr="Penny, Willi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8">
            <a:off x="2971800" y="4724400"/>
            <a:ext cx="10239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4" descr="Titterton, Erne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023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 descr="di020099Otto_Fris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32">
            <a:off x="6324600" y="2590800"/>
            <a:ext cx="979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96C17-6AC8-48BB-A260-1AED59B7A75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Klaus Fuchs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Fuchs is a German-born member of the communist party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He flees Germany in 1933 shortly after Hitler is </a:t>
            </a:r>
            <a:r>
              <a:rPr lang="en-US" sz="2000" dirty="0" smtClean="0"/>
              <a:t>appointed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He completes his PhD at the University of Bristol in 1937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 1942, Fuchs becomes a British citizen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Peierls</a:t>
            </a:r>
            <a:r>
              <a:rPr lang="en-US" sz="2000" dirty="0" smtClean="0"/>
              <a:t> recruits him to work on the bomb project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During his employment at Los Alamos, Fuchs provides the Soviet Union with classified information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9222" name="Picture 4" descr="di020116Klaus_Fuc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4149">
            <a:off x="4800600" y="1981200"/>
            <a:ext cx="172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Groves, Leslie (LAT06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566">
            <a:off x="6553200" y="14478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24400" y="47244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“The United Kingdom not only failed us, but herself as well.”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78D6-6D8C-47D1-80FC-204268F172E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 Contributions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189163"/>
          </a:xfrm>
        </p:spPr>
        <p:txBody>
          <a:bodyPr/>
          <a:lstStyle/>
          <a:p>
            <a:pPr eaLnBrk="1" hangingPunct="1"/>
            <a:r>
              <a:rPr lang="en-US" sz="2000" smtClean="0"/>
              <a:t>Peierls, Frisch, Bretscher, and Placzek all serve as group leaders</a:t>
            </a:r>
          </a:p>
          <a:p>
            <a:pPr eaLnBrk="1" hangingPunct="1"/>
            <a:r>
              <a:rPr lang="en-US" sz="2000" smtClean="0"/>
              <a:t>Peierls and Fuchs play critical roles in the Hydrodynamics Group</a:t>
            </a:r>
          </a:p>
          <a:p>
            <a:pPr eaLnBrk="1" hangingPunct="1"/>
            <a:r>
              <a:rPr lang="en-US" sz="2000" smtClean="0"/>
              <a:t>Tuck is instrumental in developing the implosion lens system</a:t>
            </a:r>
          </a:p>
          <a:p>
            <a:pPr eaLnBrk="1" hangingPunct="1"/>
            <a:r>
              <a:rPr lang="en-US" sz="2000" smtClean="0"/>
              <a:t>Taylor predicts phenomena associated with the Trinity test</a:t>
            </a:r>
          </a:p>
          <a:p>
            <a:pPr eaLnBrk="1" hangingPunct="1"/>
            <a:r>
              <a:rPr lang="en-US" sz="2000" smtClean="0"/>
              <a:t>Penney measures the blast and serves on the Target Committee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10246" name="Picture 7" descr="Firing Site, 1945 (89 099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886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Tar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024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Trinity (C761, Los Alamos National Laboratory, Photo by Jack Aeby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0272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UNCLASSIFIED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FBC18-B638-4595-A835-548D869D3208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The End of World War II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atomic strikes are launched from Tinian</a:t>
            </a:r>
          </a:p>
          <a:p>
            <a:pPr eaLnBrk="1" hangingPunct="1"/>
            <a:r>
              <a:rPr lang="en-US" sz="2000" smtClean="0"/>
              <a:t>Hiroshima is attacked on August 6, 1945</a:t>
            </a:r>
          </a:p>
          <a:p>
            <a:pPr eaLnBrk="1" hangingPunct="1"/>
            <a:r>
              <a:rPr lang="en-US" sz="2000" smtClean="0"/>
              <a:t>80,000 are killed immediately by the 15 kiloton blast</a:t>
            </a:r>
          </a:p>
          <a:p>
            <a:pPr eaLnBrk="1" hangingPunct="1"/>
            <a:r>
              <a:rPr lang="en-US" sz="2000" smtClean="0"/>
              <a:t>Nagasaki is bombed on August 9</a:t>
            </a:r>
          </a:p>
          <a:p>
            <a:pPr eaLnBrk="1" hangingPunct="1"/>
            <a:r>
              <a:rPr lang="en-US" sz="2000" smtClean="0"/>
              <a:t>45,000 are killed immediately by the 21 kiloton blast</a:t>
            </a:r>
          </a:p>
          <a:p>
            <a:pPr eaLnBrk="1" hangingPunct="1"/>
            <a:r>
              <a:rPr lang="en-US" sz="2000" smtClean="0"/>
              <a:t>Japan unconditionally surrenders on August 14</a:t>
            </a:r>
          </a:p>
        </p:txBody>
      </p:sp>
      <p:pic>
        <p:nvPicPr>
          <p:cNvPr id="11270" name="Picture 6" descr="New Mexican (PUB-67-13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9336">
            <a:off x="533400" y="1371600"/>
            <a:ext cx="2506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Nagasaki Cloud (di0502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1558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Nagasaki, September 1945 (DOE-OPA-81-11719, LANL 91-55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3">
            <a:off x="990600" y="3657600"/>
            <a:ext cx="3048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2483</TotalTime>
  <Words>839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Wingdings</vt:lpstr>
      <vt:lpstr>Times New Roman</vt:lpstr>
      <vt:lpstr>Edge</vt:lpstr>
      <vt:lpstr>The British Mission  at Los Alamos </vt:lpstr>
      <vt:lpstr>The Frisch-Peierls Memo</vt:lpstr>
      <vt:lpstr>Maud Ray Kent?</vt:lpstr>
      <vt:lpstr>The Quebec Agreement</vt:lpstr>
      <vt:lpstr>The British Arrive in America</vt:lpstr>
      <vt:lpstr>A Motley Crew</vt:lpstr>
      <vt:lpstr>Klaus Fuchs</vt:lpstr>
      <vt:lpstr>Technical Contributions</vt:lpstr>
      <vt:lpstr>The End of World War II</vt:lpstr>
      <vt:lpstr>A Celebration</vt:lpstr>
      <vt:lpstr>A New World with New Challenges</vt:lpstr>
      <vt:lpstr>The Legacy of the British Mission</vt:lpstr>
      <vt:lpstr>Epilogue</vt:lpstr>
      <vt:lpstr>Further Reading 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Mission  to Los Alamos</dc:title>
  <dc:creator>MST User</dc:creator>
  <cp:lastModifiedBy>WJFlor</cp:lastModifiedBy>
  <cp:revision>173</cp:revision>
  <cp:lastPrinted>1601-01-01T00:00:00Z</cp:lastPrinted>
  <dcterms:created xsi:type="dcterms:W3CDTF">2009-04-17T14:09:06Z</dcterms:created>
  <dcterms:modified xsi:type="dcterms:W3CDTF">2014-09-14T03:25:46Z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